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5" r:id="rId2"/>
    <p:sldId id="292" r:id="rId3"/>
    <p:sldId id="280" r:id="rId4"/>
    <p:sldId id="288" r:id="rId5"/>
    <p:sldId id="284" r:id="rId6"/>
    <p:sldId id="291" r:id="rId7"/>
    <p:sldId id="289" r:id="rId8"/>
    <p:sldId id="282" r:id="rId9"/>
    <p:sldId id="286"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dner, Erica (OFM)" initials="GE(" lastIdx="3" clrIdx="0">
    <p:extLst>
      <p:ext uri="{19B8F6BF-5375-455C-9EA6-DF929625EA0E}">
        <p15:presenceInfo xmlns:p15="http://schemas.microsoft.com/office/powerpoint/2012/main" userId="S-1-5-21-2226630325-536777373-1012264283-14898" providerId="AD"/>
      </p:ext>
    </p:extLst>
  </p:cmAuthor>
  <p:cmAuthor id="2" name="Howell, David (OFM)" initials="DH" lastIdx="6" clrIdx="1">
    <p:extLst>
      <p:ext uri="{19B8F6BF-5375-455C-9EA6-DF929625EA0E}">
        <p15:presenceInfo xmlns:p15="http://schemas.microsoft.com/office/powerpoint/2012/main" userId="Howell, David (OFM)" providerId="None"/>
      </p:ext>
    </p:extLst>
  </p:cmAuthor>
  <p:cmAuthor id="3" name="Brunink, Diana (OFM)" initials="BD(" lastIdx="9" clrIdx="2">
    <p:extLst>
      <p:ext uri="{19B8F6BF-5375-455C-9EA6-DF929625EA0E}">
        <p15:presenceInfo xmlns:p15="http://schemas.microsoft.com/office/powerpoint/2012/main" userId="S-1-5-21-2226630325-536777373-1012264283-14897" providerId="AD"/>
      </p:ext>
    </p:extLst>
  </p:cmAuthor>
  <p:cmAuthor id="4" name="Mohrman, Mike (OFM)" initials="MM(" lastIdx="15" clrIdx="3">
    <p:extLst>
      <p:ext uri="{19B8F6BF-5375-455C-9EA6-DF929625EA0E}">
        <p15:presenceInfo xmlns:p15="http://schemas.microsoft.com/office/powerpoint/2012/main" userId="S-1-5-21-2226630325-536777373-1012264283-1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131"/>
    <a:srgbClr val="476FB1"/>
    <a:srgbClr val="AE3818"/>
    <a:srgbClr val="31B313"/>
    <a:srgbClr val="F73BF7"/>
    <a:srgbClr val="42E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60481" autoAdjust="0"/>
  </p:normalViewPr>
  <p:slideViewPr>
    <p:cSldViewPr snapToGrid="0">
      <p:cViewPr varScale="1">
        <p:scale>
          <a:sx n="62" d="100"/>
          <a:sy n="62" d="100"/>
        </p:scale>
        <p:origin x="2122" y="43"/>
      </p:cViewPr>
      <p:guideLst/>
    </p:cSldViewPr>
  </p:slideViewPr>
  <p:outlineViewPr>
    <p:cViewPr>
      <p:scale>
        <a:sx n="33" d="100"/>
        <a:sy n="33" d="100"/>
      </p:scale>
      <p:origin x="0" y="-49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06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1441D16C-1795-44FA-A848-8A3247DD0615}" type="datetimeFigureOut">
              <a:rPr lang="en-US" smtClean="0"/>
              <a:t>1/24/2017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2C967D-D3AA-4157-A227-857201B78030}" type="slidenum">
              <a:rPr lang="en-US" smtClean="0"/>
              <a:t>‹#›</a:t>
            </a:fld>
            <a:endParaRPr lang="en-US" dirty="0"/>
          </a:p>
        </p:txBody>
      </p:sp>
    </p:spTree>
    <p:extLst>
      <p:ext uri="{BB962C8B-B14F-4D97-AF65-F5344CB8AC3E}">
        <p14:creationId xmlns:p14="http://schemas.microsoft.com/office/powerpoint/2010/main" val="116881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latin typeface="Arial" panose="020B0604020202020204" pitchFamily="34" charset="0"/>
                <a:cs typeface="Arial" panose="020B0604020202020204" pitchFamily="34" charset="0"/>
              </a:rPr>
              <a:t>Welcome to the Office of Financial Management</a:t>
            </a:r>
            <a:r>
              <a:rPr lang="en-US" sz="1200" b="1" i="1" baseline="0" dirty="0" smtClean="0">
                <a:latin typeface="Arial" panose="020B0604020202020204" pitchFamily="34" charset="0"/>
                <a:cs typeface="Arial" panose="020B0604020202020204" pitchFamily="34" charset="0"/>
              </a:rPr>
              <a:t> census mapping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As mentioned in the Census Worker Training, maps are very important for a successful census.  </a:t>
            </a:r>
            <a:r>
              <a:rPr lang="en-US" sz="1200" dirty="0" smtClean="0">
                <a:latin typeface="Arial" panose="020B0604020202020204" pitchFamily="34" charset="0"/>
                <a:cs typeface="Arial" panose="020B0604020202020204" pitchFamily="34" charset="0"/>
              </a:rPr>
              <a:t>Maps help make sense and order of the census area.  They are used to keep track of progress, define the census area, and help eliminate confusion.</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All maps in this training are real maps.  Outlined annexation areas may not be real and are just for demonstration purposes. Basic map terminology and definitions have been presented in the Census Worker Training and are not repeated here.</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200" baseline="0" dirty="0" smtClean="0">
                <a:latin typeface="Arial" panose="020B0604020202020204" pitchFamily="34" charset="0"/>
                <a:cs typeface="Arial" panose="020B0604020202020204" pitchFamily="34" charset="0"/>
              </a:rPr>
              <a:t>If you have questions, you can always contact OFM Forecasting and Research.  Contact information is found at the end of this presentation.</a:t>
            </a:r>
          </a:p>
          <a:p>
            <a:pPr>
              <a:lnSpc>
                <a:spcPct val="100000"/>
              </a:lnSpc>
              <a:spcBef>
                <a:spcPts val="0"/>
              </a:spcBef>
              <a:spcAft>
                <a:spcPts val="0"/>
              </a:spcAft>
            </a:pPr>
            <a:endParaRPr lang="en-US"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panose="020B0604020202020204" pitchFamily="34" charset="0"/>
                <a:cs typeface="Arial" panose="020B0604020202020204" pitchFamily="34" charset="0"/>
              </a:rPr>
              <a:t>During this training, our agency name is abbreviated OFM.</a:t>
            </a:r>
            <a:endParaRPr lang="en-US" strike="noStrike"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30E955C-EC8F-4C6F-BA26-1ED8BA53ACE2}" type="slidenum">
              <a:rPr lang="en-US" smtClean="0"/>
              <a:t>1</a:t>
            </a:fld>
            <a:endParaRPr lang="en-US" dirty="0"/>
          </a:p>
        </p:txBody>
      </p:sp>
    </p:spTree>
    <p:extLst>
      <p:ext uri="{BB962C8B-B14F-4D97-AF65-F5344CB8AC3E}">
        <p14:creationId xmlns:p14="http://schemas.microsoft.com/office/powerpoint/2010/main" val="182447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gn="l">
              <a:lnSpc>
                <a:spcPct val="100000"/>
              </a:lnSpc>
            </a:pPr>
            <a:r>
              <a:rPr lang="en-US" sz="1200" dirty="0" smtClean="0">
                <a:latin typeface="Arial" panose="020B0604020202020204" pitchFamily="34" charset="0"/>
                <a:cs typeface="Arial" panose="020B0604020202020204" pitchFamily="34" charset="0"/>
              </a:rPr>
              <a:t>NOTE:  This training contains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pop.annexations@ofm.wa.gov</a:t>
            </a:r>
          </a:p>
          <a:p>
            <a:pPr algn="l">
              <a:lnSpc>
                <a:spcPct val="100000"/>
              </a:lnSpc>
            </a:pPr>
            <a:endParaRPr lang="en-US" sz="1200" dirty="0" smtClean="0">
              <a:latin typeface="Arial" panose="020B0604020202020204" pitchFamily="34" charset="0"/>
              <a:cs typeface="Arial" panose="020B0604020202020204" pitchFamily="34" charset="0"/>
            </a:endParaRPr>
          </a:p>
          <a:p>
            <a:pPr>
              <a:lnSpc>
                <a:spcPct val="100000"/>
              </a:lnSpc>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2</a:t>
            </a:fld>
            <a:endParaRPr lang="en-US" dirty="0"/>
          </a:p>
        </p:txBody>
      </p:sp>
    </p:spTree>
    <p:extLst>
      <p:ext uri="{BB962C8B-B14F-4D97-AF65-F5344CB8AC3E}">
        <p14:creationId xmlns:p14="http://schemas.microsoft.com/office/powerpoint/2010/main" val="61966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endParaRPr lang="en-US" sz="1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Usually, for a small census only one map is needed.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3</a:t>
            </a:fld>
            <a:endParaRPr lang="en-US" dirty="0"/>
          </a:p>
        </p:txBody>
      </p:sp>
    </p:spTree>
    <p:extLst>
      <p:ext uri="{BB962C8B-B14F-4D97-AF65-F5344CB8AC3E}">
        <p14:creationId xmlns:p14="http://schemas.microsoft.com/office/powerpoint/2010/main" val="151168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baseline="0" dirty="0" smtClean="0">
                <a:latin typeface="Arial" panose="020B0604020202020204" pitchFamily="34" charset="0"/>
                <a:cs typeface="Arial" panose="020B0604020202020204" pitchFamily="34" charset="0"/>
              </a:rPr>
              <a:t>After the boundaries of the annexation have been drawn, the individual blocks need outlining in black.</a:t>
            </a:r>
          </a:p>
          <a:p>
            <a:pPr>
              <a:spcAft>
                <a:spcPts val="600"/>
              </a:spcAft>
            </a:pPr>
            <a:r>
              <a:rPr lang="en-US" sz="1200" baseline="0" dirty="0" smtClean="0">
                <a:latin typeface="Arial" panose="020B0604020202020204" pitchFamily="34" charset="0"/>
                <a:cs typeface="Arial" panose="020B0604020202020204" pitchFamily="34" charset="0"/>
              </a:rPr>
              <a:t>A good practice is to look for and outline all enclosed blocks first. The majority of enclosed blocks are square or rectangle, but some can be in different shapes. (If you need to refresh your memory, block information can be found in the census worker training</a:t>
            </a:r>
            <a:r>
              <a:rPr lang="en-US" sz="1200" baseline="0" dirty="0" smtClean="0">
                <a:solidFill>
                  <a:schemeClr val="tx1"/>
                </a:solidFill>
                <a:latin typeface="Arial" panose="020B0604020202020204" pitchFamily="34" charset="0"/>
                <a:cs typeface="Arial" panose="020B0604020202020204" pitchFamily="34" charset="0"/>
              </a:rPr>
              <a:t>, </a:t>
            </a:r>
            <a:r>
              <a:rPr lang="en-US" sz="1200" b="0" baseline="0" dirty="0" smtClean="0">
                <a:solidFill>
                  <a:schemeClr val="tx1"/>
                </a:solidFill>
                <a:latin typeface="Arial" panose="020B0604020202020204" pitchFamily="34" charset="0"/>
                <a:cs typeface="Arial" panose="020B0604020202020204" pitchFamily="34" charset="0"/>
              </a:rPr>
              <a:t>slides 34 to 38.) Get </a:t>
            </a:r>
            <a:r>
              <a:rPr lang="en-US" sz="1200" baseline="0" dirty="0" smtClean="0">
                <a:solidFill>
                  <a:schemeClr val="tx1"/>
                </a:solidFill>
                <a:latin typeface="Arial" panose="020B0604020202020204" pitchFamily="34" charset="0"/>
                <a:cs typeface="Arial" panose="020B0604020202020204" pitchFamily="34" charset="0"/>
              </a:rPr>
              <a:t>out your black Sharpie and go to an enclosed block. On the inside parallel line, trace around the block. Be sure to follow around cul-de-sacs and other dead end streets. </a:t>
            </a:r>
          </a:p>
          <a:p>
            <a:pPr>
              <a:spcAft>
                <a:spcPts val="600"/>
              </a:spcAft>
            </a:pPr>
            <a:r>
              <a:rPr lang="en-US" sz="1200" baseline="0" dirty="0" smtClean="0">
                <a:solidFill>
                  <a:schemeClr val="tx1"/>
                </a:solidFill>
                <a:latin typeface="Arial" panose="020B0604020202020204" pitchFamily="34" charset="0"/>
                <a:cs typeface="Arial" panose="020B0604020202020204" pitchFamily="34" charset="0"/>
              </a:rPr>
              <a:t>The black line should represent the path of the </a:t>
            </a:r>
            <a:r>
              <a:rPr lang="en-US" sz="1200" baseline="0" dirty="0" smtClean="0">
                <a:latin typeface="Arial" panose="020B0604020202020204" pitchFamily="34" charset="0"/>
                <a:cs typeface="Arial" panose="020B0604020202020204" pitchFamily="34" charset="0"/>
              </a:rPr>
              <a:t>census worker as they travel clockwise from the northeast corner around the block.  Remember the census worker should be able to stop at the same place they started without crossing a street. Exceptions to path rules are made for safety reasons. For example, when a one-way street is a boundary you may decide to go in the direction of traffic particularly if you are enumerating by car because of the distance between houses.</a:t>
            </a:r>
            <a:endParaRPr lang="en-US" baseline="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4</a:t>
            </a:fld>
            <a:endParaRPr lang="en-US" dirty="0"/>
          </a:p>
        </p:txBody>
      </p:sp>
    </p:spTree>
    <p:extLst>
      <p:ext uri="{BB962C8B-B14F-4D97-AF65-F5344CB8AC3E}">
        <p14:creationId xmlns:p14="http://schemas.microsoft.com/office/powerpoint/2010/main" val="359394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This map shows all enclosed blocks marked in black. The outlining follows the shape of the block. The marking follows all streets, including the cul-de-sacs and other dead end streets that extend into the block.</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aseline="0" dirty="0" smtClean="0">
                <a:latin typeface="Arial" panose="020B0604020202020204" pitchFamily="34" charset="0"/>
                <a:cs typeface="Arial" panose="020B0604020202020204" pitchFamily="34" charset="0"/>
              </a:rPr>
              <a:t>Notice that there are some unmarked blocks. These are the unenclosed blocks found in this area.</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baseline="0" dirty="0" smtClean="0">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EB2C967D-D3AA-4157-A227-857201B78030}" type="slidenum">
              <a:rPr lang="en-US" smtClean="0"/>
              <a:t>5</a:t>
            </a:fld>
            <a:endParaRPr lang="en-US" dirty="0"/>
          </a:p>
        </p:txBody>
      </p:sp>
    </p:spTree>
    <p:extLst>
      <p:ext uri="{BB962C8B-B14F-4D97-AF65-F5344CB8AC3E}">
        <p14:creationId xmlns:p14="http://schemas.microsoft.com/office/powerpoint/2010/main" val="242095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0" i="0" baseline="0" dirty="0" smtClean="0">
                <a:latin typeface="Arial" panose="020B0604020202020204" pitchFamily="34" charset="0"/>
              </a:rPr>
              <a:t>On this master control map, all enclosed blocks have been outlined in black first. The unenclosed blocks now need outlining.  The majority of unenclosed blocks are not square or rectangle.  They are different shapes. (if you need to refresh your memory, block information can be found in the census worker training, slides 34 to 38.)</a:t>
            </a:r>
          </a:p>
          <a:p>
            <a:pPr>
              <a:spcAft>
                <a:spcPts val="600"/>
              </a:spcAft>
            </a:pPr>
            <a:r>
              <a:rPr lang="en-US" b="0" i="0" baseline="0" dirty="0" smtClean="0">
                <a:latin typeface="Arial" panose="020B0604020202020204" pitchFamily="34" charset="0"/>
              </a:rPr>
              <a:t>Get out your black Sharpie and go to the unenclosed block going through the middle of the area. For better viewing definition, the example outlining is shown in blue. This unenclosed block is the largest in this area. There are two non-street boundaries: one on the west and one on the east. Locate them and draw dashed lines. </a:t>
            </a:r>
            <a:r>
              <a:rPr lang="en-US" b="1" i="0" baseline="0" dirty="0" smtClean="0">
                <a:latin typeface="Arial" panose="020B0604020202020204" pitchFamily="34" charset="0"/>
              </a:rPr>
              <a:t>GREEN ARROWS show their location. </a:t>
            </a:r>
            <a:r>
              <a:rPr lang="en-US" b="0" i="0" baseline="0" dirty="0" smtClean="0">
                <a:latin typeface="Arial" panose="020B0604020202020204" pitchFamily="34" charset="0"/>
              </a:rPr>
              <a:t> Finally, connect the ends of the dashed lines with a straight line. This line will be along streets and there are two of them. Since there are two non-street boundaries, you will need two non-dashed lines.</a:t>
            </a:r>
          </a:p>
          <a:p>
            <a:pPr>
              <a:spcAft>
                <a:spcPts val="600"/>
              </a:spcAft>
            </a:pPr>
            <a:endParaRPr lang="en-US" b="0" i="0" baseline="0" dirty="0" smtClean="0">
              <a:latin typeface="Arial" panose="020B0604020202020204" pitchFamily="34" charset="0"/>
            </a:endParaRPr>
          </a:p>
          <a:p>
            <a:endParaRPr lang="en-US" b="0" i="0"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6</a:t>
            </a:fld>
            <a:endParaRPr lang="en-US" dirty="0"/>
          </a:p>
        </p:txBody>
      </p:sp>
    </p:spTree>
    <p:extLst>
      <p:ext uri="{BB962C8B-B14F-4D97-AF65-F5344CB8AC3E}">
        <p14:creationId xmlns:p14="http://schemas.microsoft.com/office/powerpoint/2010/main" val="139985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aseline="0" dirty="0" smtClean="0">
                <a:latin typeface="Arial" panose="020B0604020202020204" pitchFamily="34" charset="0"/>
                <a:cs typeface="Arial" panose="020B0604020202020204" pitchFamily="34" charset="0"/>
              </a:rPr>
              <a:t>This map shows all enclosed blocks marked in black and unenclosed marked in blue.</a:t>
            </a:r>
          </a:p>
          <a:p>
            <a:pPr>
              <a:spcAft>
                <a:spcPts val="600"/>
              </a:spcAft>
            </a:pPr>
            <a:r>
              <a:rPr lang="en-US" baseline="0" dirty="0" smtClean="0">
                <a:latin typeface="Arial" panose="020B0604020202020204" pitchFamily="34" charset="0"/>
                <a:cs typeface="Arial" panose="020B0604020202020204" pitchFamily="34" charset="0"/>
              </a:rPr>
              <a:t>The largest block needs to be subdivided into manageable sections.  Evaluate the block. Note areas that would make good boundary places:  areas with no housing units, back sides of developments (they are usually fenced and make good dividing lines).  Any area with well defined characteristics or devoid of buildings would be good for using as a non-street block boundary.  Dividing dashed lines were placed based on a few vacant parcels or back fences of developments.</a:t>
            </a:r>
          </a:p>
          <a:p>
            <a:pPr>
              <a:spcAft>
                <a:spcPts val="600"/>
              </a:spcAft>
            </a:pP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2C967D-D3AA-4157-A227-857201B78030}" type="slidenum">
              <a:rPr lang="en-US" smtClean="0"/>
              <a:t>7</a:t>
            </a:fld>
            <a:endParaRPr lang="en-US" dirty="0"/>
          </a:p>
        </p:txBody>
      </p:sp>
    </p:spTree>
    <p:extLst>
      <p:ext uri="{BB962C8B-B14F-4D97-AF65-F5344CB8AC3E}">
        <p14:creationId xmlns:p14="http://schemas.microsoft.com/office/powerpoint/2010/main" val="289261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baseline="0" dirty="0" smtClean="0">
                <a:latin typeface="Arial" panose="020B0604020202020204" pitchFamily="34" charset="0"/>
                <a:cs typeface="Arial" panose="020B0604020202020204" pitchFamily="34" charset="0"/>
              </a:rPr>
              <a:t>After outlining blocks in black, they are numbered in a serpentine manner starting with “1.”  In this example, the numerals were written in red to be seen better. Some labels can be written outside their blocks with arrows pointing to the correct block.  If you accidentally skip a number, do not worry. These are labels only and do not represent a count. Make a note to remind yourself of a missing block number</a:t>
            </a:r>
          </a:p>
          <a:p>
            <a:pPr>
              <a:spcAft>
                <a:spcPts val="600"/>
              </a:spcAft>
            </a:pPr>
            <a:r>
              <a:rPr lang="en-US" baseline="0" dirty="0" smtClean="0">
                <a:latin typeface="Arial" panose="020B0604020202020204" pitchFamily="34" charset="0"/>
                <a:cs typeface="Arial" panose="020B0604020202020204" pitchFamily="34" charset="0"/>
              </a:rPr>
              <a:t>A serpentine manner means starting at the upper left or right, with “1”. Then move horizontally incrementing the number. When you reach the opposite side of the map, go down a level and continue numbering in the opposite direction. Continue in this manner until all blocks are numbered. Adjust path as necessary. A perfect serpentine path is not always possible.</a:t>
            </a:r>
          </a:p>
          <a:p>
            <a:pPr>
              <a:spcAft>
                <a:spcPts val="600"/>
              </a:spcAft>
            </a:pPr>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2C967D-D3AA-4157-A227-857201B78030}" type="slidenum">
              <a:rPr lang="en-US" smtClean="0"/>
              <a:t>8</a:t>
            </a:fld>
            <a:endParaRPr lang="en-US" dirty="0"/>
          </a:p>
        </p:txBody>
      </p:sp>
    </p:spTree>
    <p:extLst>
      <p:ext uri="{BB962C8B-B14F-4D97-AF65-F5344CB8AC3E}">
        <p14:creationId xmlns:p14="http://schemas.microsoft.com/office/powerpoint/2010/main" val="77893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spcAft>
                <a:spcPts val="600"/>
              </a:spcAft>
            </a:pPr>
            <a:r>
              <a:rPr lang="en-US" sz="1200" dirty="0" smtClean="0">
                <a:latin typeface="Arial" panose="020B0604020202020204" pitchFamily="34" charset="0"/>
                <a:cs typeface="Arial" panose="020B0604020202020204" pitchFamily="34" charset="0"/>
              </a:rPr>
              <a:t>Maps are the major organizational tool of a census,</a:t>
            </a:r>
          </a:p>
          <a:p>
            <a:pPr>
              <a:spcAft>
                <a:spcPts val="600"/>
              </a:spcAft>
            </a:pPr>
            <a:r>
              <a:rPr lang="en-US" sz="1200" dirty="0" smtClean="0">
                <a:latin typeface="Arial" panose="020B0604020202020204" pitchFamily="34" charset="0"/>
                <a:cs typeface="Arial" panose="020B0604020202020204" pitchFamily="34" charset="0"/>
              </a:rPr>
              <a:t>If there is any sign of potential problems, please contact the Office of Financial Management, Forecasting and Research Division, Population Studies unit at the following phone number:</a:t>
            </a:r>
          </a:p>
          <a:p>
            <a:pPr marL="0" lvl="1">
              <a:spcAft>
                <a:spcPts val="600"/>
              </a:spcAft>
            </a:pPr>
            <a:r>
              <a:rPr lang="en-US" sz="1200" dirty="0" smtClean="0">
                <a:latin typeface="Arial" panose="020B0604020202020204" pitchFamily="34" charset="0"/>
                <a:cs typeface="Arial" panose="020B0604020202020204" pitchFamily="34" charset="0"/>
              </a:rPr>
              <a:t>Forecasting and Research Division: 360-902-0599</a:t>
            </a:r>
          </a:p>
          <a:p>
            <a:pPr>
              <a:spcAft>
                <a:spcPts val="600"/>
              </a:spcAft>
            </a:pPr>
            <a:r>
              <a:rPr lang="en-US" sz="1200" dirty="0" smtClean="0">
                <a:latin typeface="Arial" panose="020B0604020202020204" pitchFamily="34" charset="0"/>
                <a:cs typeface="Arial" panose="020B0604020202020204" pitchFamily="34" charset="0"/>
              </a:rPr>
              <a:t>We will assist you in any way we can.</a:t>
            </a:r>
          </a:p>
          <a:p>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2C967D-D3AA-4157-A227-857201B78030}" type="slidenum">
              <a:rPr lang="en-US" smtClean="0"/>
              <a:t>9</a:t>
            </a:fld>
            <a:endParaRPr lang="en-US" dirty="0"/>
          </a:p>
        </p:txBody>
      </p:sp>
    </p:spTree>
    <p:extLst>
      <p:ext uri="{BB962C8B-B14F-4D97-AF65-F5344CB8AC3E}">
        <p14:creationId xmlns:p14="http://schemas.microsoft.com/office/powerpoint/2010/main" val="18331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5C554C-F5F7-4ACE-99C9-0D79AE06CB17}"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50494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A32011-049B-4DDB-8A41-9AF4006C1A91}"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2818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232DA-0124-41C0-95ED-8BC4C063F2AC}"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423191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953262" cy="955548"/>
          </a:xfrm>
          <a:prstGeom prst="rect">
            <a:avLst/>
          </a:prstGeom>
        </p:spPr>
      </p:pic>
      <p:sp>
        <p:nvSpPr>
          <p:cNvPr id="17" name="Rectangle 16"/>
          <p:cNvSpPr/>
          <p:nvPr userDrawn="1"/>
        </p:nvSpPr>
        <p:spPr>
          <a:xfrm>
            <a:off x="0" y="1219200"/>
            <a:ext cx="9144000" cy="563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22809"/>
            <a:ext cx="4722419" cy="814730"/>
          </a:xfrm>
          <a:prstGeom prst="rect">
            <a:avLst/>
          </a:prstGeom>
        </p:spPr>
      </p:pic>
    </p:spTree>
    <p:extLst>
      <p:ext uri="{BB962C8B-B14F-4D97-AF65-F5344CB8AC3E}">
        <p14:creationId xmlns:p14="http://schemas.microsoft.com/office/powerpoint/2010/main" val="208843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6C83E-9E22-4967-908E-BF7EB8560883}"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02219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1F35E-4B28-4228-A1D0-C3C1ABD23275}" type="datetime1">
              <a:rPr lang="en-US" smtClean="0"/>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7775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E97B4B-2F2F-49A0-A687-6CE42E9851CB}"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6182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B0FF70-0679-452A-ADE2-C5A95E6096F1}" type="datetime1">
              <a:rPr lang="en-US" smtClean="0"/>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393408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EAA2F7-5EE7-4E18-8DB4-6262F3961118}" type="datetime1">
              <a:rPr lang="en-US" smtClean="0"/>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20239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E5589-808F-49EA-95B8-296120D30F24}" type="datetime1">
              <a:rPr lang="en-US" smtClean="0"/>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18076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DB67C-0FF2-4CC4-900B-AC74C9298549}"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22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626A-201A-4964-A8BB-75D751E12E1A}" type="datetime1">
              <a:rPr lang="en-US" smtClean="0"/>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7D531-7765-4B5F-B3CC-92E792B4793C}" type="slidenum">
              <a:rPr lang="en-US" smtClean="0"/>
              <a:t>‹#›</a:t>
            </a:fld>
            <a:endParaRPr lang="en-US" dirty="0"/>
          </a:p>
        </p:txBody>
      </p:sp>
    </p:spTree>
    <p:extLst>
      <p:ext uri="{BB962C8B-B14F-4D97-AF65-F5344CB8AC3E}">
        <p14:creationId xmlns:p14="http://schemas.microsoft.com/office/powerpoint/2010/main" val="290251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77270-187B-41F2-83F5-F8334DBDD5B5}" type="datetime1">
              <a:rPr lang="en-US" smtClean="0"/>
              <a:t>1/24/2017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7D531-7765-4B5F-B3CC-92E792B4793C}" type="slidenum">
              <a:rPr lang="en-US" smtClean="0"/>
              <a:t>‹#›</a:t>
            </a:fld>
            <a:endParaRPr lang="en-US" dirty="0"/>
          </a:p>
        </p:txBody>
      </p:sp>
    </p:spTree>
    <p:extLst>
      <p:ext uri="{BB962C8B-B14F-4D97-AF65-F5344CB8AC3E}">
        <p14:creationId xmlns:p14="http://schemas.microsoft.com/office/powerpoint/2010/main" val="248182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6354" y="2514600"/>
            <a:ext cx="7371292" cy="1323439"/>
          </a:xfrm>
          <a:prstGeom prst="rect">
            <a:avLst/>
          </a:prstGeom>
          <a:noFill/>
        </p:spPr>
        <p:txBody>
          <a:bodyPr wrap="square" rtlCol="0">
            <a:spAutoFit/>
          </a:bodyPr>
          <a:lstStyle/>
          <a:p>
            <a:pPr algn="ctr"/>
            <a:r>
              <a:rPr lang="en-US" sz="4000" b="1" cap="small" baseline="0" dirty="0" smtClean="0">
                <a:solidFill>
                  <a:schemeClr val="bg1"/>
                </a:solidFill>
                <a:latin typeface="Arial" panose="020B0604020202020204" pitchFamily="34" charset="0"/>
                <a:cs typeface="Arial" panose="020B0604020202020204" pitchFamily="34" charset="0"/>
              </a:rPr>
              <a:t>Census Mapping </a:t>
            </a:r>
            <a:r>
              <a:rPr lang="en-US" sz="4000" b="1" cap="small" baseline="0" dirty="0" smtClean="0">
                <a:solidFill>
                  <a:schemeClr val="bg1"/>
                </a:solidFill>
                <a:latin typeface="Arial" panose="020B0604020202020204" pitchFamily="34" charset="0"/>
                <a:cs typeface="Arial" panose="020B0604020202020204" pitchFamily="34" charset="0"/>
              </a:rPr>
              <a:t>Training for </a:t>
            </a:r>
            <a:endParaRPr lang="en-US" sz="4000" b="1" cap="small" baseline="0" dirty="0" smtClean="0">
              <a:solidFill>
                <a:schemeClr val="bg1"/>
              </a:solidFill>
              <a:latin typeface="Arial" panose="020B0604020202020204" pitchFamily="34" charset="0"/>
              <a:cs typeface="Arial" panose="020B0604020202020204" pitchFamily="34" charset="0"/>
            </a:endParaRPr>
          </a:p>
          <a:p>
            <a:pPr algn="ctr"/>
            <a:r>
              <a:rPr lang="en-US" sz="4000" b="1" cap="small" baseline="0" dirty="0" smtClean="0">
                <a:solidFill>
                  <a:schemeClr val="bg1"/>
                </a:solidFill>
                <a:latin typeface="Arial" panose="020B0604020202020204" pitchFamily="34" charset="0"/>
                <a:cs typeface="Arial" panose="020B0604020202020204" pitchFamily="34" charset="0"/>
              </a:rPr>
              <a:t>A </a:t>
            </a:r>
            <a:r>
              <a:rPr lang="en-US" sz="4000" b="1" cap="small" dirty="0" smtClean="0">
                <a:solidFill>
                  <a:schemeClr val="bg1"/>
                </a:solidFill>
                <a:latin typeface="Arial" panose="020B0604020202020204" pitchFamily="34" charset="0"/>
                <a:cs typeface="Arial" panose="020B0604020202020204" pitchFamily="34" charset="0"/>
              </a:rPr>
              <a:t>Small Census</a:t>
            </a:r>
            <a:endParaRPr lang="en-US" sz="4000" b="1" cap="small"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55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63040"/>
            <a:ext cx="7772400" cy="1754326"/>
          </a:xfrm>
          <a:prstGeom prst="rect">
            <a:avLst/>
          </a:prstGeom>
        </p:spPr>
        <p:txBody>
          <a:bodyPr wrap="square">
            <a:spAutoFit/>
          </a:bodyPr>
          <a:lstStyle/>
          <a:p>
            <a:pPr>
              <a:spcAft>
                <a:spcPts val="600"/>
              </a:spcAft>
            </a:pPr>
            <a:r>
              <a:rPr lang="en-US" dirty="0">
                <a:latin typeface="Arial Narrow" panose="020B0606020202030204" pitchFamily="34" charset="0"/>
              </a:rPr>
              <a:t>NOTE:  </a:t>
            </a:r>
            <a:r>
              <a:rPr lang="en-US" dirty="0">
                <a:latin typeface="Arial Narrow" panose="020B0606020202030204" pitchFamily="34" charset="0"/>
                <a:cs typeface="Arial" panose="020B0604020202020204" pitchFamily="34" charset="0"/>
              </a:rPr>
              <a:t>This training contains visual elements including data forms and geographical maps. To meet accessibility standards, visual elements are tagged and/or described in readable text. If you have any difficulty or need assistance accessing any of the information contained in this training, please contact the Office of Financial Management, Forecasting and Research Division, by phone at 360-902-0599, or by email at </a:t>
            </a:r>
            <a:r>
              <a:rPr lang="en-US" u="sng" dirty="0">
                <a:latin typeface="Arial Narrow" panose="020B0606020202030204" pitchFamily="34" charset="0"/>
                <a:cs typeface="Arial" panose="020B0604020202020204" pitchFamily="34" charset="0"/>
              </a:rPr>
              <a:t>pop.annexations@ofm.wa.gov</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2</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2569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561044"/>
          </a:xfrm>
        </p:spPr>
        <p:txBody>
          <a:bodyPr>
            <a:normAutofit/>
          </a:bodyPr>
          <a:lstStyle/>
          <a:p>
            <a:pPr algn="ctr"/>
            <a:r>
              <a:rPr lang="en-US" sz="3200" b="1" dirty="0">
                <a:latin typeface="Arial Narrow" panose="020B0606020202030204" pitchFamily="34" charset="0"/>
                <a:cs typeface="Arial" panose="020B0604020202020204" pitchFamily="34" charset="0"/>
              </a:rPr>
              <a:t>Maps</a:t>
            </a:r>
          </a:p>
        </p:txBody>
      </p:sp>
      <p:sp>
        <p:nvSpPr>
          <p:cNvPr id="5" name="Content Placeholder 2"/>
          <p:cNvSpPr>
            <a:spLocks noGrp="1"/>
          </p:cNvSpPr>
          <p:nvPr>
            <p:ph idx="1"/>
          </p:nvPr>
        </p:nvSpPr>
        <p:spPr>
          <a:xfrm>
            <a:off x="685800" y="1097280"/>
            <a:ext cx="7772400" cy="3263504"/>
          </a:xfrm>
        </p:spPr>
        <p:txBody>
          <a:bodyPr>
            <a:normAutofit/>
          </a:bodyPr>
          <a:lstStyle/>
          <a:p>
            <a:pPr marL="0" indent="0">
              <a:lnSpc>
                <a:spcPct val="120000"/>
              </a:lnSpc>
              <a:spcBef>
                <a:spcPts val="0"/>
              </a:spcBef>
              <a:spcAft>
                <a:spcPts val="600"/>
              </a:spcAft>
              <a:buNone/>
            </a:pPr>
            <a:r>
              <a:rPr lang="en-US" sz="1900" dirty="0" smtClean="0">
                <a:latin typeface="Arial Narrow" panose="020B0606020202030204" pitchFamily="34" charset="0"/>
                <a:cs typeface="Arial" panose="020B0604020202020204" pitchFamily="34" charset="0"/>
              </a:rPr>
              <a:t>Usually, for a small census only one map is needed.</a:t>
            </a:r>
            <a:endParaRPr lang="en-US" sz="2100" dirty="0">
              <a:latin typeface="Arial Narrow" panose="020B0606020202030204" pitchFamily="34" charset="0"/>
              <a:cs typeface="Arial" panose="020B0604020202020204" pitchFamily="34" charset="0"/>
            </a:endParaRPr>
          </a:p>
          <a:p>
            <a:pPr marL="0" indent="0">
              <a:lnSpc>
                <a:spcPct val="120000"/>
              </a:lnSpc>
              <a:buNone/>
            </a:pPr>
            <a:endParaRPr lang="en-US" sz="2100" dirty="0">
              <a:latin typeface="Arial Narrow" panose="020B0606020202030204" pitchFamily="34" charset="0"/>
              <a:cs typeface="Arial" panose="020B0604020202020204" pitchFamily="34" charset="0"/>
            </a:endParaRPr>
          </a:p>
          <a:p>
            <a:pPr marL="0" indent="0">
              <a:lnSpc>
                <a:spcPct val="120000"/>
              </a:lnSpc>
              <a:buNone/>
            </a:pPr>
            <a:endParaRPr lang="en-US" sz="2100" dirty="0">
              <a:latin typeface="Arial Narrow" panose="020B0606020202030204" pitchFamily="34" charset="0"/>
              <a:cs typeface="Arial" panose="020B0604020202020204" pitchFamily="34" charset="0"/>
            </a:endParaRPr>
          </a:p>
          <a:p>
            <a:pPr marL="342900" indent="-342900">
              <a:buFont typeface="+mj-lt"/>
              <a:buAutoNum type="arabicPeriod"/>
            </a:pPr>
            <a:endParaRPr lang="en-US" sz="15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3</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25610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228600"/>
            <a:ext cx="7772400" cy="713232"/>
          </a:xfrm>
        </p:spPr>
        <p:txBody>
          <a:bodyPr>
            <a:noAutofit/>
          </a:bodyPr>
          <a:lstStyle/>
          <a:p>
            <a:pPr algn="ctr"/>
            <a:r>
              <a:rPr lang="en-US" sz="3200" b="1" dirty="0" smtClean="0">
                <a:latin typeface="Arial Narrow" panose="020B0606020202030204" pitchFamily="34" charset="0"/>
                <a:cs typeface="Arial" panose="020B0604020202020204" pitchFamily="34" charset="0"/>
              </a:rPr>
              <a:t>Marking </a:t>
            </a:r>
            <a:r>
              <a:rPr lang="en-US" sz="3200" b="1" dirty="0">
                <a:latin typeface="Arial Narrow" panose="020B0606020202030204" pitchFamily="34" charset="0"/>
                <a:cs typeface="Arial" panose="020B0604020202020204" pitchFamily="34" charset="0"/>
              </a:rPr>
              <a:t>Enclosed </a:t>
            </a:r>
            <a:r>
              <a:rPr lang="en-US" sz="3200" b="1" dirty="0" smtClean="0">
                <a:latin typeface="Arial Narrow" panose="020B0606020202030204" pitchFamily="34" charset="0"/>
                <a:cs typeface="Arial" panose="020B0604020202020204" pitchFamily="34" charset="0"/>
              </a:rPr>
              <a:t>Blocks</a:t>
            </a:r>
            <a:endParaRPr lang="en-US" sz="32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4</a:t>
            </a:fld>
            <a:endParaRPr lang="en-US" dirty="0">
              <a:solidFill>
                <a:schemeClr val="tx1"/>
              </a:solidFill>
              <a:latin typeface="Arial Narrow" panose="020B0606020202030204" pitchFamily="34" charset="0"/>
            </a:endParaRPr>
          </a:p>
        </p:txBody>
      </p:sp>
      <p:cxnSp>
        <p:nvCxnSpPr>
          <p:cNvPr id="5" name="Curved Connector 4"/>
          <p:cNvCxnSpPr/>
          <p:nvPr/>
        </p:nvCxnSpPr>
        <p:spPr>
          <a:xfrm rot="5400000">
            <a:off x="3749537" y="3145737"/>
            <a:ext cx="37272" cy="22363"/>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0800000" flipV="1">
            <a:off x="3676650" y="2590800"/>
            <a:ext cx="15240" cy="381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9670" y="4099592"/>
            <a:ext cx="749120" cy="741751"/>
          </a:xfrm>
          <a:prstGeom prst="rect">
            <a:avLst/>
          </a:prstGeom>
        </p:spPr>
      </p:pic>
      <p:pic>
        <p:nvPicPr>
          <p:cNvPr id="8" name="Picture 7" descr="Second map this slide. Three enclosed blocks outlined."/>
          <p:cNvPicPr>
            <a:picLocks noChangeAspect="1"/>
          </p:cNvPicPr>
          <p:nvPr/>
        </p:nvPicPr>
        <p:blipFill>
          <a:blip r:embed="rId4"/>
          <a:stretch>
            <a:fillRect/>
          </a:stretch>
        </p:blipFill>
        <p:spPr>
          <a:xfrm rot="16200000">
            <a:off x="2574460" y="1097280"/>
            <a:ext cx="3995081" cy="4442001"/>
          </a:xfrm>
          <a:prstGeom prst="rect">
            <a:avLst/>
          </a:prstGeom>
        </p:spPr>
      </p:pic>
    </p:spTree>
    <p:extLst>
      <p:ext uri="{BB962C8B-B14F-4D97-AF65-F5344CB8AC3E}">
        <p14:creationId xmlns:p14="http://schemas.microsoft.com/office/powerpoint/2010/main" val="256561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rmAutofit/>
          </a:bodyPr>
          <a:lstStyle/>
          <a:p>
            <a:pPr algn="ctr"/>
            <a:r>
              <a:rPr lang="en-US" sz="3200" b="1" dirty="0" smtClean="0">
                <a:latin typeface="Arial Narrow" panose="020B0606020202030204" pitchFamily="34" charset="0"/>
                <a:cs typeface="Arial" panose="020B0604020202020204" pitchFamily="34" charset="0"/>
              </a:rPr>
              <a:t>Marking </a:t>
            </a:r>
            <a:r>
              <a:rPr lang="en-US" sz="3200" b="1" dirty="0">
                <a:latin typeface="Arial Narrow" panose="020B0606020202030204" pitchFamily="34" charset="0"/>
                <a:cs typeface="Arial" panose="020B0604020202020204" pitchFamily="34" charset="0"/>
              </a:rPr>
              <a:t>Enclosed </a:t>
            </a:r>
            <a:r>
              <a:rPr lang="en-US" sz="3200" b="1" dirty="0" smtClean="0">
                <a:latin typeface="Arial Narrow" panose="020B0606020202030204" pitchFamily="34" charset="0"/>
                <a:cs typeface="Arial" panose="020B0604020202020204" pitchFamily="34" charset="0"/>
              </a:rPr>
              <a:t>Blocks</a:t>
            </a:r>
            <a:endParaRPr lang="en-US" sz="32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5</a:t>
            </a:fld>
            <a:endParaRPr lang="en-US" dirty="0">
              <a:solidFill>
                <a:schemeClr val="tx1"/>
              </a:solidFill>
              <a:latin typeface="Arial Narrow" panose="020B0606020202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396" y="4231569"/>
            <a:ext cx="749120" cy="741751"/>
          </a:xfrm>
          <a:prstGeom prst="rect">
            <a:avLst/>
          </a:prstGeom>
        </p:spPr>
      </p:pic>
      <p:pic>
        <p:nvPicPr>
          <p:cNvPr id="6" name="Picture 5" descr="All enclosed blocks on the master control map are outlined."/>
          <p:cNvPicPr>
            <a:picLocks noChangeAspect="1"/>
          </p:cNvPicPr>
          <p:nvPr/>
        </p:nvPicPr>
        <p:blipFill>
          <a:blip r:embed="rId4"/>
          <a:stretch>
            <a:fillRect/>
          </a:stretch>
        </p:blipFill>
        <p:spPr>
          <a:xfrm rot="16200000">
            <a:off x="2574036" y="1097280"/>
            <a:ext cx="3995928" cy="4285488"/>
          </a:xfrm>
          <a:prstGeom prst="rect">
            <a:avLst/>
          </a:prstGeom>
        </p:spPr>
      </p:pic>
    </p:spTree>
    <p:extLst>
      <p:ext uri="{BB962C8B-B14F-4D97-AF65-F5344CB8AC3E}">
        <p14:creationId xmlns:p14="http://schemas.microsoft.com/office/powerpoint/2010/main" val="321583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Autofit/>
          </a:bodyPr>
          <a:lstStyle/>
          <a:p>
            <a:pPr algn="ctr"/>
            <a:r>
              <a:rPr lang="en-US" sz="3200" b="1" dirty="0" smtClean="0">
                <a:latin typeface="Arial Narrow" panose="020B0606020202030204" pitchFamily="34" charset="0"/>
                <a:cs typeface="Arial" panose="020B0604020202020204" pitchFamily="34" charset="0"/>
              </a:rPr>
              <a:t>Marking </a:t>
            </a:r>
            <a:r>
              <a:rPr lang="en-US" sz="3200" b="1" dirty="0">
                <a:latin typeface="Arial Narrow" panose="020B0606020202030204" pitchFamily="34" charset="0"/>
                <a:cs typeface="Arial" panose="020B0604020202020204" pitchFamily="34" charset="0"/>
              </a:rPr>
              <a:t>Unenclosed </a:t>
            </a:r>
            <a:r>
              <a:rPr lang="en-US" sz="3200" b="1" dirty="0" smtClean="0">
                <a:latin typeface="Arial Narrow" panose="020B0606020202030204" pitchFamily="34" charset="0"/>
                <a:cs typeface="Arial" panose="020B0604020202020204" pitchFamily="34" charset="0"/>
              </a:rPr>
              <a:t>Blocks</a:t>
            </a:r>
            <a:endParaRPr lang="en-US" sz="32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6</a:t>
            </a:fld>
            <a:endParaRPr lang="en-US" dirty="0">
              <a:solidFill>
                <a:schemeClr val="tx1"/>
              </a:solidFill>
              <a:latin typeface="Arial Narrow" panose="020B0606020202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683" y="3994873"/>
            <a:ext cx="749120" cy="741751"/>
          </a:xfrm>
          <a:prstGeom prst="rect">
            <a:avLst/>
          </a:prstGeom>
        </p:spPr>
      </p:pic>
      <p:pic>
        <p:nvPicPr>
          <p:cNvPr id="4" name="Picture 3" descr="All enclosed blocks on the master control map are outlined."/>
          <p:cNvPicPr>
            <a:picLocks noChangeAspect="1"/>
          </p:cNvPicPr>
          <p:nvPr/>
        </p:nvPicPr>
        <p:blipFill>
          <a:blip r:embed="rId4"/>
          <a:stretch>
            <a:fillRect/>
          </a:stretch>
        </p:blipFill>
        <p:spPr>
          <a:xfrm rot="16200000">
            <a:off x="2640262" y="957299"/>
            <a:ext cx="3863477" cy="4143439"/>
          </a:xfrm>
          <a:prstGeom prst="rect">
            <a:avLst/>
          </a:prstGeom>
        </p:spPr>
      </p:pic>
      <p:cxnSp>
        <p:nvCxnSpPr>
          <p:cNvPr id="9" name="Straight Connector 8"/>
          <p:cNvCxnSpPr/>
          <p:nvPr/>
        </p:nvCxnSpPr>
        <p:spPr>
          <a:xfrm>
            <a:off x="2852422" y="2432443"/>
            <a:ext cx="0" cy="16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52822" y="153149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78315" y="1528199"/>
            <a:ext cx="3129875" cy="2954777"/>
            <a:chOff x="3837755" y="1544266"/>
            <a:chExt cx="4173166" cy="3939702"/>
          </a:xfrm>
        </p:grpSpPr>
        <p:sp>
          <p:nvSpPr>
            <p:cNvPr id="18" name="Freeform 17"/>
            <p:cNvSpPr/>
            <p:nvPr/>
          </p:nvSpPr>
          <p:spPr>
            <a:xfrm>
              <a:off x="3837755" y="1544266"/>
              <a:ext cx="4173166" cy="2071991"/>
            </a:xfrm>
            <a:custGeom>
              <a:avLst/>
              <a:gdLst>
                <a:gd name="connsiteX0" fmla="*/ 4173166 w 4173166"/>
                <a:gd name="connsiteY0" fmla="*/ 38911 h 2071991"/>
                <a:gd name="connsiteX1" fmla="*/ 4173166 w 4173166"/>
                <a:gd name="connsiteY1" fmla="*/ 38911 h 2071991"/>
                <a:gd name="connsiteX2" fmla="*/ 4085617 w 4173166"/>
                <a:gd name="connsiteY2" fmla="*/ 29183 h 2071991"/>
                <a:gd name="connsiteX3" fmla="*/ 4056434 w 4173166"/>
                <a:gd name="connsiteY3" fmla="*/ 19455 h 2071991"/>
                <a:gd name="connsiteX4" fmla="*/ 4105072 w 4173166"/>
                <a:gd name="connsiteY4" fmla="*/ 29183 h 2071991"/>
                <a:gd name="connsiteX5" fmla="*/ 4095344 w 4173166"/>
                <a:gd name="connsiteY5" fmla="*/ 398834 h 2071991"/>
                <a:gd name="connsiteX6" fmla="*/ 4066161 w 4173166"/>
                <a:gd name="connsiteY6" fmla="*/ 807396 h 2071991"/>
                <a:gd name="connsiteX7" fmla="*/ 4036978 w 4173166"/>
                <a:gd name="connsiteY7" fmla="*/ 1196502 h 2071991"/>
                <a:gd name="connsiteX8" fmla="*/ 3929974 w 4173166"/>
                <a:gd name="connsiteY8" fmla="*/ 1196502 h 2071991"/>
                <a:gd name="connsiteX9" fmla="*/ 3998068 w 4173166"/>
                <a:gd name="connsiteY9" fmla="*/ 1001949 h 2071991"/>
                <a:gd name="connsiteX10" fmla="*/ 4017523 w 4173166"/>
                <a:gd name="connsiteY10" fmla="*/ 535021 h 2071991"/>
                <a:gd name="connsiteX11" fmla="*/ 4027251 w 4173166"/>
                <a:gd name="connsiteY11" fmla="*/ 19455 h 2071991"/>
                <a:gd name="connsiteX12" fmla="*/ 3589506 w 4173166"/>
                <a:gd name="connsiteY12" fmla="*/ 0 h 2071991"/>
                <a:gd name="connsiteX13" fmla="*/ 3570051 w 4173166"/>
                <a:gd name="connsiteY13" fmla="*/ 612843 h 2071991"/>
                <a:gd name="connsiteX14" fmla="*/ 3443591 w 4173166"/>
                <a:gd name="connsiteY14" fmla="*/ 612843 h 2071991"/>
                <a:gd name="connsiteX15" fmla="*/ 3472774 w 4173166"/>
                <a:gd name="connsiteY15" fmla="*/ 0 h 2071991"/>
                <a:gd name="connsiteX16" fmla="*/ 3268493 w 4173166"/>
                <a:gd name="connsiteY16" fmla="*/ 0 h 2071991"/>
                <a:gd name="connsiteX17" fmla="*/ 3258766 w 4173166"/>
                <a:gd name="connsiteY17" fmla="*/ 651753 h 2071991"/>
                <a:gd name="connsiteX18" fmla="*/ 2976663 w 4173166"/>
                <a:gd name="connsiteY18" fmla="*/ 914400 h 2071991"/>
                <a:gd name="connsiteX19" fmla="*/ 2879387 w 4173166"/>
                <a:gd name="connsiteY19" fmla="*/ 817123 h 2071991"/>
                <a:gd name="connsiteX20" fmla="*/ 3122578 w 4173166"/>
                <a:gd name="connsiteY20" fmla="*/ 612843 h 2071991"/>
                <a:gd name="connsiteX21" fmla="*/ 3151761 w 4173166"/>
                <a:gd name="connsiteY21" fmla="*/ 9728 h 2071991"/>
                <a:gd name="connsiteX22" fmla="*/ 2782110 w 4173166"/>
                <a:gd name="connsiteY22" fmla="*/ 0 h 2071991"/>
                <a:gd name="connsiteX23" fmla="*/ 2772383 w 4173166"/>
                <a:gd name="connsiteY23" fmla="*/ 204281 h 2071991"/>
                <a:gd name="connsiteX24" fmla="*/ 2918297 w 4173166"/>
                <a:gd name="connsiteY24" fmla="*/ 204281 h 2071991"/>
                <a:gd name="connsiteX25" fmla="*/ 2918297 w 4173166"/>
                <a:gd name="connsiteY25" fmla="*/ 340468 h 2071991"/>
                <a:gd name="connsiteX26" fmla="*/ 2762655 w 4173166"/>
                <a:gd name="connsiteY26" fmla="*/ 311285 h 2071991"/>
                <a:gd name="connsiteX27" fmla="*/ 2743200 w 4173166"/>
                <a:gd name="connsiteY27" fmla="*/ 661481 h 2071991"/>
                <a:gd name="connsiteX28" fmla="*/ 2675106 w 4173166"/>
                <a:gd name="connsiteY28" fmla="*/ 817123 h 2071991"/>
                <a:gd name="connsiteX29" fmla="*/ 2577829 w 4173166"/>
                <a:gd name="connsiteY29" fmla="*/ 972766 h 2071991"/>
                <a:gd name="connsiteX30" fmla="*/ 2451370 w 4173166"/>
                <a:gd name="connsiteY30" fmla="*/ 1089498 h 2071991"/>
                <a:gd name="connsiteX31" fmla="*/ 2188723 w 4173166"/>
                <a:gd name="connsiteY31" fmla="*/ 1235413 h 2071991"/>
                <a:gd name="connsiteX32" fmla="*/ 1994170 w 4173166"/>
                <a:gd name="connsiteY32" fmla="*/ 1293779 h 2071991"/>
                <a:gd name="connsiteX33" fmla="*/ 1624519 w 4173166"/>
                <a:gd name="connsiteY33" fmla="*/ 1303506 h 2071991"/>
                <a:gd name="connsiteX34" fmla="*/ 1391055 w 4173166"/>
                <a:gd name="connsiteY34" fmla="*/ 1391055 h 2071991"/>
                <a:gd name="connsiteX35" fmla="*/ 1274323 w 4173166"/>
                <a:gd name="connsiteY35" fmla="*/ 1507787 h 2071991"/>
                <a:gd name="connsiteX36" fmla="*/ 1079770 w 4173166"/>
                <a:gd name="connsiteY36" fmla="*/ 1692613 h 2071991"/>
                <a:gd name="connsiteX37" fmla="*/ 914400 w 4173166"/>
                <a:gd name="connsiteY37" fmla="*/ 1828800 h 2071991"/>
                <a:gd name="connsiteX38" fmla="*/ 700391 w 4173166"/>
                <a:gd name="connsiteY38" fmla="*/ 2023353 h 2071991"/>
                <a:gd name="connsiteX39" fmla="*/ 486383 w 4173166"/>
                <a:gd name="connsiteY39" fmla="*/ 2071991 h 2071991"/>
                <a:gd name="connsiteX40" fmla="*/ 350195 w 4173166"/>
                <a:gd name="connsiteY40" fmla="*/ 2071991 h 2071991"/>
                <a:gd name="connsiteX41" fmla="*/ 184825 w 4173166"/>
                <a:gd name="connsiteY41" fmla="*/ 1984443 h 2071991"/>
                <a:gd name="connsiteX42" fmla="*/ 68093 w 4173166"/>
                <a:gd name="connsiteY42" fmla="*/ 1955260 h 2071991"/>
                <a:gd name="connsiteX43" fmla="*/ 0 w 4173166"/>
                <a:gd name="connsiteY43" fmla="*/ 1926077 h 207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73166" h="2071991">
                  <a:moveTo>
                    <a:pt x="4173166" y="38911"/>
                  </a:moveTo>
                  <a:lnTo>
                    <a:pt x="4173166" y="38911"/>
                  </a:lnTo>
                  <a:cubicBezTo>
                    <a:pt x="4143983" y="35668"/>
                    <a:pt x="4114580" y="34010"/>
                    <a:pt x="4085617" y="29183"/>
                  </a:cubicBezTo>
                  <a:cubicBezTo>
                    <a:pt x="4075503" y="27497"/>
                    <a:pt x="4046180" y="19455"/>
                    <a:pt x="4056434" y="19455"/>
                  </a:cubicBezTo>
                  <a:cubicBezTo>
                    <a:pt x="4072968" y="19455"/>
                    <a:pt x="4105072" y="29183"/>
                    <a:pt x="4105072" y="29183"/>
                  </a:cubicBezTo>
                  <a:lnTo>
                    <a:pt x="4095344" y="398834"/>
                  </a:lnTo>
                  <a:lnTo>
                    <a:pt x="4066161" y="807396"/>
                  </a:lnTo>
                  <a:lnTo>
                    <a:pt x="4036978" y="1196502"/>
                  </a:lnTo>
                  <a:lnTo>
                    <a:pt x="3929974" y="1196502"/>
                  </a:lnTo>
                  <a:lnTo>
                    <a:pt x="3998068" y="1001949"/>
                  </a:lnTo>
                  <a:lnTo>
                    <a:pt x="4017523" y="535021"/>
                  </a:lnTo>
                  <a:lnTo>
                    <a:pt x="4027251" y="19455"/>
                  </a:lnTo>
                  <a:lnTo>
                    <a:pt x="3589506" y="0"/>
                  </a:lnTo>
                  <a:lnTo>
                    <a:pt x="3570051" y="612843"/>
                  </a:lnTo>
                  <a:lnTo>
                    <a:pt x="3443591" y="612843"/>
                  </a:lnTo>
                  <a:lnTo>
                    <a:pt x="3472774" y="0"/>
                  </a:lnTo>
                  <a:lnTo>
                    <a:pt x="3268493" y="0"/>
                  </a:lnTo>
                  <a:lnTo>
                    <a:pt x="3258766" y="651753"/>
                  </a:lnTo>
                  <a:lnTo>
                    <a:pt x="2976663" y="914400"/>
                  </a:lnTo>
                  <a:lnTo>
                    <a:pt x="2879387" y="817123"/>
                  </a:lnTo>
                  <a:lnTo>
                    <a:pt x="3122578" y="612843"/>
                  </a:lnTo>
                  <a:lnTo>
                    <a:pt x="3151761" y="9728"/>
                  </a:lnTo>
                  <a:lnTo>
                    <a:pt x="2782110" y="0"/>
                  </a:lnTo>
                  <a:lnTo>
                    <a:pt x="2772383" y="204281"/>
                  </a:lnTo>
                  <a:lnTo>
                    <a:pt x="2918297" y="204281"/>
                  </a:lnTo>
                  <a:lnTo>
                    <a:pt x="2918297" y="340468"/>
                  </a:lnTo>
                  <a:lnTo>
                    <a:pt x="2762655" y="311285"/>
                  </a:lnTo>
                  <a:lnTo>
                    <a:pt x="2743200" y="661481"/>
                  </a:lnTo>
                  <a:lnTo>
                    <a:pt x="2675106" y="817123"/>
                  </a:lnTo>
                  <a:lnTo>
                    <a:pt x="2577829" y="972766"/>
                  </a:lnTo>
                  <a:lnTo>
                    <a:pt x="2451370" y="1089498"/>
                  </a:lnTo>
                  <a:lnTo>
                    <a:pt x="2188723" y="1235413"/>
                  </a:lnTo>
                  <a:lnTo>
                    <a:pt x="1994170" y="1293779"/>
                  </a:lnTo>
                  <a:lnTo>
                    <a:pt x="1624519" y="1303506"/>
                  </a:lnTo>
                  <a:lnTo>
                    <a:pt x="1391055" y="1391055"/>
                  </a:lnTo>
                  <a:lnTo>
                    <a:pt x="1274323" y="1507787"/>
                  </a:lnTo>
                  <a:lnTo>
                    <a:pt x="1079770" y="1692613"/>
                  </a:lnTo>
                  <a:lnTo>
                    <a:pt x="914400" y="1828800"/>
                  </a:lnTo>
                  <a:lnTo>
                    <a:pt x="700391" y="2023353"/>
                  </a:lnTo>
                  <a:lnTo>
                    <a:pt x="486383" y="2071991"/>
                  </a:lnTo>
                  <a:lnTo>
                    <a:pt x="350195" y="2071991"/>
                  </a:lnTo>
                  <a:lnTo>
                    <a:pt x="184825" y="1984443"/>
                  </a:lnTo>
                  <a:lnTo>
                    <a:pt x="68093" y="1955260"/>
                  </a:lnTo>
                  <a:lnTo>
                    <a:pt x="0" y="1926077"/>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eeform 18"/>
            <p:cNvSpPr/>
            <p:nvPr/>
          </p:nvSpPr>
          <p:spPr>
            <a:xfrm>
              <a:off x="3866938" y="3100691"/>
              <a:ext cx="3793787" cy="2383277"/>
            </a:xfrm>
            <a:custGeom>
              <a:avLst/>
              <a:gdLst>
                <a:gd name="connsiteX0" fmla="*/ 19455 w 3793787"/>
                <a:gd name="connsiteY0" fmla="*/ 1079771 h 2383277"/>
                <a:gd name="connsiteX1" fmla="*/ 0 w 3793787"/>
                <a:gd name="connsiteY1" fmla="*/ 1400783 h 2383277"/>
                <a:gd name="connsiteX2" fmla="*/ 97276 w 3793787"/>
                <a:gd name="connsiteY2" fmla="*/ 1605064 h 2383277"/>
                <a:gd name="connsiteX3" fmla="*/ 214008 w 3793787"/>
                <a:gd name="connsiteY3" fmla="*/ 1595337 h 2383277"/>
                <a:gd name="connsiteX4" fmla="*/ 223736 w 3793787"/>
                <a:gd name="connsiteY4" fmla="*/ 1527243 h 2383277"/>
                <a:gd name="connsiteX5" fmla="*/ 330740 w 3793787"/>
                <a:gd name="connsiteY5" fmla="*/ 1556426 h 2383277"/>
                <a:gd name="connsiteX6" fmla="*/ 291829 w 3793787"/>
                <a:gd name="connsiteY6" fmla="*/ 1682886 h 2383277"/>
                <a:gd name="connsiteX7" fmla="*/ 214008 w 3793787"/>
                <a:gd name="connsiteY7" fmla="*/ 1702341 h 2383277"/>
                <a:gd name="connsiteX8" fmla="*/ 0 w 3793787"/>
                <a:gd name="connsiteY8" fmla="*/ 1682886 h 2383277"/>
                <a:gd name="connsiteX9" fmla="*/ 19455 w 3793787"/>
                <a:gd name="connsiteY9" fmla="*/ 1926077 h 2383277"/>
                <a:gd name="connsiteX10" fmla="*/ 107004 w 3793787"/>
                <a:gd name="connsiteY10" fmla="*/ 1945532 h 2383277"/>
                <a:gd name="connsiteX11" fmla="*/ 97276 w 3793787"/>
                <a:gd name="connsiteY11" fmla="*/ 2052537 h 2383277"/>
                <a:gd name="connsiteX12" fmla="*/ 19455 w 3793787"/>
                <a:gd name="connsiteY12" fmla="*/ 2042809 h 2383277"/>
                <a:gd name="connsiteX13" fmla="*/ 38910 w 3793787"/>
                <a:gd name="connsiteY13" fmla="*/ 2286000 h 2383277"/>
                <a:gd name="connsiteX14" fmla="*/ 1186774 w 3793787"/>
                <a:gd name="connsiteY14" fmla="*/ 2334639 h 2383277"/>
                <a:gd name="connsiteX15" fmla="*/ 1186774 w 3793787"/>
                <a:gd name="connsiteY15" fmla="*/ 2276273 h 2383277"/>
                <a:gd name="connsiteX16" fmla="*/ 894944 w 3793787"/>
                <a:gd name="connsiteY16" fmla="*/ 2276273 h 2383277"/>
                <a:gd name="connsiteX17" fmla="*/ 885217 w 3793787"/>
                <a:gd name="connsiteY17" fmla="*/ 2149813 h 2383277"/>
                <a:gd name="connsiteX18" fmla="*/ 1196502 w 3793787"/>
                <a:gd name="connsiteY18" fmla="*/ 2169269 h 2383277"/>
                <a:gd name="connsiteX19" fmla="*/ 1225685 w 3793787"/>
                <a:gd name="connsiteY19" fmla="*/ 1079771 h 2383277"/>
                <a:gd name="connsiteX20" fmla="*/ 1177046 w 3793787"/>
                <a:gd name="connsiteY20" fmla="*/ 1079771 h 2383277"/>
                <a:gd name="connsiteX21" fmla="*/ 1040859 w 3793787"/>
                <a:gd name="connsiteY21" fmla="*/ 1177047 h 2383277"/>
                <a:gd name="connsiteX22" fmla="*/ 992221 w 3793787"/>
                <a:gd name="connsiteY22" fmla="*/ 1225686 h 2383277"/>
                <a:gd name="connsiteX23" fmla="*/ 963038 w 3793787"/>
                <a:gd name="connsiteY23" fmla="*/ 1332690 h 2383277"/>
                <a:gd name="connsiteX24" fmla="*/ 953310 w 3793787"/>
                <a:gd name="connsiteY24" fmla="*/ 1391056 h 2383277"/>
                <a:gd name="connsiteX25" fmla="*/ 846306 w 3793787"/>
                <a:gd name="connsiteY25" fmla="*/ 1352145 h 2383277"/>
                <a:gd name="connsiteX26" fmla="*/ 865761 w 3793787"/>
                <a:gd name="connsiteY26" fmla="*/ 1206230 h 2383277"/>
                <a:gd name="connsiteX27" fmla="*/ 953310 w 3793787"/>
                <a:gd name="connsiteY27" fmla="*/ 1060315 h 2383277"/>
                <a:gd name="connsiteX28" fmla="*/ 1089497 w 3793787"/>
                <a:gd name="connsiteY28" fmla="*/ 1001949 h 2383277"/>
                <a:gd name="connsiteX29" fmla="*/ 1215957 w 3793787"/>
                <a:gd name="connsiteY29" fmla="*/ 982494 h 2383277"/>
                <a:gd name="connsiteX30" fmla="*/ 1235412 w 3793787"/>
                <a:gd name="connsiteY30" fmla="*/ 321013 h 2383277"/>
                <a:gd name="connsiteX31" fmla="*/ 1371600 w 3793787"/>
                <a:gd name="connsiteY31" fmla="*/ 389107 h 2383277"/>
                <a:gd name="connsiteX32" fmla="*/ 1322961 w 3793787"/>
                <a:gd name="connsiteY32" fmla="*/ 856035 h 2383277"/>
                <a:gd name="connsiteX33" fmla="*/ 1546697 w 3793787"/>
                <a:gd name="connsiteY33" fmla="*/ 797669 h 2383277"/>
                <a:gd name="connsiteX34" fmla="*/ 1575880 w 3793787"/>
                <a:gd name="connsiteY34" fmla="*/ 914400 h 2383277"/>
                <a:gd name="connsiteX35" fmla="*/ 1332689 w 3793787"/>
                <a:gd name="connsiteY35" fmla="*/ 982494 h 2383277"/>
                <a:gd name="connsiteX36" fmla="*/ 1741251 w 3793787"/>
                <a:gd name="connsiteY36" fmla="*/ 1001949 h 2383277"/>
                <a:gd name="connsiteX37" fmla="*/ 1741251 w 3793787"/>
                <a:gd name="connsiteY37" fmla="*/ 836579 h 2383277"/>
                <a:gd name="connsiteX38" fmla="*/ 1887166 w 3793787"/>
                <a:gd name="connsiteY38" fmla="*/ 856035 h 2383277"/>
                <a:gd name="connsiteX39" fmla="*/ 1906621 w 3793787"/>
                <a:gd name="connsiteY39" fmla="*/ 992222 h 2383277"/>
                <a:gd name="connsiteX40" fmla="*/ 2052536 w 3793787"/>
                <a:gd name="connsiteY40" fmla="*/ 992222 h 2383277"/>
                <a:gd name="connsiteX41" fmla="*/ 2033080 w 3793787"/>
                <a:gd name="connsiteY41" fmla="*/ 807396 h 2383277"/>
                <a:gd name="connsiteX42" fmla="*/ 1935804 w 3793787"/>
                <a:gd name="connsiteY42" fmla="*/ 680937 h 2383277"/>
                <a:gd name="connsiteX43" fmla="*/ 1916349 w 3793787"/>
                <a:gd name="connsiteY43" fmla="*/ 476656 h 2383277"/>
                <a:gd name="connsiteX44" fmla="*/ 1838527 w 3793787"/>
                <a:gd name="connsiteY44" fmla="*/ 476656 h 2383277"/>
                <a:gd name="connsiteX45" fmla="*/ 1770434 w 3793787"/>
                <a:gd name="connsiteY45" fmla="*/ 603115 h 2383277"/>
                <a:gd name="connsiteX46" fmla="*/ 1643974 w 3793787"/>
                <a:gd name="connsiteY46" fmla="*/ 554477 h 2383277"/>
                <a:gd name="connsiteX47" fmla="*/ 1741251 w 3793787"/>
                <a:gd name="connsiteY47" fmla="*/ 398835 h 2383277"/>
                <a:gd name="connsiteX48" fmla="*/ 1896893 w 3793787"/>
                <a:gd name="connsiteY48" fmla="*/ 340469 h 2383277"/>
                <a:gd name="connsiteX49" fmla="*/ 1974714 w 3793787"/>
                <a:gd name="connsiteY49" fmla="*/ 262647 h 2383277"/>
                <a:gd name="connsiteX50" fmla="*/ 2052536 w 3793787"/>
                <a:gd name="connsiteY50" fmla="*/ 291830 h 2383277"/>
                <a:gd name="connsiteX51" fmla="*/ 2208178 w 3793787"/>
                <a:gd name="connsiteY51" fmla="*/ 321013 h 2383277"/>
                <a:gd name="connsiteX52" fmla="*/ 2188723 w 3793787"/>
                <a:gd name="connsiteY52" fmla="*/ 379379 h 2383277"/>
                <a:gd name="connsiteX53" fmla="*/ 2062263 w 3793787"/>
                <a:gd name="connsiteY53" fmla="*/ 428018 h 2383277"/>
                <a:gd name="connsiteX54" fmla="*/ 2033080 w 3793787"/>
                <a:gd name="connsiteY54" fmla="*/ 612843 h 2383277"/>
                <a:gd name="connsiteX55" fmla="*/ 2140085 w 3793787"/>
                <a:gd name="connsiteY55" fmla="*/ 778213 h 2383277"/>
                <a:gd name="connsiteX56" fmla="*/ 2169268 w 3793787"/>
                <a:gd name="connsiteY56" fmla="*/ 914400 h 2383277"/>
                <a:gd name="connsiteX57" fmla="*/ 2178995 w 3793787"/>
                <a:gd name="connsiteY57" fmla="*/ 992222 h 2383277"/>
                <a:gd name="connsiteX58" fmla="*/ 2373549 w 3793787"/>
                <a:gd name="connsiteY58" fmla="*/ 1001949 h 2383277"/>
                <a:gd name="connsiteX59" fmla="*/ 2393004 w 3793787"/>
                <a:gd name="connsiteY59" fmla="*/ 612843 h 2383277"/>
                <a:gd name="connsiteX60" fmla="*/ 2256817 w 3793787"/>
                <a:gd name="connsiteY60" fmla="*/ 544749 h 2383277"/>
                <a:gd name="connsiteX61" fmla="*/ 2256817 w 3793787"/>
                <a:gd name="connsiteY61" fmla="*/ 457200 h 2383277"/>
                <a:gd name="connsiteX62" fmla="*/ 2500008 w 3793787"/>
                <a:gd name="connsiteY62" fmla="*/ 535022 h 2383277"/>
                <a:gd name="connsiteX63" fmla="*/ 2461097 w 3793787"/>
                <a:gd name="connsiteY63" fmla="*/ 1011677 h 2383277"/>
                <a:gd name="connsiteX64" fmla="*/ 2577829 w 3793787"/>
                <a:gd name="connsiteY64" fmla="*/ 1001949 h 2383277"/>
                <a:gd name="connsiteX65" fmla="*/ 2597285 w 3793787"/>
                <a:gd name="connsiteY65" fmla="*/ 311286 h 2383277"/>
                <a:gd name="connsiteX66" fmla="*/ 2402731 w 3793787"/>
                <a:gd name="connsiteY66" fmla="*/ 243192 h 2383277"/>
                <a:gd name="connsiteX67" fmla="*/ 2412459 w 3793787"/>
                <a:gd name="connsiteY67" fmla="*/ 145915 h 2383277"/>
                <a:gd name="connsiteX68" fmla="*/ 2577829 w 3793787"/>
                <a:gd name="connsiteY68" fmla="*/ 214009 h 2383277"/>
                <a:gd name="connsiteX69" fmla="*/ 2636195 w 3793787"/>
                <a:gd name="connsiteY69" fmla="*/ 48639 h 2383277"/>
                <a:gd name="connsiteX70" fmla="*/ 2743200 w 3793787"/>
                <a:gd name="connsiteY70" fmla="*/ 0 h 2383277"/>
                <a:gd name="connsiteX71" fmla="*/ 2840476 w 3793787"/>
                <a:gd name="connsiteY71" fmla="*/ 126460 h 2383277"/>
                <a:gd name="connsiteX72" fmla="*/ 2743200 w 3793787"/>
                <a:gd name="connsiteY72" fmla="*/ 145915 h 2383277"/>
                <a:gd name="connsiteX73" fmla="*/ 2675106 w 3793787"/>
                <a:gd name="connsiteY73" fmla="*/ 214009 h 2383277"/>
                <a:gd name="connsiteX74" fmla="*/ 2772383 w 3793787"/>
                <a:gd name="connsiteY74" fmla="*/ 165371 h 2383277"/>
                <a:gd name="connsiteX75" fmla="*/ 2859931 w 3793787"/>
                <a:gd name="connsiteY75" fmla="*/ 301558 h 2383277"/>
                <a:gd name="connsiteX76" fmla="*/ 2743200 w 3793787"/>
                <a:gd name="connsiteY76" fmla="*/ 321013 h 2383277"/>
                <a:gd name="connsiteX77" fmla="*/ 2694561 w 3793787"/>
                <a:gd name="connsiteY77" fmla="*/ 593388 h 2383277"/>
                <a:gd name="connsiteX78" fmla="*/ 2879387 w 3793787"/>
                <a:gd name="connsiteY78" fmla="*/ 564205 h 2383277"/>
                <a:gd name="connsiteX79" fmla="*/ 2966936 w 3793787"/>
                <a:gd name="connsiteY79" fmla="*/ 457200 h 2383277"/>
                <a:gd name="connsiteX80" fmla="*/ 3035029 w 3793787"/>
                <a:gd name="connsiteY80" fmla="*/ 165371 h 2383277"/>
                <a:gd name="connsiteX81" fmla="*/ 3385225 w 3793787"/>
                <a:gd name="connsiteY81" fmla="*/ 145915 h 2383277"/>
                <a:gd name="connsiteX82" fmla="*/ 3492229 w 3793787"/>
                <a:gd name="connsiteY82" fmla="*/ 233464 h 2383277"/>
                <a:gd name="connsiteX83" fmla="*/ 3570051 w 3793787"/>
                <a:gd name="connsiteY83" fmla="*/ 466928 h 2383277"/>
                <a:gd name="connsiteX84" fmla="*/ 3725693 w 3793787"/>
                <a:gd name="connsiteY84" fmla="*/ 797669 h 2383277"/>
                <a:gd name="connsiteX85" fmla="*/ 3725693 w 3793787"/>
                <a:gd name="connsiteY85" fmla="*/ 856035 h 2383277"/>
                <a:gd name="connsiteX86" fmla="*/ 3793787 w 3793787"/>
                <a:gd name="connsiteY86" fmla="*/ 894945 h 2383277"/>
                <a:gd name="connsiteX87" fmla="*/ 3715966 w 3793787"/>
                <a:gd name="connsiteY87" fmla="*/ 1021405 h 2383277"/>
                <a:gd name="connsiteX88" fmla="*/ 3638144 w 3793787"/>
                <a:gd name="connsiteY88" fmla="*/ 943583 h 2383277"/>
                <a:gd name="connsiteX89" fmla="*/ 3326859 w 3793787"/>
                <a:gd name="connsiteY89" fmla="*/ 972766 h 2383277"/>
                <a:gd name="connsiteX90" fmla="*/ 3180944 w 3793787"/>
                <a:gd name="connsiteY90" fmla="*/ 924128 h 2383277"/>
                <a:gd name="connsiteX91" fmla="*/ 3083668 w 3793787"/>
                <a:gd name="connsiteY91" fmla="*/ 885218 h 2383277"/>
                <a:gd name="connsiteX92" fmla="*/ 3035029 w 3793787"/>
                <a:gd name="connsiteY92" fmla="*/ 963039 h 2383277"/>
                <a:gd name="connsiteX93" fmla="*/ 2859931 w 3793787"/>
                <a:gd name="connsiteY93" fmla="*/ 894945 h 2383277"/>
                <a:gd name="connsiteX94" fmla="*/ 2976663 w 3793787"/>
                <a:gd name="connsiteY94" fmla="*/ 778213 h 2383277"/>
                <a:gd name="connsiteX95" fmla="*/ 2957208 w 3793787"/>
                <a:gd name="connsiteY95" fmla="*/ 680937 h 2383277"/>
                <a:gd name="connsiteX96" fmla="*/ 2704289 w 3793787"/>
                <a:gd name="connsiteY96" fmla="*/ 661481 h 2383277"/>
                <a:gd name="connsiteX97" fmla="*/ 2714017 w 3793787"/>
                <a:gd name="connsiteY97" fmla="*/ 1147864 h 2383277"/>
                <a:gd name="connsiteX98" fmla="*/ 2908570 w 3793787"/>
                <a:gd name="connsiteY98" fmla="*/ 1147864 h 2383277"/>
                <a:gd name="connsiteX99" fmla="*/ 3093395 w 3793787"/>
                <a:gd name="connsiteY99" fmla="*/ 1177047 h 2383277"/>
                <a:gd name="connsiteX100" fmla="*/ 3142034 w 3793787"/>
                <a:gd name="connsiteY100" fmla="*/ 1274324 h 2383277"/>
                <a:gd name="connsiteX101" fmla="*/ 3180944 w 3793787"/>
                <a:gd name="connsiteY101" fmla="*/ 1381328 h 2383277"/>
                <a:gd name="connsiteX102" fmla="*/ 3239310 w 3793787"/>
                <a:gd name="connsiteY102" fmla="*/ 1293779 h 2383277"/>
                <a:gd name="connsiteX103" fmla="*/ 3326859 w 3793787"/>
                <a:gd name="connsiteY103" fmla="*/ 1245141 h 2383277"/>
                <a:gd name="connsiteX104" fmla="*/ 3443591 w 3793787"/>
                <a:gd name="connsiteY104" fmla="*/ 1196503 h 2383277"/>
                <a:gd name="connsiteX105" fmla="*/ 3540868 w 3793787"/>
                <a:gd name="connsiteY105" fmla="*/ 1225686 h 2383277"/>
                <a:gd name="connsiteX106" fmla="*/ 3677055 w 3793787"/>
                <a:gd name="connsiteY106" fmla="*/ 1352145 h 2383277"/>
                <a:gd name="connsiteX107" fmla="*/ 3618689 w 3793787"/>
                <a:gd name="connsiteY107" fmla="*/ 1439694 h 2383277"/>
                <a:gd name="connsiteX108" fmla="*/ 3657600 w 3793787"/>
                <a:gd name="connsiteY108" fmla="*/ 1585609 h 2383277"/>
                <a:gd name="connsiteX109" fmla="*/ 3550595 w 3793787"/>
                <a:gd name="connsiteY109" fmla="*/ 1682886 h 2383277"/>
                <a:gd name="connsiteX110" fmla="*/ 3424136 w 3793787"/>
                <a:gd name="connsiteY110" fmla="*/ 1653703 h 2383277"/>
                <a:gd name="connsiteX111" fmla="*/ 3365770 w 3793787"/>
                <a:gd name="connsiteY111" fmla="*/ 1634247 h 2383277"/>
                <a:gd name="connsiteX112" fmla="*/ 3385225 w 3793787"/>
                <a:gd name="connsiteY112" fmla="*/ 1546698 h 2383277"/>
                <a:gd name="connsiteX113" fmla="*/ 3492229 w 3793787"/>
                <a:gd name="connsiteY113" fmla="*/ 1575881 h 2383277"/>
                <a:gd name="connsiteX114" fmla="*/ 3540868 w 3793787"/>
                <a:gd name="connsiteY114" fmla="*/ 1439694 h 2383277"/>
                <a:gd name="connsiteX115" fmla="*/ 3433863 w 3793787"/>
                <a:gd name="connsiteY115" fmla="*/ 1361873 h 2383277"/>
                <a:gd name="connsiteX116" fmla="*/ 3249038 w 3793787"/>
                <a:gd name="connsiteY116" fmla="*/ 1468877 h 2383277"/>
                <a:gd name="connsiteX117" fmla="*/ 3180944 w 3793787"/>
                <a:gd name="connsiteY117" fmla="*/ 1546698 h 2383277"/>
                <a:gd name="connsiteX118" fmla="*/ 3210127 w 3793787"/>
                <a:gd name="connsiteY118" fmla="*/ 1760707 h 2383277"/>
                <a:gd name="connsiteX119" fmla="*/ 3229583 w 3793787"/>
                <a:gd name="connsiteY119" fmla="*/ 2003898 h 2383277"/>
                <a:gd name="connsiteX120" fmla="*/ 3219855 w 3793787"/>
                <a:gd name="connsiteY120" fmla="*/ 2178996 h 2383277"/>
                <a:gd name="connsiteX121" fmla="*/ 2996119 w 3793787"/>
                <a:gd name="connsiteY121" fmla="*/ 2247090 h 2383277"/>
                <a:gd name="connsiteX122" fmla="*/ 2928025 w 3793787"/>
                <a:gd name="connsiteY122" fmla="*/ 2110903 h 2383277"/>
                <a:gd name="connsiteX123" fmla="*/ 3112851 w 3793787"/>
                <a:gd name="connsiteY123" fmla="*/ 2081720 h 2383277"/>
                <a:gd name="connsiteX124" fmla="*/ 3112851 w 3793787"/>
                <a:gd name="connsiteY124" fmla="*/ 1974715 h 2383277"/>
                <a:gd name="connsiteX125" fmla="*/ 3005846 w 3793787"/>
                <a:gd name="connsiteY125" fmla="*/ 1945532 h 2383277"/>
                <a:gd name="connsiteX126" fmla="*/ 2986391 w 3793787"/>
                <a:gd name="connsiteY126" fmla="*/ 1828800 h 2383277"/>
                <a:gd name="connsiteX127" fmla="*/ 3093395 w 3793787"/>
                <a:gd name="connsiteY127" fmla="*/ 1828800 h 2383277"/>
                <a:gd name="connsiteX128" fmla="*/ 3083668 w 3793787"/>
                <a:gd name="connsiteY128" fmla="*/ 1595337 h 2383277"/>
                <a:gd name="connsiteX129" fmla="*/ 2996119 w 3793787"/>
                <a:gd name="connsiteY129" fmla="*/ 1653703 h 2383277"/>
                <a:gd name="connsiteX130" fmla="*/ 2811293 w 3793787"/>
                <a:gd name="connsiteY130" fmla="*/ 1663430 h 2383277"/>
                <a:gd name="connsiteX131" fmla="*/ 2723744 w 3793787"/>
                <a:gd name="connsiteY131" fmla="*/ 1663430 h 2383277"/>
                <a:gd name="connsiteX132" fmla="*/ 2704289 w 3793787"/>
                <a:gd name="connsiteY132" fmla="*/ 2354094 h 2383277"/>
                <a:gd name="connsiteX133" fmla="*/ 3219855 w 3793787"/>
                <a:gd name="connsiteY133" fmla="*/ 2373549 h 2383277"/>
                <a:gd name="connsiteX134" fmla="*/ 3356042 w 3793787"/>
                <a:gd name="connsiteY134" fmla="*/ 2315183 h 2383277"/>
                <a:gd name="connsiteX135" fmla="*/ 3307404 w 3793787"/>
                <a:gd name="connsiteY135" fmla="*/ 2140086 h 2383277"/>
                <a:gd name="connsiteX136" fmla="*/ 3297676 w 3793787"/>
                <a:gd name="connsiteY136" fmla="*/ 1887166 h 2383277"/>
                <a:gd name="connsiteX137" fmla="*/ 3385225 w 3793787"/>
                <a:gd name="connsiteY137" fmla="*/ 1789890 h 2383277"/>
                <a:gd name="connsiteX138" fmla="*/ 3706238 w 3793787"/>
                <a:gd name="connsiteY138" fmla="*/ 1799618 h 2383277"/>
                <a:gd name="connsiteX139" fmla="*/ 3725693 w 3793787"/>
                <a:gd name="connsiteY139" fmla="*/ 2071992 h 2383277"/>
                <a:gd name="connsiteX140" fmla="*/ 3754876 w 3793787"/>
                <a:gd name="connsiteY140" fmla="*/ 2247090 h 2383277"/>
                <a:gd name="connsiteX141" fmla="*/ 3686783 w 3793787"/>
                <a:gd name="connsiteY141" fmla="*/ 2383277 h 2383277"/>
                <a:gd name="connsiteX142" fmla="*/ 3754876 w 3793787"/>
                <a:gd name="connsiteY142" fmla="*/ 2383277 h 23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93787" h="2383277">
                  <a:moveTo>
                    <a:pt x="19455" y="1079771"/>
                  </a:moveTo>
                  <a:lnTo>
                    <a:pt x="0" y="1400783"/>
                  </a:lnTo>
                  <a:lnTo>
                    <a:pt x="97276" y="1605064"/>
                  </a:lnTo>
                  <a:lnTo>
                    <a:pt x="214008" y="1595337"/>
                  </a:lnTo>
                  <a:lnTo>
                    <a:pt x="223736" y="1527243"/>
                  </a:lnTo>
                  <a:lnTo>
                    <a:pt x="330740" y="1556426"/>
                  </a:lnTo>
                  <a:lnTo>
                    <a:pt x="291829" y="1682886"/>
                  </a:lnTo>
                  <a:lnTo>
                    <a:pt x="214008" y="1702341"/>
                  </a:lnTo>
                  <a:lnTo>
                    <a:pt x="0" y="1682886"/>
                  </a:lnTo>
                  <a:lnTo>
                    <a:pt x="19455" y="1926077"/>
                  </a:lnTo>
                  <a:lnTo>
                    <a:pt x="107004" y="1945532"/>
                  </a:lnTo>
                  <a:lnTo>
                    <a:pt x="97276" y="2052537"/>
                  </a:lnTo>
                  <a:lnTo>
                    <a:pt x="19455" y="2042809"/>
                  </a:lnTo>
                  <a:lnTo>
                    <a:pt x="38910" y="2286000"/>
                  </a:lnTo>
                  <a:lnTo>
                    <a:pt x="1186774" y="2334639"/>
                  </a:lnTo>
                  <a:lnTo>
                    <a:pt x="1186774" y="2276273"/>
                  </a:lnTo>
                  <a:lnTo>
                    <a:pt x="894944" y="2276273"/>
                  </a:lnTo>
                  <a:lnTo>
                    <a:pt x="885217" y="2149813"/>
                  </a:lnTo>
                  <a:lnTo>
                    <a:pt x="1196502" y="2169269"/>
                  </a:lnTo>
                  <a:lnTo>
                    <a:pt x="1225685" y="1079771"/>
                  </a:lnTo>
                  <a:lnTo>
                    <a:pt x="1177046" y="1079771"/>
                  </a:lnTo>
                  <a:lnTo>
                    <a:pt x="1040859" y="1177047"/>
                  </a:lnTo>
                  <a:lnTo>
                    <a:pt x="992221" y="1225686"/>
                  </a:lnTo>
                  <a:lnTo>
                    <a:pt x="963038" y="1332690"/>
                  </a:lnTo>
                  <a:lnTo>
                    <a:pt x="953310" y="1391056"/>
                  </a:lnTo>
                  <a:lnTo>
                    <a:pt x="846306" y="1352145"/>
                  </a:lnTo>
                  <a:lnTo>
                    <a:pt x="865761" y="1206230"/>
                  </a:lnTo>
                  <a:lnTo>
                    <a:pt x="953310" y="1060315"/>
                  </a:lnTo>
                  <a:lnTo>
                    <a:pt x="1089497" y="1001949"/>
                  </a:lnTo>
                  <a:lnTo>
                    <a:pt x="1215957" y="982494"/>
                  </a:lnTo>
                  <a:lnTo>
                    <a:pt x="1235412" y="321013"/>
                  </a:lnTo>
                  <a:lnTo>
                    <a:pt x="1371600" y="389107"/>
                  </a:lnTo>
                  <a:lnTo>
                    <a:pt x="1322961" y="856035"/>
                  </a:lnTo>
                  <a:lnTo>
                    <a:pt x="1546697" y="797669"/>
                  </a:lnTo>
                  <a:lnTo>
                    <a:pt x="1575880" y="914400"/>
                  </a:lnTo>
                  <a:lnTo>
                    <a:pt x="1332689" y="982494"/>
                  </a:lnTo>
                  <a:lnTo>
                    <a:pt x="1741251" y="1001949"/>
                  </a:lnTo>
                  <a:lnTo>
                    <a:pt x="1741251" y="836579"/>
                  </a:lnTo>
                  <a:lnTo>
                    <a:pt x="1887166" y="856035"/>
                  </a:lnTo>
                  <a:lnTo>
                    <a:pt x="1906621" y="992222"/>
                  </a:lnTo>
                  <a:lnTo>
                    <a:pt x="2052536" y="992222"/>
                  </a:lnTo>
                  <a:lnTo>
                    <a:pt x="2033080" y="807396"/>
                  </a:lnTo>
                  <a:lnTo>
                    <a:pt x="1935804" y="680937"/>
                  </a:lnTo>
                  <a:lnTo>
                    <a:pt x="1916349" y="476656"/>
                  </a:lnTo>
                  <a:lnTo>
                    <a:pt x="1838527" y="476656"/>
                  </a:lnTo>
                  <a:lnTo>
                    <a:pt x="1770434" y="603115"/>
                  </a:lnTo>
                  <a:lnTo>
                    <a:pt x="1643974" y="554477"/>
                  </a:lnTo>
                  <a:lnTo>
                    <a:pt x="1741251" y="398835"/>
                  </a:lnTo>
                  <a:lnTo>
                    <a:pt x="1896893" y="340469"/>
                  </a:lnTo>
                  <a:lnTo>
                    <a:pt x="1974714" y="262647"/>
                  </a:lnTo>
                  <a:lnTo>
                    <a:pt x="2052536" y="291830"/>
                  </a:lnTo>
                  <a:lnTo>
                    <a:pt x="2208178" y="321013"/>
                  </a:lnTo>
                  <a:lnTo>
                    <a:pt x="2188723" y="379379"/>
                  </a:lnTo>
                  <a:lnTo>
                    <a:pt x="2062263" y="428018"/>
                  </a:lnTo>
                  <a:lnTo>
                    <a:pt x="2033080" y="612843"/>
                  </a:lnTo>
                  <a:lnTo>
                    <a:pt x="2140085" y="778213"/>
                  </a:lnTo>
                  <a:lnTo>
                    <a:pt x="2169268" y="914400"/>
                  </a:lnTo>
                  <a:lnTo>
                    <a:pt x="2178995" y="992222"/>
                  </a:lnTo>
                  <a:lnTo>
                    <a:pt x="2373549" y="1001949"/>
                  </a:lnTo>
                  <a:lnTo>
                    <a:pt x="2393004" y="612843"/>
                  </a:lnTo>
                  <a:lnTo>
                    <a:pt x="2256817" y="544749"/>
                  </a:lnTo>
                  <a:lnTo>
                    <a:pt x="2256817" y="457200"/>
                  </a:lnTo>
                  <a:lnTo>
                    <a:pt x="2500008" y="535022"/>
                  </a:lnTo>
                  <a:lnTo>
                    <a:pt x="2461097" y="1011677"/>
                  </a:lnTo>
                  <a:lnTo>
                    <a:pt x="2577829" y="1001949"/>
                  </a:lnTo>
                  <a:lnTo>
                    <a:pt x="2597285" y="311286"/>
                  </a:lnTo>
                  <a:lnTo>
                    <a:pt x="2402731" y="243192"/>
                  </a:lnTo>
                  <a:lnTo>
                    <a:pt x="2412459" y="145915"/>
                  </a:lnTo>
                  <a:lnTo>
                    <a:pt x="2577829" y="214009"/>
                  </a:lnTo>
                  <a:lnTo>
                    <a:pt x="2636195" y="48639"/>
                  </a:lnTo>
                  <a:lnTo>
                    <a:pt x="2743200" y="0"/>
                  </a:lnTo>
                  <a:lnTo>
                    <a:pt x="2840476" y="126460"/>
                  </a:lnTo>
                  <a:lnTo>
                    <a:pt x="2743200" y="145915"/>
                  </a:lnTo>
                  <a:lnTo>
                    <a:pt x="2675106" y="214009"/>
                  </a:lnTo>
                  <a:lnTo>
                    <a:pt x="2772383" y="165371"/>
                  </a:lnTo>
                  <a:lnTo>
                    <a:pt x="2859931" y="301558"/>
                  </a:lnTo>
                  <a:lnTo>
                    <a:pt x="2743200" y="321013"/>
                  </a:lnTo>
                  <a:lnTo>
                    <a:pt x="2694561" y="593388"/>
                  </a:lnTo>
                  <a:lnTo>
                    <a:pt x="2879387" y="564205"/>
                  </a:lnTo>
                  <a:lnTo>
                    <a:pt x="2966936" y="457200"/>
                  </a:lnTo>
                  <a:lnTo>
                    <a:pt x="3035029" y="165371"/>
                  </a:lnTo>
                  <a:lnTo>
                    <a:pt x="3385225" y="145915"/>
                  </a:lnTo>
                  <a:lnTo>
                    <a:pt x="3492229" y="233464"/>
                  </a:lnTo>
                  <a:lnTo>
                    <a:pt x="3570051" y="466928"/>
                  </a:lnTo>
                  <a:lnTo>
                    <a:pt x="3725693" y="797669"/>
                  </a:lnTo>
                  <a:lnTo>
                    <a:pt x="3725693" y="856035"/>
                  </a:lnTo>
                  <a:lnTo>
                    <a:pt x="3793787" y="894945"/>
                  </a:lnTo>
                  <a:lnTo>
                    <a:pt x="3715966" y="1021405"/>
                  </a:lnTo>
                  <a:lnTo>
                    <a:pt x="3638144" y="943583"/>
                  </a:lnTo>
                  <a:lnTo>
                    <a:pt x="3326859" y="972766"/>
                  </a:lnTo>
                  <a:lnTo>
                    <a:pt x="3180944" y="924128"/>
                  </a:lnTo>
                  <a:lnTo>
                    <a:pt x="3083668" y="885218"/>
                  </a:lnTo>
                  <a:lnTo>
                    <a:pt x="3035029" y="963039"/>
                  </a:lnTo>
                  <a:lnTo>
                    <a:pt x="2859931" y="894945"/>
                  </a:lnTo>
                  <a:lnTo>
                    <a:pt x="2976663" y="778213"/>
                  </a:lnTo>
                  <a:lnTo>
                    <a:pt x="2957208" y="680937"/>
                  </a:lnTo>
                  <a:lnTo>
                    <a:pt x="2704289" y="661481"/>
                  </a:lnTo>
                  <a:lnTo>
                    <a:pt x="2714017" y="1147864"/>
                  </a:lnTo>
                  <a:lnTo>
                    <a:pt x="2908570" y="1147864"/>
                  </a:lnTo>
                  <a:lnTo>
                    <a:pt x="3093395" y="1177047"/>
                  </a:lnTo>
                  <a:lnTo>
                    <a:pt x="3142034" y="1274324"/>
                  </a:lnTo>
                  <a:lnTo>
                    <a:pt x="3180944" y="1381328"/>
                  </a:lnTo>
                  <a:lnTo>
                    <a:pt x="3239310" y="1293779"/>
                  </a:lnTo>
                  <a:lnTo>
                    <a:pt x="3326859" y="1245141"/>
                  </a:lnTo>
                  <a:lnTo>
                    <a:pt x="3443591" y="1196503"/>
                  </a:lnTo>
                  <a:lnTo>
                    <a:pt x="3540868" y="1225686"/>
                  </a:lnTo>
                  <a:lnTo>
                    <a:pt x="3677055" y="1352145"/>
                  </a:lnTo>
                  <a:lnTo>
                    <a:pt x="3618689" y="1439694"/>
                  </a:lnTo>
                  <a:lnTo>
                    <a:pt x="3657600" y="1585609"/>
                  </a:lnTo>
                  <a:lnTo>
                    <a:pt x="3550595" y="1682886"/>
                  </a:lnTo>
                  <a:lnTo>
                    <a:pt x="3424136" y="1653703"/>
                  </a:lnTo>
                  <a:lnTo>
                    <a:pt x="3365770" y="1634247"/>
                  </a:lnTo>
                  <a:lnTo>
                    <a:pt x="3385225" y="1546698"/>
                  </a:lnTo>
                  <a:lnTo>
                    <a:pt x="3492229" y="1575881"/>
                  </a:lnTo>
                  <a:lnTo>
                    <a:pt x="3540868" y="1439694"/>
                  </a:lnTo>
                  <a:lnTo>
                    <a:pt x="3433863" y="1361873"/>
                  </a:lnTo>
                  <a:lnTo>
                    <a:pt x="3249038" y="1468877"/>
                  </a:lnTo>
                  <a:lnTo>
                    <a:pt x="3180944" y="1546698"/>
                  </a:lnTo>
                  <a:lnTo>
                    <a:pt x="3210127" y="1760707"/>
                  </a:lnTo>
                  <a:lnTo>
                    <a:pt x="3229583" y="2003898"/>
                  </a:lnTo>
                  <a:lnTo>
                    <a:pt x="3219855" y="2178996"/>
                  </a:lnTo>
                  <a:lnTo>
                    <a:pt x="2996119" y="2247090"/>
                  </a:lnTo>
                  <a:lnTo>
                    <a:pt x="2928025" y="2110903"/>
                  </a:lnTo>
                  <a:lnTo>
                    <a:pt x="3112851" y="2081720"/>
                  </a:lnTo>
                  <a:lnTo>
                    <a:pt x="3112851" y="1974715"/>
                  </a:lnTo>
                  <a:lnTo>
                    <a:pt x="3005846" y="1945532"/>
                  </a:lnTo>
                  <a:lnTo>
                    <a:pt x="2986391" y="1828800"/>
                  </a:lnTo>
                  <a:lnTo>
                    <a:pt x="3093395" y="1828800"/>
                  </a:lnTo>
                  <a:lnTo>
                    <a:pt x="3083668" y="1595337"/>
                  </a:lnTo>
                  <a:lnTo>
                    <a:pt x="2996119" y="1653703"/>
                  </a:lnTo>
                  <a:lnTo>
                    <a:pt x="2811293" y="1663430"/>
                  </a:lnTo>
                  <a:lnTo>
                    <a:pt x="2723744" y="1663430"/>
                  </a:lnTo>
                  <a:lnTo>
                    <a:pt x="2704289" y="2354094"/>
                  </a:lnTo>
                  <a:lnTo>
                    <a:pt x="3219855" y="2373549"/>
                  </a:lnTo>
                  <a:lnTo>
                    <a:pt x="3356042" y="2315183"/>
                  </a:lnTo>
                  <a:lnTo>
                    <a:pt x="3307404" y="2140086"/>
                  </a:lnTo>
                  <a:lnTo>
                    <a:pt x="3297676" y="1887166"/>
                  </a:lnTo>
                  <a:lnTo>
                    <a:pt x="3385225" y="1789890"/>
                  </a:lnTo>
                  <a:lnTo>
                    <a:pt x="3706238" y="1799618"/>
                  </a:lnTo>
                  <a:lnTo>
                    <a:pt x="3725693" y="2071992"/>
                  </a:lnTo>
                  <a:lnTo>
                    <a:pt x="3754876" y="2247090"/>
                  </a:lnTo>
                  <a:lnTo>
                    <a:pt x="3686783" y="2383277"/>
                  </a:lnTo>
                  <a:lnTo>
                    <a:pt x="3754876" y="2383277"/>
                  </a:lnTo>
                </a:path>
              </a:pathLst>
            </a:cu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6" name="Group 25"/>
          <p:cNvGrpSpPr/>
          <p:nvPr/>
        </p:nvGrpSpPr>
        <p:grpSpPr>
          <a:xfrm>
            <a:off x="1588506" y="1504596"/>
            <a:ext cx="5966987" cy="3361765"/>
            <a:chOff x="2118009" y="1512794"/>
            <a:chExt cx="7955982" cy="4482353"/>
          </a:xfrm>
        </p:grpSpPr>
        <p:grpSp>
          <p:nvGrpSpPr>
            <p:cNvPr id="25" name="Group 24"/>
            <p:cNvGrpSpPr/>
            <p:nvPr/>
          </p:nvGrpSpPr>
          <p:grpSpPr>
            <a:xfrm>
              <a:off x="3803231" y="1512794"/>
              <a:ext cx="4267200" cy="4482353"/>
              <a:chOff x="3803231" y="1512794"/>
              <a:chExt cx="4267200" cy="4482353"/>
            </a:xfrm>
          </p:grpSpPr>
          <p:cxnSp>
            <p:nvCxnSpPr>
              <p:cNvPr id="11" name="Straight Connector 10"/>
              <p:cNvCxnSpPr/>
              <p:nvPr/>
            </p:nvCxnSpPr>
            <p:spPr>
              <a:xfrm>
                <a:off x="3803231" y="3545357"/>
                <a:ext cx="0" cy="620990"/>
              </a:xfrm>
              <a:prstGeom prst="line">
                <a:avLst/>
              </a:prstGeom>
              <a:ln w="635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7550478" y="1512794"/>
                <a:ext cx="519953" cy="4482353"/>
              </a:xfrm>
              <a:custGeom>
                <a:avLst/>
                <a:gdLst>
                  <a:gd name="connsiteX0" fmla="*/ 519953 w 519953"/>
                  <a:gd name="connsiteY0" fmla="*/ 0 h 4482353"/>
                  <a:gd name="connsiteX1" fmla="*/ 502024 w 519953"/>
                  <a:gd name="connsiteY1" fmla="*/ 358588 h 4482353"/>
                  <a:gd name="connsiteX2" fmla="*/ 484094 w 519953"/>
                  <a:gd name="connsiteY2" fmla="*/ 645459 h 4482353"/>
                  <a:gd name="connsiteX3" fmla="*/ 430306 w 519953"/>
                  <a:gd name="connsiteY3" fmla="*/ 968188 h 4482353"/>
                  <a:gd name="connsiteX4" fmla="*/ 358588 w 519953"/>
                  <a:gd name="connsiteY4" fmla="*/ 1775012 h 4482353"/>
                  <a:gd name="connsiteX5" fmla="*/ 340659 w 519953"/>
                  <a:gd name="connsiteY5" fmla="*/ 2277035 h 4482353"/>
                  <a:gd name="connsiteX6" fmla="*/ 268941 w 519953"/>
                  <a:gd name="connsiteY6" fmla="*/ 2796988 h 4482353"/>
                  <a:gd name="connsiteX7" fmla="*/ 197224 w 519953"/>
                  <a:gd name="connsiteY7" fmla="*/ 3281082 h 4482353"/>
                  <a:gd name="connsiteX8" fmla="*/ 143435 w 519953"/>
                  <a:gd name="connsiteY8" fmla="*/ 3818965 h 4482353"/>
                  <a:gd name="connsiteX9" fmla="*/ 125506 w 519953"/>
                  <a:gd name="connsiteY9" fmla="*/ 4123765 h 4482353"/>
                  <a:gd name="connsiteX10" fmla="*/ 0 w 519953"/>
                  <a:gd name="connsiteY10" fmla="*/ 4482353 h 44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953" h="4482353">
                    <a:moveTo>
                      <a:pt x="519953" y="0"/>
                    </a:moveTo>
                    <a:lnTo>
                      <a:pt x="502024" y="358588"/>
                    </a:lnTo>
                    <a:lnTo>
                      <a:pt x="484094" y="645459"/>
                    </a:lnTo>
                    <a:lnTo>
                      <a:pt x="430306" y="968188"/>
                    </a:lnTo>
                    <a:lnTo>
                      <a:pt x="358588" y="1775012"/>
                    </a:lnTo>
                    <a:lnTo>
                      <a:pt x="340659" y="2277035"/>
                    </a:lnTo>
                    <a:lnTo>
                      <a:pt x="268941" y="2796988"/>
                    </a:lnTo>
                    <a:lnTo>
                      <a:pt x="197224" y="3281082"/>
                    </a:lnTo>
                    <a:lnTo>
                      <a:pt x="143435" y="3818965"/>
                    </a:lnTo>
                    <a:lnTo>
                      <a:pt x="125506" y="4123765"/>
                    </a:lnTo>
                    <a:lnTo>
                      <a:pt x="0" y="4482353"/>
                    </a:lnTo>
                  </a:path>
                </a:pathLst>
              </a:custGeom>
              <a:noFill/>
              <a:ln w="635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3" name="Group 22"/>
            <p:cNvGrpSpPr/>
            <p:nvPr/>
          </p:nvGrpSpPr>
          <p:grpSpPr>
            <a:xfrm>
              <a:off x="2118009" y="2828523"/>
              <a:ext cx="7955982" cy="1187784"/>
              <a:chOff x="2492331" y="2714223"/>
              <a:chExt cx="7955982" cy="1187784"/>
            </a:xfrm>
          </p:grpSpPr>
          <p:sp>
            <p:nvSpPr>
              <p:cNvPr id="21" name="Right Arrow 20"/>
              <p:cNvSpPr/>
              <p:nvPr/>
            </p:nvSpPr>
            <p:spPr>
              <a:xfrm>
                <a:off x="2492331" y="3501957"/>
                <a:ext cx="1585912" cy="400050"/>
              </a:xfrm>
              <a:prstGeom prst="rightArrow">
                <a:avLst/>
              </a:prstGeom>
              <a:solidFill>
                <a:srgbClr val="27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ight Arrow 21"/>
              <p:cNvSpPr/>
              <p:nvPr/>
            </p:nvSpPr>
            <p:spPr>
              <a:xfrm rot="10344490">
                <a:off x="8437753" y="2714223"/>
                <a:ext cx="2010560" cy="444666"/>
              </a:xfrm>
              <a:prstGeom prst="rightArrow">
                <a:avLst/>
              </a:prstGeom>
              <a:solidFill>
                <a:srgbClr val="279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Tree>
    <p:extLst>
      <p:ext uri="{BB962C8B-B14F-4D97-AF65-F5344CB8AC3E}">
        <p14:creationId xmlns:p14="http://schemas.microsoft.com/office/powerpoint/2010/main" val="161592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28600"/>
            <a:ext cx="7772400" cy="713232"/>
          </a:xfrm>
        </p:spPr>
        <p:txBody>
          <a:bodyPr>
            <a:normAutofit/>
          </a:bodyPr>
          <a:lstStyle/>
          <a:p>
            <a:pPr algn="ctr"/>
            <a:r>
              <a:rPr lang="en-US" sz="3200" b="1" dirty="0" smtClean="0">
                <a:latin typeface="Arial Narrow" panose="020B0606020202030204" pitchFamily="34" charset="0"/>
                <a:cs typeface="Arial" panose="020B0604020202020204" pitchFamily="34" charset="0"/>
              </a:rPr>
              <a:t>Marking </a:t>
            </a:r>
            <a:r>
              <a:rPr lang="en-US" sz="3200" b="1" dirty="0">
                <a:latin typeface="Arial Narrow" panose="020B0606020202030204" pitchFamily="34" charset="0"/>
                <a:cs typeface="Arial" panose="020B0604020202020204" pitchFamily="34" charset="0"/>
              </a:rPr>
              <a:t>Unenclosed </a:t>
            </a:r>
            <a:r>
              <a:rPr lang="en-US" sz="3200" b="1" dirty="0" smtClean="0">
                <a:latin typeface="Arial Narrow" panose="020B0606020202030204" pitchFamily="34" charset="0"/>
                <a:cs typeface="Arial" panose="020B0604020202020204" pitchFamily="34" charset="0"/>
              </a:rPr>
              <a:t>Blocks</a:t>
            </a:r>
            <a:endParaRPr lang="en-US" sz="3200" b="1" dirty="0">
              <a:latin typeface="Arial Narrow" panose="020B0606020202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7</a:t>
            </a:fld>
            <a:endParaRPr lang="en-US" dirty="0">
              <a:solidFill>
                <a:schemeClr val="tx1"/>
              </a:solidFill>
              <a:latin typeface="Arial Narrow" panose="020B060602020203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577" y="3980923"/>
            <a:ext cx="749120" cy="741751"/>
          </a:xfrm>
          <a:prstGeom prst="rect">
            <a:avLst/>
          </a:prstGeom>
        </p:spPr>
      </p:pic>
      <p:grpSp>
        <p:nvGrpSpPr>
          <p:cNvPr id="6" name="Group 5"/>
          <p:cNvGrpSpPr/>
          <p:nvPr/>
        </p:nvGrpSpPr>
        <p:grpSpPr>
          <a:xfrm>
            <a:off x="2501970" y="1097280"/>
            <a:ext cx="4140059" cy="3834929"/>
            <a:chOff x="3473121" y="855406"/>
            <a:chExt cx="5520078" cy="5113238"/>
          </a:xfrm>
        </p:grpSpPr>
        <p:pic>
          <p:nvPicPr>
            <p:cNvPr id="2" name="Picture 1" descr="Master control map #1 for this slide. Unenclosed blocks are outlined in bright blue for contraxt."/>
            <p:cNvPicPr>
              <a:picLocks noChangeAspect="1"/>
            </p:cNvPicPr>
            <p:nvPr/>
          </p:nvPicPr>
          <p:blipFill>
            <a:blip r:embed="rId4"/>
            <a:stretch>
              <a:fillRect/>
            </a:stretch>
          </p:blipFill>
          <p:spPr>
            <a:xfrm rot="16200000">
              <a:off x="3676541" y="651986"/>
              <a:ext cx="5113238" cy="5520078"/>
            </a:xfrm>
            <a:prstGeom prst="rect">
              <a:avLst/>
            </a:prstGeom>
          </p:spPr>
        </p:pic>
        <p:cxnSp>
          <p:nvCxnSpPr>
            <p:cNvPr id="4" name="Straight Connector 3"/>
            <p:cNvCxnSpPr/>
            <p:nvPr/>
          </p:nvCxnSpPr>
          <p:spPr>
            <a:xfrm flipH="1">
              <a:off x="4960620" y="1380310"/>
              <a:ext cx="198120" cy="102108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81800" y="2340430"/>
              <a:ext cx="213360" cy="68580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452360" y="3087190"/>
              <a:ext cx="670560" cy="9906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719060" y="4474030"/>
              <a:ext cx="28194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145280" y="3376750"/>
              <a:ext cx="1165860" cy="678180"/>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146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713232"/>
          </a:xfrm>
        </p:spPr>
        <p:txBody>
          <a:bodyPr>
            <a:normAutofit/>
          </a:bodyPr>
          <a:lstStyle/>
          <a:p>
            <a:pPr algn="ctr"/>
            <a:r>
              <a:rPr lang="en-US" sz="3200" b="1" dirty="0">
                <a:latin typeface="Arial Narrow" panose="020B0606020202030204" pitchFamily="34" charset="0"/>
                <a:cs typeface="Arial" panose="020B0604020202020204" pitchFamily="34" charset="0"/>
              </a:rPr>
              <a:t>Numbering </a:t>
            </a:r>
            <a:r>
              <a:rPr lang="en-US" sz="3200" b="1" dirty="0" smtClean="0">
                <a:latin typeface="Arial Narrow" panose="020B0606020202030204" pitchFamily="34" charset="0"/>
                <a:cs typeface="Arial" panose="020B0604020202020204" pitchFamily="34" charset="0"/>
              </a:rPr>
              <a:t>Blocks</a:t>
            </a:r>
            <a:endParaRPr lang="en-US" sz="3200" b="1" dirty="0">
              <a:latin typeface="Arial Narrow" panose="020B0606020202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8</a:t>
            </a:fld>
            <a:endParaRPr lang="en-US" dirty="0">
              <a:solidFill>
                <a:schemeClr val="tx1"/>
              </a:solidFill>
              <a:latin typeface="Arial Narrow" panose="020B0606020202030204" pitchFamily="34"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142" y="3507107"/>
            <a:ext cx="749120" cy="741751"/>
          </a:xfrm>
          <a:prstGeom prst="rect">
            <a:avLst/>
          </a:prstGeom>
        </p:spPr>
      </p:pic>
      <p:pic>
        <p:nvPicPr>
          <p:cNvPr id="48" name="Picture 47" descr="Numbered blocks in a serpentine manner."/>
          <p:cNvPicPr>
            <a:picLocks noChangeAspect="1"/>
          </p:cNvPicPr>
          <p:nvPr/>
        </p:nvPicPr>
        <p:blipFill>
          <a:blip r:embed="rId4"/>
          <a:stretch>
            <a:fillRect/>
          </a:stretch>
        </p:blipFill>
        <p:spPr>
          <a:xfrm>
            <a:off x="2757331" y="1097280"/>
            <a:ext cx="3629339" cy="3194962"/>
          </a:xfrm>
          <a:prstGeom prst="rect">
            <a:avLst/>
          </a:prstGeom>
          <a:ln>
            <a:solidFill>
              <a:schemeClr val="tx1"/>
            </a:solidFill>
          </a:ln>
        </p:spPr>
      </p:pic>
      <p:cxnSp>
        <p:nvCxnSpPr>
          <p:cNvPr id="3" name="Straight Connector 2" descr="Master control map with numbering done in a serpentine manner."/>
          <p:cNvCxnSpPr/>
          <p:nvPr/>
        </p:nvCxnSpPr>
        <p:spPr>
          <a:xfrm flipH="1">
            <a:off x="3279140" y="2772992"/>
            <a:ext cx="745221" cy="4759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029200" y="2044637"/>
            <a:ext cx="126596" cy="51568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94971" y="3499196"/>
            <a:ext cx="177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32321" y="1762409"/>
            <a:ext cx="193142" cy="253916"/>
          </a:xfrm>
          <a:prstGeom prst="rect">
            <a:avLst/>
          </a:prstGeom>
        </p:spPr>
        <p:txBody>
          <a:bodyPr wrap="square">
            <a:spAutoFit/>
          </a:bodyPr>
          <a:lstStyle/>
          <a:p>
            <a:r>
              <a:rPr lang="en-US" sz="1050" b="1" dirty="0">
                <a:solidFill>
                  <a:srgbClr val="FF0000"/>
                </a:solidFill>
                <a:latin typeface="Arial Narrow" panose="020B0606020202030204" pitchFamily="34" charset="0"/>
              </a:rPr>
              <a:t>1</a:t>
            </a:r>
          </a:p>
        </p:txBody>
      </p:sp>
      <p:sp>
        <p:nvSpPr>
          <p:cNvPr id="27" name="Rectangle 26"/>
          <p:cNvSpPr/>
          <p:nvPr/>
        </p:nvSpPr>
        <p:spPr>
          <a:xfrm>
            <a:off x="4226688" y="1489043"/>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2</a:t>
            </a:r>
          </a:p>
        </p:txBody>
      </p:sp>
      <p:sp>
        <p:nvSpPr>
          <p:cNvPr id="29" name="Rectangle 28"/>
          <p:cNvSpPr/>
          <p:nvPr/>
        </p:nvSpPr>
        <p:spPr>
          <a:xfrm>
            <a:off x="4955962" y="1667474"/>
            <a:ext cx="175013" cy="253916"/>
          </a:xfrm>
          <a:prstGeom prst="rect">
            <a:avLst/>
          </a:prstGeom>
        </p:spPr>
        <p:txBody>
          <a:bodyPr wrap="square">
            <a:spAutoFit/>
          </a:bodyPr>
          <a:lstStyle/>
          <a:p>
            <a:r>
              <a:rPr lang="en-US" sz="1050" b="1" dirty="0">
                <a:solidFill>
                  <a:srgbClr val="FF0000"/>
                </a:solidFill>
                <a:latin typeface="Arial Narrow" panose="020B0606020202030204" pitchFamily="34" charset="0"/>
              </a:rPr>
              <a:t>3</a:t>
            </a:r>
          </a:p>
        </p:txBody>
      </p:sp>
      <p:sp>
        <p:nvSpPr>
          <p:cNvPr id="30" name="Rectangle 29"/>
          <p:cNvSpPr/>
          <p:nvPr/>
        </p:nvSpPr>
        <p:spPr>
          <a:xfrm>
            <a:off x="5599463" y="1642374"/>
            <a:ext cx="179316" cy="253916"/>
          </a:xfrm>
          <a:prstGeom prst="rect">
            <a:avLst/>
          </a:prstGeom>
        </p:spPr>
        <p:txBody>
          <a:bodyPr wrap="square">
            <a:spAutoFit/>
          </a:bodyPr>
          <a:lstStyle/>
          <a:p>
            <a:r>
              <a:rPr lang="en-US" sz="1050" b="1" dirty="0">
                <a:solidFill>
                  <a:srgbClr val="FF0000"/>
                </a:solidFill>
                <a:latin typeface="Arial Narrow" panose="020B0606020202030204" pitchFamily="34" charset="0"/>
              </a:rPr>
              <a:t>4</a:t>
            </a:r>
          </a:p>
        </p:txBody>
      </p:sp>
      <p:sp>
        <p:nvSpPr>
          <p:cNvPr id="31" name="Rectangle 30"/>
          <p:cNvSpPr/>
          <p:nvPr/>
        </p:nvSpPr>
        <p:spPr>
          <a:xfrm>
            <a:off x="4461491" y="1995982"/>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5</a:t>
            </a:r>
          </a:p>
        </p:txBody>
      </p:sp>
      <p:sp>
        <p:nvSpPr>
          <p:cNvPr id="32" name="Rectangle 31"/>
          <p:cNvSpPr/>
          <p:nvPr/>
        </p:nvSpPr>
        <p:spPr>
          <a:xfrm>
            <a:off x="2094952" y="2282151"/>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6</a:t>
            </a:r>
          </a:p>
        </p:txBody>
      </p:sp>
      <p:sp>
        <p:nvSpPr>
          <p:cNvPr id="33" name="Rectangle 32"/>
          <p:cNvSpPr/>
          <p:nvPr/>
        </p:nvSpPr>
        <p:spPr>
          <a:xfrm>
            <a:off x="2053985" y="2593809"/>
            <a:ext cx="245580" cy="253916"/>
          </a:xfrm>
          <a:prstGeom prst="rect">
            <a:avLst/>
          </a:prstGeom>
        </p:spPr>
        <p:txBody>
          <a:bodyPr wrap="none">
            <a:spAutoFit/>
          </a:bodyPr>
          <a:lstStyle/>
          <a:p>
            <a:r>
              <a:rPr lang="en-US" sz="1050" b="1" dirty="0">
                <a:solidFill>
                  <a:srgbClr val="FF0000"/>
                </a:solidFill>
                <a:latin typeface="Arial Narrow" panose="020B0606020202030204" pitchFamily="34" charset="0"/>
              </a:rPr>
              <a:t>8</a:t>
            </a:r>
          </a:p>
        </p:txBody>
      </p:sp>
      <p:sp>
        <p:nvSpPr>
          <p:cNvPr id="34" name="Rectangle 33"/>
          <p:cNvSpPr/>
          <p:nvPr/>
        </p:nvSpPr>
        <p:spPr>
          <a:xfrm>
            <a:off x="5252762" y="2748307"/>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9</a:t>
            </a:r>
          </a:p>
        </p:txBody>
      </p:sp>
      <p:sp>
        <p:nvSpPr>
          <p:cNvPr id="36" name="Rectangle 35"/>
          <p:cNvSpPr/>
          <p:nvPr/>
        </p:nvSpPr>
        <p:spPr>
          <a:xfrm>
            <a:off x="5549543" y="2677186"/>
            <a:ext cx="306494" cy="253916"/>
          </a:xfrm>
          <a:prstGeom prst="rect">
            <a:avLst/>
          </a:prstGeom>
        </p:spPr>
        <p:txBody>
          <a:bodyPr wrap="square">
            <a:spAutoFit/>
          </a:bodyPr>
          <a:lstStyle/>
          <a:p>
            <a:r>
              <a:rPr lang="en-US" sz="1050" b="1" dirty="0">
                <a:solidFill>
                  <a:srgbClr val="FF0000"/>
                </a:solidFill>
                <a:latin typeface="Arial Narrow" panose="020B0606020202030204" pitchFamily="34" charset="0"/>
              </a:rPr>
              <a:t>10</a:t>
            </a:r>
          </a:p>
        </p:txBody>
      </p:sp>
      <p:sp>
        <p:nvSpPr>
          <p:cNvPr id="37" name="Rectangle 36"/>
          <p:cNvSpPr/>
          <p:nvPr/>
        </p:nvSpPr>
        <p:spPr>
          <a:xfrm>
            <a:off x="6355528" y="3036792"/>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11</a:t>
            </a:r>
          </a:p>
        </p:txBody>
      </p:sp>
      <p:sp>
        <p:nvSpPr>
          <p:cNvPr id="38" name="Rectangle 37"/>
          <p:cNvSpPr/>
          <p:nvPr/>
        </p:nvSpPr>
        <p:spPr>
          <a:xfrm>
            <a:off x="4931782" y="3296792"/>
            <a:ext cx="341996" cy="253916"/>
          </a:xfrm>
          <a:prstGeom prst="rect">
            <a:avLst/>
          </a:prstGeom>
        </p:spPr>
        <p:txBody>
          <a:bodyPr wrap="square">
            <a:spAutoFit/>
          </a:bodyPr>
          <a:lstStyle/>
          <a:p>
            <a:r>
              <a:rPr lang="en-US" sz="1050" b="1" dirty="0">
                <a:solidFill>
                  <a:srgbClr val="FF0000"/>
                </a:solidFill>
                <a:latin typeface="Arial Narrow" panose="020B0606020202030204" pitchFamily="34" charset="0"/>
              </a:rPr>
              <a:t>13</a:t>
            </a:r>
          </a:p>
        </p:txBody>
      </p:sp>
      <p:sp>
        <p:nvSpPr>
          <p:cNvPr id="39" name="Rectangle 38"/>
          <p:cNvSpPr/>
          <p:nvPr/>
        </p:nvSpPr>
        <p:spPr>
          <a:xfrm>
            <a:off x="4328133" y="3532582"/>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15</a:t>
            </a:r>
          </a:p>
        </p:txBody>
      </p:sp>
      <p:sp>
        <p:nvSpPr>
          <p:cNvPr id="41" name="Rectangle 40"/>
          <p:cNvSpPr/>
          <p:nvPr/>
        </p:nvSpPr>
        <p:spPr>
          <a:xfrm>
            <a:off x="4938871" y="3677987"/>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17</a:t>
            </a:r>
          </a:p>
        </p:txBody>
      </p:sp>
      <p:sp>
        <p:nvSpPr>
          <p:cNvPr id="42" name="Rectangle 41"/>
          <p:cNvSpPr/>
          <p:nvPr/>
        </p:nvSpPr>
        <p:spPr>
          <a:xfrm>
            <a:off x="3472497" y="3431204"/>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14</a:t>
            </a:r>
          </a:p>
        </p:txBody>
      </p:sp>
      <p:cxnSp>
        <p:nvCxnSpPr>
          <p:cNvPr id="23" name="Straight Arrow Connector 22"/>
          <p:cNvCxnSpPr/>
          <p:nvPr/>
        </p:nvCxnSpPr>
        <p:spPr>
          <a:xfrm flipH="1" flipV="1">
            <a:off x="5358334" y="3043537"/>
            <a:ext cx="1062786" cy="1263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271417" y="2194560"/>
            <a:ext cx="1934823" cy="2105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551373" y="3369758"/>
            <a:ext cx="125721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3" idx="3"/>
          </p:cNvCxnSpPr>
          <p:nvPr/>
        </p:nvCxnSpPr>
        <p:spPr>
          <a:xfrm flipV="1">
            <a:off x="2299565" y="2570480"/>
            <a:ext cx="1500275" cy="1502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748950" y="3225686"/>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12</a:t>
            </a:r>
          </a:p>
        </p:txBody>
      </p:sp>
      <p:cxnSp>
        <p:nvCxnSpPr>
          <p:cNvPr id="7" name="Straight Connector 6"/>
          <p:cNvCxnSpPr/>
          <p:nvPr/>
        </p:nvCxnSpPr>
        <p:spPr>
          <a:xfrm flipH="1">
            <a:off x="3847486" y="1460133"/>
            <a:ext cx="100823" cy="63788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13117" y="3148720"/>
            <a:ext cx="448328" cy="558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951716" y="1986485"/>
            <a:ext cx="245580" cy="253916"/>
          </a:xfrm>
          <a:prstGeom prst="rect">
            <a:avLst/>
          </a:prstGeom>
        </p:spPr>
        <p:txBody>
          <a:bodyPr wrap="square">
            <a:spAutoFit/>
          </a:bodyPr>
          <a:lstStyle/>
          <a:p>
            <a:r>
              <a:rPr lang="en-US" sz="1050" b="1" dirty="0">
                <a:solidFill>
                  <a:srgbClr val="FF0000"/>
                </a:solidFill>
                <a:latin typeface="Arial Narrow" panose="020B0606020202030204" pitchFamily="34" charset="0"/>
              </a:rPr>
              <a:t>7</a:t>
            </a:r>
          </a:p>
        </p:txBody>
      </p:sp>
      <p:sp>
        <p:nvSpPr>
          <p:cNvPr id="44" name="Rectangle 43"/>
          <p:cNvSpPr/>
          <p:nvPr/>
        </p:nvSpPr>
        <p:spPr>
          <a:xfrm>
            <a:off x="4248822" y="3820060"/>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16</a:t>
            </a:r>
          </a:p>
        </p:txBody>
      </p:sp>
      <p:sp>
        <p:nvSpPr>
          <p:cNvPr id="45" name="Rectangle 44"/>
          <p:cNvSpPr/>
          <p:nvPr/>
        </p:nvSpPr>
        <p:spPr>
          <a:xfrm>
            <a:off x="5344504" y="3751057"/>
            <a:ext cx="306494" cy="253916"/>
          </a:xfrm>
          <a:prstGeom prst="rect">
            <a:avLst/>
          </a:prstGeom>
        </p:spPr>
        <p:txBody>
          <a:bodyPr wrap="none">
            <a:spAutoFit/>
          </a:bodyPr>
          <a:lstStyle/>
          <a:p>
            <a:r>
              <a:rPr lang="en-US" sz="1050" b="1" dirty="0">
                <a:solidFill>
                  <a:srgbClr val="FF0000"/>
                </a:solidFill>
                <a:latin typeface="Arial Narrow" panose="020B0606020202030204" pitchFamily="34" charset="0"/>
              </a:rPr>
              <a:t>18</a:t>
            </a:r>
          </a:p>
        </p:txBody>
      </p:sp>
      <p:cxnSp>
        <p:nvCxnSpPr>
          <p:cNvPr id="46" name="Straight Connector 45"/>
          <p:cNvCxnSpPr/>
          <p:nvPr/>
        </p:nvCxnSpPr>
        <p:spPr>
          <a:xfrm flipV="1">
            <a:off x="5462891" y="2722880"/>
            <a:ext cx="419749" cy="415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60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228600"/>
            <a:ext cx="7772400" cy="713232"/>
          </a:xfrm>
        </p:spPr>
        <p:txBody>
          <a:bodyPr>
            <a:normAutofit/>
          </a:bodyPr>
          <a:lstStyle/>
          <a:p>
            <a:pPr algn="ctr"/>
            <a:r>
              <a:rPr lang="en-US" sz="3200" b="1" dirty="0">
                <a:latin typeface="Arial Narrow" panose="020B0606020202030204" pitchFamily="34" charset="0"/>
                <a:cs typeface="Arial" panose="020B0604020202020204" pitchFamily="34" charset="0"/>
              </a:rPr>
              <a:t>Summary</a:t>
            </a:r>
          </a:p>
        </p:txBody>
      </p:sp>
      <p:sp>
        <p:nvSpPr>
          <p:cNvPr id="5" name="Content Placeholder 1"/>
          <p:cNvSpPr>
            <a:spLocks noGrp="1"/>
          </p:cNvSpPr>
          <p:nvPr>
            <p:ph idx="1"/>
          </p:nvPr>
        </p:nvSpPr>
        <p:spPr>
          <a:xfrm>
            <a:off x="685800" y="1097280"/>
            <a:ext cx="7772400" cy="3699738"/>
          </a:xfrm>
        </p:spPr>
        <p:txBody>
          <a:bodyPr>
            <a:noAutofit/>
          </a:bodyPr>
          <a:lstStyle/>
          <a:p>
            <a:pPr marL="0" indent="0">
              <a:lnSpc>
                <a:spcPct val="100000"/>
              </a:lnSpc>
              <a:spcBef>
                <a:spcPts val="0"/>
              </a:spcBef>
              <a:spcAft>
                <a:spcPts val="600"/>
              </a:spcAft>
              <a:buNone/>
            </a:pPr>
            <a:r>
              <a:rPr lang="en-US" sz="1800" dirty="0">
                <a:latin typeface="Arial Narrow" panose="020B0606020202030204" pitchFamily="34" charset="0"/>
              </a:rPr>
              <a:t>Maps are the major organizational tool of a census</a:t>
            </a:r>
            <a:r>
              <a:rPr lang="en-US" sz="1800" dirty="0" smtClean="0">
                <a:latin typeface="Arial Narrow" panose="020B0606020202030204" pitchFamily="34" charset="0"/>
              </a:rPr>
              <a:t>,</a:t>
            </a:r>
          </a:p>
          <a:p>
            <a:pPr marL="0" indent="0">
              <a:lnSpc>
                <a:spcPct val="100000"/>
              </a:lnSpc>
              <a:spcBef>
                <a:spcPts val="0"/>
              </a:spcBef>
              <a:spcAft>
                <a:spcPts val="600"/>
              </a:spcAft>
              <a:buNone/>
            </a:pPr>
            <a:r>
              <a:rPr lang="en-US" sz="1800" dirty="0" smtClean="0">
                <a:latin typeface="Arial Narrow" panose="020B0606020202030204" pitchFamily="34" charset="0"/>
              </a:rPr>
              <a:t> If </a:t>
            </a:r>
            <a:r>
              <a:rPr lang="en-US" sz="1800" dirty="0">
                <a:latin typeface="Arial Narrow" panose="020B0606020202030204" pitchFamily="34" charset="0"/>
              </a:rPr>
              <a:t>there is any sign of potential problems, please contact the Office of Financial Management, Forecasting and Research Division, Population </a:t>
            </a:r>
            <a:r>
              <a:rPr lang="en-US" sz="1800" dirty="0" smtClean="0">
                <a:latin typeface="Arial Narrow" panose="020B0606020202030204" pitchFamily="34" charset="0"/>
              </a:rPr>
              <a:t>Studies Unit at the following phone number:  360-902-0599</a:t>
            </a:r>
            <a:endParaRPr lang="en-US" sz="1800" dirty="0">
              <a:latin typeface="Arial Narrow" panose="020B0606020202030204" pitchFamily="34" charset="0"/>
            </a:endParaRPr>
          </a:p>
          <a:p>
            <a:pPr marL="0" indent="0">
              <a:lnSpc>
                <a:spcPct val="100000"/>
              </a:lnSpc>
              <a:spcBef>
                <a:spcPts val="0"/>
              </a:spcBef>
              <a:spcAft>
                <a:spcPts val="600"/>
              </a:spcAft>
              <a:buNone/>
            </a:pPr>
            <a:r>
              <a:rPr lang="en-US" sz="1800" dirty="0" smtClean="0">
                <a:latin typeface="Arial Narrow" panose="020B0606020202030204" pitchFamily="34" charset="0"/>
              </a:rPr>
              <a:t>We </a:t>
            </a:r>
            <a:r>
              <a:rPr lang="en-US" sz="1800" dirty="0">
                <a:latin typeface="Arial Narrow" panose="020B0606020202030204" pitchFamily="34" charset="0"/>
              </a:rPr>
              <a:t>will </a:t>
            </a:r>
            <a:r>
              <a:rPr lang="en-US" sz="1800" dirty="0" smtClean="0">
                <a:latin typeface="Arial Narrow" panose="020B0606020202030204" pitchFamily="34" charset="0"/>
              </a:rPr>
              <a:t>assist </a:t>
            </a:r>
            <a:r>
              <a:rPr lang="en-US" sz="1800" dirty="0">
                <a:latin typeface="Arial Narrow" panose="020B0606020202030204" pitchFamily="34" charset="0"/>
              </a:rPr>
              <a:t>you in any way we can.</a:t>
            </a:r>
          </a:p>
        </p:txBody>
      </p:sp>
      <p:sp>
        <p:nvSpPr>
          <p:cNvPr id="2" name="Slide Number Placeholder 1"/>
          <p:cNvSpPr>
            <a:spLocks noGrp="1"/>
          </p:cNvSpPr>
          <p:nvPr>
            <p:ph type="sldNum" sz="quarter" idx="12"/>
          </p:nvPr>
        </p:nvSpPr>
        <p:spPr/>
        <p:txBody>
          <a:bodyPr/>
          <a:lstStyle/>
          <a:p>
            <a:fld id="{5D97D531-7765-4B5F-B3CC-92E792B4793C}" type="slidenum">
              <a:rPr lang="en-US" smtClean="0">
                <a:solidFill>
                  <a:schemeClr val="tx1"/>
                </a:solidFill>
                <a:latin typeface="Arial Narrow" panose="020B0606020202030204" pitchFamily="34" charset="0"/>
              </a:rPr>
              <a:t>9</a:t>
            </a:fld>
            <a:endParaRPr lang="en-US"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971512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14291</TotalTime>
  <Words>1147</Words>
  <Application>Microsoft Office PowerPoint</Application>
  <PresentationFormat>On-screen Show (4:3)</PresentationFormat>
  <Paragraphs>83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Calibri Light</vt:lpstr>
      <vt:lpstr>Office Theme</vt:lpstr>
      <vt:lpstr>PowerPoint Presentation</vt:lpstr>
      <vt:lpstr>PowerPoint Presentation</vt:lpstr>
      <vt:lpstr>Maps</vt:lpstr>
      <vt:lpstr>Marking Enclosed Blocks</vt:lpstr>
      <vt:lpstr>Marking Enclosed Blocks</vt:lpstr>
      <vt:lpstr>Marking Unenclosed Blocks</vt:lpstr>
      <vt:lpstr>Marking Unenclosed Blocks</vt:lpstr>
      <vt:lpstr>Numbering Blocks</vt:lpstr>
      <vt:lpstr>Summary</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Census Mapping Training for a Small Census</dc:title>
  <dc:creator>OFM - Forecasting and Research</dc:creator>
  <cp:lastModifiedBy>Hughes, Rachel (OFM)</cp:lastModifiedBy>
  <cp:revision>459</cp:revision>
  <cp:lastPrinted>2017-01-24T00:06:12Z</cp:lastPrinted>
  <dcterms:created xsi:type="dcterms:W3CDTF">2016-02-18T00:11:24Z</dcterms:created>
  <dcterms:modified xsi:type="dcterms:W3CDTF">2017-01-24T16:31:21Z</dcterms:modified>
</cp:coreProperties>
</file>