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heme/themeOverride1.xml" ContentType="application/vnd.openxmlformats-officedocument.themeOverride+xml"/>
  <Override PartName="/ppt/notesSlides/notesSlide18.xml" ContentType="application/vnd.openxmlformats-officedocument.presentationml.notesSlide+xml"/>
  <Override PartName="/ppt/theme/themeOverride2.xml" ContentType="application/vnd.openxmlformats-officedocument.themeOverride+xml"/>
  <Override PartName="/ppt/notesSlides/notesSlide19.xml" ContentType="application/vnd.openxmlformats-officedocument.presentationml.notesSlide+xml"/>
  <Override PartName="/ppt/theme/themeOverride3.xml" ContentType="application/vnd.openxmlformats-officedocument.themeOverride+xml"/>
  <Override PartName="/ppt/notesSlides/notesSlide20.xml" ContentType="application/vnd.openxmlformats-officedocument.presentationml.notesSlide+xml"/>
  <Override PartName="/ppt/theme/themeOverride4.xml" ContentType="application/vnd.openxmlformats-officedocument.themeOverride+xml"/>
  <Override PartName="/ppt/notesSlides/notesSlide21.xml" ContentType="application/vnd.openxmlformats-officedocument.presentationml.notesSlide+xml"/>
  <Override PartName="/ppt/theme/themeOverride5.xml" ContentType="application/vnd.openxmlformats-officedocument.themeOverride+xml"/>
  <Override PartName="/ppt/notesSlides/notesSlide22.xml" ContentType="application/vnd.openxmlformats-officedocument.presentationml.notesSlide+xml"/>
  <Override PartName="/ppt/theme/themeOverride6.xml" ContentType="application/vnd.openxmlformats-officedocument.themeOverride+xml"/>
  <Override PartName="/ppt/notesSlides/notesSlide23.xml" ContentType="application/vnd.openxmlformats-officedocument.presentationml.notesSlide+xml"/>
  <Override PartName="/ppt/theme/themeOverride7.xml" ContentType="application/vnd.openxmlformats-officedocument.themeOverride+xml"/>
  <Override PartName="/ppt/notesSlides/notesSlide24.xml" ContentType="application/vnd.openxmlformats-officedocument.presentationml.notesSlide+xml"/>
  <Override PartName="/ppt/theme/themeOverride8.xml" ContentType="application/vnd.openxmlformats-officedocument.themeOverride+xml"/>
  <Override PartName="/ppt/notesSlides/notesSlide2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31"/>
  </p:notesMasterIdLst>
  <p:sldIdLst>
    <p:sldId id="261" r:id="rId5"/>
    <p:sldId id="303" r:id="rId6"/>
    <p:sldId id="273"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CFBDCF2-FEF1-D9D5-EE4E-387959AA25E9}" name="Nielson, Steve (OFM)" initials="NS(" userId="S::Steve.Nielson@ofm.wa.gov::172a0141-828b-4d2a-96d6-85a8d749a681" providerId="AD"/>
  <p188:author id="{FE7944FD-AA8C-CBEE-5192-A3111E8487FD}" name="Smith, Elizabeth (OFM)" initials="ES" userId="S::Elizabeth.Smith@ofm.wa.gov::a59cc44c-91e2-416a-b4de-1060a73009f9"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4452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51704" autoAdjust="0"/>
  </p:normalViewPr>
  <p:slideViewPr>
    <p:cSldViewPr snapToGrid="0">
      <p:cViewPr varScale="1">
        <p:scale>
          <a:sx n="59" d="100"/>
          <a:sy n="59" d="100"/>
        </p:scale>
        <p:origin x="3096" y="60"/>
      </p:cViewPr>
      <p:guideLst/>
    </p:cSldViewPr>
  </p:slideViewPr>
  <p:outlineViewPr>
    <p:cViewPr>
      <p:scale>
        <a:sx n="33" d="100"/>
        <a:sy n="33" d="100"/>
      </p:scale>
      <p:origin x="0" y="-5490"/>
    </p:cViewPr>
  </p:outlineViewPr>
  <p:notesTextViewPr>
    <p:cViewPr>
      <p:scale>
        <a:sx n="3" d="2"/>
        <a:sy n="3" d="2"/>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4F0791-0BEA-4611-8EE5-CD2781F84E19}" type="datetimeFigureOut">
              <a:rPr lang="en-US" smtClean="0"/>
              <a:t>11/23/2023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770E3E-7611-49E3-9AEA-3A90DE37498F}" type="slidenum">
              <a:rPr lang="en-US" smtClean="0"/>
              <a:t>‹#›</a:t>
            </a:fld>
            <a:endParaRPr lang="en-US"/>
          </a:p>
        </p:txBody>
      </p:sp>
    </p:spTree>
    <p:extLst>
      <p:ext uri="{BB962C8B-B14F-4D97-AF65-F5344CB8AC3E}">
        <p14:creationId xmlns:p14="http://schemas.microsoft.com/office/powerpoint/2010/main" val="3892608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8770E3E-7611-49E3-9AEA-3A90DE37498F}" type="slidenum">
              <a:rPr lang="en-US" smtClean="0"/>
              <a:t>2</a:t>
            </a:fld>
            <a:endParaRPr lang="en-US"/>
          </a:p>
        </p:txBody>
      </p:sp>
    </p:spTree>
    <p:extLst>
      <p:ext uri="{BB962C8B-B14F-4D97-AF65-F5344CB8AC3E}">
        <p14:creationId xmlns:p14="http://schemas.microsoft.com/office/powerpoint/2010/main" val="592845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contacts for Social Security in our state.  </a:t>
            </a:r>
          </a:p>
        </p:txBody>
      </p:sp>
      <p:sp>
        <p:nvSpPr>
          <p:cNvPr id="4" name="Slide Number Placeholder 3"/>
          <p:cNvSpPr>
            <a:spLocks noGrp="1"/>
          </p:cNvSpPr>
          <p:nvPr>
            <p:ph type="sldNum" sz="quarter" idx="5"/>
          </p:nvPr>
        </p:nvSpPr>
        <p:spPr/>
        <p:txBody>
          <a:bodyPr/>
          <a:lstStyle/>
          <a:p>
            <a:fld id="{58770E3E-7611-49E3-9AEA-3A90DE37498F}" type="slidenum">
              <a:rPr lang="en-US" smtClean="0"/>
              <a:t>11</a:t>
            </a:fld>
            <a:endParaRPr lang="en-US"/>
          </a:p>
        </p:txBody>
      </p:sp>
    </p:spTree>
    <p:extLst>
      <p:ext uri="{BB962C8B-B14F-4D97-AF65-F5344CB8AC3E}">
        <p14:creationId xmlns:p14="http://schemas.microsoft.com/office/powerpoint/2010/main" val="1617532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employees that have worked outside of WA, the other state and local tax data will need to be included on the employee’s copy of the W2.  Remember to also follow the filing and reporting instructions for those other states to ensure that data gets to them.  </a:t>
            </a:r>
          </a:p>
          <a:p>
            <a:endParaRPr lang="en-US" dirty="0"/>
          </a:p>
          <a:p>
            <a:r>
              <a:rPr lang="en-US" dirty="0"/>
              <a:t>And the instructions for the 2023 W2 and W3 forms can be located on the IRS website. </a:t>
            </a:r>
          </a:p>
        </p:txBody>
      </p:sp>
      <p:sp>
        <p:nvSpPr>
          <p:cNvPr id="4" name="Slide Number Placeholder 3"/>
          <p:cNvSpPr>
            <a:spLocks noGrp="1"/>
          </p:cNvSpPr>
          <p:nvPr>
            <p:ph type="sldNum" sz="quarter" idx="5"/>
          </p:nvPr>
        </p:nvSpPr>
        <p:spPr/>
        <p:txBody>
          <a:bodyPr/>
          <a:lstStyle/>
          <a:p>
            <a:fld id="{58770E3E-7611-49E3-9AEA-3A90DE37498F}" type="slidenum">
              <a:rPr lang="en-US" smtClean="0"/>
              <a:t>12</a:t>
            </a:fld>
            <a:endParaRPr lang="en-US"/>
          </a:p>
        </p:txBody>
      </p:sp>
    </p:spTree>
    <p:extLst>
      <p:ext uri="{BB962C8B-B14F-4D97-AF65-F5344CB8AC3E}">
        <p14:creationId xmlns:p14="http://schemas.microsoft.com/office/powerpoint/2010/main" val="42571296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agencies that are using HRMS, there are a couple of steps needed to get the data onto the employee’s W2.  </a:t>
            </a:r>
          </a:p>
          <a:p>
            <a:endParaRPr lang="en-US" dirty="0"/>
          </a:p>
          <a:p>
            <a:r>
              <a:rPr lang="en-US" dirty="0"/>
              <a:t>First, you’ll need to let OFM know your agency’s state ID for those other states.  You’ll want to email the OFM help desk, which is heretohelp@ofm.wa.gov, by </a:t>
            </a:r>
            <a:r>
              <a:rPr lang="en-US" b="1" dirty="0"/>
              <a:t>December 8</a:t>
            </a:r>
            <a:r>
              <a:rPr lang="en-US" b="1" baseline="30000" dirty="0"/>
              <a:t>th</a:t>
            </a:r>
            <a:r>
              <a:rPr lang="en-US" b="1" dirty="0"/>
              <a:t>.  </a:t>
            </a:r>
            <a:r>
              <a:rPr lang="en-US" dirty="0"/>
              <a:t>Then you’ll want to follow the procedures on how to get the other state wage and tax information onto the W2 by processing the necessary manual year to date adjustments.  The deadline to do that is </a:t>
            </a:r>
            <a:r>
              <a:rPr lang="en-US" b="1" dirty="0"/>
              <a:t>January 5</a:t>
            </a:r>
            <a:r>
              <a:rPr lang="en-US" b="1" baseline="30000" dirty="0"/>
              <a:t>th</a:t>
            </a:r>
            <a:r>
              <a:rPr lang="en-US" dirty="0"/>
              <a:t>.  </a:t>
            </a:r>
          </a:p>
          <a:p>
            <a:endParaRPr lang="en-US" dirty="0"/>
          </a:p>
          <a:p>
            <a:r>
              <a:rPr lang="en-US" dirty="0"/>
              <a:t>If you aren’t using HRMS or miss that deadline, you can log into your Social Security Administration’s Business Services account and include that on the W2 for the employee without submitting the form through their portal.  </a:t>
            </a:r>
          </a:p>
        </p:txBody>
      </p:sp>
      <p:sp>
        <p:nvSpPr>
          <p:cNvPr id="4" name="Slide Number Placeholder 3"/>
          <p:cNvSpPr>
            <a:spLocks noGrp="1"/>
          </p:cNvSpPr>
          <p:nvPr>
            <p:ph type="sldNum" sz="quarter" idx="5"/>
          </p:nvPr>
        </p:nvSpPr>
        <p:spPr/>
        <p:txBody>
          <a:bodyPr/>
          <a:lstStyle/>
          <a:p>
            <a:fld id="{58770E3E-7611-49E3-9AEA-3A90DE37498F}" type="slidenum">
              <a:rPr lang="en-US" smtClean="0"/>
              <a:t>13</a:t>
            </a:fld>
            <a:endParaRPr lang="en-US"/>
          </a:p>
        </p:txBody>
      </p:sp>
    </p:spTree>
    <p:extLst>
      <p:ext uri="{BB962C8B-B14F-4D97-AF65-F5344CB8AC3E}">
        <p14:creationId xmlns:p14="http://schemas.microsoft.com/office/powerpoint/2010/main" val="1444658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ffectLst/>
                <a:ea typeface="Times New Roman" panose="02020603050405020304" pitchFamily="18" charset="0"/>
              </a:rPr>
              <a:t>If you have to do a manual tax deposit, the JV needs to be sent to the Office of the State Treasurer by 11:30 am in order to process for the next day settlement.  Here’s a link to the instructions and form.  You still must enter the manual year to date adjustments in PU19.  </a:t>
            </a:r>
          </a:p>
          <a:p>
            <a:endParaRPr lang="en-US" dirty="0">
              <a:effectLst/>
              <a:ea typeface="Times New Roman" panose="02020603050405020304" pitchFamily="18" charset="0"/>
            </a:endParaRPr>
          </a:p>
          <a:p>
            <a:r>
              <a:rPr lang="en-US" dirty="0">
                <a:effectLst/>
                <a:ea typeface="Times New Roman" panose="02020603050405020304" pitchFamily="18" charset="0"/>
              </a:rPr>
              <a:t>Some reasons why you would do a manual tax deposit are:  you accounted for a taxable meal or gift card, etc. and the employee didn't have wages, which will show a balance due on your 941.  Or if you need to pay an employee after period 24 has exited, but prior to December 31st.</a:t>
            </a:r>
          </a:p>
          <a:p>
            <a:endParaRPr lang="en-US" dirty="0"/>
          </a:p>
          <a:p>
            <a:endParaRPr lang="en-US" dirty="0"/>
          </a:p>
          <a:p>
            <a:r>
              <a:rPr lang="en-US" dirty="0">
                <a:effectLst/>
                <a:ea typeface="Times New Roman" panose="02020603050405020304" pitchFamily="18" charset="0"/>
              </a:rPr>
              <a:t>It’s always a good idea for your Accounting Office to review what signatures are on file with OST.  Doing so will ensure that your agency has the right people in place for year-and and beyond.  </a:t>
            </a:r>
            <a:r>
              <a:rPr lang="en-US" i="1" dirty="0">
                <a:effectLst/>
                <a:ea typeface="Times New Roman" panose="02020603050405020304" pitchFamily="18" charset="0"/>
              </a:rPr>
              <a:t>This is especially important due to the large number of agencies still working remotely and the increased time it takes to get new authorized signers added for your agency.</a:t>
            </a:r>
            <a:endParaRPr lang="en-US" dirty="0">
              <a:effectLst/>
              <a:ea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8770E3E-7611-49E3-9AEA-3A90DE37498F}" type="slidenum">
              <a:rPr lang="en-US" smtClean="0"/>
              <a:t>14</a:t>
            </a:fld>
            <a:endParaRPr lang="en-US"/>
          </a:p>
        </p:txBody>
      </p:sp>
    </p:spTree>
    <p:extLst>
      <p:ext uri="{BB962C8B-B14F-4D97-AF65-F5344CB8AC3E}">
        <p14:creationId xmlns:p14="http://schemas.microsoft.com/office/powerpoint/2010/main" val="887685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several resources available for payroll on OFM’s website.  We have Chapter 25 in SAAM, the State Administrative and Accounting Manual.  We have a Payroll Resources website, which has information about deceased employees, the state pay dates, payroll card info; garnishments and overpayments; comp time cash out for terminating employees; and a mid-period transfer template, just to name a few of the items.</a:t>
            </a:r>
          </a:p>
        </p:txBody>
      </p:sp>
      <p:sp>
        <p:nvSpPr>
          <p:cNvPr id="4" name="Slide Number Placeholder 3"/>
          <p:cNvSpPr>
            <a:spLocks noGrp="1"/>
          </p:cNvSpPr>
          <p:nvPr>
            <p:ph type="sldNum" sz="quarter" idx="5"/>
          </p:nvPr>
        </p:nvSpPr>
        <p:spPr/>
        <p:txBody>
          <a:bodyPr/>
          <a:lstStyle/>
          <a:p>
            <a:fld id="{58770E3E-7611-49E3-9AEA-3A90DE37498F}" type="slidenum">
              <a:rPr lang="en-US" smtClean="0"/>
              <a:t>15</a:t>
            </a:fld>
            <a:endParaRPr lang="en-US"/>
          </a:p>
        </p:txBody>
      </p:sp>
    </p:spTree>
    <p:extLst>
      <p:ext uri="{BB962C8B-B14F-4D97-AF65-F5344CB8AC3E}">
        <p14:creationId xmlns:p14="http://schemas.microsoft.com/office/powerpoint/2010/main" val="3999307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talk about the rates and limits for next year.  </a:t>
            </a:r>
          </a:p>
          <a:p>
            <a:endParaRPr lang="en-US" dirty="0"/>
          </a:p>
          <a:p>
            <a:r>
              <a:rPr lang="en-US" dirty="0"/>
              <a:t>The social security wage base is increasing to $</a:t>
            </a:r>
            <a:r>
              <a:rPr lang="en-US" b="1" dirty="0"/>
              <a:t>168,600</a:t>
            </a:r>
            <a:r>
              <a:rPr lang="en-US" dirty="0"/>
              <a:t> for 2024.  Both the employee and employer tax rates remains at 6.2% each.  Employees that are at or near the max that end up transferring into your agency from another HRMS agency, follow the procedures to make sure social security is not deducted.  I’ve included a link to the procedures.  </a:t>
            </a:r>
          </a:p>
          <a:p>
            <a:endParaRPr lang="en-US" dirty="0"/>
          </a:p>
          <a:p>
            <a:r>
              <a:rPr lang="en-US" dirty="0"/>
              <a:t>The Medicare tax rates remains at 1.45% each.  </a:t>
            </a:r>
          </a:p>
          <a:p>
            <a:endParaRPr lang="en-US" dirty="0"/>
          </a:p>
          <a:p>
            <a:r>
              <a:rPr lang="en-US" dirty="0"/>
              <a:t>As of the time of this training, the milage rate remains at $0.655 per mile.  </a:t>
            </a:r>
          </a:p>
          <a:p>
            <a:endParaRPr lang="en-US" dirty="0"/>
          </a:p>
          <a:p>
            <a:r>
              <a:rPr lang="en-US" dirty="0"/>
              <a:t>And both the qualified parking provided by the employer as well as the transit passes and vanpool privileges are projected to increase to </a:t>
            </a:r>
            <a:r>
              <a:rPr lang="en-US" b="1" dirty="0"/>
              <a:t>$315</a:t>
            </a:r>
            <a:r>
              <a:rPr lang="en-US" dirty="0"/>
              <a:t> per month in 2024.  </a:t>
            </a:r>
          </a:p>
        </p:txBody>
      </p:sp>
      <p:sp>
        <p:nvSpPr>
          <p:cNvPr id="4" name="Slide Number Placeholder 3"/>
          <p:cNvSpPr>
            <a:spLocks noGrp="1"/>
          </p:cNvSpPr>
          <p:nvPr>
            <p:ph type="sldNum" sz="quarter" idx="5"/>
          </p:nvPr>
        </p:nvSpPr>
        <p:spPr/>
        <p:txBody>
          <a:bodyPr/>
          <a:lstStyle/>
          <a:p>
            <a:fld id="{58770E3E-7611-49E3-9AEA-3A90DE37498F}" type="slidenum">
              <a:rPr lang="en-US" smtClean="0"/>
              <a:t>16</a:t>
            </a:fld>
            <a:endParaRPr lang="en-US"/>
          </a:p>
        </p:txBody>
      </p:sp>
    </p:spTree>
    <p:extLst>
      <p:ext uri="{BB962C8B-B14F-4D97-AF65-F5344CB8AC3E}">
        <p14:creationId xmlns:p14="http://schemas.microsoft.com/office/powerpoint/2010/main" val="12628331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compensation limits for retirement is increasing to $345,000 for 2024.  </a:t>
            </a:r>
          </a:p>
          <a:p>
            <a:endParaRPr lang="en-US" dirty="0"/>
          </a:p>
          <a:p>
            <a:r>
              <a:rPr lang="en-US" dirty="0"/>
              <a:t>The amount that employees can contribute to Deferred Comp is increasing to $23,000.  The catch-up option for participants 50 and older is also increasing to $30,500.  And lastly the special catch-up for participants close to retirement is increasing to $46,000.</a:t>
            </a:r>
          </a:p>
          <a:p>
            <a:endParaRPr lang="en-US" dirty="0"/>
          </a:p>
          <a:p>
            <a:r>
              <a:rPr lang="en-US" dirty="0"/>
              <a:t>A Roth option within the Deferred Comp program became available for participants on October 1, 2023. You may remember the presentation that DRS provided at September’s PPA meeting.  For more information check out the DRS website.  </a:t>
            </a:r>
          </a:p>
        </p:txBody>
      </p:sp>
      <p:sp>
        <p:nvSpPr>
          <p:cNvPr id="4" name="Slide Number Placeholder 3"/>
          <p:cNvSpPr>
            <a:spLocks noGrp="1"/>
          </p:cNvSpPr>
          <p:nvPr>
            <p:ph type="sldNum" sz="quarter" idx="5"/>
          </p:nvPr>
        </p:nvSpPr>
        <p:spPr/>
        <p:txBody>
          <a:bodyPr/>
          <a:lstStyle/>
          <a:p>
            <a:fld id="{58770E3E-7611-49E3-9AEA-3A90DE37498F}" type="slidenum">
              <a:rPr lang="en-US" smtClean="0"/>
              <a:t>17</a:t>
            </a:fld>
            <a:endParaRPr lang="en-US"/>
          </a:p>
        </p:txBody>
      </p:sp>
    </p:spTree>
    <p:extLst>
      <p:ext uri="{BB962C8B-B14F-4D97-AF65-F5344CB8AC3E}">
        <p14:creationId xmlns:p14="http://schemas.microsoft.com/office/powerpoint/2010/main" val="11957684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part of the Affordable Care Act, it’s required for employers to report the total cost of employer sponsored health coverage on the employee’s W2.  This became effective in 2012.  This is listed in box 12 using code DD.  Please note that the employer provided health insurance doesn’t equal employee premiums plus the state share.  The amount listed on the employee’s W2 is the amount sent to the providers by Health Care Authority and the amounts can differ from one employee to the next because it will depend on who is covered and the plan the employee has chosen.  </a:t>
            </a:r>
          </a:p>
        </p:txBody>
      </p:sp>
      <p:sp>
        <p:nvSpPr>
          <p:cNvPr id="4" name="Slide Number Placeholder 3"/>
          <p:cNvSpPr>
            <a:spLocks noGrp="1"/>
          </p:cNvSpPr>
          <p:nvPr>
            <p:ph type="sldNum" sz="quarter" idx="5"/>
          </p:nvPr>
        </p:nvSpPr>
        <p:spPr/>
        <p:txBody>
          <a:bodyPr/>
          <a:lstStyle/>
          <a:p>
            <a:fld id="{58770E3E-7611-49E3-9AEA-3A90DE37498F}" type="slidenum">
              <a:rPr lang="en-US" smtClean="0"/>
              <a:t>18</a:t>
            </a:fld>
            <a:endParaRPr lang="en-US"/>
          </a:p>
        </p:txBody>
      </p:sp>
    </p:spTree>
    <p:extLst>
      <p:ext uri="{BB962C8B-B14F-4D97-AF65-F5344CB8AC3E}">
        <p14:creationId xmlns:p14="http://schemas.microsoft.com/office/powerpoint/2010/main" val="7638513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to process any necessary health adjustments in HRMS for employees that are newly eligible or employees transferring in or out of your agency.  That will help ensure the employee’s W2 is accurately reporting the data for Box 12.</a:t>
            </a:r>
          </a:p>
          <a:p>
            <a:endParaRPr lang="en-US" dirty="0"/>
          </a:p>
          <a:p>
            <a:r>
              <a:rPr lang="en-US" dirty="0"/>
              <a:t>And be sure to reconcile your health insurance GL on a regular basis.  </a:t>
            </a:r>
          </a:p>
          <a:p>
            <a:endParaRPr lang="en-US" dirty="0"/>
          </a:p>
          <a:p>
            <a:r>
              <a:rPr lang="en-US" dirty="0"/>
              <a:t>The HRMS Health Care Activity Report will help identify your discrepancies.  </a:t>
            </a:r>
          </a:p>
        </p:txBody>
      </p:sp>
      <p:sp>
        <p:nvSpPr>
          <p:cNvPr id="4" name="Slide Number Placeholder 3"/>
          <p:cNvSpPr>
            <a:spLocks noGrp="1"/>
          </p:cNvSpPr>
          <p:nvPr>
            <p:ph type="sldNum" sz="quarter" idx="5"/>
          </p:nvPr>
        </p:nvSpPr>
        <p:spPr/>
        <p:txBody>
          <a:bodyPr/>
          <a:lstStyle/>
          <a:p>
            <a:fld id="{58770E3E-7611-49E3-9AEA-3A90DE37498F}" type="slidenum">
              <a:rPr lang="en-US" smtClean="0"/>
              <a:t>19</a:t>
            </a:fld>
            <a:endParaRPr lang="en-US"/>
          </a:p>
        </p:txBody>
      </p:sp>
    </p:spTree>
    <p:extLst>
      <p:ext uri="{BB962C8B-B14F-4D97-AF65-F5344CB8AC3E}">
        <p14:creationId xmlns:p14="http://schemas.microsoft.com/office/powerpoint/2010/main" val="41427074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946354" cy="4490062"/>
          </a:xfrm>
        </p:spPr>
        <p:txBody>
          <a:bodyPr/>
          <a:lstStyle/>
          <a:p>
            <a:pPr marL="0" marR="0" lvl="0" indent="0">
              <a:spcBef>
                <a:spcPts val="0"/>
              </a:spcBef>
              <a:spcAft>
                <a:spcPts val="0"/>
              </a:spcAft>
              <a:buFont typeface="Symbol" panose="05050102010706020507" pitchFamily="18" charset="2"/>
              <a:buNone/>
            </a:pPr>
            <a:r>
              <a:rPr lang="en-US" dirty="0">
                <a:effectLst/>
                <a:ea typeface="Times New Roman" panose="02020603050405020304" pitchFamily="18" charset="0"/>
              </a:rPr>
              <a:t>And a little bit more about the 1095s</a:t>
            </a:r>
          </a:p>
          <a:p>
            <a:pPr marL="342900" marR="0" lvl="0" indent="-342900">
              <a:spcBef>
                <a:spcPts val="0"/>
              </a:spcBef>
              <a:spcAft>
                <a:spcPts val="0"/>
              </a:spcAft>
              <a:buFont typeface="Symbol" panose="05050102010706020507" pitchFamily="18" charset="2"/>
              <a:buChar char=""/>
            </a:pPr>
            <a:r>
              <a:rPr lang="en-US" dirty="0">
                <a:effectLst/>
                <a:ea typeface="Times New Roman" panose="02020603050405020304" pitchFamily="18" charset="0"/>
              </a:rPr>
              <a:t>Who prepares Forms 1095-C and 1094-C?</a:t>
            </a:r>
          </a:p>
          <a:p>
            <a:pPr marL="342900" marR="0" lvl="0" indent="-342900">
              <a:spcBef>
                <a:spcPts val="0"/>
              </a:spcBef>
              <a:spcAft>
                <a:spcPts val="0"/>
              </a:spcAft>
              <a:buFont typeface="Symbol" panose="05050102010706020507" pitchFamily="18" charset="2"/>
              <a:buChar char=""/>
            </a:pPr>
            <a:r>
              <a:rPr lang="en-US" dirty="0">
                <a:effectLst/>
                <a:ea typeface="Times New Roman" panose="02020603050405020304" pitchFamily="18" charset="0"/>
              </a:rPr>
              <a:t>HCA is designated by the governor to prepare the forms for all state agencies and higher education institutions.</a:t>
            </a:r>
          </a:p>
          <a:p>
            <a:pPr marL="342900" marR="0" lvl="0" indent="-342900">
              <a:spcBef>
                <a:spcPts val="0"/>
              </a:spcBef>
              <a:spcAft>
                <a:spcPts val="0"/>
              </a:spcAft>
              <a:buFont typeface="Symbol" panose="05050102010706020507" pitchFamily="18" charset="2"/>
              <a:buChar char=""/>
            </a:pPr>
            <a:r>
              <a:rPr lang="en-US" dirty="0">
                <a:effectLst/>
                <a:ea typeface="Times New Roman" panose="02020603050405020304" pitchFamily="18" charset="0"/>
              </a:rPr>
              <a:t>The 1095-C is provided to any employee who was determined to be “full time” for at least one month of the report year; or, to Uniform Medical Plan subscribers who were enrolled at least one month of the report year.  It provides employee/subscriber level details.  The 1094-C is provided to IRS and summarizes the employer-level offer of medical coverage information (think W-2 and W-3).</a:t>
            </a:r>
          </a:p>
          <a:p>
            <a:pPr marL="0" marR="0" lvl="0" indent="0">
              <a:spcBef>
                <a:spcPts val="0"/>
              </a:spcBef>
              <a:spcAft>
                <a:spcPts val="0"/>
              </a:spcAft>
              <a:buFont typeface="Symbol" panose="05050102010706020507" pitchFamily="18" charset="2"/>
              <a:buNone/>
            </a:pPr>
            <a:endParaRPr lang="en-US" sz="1200" dirty="0">
              <a:effectLst/>
              <a:ea typeface="Times New Roman" panose="02020603050405020304" pitchFamily="18" charset="0"/>
            </a:endParaRPr>
          </a:p>
          <a:p>
            <a:pPr marL="228600" indent="-228600">
              <a:buFont typeface="Wingdings" panose="05000000000000000000" pitchFamily="2" charset="2"/>
              <a:buChar char=""/>
            </a:pPr>
            <a:r>
              <a:rPr lang="en-US" b="0" dirty="0">
                <a:effectLst/>
                <a:ea typeface="Times New Roman" panose="02020603050405020304" pitchFamily="18" charset="0"/>
              </a:rPr>
              <a:t>These forms will have the </a:t>
            </a:r>
            <a:r>
              <a:rPr lang="en-US" b="1" dirty="0">
                <a:effectLst/>
                <a:ea typeface="Times New Roman" panose="02020603050405020304" pitchFamily="18" charset="0"/>
              </a:rPr>
              <a:t>employer’s </a:t>
            </a:r>
            <a:r>
              <a:rPr lang="en-US" dirty="0">
                <a:effectLst/>
                <a:ea typeface="Times New Roman" panose="02020603050405020304" pitchFamily="18" charset="0"/>
              </a:rPr>
              <a:t>name, EIN, address, employer contact person, HCA contact person.</a:t>
            </a:r>
          </a:p>
          <a:p>
            <a:pPr marL="0" marR="0" lvl="0" indent="0">
              <a:spcBef>
                <a:spcPts val="0"/>
              </a:spcBef>
              <a:spcAft>
                <a:spcPts val="0"/>
              </a:spcAft>
              <a:buFont typeface="Symbol" panose="05050102010706020507" pitchFamily="18" charset="2"/>
              <a:buNone/>
            </a:pPr>
            <a:endParaRPr lang="en-US" dirty="0">
              <a:effectLst/>
              <a:ea typeface="Times New Roman" panose="02020603050405020304" pitchFamily="18" charset="0"/>
            </a:endParaRPr>
          </a:p>
          <a:p>
            <a:pPr marL="171450" indent="-171450">
              <a:buFont typeface="Arial" panose="020B0604020202020204" pitchFamily="34" charset="0"/>
              <a:buChar char="•"/>
            </a:pPr>
            <a:r>
              <a:rPr lang="en-US" sz="1200" dirty="0">
                <a:effectLst/>
                <a:ea typeface="Times New Roman" panose="02020603050405020304" pitchFamily="18" charset="0"/>
              </a:rPr>
              <a:t>Forms are distributed in January to meet the California state individual mandate deadline for those employees or former employees who live in California. </a:t>
            </a:r>
          </a:p>
          <a:p>
            <a:pPr marL="171450" indent="-171450">
              <a:buFont typeface="Arial" panose="020B0604020202020204" pitchFamily="34" charset="0"/>
              <a:buChar char="•"/>
            </a:pPr>
            <a:r>
              <a:rPr lang="en-US" sz="1200" dirty="0">
                <a:effectLst/>
                <a:ea typeface="Times New Roman" panose="02020603050405020304" pitchFamily="18" charset="0"/>
              </a:rPr>
              <a:t>HCA also completes the reporting to 4 other states besides WA and CA for the states that have established a state-level individual mandate.  Enrollment is reported for employees or former employees who are residents of those states and who enrolled in UMP coverage during the report year. </a:t>
            </a:r>
          </a:p>
          <a:p>
            <a:pPr marL="171450" indent="-171450">
              <a:buFont typeface="Arial" panose="020B0604020202020204" pitchFamily="34" charset="0"/>
              <a:buChar char="•"/>
            </a:pPr>
            <a:r>
              <a:rPr lang="en-US" sz="1200" dirty="0">
                <a:effectLst/>
                <a:ea typeface="Times New Roman" panose="02020603050405020304" pitchFamily="18" charset="0"/>
              </a:rPr>
              <a:t>If you have questions about the 1095s, please send a message through HCA’s Support Portal.  I’ve also listed a link to the ACA guidance page.</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58770E3E-7611-49E3-9AEA-3A90DE37498F}" type="slidenum">
              <a:rPr lang="en-US" smtClean="0"/>
              <a:t>20</a:t>
            </a:fld>
            <a:endParaRPr lang="en-US" dirty="0"/>
          </a:p>
        </p:txBody>
      </p:sp>
    </p:spTree>
    <p:extLst>
      <p:ext uri="{BB962C8B-B14F-4D97-AF65-F5344CB8AC3E}">
        <p14:creationId xmlns:p14="http://schemas.microsoft.com/office/powerpoint/2010/main" val="3061924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of the things to consider for completing your year end planning:  </a:t>
            </a:r>
          </a:p>
          <a:p>
            <a:r>
              <a:rPr lang="en-US" dirty="0"/>
              <a:t>Look at the lessons learned from last year.</a:t>
            </a:r>
          </a:p>
          <a:p>
            <a:r>
              <a:rPr lang="en-US" dirty="0"/>
              <a:t>Complete an internal calendar for different things to consider, such as address changes for W-2’s and other mailings, cash allowances, taxable travel, and anything else you identify.  </a:t>
            </a:r>
          </a:p>
          <a:p>
            <a:r>
              <a:rPr lang="en-US" dirty="0"/>
              <a:t>You’ll also want to coordinate with other offices in your agency like HR for any last minute new hires or separations; the accounts payable office to make sure the 1099’s for deceased employees are ready to go; and the travel desk.  </a:t>
            </a:r>
          </a:p>
          <a:p>
            <a:r>
              <a:rPr lang="en-US" dirty="0"/>
              <a:t>With folks wanting to take time off for the holidays, make sure you have enough coverage in December and January.  </a:t>
            </a:r>
          </a:p>
          <a:p>
            <a:r>
              <a:rPr lang="en-US" dirty="0"/>
              <a:t>Unexpected power outages, VPN issues and potential bad weather, try to be as prepared as possible.  </a:t>
            </a:r>
          </a:p>
          <a:p>
            <a:r>
              <a:rPr lang="en-US" dirty="0"/>
              <a:t>Remember the 2012 and 2019 storms!</a:t>
            </a:r>
          </a:p>
        </p:txBody>
      </p:sp>
      <p:sp>
        <p:nvSpPr>
          <p:cNvPr id="4" name="Slide Number Placeholder 3"/>
          <p:cNvSpPr>
            <a:spLocks noGrp="1"/>
          </p:cNvSpPr>
          <p:nvPr>
            <p:ph type="sldNum" sz="quarter" idx="5"/>
          </p:nvPr>
        </p:nvSpPr>
        <p:spPr/>
        <p:txBody>
          <a:bodyPr/>
          <a:lstStyle/>
          <a:p>
            <a:fld id="{58770E3E-7611-49E3-9AEA-3A90DE37498F}" type="slidenum">
              <a:rPr lang="en-US" smtClean="0"/>
              <a:t>3</a:t>
            </a:fld>
            <a:endParaRPr lang="en-US"/>
          </a:p>
        </p:txBody>
      </p:sp>
    </p:spTree>
    <p:extLst>
      <p:ext uri="{BB962C8B-B14F-4D97-AF65-F5344CB8AC3E}">
        <p14:creationId xmlns:p14="http://schemas.microsoft.com/office/powerpoint/2010/main" val="31642530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946354" cy="4490062"/>
          </a:xfrm>
        </p:spPr>
        <p:txBody>
          <a:bodyPr/>
          <a:lstStyle/>
          <a:p>
            <a:r>
              <a:rPr lang="en-US" dirty="0"/>
              <a:t>The 2023 W2s will be available on the My Portal website in mid-January.  The paper copies will still be mailed to all employees.  We’ve had to pause this project due to limited resources, but there are plans to revive this project soon.  </a:t>
            </a:r>
          </a:p>
          <a:p>
            <a:endParaRPr lang="en-US" dirty="0"/>
          </a:p>
          <a:p>
            <a:r>
              <a:rPr lang="en-US" dirty="0"/>
              <a:t>The 2</a:t>
            </a:r>
            <a:r>
              <a:rPr lang="en-US" baseline="30000" dirty="0"/>
              <a:t>nd</a:t>
            </a:r>
            <a:r>
              <a:rPr lang="en-US" dirty="0"/>
              <a:t> phase of this project will allow employees to opt in for an electronic version of their W2 only.  If the employee opts in, they will not receive a paper W2 mailed to them.  We are also working on improving the accessibility of the online version.  </a:t>
            </a:r>
          </a:p>
        </p:txBody>
      </p:sp>
      <p:sp>
        <p:nvSpPr>
          <p:cNvPr id="4" name="Slide Number Placeholder 3"/>
          <p:cNvSpPr>
            <a:spLocks noGrp="1"/>
          </p:cNvSpPr>
          <p:nvPr>
            <p:ph type="sldNum" sz="quarter" idx="5"/>
          </p:nvPr>
        </p:nvSpPr>
        <p:spPr/>
        <p:txBody>
          <a:bodyPr/>
          <a:lstStyle/>
          <a:p>
            <a:fld id="{58770E3E-7611-49E3-9AEA-3A90DE37498F}" type="slidenum">
              <a:rPr lang="en-US" smtClean="0"/>
              <a:t>21</a:t>
            </a:fld>
            <a:endParaRPr lang="en-US" dirty="0"/>
          </a:p>
        </p:txBody>
      </p:sp>
    </p:spTree>
    <p:extLst>
      <p:ext uri="{BB962C8B-B14F-4D97-AF65-F5344CB8AC3E}">
        <p14:creationId xmlns:p14="http://schemas.microsoft.com/office/powerpoint/2010/main" val="30385400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946354" cy="4490062"/>
          </a:xfrm>
        </p:spPr>
        <p:txBody>
          <a:bodyPr/>
          <a:lstStyle/>
          <a:p>
            <a:r>
              <a:rPr lang="en-US" dirty="0"/>
              <a:t>The Paid Family and Medical Leave or PFML premiums will decrease to 0.74% effective January 1</a:t>
            </a:r>
            <a:r>
              <a:rPr lang="en-US" baseline="30000" dirty="0"/>
              <a:t>st</a:t>
            </a:r>
            <a:r>
              <a:rPr lang="en-US" dirty="0"/>
              <a:t>.  The split between the employee and employer is also changing as noted on the slide.  Since PFML follows the same social security wage base, the gross wages subject to PFML is increasing to $168,600 next year.  </a:t>
            </a:r>
          </a:p>
          <a:p>
            <a:endParaRPr lang="en-US" dirty="0"/>
          </a:p>
          <a:p>
            <a:r>
              <a:rPr lang="en-US" dirty="0"/>
              <a:t>The premiums accrue in your payroll revolving account, account 035, and general ledger 5180.  The employer premiums are recorded using subobject BK.  Be sure to pay ESD the amount that they invoice.  And move any rounding amounts back to the agency operating account.  We have a document posted on the OFM Payroll Resources website that illustrates those transactions.  </a:t>
            </a:r>
          </a:p>
        </p:txBody>
      </p:sp>
      <p:sp>
        <p:nvSpPr>
          <p:cNvPr id="4" name="Slide Number Placeholder 3"/>
          <p:cNvSpPr>
            <a:spLocks noGrp="1"/>
          </p:cNvSpPr>
          <p:nvPr>
            <p:ph type="sldNum" sz="quarter" idx="5"/>
          </p:nvPr>
        </p:nvSpPr>
        <p:spPr/>
        <p:txBody>
          <a:bodyPr/>
          <a:lstStyle/>
          <a:p>
            <a:fld id="{58770E3E-7611-49E3-9AEA-3A90DE37498F}" type="slidenum">
              <a:rPr lang="en-US" smtClean="0"/>
              <a:t>22</a:t>
            </a:fld>
            <a:endParaRPr lang="en-US" dirty="0"/>
          </a:p>
        </p:txBody>
      </p:sp>
    </p:spTree>
    <p:extLst>
      <p:ext uri="{BB962C8B-B14F-4D97-AF65-F5344CB8AC3E}">
        <p14:creationId xmlns:p14="http://schemas.microsoft.com/office/powerpoint/2010/main" val="4208557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946354" cy="4490062"/>
          </a:xfrm>
        </p:spPr>
        <p:txBody>
          <a:bodyPr/>
          <a:lstStyle/>
          <a:p>
            <a:r>
              <a:rPr lang="en-US" dirty="0"/>
              <a:t>The new Long-Term Services and Support, or LTSS premiums became effective July 1</a:t>
            </a:r>
            <a:r>
              <a:rPr lang="en-US" baseline="30000" dirty="0"/>
              <a:t>st</a:t>
            </a:r>
            <a:r>
              <a:rPr lang="en-US" dirty="0"/>
              <a:t>.  The first premium deduction took place on the July 10</a:t>
            </a:r>
            <a:r>
              <a:rPr lang="en-US" baseline="30000" dirty="0"/>
              <a:t>th</a:t>
            </a:r>
            <a:r>
              <a:rPr lang="en-US" dirty="0"/>
              <a:t> pay date.  The premiums are accruing in your payroll revolving account, account 035, general ledger 5183.  And since the premiums are for employees only, there is no subobject for LTSS.  There’s also no limit on the amount of wages subject to LTSS.  </a:t>
            </a:r>
          </a:p>
          <a:p>
            <a:endParaRPr lang="en-US" dirty="0"/>
          </a:p>
          <a:p>
            <a:r>
              <a:rPr lang="en-US" dirty="0"/>
              <a:t>As a reminder, the localization rules are applied the same for both LTSS and PFML.  This means if the employee’s work is non-localized, you will need to ensure the proper exemption indicator is in place for each of the tax types for PFML and LTSS, which is Exempt, not reportable “Y”.</a:t>
            </a:r>
          </a:p>
          <a:p>
            <a:endParaRPr lang="en-US" dirty="0"/>
          </a:p>
          <a:p>
            <a:r>
              <a:rPr lang="en-US" dirty="0"/>
              <a:t>If the employee has an ESD approved exemption, use the Exempt, reportable indicator “R”. </a:t>
            </a:r>
          </a:p>
          <a:p>
            <a:endParaRPr lang="en-US" dirty="0"/>
          </a:p>
          <a:p>
            <a:r>
              <a:rPr lang="en-US" dirty="0"/>
              <a:t>Here are a couple of links to the FAQ’s for employees and the employer Q &amp; A documents, last updated on October 5, 2023. </a:t>
            </a:r>
          </a:p>
        </p:txBody>
      </p:sp>
      <p:sp>
        <p:nvSpPr>
          <p:cNvPr id="4" name="Slide Number Placeholder 3"/>
          <p:cNvSpPr>
            <a:spLocks noGrp="1"/>
          </p:cNvSpPr>
          <p:nvPr>
            <p:ph type="sldNum" sz="quarter" idx="5"/>
          </p:nvPr>
        </p:nvSpPr>
        <p:spPr/>
        <p:txBody>
          <a:bodyPr/>
          <a:lstStyle/>
          <a:p>
            <a:fld id="{58770E3E-7611-49E3-9AEA-3A90DE37498F}" type="slidenum">
              <a:rPr lang="en-US" smtClean="0"/>
              <a:t>23</a:t>
            </a:fld>
            <a:endParaRPr lang="en-US" dirty="0"/>
          </a:p>
        </p:txBody>
      </p:sp>
    </p:spTree>
    <p:extLst>
      <p:ext uri="{BB962C8B-B14F-4D97-AF65-F5344CB8AC3E}">
        <p14:creationId xmlns:p14="http://schemas.microsoft.com/office/powerpoint/2010/main" val="33801073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946354" cy="4490062"/>
          </a:xfrm>
        </p:spPr>
        <p:txBody>
          <a:bodyPr/>
          <a:lstStyle/>
          <a:p>
            <a:r>
              <a:rPr lang="en-US" dirty="0"/>
              <a:t>Almost done, I promise.  </a:t>
            </a:r>
          </a:p>
          <a:p>
            <a:r>
              <a:rPr lang="en-US" dirty="0"/>
              <a:t>A lot of you have employees that are teleworking outside of the state of WA, so I want to take this opportunity to remind folks that we have some guidance and resources available on the state HR website as well as the HRMS Support Hub.  </a:t>
            </a:r>
          </a:p>
          <a:p>
            <a:endParaRPr lang="en-US" dirty="0"/>
          </a:p>
          <a:p>
            <a:r>
              <a:rPr lang="en-US" dirty="0"/>
              <a:t>The guidance is intended to help balance finding qualified candidates while ensuring the reinvestment of taxpayer dollars goes back in our WA state communities.  </a:t>
            </a:r>
          </a:p>
        </p:txBody>
      </p:sp>
      <p:sp>
        <p:nvSpPr>
          <p:cNvPr id="4" name="Slide Number Placeholder 3"/>
          <p:cNvSpPr>
            <a:spLocks noGrp="1"/>
          </p:cNvSpPr>
          <p:nvPr>
            <p:ph type="sldNum" sz="quarter" idx="5"/>
          </p:nvPr>
        </p:nvSpPr>
        <p:spPr/>
        <p:txBody>
          <a:bodyPr/>
          <a:lstStyle/>
          <a:p>
            <a:fld id="{58770E3E-7611-49E3-9AEA-3A90DE37498F}" type="slidenum">
              <a:rPr lang="en-US" smtClean="0"/>
              <a:t>24</a:t>
            </a:fld>
            <a:endParaRPr lang="en-US" dirty="0"/>
          </a:p>
        </p:txBody>
      </p:sp>
    </p:spTree>
    <p:extLst>
      <p:ext uri="{BB962C8B-B14F-4D97-AF65-F5344CB8AC3E}">
        <p14:creationId xmlns:p14="http://schemas.microsoft.com/office/powerpoint/2010/main" val="4056381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946354" cy="4490062"/>
          </a:xfrm>
        </p:spPr>
        <p:txBody>
          <a:bodyPr/>
          <a:lstStyle/>
          <a:p>
            <a:r>
              <a:rPr lang="en-US" dirty="0"/>
              <a:t>Here’s a list of just a few of the things to consider for out of state telework.  </a:t>
            </a:r>
          </a:p>
          <a:p>
            <a:endParaRPr lang="en-US" dirty="0"/>
          </a:p>
          <a:p>
            <a:r>
              <a:rPr lang="en-US" sz="1800" dirty="0">
                <a:effectLst/>
                <a:latin typeface="Calibri" panose="020F0502020204030204" pitchFamily="34" charset="0"/>
                <a:ea typeface="Calibri" panose="020F0502020204030204" pitchFamily="34" charset="0"/>
              </a:rPr>
              <a:t>Reminder!  Employers need to be well versed in that state’s tax law, for example, the employer will still need to determine which employees are subject to which taxes.</a:t>
            </a:r>
          </a:p>
          <a:p>
            <a:endParaRPr lang="en-US" sz="1800" dirty="0">
              <a:effectLst/>
              <a:latin typeface="Calibri" panose="020F0502020204030204" pitchFamily="34" charset="0"/>
              <a:ea typeface="Calibri" panose="020F0502020204030204" pitchFamily="34" charset="0"/>
            </a:endParaRPr>
          </a:p>
          <a:p>
            <a:r>
              <a:rPr lang="en-US" sz="1800" dirty="0">
                <a:effectLst/>
                <a:latin typeface="Calibri" panose="020F0502020204030204" pitchFamily="34" charset="0"/>
                <a:ea typeface="Calibri" panose="020F0502020204030204" pitchFamily="34" charset="0"/>
              </a:rPr>
              <a:t>In addition, the employer will still need to follow the other states minimum wage laws, break and meal period laws, overtime laws, as well as many other types of laws around leave, pay, benefits, etc. as none of this will be built into HRMS.</a:t>
            </a:r>
            <a:endParaRPr lang="en-US" dirty="0"/>
          </a:p>
        </p:txBody>
      </p:sp>
      <p:sp>
        <p:nvSpPr>
          <p:cNvPr id="4" name="Slide Number Placeholder 3"/>
          <p:cNvSpPr>
            <a:spLocks noGrp="1"/>
          </p:cNvSpPr>
          <p:nvPr>
            <p:ph type="sldNum" sz="quarter" idx="5"/>
          </p:nvPr>
        </p:nvSpPr>
        <p:spPr/>
        <p:txBody>
          <a:bodyPr/>
          <a:lstStyle/>
          <a:p>
            <a:fld id="{58770E3E-7611-49E3-9AEA-3A90DE37498F}" type="slidenum">
              <a:rPr lang="en-US" smtClean="0"/>
              <a:t>25</a:t>
            </a:fld>
            <a:endParaRPr lang="en-US" dirty="0"/>
          </a:p>
        </p:txBody>
      </p:sp>
    </p:spTree>
    <p:extLst>
      <p:ext uri="{BB962C8B-B14F-4D97-AF65-F5344CB8AC3E}">
        <p14:creationId xmlns:p14="http://schemas.microsoft.com/office/powerpoint/2010/main" val="19667300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946354" cy="4490062"/>
          </a:xfrm>
        </p:spPr>
        <p:txBody>
          <a:bodyPr/>
          <a:lstStyle/>
          <a:p>
            <a:r>
              <a:rPr lang="en-US" dirty="0"/>
              <a:t>Last, but not least we have a list of contacts that weren’t already included earlier.  Be sure to reach out if you have questions or need help.  </a:t>
            </a:r>
          </a:p>
          <a:p>
            <a:endParaRPr lang="en-US" dirty="0"/>
          </a:p>
          <a:p>
            <a:r>
              <a:rPr lang="en-US" dirty="0"/>
              <a:t>Here’s my contact information as well as Steve Nielson’s contact info.  </a:t>
            </a:r>
          </a:p>
          <a:p>
            <a:endParaRPr lang="en-US" dirty="0"/>
          </a:p>
          <a:p>
            <a:r>
              <a:rPr lang="en-US" dirty="0"/>
              <a:t>Here is the contact information for the Office of the State Treasurer.</a:t>
            </a:r>
          </a:p>
          <a:p>
            <a:endParaRPr lang="en-US" dirty="0"/>
          </a:p>
          <a:p>
            <a:r>
              <a:rPr lang="en-US" dirty="0"/>
              <a:t>And the contact info for OFM’s help desk and the Payee Registration Office.  </a:t>
            </a:r>
          </a:p>
        </p:txBody>
      </p:sp>
      <p:sp>
        <p:nvSpPr>
          <p:cNvPr id="4" name="Slide Number Placeholder 3"/>
          <p:cNvSpPr>
            <a:spLocks noGrp="1"/>
          </p:cNvSpPr>
          <p:nvPr>
            <p:ph type="sldNum" sz="quarter" idx="5"/>
          </p:nvPr>
        </p:nvSpPr>
        <p:spPr/>
        <p:txBody>
          <a:bodyPr/>
          <a:lstStyle/>
          <a:p>
            <a:fld id="{58770E3E-7611-49E3-9AEA-3A90DE37498F}" type="slidenum">
              <a:rPr lang="en-US" smtClean="0"/>
              <a:t>26</a:t>
            </a:fld>
            <a:endParaRPr lang="en-US" dirty="0"/>
          </a:p>
        </p:txBody>
      </p:sp>
    </p:spTree>
    <p:extLst>
      <p:ext uri="{BB962C8B-B14F-4D97-AF65-F5344CB8AC3E}">
        <p14:creationId xmlns:p14="http://schemas.microsoft.com/office/powerpoint/2010/main" val="8062973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case you have to process any manual payments or manual tax deposits we have instructions on the OFM Payroll Resources and the Office of the State Treasurer websites.  </a:t>
            </a:r>
          </a:p>
          <a:p>
            <a:r>
              <a:rPr lang="en-US" dirty="0"/>
              <a:t>During your year end planning, talk about what you can do to prevent these from occurring.  </a:t>
            </a:r>
          </a:p>
          <a:p>
            <a:endParaRPr lang="en-US" dirty="0"/>
          </a:p>
          <a:p>
            <a:r>
              <a:rPr lang="en-US" dirty="0"/>
              <a:t>Be sure to run your 941 and W3 in HRMS after each payday and reconcile your deposits; balance your 941 to W-2; and prior to finalizing your 941 check for a balance due on line 14 or a refund on line 15.  Remember to check for errors and warnings in PU19.  </a:t>
            </a:r>
          </a:p>
          <a:p>
            <a:endParaRPr lang="en-US" dirty="0"/>
          </a:p>
          <a:p>
            <a:r>
              <a:rPr lang="en-US" dirty="0"/>
              <a:t>Reconciling the 941 should be done throughout the year. </a:t>
            </a:r>
          </a:p>
        </p:txBody>
      </p:sp>
      <p:sp>
        <p:nvSpPr>
          <p:cNvPr id="4" name="Slide Number Placeholder 3"/>
          <p:cNvSpPr>
            <a:spLocks noGrp="1"/>
          </p:cNvSpPr>
          <p:nvPr>
            <p:ph type="sldNum" sz="quarter" idx="5"/>
          </p:nvPr>
        </p:nvSpPr>
        <p:spPr/>
        <p:txBody>
          <a:bodyPr/>
          <a:lstStyle/>
          <a:p>
            <a:fld id="{58770E3E-7611-49E3-9AEA-3A90DE37498F}" type="slidenum">
              <a:rPr lang="en-US" smtClean="0"/>
              <a:t>4</a:t>
            </a:fld>
            <a:endParaRPr lang="en-US"/>
          </a:p>
        </p:txBody>
      </p:sp>
    </p:spTree>
    <p:extLst>
      <p:ext uri="{BB962C8B-B14F-4D97-AF65-F5344CB8AC3E}">
        <p14:creationId xmlns:p14="http://schemas.microsoft.com/office/powerpoint/2010/main" val="29505670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Verify with your accounts payable office that they have what they need for the 1099s for amounts paid for deceased employees.  </a:t>
            </a:r>
          </a:p>
          <a:p>
            <a:r>
              <a:rPr lang="en-US" dirty="0"/>
              <a:t>And it’s the gross pay, less any deferrals, that should be reported in Box 3 on the 1099, other income.  </a:t>
            </a:r>
          </a:p>
          <a:p>
            <a:r>
              <a:rPr lang="en-US" dirty="0"/>
              <a:t>You should use wage type 3102 for the net pay.  That will accrue the money in GL 5145, which is due to deceased employees.  </a:t>
            </a:r>
          </a:p>
          <a:p>
            <a:r>
              <a:rPr lang="en-US" dirty="0"/>
              <a:t>If your agency is using Account Ability for 1099s, keep in mind there is a deadline to get things updated in order to meet the IRS requirement of January 31</a:t>
            </a:r>
            <a:r>
              <a:rPr lang="en-US" baseline="30000" dirty="0"/>
              <a:t>st</a:t>
            </a:r>
            <a:r>
              <a:rPr lang="en-US" dirty="0"/>
              <a:t>.  </a:t>
            </a:r>
          </a:p>
          <a:p>
            <a:endParaRPr lang="en-US" dirty="0"/>
          </a:p>
          <a:p>
            <a:r>
              <a:rPr lang="en-US" dirty="0"/>
              <a:t>The final off-cycle workbench for 2023 is December 14</a:t>
            </a:r>
            <a:r>
              <a:rPr lang="en-US" baseline="30000" dirty="0"/>
              <a:t>th</a:t>
            </a:r>
            <a:r>
              <a:rPr lang="en-US" dirty="0"/>
              <a:t>.  This is the last day for cancellations in HRMS.  </a:t>
            </a:r>
          </a:p>
          <a:p>
            <a:endParaRPr lang="en-US" dirty="0"/>
          </a:p>
          <a:p>
            <a:r>
              <a:rPr lang="en-US" dirty="0"/>
              <a:t>And the last pay day of the year is December 22</a:t>
            </a:r>
            <a:r>
              <a:rPr lang="en-US" baseline="30000" dirty="0"/>
              <a:t>nd</a:t>
            </a:r>
            <a:r>
              <a:rPr lang="en-US" dirty="0"/>
              <a:t>. </a:t>
            </a:r>
          </a:p>
        </p:txBody>
      </p:sp>
      <p:sp>
        <p:nvSpPr>
          <p:cNvPr id="4" name="Slide Number Placeholder 3"/>
          <p:cNvSpPr>
            <a:spLocks noGrp="1"/>
          </p:cNvSpPr>
          <p:nvPr>
            <p:ph type="sldNum" sz="quarter" idx="5"/>
          </p:nvPr>
        </p:nvSpPr>
        <p:spPr/>
        <p:txBody>
          <a:bodyPr/>
          <a:lstStyle/>
          <a:p>
            <a:fld id="{58770E3E-7611-49E3-9AEA-3A90DE37498F}" type="slidenum">
              <a:rPr lang="en-US" smtClean="0"/>
              <a:t>5</a:t>
            </a:fld>
            <a:endParaRPr lang="en-US"/>
          </a:p>
        </p:txBody>
      </p:sp>
    </p:spTree>
    <p:extLst>
      <p:ext uri="{BB962C8B-B14F-4D97-AF65-F5344CB8AC3E}">
        <p14:creationId xmlns:p14="http://schemas.microsoft.com/office/powerpoint/2010/main" val="23152943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Prior to sending out the 2023 4</a:t>
            </a:r>
            <a:r>
              <a:rPr lang="en-US" baseline="30000" dirty="0"/>
              <a:t>th</a:t>
            </a:r>
            <a:r>
              <a:rPr lang="en-US" dirty="0"/>
              <a:t> quarter 941, make sure your 941 is in balance.  That will help you avoid any penalties with the IRS, Social Security, or both.  </a:t>
            </a:r>
          </a:p>
          <a:p>
            <a:r>
              <a:rPr lang="en-US" dirty="0"/>
              <a:t>And once the statewide process to generate the W2s has started, if you have any additional manual adjustments, this will mean you have to do a W2c.  The last day for entering any manual year to date adjustments in PU19 is </a:t>
            </a:r>
            <a:r>
              <a:rPr lang="en-US" b="1" dirty="0"/>
              <a:t>January 5</a:t>
            </a:r>
            <a:r>
              <a:rPr lang="en-US" b="1" baseline="30000" dirty="0"/>
              <a:t>th</a:t>
            </a:r>
            <a:r>
              <a:rPr lang="en-US" dirty="0"/>
              <a:t>.  Agencies will be locked out of PU19 starting on </a:t>
            </a:r>
            <a:r>
              <a:rPr lang="en-US" b="1" dirty="0">
                <a:highlight>
                  <a:srgbClr val="FFFF00"/>
                </a:highlight>
              </a:rPr>
              <a:t>January 8</a:t>
            </a:r>
            <a:r>
              <a:rPr lang="en-US" b="1" baseline="30000" dirty="0">
                <a:highlight>
                  <a:srgbClr val="FFFF00"/>
                </a:highlight>
              </a:rPr>
              <a:t>th</a:t>
            </a:r>
            <a:r>
              <a:rPr lang="en-US" b="1" dirty="0">
                <a:highlight>
                  <a:srgbClr val="FFFF00"/>
                </a:highlight>
              </a:rPr>
              <a:t> </a:t>
            </a:r>
            <a:r>
              <a:rPr lang="en-US" dirty="0"/>
              <a:t>through the time period it takes to generate all of those W2s, which is usually mid-January.  </a:t>
            </a:r>
          </a:p>
          <a:p>
            <a:endParaRPr lang="en-US" dirty="0"/>
          </a:p>
          <a:p>
            <a:r>
              <a:rPr lang="en-US" dirty="0"/>
              <a:t>I know I sound repetitive, but don’t wait to reconcile, you should be reconciling after every pay day.  So don’t wait until January to start that process.  </a:t>
            </a:r>
          </a:p>
          <a:p>
            <a:endParaRPr lang="en-US" dirty="0"/>
          </a:p>
          <a:p>
            <a:r>
              <a:rPr lang="en-US" dirty="0"/>
              <a:t>But you do want to wait to finalize your 4</a:t>
            </a:r>
            <a:r>
              <a:rPr lang="en-US" baseline="30000" dirty="0"/>
              <a:t>th</a:t>
            </a:r>
            <a:r>
              <a:rPr lang="en-US" dirty="0"/>
              <a:t> quarter 941 until the filing date, which is January 31</a:t>
            </a:r>
            <a:r>
              <a:rPr lang="en-US" baseline="30000" dirty="0"/>
              <a:t>st</a:t>
            </a:r>
            <a:r>
              <a:rPr lang="en-US" dirty="0"/>
              <a:t>.  This will help you from having to do a 941x if something comes up and you’ve filed too early.  </a:t>
            </a:r>
          </a:p>
          <a:p>
            <a:endParaRPr lang="en-US" dirty="0"/>
          </a:p>
          <a:p>
            <a:endParaRPr lang="en-US" dirty="0"/>
          </a:p>
        </p:txBody>
      </p:sp>
      <p:sp>
        <p:nvSpPr>
          <p:cNvPr id="4" name="Slide Number Placeholder 3"/>
          <p:cNvSpPr>
            <a:spLocks noGrp="1"/>
          </p:cNvSpPr>
          <p:nvPr>
            <p:ph type="sldNum" sz="quarter" idx="5"/>
          </p:nvPr>
        </p:nvSpPr>
        <p:spPr/>
        <p:txBody>
          <a:bodyPr/>
          <a:lstStyle/>
          <a:p>
            <a:fld id="{58770E3E-7611-49E3-9AEA-3A90DE37498F}" type="slidenum">
              <a:rPr lang="en-US" smtClean="0"/>
              <a:t>6</a:t>
            </a:fld>
            <a:endParaRPr lang="en-US"/>
          </a:p>
        </p:txBody>
      </p:sp>
    </p:spTree>
    <p:extLst>
      <p:ext uri="{BB962C8B-B14F-4D97-AF65-F5344CB8AC3E}">
        <p14:creationId xmlns:p14="http://schemas.microsoft.com/office/powerpoint/2010/main" val="7573929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have employees that submitted an Exempt W4, those forms will expire on February 15</a:t>
            </a:r>
            <a:r>
              <a:rPr lang="en-US" baseline="30000" dirty="0"/>
              <a:t>th</a:t>
            </a:r>
            <a:r>
              <a:rPr lang="en-US" dirty="0"/>
              <a:t>.  You’ll want to run the Tax Exempt Status Report in HRMS to identify which employees claimed exempt after Day 4 for the December 11</a:t>
            </a:r>
            <a:r>
              <a:rPr lang="en-US" baseline="30000" dirty="0"/>
              <a:t>th</a:t>
            </a:r>
            <a:r>
              <a:rPr lang="en-US" dirty="0"/>
              <a:t> paydate.  </a:t>
            </a:r>
          </a:p>
          <a:p>
            <a:endParaRPr lang="en-US" dirty="0"/>
          </a:p>
          <a:p>
            <a:r>
              <a:rPr lang="en-US" dirty="0"/>
              <a:t>It’s a good idea to schedule a year-end debriefing meeting to go over what worked well and what are the areas that may need to improve.  </a:t>
            </a:r>
          </a:p>
          <a:p>
            <a:endParaRPr lang="en-US" dirty="0"/>
          </a:p>
          <a:p>
            <a:r>
              <a:rPr lang="en-US" dirty="0"/>
              <a:t>Take a look at next year’s payroll calendar, located on the HRMS Support Hub and look for early paydays and cutoffs.  </a:t>
            </a:r>
          </a:p>
          <a:p>
            <a:endParaRPr lang="en-US" dirty="0"/>
          </a:p>
          <a:p>
            <a:r>
              <a:rPr lang="en-US" dirty="0"/>
              <a:t>And throughout the year only make changes to an employee’s W4 record in HRMS (IT 0210), during the time period that they are active in your agency.  A change to those records that crosses business areas will very likely cause an out of balance issue in both agencies' payroll revolving account, account 035.</a:t>
            </a:r>
          </a:p>
        </p:txBody>
      </p:sp>
      <p:sp>
        <p:nvSpPr>
          <p:cNvPr id="4" name="Slide Number Placeholder 3"/>
          <p:cNvSpPr>
            <a:spLocks noGrp="1"/>
          </p:cNvSpPr>
          <p:nvPr>
            <p:ph type="sldNum" sz="quarter" idx="5"/>
          </p:nvPr>
        </p:nvSpPr>
        <p:spPr/>
        <p:txBody>
          <a:bodyPr/>
          <a:lstStyle/>
          <a:p>
            <a:fld id="{58770E3E-7611-49E3-9AEA-3A90DE37498F}" type="slidenum">
              <a:rPr lang="en-US" smtClean="0"/>
              <a:t>7</a:t>
            </a:fld>
            <a:endParaRPr lang="en-US"/>
          </a:p>
        </p:txBody>
      </p:sp>
    </p:spTree>
    <p:extLst>
      <p:ext uri="{BB962C8B-B14F-4D97-AF65-F5344CB8AC3E}">
        <p14:creationId xmlns:p14="http://schemas.microsoft.com/office/powerpoint/2010/main" val="11490441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need some assistance with fringe benefits, check out the IRS Publication 15-B as well as Publication 5137, which was updated in October of 2022.  </a:t>
            </a:r>
          </a:p>
          <a:p>
            <a:endParaRPr lang="en-US" dirty="0"/>
          </a:p>
          <a:p>
            <a:r>
              <a:rPr lang="en-US" dirty="0"/>
              <a:t>We also have a link to several webinars from the IRS.  This is a very handy resource page.  They range anywhere from 5 minutes in length to about an hour.  </a:t>
            </a:r>
          </a:p>
          <a:p>
            <a:endParaRPr lang="en-US" dirty="0"/>
          </a:p>
          <a:p>
            <a:r>
              <a:rPr lang="en-US" dirty="0"/>
              <a:t>If you need to call the IRS, here are a couple of numbers to use as well as our point of contact, Evajean Galgana.  </a:t>
            </a:r>
          </a:p>
          <a:p>
            <a:endParaRPr lang="en-US" dirty="0"/>
          </a:p>
          <a:p>
            <a:r>
              <a:rPr lang="en-US" dirty="0"/>
              <a:t>Email is best for Evajean. </a:t>
            </a:r>
          </a:p>
        </p:txBody>
      </p:sp>
      <p:sp>
        <p:nvSpPr>
          <p:cNvPr id="4" name="Slide Number Placeholder 3"/>
          <p:cNvSpPr>
            <a:spLocks noGrp="1"/>
          </p:cNvSpPr>
          <p:nvPr>
            <p:ph type="sldNum" sz="quarter" idx="5"/>
          </p:nvPr>
        </p:nvSpPr>
        <p:spPr/>
        <p:txBody>
          <a:bodyPr/>
          <a:lstStyle/>
          <a:p>
            <a:fld id="{58770E3E-7611-49E3-9AEA-3A90DE37498F}" type="slidenum">
              <a:rPr lang="en-US" smtClean="0"/>
              <a:t>8</a:t>
            </a:fld>
            <a:endParaRPr lang="en-US"/>
          </a:p>
        </p:txBody>
      </p:sp>
    </p:spTree>
    <p:extLst>
      <p:ext uri="{BB962C8B-B14F-4D97-AF65-F5344CB8AC3E}">
        <p14:creationId xmlns:p14="http://schemas.microsoft.com/office/powerpoint/2010/main" val="3680591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IRS states that payroll payments made to a deceased employee are not subject to federal income tax.  </a:t>
            </a:r>
          </a:p>
          <a:p>
            <a:endParaRPr lang="en-US" dirty="0"/>
          </a:p>
          <a:p>
            <a:r>
              <a:rPr lang="en-US" dirty="0"/>
              <a:t>And all wage payments to a deceased employee, except sick leave buyouts, are subject to social security and Medicare taxes in the calendar year of death, but not in subsequent years.  </a:t>
            </a:r>
          </a:p>
          <a:p>
            <a:endParaRPr lang="en-US" dirty="0"/>
          </a:p>
          <a:p>
            <a:r>
              <a:rPr lang="en-US" dirty="0"/>
              <a:t>Sick leave buyouts made to deceased employees’ survivors are exempt from both social security and Medicare taxes.  </a:t>
            </a:r>
          </a:p>
          <a:p>
            <a:endParaRPr lang="en-US" dirty="0"/>
          </a:p>
          <a:p>
            <a:r>
              <a:rPr lang="en-US" dirty="0"/>
              <a:t>And the person, people, or estate that you paid will receive a 1099.  </a:t>
            </a:r>
          </a:p>
        </p:txBody>
      </p:sp>
      <p:sp>
        <p:nvSpPr>
          <p:cNvPr id="4" name="Slide Number Placeholder 3"/>
          <p:cNvSpPr>
            <a:spLocks noGrp="1"/>
          </p:cNvSpPr>
          <p:nvPr>
            <p:ph type="sldNum" sz="quarter" idx="5"/>
          </p:nvPr>
        </p:nvSpPr>
        <p:spPr/>
        <p:txBody>
          <a:bodyPr/>
          <a:lstStyle/>
          <a:p>
            <a:fld id="{58770E3E-7611-49E3-9AEA-3A90DE37498F}" type="slidenum">
              <a:rPr lang="en-US" smtClean="0"/>
              <a:t>9</a:t>
            </a:fld>
            <a:endParaRPr lang="en-US"/>
          </a:p>
        </p:txBody>
      </p:sp>
    </p:spTree>
    <p:extLst>
      <p:ext uri="{BB962C8B-B14F-4D97-AF65-F5344CB8AC3E}">
        <p14:creationId xmlns:p14="http://schemas.microsoft.com/office/powerpoint/2010/main" val="1767081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social security administration has a critical links document which helps employers on how to correctly report names and social security numbers.  They encourage employers to verify the employee’s name and social security number as part of their hiring process.  They also encourage employers to use the Social Security Number Verification Service.  </a:t>
            </a:r>
          </a:p>
          <a:p>
            <a:endParaRPr lang="en-US" dirty="0"/>
          </a:p>
          <a:p>
            <a:r>
              <a:rPr lang="en-US" dirty="0"/>
              <a:t>Be sure to run the Verification Failure Report in HRMS to identify any issues.  The procedures for running that report is located on the HRMS Support Hub within the Year End section of the website.  </a:t>
            </a:r>
          </a:p>
        </p:txBody>
      </p:sp>
      <p:sp>
        <p:nvSpPr>
          <p:cNvPr id="4" name="Slide Number Placeholder 3"/>
          <p:cNvSpPr>
            <a:spLocks noGrp="1"/>
          </p:cNvSpPr>
          <p:nvPr>
            <p:ph type="sldNum" sz="quarter" idx="5"/>
          </p:nvPr>
        </p:nvSpPr>
        <p:spPr/>
        <p:txBody>
          <a:bodyPr/>
          <a:lstStyle/>
          <a:p>
            <a:fld id="{58770E3E-7611-49E3-9AEA-3A90DE37498F}" type="slidenum">
              <a:rPr lang="en-US" smtClean="0"/>
              <a:t>10</a:t>
            </a:fld>
            <a:endParaRPr lang="en-US"/>
          </a:p>
        </p:txBody>
      </p:sp>
    </p:spTree>
    <p:extLst>
      <p:ext uri="{BB962C8B-B14F-4D97-AF65-F5344CB8AC3E}">
        <p14:creationId xmlns:p14="http://schemas.microsoft.com/office/powerpoint/2010/main" val="5956424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p>
            <a:r>
              <a:rPr lang="en-US"/>
              <a:t>OFM </a:t>
            </a:r>
            <a:fld id="{FC92B38D-4702-45E7-8627-1F0606214145}" type="datetime1">
              <a:rPr lang="en-US" smtClean="0"/>
              <a:t>11/23/2023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grpSp>
        <p:nvGrpSpPr>
          <p:cNvPr id="8" name="Group 7"/>
          <p:cNvGrpSpPr/>
          <p:nvPr userDrawn="1"/>
        </p:nvGrpSpPr>
        <p:grpSpPr>
          <a:xfrm>
            <a:off x="613395" y="5221132"/>
            <a:ext cx="2051664" cy="849040"/>
            <a:chOff x="8558419" y="5201161"/>
            <a:chExt cx="2735552" cy="1132053"/>
          </a:xfrm>
        </p:grpSpPr>
        <p:sp>
          <p:nvSpPr>
            <p:cNvPr id="9" name="TextBox 8"/>
            <p:cNvSpPr txBox="1"/>
            <p:nvPr/>
          </p:nvSpPr>
          <p:spPr>
            <a:xfrm>
              <a:off x="8642642" y="5201161"/>
              <a:ext cx="2651327" cy="969496"/>
            </a:xfrm>
            <a:prstGeom prst="rect">
              <a:avLst/>
            </a:prstGeom>
            <a:noFill/>
          </p:spPr>
          <p:txBody>
            <a:bodyPr wrap="square" rtlCol="0">
              <a:spAutoFit/>
            </a:bodyPr>
            <a:lstStyle/>
            <a:p>
              <a:r>
                <a:rPr lang="en-US" sz="4125" dirty="0">
                  <a:solidFill>
                    <a:schemeClr val="accent1">
                      <a:lumMod val="60000"/>
                      <a:lumOff val="40000"/>
                    </a:schemeClr>
                  </a:solidFill>
                  <a:latin typeface="Georgia" panose="02040502050405020303" pitchFamily="18" charset="0"/>
                </a:rPr>
                <a:t>OFM</a:t>
              </a:r>
            </a:p>
          </p:txBody>
        </p:sp>
        <p:sp>
          <p:nvSpPr>
            <p:cNvPr id="10" name="TextBox 9"/>
            <p:cNvSpPr txBox="1"/>
            <p:nvPr/>
          </p:nvSpPr>
          <p:spPr>
            <a:xfrm>
              <a:off x="8558419" y="6025438"/>
              <a:ext cx="2735552" cy="307776"/>
            </a:xfrm>
            <a:prstGeom prst="rect">
              <a:avLst/>
            </a:prstGeom>
            <a:noFill/>
          </p:spPr>
          <p:txBody>
            <a:bodyPr wrap="square" rtlCol="0">
              <a:spAutoFit/>
            </a:bodyPr>
            <a:lstStyle/>
            <a:p>
              <a:pPr algn="ctr"/>
              <a:r>
                <a:rPr lang="en-US" sz="900" dirty="0">
                  <a:solidFill>
                    <a:schemeClr val="accent1">
                      <a:lumMod val="60000"/>
                      <a:lumOff val="40000"/>
                    </a:schemeClr>
                  </a:solidFill>
                  <a:latin typeface="Segoe UI Light" panose="020B0502040204020203" pitchFamily="34" charset="0"/>
                  <a:cs typeface="Segoe UI Light" panose="020B0502040204020203" pitchFamily="34" charset="0"/>
                </a:rPr>
                <a:t>OFFICE OF FINANCIAL MANAGEMENT</a:t>
              </a:r>
            </a:p>
          </p:txBody>
        </p:sp>
        <p:cxnSp>
          <p:nvCxnSpPr>
            <p:cNvPr id="11" name="Straight Connector 10"/>
            <p:cNvCxnSpPr/>
            <p:nvPr/>
          </p:nvCxnSpPr>
          <p:spPr>
            <a:xfrm>
              <a:off x="8711011" y="6001374"/>
              <a:ext cx="2438400" cy="0"/>
            </a:xfrm>
            <a:prstGeom prst="line">
              <a:avLst/>
            </a:prstGeom>
            <a:ln>
              <a:solidFill>
                <a:schemeClr val="accent1">
                  <a:lumMod val="75000"/>
                  <a:alpha val="61000"/>
                </a:schemeClr>
              </a:solidFill>
            </a:ln>
          </p:spPr>
          <p:style>
            <a:lnRef idx="1">
              <a:schemeClr val="accent1"/>
            </a:lnRef>
            <a:fillRef idx="0">
              <a:schemeClr val="accent1"/>
            </a:fillRef>
            <a:effectRef idx="0">
              <a:schemeClr val="accent1"/>
            </a:effectRef>
            <a:fontRef idx="minor">
              <a:schemeClr val="tx1"/>
            </a:fontRef>
          </p:style>
        </p:cxnSp>
      </p:grpSp>
      <p:sp>
        <p:nvSpPr>
          <p:cNvPr id="13" name="Rectangle 12"/>
          <p:cNvSpPr/>
          <p:nvPr userDrawn="1"/>
        </p:nvSpPr>
        <p:spPr>
          <a:xfrm>
            <a:off x="461518" y="1001602"/>
            <a:ext cx="106145" cy="314864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Placeholder 18"/>
          <p:cNvSpPr>
            <a:spLocks noGrp="1"/>
          </p:cNvSpPr>
          <p:nvPr>
            <p:ph type="body" sz="quarter" idx="13" hasCustomPrompt="1"/>
          </p:nvPr>
        </p:nvSpPr>
        <p:spPr>
          <a:xfrm>
            <a:off x="1048003" y="1048056"/>
            <a:ext cx="4270375" cy="438150"/>
          </a:xfrm>
        </p:spPr>
        <p:txBody>
          <a:bodyPr/>
          <a:lstStyle>
            <a:lvl1pPr marL="0" indent="0" algn="l" defTabSz="457200" rtl="0" eaLnBrk="1" latinLnBrk="0" hangingPunct="1">
              <a:buNone/>
              <a:defRPr lang="en-US" sz="2250" kern="1200" dirty="0" smtClean="0">
                <a:solidFill>
                  <a:schemeClr val="accent1"/>
                </a:solidFill>
                <a:latin typeface="Calibri Light" panose="020F0302020204030204" pitchFamily="34" charset="0"/>
                <a:ea typeface="Segoe UI Black" panose="020B0A02040204020203" pitchFamily="34" charset="0"/>
                <a:cs typeface="Calibri Light" panose="020F0302020204030204" pitchFamily="34" charset="0"/>
              </a:defRPr>
            </a:lvl1pPr>
          </a:lstStyle>
          <a:p>
            <a:pPr lvl="0"/>
            <a:r>
              <a:rPr lang="en-US" dirty="0"/>
              <a:t>MONTH 2018</a:t>
            </a:r>
          </a:p>
        </p:txBody>
      </p:sp>
      <p:sp>
        <p:nvSpPr>
          <p:cNvPr id="25" name="Text Placeholder 24"/>
          <p:cNvSpPr>
            <a:spLocks noGrp="1"/>
          </p:cNvSpPr>
          <p:nvPr>
            <p:ph type="body" sz="quarter" idx="15" hasCustomPrompt="1"/>
          </p:nvPr>
        </p:nvSpPr>
        <p:spPr>
          <a:xfrm>
            <a:off x="1047750" y="3614738"/>
            <a:ext cx="5635625" cy="973137"/>
          </a:xfrm>
        </p:spPr>
        <p:txBody>
          <a:bodyPr/>
          <a:lstStyle>
            <a:lvl1pPr marL="0" indent="0" algn="l" defTabSz="457200" rtl="0" eaLnBrk="1" latinLnBrk="0" hangingPunct="1">
              <a:buNone/>
              <a:defRPr lang="en-US" sz="2500" i="0" kern="1200" baseline="0" dirty="0" smtClean="0">
                <a:solidFill>
                  <a:schemeClr val="bg1"/>
                </a:solidFill>
                <a:latin typeface="+mn-lt"/>
                <a:ea typeface="Segoe UI Black" panose="020B0A02040204020203" pitchFamily="34" charset="0"/>
                <a:cs typeface="Segoe UI Semilight" panose="020B0402040204020203" pitchFamily="34" charset="0"/>
              </a:defRPr>
            </a:lvl1pPr>
          </a:lstStyle>
          <a:p>
            <a:pPr lvl="0"/>
            <a:r>
              <a:rPr lang="en-US" dirty="0"/>
              <a:t>Use this are for your sub headline</a:t>
            </a:r>
          </a:p>
        </p:txBody>
      </p:sp>
      <p:sp>
        <p:nvSpPr>
          <p:cNvPr id="27" name="Text Placeholder 26"/>
          <p:cNvSpPr>
            <a:spLocks noGrp="1"/>
          </p:cNvSpPr>
          <p:nvPr>
            <p:ph type="body" sz="quarter" idx="16" hasCustomPrompt="1"/>
          </p:nvPr>
        </p:nvSpPr>
        <p:spPr>
          <a:xfrm>
            <a:off x="1047750" y="1743075"/>
            <a:ext cx="5481638" cy="1658938"/>
          </a:xfrm>
        </p:spPr>
        <p:txBody>
          <a:bodyPr>
            <a:normAutofit/>
          </a:bodyPr>
          <a:lstStyle>
            <a:lvl1pPr marL="0" indent="0">
              <a:buNone/>
              <a:defRPr lang="en-US" sz="5500" kern="1200" dirty="0" smtClean="0">
                <a:solidFill>
                  <a:schemeClr val="bg1"/>
                </a:solidFill>
                <a:latin typeface="Franklin Gothic Heavy" panose="020B0903020102020204" pitchFamily="34" charset="0"/>
                <a:ea typeface="Segoe UI Black" panose="020B0A02040204020203" pitchFamily="34" charset="0"/>
                <a:cs typeface="Segoe UI Black" panose="020B0A02040204020203" pitchFamily="34" charset="0"/>
              </a:defRPr>
            </a:lvl1pPr>
          </a:lstStyle>
          <a:p>
            <a:pPr lvl="0"/>
            <a:r>
              <a:rPr lang="en-US" dirty="0"/>
              <a:t>PRESENTATION HEADLINE 1</a:t>
            </a:r>
          </a:p>
        </p:txBody>
      </p:sp>
    </p:spTree>
    <p:extLst>
      <p:ext uri="{BB962C8B-B14F-4D97-AF65-F5344CB8AC3E}">
        <p14:creationId xmlns:p14="http://schemas.microsoft.com/office/powerpoint/2010/main" val="3127635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OFM </a:t>
            </a:r>
            <a:fld id="{FC0523A1-9541-4561-8573-7E31A57226AC}" type="datetime1">
              <a:rPr lang="en-US" smtClean="0"/>
              <a:t>11/23/2023</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5BEBA6-4A57-406D-B671-F270610AB5E4}" type="slidenum">
              <a:rPr lang="en-US" smtClean="0"/>
              <a:t>‹#›</a:t>
            </a:fld>
            <a:endParaRPr lang="en-US"/>
          </a:p>
        </p:txBody>
      </p:sp>
      <p:sp>
        <p:nvSpPr>
          <p:cNvPr id="6" name="Title 1"/>
          <p:cNvSpPr txBox="1">
            <a:spLocks/>
          </p:cNvSpPr>
          <p:nvPr userDrawn="1"/>
        </p:nvSpPr>
        <p:spPr>
          <a:xfrm>
            <a:off x="301925" y="365126"/>
            <a:ext cx="7886700" cy="4285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tx1"/>
                </a:solidFill>
                <a:latin typeface="Calibri" panose="020F0502020204030204" pitchFamily="34" charset="0"/>
                <a:ea typeface="+mj-ea"/>
                <a:cs typeface="Calibri" panose="020F0502020204030204" pitchFamily="34" charset="0"/>
              </a:defRPr>
            </a:lvl1pPr>
          </a:lstStyle>
          <a:p>
            <a:r>
              <a:rPr lang="en-US" dirty="0"/>
              <a:t>CLICK TO EDIT MASTER TITLE STYLE</a:t>
            </a:r>
          </a:p>
        </p:txBody>
      </p:sp>
      <p:cxnSp>
        <p:nvCxnSpPr>
          <p:cNvPr id="7" name="Straight Connector 6"/>
          <p:cNvCxnSpPr/>
          <p:nvPr userDrawn="1"/>
        </p:nvCxnSpPr>
        <p:spPr>
          <a:xfrm>
            <a:off x="301925" y="793630"/>
            <a:ext cx="8428370" cy="0"/>
          </a:xfrm>
          <a:prstGeom prst="line">
            <a:avLst/>
          </a:prstGeom>
          <a:ln w="28575">
            <a:solidFill>
              <a:srgbClr val="3A546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0890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1" name="Text Placeholder 10"/>
          <p:cNvSpPr>
            <a:spLocks noGrp="1"/>
          </p:cNvSpPr>
          <p:nvPr>
            <p:ph type="body" sz="quarter" idx="13" hasCustomPrompt="1"/>
          </p:nvPr>
        </p:nvSpPr>
        <p:spPr>
          <a:xfrm>
            <a:off x="303212" y="341288"/>
            <a:ext cx="8212138" cy="443252"/>
          </a:xfrm>
        </p:spPr>
        <p:txBody>
          <a:bodyPr>
            <a:noAutofit/>
          </a:bodyPr>
          <a:lstStyle>
            <a:lvl1pPr marL="0" indent="0" algn="l" defTabSz="914400" rtl="0" eaLnBrk="1" latinLnBrk="0" hangingPunct="1">
              <a:lnSpc>
                <a:spcPct val="90000"/>
              </a:lnSpc>
              <a:spcBef>
                <a:spcPct val="0"/>
              </a:spcBef>
              <a:buNone/>
              <a:defRPr lang="en-US" sz="2800" b="1" kern="1200" dirty="0">
                <a:solidFill>
                  <a:schemeClr val="tx1"/>
                </a:solidFill>
                <a:latin typeface="Calibri" panose="020F0502020204030204" pitchFamily="34" charset="0"/>
                <a:ea typeface="+mj-ea"/>
                <a:cs typeface="Calibri" panose="020F0502020204030204" pitchFamily="34" charset="0"/>
              </a:defRPr>
            </a:lvl1pPr>
          </a:lstStyle>
          <a:p>
            <a:r>
              <a:rPr lang="en-US" dirty="0"/>
              <a:t>CLICK TO EDIT TIMELINE TITLE STYLE</a:t>
            </a:r>
          </a:p>
        </p:txBody>
      </p:sp>
      <p:sp>
        <p:nvSpPr>
          <p:cNvPr id="3" name="Date Placeholder 2"/>
          <p:cNvSpPr>
            <a:spLocks noGrp="1"/>
          </p:cNvSpPr>
          <p:nvPr>
            <p:ph type="dt" sz="half" idx="10"/>
          </p:nvPr>
        </p:nvSpPr>
        <p:spPr/>
        <p:txBody>
          <a:bodyPr/>
          <a:lstStyle/>
          <a:p>
            <a:r>
              <a:rPr lang="en-US"/>
              <a:t>OFM </a:t>
            </a:r>
            <a:fld id="{A6ECC03E-3B9D-4153-97CA-698B8F7711DA}" type="datetime1">
              <a:rPr lang="en-US" smtClean="0"/>
              <a:t>11/23/2023</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5BEBA6-4A57-406D-B671-F270610AB5E4}" type="slidenum">
              <a:rPr lang="en-US" smtClean="0"/>
              <a:t>‹#›</a:t>
            </a:fld>
            <a:endParaRPr lang="en-US"/>
          </a:p>
        </p:txBody>
      </p:sp>
      <p:cxnSp>
        <p:nvCxnSpPr>
          <p:cNvPr id="7" name="Straight Connector 6"/>
          <p:cNvCxnSpPr/>
          <p:nvPr userDrawn="1"/>
        </p:nvCxnSpPr>
        <p:spPr>
          <a:xfrm>
            <a:off x="301925" y="793630"/>
            <a:ext cx="8428370" cy="0"/>
          </a:xfrm>
          <a:prstGeom prst="line">
            <a:avLst/>
          </a:prstGeom>
          <a:ln w="28575">
            <a:solidFill>
              <a:srgbClr val="3A5465"/>
            </a:solidFill>
          </a:ln>
        </p:spPr>
        <p:style>
          <a:lnRef idx="1">
            <a:schemeClr val="accent1"/>
          </a:lnRef>
          <a:fillRef idx="0">
            <a:schemeClr val="accent1"/>
          </a:fillRef>
          <a:effectRef idx="0">
            <a:schemeClr val="accent1"/>
          </a:effectRef>
          <a:fontRef idx="minor">
            <a:schemeClr val="tx1"/>
          </a:fontRef>
        </p:style>
      </p:cxnSp>
      <p:cxnSp>
        <p:nvCxnSpPr>
          <p:cNvPr id="8" name="Shape 45"/>
          <p:cNvCxnSpPr/>
          <p:nvPr userDrawn="1"/>
        </p:nvCxnSpPr>
        <p:spPr>
          <a:xfrm>
            <a:off x="394195" y="3531988"/>
            <a:ext cx="8336100" cy="0"/>
          </a:xfrm>
          <a:prstGeom prst="straightConnector1">
            <a:avLst/>
          </a:prstGeom>
          <a:noFill/>
          <a:ln w="22225" cap="flat" cmpd="sng">
            <a:solidFill>
              <a:schemeClr val="dk1"/>
            </a:solidFill>
            <a:prstDash val="dot"/>
            <a:round/>
            <a:headEnd type="none" w="lg" len="lg"/>
            <a:tailEnd type="none" w="lg" len="lg"/>
          </a:ln>
        </p:spPr>
      </p:cxnSp>
    </p:spTree>
    <p:extLst>
      <p:ext uri="{BB962C8B-B14F-4D97-AF65-F5344CB8AC3E}">
        <p14:creationId xmlns:p14="http://schemas.microsoft.com/office/powerpoint/2010/main" val="2948601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OFM </a:t>
            </a:r>
            <a:fld id="{649C07E8-CE8B-4DEC-835D-F58A028DC036}" type="datetime1">
              <a:rPr lang="en-US" smtClean="0"/>
              <a:t>11/23/2023</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3323064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OFM </a:t>
            </a:r>
            <a:fld id="{9CCBEBAB-E4E9-4B3D-94F4-EB6296EF0749}" type="datetime1">
              <a:rPr lang="en-US" smtClean="0"/>
              <a:t>11/23/2023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26723043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OFM </a:t>
            </a:r>
            <a:fld id="{3561C346-0A2B-4465-B38B-F49CB90C3EC9}" type="datetime1">
              <a:rPr lang="en-US" smtClean="0"/>
              <a:t>11/23/2023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2799287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OFM </a:t>
            </a:r>
            <a:fld id="{26CD80CD-1062-44BC-B1DC-A14D0D1ABBC6}" type="datetime1">
              <a:rPr lang="en-US" smtClean="0"/>
              <a:t>11/23/2023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24550468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OFM </a:t>
            </a:r>
            <a:fld id="{A3BD76B3-84DF-4873-A405-0B4151ED1FBA}" type="datetime1">
              <a:rPr lang="en-US" smtClean="0"/>
              <a:t>11/23/2023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spTree>
    <p:extLst>
      <p:ext uri="{BB962C8B-B14F-4D97-AF65-F5344CB8AC3E}">
        <p14:creationId xmlns:p14="http://schemas.microsoft.com/office/powerpoint/2010/main" val="2841767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3" name="Rectangle 12"/>
          <p:cNvSpPr/>
          <p:nvPr userDrawn="1"/>
        </p:nvSpPr>
        <p:spPr>
          <a:xfrm>
            <a:off x="461518" y="1001602"/>
            <a:ext cx="106145" cy="314864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Placeholder 24"/>
          <p:cNvSpPr>
            <a:spLocks noGrp="1"/>
          </p:cNvSpPr>
          <p:nvPr>
            <p:ph type="body" sz="quarter" idx="15" hasCustomPrompt="1"/>
          </p:nvPr>
        </p:nvSpPr>
        <p:spPr>
          <a:xfrm>
            <a:off x="1135560" y="4558809"/>
            <a:ext cx="5635625" cy="973137"/>
          </a:xfrm>
        </p:spPr>
        <p:txBody>
          <a:bodyPr/>
          <a:lstStyle>
            <a:lvl1pPr marL="0" indent="0" algn="l" defTabSz="457200" rtl="0" eaLnBrk="1" latinLnBrk="0" hangingPunct="1">
              <a:buNone/>
              <a:defRPr lang="en-US" sz="2500" i="0" kern="1200" baseline="0" dirty="0" smtClean="0">
                <a:solidFill>
                  <a:schemeClr val="bg1"/>
                </a:solidFill>
                <a:latin typeface="+mn-lt"/>
                <a:ea typeface="Segoe UI Black" panose="020B0A02040204020203" pitchFamily="34" charset="0"/>
                <a:cs typeface="Segoe UI Semilight" panose="020B0402040204020203" pitchFamily="34" charset="0"/>
              </a:defRPr>
            </a:lvl1pPr>
          </a:lstStyle>
          <a:p>
            <a:pPr lvl="0"/>
            <a:r>
              <a:rPr lang="en-US" dirty="0"/>
              <a:t>ofm.wa.gov</a:t>
            </a:r>
          </a:p>
        </p:txBody>
      </p:sp>
      <p:sp>
        <p:nvSpPr>
          <p:cNvPr id="27" name="Text Placeholder 26"/>
          <p:cNvSpPr>
            <a:spLocks noGrp="1"/>
          </p:cNvSpPr>
          <p:nvPr>
            <p:ph type="body" sz="quarter" idx="16" hasCustomPrompt="1"/>
          </p:nvPr>
        </p:nvSpPr>
        <p:spPr>
          <a:xfrm>
            <a:off x="1059917" y="912335"/>
            <a:ext cx="5481638" cy="1658938"/>
          </a:xfrm>
        </p:spPr>
        <p:txBody>
          <a:bodyPr>
            <a:normAutofit/>
          </a:bodyPr>
          <a:lstStyle>
            <a:lvl1pPr marL="0" indent="0">
              <a:buNone/>
              <a:defRPr lang="en-US" sz="4400" kern="1200" baseline="0" dirty="0" smtClean="0">
                <a:solidFill>
                  <a:schemeClr val="bg1"/>
                </a:solidFill>
                <a:latin typeface="Franklin Gothic Heavy" panose="020B0903020102020204" pitchFamily="34" charset="0"/>
                <a:ea typeface="Segoe UI Black" panose="020B0A02040204020203" pitchFamily="34" charset="0"/>
                <a:cs typeface="Segoe UI Black" panose="020B0A02040204020203" pitchFamily="34" charset="0"/>
              </a:defRPr>
            </a:lvl1pPr>
          </a:lstStyle>
          <a:p>
            <a:pPr lvl="0"/>
            <a:r>
              <a:rPr lang="en-US" dirty="0"/>
              <a:t>FOR MORE INFORMATION:</a:t>
            </a:r>
          </a:p>
        </p:txBody>
      </p:sp>
      <p:sp>
        <p:nvSpPr>
          <p:cNvPr id="3" name="Text Placeholder 2"/>
          <p:cNvSpPr>
            <a:spLocks noGrp="1"/>
          </p:cNvSpPr>
          <p:nvPr>
            <p:ph type="body" sz="quarter" idx="17" hasCustomPrompt="1"/>
          </p:nvPr>
        </p:nvSpPr>
        <p:spPr>
          <a:xfrm>
            <a:off x="1059917" y="2697621"/>
            <a:ext cx="5327650" cy="841375"/>
          </a:xfrm>
        </p:spPr>
        <p:txBody>
          <a:bodyPr/>
          <a:lstStyle>
            <a:lvl1pPr marL="0" indent="0">
              <a:lnSpc>
                <a:spcPct val="100000"/>
              </a:lnSpc>
              <a:spcBef>
                <a:spcPts val="0"/>
              </a:spcBef>
              <a:buNone/>
              <a:defRPr baseline="0">
                <a:solidFill>
                  <a:schemeClr val="bg1"/>
                </a:solidFill>
              </a:defRPr>
            </a:lvl1pPr>
          </a:lstStyle>
          <a:p>
            <a:pPr lvl="0"/>
            <a:r>
              <a:rPr lang="en-US" dirty="0"/>
              <a:t>CONTACT:</a:t>
            </a:r>
          </a:p>
          <a:p>
            <a:pPr lvl="0"/>
            <a:r>
              <a:rPr lang="en-US" dirty="0"/>
              <a:t>Name </a:t>
            </a:r>
            <a:r>
              <a:rPr lang="en-US" dirty="0" err="1"/>
              <a:t>Name</a:t>
            </a:r>
            <a:endParaRPr lang="en-US" dirty="0"/>
          </a:p>
          <a:p>
            <a:pPr lvl="0"/>
            <a:r>
              <a:rPr lang="en-US" dirty="0"/>
              <a:t>Email address</a:t>
            </a:r>
          </a:p>
          <a:p>
            <a:pPr lvl="0"/>
            <a:r>
              <a:rPr lang="en-US" dirty="0"/>
              <a:t>Phone number</a:t>
            </a:r>
          </a:p>
        </p:txBody>
      </p:sp>
      <p:grpSp>
        <p:nvGrpSpPr>
          <p:cNvPr id="15" name="Group 14"/>
          <p:cNvGrpSpPr/>
          <p:nvPr userDrawn="1"/>
        </p:nvGrpSpPr>
        <p:grpSpPr>
          <a:xfrm>
            <a:off x="1059917" y="5229678"/>
            <a:ext cx="2051664" cy="849040"/>
            <a:chOff x="8558419" y="5201161"/>
            <a:chExt cx="2735552" cy="1132053"/>
          </a:xfrm>
        </p:grpSpPr>
        <p:sp>
          <p:nvSpPr>
            <p:cNvPr id="16" name="TextBox 15"/>
            <p:cNvSpPr txBox="1"/>
            <p:nvPr/>
          </p:nvSpPr>
          <p:spPr>
            <a:xfrm>
              <a:off x="8642642" y="5201161"/>
              <a:ext cx="2651327" cy="969496"/>
            </a:xfrm>
            <a:prstGeom prst="rect">
              <a:avLst/>
            </a:prstGeom>
            <a:noFill/>
          </p:spPr>
          <p:txBody>
            <a:bodyPr wrap="square" rtlCol="0">
              <a:spAutoFit/>
            </a:bodyPr>
            <a:lstStyle/>
            <a:p>
              <a:r>
                <a:rPr lang="en-US" sz="4125" dirty="0">
                  <a:solidFill>
                    <a:schemeClr val="accent1">
                      <a:lumMod val="60000"/>
                      <a:lumOff val="40000"/>
                    </a:schemeClr>
                  </a:solidFill>
                  <a:latin typeface="Georgia" panose="02040502050405020303" pitchFamily="18" charset="0"/>
                </a:rPr>
                <a:t>OFM</a:t>
              </a:r>
            </a:p>
          </p:txBody>
        </p:sp>
        <p:sp>
          <p:nvSpPr>
            <p:cNvPr id="17" name="TextBox 16"/>
            <p:cNvSpPr txBox="1"/>
            <p:nvPr/>
          </p:nvSpPr>
          <p:spPr>
            <a:xfrm>
              <a:off x="8558419" y="6025438"/>
              <a:ext cx="2735552" cy="307776"/>
            </a:xfrm>
            <a:prstGeom prst="rect">
              <a:avLst/>
            </a:prstGeom>
            <a:noFill/>
          </p:spPr>
          <p:txBody>
            <a:bodyPr wrap="square" rtlCol="0">
              <a:spAutoFit/>
            </a:bodyPr>
            <a:lstStyle/>
            <a:p>
              <a:pPr algn="ctr"/>
              <a:r>
                <a:rPr lang="en-US" sz="900" dirty="0">
                  <a:solidFill>
                    <a:schemeClr val="accent1">
                      <a:lumMod val="60000"/>
                      <a:lumOff val="40000"/>
                    </a:schemeClr>
                  </a:solidFill>
                  <a:latin typeface="Segoe UI Light" panose="020B0502040204020203" pitchFamily="34" charset="0"/>
                  <a:cs typeface="Segoe UI Light" panose="020B0502040204020203" pitchFamily="34" charset="0"/>
                </a:rPr>
                <a:t>OFFICE OF FINANCIAL MANAGEMENT</a:t>
              </a:r>
            </a:p>
          </p:txBody>
        </p:sp>
        <p:cxnSp>
          <p:nvCxnSpPr>
            <p:cNvPr id="18" name="Straight Connector 17"/>
            <p:cNvCxnSpPr/>
            <p:nvPr/>
          </p:nvCxnSpPr>
          <p:spPr>
            <a:xfrm>
              <a:off x="8711011" y="6001374"/>
              <a:ext cx="2438400" cy="0"/>
            </a:xfrm>
            <a:prstGeom prst="line">
              <a:avLst/>
            </a:prstGeom>
            <a:ln>
              <a:solidFill>
                <a:schemeClr val="accent1">
                  <a:lumMod val="75000"/>
                  <a:alpha val="61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30581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1925" y="365126"/>
            <a:ext cx="7886700" cy="428504"/>
          </a:xfrm>
        </p:spPr>
        <p:txBody>
          <a:bodyPr>
            <a:noAutofit/>
          </a:bodyPr>
          <a:lstStyle>
            <a:lvl1pPr>
              <a:defRPr sz="2800" b="1">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628650" y="1388587"/>
            <a:ext cx="7886700" cy="4351338"/>
          </a:xfrm>
        </p:spPr>
        <p:txBody>
          <a:bodyPr/>
          <a:lstStyle>
            <a:lvl1pPr marL="0" indent="0">
              <a:buNone/>
              <a:defRPr>
                <a:solidFill>
                  <a:schemeClr val="tx1"/>
                </a:solidFill>
                <a:latin typeface="Calibri" panose="020F0502020204030204" pitchFamily="34" charset="0"/>
                <a:cs typeface="Calibri" panose="020F0502020204030204" pitchFamily="34" charset="0"/>
              </a:defRPr>
            </a:lvl1pPr>
            <a:lvl2pPr>
              <a:buClr>
                <a:schemeClr val="accent3"/>
              </a:buClr>
              <a:buSzPct val="110000"/>
              <a:defRPr/>
            </a:lvl2pPr>
            <a:lvl3pPr marL="1143000" indent="-228600">
              <a:buClr>
                <a:schemeClr val="accent3"/>
              </a:buClr>
              <a:buSzPct val="80000"/>
              <a:buFont typeface="Courier New" panose="02070309020205020404" pitchFamily="49" charset="0"/>
              <a:buChar char="o"/>
              <a:defRPr/>
            </a:lvl3pPr>
            <a:lvl4pPr>
              <a:buClr>
                <a:schemeClr val="accent3"/>
              </a:buClr>
              <a:buSzPct val="90000"/>
              <a:defRPr/>
            </a:lvl4pPr>
            <a:lvl5pPr marL="2057400" indent="-228600">
              <a:buClr>
                <a:schemeClr val="accent3"/>
              </a:buClr>
              <a:buSzPct val="50000"/>
              <a:buFont typeface="Courier New" panose="02070309020205020404" pitchFamily="49" charset="0"/>
              <a:buChar char="o"/>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OFM </a:t>
            </a:r>
            <a:fld id="{E87447C3-3344-4FBE-AA23-AD78C8E19ACA}" type="datetime1">
              <a:rPr lang="en-US" smtClean="0"/>
              <a:t>11/23/2023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cxnSp>
        <p:nvCxnSpPr>
          <p:cNvPr id="7" name="Straight Connector 6"/>
          <p:cNvCxnSpPr/>
          <p:nvPr userDrawn="1"/>
        </p:nvCxnSpPr>
        <p:spPr>
          <a:xfrm>
            <a:off x="301925" y="793630"/>
            <a:ext cx="8428370" cy="0"/>
          </a:xfrm>
          <a:prstGeom prst="line">
            <a:avLst/>
          </a:prstGeom>
          <a:ln w="28575">
            <a:solidFill>
              <a:srgbClr val="3A546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6397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952"/>
            <a:ext cx="9147936" cy="6860952"/>
          </a:xfrm>
          <a:prstGeom prst="rect">
            <a:avLst/>
          </a:prstGeom>
        </p:spPr>
      </p:pic>
      <p:sp>
        <p:nvSpPr>
          <p:cNvPr id="4" name="Date Placeholder 3"/>
          <p:cNvSpPr>
            <a:spLocks noGrp="1"/>
          </p:cNvSpPr>
          <p:nvPr>
            <p:ph type="dt" sz="half" idx="10"/>
          </p:nvPr>
        </p:nvSpPr>
        <p:spPr/>
        <p:txBody>
          <a:bodyPr/>
          <a:lstStyle/>
          <a:p>
            <a:r>
              <a:rPr lang="en-US"/>
              <a:t>OFM </a:t>
            </a:r>
            <a:fld id="{C9BAC571-4EE5-4E40-85EB-11FA76EBCA40}" type="datetime1">
              <a:rPr lang="en-US" smtClean="0"/>
              <a:t>11/23/2023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sp>
        <p:nvSpPr>
          <p:cNvPr id="3" name="Text Placeholder 2"/>
          <p:cNvSpPr>
            <a:spLocks noGrp="1"/>
          </p:cNvSpPr>
          <p:nvPr>
            <p:ph type="body" sz="quarter" idx="13" hasCustomPrompt="1"/>
          </p:nvPr>
        </p:nvSpPr>
        <p:spPr>
          <a:xfrm>
            <a:off x="982722" y="2577324"/>
            <a:ext cx="6435725" cy="1597025"/>
          </a:xfrm>
        </p:spPr>
        <p:txBody>
          <a:bodyPr/>
          <a:lstStyle>
            <a:lvl1pPr marL="0" indent="0">
              <a:buNone/>
              <a:defRPr lang="en-US" sz="5500" kern="1200" dirty="0" smtClean="0">
                <a:solidFill>
                  <a:schemeClr val="accent6"/>
                </a:solidFill>
                <a:latin typeface="Franklin Gothic Heavy" panose="020B0903020102020204" pitchFamily="34" charset="0"/>
                <a:ea typeface="Segoe UI Black" panose="020B0A02040204020203" pitchFamily="34" charset="0"/>
                <a:cs typeface="Segoe UI Black" panose="020B0A02040204020203" pitchFamily="34" charset="0"/>
              </a:defRPr>
            </a:lvl1pPr>
          </a:lstStyle>
          <a:p>
            <a:pPr lvl="0"/>
            <a:r>
              <a:rPr lang="en-US" dirty="0"/>
              <a:t>SECTION HEADING</a:t>
            </a:r>
          </a:p>
        </p:txBody>
      </p:sp>
    </p:spTree>
    <p:extLst>
      <p:ext uri="{BB962C8B-B14F-4D97-AF65-F5344CB8AC3E}">
        <p14:creationId xmlns:p14="http://schemas.microsoft.com/office/powerpoint/2010/main" val="4109118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952"/>
            <a:ext cx="9147936" cy="6860952"/>
          </a:xfrm>
          <a:prstGeom prst="rect">
            <a:avLst/>
          </a:prstGeom>
        </p:spPr>
      </p:pic>
      <p:sp>
        <p:nvSpPr>
          <p:cNvPr id="4" name="Date Placeholder 3"/>
          <p:cNvSpPr>
            <a:spLocks noGrp="1"/>
          </p:cNvSpPr>
          <p:nvPr>
            <p:ph type="dt" sz="half" idx="10"/>
          </p:nvPr>
        </p:nvSpPr>
        <p:spPr/>
        <p:txBody>
          <a:bodyPr/>
          <a:lstStyle/>
          <a:p>
            <a:r>
              <a:rPr lang="en-US"/>
              <a:t>OFM </a:t>
            </a:r>
            <a:fld id="{0541FD50-8224-4772-B8C3-1ADB123649F6}" type="datetime1">
              <a:rPr lang="en-US" smtClean="0"/>
              <a:t>11/23/2023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grpSp>
        <p:nvGrpSpPr>
          <p:cNvPr id="8" name="Group 7"/>
          <p:cNvGrpSpPr/>
          <p:nvPr userDrawn="1"/>
        </p:nvGrpSpPr>
        <p:grpSpPr>
          <a:xfrm>
            <a:off x="613395" y="5221132"/>
            <a:ext cx="2051664" cy="849040"/>
            <a:chOff x="8558419" y="5201161"/>
            <a:chExt cx="2735552" cy="1132053"/>
          </a:xfrm>
        </p:grpSpPr>
        <p:sp>
          <p:nvSpPr>
            <p:cNvPr id="9" name="TextBox 8"/>
            <p:cNvSpPr txBox="1"/>
            <p:nvPr/>
          </p:nvSpPr>
          <p:spPr>
            <a:xfrm>
              <a:off x="8642642" y="5201161"/>
              <a:ext cx="2651327" cy="969496"/>
            </a:xfrm>
            <a:prstGeom prst="rect">
              <a:avLst/>
            </a:prstGeom>
            <a:noFill/>
          </p:spPr>
          <p:txBody>
            <a:bodyPr wrap="square" rtlCol="0">
              <a:spAutoFit/>
            </a:bodyPr>
            <a:lstStyle/>
            <a:p>
              <a:r>
                <a:rPr lang="en-US" sz="4125" dirty="0">
                  <a:solidFill>
                    <a:schemeClr val="accent4"/>
                  </a:solidFill>
                  <a:latin typeface="Georgia" panose="02040502050405020303" pitchFamily="18" charset="0"/>
                </a:rPr>
                <a:t>OFM</a:t>
              </a:r>
            </a:p>
          </p:txBody>
        </p:sp>
        <p:sp>
          <p:nvSpPr>
            <p:cNvPr id="10" name="TextBox 9"/>
            <p:cNvSpPr txBox="1"/>
            <p:nvPr/>
          </p:nvSpPr>
          <p:spPr>
            <a:xfrm>
              <a:off x="8558419" y="6025438"/>
              <a:ext cx="2735552" cy="307776"/>
            </a:xfrm>
            <a:prstGeom prst="rect">
              <a:avLst/>
            </a:prstGeom>
            <a:noFill/>
          </p:spPr>
          <p:txBody>
            <a:bodyPr wrap="square" rtlCol="0">
              <a:spAutoFit/>
            </a:bodyPr>
            <a:lstStyle/>
            <a:p>
              <a:pPr algn="ctr"/>
              <a:r>
                <a:rPr lang="en-US" sz="900" dirty="0">
                  <a:solidFill>
                    <a:schemeClr val="accent4"/>
                  </a:solidFill>
                  <a:latin typeface="Segoe UI Light" panose="020B0502040204020203" pitchFamily="34" charset="0"/>
                  <a:cs typeface="Segoe UI Light" panose="020B0502040204020203" pitchFamily="34" charset="0"/>
                </a:rPr>
                <a:t>OFFICE OF FINANCIAL MANAGEMENT</a:t>
              </a:r>
            </a:p>
          </p:txBody>
        </p:sp>
      </p:grpSp>
      <p:sp>
        <p:nvSpPr>
          <p:cNvPr id="19" name="Text Placeholder 18"/>
          <p:cNvSpPr>
            <a:spLocks noGrp="1"/>
          </p:cNvSpPr>
          <p:nvPr>
            <p:ph type="body" sz="quarter" idx="13" hasCustomPrompt="1"/>
          </p:nvPr>
        </p:nvSpPr>
        <p:spPr>
          <a:xfrm>
            <a:off x="676815" y="1019779"/>
            <a:ext cx="4270375" cy="438150"/>
          </a:xfrm>
        </p:spPr>
        <p:txBody>
          <a:bodyPr/>
          <a:lstStyle>
            <a:lvl1pPr marL="0" indent="0" algn="l" defTabSz="457200" rtl="0" eaLnBrk="1" latinLnBrk="0" hangingPunct="1">
              <a:buNone/>
              <a:defRPr lang="en-US" sz="2250" kern="1200" dirty="0" smtClean="0">
                <a:solidFill>
                  <a:schemeClr val="accent5"/>
                </a:solidFill>
                <a:latin typeface="Calibri Light" panose="020F0302020204030204" pitchFamily="34" charset="0"/>
                <a:ea typeface="Segoe UI Black" panose="020B0A02040204020203" pitchFamily="34" charset="0"/>
                <a:cs typeface="Calibri Light" panose="020F0302020204030204" pitchFamily="34" charset="0"/>
              </a:defRPr>
            </a:lvl1pPr>
          </a:lstStyle>
          <a:p>
            <a:pPr lvl="0"/>
            <a:r>
              <a:rPr lang="en-US" dirty="0"/>
              <a:t>MONTH 2018</a:t>
            </a:r>
          </a:p>
        </p:txBody>
      </p:sp>
      <p:sp>
        <p:nvSpPr>
          <p:cNvPr id="25" name="Text Placeholder 24"/>
          <p:cNvSpPr>
            <a:spLocks noGrp="1"/>
          </p:cNvSpPr>
          <p:nvPr>
            <p:ph type="body" sz="quarter" idx="15" hasCustomPrompt="1"/>
          </p:nvPr>
        </p:nvSpPr>
        <p:spPr>
          <a:xfrm>
            <a:off x="676562" y="3586461"/>
            <a:ext cx="5635625" cy="973137"/>
          </a:xfrm>
        </p:spPr>
        <p:txBody>
          <a:bodyPr/>
          <a:lstStyle>
            <a:lvl1pPr marL="0" indent="0" algn="l" defTabSz="457200" rtl="0" eaLnBrk="1" latinLnBrk="0" hangingPunct="1">
              <a:buNone/>
              <a:defRPr lang="en-US" sz="2500" i="0" kern="1200" baseline="0" dirty="0" smtClean="0">
                <a:solidFill>
                  <a:schemeClr val="accent5"/>
                </a:solidFill>
                <a:latin typeface="+mn-lt"/>
                <a:ea typeface="Segoe UI Black" panose="020B0A02040204020203" pitchFamily="34" charset="0"/>
                <a:cs typeface="Segoe UI Semilight" panose="020B0402040204020203" pitchFamily="34" charset="0"/>
              </a:defRPr>
            </a:lvl1pPr>
          </a:lstStyle>
          <a:p>
            <a:pPr lvl="0"/>
            <a:r>
              <a:rPr lang="en-US" dirty="0"/>
              <a:t>Use this are for your sub headline</a:t>
            </a:r>
          </a:p>
        </p:txBody>
      </p:sp>
      <p:sp>
        <p:nvSpPr>
          <p:cNvPr id="27" name="Text Placeholder 26"/>
          <p:cNvSpPr>
            <a:spLocks noGrp="1"/>
          </p:cNvSpPr>
          <p:nvPr>
            <p:ph type="body" sz="quarter" idx="16" hasCustomPrompt="1"/>
          </p:nvPr>
        </p:nvSpPr>
        <p:spPr>
          <a:xfrm>
            <a:off x="676562" y="1714798"/>
            <a:ext cx="5481638" cy="1658938"/>
          </a:xfrm>
        </p:spPr>
        <p:txBody>
          <a:bodyPr>
            <a:normAutofit/>
          </a:bodyPr>
          <a:lstStyle>
            <a:lvl1pPr marL="0" indent="0">
              <a:buNone/>
              <a:defRPr lang="en-US" sz="5500" kern="1200" dirty="0" smtClean="0">
                <a:solidFill>
                  <a:schemeClr val="accent4"/>
                </a:solidFill>
                <a:latin typeface="Franklin Gothic Heavy" panose="020B0903020102020204" pitchFamily="34" charset="0"/>
                <a:ea typeface="Segoe UI Black" panose="020B0A02040204020203" pitchFamily="34" charset="0"/>
                <a:cs typeface="Segoe UI Black" panose="020B0A02040204020203" pitchFamily="34" charset="0"/>
              </a:defRPr>
            </a:lvl1pPr>
          </a:lstStyle>
          <a:p>
            <a:pPr lvl="0"/>
            <a:r>
              <a:rPr lang="en-US" dirty="0"/>
              <a:t>PRESENTATION HEADLINE 1</a:t>
            </a:r>
          </a:p>
        </p:txBody>
      </p:sp>
      <p:cxnSp>
        <p:nvCxnSpPr>
          <p:cNvPr id="12" name="Straight Connector 11"/>
          <p:cNvCxnSpPr/>
          <p:nvPr userDrawn="1"/>
        </p:nvCxnSpPr>
        <p:spPr>
          <a:xfrm>
            <a:off x="720967" y="5847183"/>
            <a:ext cx="1828800" cy="0"/>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6005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952"/>
            <a:ext cx="9147936" cy="6860952"/>
          </a:xfrm>
          <a:prstGeom prst="rect">
            <a:avLst/>
          </a:prstGeom>
        </p:spPr>
      </p:pic>
      <p:sp>
        <p:nvSpPr>
          <p:cNvPr id="4" name="Date Placeholder 3"/>
          <p:cNvSpPr>
            <a:spLocks noGrp="1"/>
          </p:cNvSpPr>
          <p:nvPr>
            <p:ph type="dt" sz="half" idx="10"/>
          </p:nvPr>
        </p:nvSpPr>
        <p:spPr/>
        <p:txBody>
          <a:bodyPr/>
          <a:lstStyle/>
          <a:p>
            <a:r>
              <a:rPr lang="en-US"/>
              <a:t>OFM </a:t>
            </a:r>
            <a:fld id="{0541FD50-8224-4772-B8C3-1ADB123649F6}" type="datetime1">
              <a:rPr lang="en-US" smtClean="0"/>
              <a:t>11/23/2023</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5BEBA6-4A57-406D-B671-F270610AB5E4}" type="slidenum">
              <a:rPr lang="en-US" smtClean="0"/>
              <a:t>‹#›</a:t>
            </a:fld>
            <a:endParaRPr lang="en-US"/>
          </a:p>
        </p:txBody>
      </p:sp>
      <p:grpSp>
        <p:nvGrpSpPr>
          <p:cNvPr id="8" name="Group 7"/>
          <p:cNvGrpSpPr/>
          <p:nvPr userDrawn="1"/>
        </p:nvGrpSpPr>
        <p:grpSpPr>
          <a:xfrm>
            <a:off x="613395" y="5221132"/>
            <a:ext cx="2051664" cy="849040"/>
            <a:chOff x="8558419" y="5201161"/>
            <a:chExt cx="2735552" cy="1132053"/>
          </a:xfrm>
        </p:grpSpPr>
        <p:sp>
          <p:nvSpPr>
            <p:cNvPr id="9" name="TextBox 8"/>
            <p:cNvSpPr txBox="1"/>
            <p:nvPr/>
          </p:nvSpPr>
          <p:spPr>
            <a:xfrm>
              <a:off x="8642642" y="5201161"/>
              <a:ext cx="2651327" cy="969496"/>
            </a:xfrm>
            <a:prstGeom prst="rect">
              <a:avLst/>
            </a:prstGeom>
            <a:noFill/>
          </p:spPr>
          <p:txBody>
            <a:bodyPr wrap="square" rtlCol="0">
              <a:spAutoFit/>
            </a:bodyPr>
            <a:lstStyle/>
            <a:p>
              <a:r>
                <a:rPr lang="en-US" sz="4125" dirty="0">
                  <a:solidFill>
                    <a:schemeClr val="accent4"/>
                  </a:solidFill>
                  <a:latin typeface="Georgia" panose="02040502050405020303" pitchFamily="18" charset="0"/>
                </a:rPr>
                <a:t>OFM</a:t>
              </a:r>
            </a:p>
          </p:txBody>
        </p:sp>
        <p:sp>
          <p:nvSpPr>
            <p:cNvPr id="10" name="TextBox 9"/>
            <p:cNvSpPr txBox="1"/>
            <p:nvPr/>
          </p:nvSpPr>
          <p:spPr>
            <a:xfrm>
              <a:off x="8558419" y="6025438"/>
              <a:ext cx="2735552" cy="307776"/>
            </a:xfrm>
            <a:prstGeom prst="rect">
              <a:avLst/>
            </a:prstGeom>
            <a:noFill/>
          </p:spPr>
          <p:txBody>
            <a:bodyPr wrap="square" rtlCol="0">
              <a:spAutoFit/>
            </a:bodyPr>
            <a:lstStyle/>
            <a:p>
              <a:pPr algn="ctr"/>
              <a:r>
                <a:rPr lang="en-US" sz="900" dirty="0">
                  <a:solidFill>
                    <a:schemeClr val="accent4"/>
                  </a:solidFill>
                  <a:latin typeface="Segoe UI Light" panose="020B0502040204020203" pitchFamily="34" charset="0"/>
                  <a:cs typeface="Segoe UI Light" panose="020B0502040204020203" pitchFamily="34" charset="0"/>
                </a:rPr>
                <a:t>OFFICE OF FINANCIAL MANAGEMENT</a:t>
              </a:r>
            </a:p>
          </p:txBody>
        </p:sp>
      </p:grpSp>
      <p:sp>
        <p:nvSpPr>
          <p:cNvPr id="19" name="Text Placeholder 18"/>
          <p:cNvSpPr>
            <a:spLocks noGrp="1"/>
          </p:cNvSpPr>
          <p:nvPr>
            <p:ph type="body" sz="quarter" idx="13" hasCustomPrompt="1"/>
          </p:nvPr>
        </p:nvSpPr>
        <p:spPr>
          <a:xfrm>
            <a:off x="676815" y="1019779"/>
            <a:ext cx="4270375" cy="438150"/>
          </a:xfrm>
        </p:spPr>
        <p:txBody>
          <a:bodyPr/>
          <a:lstStyle>
            <a:lvl1pPr marL="0" indent="0" algn="l" defTabSz="457200" rtl="0" eaLnBrk="1" latinLnBrk="0" hangingPunct="1">
              <a:buNone/>
              <a:defRPr lang="en-US" sz="2250" kern="1200" dirty="0" smtClean="0">
                <a:solidFill>
                  <a:schemeClr val="accent5"/>
                </a:solidFill>
                <a:latin typeface="Calibri Light" panose="020F0302020204030204" pitchFamily="34" charset="0"/>
                <a:ea typeface="Segoe UI Black" panose="020B0A02040204020203" pitchFamily="34" charset="0"/>
                <a:cs typeface="Calibri Light" panose="020F0302020204030204" pitchFamily="34" charset="0"/>
              </a:defRPr>
            </a:lvl1pPr>
          </a:lstStyle>
          <a:p>
            <a:pPr lvl="0"/>
            <a:r>
              <a:rPr lang="en-US" dirty="0"/>
              <a:t>MONTH 2018</a:t>
            </a:r>
          </a:p>
        </p:txBody>
      </p:sp>
      <p:sp>
        <p:nvSpPr>
          <p:cNvPr id="25" name="Text Placeholder 24"/>
          <p:cNvSpPr>
            <a:spLocks noGrp="1"/>
          </p:cNvSpPr>
          <p:nvPr>
            <p:ph type="body" sz="quarter" idx="15" hasCustomPrompt="1"/>
          </p:nvPr>
        </p:nvSpPr>
        <p:spPr>
          <a:xfrm>
            <a:off x="676562" y="3586461"/>
            <a:ext cx="5635625" cy="973137"/>
          </a:xfrm>
        </p:spPr>
        <p:txBody>
          <a:bodyPr/>
          <a:lstStyle>
            <a:lvl1pPr marL="0" indent="0" algn="l" defTabSz="457200" rtl="0" eaLnBrk="1" latinLnBrk="0" hangingPunct="1">
              <a:buNone/>
              <a:defRPr lang="en-US" sz="2500" i="0" kern="1200" baseline="0" dirty="0" smtClean="0">
                <a:solidFill>
                  <a:schemeClr val="accent5"/>
                </a:solidFill>
                <a:latin typeface="+mn-lt"/>
                <a:ea typeface="Segoe UI Black" panose="020B0A02040204020203" pitchFamily="34" charset="0"/>
                <a:cs typeface="Segoe UI Semilight" panose="020B0402040204020203" pitchFamily="34" charset="0"/>
              </a:defRPr>
            </a:lvl1pPr>
          </a:lstStyle>
          <a:p>
            <a:pPr lvl="0"/>
            <a:r>
              <a:rPr lang="en-US" dirty="0"/>
              <a:t>Use this are for your sub headline</a:t>
            </a:r>
          </a:p>
        </p:txBody>
      </p:sp>
      <p:sp>
        <p:nvSpPr>
          <p:cNvPr id="27" name="Text Placeholder 26"/>
          <p:cNvSpPr>
            <a:spLocks noGrp="1"/>
          </p:cNvSpPr>
          <p:nvPr>
            <p:ph type="body" sz="quarter" idx="16" hasCustomPrompt="1"/>
          </p:nvPr>
        </p:nvSpPr>
        <p:spPr>
          <a:xfrm>
            <a:off x="676562" y="1714798"/>
            <a:ext cx="5481638" cy="1658938"/>
          </a:xfrm>
        </p:spPr>
        <p:txBody>
          <a:bodyPr>
            <a:normAutofit/>
          </a:bodyPr>
          <a:lstStyle>
            <a:lvl1pPr marL="0" indent="0">
              <a:buNone/>
              <a:defRPr lang="en-US" sz="5500" kern="1200" dirty="0" smtClean="0">
                <a:solidFill>
                  <a:schemeClr val="accent4"/>
                </a:solidFill>
                <a:latin typeface="Franklin Gothic Heavy" panose="020B0903020102020204" pitchFamily="34" charset="0"/>
                <a:ea typeface="Segoe UI Black" panose="020B0A02040204020203" pitchFamily="34" charset="0"/>
                <a:cs typeface="Segoe UI Black" panose="020B0A02040204020203" pitchFamily="34" charset="0"/>
              </a:defRPr>
            </a:lvl1pPr>
          </a:lstStyle>
          <a:p>
            <a:pPr lvl="0"/>
            <a:r>
              <a:rPr lang="en-US" dirty="0"/>
              <a:t>PRESENTATION HEADLINE 1</a:t>
            </a:r>
          </a:p>
        </p:txBody>
      </p:sp>
      <p:cxnSp>
        <p:nvCxnSpPr>
          <p:cNvPr id="12" name="Straight Connector 11"/>
          <p:cNvCxnSpPr/>
          <p:nvPr userDrawn="1"/>
        </p:nvCxnSpPr>
        <p:spPr>
          <a:xfrm>
            <a:off x="720967" y="5847183"/>
            <a:ext cx="1828800" cy="0"/>
          </a:xfrm>
          <a:prstGeom prst="line">
            <a:avLst/>
          </a:prstGeom>
          <a:ln>
            <a:solidFill>
              <a:schemeClr val="accent3">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5083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01925" y="365126"/>
            <a:ext cx="7886700" cy="428504"/>
          </a:xfrm>
        </p:spPr>
        <p:txBody>
          <a:bodyPr>
            <a:noAutofit/>
          </a:bodyPr>
          <a:lstStyle>
            <a:lvl1pPr>
              <a:defRPr sz="2800" b="1">
                <a:latin typeface="Calibri" panose="020F0502020204030204" pitchFamily="34" charset="0"/>
                <a:cs typeface="Calibri" panose="020F0502020204030204" pitchFamily="34" charset="0"/>
              </a:defRPr>
            </a:lvl1pPr>
          </a:lstStyle>
          <a:p>
            <a:r>
              <a:rPr lang="en-US" dirty="0"/>
              <a:t>CLICK TO EDIT MASTER TITLE STYLE</a:t>
            </a:r>
          </a:p>
        </p:txBody>
      </p:sp>
      <p:sp>
        <p:nvSpPr>
          <p:cNvPr id="4" name="Content Placeholder 3"/>
          <p:cNvSpPr>
            <a:spLocks noGrp="1"/>
          </p:cNvSpPr>
          <p:nvPr>
            <p:ph sz="half" idx="2"/>
          </p:nvPr>
        </p:nvSpPr>
        <p:spPr>
          <a:xfrm>
            <a:off x="4844095" y="1422769"/>
            <a:ext cx="3886200" cy="4351338"/>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a:t>Fifth level</a:t>
            </a:r>
          </a:p>
        </p:txBody>
      </p:sp>
      <p:sp>
        <p:nvSpPr>
          <p:cNvPr id="5" name="Date Placeholder 4"/>
          <p:cNvSpPr>
            <a:spLocks noGrp="1"/>
          </p:cNvSpPr>
          <p:nvPr>
            <p:ph type="dt" sz="half" idx="10"/>
          </p:nvPr>
        </p:nvSpPr>
        <p:spPr/>
        <p:txBody>
          <a:bodyPr/>
          <a:lstStyle/>
          <a:p>
            <a:r>
              <a:rPr lang="en-US"/>
              <a:t>OFM </a:t>
            </a:r>
            <a:fld id="{6E137C87-F979-4EF5-83D9-75191076C7F4}" type="datetime1">
              <a:rPr lang="en-US" smtClean="0"/>
              <a:t>11/23/2023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5BEBA6-4A57-406D-B671-F270610AB5E4}" type="slidenum">
              <a:rPr lang="en-US" smtClean="0"/>
              <a:t>‹#›</a:t>
            </a:fld>
            <a:endParaRPr lang="en-US"/>
          </a:p>
        </p:txBody>
      </p:sp>
      <p:cxnSp>
        <p:nvCxnSpPr>
          <p:cNvPr id="8" name="Straight Connector 7"/>
          <p:cNvCxnSpPr/>
          <p:nvPr userDrawn="1"/>
        </p:nvCxnSpPr>
        <p:spPr>
          <a:xfrm>
            <a:off x="301925" y="793630"/>
            <a:ext cx="8428370" cy="0"/>
          </a:xfrm>
          <a:prstGeom prst="line">
            <a:avLst/>
          </a:prstGeom>
          <a:ln w="28575">
            <a:solidFill>
              <a:srgbClr val="3A5465"/>
            </a:solidFill>
          </a:ln>
        </p:spPr>
        <p:style>
          <a:lnRef idx="1">
            <a:schemeClr val="accent1"/>
          </a:lnRef>
          <a:fillRef idx="0">
            <a:schemeClr val="accent1"/>
          </a:fillRef>
          <a:effectRef idx="0">
            <a:schemeClr val="accent1"/>
          </a:effectRef>
          <a:fontRef idx="minor">
            <a:schemeClr val="tx1"/>
          </a:fontRef>
        </p:style>
      </p:cxnSp>
      <p:sp>
        <p:nvSpPr>
          <p:cNvPr id="10" name="Content Placeholder 3"/>
          <p:cNvSpPr>
            <a:spLocks noGrp="1"/>
          </p:cNvSpPr>
          <p:nvPr>
            <p:ph sz="half" idx="13"/>
          </p:nvPr>
        </p:nvSpPr>
        <p:spPr>
          <a:xfrm>
            <a:off x="529991" y="1422769"/>
            <a:ext cx="3886200" cy="4351338"/>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a:t>Fifth level</a:t>
            </a:r>
          </a:p>
        </p:txBody>
      </p:sp>
    </p:spTree>
    <p:extLst>
      <p:ext uri="{BB962C8B-B14F-4D97-AF65-F5344CB8AC3E}">
        <p14:creationId xmlns:p14="http://schemas.microsoft.com/office/powerpoint/2010/main" val="1298174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9842" y="1228237"/>
            <a:ext cx="3868340" cy="823912"/>
          </a:xfrm>
        </p:spPr>
        <p:txBody>
          <a:bodyPr anchor="b"/>
          <a:lstStyle>
            <a:lvl1pPr marL="0" indent="0">
              <a:buNone/>
              <a:defRPr sz="24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29842" y="2052149"/>
            <a:ext cx="3868340" cy="3684588"/>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a:t>Fifth level</a:t>
            </a:r>
          </a:p>
        </p:txBody>
      </p:sp>
      <p:sp>
        <p:nvSpPr>
          <p:cNvPr id="5" name="Text Placeholder 4"/>
          <p:cNvSpPr>
            <a:spLocks noGrp="1"/>
          </p:cNvSpPr>
          <p:nvPr>
            <p:ph type="body" sz="quarter" idx="3"/>
          </p:nvPr>
        </p:nvSpPr>
        <p:spPr>
          <a:xfrm>
            <a:off x="4629150" y="1228237"/>
            <a:ext cx="3887391" cy="823912"/>
          </a:xfrm>
        </p:spPr>
        <p:txBody>
          <a:bodyPr anchor="b"/>
          <a:lstStyle>
            <a:lvl1pPr marL="0" indent="0">
              <a:buNone/>
              <a:defRPr sz="24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4629150" y="2052149"/>
            <a:ext cx="3887391" cy="3684588"/>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a:t>Fifth level</a:t>
            </a:r>
          </a:p>
        </p:txBody>
      </p:sp>
      <p:sp>
        <p:nvSpPr>
          <p:cNvPr id="7" name="Date Placeholder 6"/>
          <p:cNvSpPr>
            <a:spLocks noGrp="1"/>
          </p:cNvSpPr>
          <p:nvPr>
            <p:ph type="dt" sz="half" idx="10"/>
          </p:nvPr>
        </p:nvSpPr>
        <p:spPr/>
        <p:txBody>
          <a:bodyPr/>
          <a:lstStyle/>
          <a:p>
            <a:r>
              <a:rPr lang="en-US"/>
              <a:t>OFM </a:t>
            </a:r>
            <a:fld id="{2BA51DB9-EBC3-467C-832D-E4F27B32AD9D}" type="datetime1">
              <a:rPr lang="en-US" smtClean="0"/>
              <a:t>11/23/2023</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5BEBA6-4A57-406D-B671-F270610AB5E4}" type="slidenum">
              <a:rPr lang="en-US" smtClean="0"/>
              <a:t>‹#›</a:t>
            </a:fld>
            <a:endParaRPr lang="en-US"/>
          </a:p>
        </p:txBody>
      </p:sp>
      <p:sp>
        <p:nvSpPr>
          <p:cNvPr id="10" name="Title 1"/>
          <p:cNvSpPr txBox="1">
            <a:spLocks/>
          </p:cNvSpPr>
          <p:nvPr userDrawn="1"/>
        </p:nvSpPr>
        <p:spPr>
          <a:xfrm>
            <a:off x="301925" y="365126"/>
            <a:ext cx="7886700" cy="42850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b="1" kern="1200">
                <a:solidFill>
                  <a:schemeClr val="tx1"/>
                </a:solidFill>
                <a:latin typeface="Calibri" panose="020F0502020204030204" pitchFamily="34" charset="0"/>
                <a:ea typeface="+mj-ea"/>
                <a:cs typeface="Calibri" panose="020F0502020204030204" pitchFamily="34" charset="0"/>
              </a:defRPr>
            </a:lvl1pPr>
          </a:lstStyle>
          <a:p>
            <a:r>
              <a:rPr lang="en-US" dirty="0"/>
              <a:t>CLICK TO EDIT MASTER TITLE STYLE</a:t>
            </a:r>
          </a:p>
        </p:txBody>
      </p:sp>
      <p:cxnSp>
        <p:nvCxnSpPr>
          <p:cNvPr id="11" name="Straight Connector 10"/>
          <p:cNvCxnSpPr/>
          <p:nvPr userDrawn="1"/>
        </p:nvCxnSpPr>
        <p:spPr>
          <a:xfrm>
            <a:off x="301925" y="793630"/>
            <a:ext cx="8428370" cy="0"/>
          </a:xfrm>
          <a:prstGeom prst="line">
            <a:avLst/>
          </a:prstGeom>
          <a:ln w="28575">
            <a:solidFill>
              <a:srgbClr val="3A546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3502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17" name="Content Placeholder 16"/>
          <p:cNvSpPr>
            <a:spLocks noGrp="1"/>
          </p:cNvSpPr>
          <p:nvPr>
            <p:ph sz="quarter" idx="17" hasCustomPrompt="1"/>
          </p:nvPr>
        </p:nvSpPr>
        <p:spPr>
          <a:xfrm>
            <a:off x="301625" y="379413"/>
            <a:ext cx="7920038" cy="414337"/>
          </a:xfrm>
        </p:spPr>
        <p:txBody>
          <a:bodyPr/>
          <a:lstStyle>
            <a:lvl1pPr marL="0" indent="0">
              <a:buNone/>
              <a:defRPr sz="2800" b="1">
                <a:solidFill>
                  <a:schemeClr val="tx1"/>
                </a:solidFill>
                <a:latin typeface="Calibri" panose="020F0502020204030204" pitchFamily="34" charset="0"/>
                <a:cs typeface="Calibri" panose="020F0502020204030204" pitchFamily="34" charset="0"/>
              </a:defRPr>
            </a:lvl1pPr>
          </a:lstStyle>
          <a:p>
            <a:pPr lvl="0"/>
            <a:r>
              <a:rPr lang="en-US" dirty="0"/>
              <a:t>CLICK TO EDIT MASTER TITLE STYLE</a:t>
            </a:r>
          </a:p>
        </p:txBody>
      </p:sp>
      <p:sp>
        <p:nvSpPr>
          <p:cNvPr id="4" name="Content Placeholder 3"/>
          <p:cNvSpPr>
            <a:spLocks noGrp="1"/>
          </p:cNvSpPr>
          <p:nvPr>
            <p:ph sz="half" idx="2"/>
          </p:nvPr>
        </p:nvSpPr>
        <p:spPr>
          <a:xfrm>
            <a:off x="407651" y="2905569"/>
            <a:ext cx="2606040" cy="2831167"/>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a:t>Edit Master text styles</a:t>
            </a:r>
          </a:p>
        </p:txBody>
      </p:sp>
      <p:sp>
        <p:nvSpPr>
          <p:cNvPr id="6" name="Content Placeholder 5"/>
          <p:cNvSpPr>
            <a:spLocks noGrp="1"/>
          </p:cNvSpPr>
          <p:nvPr>
            <p:ph sz="quarter" idx="4"/>
          </p:nvPr>
        </p:nvSpPr>
        <p:spPr>
          <a:xfrm>
            <a:off x="3197373" y="2905569"/>
            <a:ext cx="2606040" cy="2831167"/>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a:t>Edit Master text styles</a:t>
            </a:r>
          </a:p>
        </p:txBody>
      </p:sp>
      <p:sp>
        <p:nvSpPr>
          <p:cNvPr id="7" name="Date Placeholder 6"/>
          <p:cNvSpPr>
            <a:spLocks noGrp="1"/>
          </p:cNvSpPr>
          <p:nvPr>
            <p:ph type="dt" sz="half" idx="10"/>
          </p:nvPr>
        </p:nvSpPr>
        <p:spPr/>
        <p:txBody>
          <a:bodyPr/>
          <a:lstStyle/>
          <a:p>
            <a:r>
              <a:rPr lang="en-US"/>
              <a:t>OFM </a:t>
            </a:r>
            <a:fld id="{099C25ED-5E69-4B31-BA19-C341AE1631CE}" type="datetime1">
              <a:rPr lang="en-US" smtClean="0"/>
              <a:t>11/23/2023</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5BEBA6-4A57-406D-B671-F270610AB5E4}" type="slidenum">
              <a:rPr lang="en-US" smtClean="0"/>
              <a:t>‹#›</a:t>
            </a:fld>
            <a:endParaRPr lang="en-US"/>
          </a:p>
        </p:txBody>
      </p:sp>
      <p:cxnSp>
        <p:nvCxnSpPr>
          <p:cNvPr id="11" name="Straight Connector 10"/>
          <p:cNvCxnSpPr/>
          <p:nvPr userDrawn="1"/>
        </p:nvCxnSpPr>
        <p:spPr>
          <a:xfrm>
            <a:off x="301925" y="793630"/>
            <a:ext cx="8428370" cy="0"/>
          </a:xfrm>
          <a:prstGeom prst="line">
            <a:avLst/>
          </a:prstGeom>
          <a:ln w="28575">
            <a:solidFill>
              <a:srgbClr val="3A5465"/>
            </a:solidFill>
          </a:ln>
        </p:spPr>
        <p:style>
          <a:lnRef idx="1">
            <a:schemeClr val="accent1"/>
          </a:lnRef>
          <a:fillRef idx="0">
            <a:schemeClr val="accent1"/>
          </a:fillRef>
          <a:effectRef idx="0">
            <a:schemeClr val="accent1"/>
          </a:effectRef>
          <a:fontRef idx="minor">
            <a:schemeClr val="tx1"/>
          </a:fontRef>
        </p:style>
      </p:cxnSp>
      <p:sp>
        <p:nvSpPr>
          <p:cNvPr id="12" name="Content Placeholder 5"/>
          <p:cNvSpPr>
            <a:spLocks noGrp="1"/>
          </p:cNvSpPr>
          <p:nvPr>
            <p:ph sz="quarter" idx="13"/>
          </p:nvPr>
        </p:nvSpPr>
        <p:spPr>
          <a:xfrm>
            <a:off x="5987095" y="2905569"/>
            <a:ext cx="2606040" cy="2831167"/>
          </a:xfrm>
        </p:spPr>
        <p:txBody>
          <a:bodyPr/>
          <a:lstStyle>
            <a:lvl1pPr marL="0" indent="0" algn="l" defTabSz="457200" rtl="0" eaLnBrk="1" latinLnBrk="0" hangingPunct="1">
              <a:lnSpc>
                <a:spcPct val="90000"/>
              </a:lnSpc>
              <a:spcBef>
                <a:spcPts val="1000"/>
              </a:spcBef>
              <a:buFont typeface="Arial" panose="020B0604020202020204" pitchFamily="34" charset="0"/>
              <a:buNone/>
              <a:defRPr>
                <a:solidFill>
                  <a:schemeClr val="tx1"/>
                </a:solidFill>
                <a:latin typeface="Calibri" panose="020F0502020204030204" pitchFamily="34" charset="0"/>
                <a:cs typeface="Calibri" panose="020F0502020204030204" pitchFamily="34" charset="0"/>
              </a:defRPr>
            </a:lvl1pPr>
            <a:lvl2pPr marL="685800" indent="-228600" algn="l" defTabSz="914400" rtl="0" eaLnBrk="1" latinLnBrk="0" hangingPunct="1">
              <a:lnSpc>
                <a:spcPct val="90000"/>
              </a:lnSpc>
              <a:spcBef>
                <a:spcPts val="500"/>
              </a:spcBef>
              <a:buClr>
                <a:schemeClr val="accent3"/>
              </a:buClr>
              <a:buSzPct val="110000"/>
              <a:buFont typeface="Arial" panose="020B0604020202020204" pitchFamily="34" charset="0"/>
              <a:buChar char="•"/>
              <a:defRPr/>
            </a:lvl2pPr>
            <a:lvl3pPr marL="1143000"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defRPr/>
            </a:lvl3pPr>
            <a:lvl4pPr marL="1600200" indent="-228600" algn="l" defTabSz="914400" rtl="0" eaLnBrk="1" latinLnBrk="0" hangingPunct="1">
              <a:lnSpc>
                <a:spcPct val="90000"/>
              </a:lnSpc>
              <a:spcBef>
                <a:spcPts val="500"/>
              </a:spcBef>
              <a:buClr>
                <a:schemeClr val="accent3"/>
              </a:buClr>
              <a:buSzPct val="90000"/>
              <a:buFont typeface="Arial" panose="020B0604020202020204" pitchFamily="34" charset="0"/>
              <a:buChar char="•"/>
              <a:defRPr/>
            </a:lvl4pPr>
            <a:lvl5pPr marL="2057400"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defRPr/>
            </a:lvl5pPr>
          </a:lstStyle>
          <a:p>
            <a:pPr marL="0" lvl="0" indent="0" algn="l" defTabSz="457200" rtl="0" eaLnBrk="1" latinLnBrk="0" hangingPunct="1">
              <a:lnSpc>
                <a:spcPct val="90000"/>
              </a:lnSpc>
              <a:spcBef>
                <a:spcPts val="1000"/>
              </a:spcBef>
              <a:buFont typeface="Arial" panose="020B0604020202020204" pitchFamily="34" charset="0"/>
              <a:buNone/>
            </a:pPr>
            <a:r>
              <a:rPr lang="en-US" dirty="0"/>
              <a:t>Edit Master text styles</a:t>
            </a:r>
          </a:p>
        </p:txBody>
      </p:sp>
      <p:sp>
        <p:nvSpPr>
          <p:cNvPr id="13" name="Content Placeholder 12"/>
          <p:cNvSpPr>
            <a:spLocks noGrp="1"/>
          </p:cNvSpPr>
          <p:nvPr>
            <p:ph sz="quarter" idx="14"/>
          </p:nvPr>
        </p:nvSpPr>
        <p:spPr>
          <a:xfrm>
            <a:off x="407651" y="1649413"/>
            <a:ext cx="2605424" cy="1000125"/>
          </a:xfrm>
        </p:spPr>
        <p:txBody>
          <a:bodyPr/>
          <a:lstStyle>
            <a:lvl1pPr marL="0" indent="0">
              <a:buNone/>
              <a:defRPr/>
            </a:lvl1pPr>
          </a:lstStyle>
          <a:p>
            <a:pPr lvl="0"/>
            <a:endParaRPr lang="en-US" dirty="0"/>
          </a:p>
        </p:txBody>
      </p:sp>
      <p:sp>
        <p:nvSpPr>
          <p:cNvPr id="14" name="Content Placeholder 12"/>
          <p:cNvSpPr>
            <a:spLocks noGrp="1"/>
          </p:cNvSpPr>
          <p:nvPr>
            <p:ph sz="quarter" idx="15"/>
          </p:nvPr>
        </p:nvSpPr>
        <p:spPr>
          <a:xfrm>
            <a:off x="3213398" y="1649413"/>
            <a:ext cx="2605424" cy="1000125"/>
          </a:xfrm>
        </p:spPr>
        <p:txBody>
          <a:bodyPr/>
          <a:lstStyle>
            <a:lvl1pPr marL="0" indent="0">
              <a:buNone/>
              <a:defRPr/>
            </a:lvl1pPr>
          </a:lstStyle>
          <a:p>
            <a:pPr lvl="0"/>
            <a:endParaRPr lang="en-US" dirty="0"/>
          </a:p>
        </p:txBody>
      </p:sp>
      <p:sp>
        <p:nvSpPr>
          <p:cNvPr id="15" name="Content Placeholder 12"/>
          <p:cNvSpPr>
            <a:spLocks noGrp="1"/>
          </p:cNvSpPr>
          <p:nvPr>
            <p:ph sz="quarter" idx="16"/>
          </p:nvPr>
        </p:nvSpPr>
        <p:spPr>
          <a:xfrm>
            <a:off x="5987711" y="1649413"/>
            <a:ext cx="2605424" cy="1000125"/>
          </a:xfrm>
        </p:spPr>
        <p:txBody>
          <a:bodyPr/>
          <a:lstStyle>
            <a:lvl1pPr marL="0" indent="0">
              <a:buNone/>
              <a:defRPr/>
            </a:lvl1pPr>
          </a:lstStyle>
          <a:p>
            <a:pPr lvl="0"/>
            <a:endParaRPr lang="en-US" dirty="0"/>
          </a:p>
        </p:txBody>
      </p:sp>
    </p:spTree>
    <p:extLst>
      <p:ext uri="{BB962C8B-B14F-4D97-AF65-F5344CB8AC3E}">
        <p14:creationId xmlns:p14="http://schemas.microsoft.com/office/powerpoint/2010/main" val="3905196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marL="0" lvl="0" indent="0" algn="l" defTabSz="457200" rtl="0" eaLnBrk="1" latinLnBrk="0" hangingPunct="1">
              <a:lnSpc>
                <a:spcPct val="90000"/>
              </a:lnSpc>
              <a:spcBef>
                <a:spcPts val="1000"/>
              </a:spcBef>
              <a:buFont typeface="Arial" panose="020B0604020202020204" pitchFamily="34" charset="0"/>
              <a:buNone/>
            </a:pPr>
            <a:r>
              <a:rPr lang="en-US" dirty="0"/>
              <a:t>Edit Master text styles</a:t>
            </a:r>
          </a:p>
          <a:p>
            <a:pPr marL="685800" lvl="1" indent="-228600" algn="l" defTabSz="914400" rtl="0" eaLnBrk="1" latinLnBrk="0" hangingPunct="1">
              <a:lnSpc>
                <a:spcPct val="90000"/>
              </a:lnSpc>
              <a:spcBef>
                <a:spcPts val="500"/>
              </a:spcBef>
              <a:buClr>
                <a:schemeClr val="accent3"/>
              </a:buClr>
              <a:buSzPct val="110000"/>
              <a:buFont typeface="Arial" panose="020B0604020202020204" pitchFamily="34" charset="0"/>
              <a:buChar char="•"/>
            </a:pPr>
            <a:r>
              <a:rPr lang="en-US" dirty="0"/>
              <a:t>Second level</a:t>
            </a:r>
          </a:p>
          <a:p>
            <a:pPr marL="1143000" lvl="2" indent="-228600" algn="l" defTabSz="914400" rtl="0" eaLnBrk="1" latinLnBrk="0" hangingPunct="1">
              <a:lnSpc>
                <a:spcPct val="90000"/>
              </a:lnSpc>
              <a:spcBef>
                <a:spcPts val="500"/>
              </a:spcBef>
              <a:buClr>
                <a:schemeClr val="accent3"/>
              </a:buClr>
              <a:buSzPct val="80000"/>
              <a:buFont typeface="Courier New" panose="02070309020205020404" pitchFamily="49" charset="0"/>
              <a:buChar char="o"/>
            </a:pPr>
            <a:r>
              <a:rPr lang="en-US" dirty="0"/>
              <a:t>Third level</a:t>
            </a:r>
          </a:p>
          <a:p>
            <a:pPr marL="1600200" lvl="3" indent="-228600" algn="l" defTabSz="914400" rtl="0" eaLnBrk="1" latinLnBrk="0" hangingPunct="1">
              <a:lnSpc>
                <a:spcPct val="90000"/>
              </a:lnSpc>
              <a:spcBef>
                <a:spcPts val="500"/>
              </a:spcBef>
              <a:buClr>
                <a:schemeClr val="accent3"/>
              </a:buClr>
              <a:buSzPct val="90000"/>
              <a:buFont typeface="Arial" panose="020B0604020202020204" pitchFamily="34" charset="0"/>
              <a:buChar char="•"/>
            </a:pPr>
            <a:r>
              <a:rPr lang="en-US" dirty="0"/>
              <a:t>Fourth level</a:t>
            </a:r>
          </a:p>
          <a:p>
            <a:pPr marL="2057400" lvl="4" indent="-228600" algn="l" defTabSz="914400" rtl="0" eaLnBrk="1" latinLnBrk="0" hangingPunct="1">
              <a:lnSpc>
                <a:spcPct val="90000"/>
              </a:lnSpc>
              <a:spcBef>
                <a:spcPts val="500"/>
              </a:spcBef>
              <a:buClr>
                <a:schemeClr val="accent3"/>
              </a:buClr>
              <a:buSzPct val="50000"/>
              <a:buFont typeface="Courier New" panose="02070309020205020404" pitchFamily="49" charset="0"/>
              <a:buChar char="o"/>
            </a:pPr>
            <a:r>
              <a:rPr lang="en-US" dirty="0"/>
              <a:t>Fifth level</a:t>
            </a:r>
          </a:p>
        </p:txBody>
      </p:sp>
      <p:sp>
        <p:nvSpPr>
          <p:cNvPr id="4" name="Date Placeholder 3"/>
          <p:cNvSpPr>
            <a:spLocks noGrp="1"/>
          </p:cNvSpPr>
          <p:nvPr>
            <p:ph type="dt" sz="half" idx="2"/>
          </p:nvPr>
        </p:nvSpPr>
        <p:spPr>
          <a:xfrm>
            <a:off x="0" y="6492875"/>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OFM </a:t>
            </a:r>
            <a:fld id="{D09E6834-96EA-483E-A24D-535E62DC4241}" type="datetime1">
              <a:rPr lang="en-US" smtClean="0"/>
              <a:t>11/23/2023</a:t>
            </a:fld>
            <a:endParaRPr lang="en-US" dirty="0"/>
          </a:p>
        </p:txBody>
      </p:sp>
      <p:sp>
        <p:nvSpPr>
          <p:cNvPr id="5" name="Footer Placeholder 4"/>
          <p:cNvSpPr>
            <a:spLocks noGrp="1"/>
          </p:cNvSpPr>
          <p:nvPr>
            <p:ph type="ftr" sz="quarter" idx="3"/>
          </p:nvPr>
        </p:nvSpPr>
        <p:spPr>
          <a:xfrm>
            <a:off x="3028950" y="6492875"/>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86600" y="6492875"/>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5BEBA6-4A57-406D-B671-F270610AB5E4}" type="slidenum">
              <a:rPr lang="en-US" smtClean="0"/>
              <a:t>‹#›</a:t>
            </a:fld>
            <a:endParaRPr lang="en-US"/>
          </a:p>
        </p:txBody>
      </p:sp>
    </p:spTree>
    <p:extLst>
      <p:ext uri="{BB962C8B-B14F-4D97-AF65-F5344CB8AC3E}">
        <p14:creationId xmlns:p14="http://schemas.microsoft.com/office/powerpoint/2010/main" val="4036424821"/>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62" r:id="rId3"/>
    <p:sldLayoutId id="2147483663" r:id="rId4"/>
    <p:sldLayoutId id="2147483675" r:id="rId5"/>
    <p:sldLayoutId id="2147483676" r:id="rId6"/>
    <p:sldLayoutId id="2147483664" r:id="rId7"/>
    <p:sldLayoutId id="2147483665" r:id="rId8"/>
    <p:sldLayoutId id="2147483673" r:id="rId9"/>
    <p:sldLayoutId id="2147483666" r:id="rId10"/>
    <p:sldLayoutId id="2147483672" r:id="rId11"/>
    <p:sldLayoutId id="2147483667" r:id="rId12"/>
    <p:sldLayoutId id="2147483668" r:id="rId13"/>
    <p:sldLayoutId id="2147483669" r:id="rId14"/>
    <p:sldLayoutId id="2147483670" r:id="rId15"/>
    <p:sldLayoutId id="2147483671" r:id="rId16"/>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en-US" sz="2500" i="0" kern="1200" baseline="0" dirty="0" smtClean="0">
          <a:solidFill>
            <a:srgbClr val="1F4E79"/>
          </a:solidFill>
          <a:latin typeface="+mn-lt"/>
          <a:ea typeface="Segoe UI Black" panose="020B0A02040204020203" pitchFamily="34" charset="0"/>
          <a:cs typeface="Segoe UI Semilight" panose="020B04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lang="en-US" sz="2400" kern="1200" dirty="0" smtClean="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en-US" sz="2000" kern="1200" dirty="0" smtClean="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en-US" sz="1800" kern="1200" dirty="0" smtClean="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en-US" sz="1800" kern="1200" dirty="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sa.gov/employer/critical.htm"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hyperlink" Target="https://support.hrms.wa.gov/resources/year-end-activities/year-end-social-security-number-verification?utm_medium=email&amp;utm_source=govdelivery" TargetMode="External"/><Relationship Id="rId4" Type="http://schemas.openxmlformats.org/officeDocument/2006/relationships/hyperlink" Target="http://www.ssa.gov/employer/ssnv.ht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mailto:SEA.RO.CPS.ESLO@ssa.gov"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hyperlink" Target="mailto:SEA.ESLO@ssa.gov"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rs.gov/pub/irs-pdf/iw2w3.pdf" TargetMode="Externa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support.hrms.wa.gov/sites/default/files/public/PDFProcedures/YTD_MANUAL_ADJUSTMENT_W2.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hyperlink" Target="http://www.ssa.gov/employer/"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re.wa.gov/"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hyperlink" Target="https://support.hrms.wa.gov/sites/default/files/public/PDFProcedures/YTD_MANUAL_ADJUSTMENT_W2.pdf" TargetMode="External"/><Relationship Id="rId4" Type="http://schemas.openxmlformats.org/officeDocument/2006/relationships/hyperlink" Target="https://www.tre.wa.gov/partners/for-state-agencies/cash-management/forms-and-instruction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ofm.wa.gov/"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hyperlink" Target="http://www.ofm.wa.gov/resources/payroll.asp" TargetMode="External"/><Relationship Id="rId4" Type="http://schemas.openxmlformats.org/officeDocument/2006/relationships/hyperlink" Target="http://www.ofm.wa.gov/policy/default.as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support.hrms.wa.gov/oasi-adjustments-ees-transfer-between-agencies"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5" Type="http://schemas.openxmlformats.org/officeDocument/2006/relationships/hyperlink" Target="https://ofm.wa.gov/sites/default/files/public/legacy/policy/10.10.pdf" TargetMode="External"/><Relationship Id="rId4" Type="http://schemas.openxmlformats.org/officeDocument/2006/relationships/hyperlink" Target="https://ofm.wa.gov/sites/default/files/public/legacy/policy/10.90.pdf#10.90.20"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7" Type="http://schemas.openxmlformats.org/officeDocument/2006/relationships/hyperlink" Target="https://www.hca.wa.gov/pebb-benefits-admins/administrative-tools-and-resources/hca-reporting-guidance" TargetMode="External"/><Relationship Id="rId2" Type="http://schemas.openxmlformats.org/officeDocument/2006/relationships/slideLayout" Target="../slideLayouts/slideLayout3.xml"/><Relationship Id="rId1" Type="http://schemas.openxmlformats.org/officeDocument/2006/relationships/themeOverride" Target="../theme/themeOverride2.xml"/><Relationship Id="rId6" Type="http://schemas.openxmlformats.org/officeDocument/2006/relationships/hyperlink" Target="mailto:hue.Nguyen@hca.wa.gov" TargetMode="External"/><Relationship Id="rId5" Type="http://schemas.openxmlformats.org/officeDocument/2006/relationships/hyperlink" Target="mailto:james.Koch@hca.wa.gov" TargetMode="External"/><Relationship Id="rId4" Type="http://schemas.openxmlformats.org/officeDocument/2006/relationships/hyperlink" Target="mailto:ACA1095-C@hca.wa.gov"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hemeOverride" Target="../theme/themeOverride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themeOverride" Target="../theme/themeOverride4.xml"/><Relationship Id="rId4" Type="http://schemas.openxmlformats.org/officeDocument/2006/relationships/hyperlink" Target="https://ofm.wa.gov/sites/default/files/public/resources/payroll/LTSS_PFML_Rounding.xlsx" TargetMode="Externa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hemeOverride" Target="../theme/themeOverride5.xml"/><Relationship Id="rId5" Type="http://schemas.openxmlformats.org/officeDocument/2006/relationships/hyperlink" Target="https://ofm.wa.gov/sites/default/files/public/resources/payroll/Employer_LTSS_QA.pdf" TargetMode="External"/><Relationship Id="rId4" Type="http://schemas.openxmlformats.org/officeDocument/2006/relationships/hyperlink" Target="https://ofm.wa.gov/state-human-resources/hr-projects/long-term-services-and-supports-ltsswa-cares-fund-employee-premium" TargetMode="Externa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themeOverride" Target="../theme/themeOverride6.xml"/><Relationship Id="rId5" Type="http://schemas.openxmlformats.org/officeDocument/2006/relationships/hyperlink" Target="https://support.hrms.wa.gov/resources/payroll-out-state-employee-tax-resources" TargetMode="External"/><Relationship Id="rId4" Type="http://schemas.openxmlformats.org/officeDocument/2006/relationships/hyperlink" Target="https://ofm.wa.gov/state-human-resources/statewide-telework-and-hybrid-work-resources/out-state-remote-work-guidance-and-resources" TargetMode="Externa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hemeOverride" Target="../theme/themeOverride7.xml"/></Relationships>
</file>

<file path=ppt/slides/_rels/slide26.xml.rels><?xml version="1.0" encoding="UTF-8" standalone="yes"?>
<Relationships xmlns="http://schemas.openxmlformats.org/package/2006/relationships"><Relationship Id="rId8" Type="http://schemas.openxmlformats.org/officeDocument/2006/relationships/hyperlink" Target="mailto:heretohelp@ofm.wa.gov" TargetMode="External"/><Relationship Id="rId3" Type="http://schemas.openxmlformats.org/officeDocument/2006/relationships/notesSlide" Target="../notesSlides/notesSlide25.xml"/><Relationship Id="rId7" Type="http://schemas.openxmlformats.org/officeDocument/2006/relationships/hyperlink" Target="mailto:warrantinquiry@tre.wa.gov" TargetMode="External"/><Relationship Id="rId2" Type="http://schemas.openxmlformats.org/officeDocument/2006/relationships/slideLayout" Target="../slideLayouts/slideLayout3.xml"/><Relationship Id="rId1" Type="http://schemas.openxmlformats.org/officeDocument/2006/relationships/themeOverride" Target="../theme/themeOverride8.xml"/><Relationship Id="rId6" Type="http://schemas.openxmlformats.org/officeDocument/2006/relationships/hyperlink" Target="mailto:EFTJV@tre.wa.gov" TargetMode="External"/><Relationship Id="rId5" Type="http://schemas.openxmlformats.org/officeDocument/2006/relationships/hyperlink" Target="mailto:steve.nielson@ofm.wa.gov" TargetMode="External"/><Relationship Id="rId4" Type="http://schemas.openxmlformats.org/officeDocument/2006/relationships/hyperlink" Target="mailto:elizabeth.smith@ofm.wa.gov" TargetMode="External"/><Relationship Id="rId9" Type="http://schemas.openxmlformats.org/officeDocument/2006/relationships/hyperlink" Target="mailto:payeeregistration@ofm.wa.gov"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ofm.wa.gov/accounting/administrative-accounting-resources/payroll/personnelpayroll-association"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hyperlink" Target="https://tre.wa.gov/partners/for-state-agencies/cash-management/forms-and-instruction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support.hrms.wa.gov/resources/payroll-calendar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irs.gov/pub/irs-pdf/p15b.pdf?_ga=1.14343934.873758405.1453249327"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hyperlink" Target="mailto:Evajean.c.Galgana@irs.gov" TargetMode="External"/><Relationship Id="rId5" Type="http://schemas.openxmlformats.org/officeDocument/2006/relationships/hyperlink" Target="https://www.irs.gov/government-entities/webinars-for-tax-exempt-government-entities" TargetMode="External"/><Relationship Id="rId4" Type="http://schemas.openxmlformats.org/officeDocument/2006/relationships/hyperlink" Target="https://www.irs.gov/pub/irs-pdf/p5137.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6"/>
          </p:nvPr>
        </p:nvSpPr>
        <p:spPr/>
        <p:txBody>
          <a:bodyPr>
            <a:normAutofit fontScale="85000" lnSpcReduction="10000"/>
          </a:bodyPr>
          <a:lstStyle/>
          <a:p>
            <a:r>
              <a:rPr lang="en-US" dirty="0"/>
              <a:t>Year End 2023 and Beginning 2024</a:t>
            </a:r>
          </a:p>
        </p:txBody>
      </p:sp>
    </p:spTree>
    <p:extLst>
      <p:ext uri="{BB962C8B-B14F-4D97-AF65-F5344CB8AC3E}">
        <p14:creationId xmlns:p14="http://schemas.microsoft.com/office/powerpoint/2010/main" val="41414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Security Administration</a:t>
            </a:r>
          </a:p>
        </p:txBody>
      </p:sp>
      <p:sp>
        <p:nvSpPr>
          <p:cNvPr id="4" name="Content Placeholder 2"/>
          <p:cNvSpPr>
            <a:spLocks noGrp="1"/>
          </p:cNvSpPr>
          <p:nvPr>
            <p:ph idx="1"/>
          </p:nvPr>
        </p:nvSpPr>
        <p:spPr>
          <a:xfrm>
            <a:off x="391887" y="1398909"/>
            <a:ext cx="8109018" cy="4640149"/>
          </a:xfrm>
        </p:spPr>
        <p:txBody>
          <a:bodyPr>
            <a:normAutofit/>
          </a:bodyPr>
          <a:lstStyle/>
          <a:p>
            <a:r>
              <a:rPr lang="en-US" dirty="0"/>
              <a:t>Reporting to Social Security</a:t>
            </a:r>
            <a:endParaRPr lang="en-US" dirty="0">
              <a:latin typeface="Calibri" panose="020F0502020204030204" pitchFamily="34" charset="0"/>
              <a:cs typeface="Calibri" panose="020F0502020204030204" pitchFamily="34" charset="0"/>
            </a:endParaRPr>
          </a:p>
          <a:p>
            <a:pPr marL="396875" indent="-284163">
              <a:lnSpc>
                <a:spcPct val="80000"/>
              </a:lnSpc>
              <a:spcAft>
                <a:spcPts val="1200"/>
              </a:spcAft>
              <a:buClr>
                <a:srgbClr val="1680BC"/>
              </a:buClr>
              <a:buFont typeface="Wingdings 2" panose="05020102010507070707" pitchFamily="18" charset="2"/>
              <a:buChar char=""/>
              <a:tabLst>
                <a:tab pos="685800" algn="l"/>
              </a:tabLst>
            </a:pPr>
            <a:r>
              <a:rPr lang="en-US" sz="1600" dirty="0">
                <a:latin typeface="+mn-lt"/>
              </a:rPr>
              <a:t>The Social Security Administration (SSA) maintains the “Critical Links” document, which provides guidance to employers on correctly reporting names and social security numbers on Forms W-2 so that SSA can match each W-2 to the employee’s lifelong earnings history.  The “Critical Links” page can be found at: </a:t>
            </a:r>
            <a:r>
              <a:rPr lang="en-US" sz="1600" dirty="0">
                <a:latin typeface="+mn-lt"/>
                <a:hlinkClick r:id="rId3"/>
              </a:rPr>
              <a:t>http://www.ssa.gov/employer/critical.htm</a:t>
            </a:r>
            <a:r>
              <a:rPr lang="en-US" sz="1600" dirty="0">
                <a:latin typeface="+mn-lt"/>
              </a:rPr>
              <a:t>. </a:t>
            </a:r>
          </a:p>
          <a:p>
            <a:pPr marL="396875" marR="0" lvl="0" indent="-284163">
              <a:spcAft>
                <a:spcPts val="1200"/>
              </a:spcAft>
              <a:buClr>
                <a:srgbClr val="1680BC"/>
              </a:buClr>
              <a:buFont typeface="Wingdings 2" panose="05020102010507070707" pitchFamily="18" charset="2"/>
              <a:buChar char=""/>
              <a:tabLst>
                <a:tab pos="685800" algn="l"/>
              </a:tabLst>
            </a:pPr>
            <a:r>
              <a:rPr lang="en-US" sz="1600" dirty="0">
                <a:latin typeface="+mn-lt"/>
              </a:rPr>
              <a:t>Employers to verify an employee’s name and social security number  (SSN) on the employee’s W-4 form as part of the hiring process for tax withholding and reporting purposes.</a:t>
            </a:r>
          </a:p>
          <a:p>
            <a:pPr marL="396875" marR="0" lvl="0" indent="-284163">
              <a:spcAft>
                <a:spcPts val="1200"/>
              </a:spcAft>
              <a:buClr>
                <a:srgbClr val="1680BC"/>
              </a:buClr>
              <a:buFont typeface="Wingdings 2" panose="05020102010507070707" pitchFamily="18" charset="2"/>
              <a:buChar char=""/>
              <a:tabLst>
                <a:tab pos="685800" algn="l"/>
              </a:tabLst>
            </a:pPr>
            <a:r>
              <a:rPr lang="en-US" sz="1600" dirty="0">
                <a:latin typeface="+mn-lt"/>
              </a:rPr>
              <a:t>Employers to use the Social Security Number Verification Service (SSNVS) to verify social security numbers on-line.  More information is available at </a:t>
            </a:r>
            <a:r>
              <a:rPr lang="en-US" sz="1600" dirty="0">
                <a:latin typeface="+mn-lt"/>
                <a:hlinkClick r:id="rId4"/>
              </a:rPr>
              <a:t>http://www.ssa.gov/employer/ssnv.htm</a:t>
            </a:r>
            <a:r>
              <a:rPr lang="en-US" sz="1600" dirty="0">
                <a:latin typeface="+mn-lt"/>
              </a:rPr>
              <a:t>.</a:t>
            </a:r>
          </a:p>
          <a:p>
            <a:pPr marL="396875" marR="0" lvl="0" indent="-284163">
              <a:spcAft>
                <a:spcPts val="1200"/>
              </a:spcAft>
              <a:buClr>
                <a:srgbClr val="1680BC"/>
              </a:buClr>
              <a:buFont typeface="Wingdings 2" panose="05020102010507070707" pitchFamily="18" charset="2"/>
              <a:buChar char=""/>
              <a:tabLst>
                <a:tab pos="685800" algn="l"/>
              </a:tabLst>
            </a:pPr>
            <a:r>
              <a:rPr lang="en-US" sz="1600" dirty="0">
                <a:latin typeface="+mn-lt"/>
              </a:rPr>
              <a:t>Remember to run the HRMS report ZHR_RPTPY033_SSN_VER to identify employees within your agency that may have issues.  The procedures for running the report and resolving the SSN discrepancies can be accessed on the </a:t>
            </a:r>
            <a:r>
              <a:rPr lang="en-US" sz="1600" dirty="0">
                <a:latin typeface="+mn-lt"/>
                <a:hlinkClick r:id="rId5"/>
              </a:rPr>
              <a:t>Year End website</a:t>
            </a:r>
            <a:r>
              <a:rPr lang="en-US" sz="1600" dirty="0">
                <a:latin typeface="+mn-lt"/>
              </a:rPr>
              <a:t>.  </a:t>
            </a:r>
          </a:p>
          <a:p>
            <a:pPr marL="798512" lvl="1" indent="0">
              <a:spcAft>
                <a:spcPts val="1200"/>
              </a:spcAft>
              <a:buClr>
                <a:srgbClr val="1680BC"/>
              </a:buClr>
              <a:buNone/>
            </a:pPr>
            <a:endParaRPr lang="en-US" sz="1800" dirty="0">
              <a:latin typeface="+mn-lt"/>
            </a:endParaRP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10</a:t>
            </a:fld>
            <a:endParaRPr lang="en-US"/>
          </a:p>
        </p:txBody>
      </p:sp>
    </p:spTree>
    <p:extLst>
      <p:ext uri="{BB962C8B-B14F-4D97-AF65-F5344CB8AC3E}">
        <p14:creationId xmlns:p14="http://schemas.microsoft.com/office/powerpoint/2010/main" val="1193616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Social Security Administration (Continued)</a:t>
            </a:r>
          </a:p>
        </p:txBody>
      </p:sp>
      <p:sp>
        <p:nvSpPr>
          <p:cNvPr id="4" name="Content Placeholder 2"/>
          <p:cNvSpPr>
            <a:spLocks noGrp="1"/>
          </p:cNvSpPr>
          <p:nvPr>
            <p:ph idx="1"/>
          </p:nvPr>
        </p:nvSpPr>
        <p:spPr>
          <a:xfrm>
            <a:off x="1180740" y="1733645"/>
            <a:ext cx="6884957" cy="4351338"/>
          </a:xfrm>
        </p:spPr>
        <p:txBody>
          <a:bodyPr>
            <a:normAutofit/>
          </a:bodyPr>
          <a:lstStyle/>
          <a:p>
            <a:r>
              <a:rPr lang="en-US" dirty="0"/>
              <a:t>Washington’s SSA Contacts:</a:t>
            </a:r>
          </a:p>
          <a:p>
            <a:endParaRPr lang="en-US" sz="1600" dirty="0">
              <a:latin typeface="+mn-lt"/>
            </a:endParaRPr>
          </a:p>
          <a:p>
            <a:pPr marL="112712" algn="ctr">
              <a:lnSpc>
                <a:spcPct val="80000"/>
              </a:lnSpc>
              <a:spcBef>
                <a:spcPts val="800"/>
              </a:spcBef>
              <a:spcAft>
                <a:spcPts val="800"/>
              </a:spcAft>
              <a:buClr>
                <a:srgbClr val="1680BC"/>
              </a:buClr>
              <a:tabLst>
                <a:tab pos="685800" algn="l"/>
              </a:tabLst>
            </a:pPr>
            <a:r>
              <a:rPr lang="en-US" sz="1600" b="1" dirty="0">
                <a:latin typeface="+mn-lt"/>
              </a:rPr>
              <a:t>Armond Joseph</a:t>
            </a:r>
          </a:p>
          <a:p>
            <a:pPr marL="112712" algn="ctr">
              <a:lnSpc>
                <a:spcPct val="80000"/>
              </a:lnSpc>
              <a:spcBef>
                <a:spcPts val="800"/>
              </a:spcBef>
              <a:spcAft>
                <a:spcPts val="800"/>
              </a:spcAft>
              <a:buClr>
                <a:srgbClr val="1680BC"/>
              </a:buClr>
              <a:tabLst>
                <a:tab pos="685800" algn="l"/>
              </a:tabLst>
            </a:pPr>
            <a:r>
              <a:rPr lang="en-US" sz="1600" b="1" dirty="0">
                <a:latin typeface="+mn-lt"/>
                <a:hlinkClick r:id="rId3"/>
              </a:rPr>
              <a:t>SEA.ESLO@ssa.gov</a:t>
            </a:r>
            <a:r>
              <a:rPr lang="en-US" sz="1600" b="1" dirty="0">
                <a:latin typeface="+mn-lt"/>
              </a:rPr>
              <a:t> </a:t>
            </a:r>
          </a:p>
          <a:p>
            <a:pPr marL="112712" algn="ctr">
              <a:lnSpc>
                <a:spcPct val="80000"/>
              </a:lnSpc>
              <a:spcBef>
                <a:spcPts val="800"/>
              </a:spcBef>
              <a:spcAft>
                <a:spcPts val="800"/>
              </a:spcAft>
              <a:buClr>
                <a:srgbClr val="1680BC"/>
              </a:buClr>
              <a:tabLst>
                <a:tab pos="685800" algn="l"/>
              </a:tabLst>
            </a:pPr>
            <a:r>
              <a:rPr lang="en-US" sz="1600" b="1" dirty="0">
                <a:latin typeface="+mn-lt"/>
              </a:rPr>
              <a:t>(425) 215-2229</a:t>
            </a:r>
          </a:p>
          <a:p>
            <a:pPr marL="112712" algn="ctr">
              <a:lnSpc>
                <a:spcPct val="80000"/>
              </a:lnSpc>
              <a:spcBef>
                <a:spcPts val="800"/>
              </a:spcBef>
              <a:spcAft>
                <a:spcPts val="800"/>
              </a:spcAft>
              <a:buClr>
                <a:srgbClr val="1680BC"/>
              </a:buClr>
              <a:tabLst>
                <a:tab pos="685800" algn="l"/>
              </a:tabLst>
            </a:pPr>
            <a:r>
              <a:rPr lang="en-US" sz="1600" b="1" dirty="0">
                <a:latin typeface="+mn-lt"/>
              </a:rPr>
              <a:t> </a:t>
            </a:r>
          </a:p>
          <a:p>
            <a:pPr marL="112712" algn="ctr">
              <a:lnSpc>
                <a:spcPct val="80000"/>
              </a:lnSpc>
              <a:spcBef>
                <a:spcPts val="800"/>
              </a:spcBef>
              <a:spcAft>
                <a:spcPts val="800"/>
              </a:spcAft>
              <a:buClr>
                <a:srgbClr val="1680BC"/>
              </a:buClr>
              <a:tabLst>
                <a:tab pos="685800" algn="l"/>
              </a:tabLst>
            </a:pPr>
            <a:r>
              <a:rPr lang="en-US" sz="1600" b="1" dirty="0">
                <a:latin typeface="+mn-lt"/>
              </a:rPr>
              <a:t>Stephanie Winker</a:t>
            </a:r>
          </a:p>
          <a:p>
            <a:pPr marL="112712" algn="ctr">
              <a:lnSpc>
                <a:spcPct val="80000"/>
              </a:lnSpc>
              <a:spcBef>
                <a:spcPts val="800"/>
              </a:spcBef>
              <a:spcAft>
                <a:spcPts val="800"/>
              </a:spcAft>
              <a:buClr>
                <a:srgbClr val="1680BC"/>
              </a:buClr>
              <a:tabLst>
                <a:tab pos="685800" algn="l"/>
              </a:tabLst>
            </a:pPr>
            <a:r>
              <a:rPr lang="en-US" sz="1600" b="1" dirty="0">
                <a:latin typeface="+mn-lt"/>
                <a:hlinkClick r:id="rId4"/>
              </a:rPr>
              <a:t>SEA.ESLO@ssa.gov</a:t>
            </a:r>
            <a:r>
              <a:rPr lang="en-US" sz="1600" b="1" dirty="0">
                <a:latin typeface="+mn-lt"/>
              </a:rPr>
              <a:t> </a:t>
            </a:r>
          </a:p>
          <a:p>
            <a:pPr marL="112712" algn="ctr">
              <a:lnSpc>
                <a:spcPct val="80000"/>
              </a:lnSpc>
              <a:spcBef>
                <a:spcPts val="800"/>
              </a:spcBef>
              <a:spcAft>
                <a:spcPts val="800"/>
              </a:spcAft>
              <a:buClr>
                <a:srgbClr val="1680BC"/>
              </a:buClr>
              <a:tabLst>
                <a:tab pos="685800" algn="l"/>
              </a:tabLst>
            </a:pPr>
            <a:r>
              <a:rPr lang="en-US" sz="1600" b="1" dirty="0">
                <a:latin typeface="+mn-lt"/>
              </a:rPr>
              <a:t>(425) 215-2677 </a:t>
            </a:r>
          </a:p>
          <a:p>
            <a:endParaRPr lang="en-US" sz="1600" dirty="0">
              <a:latin typeface="+mn-lt"/>
            </a:endParaRPr>
          </a:p>
          <a:p>
            <a:pPr marL="798512" lvl="1" indent="0">
              <a:spcAft>
                <a:spcPts val="1200"/>
              </a:spcAft>
              <a:buClr>
                <a:srgbClr val="1680BC"/>
              </a:buClr>
              <a:buNone/>
            </a:pPr>
            <a:endParaRPr lang="en-US" sz="1800" dirty="0">
              <a:latin typeface="+mn-lt"/>
            </a:endParaRP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11</a:t>
            </a:fld>
            <a:endParaRPr lang="en-US"/>
          </a:p>
        </p:txBody>
      </p:sp>
    </p:spTree>
    <p:extLst>
      <p:ext uri="{BB962C8B-B14F-4D97-AF65-F5344CB8AC3E}">
        <p14:creationId xmlns:p14="http://schemas.microsoft.com/office/powerpoint/2010/main" val="56882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State Withholding Tax</a:t>
            </a:r>
          </a:p>
        </p:txBody>
      </p:sp>
      <p:sp>
        <p:nvSpPr>
          <p:cNvPr id="4" name="Content Placeholder 2"/>
          <p:cNvSpPr>
            <a:spLocks noGrp="1"/>
          </p:cNvSpPr>
          <p:nvPr>
            <p:ph idx="1"/>
          </p:nvPr>
        </p:nvSpPr>
        <p:spPr>
          <a:xfrm>
            <a:off x="522514" y="1374415"/>
            <a:ext cx="7886700" cy="4664643"/>
          </a:xfrm>
        </p:spPr>
        <p:txBody>
          <a:bodyPr>
            <a:normAutofit/>
          </a:bodyPr>
          <a:lstStyle/>
          <a:p>
            <a:pPr marL="396875" indent="-284163">
              <a:spcAft>
                <a:spcPts val="1200"/>
              </a:spcAft>
              <a:buClr>
                <a:srgbClr val="1680BC"/>
              </a:buClr>
              <a:buFont typeface="Wingdings 2" panose="05020102010507070707" pitchFamily="18" charset="2"/>
              <a:buChar char=""/>
              <a:tabLst>
                <a:tab pos="685800" algn="l"/>
              </a:tabLst>
            </a:pPr>
            <a:r>
              <a:rPr lang="en-US" sz="1600" dirty="0">
                <a:latin typeface="+mn-lt"/>
              </a:rPr>
              <a:t>State and local tax data needs to be reported on the employee's copy of the W-2 so that they can file state or local tax returns.  However, the W-2 file that the state sends to the SSA does not need to contain that information.  The SSA does not read state and local tax data nor pass it on to anyone.</a:t>
            </a:r>
          </a:p>
          <a:p>
            <a:pPr marL="396875" indent="-284163">
              <a:spcAft>
                <a:spcPts val="1200"/>
              </a:spcAft>
              <a:buClr>
                <a:srgbClr val="1680BC"/>
              </a:buClr>
              <a:buFont typeface="Wingdings 2" panose="05020102010507070707" pitchFamily="18" charset="2"/>
              <a:buChar char=""/>
              <a:tabLst>
                <a:tab pos="685800" algn="l"/>
              </a:tabLst>
            </a:pPr>
            <a:r>
              <a:rPr lang="en-US" sz="1600" dirty="0">
                <a:latin typeface="+mn-lt"/>
              </a:rPr>
              <a:t>Depending upon the locality involved, agencies may need to send state or local W-2 data to that entity.  For example, Oregon requires W-2 data to be sent electronically.</a:t>
            </a:r>
          </a:p>
          <a:p>
            <a:pPr marL="396875" indent="-284163">
              <a:spcAft>
                <a:spcPts val="1200"/>
              </a:spcAft>
              <a:buClr>
                <a:srgbClr val="1680BC"/>
              </a:buClr>
              <a:buFont typeface="Wingdings 2" panose="05020102010507070707" pitchFamily="18" charset="2"/>
              <a:buChar char=""/>
              <a:tabLst>
                <a:tab pos="685800" algn="l"/>
              </a:tabLst>
            </a:pPr>
            <a:r>
              <a:rPr lang="en-US" sz="1600" dirty="0">
                <a:latin typeface="+mn-lt"/>
              </a:rPr>
              <a:t>Each state has slightly different rules and regulations, so you need to check with those in which you have employees.</a:t>
            </a:r>
          </a:p>
          <a:p>
            <a:pPr marL="396875" indent="-284163">
              <a:lnSpc>
                <a:spcPct val="100000"/>
              </a:lnSpc>
              <a:spcAft>
                <a:spcPts val="1200"/>
              </a:spcAft>
              <a:buClr>
                <a:srgbClr val="1680BC"/>
              </a:buClr>
              <a:buFont typeface="Wingdings 2" panose="05020102010507070707" pitchFamily="18" charset="2"/>
              <a:buChar char=""/>
              <a:tabLst>
                <a:tab pos="685800" algn="l"/>
              </a:tabLst>
            </a:pPr>
            <a:r>
              <a:rPr lang="en-US" sz="1600" dirty="0">
                <a:latin typeface="+mn-lt"/>
              </a:rPr>
              <a:t>Further instructions for 2023 W-2 &amp; W-3 forms can be found at the following IRS web address: </a:t>
            </a:r>
            <a:r>
              <a:rPr lang="en-US" sz="1600" dirty="0">
                <a:latin typeface="+mn-lt"/>
                <a:hlinkClick r:id="rId3"/>
              </a:rPr>
              <a:t>http://www.irs.gov/pub/irs-pdf/iw2w3.pdf</a:t>
            </a:r>
            <a:r>
              <a:rPr lang="en-US" sz="1600" dirty="0">
                <a:latin typeface="+mn-lt"/>
              </a:rPr>
              <a:t> </a:t>
            </a:r>
          </a:p>
          <a:p>
            <a:pPr marL="798512" lvl="1" indent="0">
              <a:spcAft>
                <a:spcPts val="1200"/>
              </a:spcAft>
              <a:buClr>
                <a:srgbClr val="1680BC"/>
              </a:buClr>
              <a:buNone/>
            </a:pPr>
            <a:endParaRPr lang="en-US" sz="1800" dirty="0">
              <a:latin typeface="+mn-lt"/>
            </a:endParaRP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12</a:t>
            </a:fld>
            <a:endParaRPr lang="en-US"/>
          </a:p>
        </p:txBody>
      </p:sp>
    </p:spTree>
    <p:extLst>
      <p:ext uri="{BB962C8B-B14F-4D97-AF65-F5344CB8AC3E}">
        <p14:creationId xmlns:p14="http://schemas.microsoft.com/office/powerpoint/2010/main" val="3681856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State Withholding Tax (Continued)</a:t>
            </a:r>
          </a:p>
        </p:txBody>
      </p:sp>
      <p:sp>
        <p:nvSpPr>
          <p:cNvPr id="4" name="Content Placeholder 2"/>
          <p:cNvSpPr>
            <a:spLocks noGrp="1"/>
          </p:cNvSpPr>
          <p:nvPr>
            <p:ph idx="1"/>
          </p:nvPr>
        </p:nvSpPr>
        <p:spPr>
          <a:xfrm>
            <a:off x="461554" y="1201783"/>
            <a:ext cx="8151223" cy="4883201"/>
          </a:xfrm>
        </p:spPr>
        <p:txBody>
          <a:bodyPr>
            <a:normAutofit lnSpcReduction="10000"/>
          </a:bodyPr>
          <a:lstStyle/>
          <a:p>
            <a:pPr marL="396875" marR="0" indent="-284163">
              <a:spcAft>
                <a:spcPts val="1200"/>
              </a:spcAft>
              <a:buClr>
                <a:srgbClr val="1680BC"/>
              </a:buClr>
              <a:buFont typeface="Wingdings 2" panose="05020102010507070707" pitchFamily="18" charset="2"/>
              <a:buChar char=""/>
              <a:tabLst>
                <a:tab pos="685800" algn="l"/>
              </a:tabLst>
            </a:pPr>
            <a:r>
              <a:rPr lang="en-US" sz="1600" dirty="0">
                <a:latin typeface="+mn-lt"/>
              </a:rPr>
              <a:t>Agencies using HRMS can include other state wage and tax information by following HRMS procedures.  </a:t>
            </a:r>
          </a:p>
          <a:p>
            <a:pPr marL="1082675" lvl="1" indent="-284163">
              <a:spcAft>
                <a:spcPts val="1200"/>
              </a:spcAft>
              <a:buClr>
                <a:srgbClr val="1680BC"/>
              </a:buClr>
              <a:buFont typeface="Wingdings 2" panose="05020102010507070707" pitchFamily="18" charset="2"/>
              <a:buChar char=""/>
              <a:tabLst>
                <a:tab pos="685800" algn="l"/>
              </a:tabLst>
            </a:pPr>
            <a:r>
              <a:rPr lang="en-US" sz="1500" dirty="0">
                <a:latin typeface="+mn-lt"/>
              </a:rPr>
              <a:t>For other state’s income taxes to be reported on employees’ Forms W-2, a state ID is required.</a:t>
            </a:r>
          </a:p>
          <a:p>
            <a:pPr marL="1082675" lvl="1" indent="-284163">
              <a:spcAft>
                <a:spcPts val="1200"/>
              </a:spcAft>
              <a:buClr>
                <a:srgbClr val="1680BC"/>
              </a:buClr>
              <a:buFont typeface="Wingdings 2" panose="05020102010507070707" pitchFamily="18" charset="2"/>
              <a:buChar char=""/>
              <a:tabLst>
                <a:tab pos="685800" algn="l"/>
              </a:tabLst>
            </a:pPr>
            <a:r>
              <a:rPr lang="en-US" sz="1500" dirty="0">
                <a:latin typeface="+mn-lt"/>
              </a:rPr>
              <a:t>HRMS must have the state’s ID number in the system.</a:t>
            </a:r>
          </a:p>
          <a:p>
            <a:pPr marL="1082675" lvl="1" indent="-284163">
              <a:spcAft>
                <a:spcPts val="1200"/>
              </a:spcAft>
              <a:buClr>
                <a:srgbClr val="1680BC"/>
              </a:buClr>
              <a:buFont typeface="Wingdings 2" panose="05020102010507070707" pitchFamily="18" charset="2"/>
              <a:buChar char=""/>
              <a:tabLst>
                <a:tab pos="685800" algn="l"/>
              </a:tabLst>
            </a:pPr>
            <a:r>
              <a:rPr lang="en-US" sz="1500" dirty="0">
                <a:latin typeface="+mn-lt"/>
              </a:rPr>
              <a:t>For state ID numbers that are not presently in HRMS, complete a State ID Number Form and send it to HRMS by </a:t>
            </a:r>
            <a:r>
              <a:rPr lang="en-US" sz="1500" b="1" dirty="0">
                <a:latin typeface="+mn-lt"/>
              </a:rPr>
              <a:t>December 8, 2023</a:t>
            </a:r>
            <a:r>
              <a:rPr lang="en-US" sz="1500" dirty="0">
                <a:latin typeface="+mn-lt"/>
              </a:rPr>
              <a:t>:  Refer to the OFM Service News Notification sent on October 27, 2023.</a:t>
            </a:r>
          </a:p>
          <a:p>
            <a:pPr marL="1082675" lvl="1" indent="-284163">
              <a:spcAft>
                <a:spcPts val="1200"/>
              </a:spcAft>
              <a:buClr>
                <a:srgbClr val="1680BC"/>
              </a:buClr>
              <a:buFont typeface="Wingdings 2" panose="05020102010507070707" pitchFamily="18" charset="2"/>
              <a:buChar char=""/>
              <a:tabLst>
                <a:tab pos="685800" algn="l"/>
              </a:tabLst>
            </a:pPr>
            <a:r>
              <a:rPr lang="en-US" sz="1600" dirty="0"/>
              <a:t>The procedures on how to include other state wage and tax information on the W-2 are located here:  </a:t>
            </a:r>
            <a:r>
              <a:rPr lang="en-US" sz="1600" dirty="0">
                <a:hlinkClick r:id="rId3"/>
              </a:rPr>
              <a:t>https://support.hrms.wa.gov/sites/default/files/public/PDFProcedures/YTD_MANUAL_ADJUSTMENT_W2.pdf</a:t>
            </a:r>
            <a:r>
              <a:rPr lang="en-US" sz="1600" dirty="0"/>
              <a:t> </a:t>
            </a:r>
          </a:p>
          <a:p>
            <a:pPr marL="1082675" lvl="1" indent="-284163">
              <a:spcAft>
                <a:spcPts val="1200"/>
              </a:spcAft>
              <a:buClr>
                <a:srgbClr val="1680BC"/>
              </a:buClr>
              <a:buFont typeface="Wingdings 2" panose="05020102010507070707" pitchFamily="18" charset="2"/>
              <a:buChar char=""/>
              <a:tabLst>
                <a:tab pos="685800" algn="l"/>
              </a:tabLst>
            </a:pPr>
            <a:r>
              <a:rPr lang="en-US" sz="1600" dirty="0"/>
              <a:t>Last day to key manual YTD entries is </a:t>
            </a:r>
            <a:r>
              <a:rPr lang="en-US" sz="1600" b="1" dirty="0"/>
              <a:t>Friday, January 5, 2024</a:t>
            </a:r>
            <a:r>
              <a:rPr lang="en-US" sz="1600" dirty="0"/>
              <a:t>.  </a:t>
            </a:r>
            <a:endParaRPr lang="en-US" sz="1600" dirty="0">
              <a:latin typeface="+mn-lt"/>
            </a:endParaRPr>
          </a:p>
          <a:p>
            <a:pPr marL="396875" indent="-284163">
              <a:spcAft>
                <a:spcPts val="1200"/>
              </a:spcAft>
              <a:buClr>
                <a:srgbClr val="1680BC"/>
              </a:buClr>
              <a:buFont typeface="Wingdings 2" panose="05020102010507070707" pitchFamily="18" charset="2"/>
              <a:buChar char=""/>
              <a:tabLst>
                <a:tab pos="685800" algn="l"/>
              </a:tabLst>
            </a:pPr>
            <a:r>
              <a:rPr lang="en-US" sz="1600" dirty="0">
                <a:latin typeface="+mn-lt"/>
              </a:rPr>
              <a:t>Agencies not using HRMS or miss the deadline can include other state wage and tax information by updating (but not sending) the Form W-2 found on SSA’s Business Services Online website at </a:t>
            </a:r>
            <a:r>
              <a:rPr lang="en-US" sz="1600" dirty="0">
                <a:latin typeface="+mn-lt"/>
                <a:hlinkClick r:id="rId4"/>
              </a:rPr>
              <a:t>http://www.ssa.gov/employer/</a:t>
            </a:r>
            <a:r>
              <a:rPr lang="en-US" sz="1600" dirty="0">
                <a:latin typeface="+mn-lt"/>
              </a:rPr>
              <a:t> </a:t>
            </a:r>
          </a:p>
          <a:p>
            <a:pPr marR="0" lvl="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798512" lvl="1" indent="0">
              <a:spcAft>
                <a:spcPts val="1200"/>
              </a:spcAft>
              <a:buClr>
                <a:srgbClr val="1680BC"/>
              </a:buClr>
              <a:buNone/>
            </a:pPr>
            <a:endParaRPr lang="en-US" sz="1800" dirty="0">
              <a:latin typeface="+mn-lt"/>
            </a:endParaRPr>
          </a:p>
          <a:p>
            <a:pPr marL="798512" lvl="1" indent="0">
              <a:spcAft>
                <a:spcPts val="1200"/>
              </a:spcAft>
              <a:buClr>
                <a:srgbClr val="1680BC"/>
              </a:buClr>
              <a:buNone/>
            </a:pPr>
            <a:endParaRPr lang="en-US" sz="1800" dirty="0">
              <a:latin typeface="+mn-lt"/>
            </a:endParaRP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13</a:t>
            </a:fld>
            <a:endParaRPr lang="en-US"/>
          </a:p>
        </p:txBody>
      </p:sp>
    </p:spTree>
    <p:extLst>
      <p:ext uri="{BB962C8B-B14F-4D97-AF65-F5344CB8AC3E}">
        <p14:creationId xmlns:p14="http://schemas.microsoft.com/office/powerpoint/2010/main" val="1169974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EFTPS Payments Not Made Through HRMS</a:t>
            </a:r>
          </a:p>
        </p:txBody>
      </p:sp>
      <p:sp>
        <p:nvSpPr>
          <p:cNvPr id="4" name="Content Placeholder 2"/>
          <p:cNvSpPr>
            <a:spLocks noGrp="1"/>
          </p:cNvSpPr>
          <p:nvPr>
            <p:ph idx="1"/>
          </p:nvPr>
        </p:nvSpPr>
        <p:spPr>
          <a:xfrm>
            <a:off x="713433" y="1236617"/>
            <a:ext cx="7475191" cy="4848368"/>
          </a:xfrm>
        </p:spPr>
        <p:txBody>
          <a:bodyPr>
            <a:normAutofit/>
          </a:bodyPr>
          <a:lstStyle/>
          <a:p>
            <a:endParaRPr lang="en-US" sz="1600" dirty="0">
              <a:latin typeface="+mn-lt"/>
            </a:endParaRPr>
          </a:p>
          <a:p>
            <a:pPr marL="1082675" marR="0" lvl="1" indent="-284163">
              <a:lnSpc>
                <a:spcPct val="80000"/>
              </a:lnSpc>
              <a:spcAft>
                <a:spcPts val="1200"/>
              </a:spcAft>
              <a:buClr>
                <a:srgbClr val="1680BC"/>
              </a:buClr>
              <a:buFont typeface="Wingdings 2" panose="05020102010507070707" pitchFamily="18" charset="2"/>
              <a:buChar char=""/>
              <a:tabLst>
                <a:tab pos="685800" algn="l"/>
              </a:tabLst>
            </a:pPr>
            <a:r>
              <a:rPr lang="en-US" sz="1600" dirty="0"/>
              <a:t>Journal vouchers to be sent to the Office of the State Treasurer (OST) for IRS payments (EFTPS) are due by  </a:t>
            </a:r>
            <a:r>
              <a:rPr lang="en-US" sz="1600" b="1" dirty="0"/>
              <a:t>11:30am</a:t>
            </a:r>
            <a:r>
              <a:rPr lang="en-US" sz="1600" dirty="0"/>
              <a:t> in order to process for next day settlement.  In the event you require same-day tax transmission, the wire must be at OST by </a:t>
            </a:r>
            <a:r>
              <a:rPr lang="en-US" sz="1600" b="1" dirty="0"/>
              <a:t>11:00am</a:t>
            </a:r>
            <a:r>
              <a:rPr lang="en-US" sz="1600" dirty="0"/>
              <a:t>.</a:t>
            </a:r>
          </a:p>
          <a:p>
            <a:pPr marL="1082675" marR="0" lvl="1" indent="-284163">
              <a:lnSpc>
                <a:spcPct val="80000"/>
              </a:lnSpc>
              <a:spcAft>
                <a:spcPts val="1200"/>
              </a:spcAft>
              <a:buClr>
                <a:srgbClr val="1680BC"/>
              </a:buClr>
              <a:buFont typeface="Wingdings 2" panose="05020102010507070707" pitchFamily="18" charset="2"/>
              <a:buChar char=""/>
              <a:tabLst>
                <a:tab pos="685800" algn="l"/>
              </a:tabLst>
            </a:pPr>
            <a:r>
              <a:rPr lang="en-US" sz="1600" dirty="0"/>
              <a:t>Links to the EFTPS instructions and the EFTPS form are available at </a:t>
            </a:r>
            <a:r>
              <a:rPr lang="en-US" sz="1600" dirty="0">
                <a:hlinkClick r:id="rId3"/>
              </a:rPr>
              <a:t>https://tre.wa.gov/</a:t>
            </a:r>
            <a:r>
              <a:rPr lang="en-US" sz="1600" dirty="0"/>
              <a:t> on the cash management page: </a:t>
            </a:r>
            <a:r>
              <a:rPr lang="en-US" sz="1600" dirty="0">
                <a:hlinkClick r:id="rId4"/>
              </a:rPr>
              <a:t>https://www.tre.wa.gov/partners/for-state-agencies/cash-management/forms-and-instructions/</a:t>
            </a:r>
            <a:r>
              <a:rPr lang="en-US" sz="1600" dirty="0"/>
              <a:t> </a:t>
            </a:r>
          </a:p>
          <a:p>
            <a:pPr marL="1082675" marR="0" lvl="1" indent="-284163">
              <a:lnSpc>
                <a:spcPct val="80000"/>
              </a:lnSpc>
              <a:spcAft>
                <a:spcPts val="1200"/>
              </a:spcAft>
              <a:buClr>
                <a:srgbClr val="1680BC"/>
              </a:buClr>
              <a:buFont typeface="Wingdings 2" panose="05020102010507070707" pitchFamily="18" charset="2"/>
              <a:buChar char=""/>
              <a:tabLst>
                <a:tab pos="685800" algn="l"/>
              </a:tabLst>
            </a:pPr>
            <a:r>
              <a:rPr lang="en-US" sz="1600" b="1" dirty="0"/>
              <a:t>Note:</a:t>
            </a:r>
            <a:r>
              <a:rPr lang="en-US" sz="1600" dirty="0"/>
              <a:t>  In order for the deposit to show on the HRMS generated IRS Forms 941/Schedule B, agencies still must go in to HRMS and enter it.  Use transaction code </a:t>
            </a:r>
            <a:r>
              <a:rPr lang="en-US" sz="1600" b="1" dirty="0"/>
              <a:t>PU19</a:t>
            </a:r>
            <a:r>
              <a:rPr lang="en-US" sz="1600" dirty="0"/>
              <a:t>.  </a:t>
            </a:r>
          </a:p>
          <a:p>
            <a:pPr marL="1082675" marR="0" lvl="1" indent="-284163">
              <a:lnSpc>
                <a:spcPct val="80000"/>
              </a:lnSpc>
              <a:spcAft>
                <a:spcPts val="1200"/>
              </a:spcAft>
              <a:buClr>
                <a:srgbClr val="1680BC"/>
              </a:buClr>
              <a:buFont typeface="Wingdings 2" panose="05020102010507070707" pitchFamily="18" charset="2"/>
              <a:buChar char=""/>
              <a:tabLst>
                <a:tab pos="685800" algn="l"/>
              </a:tabLst>
            </a:pPr>
            <a:r>
              <a:rPr lang="en-US" sz="1600" dirty="0"/>
              <a:t>The instructions for entering this in PU19 are located here:   </a:t>
            </a:r>
            <a:r>
              <a:rPr lang="en-US" sz="1600" dirty="0">
                <a:hlinkClick r:id="rId5"/>
              </a:rPr>
              <a:t>https://support.hrms.wa.gov/sites/default/files/public/PDFProcedures/YTD_MANUAL_ADJUSTMENT_W2.pdf</a:t>
            </a:r>
            <a:r>
              <a:rPr lang="en-US" sz="1600" dirty="0"/>
              <a:t> </a:t>
            </a:r>
          </a:p>
          <a:p>
            <a:pPr marR="0" lvl="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798512" lvl="1" indent="0">
              <a:spcAft>
                <a:spcPts val="1200"/>
              </a:spcAft>
              <a:buClr>
                <a:srgbClr val="1680BC"/>
              </a:buClr>
              <a:buNone/>
            </a:pPr>
            <a:endParaRPr lang="en-US" sz="1800" dirty="0">
              <a:latin typeface="+mn-lt"/>
            </a:endParaRPr>
          </a:p>
          <a:p>
            <a:pPr marL="798512" lvl="1" indent="0">
              <a:spcAft>
                <a:spcPts val="1200"/>
              </a:spcAft>
              <a:buClr>
                <a:srgbClr val="1680BC"/>
              </a:buClr>
              <a:buNone/>
            </a:pPr>
            <a:endParaRPr lang="en-US" sz="1800" dirty="0">
              <a:latin typeface="+mn-lt"/>
            </a:endParaRP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14</a:t>
            </a:fld>
            <a:endParaRPr lang="en-US"/>
          </a:p>
        </p:txBody>
      </p:sp>
    </p:spTree>
    <p:extLst>
      <p:ext uri="{BB962C8B-B14F-4D97-AF65-F5344CB8AC3E}">
        <p14:creationId xmlns:p14="http://schemas.microsoft.com/office/powerpoint/2010/main" val="3405961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Office of Financial Management – Payroll Resources</a:t>
            </a:r>
          </a:p>
        </p:txBody>
      </p:sp>
      <p:sp>
        <p:nvSpPr>
          <p:cNvPr id="4" name="Content Placeholder 2"/>
          <p:cNvSpPr>
            <a:spLocks noGrp="1"/>
          </p:cNvSpPr>
          <p:nvPr>
            <p:ph idx="1"/>
          </p:nvPr>
        </p:nvSpPr>
        <p:spPr>
          <a:xfrm>
            <a:off x="301925" y="1236617"/>
            <a:ext cx="8507883" cy="5024846"/>
          </a:xfrm>
        </p:spPr>
        <p:txBody>
          <a:bodyPr>
            <a:normAutofit/>
          </a:bodyPr>
          <a:lstStyle/>
          <a:p>
            <a:pPr marL="1082675" lvl="1" indent="-284163">
              <a:lnSpc>
                <a:spcPct val="80000"/>
              </a:lnSpc>
              <a:spcAft>
                <a:spcPts val="1200"/>
              </a:spcAft>
              <a:buClr>
                <a:srgbClr val="1680BC"/>
              </a:buClr>
              <a:buFont typeface="Wingdings 2" panose="05020102010507070707" pitchFamily="18" charset="2"/>
              <a:buChar char=""/>
              <a:tabLst>
                <a:tab pos="685800" algn="l"/>
              </a:tabLst>
            </a:pPr>
            <a:r>
              <a:rPr lang="en-US" sz="1400" dirty="0"/>
              <a:t>OFM Home Page:  </a:t>
            </a:r>
            <a:r>
              <a:rPr lang="en-US" sz="1400" dirty="0">
                <a:hlinkClick r:id="rId3"/>
              </a:rPr>
              <a:t>http://www.ofm.wa.gov</a:t>
            </a:r>
            <a:r>
              <a:rPr lang="en-US" sz="1400" dirty="0"/>
              <a:t> </a:t>
            </a:r>
          </a:p>
          <a:p>
            <a:pPr marL="1082675" lvl="1" indent="-284163">
              <a:lnSpc>
                <a:spcPct val="80000"/>
              </a:lnSpc>
              <a:spcAft>
                <a:spcPts val="1200"/>
              </a:spcAft>
              <a:buClr>
                <a:srgbClr val="1680BC"/>
              </a:buClr>
              <a:buFont typeface="Wingdings 2" panose="05020102010507070707" pitchFamily="18" charset="2"/>
              <a:buChar char=""/>
              <a:tabLst>
                <a:tab pos="685800" algn="l"/>
              </a:tabLst>
            </a:pPr>
            <a:r>
              <a:rPr lang="en-US" sz="1400" dirty="0"/>
              <a:t>State Administrative and Accounting Manual (SAAM) - Payroll = Chapter 25 </a:t>
            </a:r>
            <a:r>
              <a:rPr lang="en-US" sz="1400" b="1" dirty="0">
                <a:hlinkClick r:id="rId4"/>
              </a:rPr>
              <a:t>http://www.ofm.wa.gov/policy/default.asp</a:t>
            </a:r>
            <a:r>
              <a:rPr lang="en-US" sz="1400" b="1" dirty="0"/>
              <a:t> </a:t>
            </a:r>
            <a:endParaRPr lang="en-US" sz="1400" dirty="0"/>
          </a:p>
          <a:p>
            <a:pPr marL="1082675" marR="0" lvl="1" indent="-284163">
              <a:lnSpc>
                <a:spcPct val="80000"/>
              </a:lnSpc>
              <a:spcAft>
                <a:spcPts val="1200"/>
              </a:spcAft>
              <a:buClr>
                <a:srgbClr val="1680BC"/>
              </a:buClr>
              <a:buFont typeface="Wingdings 2" panose="05020102010507070707" pitchFamily="18" charset="2"/>
              <a:buChar char=""/>
              <a:tabLst>
                <a:tab pos="685800" algn="l"/>
              </a:tabLst>
            </a:pPr>
            <a:r>
              <a:rPr lang="en-US" sz="1400" dirty="0"/>
              <a:t>OFM Payroll Resources Website:  </a:t>
            </a:r>
            <a:r>
              <a:rPr lang="en-US" sz="1400" dirty="0">
                <a:hlinkClick r:id="rId5"/>
              </a:rPr>
              <a:t>http://www.ofm.wa.gov/resources/payroll.asp</a:t>
            </a:r>
            <a:r>
              <a:rPr lang="en-US" sz="1400" dirty="0"/>
              <a:t> </a:t>
            </a:r>
          </a:p>
          <a:p>
            <a:pPr marL="1082675" marR="0" lvl="1" indent="-284163">
              <a:lnSpc>
                <a:spcPct val="80000"/>
              </a:lnSpc>
              <a:spcAft>
                <a:spcPts val="1200"/>
              </a:spcAft>
              <a:buClr>
                <a:srgbClr val="1680BC"/>
              </a:buClr>
              <a:buFont typeface="Wingdings 2" panose="05020102010507070707" pitchFamily="18" charset="2"/>
              <a:buChar char=""/>
              <a:tabLst>
                <a:tab pos="685800" algn="l"/>
              </a:tabLst>
            </a:pPr>
            <a:r>
              <a:rPr lang="en-US" sz="1400" dirty="0"/>
              <a:t>Items of interest on the OFM Payroll Resources website:</a:t>
            </a:r>
          </a:p>
          <a:p>
            <a:pPr marL="1539875" lvl="2" indent="-284163">
              <a:lnSpc>
                <a:spcPct val="80000"/>
              </a:lnSpc>
              <a:spcBef>
                <a:spcPts val="800"/>
              </a:spcBef>
              <a:spcAft>
                <a:spcPts val="800"/>
              </a:spcAft>
              <a:buClr>
                <a:srgbClr val="1680BC"/>
              </a:buClr>
              <a:buFont typeface="Wingdings 2" panose="05020102010507070707" pitchFamily="18" charset="2"/>
              <a:buChar char=""/>
              <a:tabLst>
                <a:tab pos="685800" algn="l"/>
              </a:tabLst>
            </a:pPr>
            <a:r>
              <a:rPr lang="en-US" sz="1400" dirty="0">
                <a:cs typeface="Times New Roman" panose="02020603050405020304" pitchFamily="18" charset="0"/>
              </a:rPr>
              <a:t>IRS/SSA materials (forms and publications)</a:t>
            </a:r>
          </a:p>
          <a:p>
            <a:pPr marL="1539875" lvl="2" indent="-284163">
              <a:lnSpc>
                <a:spcPct val="20000"/>
              </a:lnSpc>
              <a:spcBef>
                <a:spcPts val="800"/>
              </a:spcBef>
              <a:spcAft>
                <a:spcPts val="800"/>
              </a:spcAft>
              <a:buClr>
                <a:srgbClr val="1680BC"/>
              </a:buClr>
              <a:buFont typeface="Wingdings 2" panose="05020102010507070707" pitchFamily="18" charset="2"/>
              <a:buChar char=""/>
              <a:tabLst>
                <a:tab pos="457200" algn="l"/>
              </a:tabLst>
            </a:pPr>
            <a:r>
              <a:rPr lang="en-US" sz="1400" dirty="0">
                <a:cs typeface="Times New Roman" panose="02020603050405020304" pitchFamily="18" charset="0"/>
              </a:rPr>
              <a:t>Deceased employees</a:t>
            </a:r>
          </a:p>
          <a:p>
            <a:pPr marL="1539875" lvl="2" indent="-284163">
              <a:lnSpc>
                <a:spcPct val="20000"/>
              </a:lnSpc>
              <a:spcBef>
                <a:spcPts val="800"/>
              </a:spcBef>
              <a:spcAft>
                <a:spcPts val="800"/>
              </a:spcAft>
              <a:buClr>
                <a:srgbClr val="1680BC"/>
              </a:buClr>
              <a:buFont typeface="Wingdings 2" panose="05020102010507070707" pitchFamily="18" charset="2"/>
              <a:buChar char=""/>
              <a:tabLst>
                <a:tab pos="457200" algn="l"/>
              </a:tabLst>
            </a:pPr>
            <a:r>
              <a:rPr lang="en-US" sz="1400" dirty="0">
                <a:cs typeface="Times New Roman" panose="02020603050405020304" pitchFamily="18" charset="0"/>
              </a:rPr>
              <a:t>State paydates, federal holidays, IRS $100,000 next day deposit dates</a:t>
            </a:r>
          </a:p>
          <a:p>
            <a:pPr marL="1539875" lvl="2" indent="-284163">
              <a:lnSpc>
                <a:spcPct val="20000"/>
              </a:lnSpc>
              <a:spcBef>
                <a:spcPts val="800"/>
              </a:spcBef>
              <a:spcAft>
                <a:spcPts val="800"/>
              </a:spcAft>
              <a:buClr>
                <a:srgbClr val="1680BC"/>
              </a:buClr>
              <a:buFont typeface="Wingdings 2" panose="05020102010507070707" pitchFamily="18" charset="2"/>
              <a:buChar char=""/>
              <a:tabLst>
                <a:tab pos="457200" algn="l"/>
              </a:tabLst>
            </a:pPr>
            <a:r>
              <a:rPr lang="en-US" sz="1400" dirty="0">
                <a:cs typeface="Times New Roman" panose="02020603050405020304" pitchFamily="18" charset="0"/>
              </a:rPr>
              <a:t>ACH authorization form</a:t>
            </a:r>
          </a:p>
          <a:p>
            <a:pPr marL="1539875" lvl="2" indent="-284163">
              <a:lnSpc>
                <a:spcPct val="20000"/>
              </a:lnSpc>
              <a:spcBef>
                <a:spcPts val="800"/>
              </a:spcBef>
              <a:spcAft>
                <a:spcPts val="800"/>
              </a:spcAft>
              <a:buClr>
                <a:srgbClr val="1680BC"/>
              </a:buClr>
              <a:buFont typeface="Wingdings 2" panose="05020102010507070707" pitchFamily="18" charset="2"/>
              <a:buChar char=""/>
              <a:tabLst>
                <a:tab pos="457200" algn="l"/>
              </a:tabLst>
            </a:pPr>
            <a:r>
              <a:rPr lang="en-US" sz="1400" dirty="0">
                <a:cs typeface="Times New Roman" panose="02020603050405020304" pitchFamily="18" charset="0"/>
              </a:rPr>
              <a:t>Payroll card information</a:t>
            </a:r>
          </a:p>
          <a:p>
            <a:pPr marL="1539875" lvl="2" indent="-284163">
              <a:lnSpc>
                <a:spcPct val="20000"/>
              </a:lnSpc>
              <a:spcBef>
                <a:spcPts val="800"/>
              </a:spcBef>
              <a:spcAft>
                <a:spcPts val="800"/>
              </a:spcAft>
              <a:buClr>
                <a:srgbClr val="1680BC"/>
              </a:buClr>
              <a:buFont typeface="Wingdings 2" panose="05020102010507070707" pitchFamily="18" charset="2"/>
              <a:buChar char=""/>
              <a:tabLst>
                <a:tab pos="457200" algn="l"/>
              </a:tabLst>
            </a:pPr>
            <a:r>
              <a:rPr lang="en-US" sz="1400" dirty="0">
                <a:cs typeface="Times New Roman" panose="02020603050405020304" pitchFamily="18" charset="0"/>
              </a:rPr>
              <a:t>Garnishments and Overpayments</a:t>
            </a:r>
          </a:p>
          <a:p>
            <a:pPr marL="1539875" lvl="2" indent="-284163">
              <a:lnSpc>
                <a:spcPct val="20000"/>
              </a:lnSpc>
              <a:spcBef>
                <a:spcPts val="800"/>
              </a:spcBef>
              <a:spcAft>
                <a:spcPts val="800"/>
              </a:spcAft>
              <a:buClr>
                <a:srgbClr val="1680BC"/>
              </a:buClr>
              <a:buFont typeface="Wingdings 2" panose="05020102010507070707" pitchFamily="18" charset="2"/>
              <a:buChar char=""/>
              <a:tabLst>
                <a:tab pos="457200" algn="l"/>
              </a:tabLst>
            </a:pPr>
            <a:r>
              <a:rPr lang="en-US" sz="1400" dirty="0">
                <a:cs typeface="Times New Roman" panose="02020603050405020304" pitchFamily="18" charset="0"/>
              </a:rPr>
              <a:t>Reconciliation</a:t>
            </a:r>
          </a:p>
          <a:p>
            <a:pPr marL="1539875" lvl="2" indent="-284163">
              <a:lnSpc>
                <a:spcPct val="20000"/>
              </a:lnSpc>
              <a:spcBef>
                <a:spcPts val="800"/>
              </a:spcBef>
              <a:spcAft>
                <a:spcPts val="800"/>
              </a:spcAft>
              <a:buClr>
                <a:srgbClr val="1680BC"/>
              </a:buClr>
              <a:buFont typeface="Wingdings 2" panose="05020102010507070707" pitchFamily="18" charset="2"/>
              <a:buChar char=""/>
              <a:tabLst>
                <a:tab pos="457200" algn="l"/>
              </a:tabLst>
            </a:pPr>
            <a:r>
              <a:rPr lang="en-US" sz="1400" dirty="0">
                <a:cs typeface="Times New Roman" panose="02020603050405020304" pitchFamily="18" charset="0"/>
              </a:rPr>
              <a:t>Settlement payments attributable to wages</a:t>
            </a:r>
          </a:p>
          <a:p>
            <a:pPr marL="1539875" lvl="2" indent="-284163">
              <a:lnSpc>
                <a:spcPct val="20000"/>
              </a:lnSpc>
              <a:spcBef>
                <a:spcPts val="800"/>
              </a:spcBef>
              <a:spcAft>
                <a:spcPts val="800"/>
              </a:spcAft>
              <a:buClr>
                <a:srgbClr val="1680BC"/>
              </a:buClr>
              <a:buFont typeface="Wingdings 2" panose="05020102010507070707" pitchFamily="18" charset="2"/>
              <a:buChar char=""/>
              <a:tabLst>
                <a:tab pos="457200" algn="l"/>
              </a:tabLst>
            </a:pPr>
            <a:r>
              <a:rPr lang="en-US" sz="1400" dirty="0">
                <a:cs typeface="Times New Roman" panose="02020603050405020304" pitchFamily="18" charset="0"/>
              </a:rPr>
              <a:t>Comp time cash-out for terminating employees</a:t>
            </a:r>
          </a:p>
          <a:p>
            <a:pPr marL="1539875" lvl="2" indent="-284163">
              <a:lnSpc>
                <a:spcPct val="20000"/>
              </a:lnSpc>
              <a:spcBef>
                <a:spcPts val="800"/>
              </a:spcBef>
              <a:spcAft>
                <a:spcPts val="800"/>
              </a:spcAft>
              <a:buClr>
                <a:srgbClr val="1680BC"/>
              </a:buClr>
              <a:buFont typeface="Wingdings 2" panose="05020102010507070707" pitchFamily="18" charset="2"/>
              <a:buChar char=""/>
              <a:tabLst>
                <a:tab pos="457200" algn="l"/>
              </a:tabLst>
            </a:pPr>
            <a:r>
              <a:rPr lang="en-US" sz="1400" dirty="0">
                <a:cs typeface="Times New Roman" panose="02020603050405020304" pitchFamily="18" charset="0"/>
              </a:rPr>
              <a:t>Mid-Period transfer template</a:t>
            </a:r>
          </a:p>
          <a:p>
            <a:pPr marL="1539875" lvl="2" indent="-284163">
              <a:lnSpc>
                <a:spcPct val="20000"/>
              </a:lnSpc>
              <a:spcBef>
                <a:spcPts val="800"/>
              </a:spcBef>
              <a:spcAft>
                <a:spcPts val="800"/>
              </a:spcAft>
              <a:buClr>
                <a:srgbClr val="1680BC"/>
              </a:buClr>
              <a:buFont typeface="Wingdings 2" panose="05020102010507070707" pitchFamily="18" charset="2"/>
              <a:buChar char=""/>
              <a:tabLst>
                <a:tab pos="457200" algn="l"/>
              </a:tabLst>
            </a:pPr>
            <a:r>
              <a:rPr lang="en-US" sz="1400" dirty="0">
                <a:cs typeface="Times New Roman" panose="02020603050405020304" pitchFamily="18" charset="0"/>
              </a:rPr>
              <a:t>PPA Website</a:t>
            </a:r>
          </a:p>
          <a:p>
            <a:pPr marL="1539875" lvl="2" indent="-284163">
              <a:lnSpc>
                <a:spcPct val="20000"/>
              </a:lnSpc>
              <a:spcBef>
                <a:spcPts val="800"/>
              </a:spcBef>
              <a:spcAft>
                <a:spcPts val="800"/>
              </a:spcAft>
              <a:buClr>
                <a:srgbClr val="1680BC"/>
              </a:buClr>
              <a:buFont typeface="Wingdings 2" panose="05020102010507070707" pitchFamily="18" charset="2"/>
              <a:buChar char=""/>
              <a:tabLst>
                <a:tab pos="457200" algn="l"/>
              </a:tabLst>
            </a:pPr>
            <a:r>
              <a:rPr lang="en-US" sz="1400" dirty="0">
                <a:cs typeface="Times New Roman" panose="02020603050405020304" pitchFamily="18" charset="0"/>
              </a:rPr>
              <a:t>There are many other items on</a:t>
            </a:r>
            <a:r>
              <a:rPr lang="en-US" sz="1400" dirty="0">
                <a:solidFill>
                  <a:srgbClr val="FF0000"/>
                </a:solidFill>
                <a:cs typeface="Times New Roman" panose="02020603050405020304" pitchFamily="18" charset="0"/>
              </a:rPr>
              <a:t> </a:t>
            </a:r>
            <a:r>
              <a:rPr lang="en-US" sz="1400" dirty="0">
                <a:cs typeface="Times New Roman" panose="02020603050405020304" pitchFamily="18" charset="0"/>
              </a:rPr>
              <a:t>this site as well.  Check it out!</a:t>
            </a:r>
          </a:p>
          <a:p>
            <a:pPr marL="1539875" lvl="2" indent="-284163">
              <a:lnSpc>
                <a:spcPct val="80000"/>
              </a:lnSpc>
              <a:spcAft>
                <a:spcPts val="1200"/>
              </a:spcAft>
              <a:buClr>
                <a:srgbClr val="1680BC"/>
              </a:buClr>
              <a:buFont typeface="Wingdings 2" panose="05020102010507070707" pitchFamily="18" charset="2"/>
              <a:buChar char=""/>
              <a:tabLst>
                <a:tab pos="685800" algn="l"/>
              </a:tabLst>
            </a:pPr>
            <a:endParaRPr lang="en-US" sz="1000" dirty="0"/>
          </a:p>
          <a:p>
            <a:pPr marR="0" lvl="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798512" lvl="1" indent="0">
              <a:spcAft>
                <a:spcPts val="1200"/>
              </a:spcAft>
              <a:buClr>
                <a:srgbClr val="1680BC"/>
              </a:buClr>
              <a:buNone/>
            </a:pPr>
            <a:endParaRPr lang="en-US" sz="1800" dirty="0">
              <a:latin typeface="+mn-lt"/>
            </a:endParaRPr>
          </a:p>
          <a:p>
            <a:pPr marL="798512" lvl="1" indent="0">
              <a:spcAft>
                <a:spcPts val="1200"/>
              </a:spcAft>
              <a:buClr>
                <a:srgbClr val="1680BC"/>
              </a:buClr>
              <a:buNone/>
            </a:pPr>
            <a:endParaRPr lang="en-US" sz="1800" dirty="0">
              <a:latin typeface="+mn-lt"/>
            </a:endParaRP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15</a:t>
            </a:fld>
            <a:endParaRPr lang="en-US"/>
          </a:p>
        </p:txBody>
      </p:sp>
    </p:spTree>
    <p:extLst>
      <p:ext uri="{BB962C8B-B14F-4D97-AF65-F5344CB8AC3E}">
        <p14:creationId xmlns:p14="http://schemas.microsoft.com/office/powerpoint/2010/main" val="10257559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Rates/Limits for 2024</a:t>
            </a:r>
          </a:p>
        </p:txBody>
      </p:sp>
      <p:sp>
        <p:nvSpPr>
          <p:cNvPr id="4" name="Content Placeholder 2"/>
          <p:cNvSpPr>
            <a:spLocks noGrp="1"/>
          </p:cNvSpPr>
          <p:nvPr>
            <p:ph idx="1"/>
          </p:nvPr>
        </p:nvSpPr>
        <p:spPr>
          <a:xfrm>
            <a:off x="301925" y="1236617"/>
            <a:ext cx="8507883" cy="5024846"/>
          </a:xfrm>
        </p:spPr>
        <p:txBody>
          <a:bodyPr>
            <a:normAutofit fontScale="62500" lnSpcReduction="20000"/>
          </a:bodyPr>
          <a:lstStyle/>
          <a:p>
            <a:pPr marL="1082675" lvl="1" indent="-284163">
              <a:lnSpc>
                <a:spcPct val="80000"/>
              </a:lnSpc>
              <a:spcAft>
                <a:spcPts val="1200"/>
              </a:spcAft>
              <a:buClr>
                <a:srgbClr val="1680BC"/>
              </a:buClr>
              <a:buFont typeface="Wingdings 2" panose="05020102010507070707" pitchFamily="18" charset="2"/>
              <a:buChar char=""/>
              <a:tabLst>
                <a:tab pos="685800" algn="l"/>
              </a:tabLst>
            </a:pPr>
            <a:r>
              <a:rPr lang="en-US" b="1" dirty="0"/>
              <a:t>Social Security Wage Base:</a:t>
            </a:r>
          </a:p>
          <a:p>
            <a:pPr marL="1539875" marR="0" lvl="2" indent="-284163">
              <a:lnSpc>
                <a:spcPct val="21000"/>
              </a:lnSpc>
              <a:spcBef>
                <a:spcPts val="800"/>
              </a:spcBef>
              <a:spcAft>
                <a:spcPts val="800"/>
              </a:spcAft>
              <a:buClr>
                <a:srgbClr val="1680BC"/>
              </a:buClr>
              <a:buFont typeface="Wingdings 2" panose="05020102010507070707" pitchFamily="18" charset="2"/>
              <a:buChar char=""/>
              <a:tabLst>
                <a:tab pos="457200" algn="l"/>
              </a:tabLst>
            </a:pPr>
            <a:r>
              <a:rPr lang="en-US" sz="1900" dirty="0">
                <a:cs typeface="Times New Roman" panose="02020603050405020304" pitchFamily="18" charset="0"/>
              </a:rPr>
              <a:t>$160,200 in 2023 and</a:t>
            </a:r>
          </a:p>
          <a:p>
            <a:pPr marL="1539875" marR="0" lvl="2" indent="-284163">
              <a:lnSpc>
                <a:spcPct val="21000"/>
              </a:lnSpc>
              <a:spcBef>
                <a:spcPts val="800"/>
              </a:spcBef>
              <a:spcAft>
                <a:spcPts val="800"/>
              </a:spcAft>
              <a:buClr>
                <a:srgbClr val="1680BC"/>
              </a:buClr>
              <a:buFont typeface="Wingdings 2" panose="05020102010507070707" pitchFamily="18" charset="2"/>
              <a:buChar char=""/>
              <a:tabLst>
                <a:tab pos="457200" algn="l"/>
              </a:tabLst>
            </a:pPr>
            <a:r>
              <a:rPr lang="en-US" sz="1900" b="1" dirty="0">
                <a:cs typeface="Times New Roman" panose="02020603050405020304" pitchFamily="18" charset="0"/>
              </a:rPr>
              <a:t>$168,600 for 2024</a:t>
            </a:r>
          </a:p>
          <a:p>
            <a:pPr marL="1539875" marR="0" lvl="2" indent="-284163">
              <a:lnSpc>
                <a:spcPct val="21000"/>
              </a:lnSpc>
              <a:spcBef>
                <a:spcPts val="800"/>
              </a:spcBef>
              <a:spcAft>
                <a:spcPts val="800"/>
              </a:spcAft>
              <a:buClr>
                <a:srgbClr val="1680BC"/>
              </a:buClr>
              <a:buFont typeface="Wingdings 2" panose="05020102010507070707" pitchFamily="18" charset="2"/>
              <a:buChar char=""/>
              <a:tabLst>
                <a:tab pos="457200" algn="l"/>
              </a:tabLst>
            </a:pPr>
            <a:r>
              <a:rPr lang="en-US" sz="1900" dirty="0">
                <a:cs typeface="Times New Roman" panose="02020603050405020304" pitchFamily="18" charset="0"/>
              </a:rPr>
              <a:t>The employee and employer tax rates remain at </a:t>
            </a:r>
            <a:r>
              <a:rPr lang="en-US" sz="1900" b="1" dirty="0">
                <a:cs typeface="Times New Roman" panose="02020603050405020304" pitchFamily="18" charset="0"/>
              </a:rPr>
              <a:t>6.2% each </a:t>
            </a:r>
            <a:r>
              <a:rPr lang="en-US" sz="1900" dirty="0">
                <a:cs typeface="Times New Roman" panose="02020603050405020304" pitchFamily="18" charset="0"/>
              </a:rPr>
              <a:t>(12.4% total).  </a:t>
            </a:r>
          </a:p>
          <a:p>
            <a:pPr marL="1539875" lvl="2" indent="-284163">
              <a:lnSpc>
                <a:spcPct val="110000"/>
              </a:lnSpc>
              <a:spcAft>
                <a:spcPts val="1200"/>
              </a:spcAft>
              <a:buClr>
                <a:srgbClr val="1680BC"/>
              </a:buClr>
              <a:buFont typeface="Wingdings 2" panose="05020102010507070707" pitchFamily="18" charset="2"/>
              <a:buChar char=""/>
              <a:tabLst>
                <a:tab pos="685800" algn="l"/>
              </a:tabLst>
            </a:pPr>
            <a:r>
              <a:rPr lang="en-US" sz="1900" b="1" dirty="0"/>
              <a:t>Note:  </a:t>
            </a:r>
            <a:r>
              <a:rPr lang="en-US" sz="1900" dirty="0"/>
              <a:t>For employees that are at or near the max that transfer in to your agency from another HRMS agency, follow </a:t>
            </a:r>
            <a:r>
              <a:rPr lang="en-US" sz="1900" dirty="0">
                <a:hlinkClick r:id="rId3"/>
              </a:rPr>
              <a:t>HRMS procedures</a:t>
            </a:r>
            <a:r>
              <a:rPr lang="en-US" sz="1900" dirty="0"/>
              <a:t> to ensure that Social Security will not be deducted when the employee maxes out for the year (the state of Washington is one employer for Social Security purposes). </a:t>
            </a:r>
          </a:p>
          <a:p>
            <a:pPr marL="1082675" lvl="1" indent="-284163">
              <a:lnSpc>
                <a:spcPct val="110000"/>
              </a:lnSpc>
              <a:spcAft>
                <a:spcPts val="1200"/>
              </a:spcAft>
              <a:buClr>
                <a:srgbClr val="1680BC"/>
              </a:buClr>
              <a:buFont typeface="Wingdings 2" panose="05020102010507070707" pitchFamily="18" charset="2"/>
              <a:buChar char=""/>
              <a:tabLst>
                <a:tab pos="685800" algn="l"/>
              </a:tabLst>
            </a:pPr>
            <a:r>
              <a:rPr lang="en-US" sz="1900" b="1" dirty="0"/>
              <a:t>Medicare Tax Rates </a:t>
            </a:r>
            <a:r>
              <a:rPr lang="en-US" sz="1900" dirty="0"/>
              <a:t>remains at </a:t>
            </a:r>
            <a:r>
              <a:rPr lang="en-US" sz="1900" b="1" dirty="0"/>
              <a:t>1.45% each </a:t>
            </a:r>
            <a:r>
              <a:rPr lang="en-US" sz="1900" dirty="0"/>
              <a:t>(2.90% total).  There is no maximum wage base for Medicare taxes.  </a:t>
            </a:r>
          </a:p>
          <a:p>
            <a:pPr marL="1539875" lvl="2" indent="-284163">
              <a:lnSpc>
                <a:spcPct val="110000"/>
              </a:lnSpc>
              <a:spcAft>
                <a:spcPts val="1200"/>
              </a:spcAft>
              <a:buClr>
                <a:srgbClr val="1680BC"/>
              </a:buClr>
              <a:buFont typeface="Wingdings 2" panose="05020102010507070707" pitchFamily="18" charset="2"/>
              <a:buChar char=""/>
              <a:tabLst>
                <a:tab pos="685800" algn="l"/>
              </a:tabLst>
            </a:pPr>
            <a:r>
              <a:rPr lang="en-US" sz="1900" b="1" dirty="0"/>
              <a:t>Note:  </a:t>
            </a:r>
            <a:r>
              <a:rPr lang="en-US" sz="1900" dirty="0"/>
              <a:t>Employers must withhold an additional 0.9% from wages paid to an employee that exceeds $200,000 during the year (regardless of employee’s filing status).  This makes the effective employee Medicare tax rate </a:t>
            </a:r>
            <a:r>
              <a:rPr lang="en-US" sz="1900" b="1" dirty="0"/>
              <a:t>2.35% on wages over $200,000</a:t>
            </a:r>
            <a:r>
              <a:rPr lang="en-US" sz="1900" dirty="0"/>
              <a:t>.  </a:t>
            </a:r>
          </a:p>
          <a:p>
            <a:pPr marL="1082675" lvl="1" indent="-284163">
              <a:lnSpc>
                <a:spcPct val="110000"/>
              </a:lnSpc>
              <a:spcAft>
                <a:spcPts val="1200"/>
              </a:spcAft>
              <a:buClr>
                <a:srgbClr val="1680BC"/>
              </a:buClr>
              <a:buFont typeface="Wingdings 2" panose="05020102010507070707" pitchFamily="18" charset="2"/>
              <a:buChar char=""/>
              <a:tabLst>
                <a:tab pos="685800" algn="l"/>
              </a:tabLst>
            </a:pPr>
            <a:r>
              <a:rPr lang="en-US" b="1" dirty="0"/>
              <a:t>POV Mileage Rate:  </a:t>
            </a:r>
          </a:p>
          <a:p>
            <a:pPr marL="1539875" lvl="2" indent="-284163">
              <a:lnSpc>
                <a:spcPct val="110000"/>
              </a:lnSpc>
              <a:spcAft>
                <a:spcPts val="1200"/>
              </a:spcAft>
              <a:buClr>
                <a:srgbClr val="1680BC"/>
              </a:buClr>
              <a:buFont typeface="Wingdings 2" panose="05020102010507070707" pitchFamily="18" charset="2"/>
              <a:buChar char=""/>
              <a:tabLst>
                <a:tab pos="685800" algn="l"/>
              </a:tabLst>
            </a:pPr>
            <a:r>
              <a:rPr lang="en-US" sz="1900" b="1" dirty="0"/>
              <a:t>$0.655 per mile max effective January 1, 2024 </a:t>
            </a:r>
            <a:r>
              <a:rPr lang="en-US" sz="1900" dirty="0"/>
              <a:t>(refer to SAAM subsections </a:t>
            </a:r>
            <a:r>
              <a:rPr lang="en-US" sz="1900" dirty="0">
                <a:hlinkClick r:id="rId4"/>
              </a:rPr>
              <a:t>10.90.20</a:t>
            </a:r>
            <a:r>
              <a:rPr lang="en-US" sz="1900" dirty="0"/>
              <a:t> and </a:t>
            </a:r>
            <a:r>
              <a:rPr lang="en-US" sz="1900" dirty="0">
                <a:hlinkClick r:id="rId5"/>
              </a:rPr>
              <a:t>10.10.10.b</a:t>
            </a:r>
            <a:r>
              <a:rPr lang="en-US" sz="1900" dirty="0"/>
              <a:t>.</a:t>
            </a:r>
          </a:p>
          <a:p>
            <a:pPr marL="1082675" marR="0" lvl="1" indent="-284163">
              <a:spcAft>
                <a:spcPts val="1200"/>
              </a:spcAft>
              <a:buClr>
                <a:srgbClr val="1680BC"/>
              </a:buClr>
              <a:buFont typeface="Wingdings 2" panose="05020102010507070707" pitchFamily="18" charset="2"/>
              <a:buChar char=""/>
              <a:tabLst>
                <a:tab pos="685800" algn="l"/>
              </a:tabLst>
            </a:pPr>
            <a:r>
              <a:rPr lang="en-US" b="1" dirty="0"/>
              <a:t>Qualified Transportation Fringe Benefit Limits:</a:t>
            </a:r>
          </a:p>
          <a:p>
            <a:pPr marL="1539875" marR="0" lvl="2" indent="-284163">
              <a:lnSpc>
                <a:spcPct val="100000"/>
              </a:lnSpc>
              <a:spcAft>
                <a:spcPts val="1200"/>
              </a:spcAft>
              <a:buClr>
                <a:srgbClr val="1680BC"/>
              </a:buClr>
              <a:buFont typeface="Wingdings 2" panose="05020102010507070707" pitchFamily="18" charset="2"/>
              <a:buChar char=""/>
              <a:tabLst>
                <a:tab pos="685800" algn="l"/>
              </a:tabLst>
            </a:pPr>
            <a:r>
              <a:rPr lang="en-US" sz="1900" dirty="0">
                <a:cs typeface="Times New Roman" panose="02020603050405020304" pitchFamily="18" charset="0"/>
              </a:rPr>
              <a:t>Qualified parking provided by an employer to an employee:</a:t>
            </a:r>
          </a:p>
          <a:p>
            <a:pPr marL="1997075" lvl="3" indent="-284163">
              <a:lnSpc>
                <a:spcPct val="100000"/>
              </a:lnSpc>
              <a:spcBef>
                <a:spcPts val="0"/>
              </a:spcBef>
              <a:buClr>
                <a:srgbClr val="1680BC"/>
              </a:buClr>
              <a:buFont typeface="Wingdings 2" panose="05020102010507070707" pitchFamily="18" charset="2"/>
              <a:buChar char=""/>
              <a:tabLst>
                <a:tab pos="914400" algn="l"/>
              </a:tabLst>
            </a:pPr>
            <a:r>
              <a:rPr lang="en-US" sz="1900" dirty="0">
                <a:cs typeface="Times New Roman" panose="02020603050405020304" pitchFamily="18" charset="0"/>
              </a:rPr>
              <a:t>$300/</a:t>
            </a:r>
            <a:r>
              <a:rPr lang="en-US" sz="1900" dirty="0" err="1">
                <a:cs typeface="Times New Roman" panose="02020603050405020304" pitchFamily="18" charset="0"/>
              </a:rPr>
              <a:t>mo</a:t>
            </a:r>
            <a:r>
              <a:rPr lang="en-US" sz="1900" dirty="0">
                <a:cs typeface="Times New Roman" panose="02020603050405020304" pitchFamily="18" charset="0"/>
              </a:rPr>
              <a:t> in 2023 and projected to be </a:t>
            </a:r>
            <a:r>
              <a:rPr lang="en-US" sz="1900" b="1" dirty="0">
                <a:cs typeface="Times New Roman" panose="02020603050405020304" pitchFamily="18" charset="0"/>
              </a:rPr>
              <a:t>$315/</a:t>
            </a:r>
            <a:r>
              <a:rPr lang="en-US" sz="1900" b="1" dirty="0" err="1">
                <a:cs typeface="Times New Roman" panose="02020603050405020304" pitchFamily="18" charset="0"/>
              </a:rPr>
              <a:t>mo</a:t>
            </a:r>
            <a:r>
              <a:rPr lang="en-US" sz="1900" b="1" dirty="0">
                <a:cs typeface="Times New Roman" panose="02020603050405020304" pitchFamily="18" charset="0"/>
              </a:rPr>
              <a:t> for 2024 </a:t>
            </a:r>
          </a:p>
          <a:p>
            <a:pPr marL="1539875" lvl="2" indent="-284163">
              <a:lnSpc>
                <a:spcPct val="100000"/>
              </a:lnSpc>
              <a:spcAft>
                <a:spcPts val="1200"/>
              </a:spcAft>
              <a:buClr>
                <a:srgbClr val="1680BC"/>
              </a:buClr>
              <a:buFont typeface="Wingdings 2" panose="05020102010507070707" pitchFamily="18" charset="2"/>
              <a:buChar char=""/>
              <a:tabLst>
                <a:tab pos="685800" algn="l"/>
              </a:tabLst>
            </a:pPr>
            <a:r>
              <a:rPr lang="en-US" sz="1900" dirty="0">
                <a:cs typeface="Times New Roman" panose="02020603050405020304" pitchFamily="18" charset="0"/>
              </a:rPr>
              <a:t>Combined Commuter Highway Vehicle Transportation, Transit Passes and Vanpool Privileges:</a:t>
            </a:r>
          </a:p>
          <a:p>
            <a:pPr marL="1997075" lvl="3" indent="-284163">
              <a:lnSpc>
                <a:spcPct val="100000"/>
              </a:lnSpc>
              <a:spcBef>
                <a:spcPts val="0"/>
              </a:spcBef>
              <a:buClr>
                <a:srgbClr val="1680BC"/>
              </a:buClr>
              <a:buFont typeface="Wingdings 2" panose="05020102010507070707" pitchFamily="18" charset="2"/>
              <a:buChar char=""/>
              <a:tabLst>
                <a:tab pos="914400" algn="l"/>
              </a:tabLst>
            </a:pPr>
            <a:r>
              <a:rPr lang="en-US" sz="1900" dirty="0">
                <a:cs typeface="Times New Roman" panose="02020603050405020304" pitchFamily="18" charset="0"/>
              </a:rPr>
              <a:t>$300/</a:t>
            </a:r>
            <a:r>
              <a:rPr lang="en-US" sz="1900" dirty="0" err="1">
                <a:cs typeface="Times New Roman" panose="02020603050405020304" pitchFamily="18" charset="0"/>
              </a:rPr>
              <a:t>mo</a:t>
            </a:r>
            <a:r>
              <a:rPr lang="en-US" sz="1900" dirty="0">
                <a:cs typeface="Times New Roman" panose="02020603050405020304" pitchFamily="18" charset="0"/>
              </a:rPr>
              <a:t> in 2022 and projected to be </a:t>
            </a:r>
            <a:r>
              <a:rPr lang="en-US" sz="1900" b="1" dirty="0">
                <a:cs typeface="Times New Roman" panose="02020603050405020304" pitchFamily="18" charset="0"/>
              </a:rPr>
              <a:t>$315/</a:t>
            </a:r>
            <a:r>
              <a:rPr lang="en-US" sz="1900" b="1" dirty="0" err="1">
                <a:cs typeface="Times New Roman" panose="02020603050405020304" pitchFamily="18" charset="0"/>
              </a:rPr>
              <a:t>mo</a:t>
            </a:r>
            <a:r>
              <a:rPr lang="en-US" sz="1900" b="1" dirty="0">
                <a:cs typeface="Times New Roman" panose="02020603050405020304" pitchFamily="18" charset="0"/>
              </a:rPr>
              <a:t> for 2024 </a:t>
            </a:r>
          </a:p>
          <a:p>
            <a:pPr marR="0" lvl="0">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798512" lvl="1" indent="0">
              <a:spcAft>
                <a:spcPts val="1200"/>
              </a:spcAft>
              <a:buClr>
                <a:srgbClr val="1680BC"/>
              </a:buClr>
              <a:buNone/>
            </a:pPr>
            <a:endParaRPr lang="en-US" sz="1800" dirty="0">
              <a:latin typeface="+mn-lt"/>
            </a:endParaRPr>
          </a:p>
          <a:p>
            <a:pPr marL="798512" lvl="1" indent="0">
              <a:spcAft>
                <a:spcPts val="1200"/>
              </a:spcAft>
              <a:buClr>
                <a:srgbClr val="1680BC"/>
              </a:buClr>
              <a:buNone/>
            </a:pPr>
            <a:endParaRPr lang="en-US" sz="1800" dirty="0">
              <a:latin typeface="+mn-lt"/>
            </a:endParaRP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16</a:t>
            </a:fld>
            <a:endParaRPr lang="en-US"/>
          </a:p>
        </p:txBody>
      </p:sp>
    </p:spTree>
    <p:extLst>
      <p:ext uri="{BB962C8B-B14F-4D97-AF65-F5344CB8AC3E}">
        <p14:creationId xmlns:p14="http://schemas.microsoft.com/office/powerpoint/2010/main" val="2489601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Rates/Limits for 2024 (Continued)</a:t>
            </a:r>
          </a:p>
        </p:txBody>
      </p:sp>
      <p:sp>
        <p:nvSpPr>
          <p:cNvPr id="4" name="Content Placeholder 2"/>
          <p:cNvSpPr>
            <a:spLocks noGrp="1"/>
          </p:cNvSpPr>
          <p:nvPr>
            <p:ph idx="1"/>
          </p:nvPr>
        </p:nvSpPr>
        <p:spPr>
          <a:xfrm>
            <a:off x="301925" y="1236617"/>
            <a:ext cx="8507883" cy="5024846"/>
          </a:xfrm>
        </p:spPr>
        <p:txBody>
          <a:bodyPr>
            <a:normAutofit/>
          </a:bodyPr>
          <a:lstStyle/>
          <a:p>
            <a:pPr marL="1082675" lvl="1" indent="-284163">
              <a:lnSpc>
                <a:spcPct val="80000"/>
              </a:lnSpc>
              <a:spcAft>
                <a:spcPts val="1200"/>
              </a:spcAft>
              <a:buClr>
                <a:srgbClr val="1680BC"/>
              </a:buClr>
              <a:buFont typeface="Wingdings 2" panose="05020102010507070707" pitchFamily="18" charset="2"/>
              <a:buChar char=""/>
              <a:tabLst>
                <a:tab pos="685800" algn="l"/>
              </a:tabLst>
            </a:pPr>
            <a:r>
              <a:rPr lang="en-US" sz="1500" b="1" dirty="0"/>
              <a:t>Compensation Limits for Retirement Contributions </a:t>
            </a:r>
          </a:p>
          <a:p>
            <a:pPr marL="1539875" lvl="2" indent="-284163">
              <a:lnSpc>
                <a:spcPct val="21000"/>
              </a:lnSpc>
              <a:spcBef>
                <a:spcPts val="800"/>
              </a:spcBef>
              <a:spcAft>
                <a:spcPts val="800"/>
              </a:spcAft>
              <a:buClr>
                <a:srgbClr val="1680BC"/>
              </a:buClr>
              <a:buFont typeface="Wingdings 2" panose="05020102010507070707" pitchFamily="18" charset="2"/>
              <a:buChar char=""/>
              <a:tabLst>
                <a:tab pos="457200" algn="l"/>
              </a:tabLst>
            </a:pPr>
            <a:r>
              <a:rPr lang="en-US" sz="1500" dirty="0">
                <a:cs typeface="Times New Roman" panose="02020603050405020304" pitchFamily="18" charset="0"/>
              </a:rPr>
              <a:t>$330,000 in 2023 and</a:t>
            </a:r>
          </a:p>
          <a:p>
            <a:pPr marL="1539875" marR="0" lvl="2" indent="-284163">
              <a:lnSpc>
                <a:spcPct val="21000"/>
              </a:lnSpc>
              <a:spcBef>
                <a:spcPts val="800"/>
              </a:spcBef>
              <a:spcAft>
                <a:spcPts val="800"/>
              </a:spcAft>
              <a:buClr>
                <a:srgbClr val="1680BC"/>
              </a:buClr>
              <a:buFont typeface="Wingdings 2" panose="05020102010507070707" pitchFamily="18" charset="2"/>
              <a:buChar char=""/>
              <a:tabLst>
                <a:tab pos="457200" algn="l"/>
              </a:tabLst>
            </a:pPr>
            <a:r>
              <a:rPr lang="en-US" sz="1500" b="1" dirty="0">
                <a:cs typeface="Times New Roman" panose="02020603050405020304" pitchFamily="18" charset="0"/>
              </a:rPr>
              <a:t>$345,000 for 2024</a:t>
            </a:r>
          </a:p>
          <a:p>
            <a:pPr marL="1255712" marR="0" lvl="2" indent="0">
              <a:lnSpc>
                <a:spcPct val="21000"/>
              </a:lnSpc>
              <a:spcBef>
                <a:spcPts val="800"/>
              </a:spcBef>
              <a:spcAft>
                <a:spcPts val="800"/>
              </a:spcAft>
              <a:buClr>
                <a:srgbClr val="1680BC"/>
              </a:buClr>
              <a:buNone/>
              <a:tabLst>
                <a:tab pos="457200" algn="l"/>
              </a:tabLst>
            </a:pPr>
            <a:endParaRPr lang="en-US" sz="1500" b="1" dirty="0">
              <a:cs typeface="Times New Roman" panose="02020603050405020304" pitchFamily="18" charset="0"/>
            </a:endParaRPr>
          </a:p>
          <a:p>
            <a:pPr marL="1082675" lvl="1" indent="-284163">
              <a:lnSpc>
                <a:spcPct val="80000"/>
              </a:lnSpc>
              <a:spcAft>
                <a:spcPts val="1200"/>
              </a:spcAft>
              <a:buClr>
                <a:srgbClr val="1680BC"/>
              </a:buClr>
              <a:buFont typeface="Wingdings 2" panose="05020102010507070707" pitchFamily="18" charset="2"/>
              <a:buChar char=""/>
              <a:tabLst>
                <a:tab pos="685800" algn="l"/>
              </a:tabLst>
            </a:pPr>
            <a:r>
              <a:rPr lang="en-US" sz="1500" b="1" dirty="0"/>
              <a:t>Contribution Limits for Deferred Compensation Program</a:t>
            </a:r>
          </a:p>
          <a:p>
            <a:pPr marL="1539875" marR="0" lvl="2" indent="-284163">
              <a:lnSpc>
                <a:spcPct val="21000"/>
              </a:lnSpc>
              <a:spcBef>
                <a:spcPts val="800"/>
              </a:spcBef>
              <a:spcAft>
                <a:spcPts val="800"/>
              </a:spcAft>
              <a:buClr>
                <a:srgbClr val="1680BC"/>
              </a:buClr>
              <a:buFont typeface="Wingdings 2" panose="05020102010507070707" pitchFamily="18" charset="2"/>
              <a:buChar char=""/>
              <a:tabLst>
                <a:tab pos="457200" algn="l"/>
              </a:tabLst>
            </a:pPr>
            <a:r>
              <a:rPr lang="en-US" sz="1500" dirty="0">
                <a:cs typeface="Times New Roman" panose="02020603050405020304" pitchFamily="18" charset="0"/>
              </a:rPr>
              <a:t>$22,500 in 2023 and</a:t>
            </a:r>
          </a:p>
          <a:p>
            <a:pPr marL="1539875" marR="0" lvl="2" indent="-284163">
              <a:lnSpc>
                <a:spcPct val="21000"/>
              </a:lnSpc>
              <a:spcBef>
                <a:spcPts val="800"/>
              </a:spcBef>
              <a:spcAft>
                <a:spcPts val="800"/>
              </a:spcAft>
              <a:buClr>
                <a:srgbClr val="1680BC"/>
              </a:buClr>
              <a:buFont typeface="Wingdings 2" panose="05020102010507070707" pitchFamily="18" charset="2"/>
              <a:buChar char=""/>
              <a:tabLst>
                <a:tab pos="457200" algn="l"/>
              </a:tabLst>
            </a:pPr>
            <a:r>
              <a:rPr lang="en-US" sz="1500" b="1" dirty="0">
                <a:cs typeface="Times New Roman" panose="02020603050405020304" pitchFamily="18" charset="0"/>
              </a:rPr>
              <a:t>$23,000 for 2024</a:t>
            </a:r>
          </a:p>
          <a:p>
            <a:pPr marL="1255712" marR="0" lvl="2" indent="0">
              <a:lnSpc>
                <a:spcPct val="21000"/>
              </a:lnSpc>
              <a:spcBef>
                <a:spcPts val="800"/>
              </a:spcBef>
              <a:spcAft>
                <a:spcPts val="800"/>
              </a:spcAft>
              <a:buClr>
                <a:srgbClr val="1680BC"/>
              </a:buClr>
              <a:buNone/>
              <a:tabLst>
                <a:tab pos="457200" algn="l"/>
              </a:tabLst>
            </a:pPr>
            <a:endParaRPr lang="en-US" sz="1500" b="1" dirty="0">
              <a:cs typeface="Times New Roman" panose="02020603050405020304" pitchFamily="18" charset="0"/>
            </a:endParaRPr>
          </a:p>
          <a:p>
            <a:pPr marL="1082675" lvl="1" indent="-284163">
              <a:lnSpc>
                <a:spcPct val="80000"/>
              </a:lnSpc>
              <a:spcAft>
                <a:spcPts val="1200"/>
              </a:spcAft>
              <a:buClr>
                <a:srgbClr val="1680BC"/>
              </a:buClr>
              <a:buFont typeface="Wingdings 2" panose="05020102010507070707" pitchFamily="18" charset="2"/>
              <a:buChar char=""/>
              <a:tabLst>
                <a:tab pos="685800" algn="l"/>
              </a:tabLst>
            </a:pPr>
            <a:r>
              <a:rPr lang="en-US" sz="1500" b="1" dirty="0"/>
              <a:t>Catch-up options for participants aged 50 and older</a:t>
            </a:r>
          </a:p>
          <a:p>
            <a:pPr marL="1539875" marR="0" lvl="2" indent="-284163">
              <a:lnSpc>
                <a:spcPct val="21000"/>
              </a:lnSpc>
              <a:spcBef>
                <a:spcPts val="800"/>
              </a:spcBef>
              <a:spcAft>
                <a:spcPts val="800"/>
              </a:spcAft>
              <a:buClr>
                <a:srgbClr val="1680BC"/>
              </a:buClr>
              <a:buFont typeface="Wingdings 2" panose="05020102010507070707" pitchFamily="18" charset="2"/>
              <a:buChar char=""/>
              <a:tabLst>
                <a:tab pos="457200" algn="l"/>
              </a:tabLst>
            </a:pPr>
            <a:r>
              <a:rPr lang="en-US" sz="1500" dirty="0">
                <a:cs typeface="Times New Roman" panose="02020603050405020304" pitchFamily="18" charset="0"/>
              </a:rPr>
              <a:t>$30,000 in 2023 and</a:t>
            </a:r>
          </a:p>
          <a:p>
            <a:pPr marL="1539875" marR="0" lvl="2" indent="-284163">
              <a:lnSpc>
                <a:spcPct val="21000"/>
              </a:lnSpc>
              <a:spcBef>
                <a:spcPts val="800"/>
              </a:spcBef>
              <a:spcAft>
                <a:spcPts val="800"/>
              </a:spcAft>
              <a:buClr>
                <a:srgbClr val="1680BC"/>
              </a:buClr>
              <a:buFont typeface="Wingdings 2" panose="05020102010507070707" pitchFamily="18" charset="2"/>
              <a:buChar char=""/>
              <a:tabLst>
                <a:tab pos="457200" algn="l"/>
              </a:tabLst>
            </a:pPr>
            <a:r>
              <a:rPr lang="en-US" sz="1500" b="1" dirty="0">
                <a:cs typeface="Times New Roman" panose="02020603050405020304" pitchFamily="18" charset="0"/>
              </a:rPr>
              <a:t>$30,500 for 2024</a:t>
            </a:r>
          </a:p>
          <a:p>
            <a:pPr marL="1255712" marR="0" lvl="2" indent="0">
              <a:lnSpc>
                <a:spcPct val="21000"/>
              </a:lnSpc>
              <a:spcBef>
                <a:spcPts val="800"/>
              </a:spcBef>
              <a:spcAft>
                <a:spcPts val="800"/>
              </a:spcAft>
              <a:buClr>
                <a:srgbClr val="1680BC"/>
              </a:buClr>
              <a:buNone/>
              <a:tabLst>
                <a:tab pos="457200" algn="l"/>
              </a:tabLst>
            </a:pPr>
            <a:endParaRPr lang="en-US" sz="1500" b="1" dirty="0">
              <a:cs typeface="Times New Roman" panose="02020603050405020304" pitchFamily="18" charset="0"/>
            </a:endParaRPr>
          </a:p>
          <a:p>
            <a:pPr marL="1082675" lvl="1" indent="-284163">
              <a:lnSpc>
                <a:spcPct val="80000"/>
              </a:lnSpc>
              <a:spcAft>
                <a:spcPts val="1200"/>
              </a:spcAft>
              <a:buClr>
                <a:srgbClr val="1680BC"/>
              </a:buClr>
              <a:buFont typeface="Wingdings 2" panose="05020102010507070707" pitchFamily="18" charset="2"/>
              <a:buChar char=""/>
              <a:tabLst>
                <a:tab pos="685800" algn="l"/>
              </a:tabLst>
            </a:pPr>
            <a:r>
              <a:rPr lang="en-US" sz="1500" b="1" dirty="0"/>
              <a:t>Special Catch-up limit for participants nearing retirement</a:t>
            </a:r>
          </a:p>
          <a:p>
            <a:pPr marL="1539875" marR="0" lvl="2" indent="-284163">
              <a:lnSpc>
                <a:spcPct val="21000"/>
              </a:lnSpc>
              <a:spcBef>
                <a:spcPts val="800"/>
              </a:spcBef>
              <a:spcAft>
                <a:spcPts val="800"/>
              </a:spcAft>
              <a:buClr>
                <a:srgbClr val="1680BC"/>
              </a:buClr>
              <a:buFont typeface="Wingdings 2" panose="05020102010507070707" pitchFamily="18" charset="2"/>
              <a:buChar char=""/>
              <a:tabLst>
                <a:tab pos="457200" algn="l"/>
              </a:tabLst>
            </a:pPr>
            <a:r>
              <a:rPr lang="en-US" sz="1500" dirty="0">
                <a:cs typeface="Times New Roman" panose="02020603050405020304" pitchFamily="18" charset="0"/>
              </a:rPr>
              <a:t>$45,000 in 2023 and</a:t>
            </a:r>
          </a:p>
          <a:p>
            <a:pPr marL="1539875" marR="0" lvl="2" indent="-284163">
              <a:lnSpc>
                <a:spcPct val="21000"/>
              </a:lnSpc>
              <a:spcBef>
                <a:spcPts val="800"/>
              </a:spcBef>
              <a:spcAft>
                <a:spcPts val="800"/>
              </a:spcAft>
              <a:buClr>
                <a:srgbClr val="1680BC"/>
              </a:buClr>
              <a:buFont typeface="Wingdings 2" panose="05020102010507070707" pitchFamily="18" charset="2"/>
              <a:buChar char=""/>
              <a:tabLst>
                <a:tab pos="457200" algn="l"/>
              </a:tabLst>
            </a:pPr>
            <a:r>
              <a:rPr lang="en-US" sz="1500" b="1" dirty="0">
                <a:cs typeface="Times New Roman" panose="02020603050405020304" pitchFamily="18" charset="0"/>
              </a:rPr>
              <a:t>$46,000 for 2024</a:t>
            </a:r>
          </a:p>
          <a:p>
            <a:pPr marL="798512" lvl="1" indent="0">
              <a:spcAft>
                <a:spcPts val="1200"/>
              </a:spcAft>
              <a:buClr>
                <a:srgbClr val="1680BC"/>
              </a:buClr>
              <a:buNone/>
            </a:pPr>
            <a:endParaRPr lang="en-US" sz="1800" dirty="0">
              <a:latin typeface="+mn-lt"/>
            </a:endParaRPr>
          </a:p>
          <a:p>
            <a:pPr marL="798512" lvl="1" indent="0">
              <a:spcAft>
                <a:spcPts val="1200"/>
              </a:spcAft>
              <a:buClr>
                <a:srgbClr val="1680BC"/>
              </a:buClr>
              <a:buNone/>
            </a:pPr>
            <a:endParaRPr lang="en-US" sz="1800" dirty="0">
              <a:latin typeface="+mn-lt"/>
            </a:endParaRP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17</a:t>
            </a:fld>
            <a:endParaRPr lang="en-US"/>
          </a:p>
        </p:txBody>
      </p:sp>
    </p:spTree>
    <p:extLst>
      <p:ext uri="{BB962C8B-B14F-4D97-AF65-F5344CB8AC3E}">
        <p14:creationId xmlns:p14="http://schemas.microsoft.com/office/powerpoint/2010/main" val="713974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Affordable Care Act</a:t>
            </a:r>
          </a:p>
        </p:txBody>
      </p:sp>
      <p:sp>
        <p:nvSpPr>
          <p:cNvPr id="4" name="Content Placeholder 2"/>
          <p:cNvSpPr>
            <a:spLocks noGrp="1"/>
          </p:cNvSpPr>
          <p:nvPr>
            <p:ph idx="1"/>
          </p:nvPr>
        </p:nvSpPr>
        <p:spPr>
          <a:xfrm>
            <a:off x="301925" y="1236617"/>
            <a:ext cx="8507883" cy="5024846"/>
          </a:xfrm>
        </p:spPr>
        <p:txBody>
          <a:bodyPr>
            <a:normAutofit/>
          </a:bodyPr>
          <a:lstStyle/>
          <a:p>
            <a:pPr marL="0" lvl="1" indent="0">
              <a:lnSpc>
                <a:spcPct val="100000"/>
              </a:lnSpc>
              <a:spcBef>
                <a:spcPts val="1000"/>
              </a:spcBef>
              <a:spcAft>
                <a:spcPts val="1200"/>
              </a:spcAft>
              <a:buClr>
                <a:srgbClr val="1680BC"/>
              </a:buClr>
              <a:buNone/>
              <a:tabLst>
                <a:tab pos="685800" algn="l"/>
              </a:tabLst>
            </a:pPr>
            <a:r>
              <a:rPr lang="en-US" dirty="0">
                <a:latin typeface="Calibri" panose="020F0502020204030204" pitchFamily="34" charset="0"/>
                <a:ea typeface="Segoe UI Black" panose="020B0A02040204020203" pitchFamily="34" charset="0"/>
                <a:cs typeface="Calibri" panose="020F0502020204030204" pitchFamily="34" charset="0"/>
              </a:rPr>
              <a:t>W-2 Reporting of Cost of Employer Provided Health Coverage</a:t>
            </a:r>
          </a:p>
          <a:p>
            <a:pPr marL="0" lvl="1" indent="0">
              <a:lnSpc>
                <a:spcPct val="100000"/>
              </a:lnSpc>
              <a:spcBef>
                <a:spcPts val="1000"/>
              </a:spcBef>
              <a:spcAft>
                <a:spcPts val="1200"/>
              </a:spcAft>
              <a:buClr>
                <a:srgbClr val="1680BC"/>
              </a:buClr>
              <a:buNone/>
              <a:tabLst>
                <a:tab pos="685800" algn="l"/>
              </a:tabLst>
            </a:pPr>
            <a:r>
              <a:rPr lang="en-US" sz="1500" dirty="0"/>
              <a:t>The federal Affordable Care Act (ACA) requires employers to report the total cost of employer sponsored health coverage on employees’ Form W-2.  </a:t>
            </a:r>
          </a:p>
          <a:p>
            <a:pPr marL="1082675" lvl="1" indent="-284163">
              <a:lnSpc>
                <a:spcPct val="80000"/>
              </a:lnSpc>
              <a:spcBef>
                <a:spcPts val="800"/>
              </a:spcBef>
              <a:spcAft>
                <a:spcPts val="800"/>
              </a:spcAft>
              <a:buClr>
                <a:srgbClr val="1680BC"/>
              </a:buClr>
              <a:buFont typeface="Wingdings 2" panose="05020102010507070707" pitchFamily="18" charset="2"/>
              <a:buChar char=""/>
              <a:tabLst>
                <a:tab pos="457200" algn="l"/>
              </a:tabLst>
            </a:pPr>
            <a:r>
              <a:rPr lang="en-US" sz="1400" dirty="0">
                <a:cs typeface="Times New Roman" panose="02020603050405020304" pitchFamily="18" charset="0"/>
              </a:rPr>
              <a:t>Became effective in 2012</a:t>
            </a:r>
          </a:p>
          <a:p>
            <a:pPr marL="1082675" lvl="1" indent="-284163">
              <a:lnSpc>
                <a:spcPct val="80000"/>
              </a:lnSpc>
              <a:spcBef>
                <a:spcPts val="800"/>
              </a:spcBef>
              <a:spcAft>
                <a:spcPts val="800"/>
              </a:spcAft>
              <a:buClr>
                <a:srgbClr val="1680BC"/>
              </a:buClr>
              <a:buFont typeface="Wingdings 2" panose="05020102010507070707" pitchFamily="18" charset="2"/>
              <a:buChar char=""/>
              <a:tabLst>
                <a:tab pos="457200" algn="l"/>
              </a:tabLst>
            </a:pPr>
            <a:r>
              <a:rPr lang="en-US" sz="1400" dirty="0">
                <a:cs typeface="Times New Roman" panose="02020603050405020304" pitchFamily="18" charset="0"/>
              </a:rPr>
              <a:t>Reported in Box 12 of Form W-2 using code DD</a:t>
            </a:r>
          </a:p>
          <a:p>
            <a:pPr marL="1082675" lvl="1" indent="-284163">
              <a:lnSpc>
                <a:spcPct val="80000"/>
              </a:lnSpc>
              <a:spcBef>
                <a:spcPts val="800"/>
              </a:spcBef>
              <a:spcAft>
                <a:spcPts val="800"/>
              </a:spcAft>
              <a:buClr>
                <a:srgbClr val="1680BC"/>
              </a:buClr>
              <a:buFont typeface="Wingdings 2" panose="05020102010507070707" pitchFamily="18" charset="2"/>
              <a:buChar char=""/>
              <a:tabLst>
                <a:tab pos="457200" algn="l"/>
              </a:tabLst>
            </a:pPr>
            <a:r>
              <a:rPr lang="en-US" sz="1400" dirty="0">
                <a:cs typeface="Times New Roman" panose="02020603050405020304" pitchFamily="18" charset="0"/>
              </a:rPr>
              <a:t>Provides information to the employee</a:t>
            </a:r>
          </a:p>
          <a:p>
            <a:pPr marL="1082675" lvl="1" indent="-284163">
              <a:spcBef>
                <a:spcPts val="800"/>
              </a:spcBef>
              <a:spcAft>
                <a:spcPts val="800"/>
              </a:spcAft>
              <a:buClr>
                <a:srgbClr val="1680BC"/>
              </a:buClr>
              <a:buFont typeface="Wingdings 2" panose="05020102010507070707" pitchFamily="18" charset="2"/>
              <a:buChar char=""/>
              <a:tabLst>
                <a:tab pos="457200" algn="l"/>
              </a:tabLst>
            </a:pPr>
            <a:r>
              <a:rPr lang="en-US" sz="1400" b="1" dirty="0">
                <a:cs typeface="Times New Roman" panose="02020603050405020304" pitchFamily="18" charset="0"/>
              </a:rPr>
              <a:t>Note:  </a:t>
            </a:r>
            <a:r>
              <a:rPr lang="en-US" sz="1400" dirty="0">
                <a:cs typeface="Times New Roman" panose="02020603050405020304" pitchFamily="18" charset="0"/>
              </a:rPr>
              <a:t>The cost of employer provided health insurance </a:t>
            </a:r>
            <a:r>
              <a:rPr lang="en-US" sz="1400" b="1" dirty="0">
                <a:cs typeface="Times New Roman" panose="02020603050405020304" pitchFamily="18" charset="0"/>
              </a:rPr>
              <a:t>does not equal employee premiums + state share.</a:t>
            </a:r>
          </a:p>
          <a:p>
            <a:pPr marL="1539875" lvl="2" indent="-284163">
              <a:spcBef>
                <a:spcPts val="800"/>
              </a:spcBef>
              <a:spcAft>
                <a:spcPts val="800"/>
              </a:spcAft>
              <a:buClr>
                <a:srgbClr val="1680BC"/>
              </a:buClr>
              <a:buFont typeface="Wingdings 2" panose="05020102010507070707" pitchFamily="18" charset="2"/>
              <a:buChar char=""/>
              <a:tabLst>
                <a:tab pos="457200" algn="l"/>
              </a:tabLst>
            </a:pPr>
            <a:r>
              <a:rPr lang="en-US" sz="1400" dirty="0">
                <a:cs typeface="Times New Roman" panose="02020603050405020304" pitchFamily="18" charset="0"/>
              </a:rPr>
              <a:t>The amount shown on the W-2 will be the amount paid to health insurance providers by HCA.  The amounts can differ.  Examples:  Employee-only vs. family; one provider vs. another. </a:t>
            </a:r>
          </a:p>
          <a:p>
            <a:pPr marL="1539875" lvl="2" indent="-284163">
              <a:lnSpc>
                <a:spcPct val="80000"/>
              </a:lnSpc>
              <a:spcBef>
                <a:spcPts val="800"/>
              </a:spcBef>
              <a:spcAft>
                <a:spcPts val="800"/>
              </a:spcAft>
              <a:buClr>
                <a:srgbClr val="1680BC"/>
              </a:buClr>
              <a:buFont typeface="Wingdings 2" panose="05020102010507070707" pitchFamily="18" charset="2"/>
              <a:buChar char=""/>
              <a:tabLst>
                <a:tab pos="457200" algn="l"/>
              </a:tabLst>
            </a:pPr>
            <a:r>
              <a:rPr lang="en-US" sz="1400" dirty="0">
                <a:cs typeface="Times New Roman" panose="02020603050405020304" pitchFamily="18" charset="0"/>
              </a:rPr>
              <a:t>This means that the amount shown on the earnings statement will differ from the amount on the W-2.  </a:t>
            </a:r>
          </a:p>
          <a:p>
            <a:pPr marL="1255712" lvl="2" indent="0">
              <a:lnSpc>
                <a:spcPct val="80000"/>
              </a:lnSpc>
              <a:spcBef>
                <a:spcPts val="800"/>
              </a:spcBef>
              <a:spcAft>
                <a:spcPts val="800"/>
              </a:spcAft>
              <a:buClr>
                <a:srgbClr val="1680BC"/>
              </a:buClr>
              <a:buNone/>
              <a:tabLst>
                <a:tab pos="457200" algn="l"/>
              </a:tabLst>
            </a:pPr>
            <a:endParaRPr lang="en-US" sz="1400" dirty="0">
              <a:cs typeface="Times New Roman" panose="02020603050405020304" pitchFamily="18" charset="0"/>
            </a:endParaRPr>
          </a:p>
          <a:p>
            <a:pPr marL="1141412" lvl="1" indent="-342900">
              <a:lnSpc>
                <a:spcPct val="21000"/>
              </a:lnSpc>
              <a:spcBef>
                <a:spcPts val="800"/>
              </a:spcBef>
              <a:spcAft>
                <a:spcPts val="800"/>
              </a:spcAft>
              <a:buClr>
                <a:srgbClr val="1680BC"/>
              </a:buClr>
              <a:tabLst>
                <a:tab pos="457200" algn="l"/>
              </a:tabLst>
            </a:pPr>
            <a:endParaRPr lang="en-US" sz="1400" dirty="0">
              <a:cs typeface="Times New Roman" panose="02020603050405020304" pitchFamily="18" charset="0"/>
            </a:endParaRPr>
          </a:p>
          <a:p>
            <a:pPr marL="1141412" lvl="1" indent="-342900">
              <a:lnSpc>
                <a:spcPct val="21000"/>
              </a:lnSpc>
              <a:spcBef>
                <a:spcPts val="800"/>
              </a:spcBef>
              <a:spcAft>
                <a:spcPts val="800"/>
              </a:spcAft>
              <a:buClr>
                <a:srgbClr val="1680BC"/>
              </a:buClr>
              <a:tabLst>
                <a:tab pos="457200" algn="l"/>
              </a:tabLst>
            </a:pPr>
            <a:endParaRPr lang="en-US" sz="1400" dirty="0">
              <a:cs typeface="Times New Roman" panose="02020603050405020304" pitchFamily="18" charset="0"/>
            </a:endParaRPr>
          </a:p>
          <a:p>
            <a:pPr marL="1141412" lvl="1" indent="-342900">
              <a:lnSpc>
                <a:spcPct val="21000"/>
              </a:lnSpc>
              <a:spcBef>
                <a:spcPts val="800"/>
              </a:spcBef>
              <a:spcAft>
                <a:spcPts val="800"/>
              </a:spcAft>
              <a:buClr>
                <a:srgbClr val="1680BC"/>
              </a:buClr>
              <a:tabLst>
                <a:tab pos="457200" algn="l"/>
              </a:tabLst>
            </a:pPr>
            <a:endParaRPr lang="en-US" sz="1400" dirty="0">
              <a:latin typeface="+mn-lt"/>
              <a:cs typeface="Times New Roman" panose="02020603050405020304" pitchFamily="18" charset="0"/>
            </a:endParaRPr>
          </a:p>
          <a:p>
            <a:pPr marL="798512" lvl="1" indent="0">
              <a:lnSpc>
                <a:spcPct val="21000"/>
              </a:lnSpc>
              <a:spcBef>
                <a:spcPts val="800"/>
              </a:spcBef>
              <a:spcAft>
                <a:spcPts val="800"/>
              </a:spcAft>
              <a:buClr>
                <a:srgbClr val="1680BC"/>
              </a:buClr>
              <a:buNone/>
              <a:tabLst>
                <a:tab pos="457200" algn="l"/>
              </a:tabLst>
            </a:pPr>
            <a:endParaRPr lang="en-US" sz="1400" dirty="0">
              <a:latin typeface="+mn-lt"/>
              <a:cs typeface="Times New Roman" panose="02020603050405020304" pitchFamily="18" charset="0"/>
            </a:endParaRPr>
          </a:p>
          <a:p>
            <a:pPr marL="1255712" marR="0" lvl="2" indent="0">
              <a:lnSpc>
                <a:spcPct val="21000"/>
              </a:lnSpc>
              <a:spcBef>
                <a:spcPts val="800"/>
              </a:spcBef>
              <a:spcAft>
                <a:spcPts val="800"/>
              </a:spcAft>
              <a:buClr>
                <a:srgbClr val="1680BC"/>
              </a:buClr>
              <a:buNone/>
              <a:tabLst>
                <a:tab pos="457200" algn="l"/>
              </a:tabLst>
            </a:pPr>
            <a:endParaRPr lang="en-US" sz="1500" b="1" dirty="0">
              <a:cs typeface="Times New Roman" panose="02020603050405020304" pitchFamily="18" charset="0"/>
            </a:endParaRPr>
          </a:p>
          <a:p>
            <a:pPr marL="798512" lvl="1" indent="0">
              <a:spcAft>
                <a:spcPts val="1200"/>
              </a:spcAft>
              <a:buClr>
                <a:srgbClr val="1680BC"/>
              </a:buClr>
              <a:buNone/>
            </a:pPr>
            <a:endParaRPr lang="en-US" sz="1800" dirty="0">
              <a:latin typeface="+mn-lt"/>
            </a:endParaRPr>
          </a:p>
          <a:p>
            <a:pPr marL="798512" lvl="1" indent="0">
              <a:spcAft>
                <a:spcPts val="1200"/>
              </a:spcAft>
              <a:buClr>
                <a:srgbClr val="1680BC"/>
              </a:buClr>
              <a:buNone/>
            </a:pPr>
            <a:endParaRPr lang="en-US" sz="1800" dirty="0">
              <a:latin typeface="+mn-lt"/>
            </a:endParaRP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18</a:t>
            </a:fld>
            <a:endParaRPr lang="en-US"/>
          </a:p>
        </p:txBody>
      </p:sp>
    </p:spTree>
    <p:extLst>
      <p:ext uri="{BB962C8B-B14F-4D97-AF65-F5344CB8AC3E}">
        <p14:creationId xmlns:p14="http://schemas.microsoft.com/office/powerpoint/2010/main" val="2909431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Affordable Care Act (Continued)</a:t>
            </a:r>
          </a:p>
        </p:txBody>
      </p:sp>
      <p:sp>
        <p:nvSpPr>
          <p:cNvPr id="4" name="Content Placeholder 2"/>
          <p:cNvSpPr>
            <a:spLocks noGrp="1"/>
          </p:cNvSpPr>
          <p:nvPr>
            <p:ph idx="1"/>
          </p:nvPr>
        </p:nvSpPr>
        <p:spPr>
          <a:xfrm>
            <a:off x="301925" y="1236617"/>
            <a:ext cx="8507883" cy="5024846"/>
          </a:xfrm>
        </p:spPr>
        <p:txBody>
          <a:bodyPr>
            <a:normAutofit/>
          </a:bodyPr>
          <a:lstStyle/>
          <a:p>
            <a:pPr marL="0" lvl="1" indent="0">
              <a:lnSpc>
                <a:spcPct val="100000"/>
              </a:lnSpc>
              <a:spcBef>
                <a:spcPts val="1000"/>
              </a:spcBef>
              <a:spcAft>
                <a:spcPts val="1200"/>
              </a:spcAft>
              <a:buClr>
                <a:srgbClr val="1680BC"/>
              </a:buClr>
              <a:buNone/>
              <a:tabLst>
                <a:tab pos="685800" algn="l"/>
              </a:tabLst>
            </a:pPr>
            <a:r>
              <a:rPr lang="en-US" dirty="0">
                <a:latin typeface="Calibri" panose="020F0502020204030204" pitchFamily="34" charset="0"/>
                <a:ea typeface="Segoe UI Black" panose="020B0A02040204020203" pitchFamily="34" charset="0"/>
                <a:cs typeface="Calibri" panose="020F0502020204030204" pitchFamily="34" charset="0"/>
              </a:rPr>
              <a:t>Employee (EE) and Employer (ER) Adjustments</a:t>
            </a:r>
          </a:p>
          <a:p>
            <a:pPr marL="285750" lvl="1" indent="-285750">
              <a:lnSpc>
                <a:spcPct val="100000"/>
              </a:lnSpc>
              <a:spcBef>
                <a:spcPts val="1000"/>
              </a:spcBef>
              <a:spcAft>
                <a:spcPts val="1200"/>
              </a:spcAft>
              <a:buClr>
                <a:srgbClr val="1680BC"/>
              </a:buClr>
              <a:tabLst>
                <a:tab pos="685800" algn="l"/>
              </a:tabLst>
            </a:pPr>
            <a:r>
              <a:rPr lang="en-US" sz="1500" dirty="0"/>
              <a:t>Ensure that employee premiums and employer amounts are recorded properly for all employees, especially:	</a:t>
            </a:r>
          </a:p>
          <a:p>
            <a:pPr marL="1082675" lvl="1" indent="-284163">
              <a:lnSpc>
                <a:spcPct val="80000"/>
              </a:lnSpc>
              <a:spcBef>
                <a:spcPts val="800"/>
              </a:spcBef>
              <a:spcAft>
                <a:spcPts val="800"/>
              </a:spcAft>
              <a:buClr>
                <a:srgbClr val="1680BC"/>
              </a:buClr>
              <a:buFont typeface="Wingdings 2" panose="05020102010507070707" pitchFamily="18" charset="2"/>
              <a:buChar char=""/>
              <a:tabLst>
                <a:tab pos="457200" algn="l"/>
              </a:tabLst>
            </a:pPr>
            <a:r>
              <a:rPr lang="en-US" sz="1400" dirty="0">
                <a:cs typeface="Times New Roman" panose="02020603050405020304" pitchFamily="18" charset="0"/>
              </a:rPr>
              <a:t>New employees</a:t>
            </a:r>
          </a:p>
          <a:p>
            <a:pPr marL="1082675" lvl="1" indent="-284163">
              <a:lnSpc>
                <a:spcPct val="80000"/>
              </a:lnSpc>
              <a:spcBef>
                <a:spcPts val="800"/>
              </a:spcBef>
              <a:spcAft>
                <a:spcPts val="800"/>
              </a:spcAft>
              <a:buClr>
                <a:srgbClr val="1680BC"/>
              </a:buClr>
              <a:buFont typeface="Wingdings 2" panose="05020102010507070707" pitchFamily="18" charset="2"/>
              <a:buChar char=""/>
              <a:tabLst>
                <a:tab pos="457200" algn="l"/>
              </a:tabLst>
            </a:pPr>
            <a:r>
              <a:rPr lang="en-US" sz="1400" dirty="0">
                <a:cs typeface="Times New Roman" panose="02020603050405020304" pitchFamily="18" charset="0"/>
              </a:rPr>
              <a:t>Terminating employees</a:t>
            </a:r>
          </a:p>
          <a:p>
            <a:pPr marL="1082675" lvl="1" indent="-284163">
              <a:lnSpc>
                <a:spcPct val="80000"/>
              </a:lnSpc>
              <a:spcBef>
                <a:spcPts val="800"/>
              </a:spcBef>
              <a:spcAft>
                <a:spcPts val="800"/>
              </a:spcAft>
              <a:buClr>
                <a:srgbClr val="1680BC"/>
              </a:buClr>
              <a:buFont typeface="Wingdings 2" panose="05020102010507070707" pitchFamily="18" charset="2"/>
              <a:buChar char=""/>
              <a:tabLst>
                <a:tab pos="457200" algn="l"/>
              </a:tabLst>
            </a:pPr>
            <a:r>
              <a:rPr lang="en-US" sz="1400" dirty="0">
                <a:cs typeface="Times New Roman" panose="02020603050405020304" pitchFamily="18" charset="0"/>
              </a:rPr>
              <a:t>Employees on leave without pay</a:t>
            </a:r>
            <a:endParaRPr lang="en-US" sz="2700" dirty="0">
              <a:latin typeface="Calibri" panose="020F0502020204030204" pitchFamily="34" charset="0"/>
              <a:ea typeface="Segoe UI Black" panose="020B0A02040204020203" pitchFamily="34" charset="0"/>
              <a:cs typeface="Calibri" panose="020F0502020204030204" pitchFamily="34" charset="0"/>
            </a:endParaRPr>
          </a:p>
          <a:p>
            <a:pPr marL="285750" lvl="1" indent="-285750">
              <a:lnSpc>
                <a:spcPct val="100000"/>
              </a:lnSpc>
              <a:spcBef>
                <a:spcPts val="1000"/>
              </a:spcBef>
              <a:spcAft>
                <a:spcPts val="1200"/>
              </a:spcAft>
              <a:buClr>
                <a:srgbClr val="1680BC"/>
              </a:buClr>
              <a:tabLst>
                <a:tab pos="685800" algn="l"/>
              </a:tabLst>
            </a:pPr>
            <a:r>
              <a:rPr lang="en-US" sz="1500" dirty="0"/>
              <a:t>When processing ER medical cost (wage type 2550), be sure to also use wage type 2575 (insurance provider cost).  Failing to do so will cause inaccurate reporting on Box 12 DD.  </a:t>
            </a:r>
          </a:p>
          <a:p>
            <a:pPr marL="285750" lvl="1" indent="-285750">
              <a:lnSpc>
                <a:spcPct val="100000"/>
              </a:lnSpc>
              <a:spcBef>
                <a:spcPts val="1000"/>
              </a:spcBef>
              <a:spcAft>
                <a:spcPts val="1200"/>
              </a:spcAft>
              <a:buClr>
                <a:srgbClr val="1680BC"/>
              </a:buClr>
              <a:tabLst>
                <a:tab pos="685800" algn="l"/>
              </a:tabLst>
            </a:pPr>
            <a:r>
              <a:rPr lang="en-US" sz="1500" dirty="0"/>
              <a:t>Reconciling your health insurance general ledger (account 035, GL 5181) will help you find discrepancies.</a:t>
            </a:r>
          </a:p>
          <a:p>
            <a:pPr marL="285750" lvl="1" indent="-285750">
              <a:lnSpc>
                <a:spcPct val="100000"/>
              </a:lnSpc>
              <a:spcBef>
                <a:spcPts val="1000"/>
              </a:spcBef>
              <a:spcAft>
                <a:spcPts val="1200"/>
              </a:spcAft>
              <a:buClr>
                <a:srgbClr val="1680BC"/>
              </a:buClr>
              <a:tabLst>
                <a:tab pos="685800" algn="l"/>
              </a:tabLst>
            </a:pPr>
            <a:r>
              <a:rPr lang="en-US" sz="1500" dirty="0"/>
              <a:t>Utilize the HRMS Health Care Activity Report ZHR_RPTBNN36, using Tax Reporter File Format.  </a:t>
            </a:r>
          </a:p>
          <a:p>
            <a:pPr marL="1141412" lvl="1" indent="-342900">
              <a:lnSpc>
                <a:spcPct val="21000"/>
              </a:lnSpc>
              <a:spcBef>
                <a:spcPts val="800"/>
              </a:spcBef>
              <a:spcAft>
                <a:spcPts val="800"/>
              </a:spcAft>
              <a:buClr>
                <a:srgbClr val="1680BC"/>
              </a:buClr>
              <a:tabLst>
                <a:tab pos="457200" algn="l"/>
              </a:tabLst>
            </a:pPr>
            <a:endParaRPr lang="en-US" sz="1400" dirty="0">
              <a:latin typeface="+mn-lt"/>
              <a:cs typeface="Times New Roman" panose="02020603050405020304" pitchFamily="18" charset="0"/>
            </a:endParaRPr>
          </a:p>
          <a:p>
            <a:pPr marL="798512" lvl="1" indent="0">
              <a:lnSpc>
                <a:spcPct val="21000"/>
              </a:lnSpc>
              <a:spcBef>
                <a:spcPts val="800"/>
              </a:spcBef>
              <a:spcAft>
                <a:spcPts val="800"/>
              </a:spcAft>
              <a:buClr>
                <a:srgbClr val="1680BC"/>
              </a:buClr>
              <a:buNone/>
              <a:tabLst>
                <a:tab pos="457200" algn="l"/>
              </a:tabLst>
            </a:pPr>
            <a:endParaRPr lang="en-US" sz="1400" dirty="0">
              <a:latin typeface="+mn-lt"/>
              <a:cs typeface="Times New Roman" panose="02020603050405020304" pitchFamily="18" charset="0"/>
            </a:endParaRPr>
          </a:p>
          <a:p>
            <a:pPr marL="1255712" marR="0" lvl="2" indent="0">
              <a:lnSpc>
                <a:spcPct val="21000"/>
              </a:lnSpc>
              <a:spcBef>
                <a:spcPts val="800"/>
              </a:spcBef>
              <a:spcAft>
                <a:spcPts val="800"/>
              </a:spcAft>
              <a:buClr>
                <a:srgbClr val="1680BC"/>
              </a:buClr>
              <a:buNone/>
              <a:tabLst>
                <a:tab pos="457200" algn="l"/>
              </a:tabLst>
            </a:pPr>
            <a:endParaRPr lang="en-US" sz="1500" b="1" dirty="0">
              <a:cs typeface="Times New Roman" panose="02020603050405020304" pitchFamily="18" charset="0"/>
            </a:endParaRPr>
          </a:p>
          <a:p>
            <a:pPr marL="798512" lvl="1" indent="0">
              <a:spcAft>
                <a:spcPts val="1200"/>
              </a:spcAft>
              <a:buClr>
                <a:srgbClr val="1680BC"/>
              </a:buClr>
              <a:buNone/>
            </a:pPr>
            <a:endParaRPr lang="en-US" sz="1800" dirty="0">
              <a:latin typeface="+mn-lt"/>
            </a:endParaRPr>
          </a:p>
          <a:p>
            <a:pPr marL="798512" lvl="1" indent="0">
              <a:spcAft>
                <a:spcPts val="1200"/>
              </a:spcAft>
              <a:buClr>
                <a:srgbClr val="1680BC"/>
              </a:buClr>
              <a:buNone/>
            </a:pPr>
            <a:endParaRPr lang="en-US" sz="1800" dirty="0">
              <a:latin typeface="+mn-lt"/>
            </a:endParaRP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19</a:t>
            </a:fld>
            <a:endParaRPr lang="en-US"/>
          </a:p>
        </p:txBody>
      </p:sp>
    </p:spTree>
    <p:extLst>
      <p:ext uri="{BB962C8B-B14F-4D97-AF65-F5344CB8AC3E}">
        <p14:creationId xmlns:p14="http://schemas.microsoft.com/office/powerpoint/2010/main" val="3636508048"/>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4" name="Content Placeholder 2"/>
          <p:cNvSpPr>
            <a:spLocks noGrp="1"/>
          </p:cNvSpPr>
          <p:nvPr>
            <p:ph idx="1"/>
          </p:nvPr>
        </p:nvSpPr>
        <p:spPr>
          <a:xfrm>
            <a:off x="472273" y="1382579"/>
            <a:ext cx="8119068" cy="4495707"/>
          </a:xfrm>
        </p:spPr>
        <p:txBody>
          <a:bodyPr numCol="2"/>
          <a:lstStyle/>
          <a:p>
            <a:pPr marL="455612" indent="-342900">
              <a:spcAft>
                <a:spcPts val="1200"/>
              </a:spcAft>
              <a:buClr>
                <a:srgbClr val="1680BC"/>
              </a:buClr>
              <a:buFont typeface="Arial" panose="020B0604020202020204" pitchFamily="34" charset="0"/>
              <a:buChar char="•"/>
            </a:pPr>
            <a:r>
              <a:rPr lang="en-US" sz="2000" dirty="0"/>
              <a:t>Key Dates</a:t>
            </a:r>
          </a:p>
          <a:p>
            <a:pPr marL="455612" indent="-342900">
              <a:spcAft>
                <a:spcPts val="1200"/>
              </a:spcAft>
              <a:buClr>
                <a:srgbClr val="1680BC"/>
              </a:buClr>
              <a:buFont typeface="Arial" panose="020B0604020202020204" pitchFamily="34" charset="0"/>
              <a:buChar char="•"/>
            </a:pPr>
            <a:r>
              <a:rPr lang="en-US" sz="2000" dirty="0"/>
              <a:t>Internal Revenue Service (IRS)</a:t>
            </a:r>
          </a:p>
          <a:p>
            <a:pPr marL="455612" indent="-342900">
              <a:spcAft>
                <a:spcPts val="1200"/>
              </a:spcAft>
              <a:buClr>
                <a:srgbClr val="1680BC"/>
              </a:buClr>
              <a:buFont typeface="Arial" panose="020B0604020202020204" pitchFamily="34" charset="0"/>
              <a:buChar char="•"/>
            </a:pPr>
            <a:r>
              <a:rPr lang="en-US" sz="2000" dirty="0"/>
              <a:t>Social Security Administration (SSA)</a:t>
            </a:r>
          </a:p>
          <a:p>
            <a:pPr marL="455612" indent="-342900">
              <a:spcAft>
                <a:spcPts val="1200"/>
              </a:spcAft>
              <a:buClr>
                <a:srgbClr val="1680BC"/>
              </a:buClr>
              <a:buFont typeface="Arial" panose="020B0604020202020204" pitchFamily="34" charset="0"/>
              <a:buChar char="•"/>
            </a:pPr>
            <a:r>
              <a:rPr lang="en-US" sz="2000" dirty="0"/>
              <a:t>Other State Withholding Tax</a:t>
            </a:r>
          </a:p>
          <a:p>
            <a:pPr marL="455612" indent="-342900">
              <a:spcAft>
                <a:spcPts val="1200"/>
              </a:spcAft>
              <a:buClr>
                <a:srgbClr val="1680BC"/>
              </a:buClr>
              <a:buFont typeface="Arial" panose="020B0604020202020204" pitchFamily="34" charset="0"/>
              <a:buChar char="•"/>
            </a:pPr>
            <a:r>
              <a:rPr lang="en-US" sz="2000" dirty="0"/>
              <a:t>EFTPS Payments Not Made Through HRMS</a:t>
            </a:r>
          </a:p>
          <a:p>
            <a:pPr marL="455612" indent="-342900">
              <a:spcAft>
                <a:spcPts val="1200"/>
              </a:spcAft>
              <a:buClr>
                <a:srgbClr val="1680BC"/>
              </a:buClr>
              <a:buFont typeface="Arial" panose="020B0604020202020204" pitchFamily="34" charset="0"/>
              <a:buChar char="•"/>
            </a:pPr>
            <a:r>
              <a:rPr lang="en-US" sz="2000" dirty="0"/>
              <a:t>Office of Financial Management (OFM)</a:t>
            </a:r>
          </a:p>
          <a:p>
            <a:pPr marL="455612" indent="-342900">
              <a:spcAft>
                <a:spcPts val="1200"/>
              </a:spcAft>
              <a:buClr>
                <a:srgbClr val="1680BC"/>
              </a:buClr>
              <a:buFont typeface="Arial" panose="020B0604020202020204" pitchFamily="34" charset="0"/>
              <a:buChar char="•"/>
            </a:pPr>
            <a:r>
              <a:rPr lang="en-US" sz="2000" dirty="0"/>
              <a:t>Rates/Limits for 2024</a:t>
            </a:r>
          </a:p>
          <a:p>
            <a:pPr marL="455612" indent="-342900">
              <a:spcAft>
                <a:spcPts val="1200"/>
              </a:spcAft>
              <a:buClr>
                <a:srgbClr val="1680BC"/>
              </a:buClr>
              <a:buFont typeface="Arial" panose="020B0604020202020204" pitchFamily="34" charset="0"/>
              <a:buChar char="•"/>
            </a:pPr>
            <a:r>
              <a:rPr lang="en-US" sz="2000" dirty="0"/>
              <a:t>Affordable Care Act</a:t>
            </a:r>
          </a:p>
          <a:p>
            <a:pPr marL="455612" indent="-342900">
              <a:spcAft>
                <a:spcPts val="1200"/>
              </a:spcAft>
              <a:buClr>
                <a:srgbClr val="1680BC"/>
              </a:buClr>
              <a:buFont typeface="Arial" panose="020B0604020202020204" pitchFamily="34" charset="0"/>
              <a:buChar char="•"/>
            </a:pPr>
            <a:r>
              <a:rPr lang="en-US" sz="2000" dirty="0"/>
              <a:t>Electronic IRS Form W-2 Project</a:t>
            </a:r>
          </a:p>
          <a:p>
            <a:pPr marL="455612" indent="-342900">
              <a:spcAft>
                <a:spcPts val="1200"/>
              </a:spcAft>
              <a:buClr>
                <a:srgbClr val="1680BC"/>
              </a:buClr>
              <a:buFont typeface="Arial" panose="020B0604020202020204" pitchFamily="34" charset="0"/>
              <a:buChar char="•"/>
            </a:pPr>
            <a:r>
              <a:rPr lang="en-US" sz="2000" dirty="0"/>
              <a:t>Paid Family and Medical Leave</a:t>
            </a:r>
          </a:p>
          <a:p>
            <a:pPr marL="455612" indent="-342900">
              <a:spcAft>
                <a:spcPts val="1200"/>
              </a:spcAft>
              <a:buClr>
                <a:srgbClr val="1680BC"/>
              </a:buClr>
              <a:buFont typeface="Arial" panose="020B0604020202020204" pitchFamily="34" charset="0"/>
              <a:buChar char="•"/>
            </a:pPr>
            <a:r>
              <a:rPr lang="en-US" sz="2000" dirty="0"/>
              <a:t>Long Term Services and Support</a:t>
            </a:r>
          </a:p>
          <a:p>
            <a:pPr marL="455612" indent="-342900">
              <a:spcAft>
                <a:spcPts val="1200"/>
              </a:spcAft>
              <a:buClr>
                <a:srgbClr val="1680BC"/>
              </a:buClr>
              <a:buFont typeface="Arial" panose="020B0604020202020204" pitchFamily="34" charset="0"/>
              <a:buChar char="•"/>
            </a:pPr>
            <a:r>
              <a:rPr lang="en-US" sz="2000" dirty="0"/>
              <a:t>Out of State Telework</a:t>
            </a:r>
          </a:p>
          <a:p>
            <a:pPr marL="455612" indent="-342900">
              <a:spcAft>
                <a:spcPts val="1200"/>
              </a:spcAft>
              <a:buClr>
                <a:srgbClr val="1680BC"/>
              </a:buClr>
              <a:buFont typeface="Arial" panose="020B0604020202020204" pitchFamily="34" charset="0"/>
              <a:buChar char="•"/>
            </a:pPr>
            <a:r>
              <a:rPr lang="en-US" sz="2000" dirty="0"/>
              <a:t>Contact Information – OFM and OST</a:t>
            </a: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2</a:t>
            </a:fld>
            <a:endParaRPr lang="en-US"/>
          </a:p>
        </p:txBody>
      </p:sp>
    </p:spTree>
    <p:extLst>
      <p:ext uri="{BB962C8B-B14F-4D97-AF65-F5344CB8AC3E}">
        <p14:creationId xmlns:p14="http://schemas.microsoft.com/office/powerpoint/2010/main" val="2483929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Affordable Care Act (Continued)</a:t>
            </a:r>
          </a:p>
        </p:txBody>
      </p:sp>
      <p:sp>
        <p:nvSpPr>
          <p:cNvPr id="4" name="Content Placeholder 2"/>
          <p:cNvSpPr>
            <a:spLocks noGrp="1"/>
          </p:cNvSpPr>
          <p:nvPr>
            <p:ph idx="1"/>
          </p:nvPr>
        </p:nvSpPr>
        <p:spPr>
          <a:xfrm>
            <a:off x="301925" y="1236617"/>
            <a:ext cx="8507883" cy="5024846"/>
          </a:xfrm>
        </p:spPr>
        <p:txBody>
          <a:bodyPr>
            <a:normAutofit/>
          </a:bodyPr>
          <a:lstStyle/>
          <a:p>
            <a:pPr marL="0" lvl="1" indent="0">
              <a:lnSpc>
                <a:spcPct val="100000"/>
              </a:lnSpc>
              <a:spcBef>
                <a:spcPts val="1000"/>
              </a:spcBef>
              <a:spcAft>
                <a:spcPts val="1200"/>
              </a:spcAft>
              <a:buClr>
                <a:srgbClr val="1680BC"/>
              </a:buClr>
              <a:buNone/>
              <a:tabLst>
                <a:tab pos="685800" algn="l"/>
              </a:tabLst>
            </a:pPr>
            <a:r>
              <a:rPr lang="en-US" dirty="0">
                <a:latin typeface="Calibri" panose="020F0502020204030204" pitchFamily="34" charset="0"/>
                <a:ea typeface="Segoe UI Black" panose="020B0A02040204020203" pitchFamily="34" charset="0"/>
                <a:cs typeface="Calibri" panose="020F0502020204030204" pitchFamily="34" charset="0"/>
              </a:rPr>
              <a:t>Employee and Employer Reporting Requirements</a:t>
            </a:r>
          </a:p>
          <a:p>
            <a:pPr marL="285750" lvl="1" indent="-285750">
              <a:lnSpc>
                <a:spcPct val="100000"/>
              </a:lnSpc>
              <a:spcBef>
                <a:spcPts val="1000"/>
              </a:spcBef>
              <a:spcAft>
                <a:spcPts val="1200"/>
              </a:spcAft>
              <a:buClr>
                <a:srgbClr val="1680BC"/>
              </a:buClr>
              <a:tabLst>
                <a:tab pos="685800" algn="l"/>
              </a:tabLst>
            </a:pPr>
            <a:r>
              <a:rPr lang="en-US" sz="1500" b="1" dirty="0"/>
              <a:t>IRS Form 1095-C:  </a:t>
            </a:r>
            <a:r>
              <a:rPr lang="en-US" sz="1500" dirty="0"/>
              <a:t>Employer-Provided Health Insurance Offer and Coverage</a:t>
            </a:r>
          </a:p>
          <a:p>
            <a:pPr marL="285750" lvl="1" indent="-285750">
              <a:lnSpc>
                <a:spcPct val="100000"/>
              </a:lnSpc>
              <a:spcBef>
                <a:spcPts val="1000"/>
              </a:spcBef>
              <a:spcAft>
                <a:spcPts val="1200"/>
              </a:spcAft>
              <a:buClr>
                <a:srgbClr val="1680BC"/>
              </a:buClr>
              <a:tabLst>
                <a:tab pos="685800" algn="l"/>
              </a:tabLst>
            </a:pPr>
            <a:r>
              <a:rPr lang="en-US" sz="1500" b="1" dirty="0"/>
              <a:t>IRS Form 1094-C</a:t>
            </a:r>
            <a:r>
              <a:rPr lang="en-US" sz="1500" dirty="0"/>
              <a:t>:  Transmittal of Employer-Provided Health Insurance Offer and Coverage Information Returns	</a:t>
            </a:r>
          </a:p>
          <a:p>
            <a:pPr marL="742950" lvl="2" indent="-285750">
              <a:lnSpc>
                <a:spcPct val="100000"/>
              </a:lnSpc>
              <a:spcBef>
                <a:spcPts val="1000"/>
              </a:spcBef>
              <a:spcAft>
                <a:spcPts val="1200"/>
              </a:spcAft>
              <a:buClr>
                <a:srgbClr val="1680BC"/>
              </a:buClr>
              <a:tabLst>
                <a:tab pos="685800" algn="l"/>
              </a:tabLst>
            </a:pPr>
            <a:r>
              <a:rPr lang="en-US" sz="1400" dirty="0"/>
              <a:t>2023 forms will be postmarked by January 31, 2024</a:t>
            </a:r>
          </a:p>
          <a:p>
            <a:pPr marL="742950" lvl="2" indent="-285750">
              <a:lnSpc>
                <a:spcPct val="100000"/>
              </a:lnSpc>
              <a:spcBef>
                <a:spcPts val="1000"/>
              </a:spcBef>
              <a:spcAft>
                <a:spcPts val="1200"/>
              </a:spcAft>
              <a:buClr>
                <a:srgbClr val="1680BC"/>
              </a:buClr>
              <a:tabLst>
                <a:tab pos="685800" algn="l"/>
              </a:tabLst>
            </a:pPr>
            <a:r>
              <a:rPr lang="en-US" sz="1400" dirty="0"/>
              <a:t>IRS identifies the former employer as the contact for retirees</a:t>
            </a:r>
          </a:p>
          <a:p>
            <a:pPr marL="742950" lvl="2" indent="-285750">
              <a:lnSpc>
                <a:spcPct val="100000"/>
              </a:lnSpc>
              <a:spcBef>
                <a:spcPts val="1000"/>
              </a:spcBef>
              <a:spcAft>
                <a:spcPts val="1200"/>
              </a:spcAft>
              <a:buClr>
                <a:srgbClr val="1680BC"/>
              </a:buClr>
              <a:tabLst>
                <a:tab pos="685800" algn="l"/>
              </a:tabLst>
            </a:pPr>
            <a:r>
              <a:rPr lang="en-US" sz="1400" dirty="0"/>
              <a:t>Questions can be directed to PEBB via HCA Support Portal or contact the 1095 team directly:</a:t>
            </a:r>
          </a:p>
          <a:p>
            <a:pPr marL="1200150" lvl="3" indent="-285750">
              <a:lnSpc>
                <a:spcPct val="80000"/>
              </a:lnSpc>
              <a:spcBef>
                <a:spcPts val="800"/>
              </a:spcBef>
              <a:spcAft>
                <a:spcPts val="800"/>
              </a:spcAft>
              <a:buClr>
                <a:srgbClr val="1680BC"/>
              </a:buClr>
              <a:tabLst>
                <a:tab pos="685800" algn="l"/>
              </a:tabLst>
            </a:pPr>
            <a:r>
              <a:rPr lang="en-US" sz="1400" dirty="0"/>
              <a:t>General email:  </a:t>
            </a:r>
            <a:r>
              <a:rPr lang="en-US" sz="1400" dirty="0">
                <a:hlinkClick r:id="rId4"/>
              </a:rPr>
              <a:t>ACA1095-C@hca.wa.gov</a:t>
            </a:r>
            <a:endParaRPr lang="en-US" sz="1400" dirty="0"/>
          </a:p>
          <a:p>
            <a:pPr marL="1200150" lvl="3" indent="-285750">
              <a:lnSpc>
                <a:spcPct val="80000"/>
              </a:lnSpc>
              <a:spcBef>
                <a:spcPts val="800"/>
              </a:spcBef>
              <a:spcAft>
                <a:spcPts val="800"/>
              </a:spcAft>
              <a:buClr>
                <a:srgbClr val="1680BC"/>
              </a:buClr>
              <a:tabLst>
                <a:tab pos="685800" algn="l"/>
              </a:tabLst>
            </a:pPr>
            <a:r>
              <a:rPr lang="en-US" sz="1400" dirty="0"/>
              <a:t>James Koch: 360.725.1251  </a:t>
            </a:r>
            <a:r>
              <a:rPr lang="en-US" sz="1400" dirty="0">
                <a:hlinkClick r:id="rId5"/>
              </a:rPr>
              <a:t>james.Koch@hca.wa.gov</a:t>
            </a:r>
            <a:endParaRPr lang="en-US" sz="1400" dirty="0"/>
          </a:p>
          <a:p>
            <a:pPr marL="1200150" lvl="3" indent="-285750">
              <a:lnSpc>
                <a:spcPct val="80000"/>
              </a:lnSpc>
              <a:spcBef>
                <a:spcPts val="800"/>
              </a:spcBef>
              <a:spcAft>
                <a:spcPts val="800"/>
              </a:spcAft>
              <a:buClr>
                <a:srgbClr val="1680BC"/>
              </a:buClr>
              <a:tabLst>
                <a:tab pos="685800" algn="l"/>
              </a:tabLst>
            </a:pPr>
            <a:r>
              <a:rPr lang="en-US" sz="1400" dirty="0"/>
              <a:t>Tyla Nguyen:  360.725.1176  </a:t>
            </a:r>
            <a:r>
              <a:rPr lang="en-US" sz="1400" dirty="0">
                <a:hlinkClick r:id="rId6"/>
              </a:rPr>
              <a:t>hue.Nguyen@hca.wa.gov</a:t>
            </a:r>
            <a:r>
              <a:rPr lang="en-US" sz="1400" dirty="0"/>
              <a:t> </a:t>
            </a:r>
          </a:p>
          <a:p>
            <a:pPr marL="1200150" lvl="3" indent="-285750">
              <a:lnSpc>
                <a:spcPct val="80000"/>
              </a:lnSpc>
              <a:spcBef>
                <a:spcPts val="800"/>
              </a:spcBef>
              <a:spcAft>
                <a:spcPts val="800"/>
              </a:spcAft>
              <a:buClr>
                <a:srgbClr val="1680BC"/>
              </a:buClr>
              <a:tabLst>
                <a:tab pos="685800" algn="l"/>
              </a:tabLst>
            </a:pPr>
            <a:r>
              <a:rPr lang="en-US" sz="1400" dirty="0"/>
              <a:t>ACA Guidance page:  </a:t>
            </a:r>
            <a:r>
              <a:rPr lang="en-US" sz="1400" u="sng" dirty="0">
                <a:solidFill>
                  <a:srgbClr val="0000FF"/>
                </a:solidFill>
                <a:effectLst/>
                <a:ea typeface="Times New Roman" panose="02020603050405020304" pitchFamily="18" charset="0"/>
                <a:hlinkClick r:id="rId7"/>
              </a:rPr>
              <a:t>https://www.hca.wa.gov/pebb-benefits-admins/administrative-tools-and-resources/hca-reporting-guidance</a:t>
            </a:r>
            <a:endParaRPr lang="en-US" sz="1400" dirty="0"/>
          </a:p>
          <a:p>
            <a:pPr marL="798512" lvl="1" indent="0">
              <a:lnSpc>
                <a:spcPct val="21000"/>
              </a:lnSpc>
              <a:spcBef>
                <a:spcPts val="800"/>
              </a:spcBef>
              <a:spcAft>
                <a:spcPts val="800"/>
              </a:spcAft>
              <a:buClr>
                <a:srgbClr val="1680BC"/>
              </a:buClr>
              <a:buNone/>
              <a:tabLst>
                <a:tab pos="457200" algn="l"/>
              </a:tabLst>
            </a:pPr>
            <a:endParaRPr lang="en-US" sz="1400" dirty="0">
              <a:latin typeface="+mn-lt"/>
              <a:cs typeface="Times New Roman" panose="02020603050405020304" pitchFamily="18" charset="0"/>
            </a:endParaRPr>
          </a:p>
          <a:p>
            <a:pPr marL="798512" lvl="1" indent="0">
              <a:lnSpc>
                <a:spcPct val="21000"/>
              </a:lnSpc>
              <a:spcBef>
                <a:spcPts val="800"/>
              </a:spcBef>
              <a:spcAft>
                <a:spcPts val="800"/>
              </a:spcAft>
              <a:buClr>
                <a:srgbClr val="1680BC"/>
              </a:buClr>
              <a:buNone/>
              <a:tabLst>
                <a:tab pos="457200" algn="l"/>
              </a:tabLst>
            </a:pPr>
            <a:endParaRPr lang="en-US" sz="1400" dirty="0">
              <a:latin typeface="+mn-lt"/>
              <a:cs typeface="Times New Roman" panose="02020603050405020304" pitchFamily="18" charset="0"/>
            </a:endParaRPr>
          </a:p>
          <a:p>
            <a:pPr marL="1255712" marR="0" lvl="2" indent="0">
              <a:lnSpc>
                <a:spcPct val="21000"/>
              </a:lnSpc>
              <a:spcBef>
                <a:spcPts val="800"/>
              </a:spcBef>
              <a:spcAft>
                <a:spcPts val="800"/>
              </a:spcAft>
              <a:buClr>
                <a:srgbClr val="1680BC"/>
              </a:buClr>
              <a:buNone/>
              <a:tabLst>
                <a:tab pos="457200" algn="l"/>
              </a:tabLst>
            </a:pPr>
            <a:endParaRPr lang="en-US" sz="1500" b="1" dirty="0">
              <a:cs typeface="Times New Roman" panose="02020603050405020304" pitchFamily="18" charset="0"/>
            </a:endParaRPr>
          </a:p>
          <a:p>
            <a:pPr marL="798512" lvl="1" indent="0">
              <a:spcAft>
                <a:spcPts val="1200"/>
              </a:spcAft>
              <a:buClr>
                <a:srgbClr val="1680BC"/>
              </a:buClr>
              <a:buNone/>
            </a:pPr>
            <a:endParaRPr lang="en-US" sz="1800" dirty="0">
              <a:latin typeface="+mn-lt"/>
            </a:endParaRPr>
          </a:p>
          <a:p>
            <a:pPr marL="798512" lvl="1" indent="0">
              <a:spcAft>
                <a:spcPts val="1200"/>
              </a:spcAft>
              <a:buClr>
                <a:srgbClr val="1680BC"/>
              </a:buClr>
              <a:buNone/>
            </a:pPr>
            <a:endParaRPr lang="en-US" sz="1800" dirty="0">
              <a:latin typeface="+mn-lt"/>
            </a:endParaRP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20</a:t>
            </a:fld>
            <a:endParaRPr lang="en-US"/>
          </a:p>
        </p:txBody>
      </p:sp>
    </p:spTree>
    <p:extLst>
      <p:ext uri="{BB962C8B-B14F-4D97-AF65-F5344CB8AC3E}">
        <p14:creationId xmlns:p14="http://schemas.microsoft.com/office/powerpoint/2010/main" val="2457941655"/>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Electronic IRS Form W-2 Project</a:t>
            </a:r>
          </a:p>
        </p:txBody>
      </p:sp>
      <p:sp>
        <p:nvSpPr>
          <p:cNvPr id="4" name="Content Placeholder 2"/>
          <p:cNvSpPr>
            <a:spLocks noGrp="1"/>
          </p:cNvSpPr>
          <p:nvPr>
            <p:ph idx="1"/>
          </p:nvPr>
        </p:nvSpPr>
        <p:spPr>
          <a:xfrm>
            <a:off x="301925" y="1236617"/>
            <a:ext cx="8507883" cy="5024846"/>
          </a:xfrm>
        </p:spPr>
        <p:txBody>
          <a:bodyPr>
            <a:normAutofit/>
          </a:bodyPr>
          <a:lstStyle/>
          <a:p>
            <a:pPr marL="285750" lvl="1" indent="-285750">
              <a:lnSpc>
                <a:spcPct val="100000"/>
              </a:lnSpc>
              <a:spcBef>
                <a:spcPts val="1000"/>
              </a:spcBef>
              <a:spcAft>
                <a:spcPts val="1200"/>
              </a:spcAft>
              <a:buClr>
                <a:srgbClr val="1680BC"/>
              </a:buClr>
              <a:tabLst>
                <a:tab pos="685800" algn="l"/>
              </a:tabLst>
            </a:pPr>
            <a:r>
              <a:rPr lang="en-US" sz="1600" b="1" dirty="0"/>
              <a:t>2023 Forms W-2</a:t>
            </a:r>
          </a:p>
          <a:p>
            <a:pPr marL="742950" lvl="2" indent="-285750">
              <a:lnSpc>
                <a:spcPct val="100000"/>
              </a:lnSpc>
              <a:spcBef>
                <a:spcPts val="1000"/>
              </a:spcBef>
              <a:spcAft>
                <a:spcPts val="1200"/>
              </a:spcAft>
              <a:buClr>
                <a:srgbClr val="1680BC"/>
              </a:buClr>
              <a:tabLst>
                <a:tab pos="685800" algn="l"/>
              </a:tabLst>
            </a:pPr>
            <a:r>
              <a:rPr lang="en-US" sz="1600" dirty="0"/>
              <a:t>Employees can view a PDF version in </a:t>
            </a:r>
            <a:r>
              <a:rPr lang="en-US" sz="1600" dirty="0" err="1"/>
              <a:t>MyPortal</a:t>
            </a:r>
            <a:endParaRPr lang="en-US" sz="1600" dirty="0"/>
          </a:p>
          <a:p>
            <a:pPr marL="742950" lvl="2" indent="-285750">
              <a:lnSpc>
                <a:spcPct val="100000"/>
              </a:lnSpc>
              <a:spcBef>
                <a:spcPts val="1000"/>
              </a:spcBef>
              <a:spcAft>
                <a:spcPts val="1200"/>
              </a:spcAft>
              <a:buClr>
                <a:srgbClr val="1680BC"/>
              </a:buClr>
              <a:tabLst>
                <a:tab pos="685800" algn="l"/>
              </a:tabLst>
            </a:pPr>
            <a:r>
              <a:rPr lang="en-US" sz="1600" dirty="0"/>
              <a:t>Available mid-January 2024</a:t>
            </a:r>
          </a:p>
          <a:p>
            <a:pPr marL="742950" lvl="2" indent="-285750">
              <a:lnSpc>
                <a:spcPct val="100000"/>
              </a:lnSpc>
              <a:spcBef>
                <a:spcPts val="1000"/>
              </a:spcBef>
              <a:spcAft>
                <a:spcPts val="1200"/>
              </a:spcAft>
              <a:buClr>
                <a:srgbClr val="1680BC"/>
              </a:buClr>
              <a:tabLst>
                <a:tab pos="685800" algn="l"/>
              </a:tabLst>
            </a:pPr>
            <a:r>
              <a:rPr lang="en-US" sz="1600" dirty="0"/>
              <a:t>Paper copies will still be mailed to all employees</a:t>
            </a:r>
          </a:p>
          <a:p>
            <a:pPr marL="285750" lvl="1" indent="-285750">
              <a:lnSpc>
                <a:spcPct val="100000"/>
              </a:lnSpc>
              <a:spcBef>
                <a:spcPts val="1000"/>
              </a:spcBef>
              <a:spcAft>
                <a:spcPts val="1200"/>
              </a:spcAft>
              <a:buClr>
                <a:srgbClr val="1680BC"/>
              </a:buClr>
              <a:tabLst>
                <a:tab pos="685800" algn="l"/>
              </a:tabLst>
            </a:pPr>
            <a:r>
              <a:rPr lang="en-US" sz="1600" b="1" dirty="0"/>
              <a:t>Future Forms W-2</a:t>
            </a:r>
            <a:r>
              <a:rPr lang="en-US" sz="1600" dirty="0"/>
              <a:t>	</a:t>
            </a:r>
          </a:p>
          <a:p>
            <a:pPr marL="742950" lvl="2" indent="-285750">
              <a:lnSpc>
                <a:spcPct val="100000"/>
              </a:lnSpc>
              <a:spcBef>
                <a:spcPts val="1000"/>
              </a:spcBef>
              <a:spcAft>
                <a:spcPts val="1200"/>
              </a:spcAft>
              <a:buClr>
                <a:srgbClr val="1680BC"/>
              </a:buClr>
              <a:tabLst>
                <a:tab pos="685800" algn="l"/>
              </a:tabLst>
            </a:pPr>
            <a:r>
              <a:rPr lang="en-US" sz="1600" dirty="0"/>
              <a:t>Allow employees to opt in for an electronic version only</a:t>
            </a:r>
          </a:p>
          <a:p>
            <a:pPr marL="742950" lvl="2" indent="-285750">
              <a:lnSpc>
                <a:spcPct val="100000"/>
              </a:lnSpc>
              <a:spcBef>
                <a:spcPts val="1000"/>
              </a:spcBef>
              <a:spcAft>
                <a:spcPts val="1200"/>
              </a:spcAft>
              <a:buClr>
                <a:srgbClr val="1680BC"/>
              </a:buClr>
              <a:tabLst>
                <a:tab pos="685800" algn="l"/>
              </a:tabLst>
            </a:pPr>
            <a:r>
              <a:rPr lang="en-US" sz="1600" dirty="0"/>
              <a:t>Employees that opt in will not receive a paper W-2 in the mail</a:t>
            </a:r>
          </a:p>
          <a:p>
            <a:pPr marL="742950" lvl="2" indent="-285750">
              <a:lnSpc>
                <a:spcPct val="100000"/>
              </a:lnSpc>
              <a:spcBef>
                <a:spcPts val="1000"/>
              </a:spcBef>
              <a:spcAft>
                <a:spcPts val="1200"/>
              </a:spcAft>
              <a:buClr>
                <a:srgbClr val="1680BC"/>
              </a:buClr>
              <a:tabLst>
                <a:tab pos="685800" algn="l"/>
              </a:tabLst>
            </a:pPr>
            <a:r>
              <a:rPr lang="en-US" sz="1600" dirty="0"/>
              <a:t>Employees that do not opt in will receive a paper W-2 in the mail </a:t>
            </a:r>
          </a:p>
          <a:p>
            <a:pPr marL="742950" lvl="2" indent="-285750">
              <a:lnSpc>
                <a:spcPct val="100000"/>
              </a:lnSpc>
              <a:spcBef>
                <a:spcPts val="1000"/>
              </a:spcBef>
              <a:spcAft>
                <a:spcPts val="1200"/>
              </a:spcAft>
              <a:buClr>
                <a:srgbClr val="1680BC"/>
              </a:buClr>
              <a:tabLst>
                <a:tab pos="685800" algn="l"/>
              </a:tabLst>
            </a:pPr>
            <a:r>
              <a:rPr lang="en-US" sz="1600" dirty="0"/>
              <a:t>Improve accessibility </a:t>
            </a:r>
          </a:p>
          <a:p>
            <a:pPr marL="798512" lvl="1" indent="0">
              <a:lnSpc>
                <a:spcPct val="21000"/>
              </a:lnSpc>
              <a:spcBef>
                <a:spcPts val="800"/>
              </a:spcBef>
              <a:spcAft>
                <a:spcPts val="800"/>
              </a:spcAft>
              <a:buClr>
                <a:srgbClr val="1680BC"/>
              </a:buClr>
              <a:buNone/>
              <a:tabLst>
                <a:tab pos="457200" algn="l"/>
              </a:tabLst>
            </a:pPr>
            <a:endParaRPr lang="en-US" sz="1400" dirty="0">
              <a:latin typeface="+mn-lt"/>
              <a:cs typeface="Times New Roman" panose="02020603050405020304" pitchFamily="18" charset="0"/>
            </a:endParaRPr>
          </a:p>
          <a:p>
            <a:pPr marL="798512" lvl="1" indent="0">
              <a:lnSpc>
                <a:spcPct val="21000"/>
              </a:lnSpc>
              <a:spcBef>
                <a:spcPts val="800"/>
              </a:spcBef>
              <a:spcAft>
                <a:spcPts val="800"/>
              </a:spcAft>
              <a:buClr>
                <a:srgbClr val="1680BC"/>
              </a:buClr>
              <a:buNone/>
              <a:tabLst>
                <a:tab pos="457200" algn="l"/>
              </a:tabLst>
            </a:pPr>
            <a:endParaRPr lang="en-US" sz="1400" dirty="0">
              <a:latin typeface="+mn-lt"/>
              <a:cs typeface="Times New Roman" panose="02020603050405020304" pitchFamily="18" charset="0"/>
            </a:endParaRPr>
          </a:p>
          <a:p>
            <a:pPr marL="1255712" marR="0" lvl="2" indent="0">
              <a:lnSpc>
                <a:spcPct val="21000"/>
              </a:lnSpc>
              <a:spcBef>
                <a:spcPts val="800"/>
              </a:spcBef>
              <a:spcAft>
                <a:spcPts val="800"/>
              </a:spcAft>
              <a:buClr>
                <a:srgbClr val="1680BC"/>
              </a:buClr>
              <a:buNone/>
              <a:tabLst>
                <a:tab pos="457200" algn="l"/>
              </a:tabLst>
            </a:pPr>
            <a:endParaRPr lang="en-US" sz="1500" b="1" dirty="0">
              <a:cs typeface="Times New Roman" panose="02020603050405020304" pitchFamily="18" charset="0"/>
            </a:endParaRPr>
          </a:p>
          <a:p>
            <a:pPr marL="798512" lvl="1" indent="0">
              <a:spcAft>
                <a:spcPts val="1200"/>
              </a:spcAft>
              <a:buClr>
                <a:srgbClr val="1680BC"/>
              </a:buClr>
              <a:buNone/>
            </a:pPr>
            <a:endParaRPr lang="en-US" sz="1800" dirty="0">
              <a:latin typeface="+mn-lt"/>
            </a:endParaRPr>
          </a:p>
          <a:p>
            <a:pPr marL="798512" lvl="1" indent="0">
              <a:spcAft>
                <a:spcPts val="1200"/>
              </a:spcAft>
              <a:buClr>
                <a:srgbClr val="1680BC"/>
              </a:buClr>
              <a:buNone/>
            </a:pPr>
            <a:endParaRPr lang="en-US" sz="1800" dirty="0">
              <a:latin typeface="+mn-lt"/>
            </a:endParaRP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21</a:t>
            </a:fld>
            <a:endParaRPr lang="en-US"/>
          </a:p>
        </p:txBody>
      </p:sp>
    </p:spTree>
    <p:extLst>
      <p:ext uri="{BB962C8B-B14F-4D97-AF65-F5344CB8AC3E}">
        <p14:creationId xmlns:p14="http://schemas.microsoft.com/office/powerpoint/2010/main" val="1130171461"/>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925" y="324785"/>
            <a:ext cx="7886700" cy="428504"/>
          </a:xfrm>
        </p:spPr>
        <p:txBody>
          <a:bodyPr/>
          <a:lstStyle/>
          <a:p>
            <a:r>
              <a:rPr lang="en-US" dirty="0"/>
              <a:t>Paid Family and Medical Leave (PFML)</a:t>
            </a:r>
          </a:p>
        </p:txBody>
      </p:sp>
      <p:sp>
        <p:nvSpPr>
          <p:cNvPr id="4" name="Content Placeholder 2"/>
          <p:cNvSpPr>
            <a:spLocks noGrp="1"/>
          </p:cNvSpPr>
          <p:nvPr>
            <p:ph idx="1"/>
          </p:nvPr>
        </p:nvSpPr>
        <p:spPr>
          <a:xfrm>
            <a:off x="301925" y="1236617"/>
            <a:ext cx="8507883" cy="5024846"/>
          </a:xfrm>
        </p:spPr>
        <p:txBody>
          <a:bodyPr>
            <a:normAutofit/>
          </a:bodyPr>
          <a:lstStyle/>
          <a:p>
            <a:pPr marL="285750" lvl="1" indent="-285750">
              <a:lnSpc>
                <a:spcPct val="100000"/>
              </a:lnSpc>
              <a:spcBef>
                <a:spcPts val="1000"/>
              </a:spcBef>
              <a:spcAft>
                <a:spcPts val="1200"/>
              </a:spcAft>
              <a:buClr>
                <a:srgbClr val="1680BC"/>
              </a:buClr>
              <a:tabLst>
                <a:tab pos="685800" algn="l"/>
              </a:tabLst>
            </a:pPr>
            <a:r>
              <a:rPr lang="en-US" sz="1500" b="1" dirty="0"/>
              <a:t>PFML premiums</a:t>
            </a:r>
          </a:p>
          <a:p>
            <a:pPr marL="1141412" lvl="1" indent="-342900">
              <a:lnSpc>
                <a:spcPct val="21000"/>
              </a:lnSpc>
              <a:spcBef>
                <a:spcPts val="800"/>
              </a:spcBef>
              <a:spcAft>
                <a:spcPts val="800"/>
              </a:spcAft>
              <a:buClr>
                <a:srgbClr val="1680BC"/>
              </a:buClr>
              <a:tabLst>
                <a:tab pos="457200" algn="l"/>
              </a:tabLst>
            </a:pPr>
            <a:r>
              <a:rPr lang="en-US" sz="1400" dirty="0">
                <a:cs typeface="Times New Roman" panose="02020603050405020304" pitchFamily="18" charset="0"/>
              </a:rPr>
              <a:t>2023 0.8% (Employees pay 72.76% and employers pay 27.24%)</a:t>
            </a:r>
          </a:p>
          <a:p>
            <a:pPr marL="1141412" lvl="1" indent="-342900">
              <a:lnSpc>
                <a:spcPct val="21000"/>
              </a:lnSpc>
              <a:spcBef>
                <a:spcPts val="800"/>
              </a:spcBef>
              <a:spcAft>
                <a:spcPts val="800"/>
              </a:spcAft>
              <a:buClr>
                <a:srgbClr val="1680BC"/>
              </a:buClr>
              <a:tabLst>
                <a:tab pos="457200" algn="l"/>
              </a:tabLst>
            </a:pPr>
            <a:r>
              <a:rPr lang="en-US" sz="1400" b="1" dirty="0">
                <a:cs typeface="Times New Roman" panose="02020603050405020304" pitchFamily="18" charset="0"/>
              </a:rPr>
              <a:t>2024 0.74% (Employees pay 71.43% and employers pay 28.57%)</a:t>
            </a:r>
          </a:p>
          <a:p>
            <a:pPr marL="742950" lvl="2" indent="-285750">
              <a:lnSpc>
                <a:spcPct val="100000"/>
              </a:lnSpc>
              <a:spcBef>
                <a:spcPts val="1000"/>
              </a:spcBef>
              <a:spcAft>
                <a:spcPts val="1200"/>
              </a:spcAft>
              <a:buClr>
                <a:srgbClr val="1680BC"/>
              </a:buClr>
              <a:tabLst>
                <a:tab pos="685800" algn="l"/>
              </a:tabLst>
            </a:pPr>
            <a:r>
              <a:rPr lang="en-US" sz="1400" dirty="0"/>
              <a:t>Gross wages subject to PFML up to the Social Security wage base </a:t>
            </a:r>
          </a:p>
          <a:p>
            <a:pPr marL="1539875" marR="0" lvl="2" indent="-284163">
              <a:lnSpc>
                <a:spcPct val="21000"/>
              </a:lnSpc>
              <a:spcBef>
                <a:spcPts val="800"/>
              </a:spcBef>
              <a:spcAft>
                <a:spcPts val="800"/>
              </a:spcAft>
              <a:buClr>
                <a:srgbClr val="1680BC"/>
              </a:buClr>
              <a:buFont typeface="Wingdings 2" panose="05020102010507070707" pitchFamily="18" charset="2"/>
              <a:buChar char=""/>
              <a:tabLst>
                <a:tab pos="457200" algn="l"/>
              </a:tabLst>
            </a:pPr>
            <a:r>
              <a:rPr lang="en-US" sz="1200" dirty="0">
                <a:cs typeface="Times New Roman" panose="02020603050405020304" pitchFamily="18" charset="0"/>
              </a:rPr>
              <a:t>$160,200 in 2023 and</a:t>
            </a:r>
          </a:p>
          <a:p>
            <a:pPr marL="1539875" marR="0" lvl="2" indent="-284163">
              <a:lnSpc>
                <a:spcPct val="21000"/>
              </a:lnSpc>
              <a:spcBef>
                <a:spcPts val="800"/>
              </a:spcBef>
              <a:spcAft>
                <a:spcPts val="800"/>
              </a:spcAft>
              <a:buClr>
                <a:srgbClr val="1680BC"/>
              </a:buClr>
              <a:buFont typeface="Wingdings 2" panose="05020102010507070707" pitchFamily="18" charset="2"/>
              <a:buChar char=""/>
              <a:tabLst>
                <a:tab pos="457200" algn="l"/>
              </a:tabLst>
            </a:pPr>
            <a:r>
              <a:rPr lang="en-US" sz="1200" b="1" dirty="0">
                <a:cs typeface="Times New Roman" panose="02020603050405020304" pitchFamily="18" charset="0"/>
              </a:rPr>
              <a:t>$168,600 for 2024</a:t>
            </a:r>
            <a:endParaRPr lang="en-US" sz="1200" dirty="0"/>
          </a:p>
          <a:p>
            <a:pPr marL="742950" lvl="2" indent="-285750">
              <a:lnSpc>
                <a:spcPct val="100000"/>
              </a:lnSpc>
              <a:spcBef>
                <a:spcPts val="1000"/>
              </a:spcBef>
              <a:spcAft>
                <a:spcPts val="1200"/>
              </a:spcAft>
              <a:buClr>
                <a:srgbClr val="1680BC"/>
              </a:buClr>
              <a:tabLst>
                <a:tab pos="685800" algn="l"/>
              </a:tabLst>
            </a:pPr>
            <a:r>
              <a:rPr lang="en-US" sz="1400" dirty="0"/>
              <a:t>Agencies with fewer than 50 employees (as determined by ESD) do not owe employer costs. </a:t>
            </a:r>
          </a:p>
          <a:p>
            <a:pPr marL="742950" lvl="2" indent="-285750">
              <a:lnSpc>
                <a:spcPct val="100000"/>
              </a:lnSpc>
              <a:spcBef>
                <a:spcPts val="1000"/>
              </a:spcBef>
              <a:spcAft>
                <a:spcPts val="1200"/>
              </a:spcAft>
              <a:buClr>
                <a:srgbClr val="1680BC"/>
              </a:buClr>
              <a:tabLst>
                <a:tab pos="685800" algn="l"/>
              </a:tabLst>
            </a:pPr>
            <a:r>
              <a:rPr lang="en-US" sz="1400" dirty="0"/>
              <a:t>Pay ESD the amount invoiced each quarter</a:t>
            </a:r>
          </a:p>
          <a:p>
            <a:pPr marL="742950" lvl="2" indent="-285750">
              <a:lnSpc>
                <a:spcPct val="100000"/>
              </a:lnSpc>
              <a:spcBef>
                <a:spcPts val="1000"/>
              </a:spcBef>
              <a:spcAft>
                <a:spcPts val="1200"/>
              </a:spcAft>
              <a:buClr>
                <a:srgbClr val="1680BC"/>
              </a:buClr>
              <a:tabLst>
                <a:tab pos="685800" algn="l"/>
              </a:tabLst>
            </a:pPr>
            <a:r>
              <a:rPr lang="en-US" sz="1400" dirty="0"/>
              <a:t>Account </a:t>
            </a:r>
            <a:r>
              <a:rPr lang="en-US" sz="1400" b="1" dirty="0"/>
              <a:t>035</a:t>
            </a:r>
            <a:r>
              <a:rPr lang="en-US" sz="1400" dirty="0"/>
              <a:t>, General Ledger </a:t>
            </a:r>
            <a:r>
              <a:rPr lang="en-US" sz="1400" b="1" dirty="0"/>
              <a:t>5180</a:t>
            </a:r>
            <a:r>
              <a:rPr lang="en-US" sz="1400" dirty="0"/>
              <a:t>, Subobject </a:t>
            </a:r>
            <a:r>
              <a:rPr lang="en-US" sz="1400" b="1" dirty="0"/>
              <a:t>BK</a:t>
            </a:r>
          </a:p>
          <a:p>
            <a:pPr marL="742950" lvl="2" indent="-285750">
              <a:lnSpc>
                <a:spcPct val="100000"/>
              </a:lnSpc>
              <a:spcBef>
                <a:spcPts val="1000"/>
              </a:spcBef>
              <a:spcAft>
                <a:spcPts val="1200"/>
              </a:spcAft>
              <a:buClr>
                <a:srgbClr val="1680BC"/>
              </a:buClr>
              <a:tabLst>
                <a:tab pos="685800" algn="l"/>
              </a:tabLst>
            </a:pPr>
            <a:r>
              <a:rPr lang="en-US" sz="1400" dirty="0"/>
              <a:t>Move rounding amounts back to the operating account.</a:t>
            </a:r>
          </a:p>
          <a:p>
            <a:pPr marL="1200150" lvl="3" indent="-285750">
              <a:lnSpc>
                <a:spcPct val="100000"/>
              </a:lnSpc>
              <a:spcBef>
                <a:spcPts val="1000"/>
              </a:spcBef>
              <a:spcAft>
                <a:spcPts val="1200"/>
              </a:spcAft>
              <a:buClr>
                <a:srgbClr val="1680BC"/>
              </a:buClr>
              <a:tabLst>
                <a:tab pos="685800" algn="l"/>
              </a:tabLst>
            </a:pPr>
            <a:r>
              <a:rPr lang="en-US" sz="1400" dirty="0"/>
              <a:t>Refer to the </a:t>
            </a:r>
            <a:r>
              <a:rPr lang="en-US" sz="1400" dirty="0">
                <a:hlinkClick r:id="rId4"/>
              </a:rPr>
              <a:t>Rounding Differences Between ESD Invoice and Accruals in 035 5180  and 035 5183 </a:t>
            </a:r>
            <a:r>
              <a:rPr lang="en-US" sz="1400" dirty="0"/>
              <a:t>document on the Payroll Resources website.  </a:t>
            </a:r>
          </a:p>
          <a:p>
            <a:pPr marL="798512" lvl="1" indent="0">
              <a:lnSpc>
                <a:spcPct val="21000"/>
              </a:lnSpc>
              <a:spcBef>
                <a:spcPts val="800"/>
              </a:spcBef>
              <a:spcAft>
                <a:spcPts val="800"/>
              </a:spcAft>
              <a:buClr>
                <a:srgbClr val="1680BC"/>
              </a:buClr>
              <a:buNone/>
              <a:tabLst>
                <a:tab pos="457200" algn="l"/>
              </a:tabLst>
            </a:pPr>
            <a:endParaRPr lang="en-US" sz="1400" dirty="0">
              <a:latin typeface="+mn-lt"/>
              <a:cs typeface="Times New Roman" panose="02020603050405020304" pitchFamily="18" charset="0"/>
            </a:endParaRPr>
          </a:p>
          <a:p>
            <a:pPr marL="798512" lvl="1" indent="0">
              <a:lnSpc>
                <a:spcPct val="21000"/>
              </a:lnSpc>
              <a:spcBef>
                <a:spcPts val="800"/>
              </a:spcBef>
              <a:spcAft>
                <a:spcPts val="800"/>
              </a:spcAft>
              <a:buClr>
                <a:srgbClr val="1680BC"/>
              </a:buClr>
              <a:buNone/>
              <a:tabLst>
                <a:tab pos="457200" algn="l"/>
              </a:tabLst>
            </a:pPr>
            <a:endParaRPr lang="en-US" sz="1400" dirty="0">
              <a:latin typeface="+mn-lt"/>
              <a:cs typeface="Times New Roman" panose="02020603050405020304" pitchFamily="18" charset="0"/>
            </a:endParaRPr>
          </a:p>
          <a:p>
            <a:pPr marL="1255712" marR="0" lvl="2" indent="0">
              <a:lnSpc>
                <a:spcPct val="21000"/>
              </a:lnSpc>
              <a:spcBef>
                <a:spcPts val="800"/>
              </a:spcBef>
              <a:spcAft>
                <a:spcPts val="800"/>
              </a:spcAft>
              <a:buClr>
                <a:srgbClr val="1680BC"/>
              </a:buClr>
              <a:buNone/>
              <a:tabLst>
                <a:tab pos="457200" algn="l"/>
              </a:tabLst>
            </a:pPr>
            <a:endParaRPr lang="en-US" sz="1500" b="1" dirty="0">
              <a:cs typeface="Times New Roman" panose="02020603050405020304" pitchFamily="18" charset="0"/>
            </a:endParaRPr>
          </a:p>
          <a:p>
            <a:pPr marL="798512" lvl="1" indent="0">
              <a:spcAft>
                <a:spcPts val="1200"/>
              </a:spcAft>
              <a:buClr>
                <a:srgbClr val="1680BC"/>
              </a:buClr>
              <a:buNone/>
            </a:pPr>
            <a:endParaRPr lang="en-US" sz="1800" dirty="0">
              <a:latin typeface="+mn-lt"/>
            </a:endParaRPr>
          </a:p>
          <a:p>
            <a:pPr marL="798512" lvl="1" indent="0">
              <a:spcAft>
                <a:spcPts val="1200"/>
              </a:spcAft>
              <a:buClr>
                <a:srgbClr val="1680BC"/>
              </a:buClr>
              <a:buNone/>
            </a:pPr>
            <a:endParaRPr lang="en-US" sz="1800" dirty="0">
              <a:latin typeface="+mn-lt"/>
            </a:endParaRP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22</a:t>
            </a:fld>
            <a:endParaRPr lang="en-US"/>
          </a:p>
        </p:txBody>
      </p:sp>
    </p:spTree>
    <p:extLst>
      <p:ext uri="{BB962C8B-B14F-4D97-AF65-F5344CB8AC3E}">
        <p14:creationId xmlns:p14="http://schemas.microsoft.com/office/powerpoint/2010/main" val="860759586"/>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 Term Services and Support (LTSS)</a:t>
            </a:r>
          </a:p>
        </p:txBody>
      </p:sp>
      <p:sp>
        <p:nvSpPr>
          <p:cNvPr id="4" name="Content Placeholder 2"/>
          <p:cNvSpPr>
            <a:spLocks noGrp="1"/>
          </p:cNvSpPr>
          <p:nvPr>
            <p:ph idx="1"/>
          </p:nvPr>
        </p:nvSpPr>
        <p:spPr>
          <a:xfrm>
            <a:off x="301925" y="1236617"/>
            <a:ext cx="8507883" cy="5024846"/>
          </a:xfrm>
        </p:spPr>
        <p:txBody>
          <a:bodyPr>
            <a:normAutofit fontScale="92500" lnSpcReduction="10000"/>
          </a:bodyPr>
          <a:lstStyle/>
          <a:p>
            <a:pPr marL="285750" lvl="1" indent="-285750">
              <a:lnSpc>
                <a:spcPct val="100000"/>
              </a:lnSpc>
              <a:spcBef>
                <a:spcPts val="1000"/>
              </a:spcBef>
              <a:spcAft>
                <a:spcPts val="1200"/>
              </a:spcAft>
              <a:buClr>
                <a:srgbClr val="1680BC"/>
              </a:buClr>
              <a:tabLst>
                <a:tab pos="685800" algn="l"/>
              </a:tabLst>
            </a:pPr>
            <a:r>
              <a:rPr lang="en-US" sz="1500" b="1" dirty="0"/>
              <a:t>LTSS premiums for employees began July 1, 2023</a:t>
            </a:r>
          </a:p>
          <a:p>
            <a:pPr marL="742950" lvl="2" indent="-285750">
              <a:lnSpc>
                <a:spcPct val="100000"/>
              </a:lnSpc>
              <a:spcBef>
                <a:spcPts val="1000"/>
              </a:spcBef>
              <a:spcAft>
                <a:spcPts val="1200"/>
              </a:spcAft>
              <a:buClr>
                <a:srgbClr val="1680BC"/>
              </a:buClr>
              <a:tabLst>
                <a:tab pos="685800" algn="l"/>
              </a:tabLst>
            </a:pPr>
            <a:r>
              <a:rPr lang="en-US" sz="1400" dirty="0"/>
              <a:t>Premiums are currently 0.58% of wages.  </a:t>
            </a:r>
          </a:p>
          <a:p>
            <a:pPr marL="742950" lvl="2" indent="-285750">
              <a:lnSpc>
                <a:spcPct val="100000"/>
              </a:lnSpc>
              <a:spcBef>
                <a:spcPts val="1000"/>
              </a:spcBef>
              <a:spcAft>
                <a:spcPts val="1200"/>
              </a:spcAft>
              <a:buClr>
                <a:srgbClr val="1680BC"/>
              </a:buClr>
              <a:tabLst>
                <a:tab pos="685800" algn="l"/>
              </a:tabLst>
            </a:pPr>
            <a:r>
              <a:rPr lang="en-US" sz="1400" dirty="0"/>
              <a:t>First deduction took place July 10, 2023</a:t>
            </a:r>
          </a:p>
          <a:p>
            <a:pPr marL="742950" lvl="2" indent="-285750">
              <a:lnSpc>
                <a:spcPct val="100000"/>
              </a:lnSpc>
              <a:spcBef>
                <a:spcPts val="1000"/>
              </a:spcBef>
              <a:spcAft>
                <a:spcPts val="1200"/>
              </a:spcAft>
              <a:buClr>
                <a:srgbClr val="1680BC"/>
              </a:buClr>
              <a:tabLst>
                <a:tab pos="685800" algn="l"/>
              </a:tabLst>
            </a:pPr>
            <a:r>
              <a:rPr lang="en-US" sz="1400" dirty="0"/>
              <a:t>Account </a:t>
            </a:r>
            <a:r>
              <a:rPr lang="en-US" sz="1400" b="1" dirty="0"/>
              <a:t>035</a:t>
            </a:r>
            <a:r>
              <a:rPr lang="en-US" sz="1400" dirty="0"/>
              <a:t>, General Ledger </a:t>
            </a:r>
            <a:r>
              <a:rPr lang="en-US" sz="1400" b="1" dirty="0"/>
              <a:t>5183</a:t>
            </a:r>
            <a:r>
              <a:rPr lang="en-US" sz="1400" dirty="0"/>
              <a:t>, no Subobject (premiums are employee only)</a:t>
            </a:r>
            <a:endParaRPr lang="en-US" sz="1400" b="1" dirty="0"/>
          </a:p>
          <a:p>
            <a:pPr marL="742950" lvl="2" indent="-285750">
              <a:lnSpc>
                <a:spcPct val="100000"/>
              </a:lnSpc>
              <a:spcBef>
                <a:spcPts val="1000"/>
              </a:spcBef>
              <a:spcAft>
                <a:spcPts val="1200"/>
              </a:spcAft>
              <a:buClr>
                <a:srgbClr val="1680BC"/>
              </a:buClr>
              <a:tabLst>
                <a:tab pos="685800" algn="l"/>
              </a:tabLst>
            </a:pPr>
            <a:r>
              <a:rPr lang="en-US" sz="1400" dirty="0"/>
              <a:t>There is no limit on the amount of wages subject to LTSS</a:t>
            </a:r>
          </a:p>
          <a:p>
            <a:pPr marL="742950" lvl="2" indent="-285750">
              <a:lnSpc>
                <a:spcPct val="100000"/>
              </a:lnSpc>
              <a:spcBef>
                <a:spcPts val="1000"/>
              </a:spcBef>
              <a:spcAft>
                <a:spcPts val="1200"/>
              </a:spcAft>
              <a:buClr>
                <a:srgbClr val="1680BC"/>
              </a:buClr>
              <a:tabLst>
                <a:tab pos="685800" algn="l"/>
              </a:tabLst>
            </a:pPr>
            <a:r>
              <a:rPr lang="en-US" sz="1400" dirty="0"/>
              <a:t>If the employee has an ESD approved exemption, use the Exempt, reportable “R” on IT0235 (Other Taxes US)</a:t>
            </a:r>
          </a:p>
          <a:p>
            <a:pPr marL="742950" lvl="2" indent="-285750">
              <a:lnSpc>
                <a:spcPct val="100000"/>
              </a:lnSpc>
              <a:spcBef>
                <a:spcPts val="1000"/>
              </a:spcBef>
              <a:spcAft>
                <a:spcPts val="1200"/>
              </a:spcAft>
              <a:buClr>
                <a:srgbClr val="1680BC"/>
              </a:buClr>
              <a:tabLst>
                <a:tab pos="685800" algn="l"/>
              </a:tabLst>
            </a:pPr>
            <a:r>
              <a:rPr lang="en-US" sz="1400" dirty="0"/>
              <a:t>For employees whose work is non-localized or who are determined as not liable for LTSS and PFML premiums, use the Exempt, not reportable “Y” on IT0235 (Other Taxes US)</a:t>
            </a:r>
          </a:p>
          <a:p>
            <a:pPr marL="742950" lvl="2" indent="-285750">
              <a:lnSpc>
                <a:spcPct val="100000"/>
              </a:lnSpc>
              <a:spcBef>
                <a:spcPts val="1000"/>
              </a:spcBef>
              <a:spcAft>
                <a:spcPts val="1200"/>
              </a:spcAft>
              <a:buClr>
                <a:srgbClr val="1680BC"/>
              </a:buClr>
              <a:tabLst>
                <a:tab pos="685800" algn="l"/>
              </a:tabLst>
            </a:pPr>
            <a:r>
              <a:rPr lang="en-US" sz="1400" dirty="0"/>
              <a:t>FAQ’s for Employees located on the State HR website: </a:t>
            </a:r>
            <a:r>
              <a:rPr lang="en-US" sz="1400" dirty="0">
                <a:hlinkClick r:id="rId4"/>
              </a:rPr>
              <a:t>https://ofm.wa.gov/state-human-resources/hr-projects/long-term-services-and-supports-ltsswa-cares-fund-employee-premium</a:t>
            </a:r>
            <a:r>
              <a:rPr lang="en-US" sz="1400" dirty="0"/>
              <a:t> </a:t>
            </a:r>
          </a:p>
          <a:p>
            <a:pPr marL="742950" lvl="2" indent="-285750">
              <a:lnSpc>
                <a:spcPct val="100000"/>
              </a:lnSpc>
              <a:spcBef>
                <a:spcPts val="1000"/>
              </a:spcBef>
              <a:spcAft>
                <a:spcPts val="1200"/>
              </a:spcAft>
              <a:buClr>
                <a:srgbClr val="1680BC"/>
              </a:buClr>
              <a:tabLst>
                <a:tab pos="685800" algn="l"/>
              </a:tabLst>
            </a:pPr>
            <a:r>
              <a:rPr lang="en-US" sz="1400" dirty="0"/>
              <a:t>Employer Q &amp; A located on the Payroll Resources website (last updated Oct 5, 2023): </a:t>
            </a:r>
            <a:r>
              <a:rPr lang="en-US" sz="1400" dirty="0">
                <a:hlinkClick r:id="rId5"/>
              </a:rPr>
              <a:t>https://ofm.wa.gov/sites/default/files/public/resources/payroll/Employer_LTSS_QA.pdf</a:t>
            </a:r>
            <a:r>
              <a:rPr lang="en-US" sz="1400" dirty="0"/>
              <a:t>  </a:t>
            </a:r>
            <a:endParaRPr lang="en-US" sz="1400" dirty="0">
              <a:latin typeface="+mn-lt"/>
              <a:cs typeface="Times New Roman" panose="02020603050405020304" pitchFamily="18" charset="0"/>
            </a:endParaRPr>
          </a:p>
          <a:p>
            <a:pPr marL="798512" lvl="1" indent="0">
              <a:lnSpc>
                <a:spcPct val="21000"/>
              </a:lnSpc>
              <a:spcBef>
                <a:spcPts val="800"/>
              </a:spcBef>
              <a:spcAft>
                <a:spcPts val="800"/>
              </a:spcAft>
              <a:buClr>
                <a:srgbClr val="1680BC"/>
              </a:buClr>
              <a:buNone/>
              <a:tabLst>
                <a:tab pos="457200" algn="l"/>
              </a:tabLst>
            </a:pPr>
            <a:r>
              <a:rPr lang="en-US" sz="1400" dirty="0">
                <a:latin typeface="+mn-lt"/>
                <a:cs typeface="Times New Roman" panose="02020603050405020304" pitchFamily="18" charset="0"/>
              </a:rPr>
              <a:t> </a:t>
            </a:r>
          </a:p>
          <a:p>
            <a:pPr marL="1255712" marR="0" lvl="2" indent="0">
              <a:lnSpc>
                <a:spcPct val="21000"/>
              </a:lnSpc>
              <a:spcBef>
                <a:spcPts val="800"/>
              </a:spcBef>
              <a:spcAft>
                <a:spcPts val="800"/>
              </a:spcAft>
              <a:buClr>
                <a:srgbClr val="1680BC"/>
              </a:buClr>
              <a:buNone/>
              <a:tabLst>
                <a:tab pos="457200" algn="l"/>
              </a:tabLst>
            </a:pPr>
            <a:endParaRPr lang="en-US" sz="1500" b="1" dirty="0">
              <a:cs typeface="Times New Roman" panose="02020603050405020304" pitchFamily="18" charset="0"/>
            </a:endParaRPr>
          </a:p>
          <a:p>
            <a:pPr marL="798512" lvl="1" indent="0">
              <a:spcAft>
                <a:spcPts val="1200"/>
              </a:spcAft>
              <a:buClr>
                <a:srgbClr val="1680BC"/>
              </a:buClr>
              <a:buNone/>
            </a:pPr>
            <a:endParaRPr lang="en-US" sz="1800" dirty="0">
              <a:latin typeface="+mn-lt"/>
            </a:endParaRPr>
          </a:p>
          <a:p>
            <a:pPr marL="798512" lvl="1" indent="0">
              <a:spcAft>
                <a:spcPts val="1200"/>
              </a:spcAft>
              <a:buClr>
                <a:srgbClr val="1680BC"/>
              </a:buClr>
              <a:buNone/>
            </a:pPr>
            <a:endParaRPr lang="en-US" sz="1800" dirty="0">
              <a:latin typeface="+mn-lt"/>
            </a:endParaRP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23</a:t>
            </a:fld>
            <a:endParaRPr lang="en-US"/>
          </a:p>
        </p:txBody>
      </p:sp>
    </p:spTree>
    <p:extLst>
      <p:ext uri="{BB962C8B-B14F-4D97-AF65-F5344CB8AC3E}">
        <p14:creationId xmlns:p14="http://schemas.microsoft.com/office/powerpoint/2010/main" val="3605046689"/>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 of State Telework</a:t>
            </a:r>
          </a:p>
        </p:txBody>
      </p:sp>
      <p:sp>
        <p:nvSpPr>
          <p:cNvPr id="4" name="Content Placeholder 2"/>
          <p:cNvSpPr>
            <a:spLocks noGrp="1"/>
          </p:cNvSpPr>
          <p:nvPr>
            <p:ph idx="1"/>
          </p:nvPr>
        </p:nvSpPr>
        <p:spPr>
          <a:xfrm>
            <a:off x="301925" y="1236617"/>
            <a:ext cx="8507883" cy="5024846"/>
          </a:xfrm>
        </p:spPr>
        <p:txBody>
          <a:bodyPr>
            <a:normAutofit lnSpcReduction="10000"/>
          </a:bodyPr>
          <a:lstStyle/>
          <a:p>
            <a:pPr marL="285750" lvl="1" indent="-285750">
              <a:lnSpc>
                <a:spcPct val="100000"/>
              </a:lnSpc>
              <a:spcBef>
                <a:spcPts val="1000"/>
              </a:spcBef>
              <a:spcAft>
                <a:spcPts val="1200"/>
              </a:spcAft>
              <a:buClr>
                <a:srgbClr val="1680BC"/>
              </a:buClr>
              <a:tabLst>
                <a:tab pos="685800" algn="l"/>
              </a:tabLst>
            </a:pPr>
            <a:r>
              <a:rPr lang="en-US" sz="1500" b="1" dirty="0"/>
              <a:t>Out of State Telework Guidance and Resources</a:t>
            </a:r>
          </a:p>
          <a:p>
            <a:pPr marL="742950" lvl="2" indent="-285750">
              <a:lnSpc>
                <a:spcPct val="100000"/>
              </a:lnSpc>
              <a:spcBef>
                <a:spcPts val="1000"/>
              </a:spcBef>
              <a:spcAft>
                <a:spcPts val="1200"/>
              </a:spcAft>
              <a:buClr>
                <a:srgbClr val="1680BC"/>
              </a:buClr>
              <a:tabLst>
                <a:tab pos="685800" algn="l"/>
              </a:tabLst>
            </a:pPr>
            <a:r>
              <a:rPr lang="en-US" sz="1400" dirty="0"/>
              <a:t>Reasons why an agency may want to consider approving a request to work outside the state</a:t>
            </a:r>
          </a:p>
          <a:p>
            <a:pPr marL="742950" lvl="2" indent="-285750">
              <a:lnSpc>
                <a:spcPct val="100000"/>
              </a:lnSpc>
              <a:spcBef>
                <a:spcPts val="1000"/>
              </a:spcBef>
              <a:spcAft>
                <a:spcPts val="1200"/>
              </a:spcAft>
              <a:buClr>
                <a:srgbClr val="1680BC"/>
              </a:buClr>
              <a:tabLst>
                <a:tab pos="685800" algn="l"/>
              </a:tabLst>
            </a:pPr>
            <a:r>
              <a:rPr lang="en-US" sz="1400" dirty="0"/>
              <a:t>Guidance on how to manage out of state tax and benefit compliance issues, especially for Oregon and Idaho-based workers.  </a:t>
            </a:r>
          </a:p>
          <a:p>
            <a:pPr marL="1200150" lvl="3" indent="-285750">
              <a:lnSpc>
                <a:spcPct val="100000"/>
              </a:lnSpc>
              <a:spcBef>
                <a:spcPts val="1000"/>
              </a:spcBef>
              <a:spcAft>
                <a:spcPts val="1200"/>
              </a:spcAft>
              <a:buClr>
                <a:srgbClr val="1680BC"/>
              </a:buClr>
              <a:tabLst>
                <a:tab pos="685800" algn="l"/>
              </a:tabLst>
            </a:pPr>
            <a:r>
              <a:rPr lang="en-US" sz="1200" dirty="0">
                <a:hlinkClick r:id="rId4"/>
              </a:rPr>
              <a:t>https://ofm.wa.gov/state-human-resources/statewide-telework-and-hybrid-work-resources/out-state-remote-work-guidance-and-resources</a:t>
            </a:r>
            <a:endParaRPr lang="en-US" sz="1200" dirty="0"/>
          </a:p>
          <a:p>
            <a:pPr marL="285750" lvl="1" indent="-285750">
              <a:lnSpc>
                <a:spcPct val="100000"/>
              </a:lnSpc>
              <a:spcBef>
                <a:spcPts val="1000"/>
              </a:spcBef>
              <a:spcAft>
                <a:spcPts val="1200"/>
              </a:spcAft>
              <a:buClr>
                <a:srgbClr val="1680BC"/>
              </a:buClr>
              <a:tabLst>
                <a:tab pos="685800" algn="l"/>
              </a:tabLst>
            </a:pPr>
            <a:r>
              <a:rPr lang="en-US" sz="1500" b="1" dirty="0"/>
              <a:t>Payroll Out of State Employee Tax Resources</a:t>
            </a:r>
          </a:p>
          <a:p>
            <a:pPr marL="742950" lvl="2" indent="-285750">
              <a:lnSpc>
                <a:spcPct val="100000"/>
              </a:lnSpc>
              <a:spcBef>
                <a:spcPts val="1000"/>
              </a:spcBef>
              <a:spcAft>
                <a:spcPts val="1200"/>
              </a:spcAft>
              <a:buClr>
                <a:srgbClr val="1680BC"/>
              </a:buClr>
              <a:tabLst>
                <a:tab pos="685800" algn="l"/>
              </a:tabLst>
            </a:pPr>
            <a:r>
              <a:rPr lang="en-US" sz="1400" dirty="0"/>
              <a:t>HRMS Other State Tax Wage Types</a:t>
            </a:r>
          </a:p>
          <a:p>
            <a:pPr marL="742950" lvl="2" indent="-285750">
              <a:lnSpc>
                <a:spcPct val="100000"/>
              </a:lnSpc>
              <a:spcBef>
                <a:spcPts val="1000"/>
              </a:spcBef>
              <a:spcAft>
                <a:spcPts val="1200"/>
              </a:spcAft>
              <a:buClr>
                <a:srgbClr val="1680BC"/>
              </a:buClr>
              <a:tabLst>
                <a:tab pos="685800" algn="l"/>
              </a:tabLst>
            </a:pPr>
            <a:r>
              <a:rPr lang="en-US" sz="1400" dirty="0"/>
              <a:t>Washington Labor &amp; Industry Reciprocal States</a:t>
            </a:r>
          </a:p>
          <a:p>
            <a:pPr marL="742950" lvl="2" indent="-285750">
              <a:lnSpc>
                <a:spcPct val="100000"/>
              </a:lnSpc>
              <a:spcBef>
                <a:spcPts val="1000"/>
              </a:spcBef>
              <a:spcAft>
                <a:spcPts val="1200"/>
              </a:spcAft>
              <a:buClr>
                <a:srgbClr val="1680BC"/>
              </a:buClr>
              <a:tabLst>
                <a:tab pos="685800" algn="l"/>
              </a:tabLst>
            </a:pPr>
            <a:r>
              <a:rPr lang="en-US" sz="1400" dirty="0"/>
              <a:t>Multistate Employer Registration Form for New Hire Reporting</a:t>
            </a:r>
          </a:p>
          <a:p>
            <a:pPr marL="742950" lvl="2" indent="-285750">
              <a:lnSpc>
                <a:spcPct val="100000"/>
              </a:lnSpc>
              <a:spcBef>
                <a:spcPts val="1000"/>
              </a:spcBef>
              <a:spcAft>
                <a:spcPts val="1200"/>
              </a:spcAft>
              <a:buClr>
                <a:srgbClr val="1680BC"/>
              </a:buClr>
              <a:tabLst>
                <a:tab pos="685800" algn="l"/>
              </a:tabLst>
            </a:pPr>
            <a:r>
              <a:rPr lang="en-US" sz="1400" dirty="0"/>
              <a:t>Federation of Tax Administrators – State Tax Agencies</a:t>
            </a:r>
          </a:p>
          <a:p>
            <a:pPr marL="1200150" lvl="3" indent="-285750">
              <a:lnSpc>
                <a:spcPct val="100000"/>
              </a:lnSpc>
              <a:spcBef>
                <a:spcPts val="1000"/>
              </a:spcBef>
              <a:spcAft>
                <a:spcPts val="1200"/>
              </a:spcAft>
              <a:buClr>
                <a:srgbClr val="1680BC"/>
              </a:buClr>
              <a:tabLst>
                <a:tab pos="685800" algn="l"/>
              </a:tabLst>
            </a:pPr>
            <a:r>
              <a:rPr lang="en-US" sz="1200" dirty="0">
                <a:hlinkClick r:id="rId5"/>
              </a:rPr>
              <a:t>https://support.hrms.wa.gov/resources/payroll-out-state-employee-tax-resources</a:t>
            </a:r>
            <a:r>
              <a:rPr lang="en-US" sz="1200" dirty="0"/>
              <a:t> </a:t>
            </a:r>
          </a:p>
          <a:p>
            <a:pPr marL="798512" lvl="1" indent="0">
              <a:lnSpc>
                <a:spcPct val="21000"/>
              </a:lnSpc>
              <a:spcBef>
                <a:spcPts val="800"/>
              </a:spcBef>
              <a:spcAft>
                <a:spcPts val="800"/>
              </a:spcAft>
              <a:buClr>
                <a:srgbClr val="1680BC"/>
              </a:buClr>
              <a:buNone/>
              <a:tabLst>
                <a:tab pos="457200" algn="l"/>
              </a:tabLst>
            </a:pPr>
            <a:endParaRPr lang="en-US" sz="1400" dirty="0">
              <a:latin typeface="+mn-lt"/>
              <a:cs typeface="Times New Roman" panose="02020603050405020304" pitchFamily="18" charset="0"/>
            </a:endParaRPr>
          </a:p>
          <a:p>
            <a:pPr marL="798512" lvl="1" indent="0">
              <a:lnSpc>
                <a:spcPct val="21000"/>
              </a:lnSpc>
              <a:spcBef>
                <a:spcPts val="800"/>
              </a:spcBef>
              <a:spcAft>
                <a:spcPts val="800"/>
              </a:spcAft>
              <a:buClr>
                <a:srgbClr val="1680BC"/>
              </a:buClr>
              <a:buNone/>
              <a:tabLst>
                <a:tab pos="457200" algn="l"/>
              </a:tabLst>
            </a:pPr>
            <a:endParaRPr lang="en-US" sz="1400" dirty="0">
              <a:latin typeface="+mn-lt"/>
              <a:cs typeface="Times New Roman" panose="02020603050405020304" pitchFamily="18" charset="0"/>
            </a:endParaRPr>
          </a:p>
          <a:p>
            <a:pPr marL="1255712" marR="0" lvl="2" indent="0">
              <a:lnSpc>
                <a:spcPct val="21000"/>
              </a:lnSpc>
              <a:spcBef>
                <a:spcPts val="800"/>
              </a:spcBef>
              <a:spcAft>
                <a:spcPts val="800"/>
              </a:spcAft>
              <a:buClr>
                <a:srgbClr val="1680BC"/>
              </a:buClr>
              <a:buNone/>
              <a:tabLst>
                <a:tab pos="457200" algn="l"/>
              </a:tabLst>
            </a:pPr>
            <a:endParaRPr lang="en-US" sz="1500" b="1" dirty="0">
              <a:cs typeface="Times New Roman" panose="02020603050405020304" pitchFamily="18" charset="0"/>
            </a:endParaRPr>
          </a:p>
          <a:p>
            <a:pPr marL="798512" lvl="1" indent="0">
              <a:spcAft>
                <a:spcPts val="1200"/>
              </a:spcAft>
              <a:buClr>
                <a:srgbClr val="1680BC"/>
              </a:buClr>
              <a:buNone/>
            </a:pPr>
            <a:endParaRPr lang="en-US" sz="1800" dirty="0">
              <a:latin typeface="+mn-lt"/>
            </a:endParaRPr>
          </a:p>
          <a:p>
            <a:pPr marL="798512" lvl="1" indent="0">
              <a:spcAft>
                <a:spcPts val="1200"/>
              </a:spcAft>
              <a:buClr>
                <a:srgbClr val="1680BC"/>
              </a:buClr>
              <a:buNone/>
            </a:pPr>
            <a:endParaRPr lang="en-US" sz="1800" dirty="0">
              <a:latin typeface="+mn-lt"/>
            </a:endParaRP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24</a:t>
            </a:fld>
            <a:endParaRPr lang="en-US"/>
          </a:p>
        </p:txBody>
      </p:sp>
    </p:spTree>
    <p:extLst>
      <p:ext uri="{BB962C8B-B14F-4D97-AF65-F5344CB8AC3E}">
        <p14:creationId xmlns:p14="http://schemas.microsoft.com/office/powerpoint/2010/main" val="646226519"/>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 of State Telework (Continued)</a:t>
            </a:r>
          </a:p>
        </p:txBody>
      </p:sp>
      <p:sp>
        <p:nvSpPr>
          <p:cNvPr id="4" name="Content Placeholder 2"/>
          <p:cNvSpPr>
            <a:spLocks noGrp="1"/>
          </p:cNvSpPr>
          <p:nvPr>
            <p:ph idx="1"/>
          </p:nvPr>
        </p:nvSpPr>
        <p:spPr>
          <a:xfrm>
            <a:off x="301925" y="1236617"/>
            <a:ext cx="8507883" cy="5024846"/>
          </a:xfrm>
        </p:spPr>
        <p:txBody>
          <a:bodyPr>
            <a:normAutofit fontScale="85000" lnSpcReduction="20000"/>
          </a:bodyPr>
          <a:lstStyle/>
          <a:p>
            <a:pPr marL="285750" lvl="1" indent="-285750">
              <a:lnSpc>
                <a:spcPct val="100000"/>
              </a:lnSpc>
              <a:spcBef>
                <a:spcPts val="1000"/>
              </a:spcBef>
              <a:spcAft>
                <a:spcPts val="1200"/>
              </a:spcAft>
              <a:buClr>
                <a:srgbClr val="1680BC"/>
              </a:buClr>
              <a:tabLst>
                <a:tab pos="685800" algn="l"/>
              </a:tabLst>
            </a:pPr>
            <a:r>
              <a:rPr lang="en-US" sz="2200" b="1" dirty="0"/>
              <a:t>Areas of consideration, but not limited to</a:t>
            </a:r>
          </a:p>
          <a:p>
            <a:pPr marL="742950" lvl="2" indent="-285750">
              <a:lnSpc>
                <a:spcPct val="100000"/>
              </a:lnSpc>
              <a:spcBef>
                <a:spcPts val="1000"/>
              </a:spcBef>
              <a:spcAft>
                <a:spcPts val="1200"/>
              </a:spcAft>
              <a:buClr>
                <a:srgbClr val="1680BC"/>
              </a:buClr>
              <a:tabLst>
                <a:tab pos="685800" algn="l"/>
              </a:tabLst>
            </a:pPr>
            <a:r>
              <a:rPr lang="en-US" sz="1500" dirty="0"/>
              <a:t>Taxes</a:t>
            </a:r>
          </a:p>
          <a:p>
            <a:pPr marL="1200150" lvl="3" indent="-285750">
              <a:lnSpc>
                <a:spcPct val="100000"/>
              </a:lnSpc>
              <a:spcBef>
                <a:spcPts val="800"/>
              </a:spcBef>
              <a:spcAft>
                <a:spcPts val="800"/>
              </a:spcAft>
              <a:buClr>
                <a:srgbClr val="1680BC"/>
              </a:buClr>
              <a:tabLst>
                <a:tab pos="685800" algn="l"/>
              </a:tabLst>
            </a:pPr>
            <a:r>
              <a:rPr lang="en-US" sz="1500" dirty="0"/>
              <a:t>State and local</a:t>
            </a:r>
          </a:p>
          <a:p>
            <a:pPr marL="1200150" lvl="3" indent="-285750">
              <a:lnSpc>
                <a:spcPct val="100000"/>
              </a:lnSpc>
              <a:spcBef>
                <a:spcPts val="800"/>
              </a:spcBef>
              <a:spcAft>
                <a:spcPts val="800"/>
              </a:spcAft>
              <a:buClr>
                <a:srgbClr val="1680BC"/>
              </a:buClr>
              <a:tabLst>
                <a:tab pos="685800" algn="l"/>
              </a:tabLst>
            </a:pPr>
            <a:r>
              <a:rPr lang="en-US" sz="1500" dirty="0"/>
              <a:t>Unemployment</a:t>
            </a:r>
          </a:p>
          <a:p>
            <a:pPr marL="1200150" lvl="3" indent="-285750">
              <a:lnSpc>
                <a:spcPct val="100000"/>
              </a:lnSpc>
              <a:spcBef>
                <a:spcPts val="800"/>
              </a:spcBef>
              <a:spcAft>
                <a:spcPts val="800"/>
              </a:spcAft>
              <a:buClr>
                <a:srgbClr val="1680BC"/>
              </a:buClr>
              <a:tabLst>
                <a:tab pos="685800" algn="l"/>
              </a:tabLst>
            </a:pPr>
            <a:r>
              <a:rPr lang="en-US" sz="1500" dirty="0"/>
              <a:t>Workers’ Compensation</a:t>
            </a:r>
          </a:p>
          <a:p>
            <a:pPr marL="1200150" lvl="3" indent="-285750">
              <a:lnSpc>
                <a:spcPct val="100000"/>
              </a:lnSpc>
              <a:spcBef>
                <a:spcPts val="800"/>
              </a:spcBef>
              <a:spcAft>
                <a:spcPts val="800"/>
              </a:spcAft>
              <a:buClr>
                <a:srgbClr val="1680BC"/>
              </a:buClr>
              <a:tabLst>
                <a:tab pos="685800" algn="l"/>
              </a:tabLst>
            </a:pPr>
            <a:r>
              <a:rPr lang="en-US" sz="1500" dirty="0"/>
              <a:t>Paid Family and Medical Leave</a:t>
            </a:r>
          </a:p>
          <a:p>
            <a:pPr marL="742950" lvl="2" indent="-285750">
              <a:lnSpc>
                <a:spcPct val="100000"/>
              </a:lnSpc>
              <a:spcBef>
                <a:spcPts val="800"/>
              </a:spcBef>
              <a:spcAft>
                <a:spcPts val="800"/>
              </a:spcAft>
              <a:buClr>
                <a:srgbClr val="1680BC"/>
              </a:buClr>
              <a:tabLst>
                <a:tab pos="685800" algn="l"/>
              </a:tabLst>
            </a:pPr>
            <a:r>
              <a:rPr lang="en-US" sz="1500" dirty="0"/>
              <a:t>Wage and Hour law</a:t>
            </a:r>
          </a:p>
          <a:p>
            <a:pPr marL="742950" lvl="2" indent="-285750">
              <a:lnSpc>
                <a:spcPct val="100000"/>
              </a:lnSpc>
              <a:spcBef>
                <a:spcPts val="800"/>
              </a:spcBef>
              <a:spcAft>
                <a:spcPts val="800"/>
              </a:spcAft>
              <a:buClr>
                <a:srgbClr val="1680BC"/>
              </a:buClr>
              <a:tabLst>
                <a:tab pos="685800" algn="l"/>
              </a:tabLst>
            </a:pPr>
            <a:r>
              <a:rPr lang="en-US" sz="1500" dirty="0"/>
              <a:t>Non-discrimination laws</a:t>
            </a:r>
          </a:p>
          <a:p>
            <a:pPr marL="742950" lvl="2" indent="-285750">
              <a:lnSpc>
                <a:spcPct val="100000"/>
              </a:lnSpc>
              <a:spcBef>
                <a:spcPts val="800"/>
              </a:spcBef>
              <a:spcAft>
                <a:spcPts val="800"/>
              </a:spcAft>
              <a:buClr>
                <a:srgbClr val="1680BC"/>
              </a:buClr>
              <a:tabLst>
                <a:tab pos="685800" algn="l"/>
              </a:tabLst>
            </a:pPr>
            <a:r>
              <a:rPr lang="en-US" sz="1500" dirty="0"/>
              <a:t>Time zone differences</a:t>
            </a:r>
          </a:p>
          <a:p>
            <a:pPr marL="742950" lvl="2" indent="-285750">
              <a:lnSpc>
                <a:spcPct val="100000"/>
              </a:lnSpc>
              <a:spcBef>
                <a:spcPts val="800"/>
              </a:spcBef>
              <a:spcAft>
                <a:spcPts val="800"/>
              </a:spcAft>
              <a:buClr>
                <a:srgbClr val="1680BC"/>
              </a:buClr>
              <a:tabLst>
                <a:tab pos="685800" algn="l"/>
              </a:tabLst>
            </a:pPr>
            <a:r>
              <a:rPr lang="en-US" sz="1500" dirty="0"/>
              <a:t>Medical and dental insurance</a:t>
            </a:r>
          </a:p>
          <a:p>
            <a:pPr marL="742950" lvl="2" indent="-285750">
              <a:lnSpc>
                <a:spcPct val="100000"/>
              </a:lnSpc>
              <a:spcBef>
                <a:spcPts val="800"/>
              </a:spcBef>
              <a:spcAft>
                <a:spcPts val="800"/>
              </a:spcAft>
              <a:buClr>
                <a:srgbClr val="1680BC"/>
              </a:buClr>
              <a:tabLst>
                <a:tab pos="685800" algn="l"/>
              </a:tabLst>
            </a:pPr>
            <a:r>
              <a:rPr lang="en-US" sz="1500" dirty="0"/>
              <a:t>Privacy laws</a:t>
            </a:r>
          </a:p>
          <a:p>
            <a:pPr marL="742950" lvl="2" indent="-285750">
              <a:lnSpc>
                <a:spcPct val="100000"/>
              </a:lnSpc>
              <a:spcBef>
                <a:spcPts val="800"/>
              </a:spcBef>
              <a:spcAft>
                <a:spcPts val="800"/>
              </a:spcAft>
              <a:buClr>
                <a:srgbClr val="1680BC"/>
              </a:buClr>
              <a:tabLst>
                <a:tab pos="685800" algn="l"/>
              </a:tabLst>
            </a:pPr>
            <a:r>
              <a:rPr lang="en-US" sz="1500" dirty="0"/>
              <a:t>Authorization to work out of state</a:t>
            </a:r>
          </a:p>
          <a:p>
            <a:pPr marL="742950" lvl="2" indent="-285750">
              <a:lnSpc>
                <a:spcPct val="100000"/>
              </a:lnSpc>
              <a:spcBef>
                <a:spcPts val="800"/>
              </a:spcBef>
              <a:spcAft>
                <a:spcPts val="800"/>
              </a:spcAft>
              <a:buClr>
                <a:srgbClr val="1680BC"/>
              </a:buClr>
              <a:tabLst>
                <a:tab pos="685800" algn="l"/>
              </a:tabLst>
            </a:pPr>
            <a:r>
              <a:rPr lang="en-US" sz="1500" dirty="0"/>
              <a:t>Travel</a:t>
            </a:r>
          </a:p>
          <a:p>
            <a:pPr marL="798512" lvl="1" indent="0">
              <a:lnSpc>
                <a:spcPct val="21000"/>
              </a:lnSpc>
              <a:spcBef>
                <a:spcPts val="800"/>
              </a:spcBef>
              <a:spcAft>
                <a:spcPts val="800"/>
              </a:spcAft>
              <a:buClr>
                <a:srgbClr val="1680BC"/>
              </a:buClr>
              <a:buNone/>
              <a:tabLst>
                <a:tab pos="457200" algn="l"/>
              </a:tabLst>
            </a:pPr>
            <a:endParaRPr lang="en-US" sz="1400" dirty="0">
              <a:latin typeface="+mn-lt"/>
              <a:cs typeface="Times New Roman" panose="02020603050405020304" pitchFamily="18" charset="0"/>
            </a:endParaRPr>
          </a:p>
          <a:p>
            <a:pPr marL="798512" lvl="1" indent="0">
              <a:lnSpc>
                <a:spcPct val="21000"/>
              </a:lnSpc>
              <a:spcBef>
                <a:spcPts val="800"/>
              </a:spcBef>
              <a:spcAft>
                <a:spcPts val="800"/>
              </a:spcAft>
              <a:buClr>
                <a:srgbClr val="1680BC"/>
              </a:buClr>
              <a:buNone/>
              <a:tabLst>
                <a:tab pos="457200" algn="l"/>
              </a:tabLst>
            </a:pPr>
            <a:endParaRPr lang="en-US" sz="1400" dirty="0">
              <a:latin typeface="+mn-lt"/>
              <a:cs typeface="Times New Roman" panose="02020603050405020304" pitchFamily="18" charset="0"/>
            </a:endParaRPr>
          </a:p>
          <a:p>
            <a:pPr marL="1255712" marR="0" lvl="2" indent="0">
              <a:lnSpc>
                <a:spcPct val="21000"/>
              </a:lnSpc>
              <a:spcBef>
                <a:spcPts val="800"/>
              </a:spcBef>
              <a:spcAft>
                <a:spcPts val="800"/>
              </a:spcAft>
              <a:buClr>
                <a:srgbClr val="1680BC"/>
              </a:buClr>
              <a:buNone/>
              <a:tabLst>
                <a:tab pos="457200" algn="l"/>
              </a:tabLst>
            </a:pPr>
            <a:endParaRPr lang="en-US" sz="1500" b="1" dirty="0">
              <a:cs typeface="Times New Roman" panose="02020603050405020304" pitchFamily="18" charset="0"/>
            </a:endParaRPr>
          </a:p>
          <a:p>
            <a:pPr marL="798512" lvl="1" indent="0">
              <a:spcAft>
                <a:spcPts val="1200"/>
              </a:spcAft>
              <a:buClr>
                <a:srgbClr val="1680BC"/>
              </a:buClr>
              <a:buNone/>
            </a:pPr>
            <a:endParaRPr lang="en-US" sz="1800" dirty="0">
              <a:latin typeface="+mn-lt"/>
            </a:endParaRPr>
          </a:p>
          <a:p>
            <a:pPr marL="798512" lvl="1" indent="0">
              <a:spcAft>
                <a:spcPts val="1200"/>
              </a:spcAft>
              <a:buClr>
                <a:srgbClr val="1680BC"/>
              </a:buClr>
              <a:buNone/>
            </a:pPr>
            <a:endParaRPr lang="en-US" sz="1800" dirty="0">
              <a:latin typeface="+mn-lt"/>
            </a:endParaRP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25</a:t>
            </a:fld>
            <a:endParaRPr lang="en-US"/>
          </a:p>
        </p:txBody>
      </p:sp>
    </p:spTree>
    <p:extLst>
      <p:ext uri="{BB962C8B-B14F-4D97-AF65-F5344CB8AC3E}">
        <p14:creationId xmlns:p14="http://schemas.microsoft.com/office/powerpoint/2010/main" val="3375906219"/>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Need help? </a:t>
            </a:r>
          </a:p>
        </p:txBody>
      </p:sp>
      <p:sp>
        <p:nvSpPr>
          <p:cNvPr id="4" name="Content Placeholder 2"/>
          <p:cNvSpPr>
            <a:spLocks noGrp="1"/>
          </p:cNvSpPr>
          <p:nvPr>
            <p:ph idx="1"/>
          </p:nvPr>
        </p:nvSpPr>
        <p:spPr>
          <a:xfrm>
            <a:off x="301925" y="958788"/>
            <a:ext cx="8507883" cy="5468645"/>
          </a:xfrm>
        </p:spPr>
        <p:txBody>
          <a:bodyPr>
            <a:normAutofit fontScale="55000" lnSpcReduction="20000"/>
          </a:bodyPr>
          <a:lstStyle/>
          <a:p>
            <a:pPr marL="285750" lvl="1" indent="-285750">
              <a:lnSpc>
                <a:spcPct val="100000"/>
              </a:lnSpc>
              <a:spcBef>
                <a:spcPts val="600"/>
              </a:spcBef>
              <a:spcAft>
                <a:spcPts val="600"/>
              </a:spcAft>
              <a:buClr>
                <a:srgbClr val="1680BC"/>
              </a:buClr>
              <a:tabLst>
                <a:tab pos="685800" algn="l"/>
              </a:tabLst>
            </a:pPr>
            <a:r>
              <a:rPr lang="en-US" sz="2200" b="1" dirty="0"/>
              <a:t>OFM – Statewide Accounting</a:t>
            </a:r>
          </a:p>
          <a:p>
            <a:pPr marL="457200" lvl="2" indent="0">
              <a:lnSpc>
                <a:spcPct val="100000"/>
              </a:lnSpc>
              <a:spcBef>
                <a:spcPts val="600"/>
              </a:spcBef>
              <a:spcAft>
                <a:spcPts val="600"/>
              </a:spcAft>
              <a:buClr>
                <a:srgbClr val="1680BC"/>
              </a:buClr>
              <a:buNone/>
              <a:tabLst>
                <a:tab pos="685800" algn="l"/>
              </a:tabLst>
            </a:pPr>
            <a:r>
              <a:rPr lang="en-US" sz="2200" dirty="0"/>
              <a:t>Accounting-related problems or concerns and payroll issues (</a:t>
            </a:r>
            <a:r>
              <a:rPr lang="en-US" sz="2200" i="1" dirty="0"/>
              <a:t>see below for OST-related items or HRMS system concerns</a:t>
            </a:r>
            <a:r>
              <a:rPr lang="en-US" sz="2200" dirty="0"/>
              <a:t>)</a:t>
            </a:r>
          </a:p>
          <a:p>
            <a:pPr marL="1200150" lvl="3" indent="-285750">
              <a:lnSpc>
                <a:spcPct val="100000"/>
              </a:lnSpc>
              <a:spcBef>
                <a:spcPts val="600"/>
              </a:spcBef>
              <a:spcAft>
                <a:spcPts val="600"/>
              </a:spcAft>
              <a:buClr>
                <a:srgbClr val="1680BC"/>
              </a:buClr>
              <a:tabLst>
                <a:tab pos="685800" algn="l"/>
              </a:tabLst>
            </a:pPr>
            <a:r>
              <a:rPr lang="en-US" sz="2200" dirty="0"/>
              <a:t>Elizabeth Smith	</a:t>
            </a:r>
            <a:r>
              <a:rPr lang="en-US" sz="2200" dirty="0">
                <a:hlinkClick r:id="rId4"/>
              </a:rPr>
              <a:t>elizabeth.smith@ofm.wa.gov</a:t>
            </a:r>
            <a:r>
              <a:rPr lang="en-US" sz="2200" dirty="0"/>
              <a:t> </a:t>
            </a:r>
          </a:p>
          <a:p>
            <a:pPr marL="1200150" lvl="3" indent="-285750">
              <a:lnSpc>
                <a:spcPct val="100000"/>
              </a:lnSpc>
              <a:spcBef>
                <a:spcPts val="600"/>
              </a:spcBef>
              <a:spcAft>
                <a:spcPts val="600"/>
              </a:spcAft>
              <a:buClr>
                <a:srgbClr val="1680BC"/>
              </a:buClr>
              <a:tabLst>
                <a:tab pos="685800" algn="l"/>
              </a:tabLst>
            </a:pPr>
            <a:r>
              <a:rPr lang="en-US" sz="2200" dirty="0"/>
              <a:t>Steve Nielson	</a:t>
            </a:r>
            <a:r>
              <a:rPr lang="en-US" sz="2200" dirty="0">
                <a:hlinkClick r:id="rId5"/>
              </a:rPr>
              <a:t>steve.nielson@ofm.wa.gov</a:t>
            </a:r>
            <a:r>
              <a:rPr lang="en-US" sz="2200" dirty="0"/>
              <a:t> </a:t>
            </a:r>
          </a:p>
          <a:p>
            <a:pPr marL="285750" lvl="1" indent="-285750">
              <a:lnSpc>
                <a:spcPct val="100000"/>
              </a:lnSpc>
              <a:spcBef>
                <a:spcPts val="600"/>
              </a:spcBef>
              <a:spcAft>
                <a:spcPts val="600"/>
              </a:spcAft>
              <a:buClr>
                <a:srgbClr val="1680BC"/>
              </a:buClr>
              <a:tabLst>
                <a:tab pos="685800" algn="l"/>
              </a:tabLst>
            </a:pPr>
            <a:r>
              <a:rPr lang="en-US" sz="2200" b="1" dirty="0"/>
              <a:t>OST – Office of the State Treasurer</a:t>
            </a:r>
          </a:p>
          <a:p>
            <a:pPr marL="457200" lvl="2" indent="0">
              <a:lnSpc>
                <a:spcPct val="100000"/>
              </a:lnSpc>
              <a:spcBef>
                <a:spcPts val="600"/>
              </a:spcBef>
              <a:spcAft>
                <a:spcPts val="600"/>
              </a:spcAft>
              <a:buClr>
                <a:srgbClr val="1680BC"/>
              </a:buClr>
              <a:buNone/>
              <a:tabLst>
                <a:tab pos="685800" algn="l"/>
              </a:tabLst>
            </a:pPr>
            <a:r>
              <a:rPr lang="en-US" sz="2200" dirty="0"/>
              <a:t>Tax payments not made through HRMS / OFM – (</a:t>
            </a:r>
            <a:r>
              <a:rPr lang="en-US" sz="2200" i="1" dirty="0"/>
              <a:t>email is preferred</a:t>
            </a:r>
            <a:r>
              <a:rPr lang="en-US" sz="2200" dirty="0"/>
              <a:t>)</a:t>
            </a:r>
          </a:p>
          <a:p>
            <a:pPr marL="1200150" lvl="3" indent="-285750">
              <a:lnSpc>
                <a:spcPct val="100000"/>
              </a:lnSpc>
              <a:spcBef>
                <a:spcPts val="600"/>
              </a:spcBef>
              <a:spcAft>
                <a:spcPts val="600"/>
              </a:spcAft>
              <a:buClr>
                <a:srgbClr val="1680BC"/>
              </a:buClr>
              <a:tabLst>
                <a:tab pos="685800" algn="l"/>
              </a:tabLst>
            </a:pPr>
            <a:r>
              <a:rPr lang="en-US" sz="2200" dirty="0"/>
              <a:t>Cindy Doughty</a:t>
            </a:r>
            <a:r>
              <a:rPr lang="en-US" sz="2200" b="1" dirty="0"/>
              <a:t>	</a:t>
            </a:r>
            <a:r>
              <a:rPr lang="en-US" sz="2200" dirty="0"/>
              <a:t>360.902.8908	</a:t>
            </a:r>
            <a:r>
              <a:rPr lang="en-US" sz="2200" dirty="0">
                <a:hlinkClick r:id="rId6"/>
              </a:rPr>
              <a:t>EFTJV@tre.wa.gov</a:t>
            </a:r>
            <a:r>
              <a:rPr lang="en-US" sz="2200" dirty="0"/>
              <a:t> </a:t>
            </a:r>
          </a:p>
          <a:p>
            <a:pPr marL="1200150" lvl="3" indent="-285750">
              <a:lnSpc>
                <a:spcPct val="100000"/>
              </a:lnSpc>
              <a:spcBef>
                <a:spcPts val="600"/>
              </a:spcBef>
              <a:spcAft>
                <a:spcPts val="600"/>
              </a:spcAft>
              <a:buClr>
                <a:srgbClr val="1680BC"/>
              </a:buClr>
              <a:tabLst>
                <a:tab pos="685800" algn="l"/>
              </a:tabLst>
            </a:pPr>
            <a:r>
              <a:rPr lang="en-US" sz="2200" dirty="0"/>
              <a:t>Ryan Pitroff	360.902.8917	</a:t>
            </a:r>
            <a:r>
              <a:rPr lang="en-US" sz="2200" dirty="0">
                <a:hlinkClick r:id="rId6"/>
              </a:rPr>
              <a:t>EFTJV@tre.wa.gov</a:t>
            </a:r>
            <a:r>
              <a:rPr lang="en-US" sz="2200" dirty="0"/>
              <a:t> </a:t>
            </a:r>
          </a:p>
          <a:p>
            <a:pPr marL="1200150" lvl="3" indent="-285750">
              <a:lnSpc>
                <a:spcPct val="100000"/>
              </a:lnSpc>
              <a:spcBef>
                <a:spcPts val="600"/>
              </a:spcBef>
              <a:spcAft>
                <a:spcPts val="600"/>
              </a:spcAft>
              <a:buClr>
                <a:srgbClr val="1680BC"/>
              </a:buClr>
              <a:tabLst>
                <a:tab pos="685800" algn="l"/>
              </a:tabLst>
            </a:pPr>
            <a:r>
              <a:rPr lang="en-US" sz="2200" dirty="0"/>
              <a:t>Lesa Williams	360.902.8911	</a:t>
            </a:r>
            <a:r>
              <a:rPr lang="en-US" sz="2200" dirty="0">
                <a:hlinkClick r:id="rId6"/>
              </a:rPr>
              <a:t>EFTJV@tre.wa.gov</a:t>
            </a:r>
            <a:r>
              <a:rPr lang="en-US" sz="2200" dirty="0"/>
              <a:t> </a:t>
            </a:r>
          </a:p>
          <a:p>
            <a:pPr marL="1200150" lvl="3" indent="-285750">
              <a:lnSpc>
                <a:spcPct val="100000"/>
              </a:lnSpc>
              <a:spcBef>
                <a:spcPts val="600"/>
              </a:spcBef>
              <a:spcAft>
                <a:spcPts val="600"/>
              </a:spcAft>
              <a:buClr>
                <a:srgbClr val="1680BC"/>
              </a:buClr>
              <a:tabLst>
                <a:tab pos="685800" algn="l"/>
              </a:tabLst>
            </a:pPr>
            <a:r>
              <a:rPr lang="en-US" sz="2200" dirty="0"/>
              <a:t>Fax		360.704.5155</a:t>
            </a:r>
          </a:p>
          <a:p>
            <a:pPr marL="457200" lvl="2" indent="0">
              <a:lnSpc>
                <a:spcPct val="100000"/>
              </a:lnSpc>
              <a:spcBef>
                <a:spcPts val="600"/>
              </a:spcBef>
              <a:spcAft>
                <a:spcPts val="600"/>
              </a:spcAft>
              <a:buClr>
                <a:srgbClr val="1680BC"/>
              </a:buClr>
              <a:buNone/>
              <a:tabLst>
                <a:tab pos="685800" algn="l"/>
              </a:tabLst>
            </a:pPr>
            <a:r>
              <a:rPr lang="en-US" sz="2200" dirty="0">
                <a:latin typeface="+mn-lt"/>
                <a:cs typeface="Times New Roman" panose="02020603050405020304" pitchFamily="18" charset="0"/>
              </a:rPr>
              <a:t>Payroll warrants </a:t>
            </a:r>
            <a:r>
              <a:rPr lang="en-US" sz="2200" dirty="0">
                <a:cs typeface="Times New Roman" panose="02020603050405020304" pitchFamily="18" charset="0"/>
              </a:rPr>
              <a:t>– (</a:t>
            </a:r>
            <a:r>
              <a:rPr lang="en-US" sz="2200" i="1" dirty="0">
                <a:cs typeface="Times New Roman" panose="02020603050405020304" pitchFamily="18" charset="0"/>
              </a:rPr>
              <a:t>email is preferred</a:t>
            </a:r>
            <a:r>
              <a:rPr lang="en-US" sz="2200" dirty="0">
                <a:cs typeface="Times New Roman" panose="02020603050405020304" pitchFamily="18" charset="0"/>
              </a:rPr>
              <a:t>)</a:t>
            </a:r>
          </a:p>
          <a:p>
            <a:pPr marL="1200150" lvl="3" indent="-285750">
              <a:lnSpc>
                <a:spcPct val="100000"/>
              </a:lnSpc>
              <a:spcBef>
                <a:spcPts val="600"/>
              </a:spcBef>
              <a:spcAft>
                <a:spcPts val="600"/>
              </a:spcAft>
              <a:buClr>
                <a:srgbClr val="1680BC"/>
              </a:buClr>
              <a:tabLst>
                <a:tab pos="685800" algn="l"/>
              </a:tabLst>
            </a:pPr>
            <a:r>
              <a:rPr lang="en-US" sz="2200" dirty="0"/>
              <a:t>Warrant Division	360.902.8994	</a:t>
            </a:r>
            <a:r>
              <a:rPr lang="en-US" sz="2200" dirty="0">
                <a:hlinkClick r:id="rId7"/>
              </a:rPr>
              <a:t>warrantinquiry@tre.wa.gov</a:t>
            </a:r>
            <a:r>
              <a:rPr lang="en-US" sz="2200" dirty="0"/>
              <a:t>   </a:t>
            </a:r>
          </a:p>
          <a:p>
            <a:pPr marL="285750" lvl="1" indent="-285750">
              <a:lnSpc>
                <a:spcPct val="100000"/>
              </a:lnSpc>
              <a:spcBef>
                <a:spcPts val="600"/>
              </a:spcBef>
              <a:spcAft>
                <a:spcPts val="600"/>
              </a:spcAft>
              <a:buClr>
                <a:srgbClr val="1680BC"/>
              </a:buClr>
              <a:tabLst>
                <a:tab pos="685800" algn="l"/>
              </a:tabLst>
            </a:pPr>
            <a:r>
              <a:rPr lang="en-US" sz="2200" b="1" dirty="0"/>
              <a:t>OFM – Information Technology Services</a:t>
            </a:r>
          </a:p>
          <a:p>
            <a:pPr marL="457200" lvl="2" indent="0">
              <a:lnSpc>
                <a:spcPct val="100000"/>
              </a:lnSpc>
              <a:spcBef>
                <a:spcPts val="600"/>
              </a:spcBef>
              <a:spcAft>
                <a:spcPts val="600"/>
              </a:spcAft>
              <a:buClr>
                <a:srgbClr val="1680BC"/>
              </a:buClr>
              <a:buNone/>
              <a:tabLst>
                <a:tab pos="685800" algn="l"/>
              </a:tabLst>
            </a:pPr>
            <a:r>
              <a:rPr lang="en-US" sz="2200" dirty="0"/>
              <a:t>Processing schedules; HRMS questions; payroll direct deposit</a:t>
            </a:r>
          </a:p>
          <a:p>
            <a:pPr marL="1200150" lvl="3" indent="-285750">
              <a:lnSpc>
                <a:spcPct val="100000"/>
              </a:lnSpc>
              <a:spcBef>
                <a:spcPts val="600"/>
              </a:spcBef>
              <a:spcAft>
                <a:spcPts val="600"/>
              </a:spcAft>
              <a:buClr>
                <a:srgbClr val="1680BC"/>
              </a:buClr>
              <a:tabLst>
                <a:tab pos="685800" algn="l"/>
              </a:tabLst>
            </a:pPr>
            <a:r>
              <a:rPr lang="en-US" sz="2200" dirty="0"/>
              <a:t>OFM Help Desk	360.407.9100	</a:t>
            </a:r>
            <a:r>
              <a:rPr lang="en-US" sz="2200" dirty="0">
                <a:hlinkClick r:id="rId8"/>
              </a:rPr>
              <a:t>heretohelp@ofm.wa.gov</a:t>
            </a:r>
            <a:r>
              <a:rPr lang="en-US" sz="2200" dirty="0"/>
              <a:t> </a:t>
            </a:r>
          </a:p>
          <a:p>
            <a:pPr marL="1200150" lvl="3" indent="-285750">
              <a:lnSpc>
                <a:spcPct val="100000"/>
              </a:lnSpc>
              <a:spcBef>
                <a:spcPts val="600"/>
              </a:spcBef>
              <a:spcAft>
                <a:spcPts val="600"/>
              </a:spcAft>
              <a:buClr>
                <a:srgbClr val="1680BC"/>
              </a:buClr>
              <a:tabLst>
                <a:tab pos="685800" algn="l"/>
              </a:tabLst>
            </a:pPr>
            <a:r>
              <a:rPr lang="en-US" sz="2200" dirty="0"/>
              <a:t>Toll free number	855.928.3241	</a:t>
            </a:r>
            <a:r>
              <a:rPr lang="en-US" sz="2000" dirty="0"/>
              <a:t>	</a:t>
            </a:r>
          </a:p>
          <a:p>
            <a:pPr marL="457200" lvl="2" indent="0">
              <a:lnSpc>
                <a:spcPct val="100000"/>
              </a:lnSpc>
              <a:spcBef>
                <a:spcPts val="600"/>
              </a:spcBef>
              <a:spcAft>
                <a:spcPts val="600"/>
              </a:spcAft>
              <a:buClr>
                <a:srgbClr val="1680BC"/>
              </a:buClr>
              <a:buNone/>
              <a:tabLst>
                <a:tab pos="685800" algn="l"/>
              </a:tabLst>
            </a:pPr>
            <a:r>
              <a:rPr lang="en-US" sz="2200" dirty="0"/>
              <a:t>Payroll Vendors (</a:t>
            </a:r>
            <a:r>
              <a:rPr lang="en-US" sz="2200" i="1" dirty="0"/>
              <a:t>3rd party payments</a:t>
            </a:r>
            <a:r>
              <a:rPr lang="en-US" sz="2200" dirty="0"/>
              <a:t>)</a:t>
            </a:r>
          </a:p>
          <a:p>
            <a:pPr marL="1200150" lvl="3" indent="-285750">
              <a:lnSpc>
                <a:spcPct val="100000"/>
              </a:lnSpc>
              <a:spcBef>
                <a:spcPts val="600"/>
              </a:spcBef>
              <a:spcAft>
                <a:spcPts val="600"/>
              </a:spcAft>
              <a:buClr>
                <a:srgbClr val="1680BC"/>
              </a:buClr>
              <a:tabLst>
                <a:tab pos="685800" algn="l"/>
              </a:tabLst>
            </a:pPr>
            <a:r>
              <a:rPr lang="en-US" sz="2200" dirty="0"/>
              <a:t>Payee Help Desk	360.407.8180	</a:t>
            </a:r>
            <a:r>
              <a:rPr lang="en-US" sz="2200" dirty="0">
                <a:hlinkClick r:id="rId9"/>
              </a:rPr>
              <a:t>payeeregistration@ofm.wa.gov</a:t>
            </a:r>
            <a:r>
              <a:rPr lang="en-US" sz="2200" dirty="0"/>
              <a:t> </a:t>
            </a:r>
          </a:p>
          <a:p>
            <a:pPr marL="798512" lvl="1" indent="0">
              <a:lnSpc>
                <a:spcPct val="21000"/>
              </a:lnSpc>
              <a:spcBef>
                <a:spcPts val="800"/>
              </a:spcBef>
              <a:spcAft>
                <a:spcPts val="800"/>
              </a:spcAft>
              <a:buClr>
                <a:srgbClr val="1680BC"/>
              </a:buClr>
              <a:buNone/>
              <a:tabLst>
                <a:tab pos="457200" algn="l"/>
              </a:tabLst>
            </a:pPr>
            <a:endParaRPr lang="en-US" sz="1400" dirty="0">
              <a:latin typeface="+mn-lt"/>
              <a:cs typeface="Times New Roman" panose="02020603050405020304" pitchFamily="18" charset="0"/>
            </a:endParaRPr>
          </a:p>
          <a:p>
            <a:pPr marL="1255712" marR="0" lvl="2" indent="0">
              <a:lnSpc>
                <a:spcPct val="21000"/>
              </a:lnSpc>
              <a:spcBef>
                <a:spcPts val="800"/>
              </a:spcBef>
              <a:spcAft>
                <a:spcPts val="800"/>
              </a:spcAft>
              <a:buClr>
                <a:srgbClr val="1680BC"/>
              </a:buClr>
              <a:buNone/>
              <a:tabLst>
                <a:tab pos="457200" algn="l"/>
              </a:tabLst>
            </a:pPr>
            <a:endParaRPr lang="en-US" sz="1500" b="1" dirty="0">
              <a:cs typeface="Times New Roman" panose="02020603050405020304" pitchFamily="18" charset="0"/>
            </a:endParaRPr>
          </a:p>
          <a:p>
            <a:pPr marL="798512" lvl="1" indent="0">
              <a:spcAft>
                <a:spcPts val="1200"/>
              </a:spcAft>
              <a:buClr>
                <a:srgbClr val="1680BC"/>
              </a:buClr>
              <a:buNone/>
            </a:pPr>
            <a:endParaRPr lang="en-US" sz="1800" dirty="0">
              <a:latin typeface="+mn-lt"/>
            </a:endParaRPr>
          </a:p>
          <a:p>
            <a:pPr marL="798512" lvl="1" indent="0">
              <a:spcAft>
                <a:spcPts val="1200"/>
              </a:spcAft>
              <a:buClr>
                <a:srgbClr val="1680BC"/>
              </a:buClr>
              <a:buNone/>
            </a:pPr>
            <a:endParaRPr lang="en-US" sz="1800" dirty="0">
              <a:latin typeface="+mn-lt"/>
            </a:endParaRP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26</a:t>
            </a:fld>
            <a:endParaRPr lang="en-US"/>
          </a:p>
        </p:txBody>
      </p:sp>
    </p:spTree>
    <p:extLst>
      <p:ext uri="{BB962C8B-B14F-4D97-AF65-F5344CB8AC3E}">
        <p14:creationId xmlns:p14="http://schemas.microsoft.com/office/powerpoint/2010/main" val="308892005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Dates</a:t>
            </a:r>
          </a:p>
        </p:txBody>
      </p:sp>
      <p:sp>
        <p:nvSpPr>
          <p:cNvPr id="4" name="Content Placeholder 2"/>
          <p:cNvSpPr>
            <a:spLocks noGrp="1"/>
          </p:cNvSpPr>
          <p:nvPr>
            <p:ph idx="1"/>
          </p:nvPr>
        </p:nvSpPr>
        <p:spPr>
          <a:xfrm>
            <a:off x="1168493" y="1382580"/>
            <a:ext cx="6884957" cy="4351338"/>
          </a:xfrm>
        </p:spPr>
        <p:txBody>
          <a:bodyPr/>
          <a:lstStyle/>
          <a:p>
            <a:r>
              <a:rPr lang="en-US" dirty="0">
                <a:latin typeface="Calibri" panose="020F0502020204030204" pitchFamily="34" charset="0"/>
                <a:cs typeface="Calibri" panose="020F0502020204030204" pitchFamily="34" charset="0"/>
              </a:rPr>
              <a:t>Year End Planning</a:t>
            </a:r>
          </a:p>
          <a:p>
            <a:pPr marL="396875" indent="-284163">
              <a:spcAft>
                <a:spcPts val="1200"/>
              </a:spcAft>
              <a:buClr>
                <a:srgbClr val="1680BC"/>
              </a:buClr>
              <a:buFont typeface="Wingdings 2" panose="05020102010507070707" pitchFamily="18" charset="2"/>
              <a:buChar char=""/>
            </a:pPr>
            <a:r>
              <a:rPr lang="en-US" sz="2000" dirty="0">
                <a:latin typeface="+mn-lt"/>
              </a:rPr>
              <a:t>Lessons learned from 2022</a:t>
            </a:r>
          </a:p>
          <a:p>
            <a:pPr marL="396875" indent="-284163">
              <a:spcAft>
                <a:spcPts val="1200"/>
              </a:spcAft>
              <a:buClr>
                <a:srgbClr val="1680BC"/>
              </a:buClr>
              <a:buFont typeface="Wingdings 2" panose="05020102010507070707" pitchFamily="18" charset="2"/>
              <a:buChar char=""/>
            </a:pPr>
            <a:r>
              <a:rPr lang="en-US" sz="2000" dirty="0">
                <a:latin typeface="+mn-lt"/>
              </a:rPr>
              <a:t>Internal calendar (employee address changes for W-2’s; account coding; cash allowances; taxable travel)</a:t>
            </a:r>
          </a:p>
          <a:p>
            <a:pPr marL="396875" indent="-284163">
              <a:spcAft>
                <a:spcPts val="1200"/>
              </a:spcAft>
              <a:buClr>
                <a:srgbClr val="1680BC"/>
              </a:buClr>
              <a:buFont typeface="Wingdings 2" panose="05020102010507070707" pitchFamily="18" charset="2"/>
              <a:buChar char=""/>
            </a:pPr>
            <a:r>
              <a:rPr lang="en-US" sz="2000" dirty="0">
                <a:latin typeface="+mn-lt"/>
              </a:rPr>
              <a:t>Coordinate with other offices in your agency (HR; Accounts Payable; Travel Desk)</a:t>
            </a:r>
          </a:p>
          <a:p>
            <a:pPr marL="396875" indent="-284163">
              <a:spcAft>
                <a:spcPts val="1200"/>
              </a:spcAft>
              <a:buClr>
                <a:srgbClr val="1680BC"/>
              </a:buClr>
              <a:buFont typeface="Wingdings 2" panose="05020102010507070707" pitchFamily="18" charset="2"/>
              <a:buChar char=""/>
            </a:pPr>
            <a:r>
              <a:rPr lang="en-US" sz="2000" dirty="0">
                <a:latin typeface="+mn-lt"/>
              </a:rPr>
              <a:t>Ensure proper staffing levels for December and January</a:t>
            </a:r>
          </a:p>
          <a:p>
            <a:pPr marL="396875" indent="-284163">
              <a:spcAft>
                <a:spcPts val="1200"/>
              </a:spcAft>
              <a:buClr>
                <a:srgbClr val="1680BC"/>
              </a:buClr>
              <a:buFont typeface="Wingdings 2" panose="05020102010507070707" pitchFamily="18" charset="2"/>
              <a:buChar char=""/>
            </a:pPr>
            <a:r>
              <a:rPr lang="en-US" sz="2000" dirty="0">
                <a:latin typeface="+mn-lt"/>
              </a:rPr>
              <a:t>Severe weather </a:t>
            </a:r>
          </a:p>
          <a:p>
            <a:pPr marL="396875" indent="-284163">
              <a:spcAft>
                <a:spcPts val="1200"/>
              </a:spcAft>
              <a:buClr>
                <a:srgbClr val="1680BC"/>
              </a:buClr>
              <a:buFont typeface="Wingdings 2" panose="05020102010507070707" pitchFamily="18" charset="2"/>
              <a:buChar char=""/>
            </a:pPr>
            <a:endParaRPr lang="en-US" sz="2000" dirty="0"/>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3</a:t>
            </a:fld>
            <a:endParaRPr lang="en-US"/>
          </a:p>
        </p:txBody>
      </p:sp>
    </p:spTree>
    <p:extLst>
      <p:ext uri="{BB962C8B-B14F-4D97-AF65-F5344CB8AC3E}">
        <p14:creationId xmlns:p14="http://schemas.microsoft.com/office/powerpoint/2010/main" val="1459012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Dates (Continued)</a:t>
            </a:r>
          </a:p>
        </p:txBody>
      </p:sp>
      <p:sp>
        <p:nvSpPr>
          <p:cNvPr id="4" name="Content Placeholder 2"/>
          <p:cNvSpPr>
            <a:spLocks noGrp="1"/>
          </p:cNvSpPr>
          <p:nvPr>
            <p:ph idx="1"/>
          </p:nvPr>
        </p:nvSpPr>
        <p:spPr>
          <a:xfrm>
            <a:off x="658906" y="1202966"/>
            <a:ext cx="7987553" cy="4848210"/>
          </a:xfrm>
        </p:spPr>
        <p:txBody>
          <a:bodyPr>
            <a:normAutofit fontScale="92500" lnSpcReduction="10000"/>
          </a:bodyPr>
          <a:lstStyle/>
          <a:p>
            <a:r>
              <a:rPr lang="en-US" sz="2100" dirty="0">
                <a:latin typeface="Calibri" panose="020F0502020204030204" pitchFamily="34" charset="0"/>
                <a:cs typeface="Calibri" panose="020F0502020204030204" pitchFamily="34" charset="0"/>
              </a:rPr>
              <a:t>Review Procedures </a:t>
            </a:r>
          </a:p>
          <a:p>
            <a:pPr marL="396875" indent="-284163">
              <a:spcAft>
                <a:spcPts val="1200"/>
              </a:spcAft>
              <a:buClr>
                <a:srgbClr val="1680BC"/>
              </a:buClr>
              <a:buFont typeface="Wingdings 2" panose="05020102010507070707" pitchFamily="18" charset="2"/>
              <a:buChar char=""/>
            </a:pPr>
            <a:r>
              <a:rPr lang="en-US" sz="2000" dirty="0">
                <a:latin typeface="+mn-lt"/>
              </a:rPr>
              <a:t>Emergency payroll payments  - </a:t>
            </a:r>
            <a:r>
              <a:rPr lang="en-US" sz="2000" dirty="0">
                <a:latin typeface="+mn-lt"/>
                <a:hlinkClick r:id="rId3"/>
              </a:rPr>
              <a:t>OFM Payroll Resources Site</a:t>
            </a:r>
            <a:endParaRPr lang="en-US" sz="2000" dirty="0">
              <a:latin typeface="+mn-lt"/>
            </a:endParaRPr>
          </a:p>
          <a:p>
            <a:pPr marL="396875" indent="-284163">
              <a:spcAft>
                <a:spcPts val="1200"/>
              </a:spcAft>
              <a:buClr>
                <a:srgbClr val="1680BC"/>
              </a:buClr>
              <a:buFont typeface="Wingdings 2" panose="05020102010507070707" pitchFamily="18" charset="2"/>
              <a:buChar char=""/>
            </a:pPr>
            <a:r>
              <a:rPr lang="en-US" sz="2000" dirty="0">
                <a:latin typeface="+mn-lt"/>
              </a:rPr>
              <a:t>Manual ACH/warrant cancellations – </a:t>
            </a:r>
            <a:r>
              <a:rPr lang="en-US" sz="2000" dirty="0">
                <a:latin typeface="+mn-lt"/>
                <a:hlinkClick r:id="rId3"/>
              </a:rPr>
              <a:t>OFM Payroll Resources Site</a:t>
            </a:r>
            <a:endParaRPr lang="en-US" sz="2000" dirty="0">
              <a:latin typeface="+mn-lt"/>
            </a:endParaRPr>
          </a:p>
          <a:p>
            <a:pPr marL="396875" indent="-284163">
              <a:spcAft>
                <a:spcPts val="1200"/>
              </a:spcAft>
              <a:buClr>
                <a:srgbClr val="1680BC"/>
              </a:buClr>
              <a:buFont typeface="Wingdings 2" panose="05020102010507070707" pitchFamily="18" charset="2"/>
              <a:buChar char=""/>
            </a:pPr>
            <a:r>
              <a:rPr lang="en-US" sz="2000" dirty="0">
                <a:latin typeface="+mn-lt"/>
              </a:rPr>
              <a:t>Manual tax deposits – </a:t>
            </a:r>
            <a:r>
              <a:rPr lang="en-US" sz="2000" dirty="0">
                <a:latin typeface="+mn-lt"/>
                <a:hlinkClick r:id="rId4"/>
              </a:rPr>
              <a:t>OST Cash Management Forms and Instructions Site</a:t>
            </a:r>
            <a:endParaRPr lang="en-US" sz="2000" dirty="0">
              <a:latin typeface="+mn-lt"/>
            </a:endParaRPr>
          </a:p>
          <a:p>
            <a:r>
              <a:rPr lang="en-US" sz="2100" dirty="0">
                <a:latin typeface="Calibri" panose="020F0502020204030204" pitchFamily="34" charset="0"/>
                <a:cs typeface="Calibri" panose="020F0502020204030204" pitchFamily="34" charset="0"/>
              </a:rPr>
              <a:t>Run Forms 941 and W-3 in HRMS after each payday</a:t>
            </a:r>
          </a:p>
          <a:p>
            <a:pPr marL="396875" indent="-284163">
              <a:spcAft>
                <a:spcPts val="1200"/>
              </a:spcAft>
              <a:buClr>
                <a:srgbClr val="1680BC"/>
              </a:buClr>
              <a:buFont typeface="Wingdings 2" panose="05020102010507070707" pitchFamily="18" charset="2"/>
              <a:buChar char=""/>
            </a:pPr>
            <a:r>
              <a:rPr lang="en-US" sz="2000" dirty="0">
                <a:latin typeface="+mn-lt"/>
              </a:rPr>
              <a:t>Reconcile deposits</a:t>
            </a:r>
          </a:p>
          <a:p>
            <a:pPr marL="396875" indent="-284163">
              <a:spcAft>
                <a:spcPts val="1200"/>
              </a:spcAft>
              <a:buClr>
                <a:srgbClr val="1680BC"/>
              </a:buClr>
              <a:buFont typeface="Wingdings 2" panose="05020102010507070707" pitchFamily="18" charset="2"/>
              <a:buChar char=""/>
            </a:pPr>
            <a:r>
              <a:rPr lang="en-US" sz="2000" dirty="0">
                <a:latin typeface="+mn-lt"/>
              </a:rPr>
              <a:t>Balance 941 to W-2</a:t>
            </a:r>
          </a:p>
          <a:p>
            <a:pPr marL="396875" indent="-284163">
              <a:spcAft>
                <a:spcPts val="1200"/>
              </a:spcAft>
              <a:buClr>
                <a:srgbClr val="1680BC"/>
              </a:buClr>
              <a:buFont typeface="Wingdings 2" panose="05020102010507070707" pitchFamily="18" charset="2"/>
              <a:buChar char=""/>
            </a:pPr>
            <a:r>
              <a:rPr lang="en-US" sz="2000" dirty="0">
                <a:latin typeface="+mn-lt"/>
              </a:rPr>
              <a:t>Prior to filing Form 941</a:t>
            </a:r>
          </a:p>
          <a:p>
            <a:pPr marL="1082675" lvl="1" indent="-284163">
              <a:spcAft>
                <a:spcPts val="1200"/>
              </a:spcAft>
              <a:buClr>
                <a:srgbClr val="1680BC"/>
              </a:buClr>
              <a:buFont typeface="Wingdings 2" panose="05020102010507070707" pitchFamily="18" charset="2"/>
              <a:buChar char=""/>
            </a:pPr>
            <a:r>
              <a:rPr lang="en-US" sz="1900" dirty="0"/>
              <a:t>Check for a balance due (Line 14) or refund (Line 15)</a:t>
            </a:r>
          </a:p>
          <a:p>
            <a:pPr marL="1082675" lvl="1" indent="-284163">
              <a:spcAft>
                <a:spcPts val="1200"/>
              </a:spcAft>
              <a:buClr>
                <a:srgbClr val="1680BC"/>
              </a:buClr>
              <a:buFont typeface="Wingdings 2" panose="05020102010507070707" pitchFamily="18" charset="2"/>
              <a:buChar char=""/>
            </a:pPr>
            <a:r>
              <a:rPr lang="en-US" sz="1900" dirty="0">
                <a:latin typeface="+mn-lt"/>
              </a:rPr>
              <a:t>Check for errors and warnings in PU19</a:t>
            </a:r>
          </a:p>
          <a:p>
            <a:pPr marL="112712" algn="ctr">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4</a:t>
            </a:fld>
            <a:endParaRPr lang="en-US"/>
          </a:p>
        </p:txBody>
      </p:sp>
    </p:spTree>
    <p:extLst>
      <p:ext uri="{BB962C8B-B14F-4D97-AF65-F5344CB8AC3E}">
        <p14:creationId xmlns:p14="http://schemas.microsoft.com/office/powerpoint/2010/main" val="2605424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Dates (Continued)</a:t>
            </a:r>
          </a:p>
        </p:txBody>
      </p:sp>
      <p:sp>
        <p:nvSpPr>
          <p:cNvPr id="4" name="Content Placeholder 2"/>
          <p:cNvSpPr>
            <a:spLocks noGrp="1"/>
          </p:cNvSpPr>
          <p:nvPr>
            <p:ph idx="1"/>
          </p:nvPr>
        </p:nvSpPr>
        <p:spPr>
          <a:xfrm>
            <a:off x="1230343" y="1349924"/>
            <a:ext cx="6884957" cy="4980538"/>
          </a:xfrm>
        </p:spPr>
        <p:txBody>
          <a:bodyPr>
            <a:normAutofit fontScale="32500" lnSpcReduction="20000"/>
          </a:bodyPr>
          <a:lstStyle/>
          <a:p>
            <a:r>
              <a:rPr lang="en-US" sz="6200" dirty="0">
                <a:latin typeface="Calibri" panose="020F0502020204030204" pitchFamily="34" charset="0"/>
                <a:cs typeface="Calibri" panose="020F0502020204030204" pitchFamily="34" charset="0"/>
              </a:rPr>
              <a:t>Payments for deceased employees</a:t>
            </a:r>
          </a:p>
          <a:p>
            <a:pPr marL="396875" indent="-284163">
              <a:lnSpc>
                <a:spcPct val="110000"/>
              </a:lnSpc>
              <a:spcAft>
                <a:spcPts val="1200"/>
              </a:spcAft>
              <a:buClr>
                <a:srgbClr val="1680BC"/>
              </a:buClr>
              <a:buFont typeface="Wingdings 2" panose="05020102010507070707" pitchFamily="18" charset="2"/>
              <a:buChar char=""/>
            </a:pPr>
            <a:r>
              <a:rPr lang="en-US" sz="4800" dirty="0">
                <a:latin typeface="+mn-lt"/>
              </a:rPr>
              <a:t>Verify that Accounts Payable has all Form 1099-Misc data needed for the amounts paid to the claimant of deceased employee’s estates.  </a:t>
            </a:r>
          </a:p>
          <a:p>
            <a:pPr marL="396875" indent="-284163">
              <a:lnSpc>
                <a:spcPct val="110000"/>
              </a:lnSpc>
              <a:spcAft>
                <a:spcPts val="1200"/>
              </a:spcAft>
              <a:buClr>
                <a:srgbClr val="1680BC"/>
              </a:buClr>
              <a:buFont typeface="Wingdings 2" panose="05020102010507070707" pitchFamily="18" charset="2"/>
              <a:buChar char=""/>
            </a:pPr>
            <a:r>
              <a:rPr lang="en-US" sz="4800" dirty="0">
                <a:latin typeface="+mn-lt"/>
              </a:rPr>
              <a:t>Per previous conversations with the IRS, </a:t>
            </a:r>
            <a:r>
              <a:rPr lang="en-US" sz="4800" b="1" dirty="0">
                <a:latin typeface="+mn-lt"/>
              </a:rPr>
              <a:t>Gross Pay less deferrals</a:t>
            </a:r>
            <a:r>
              <a:rPr lang="en-US" sz="4800" dirty="0">
                <a:latin typeface="+mn-lt"/>
              </a:rPr>
              <a:t> are reported.  Report in Box 3, “Other Income”.  </a:t>
            </a:r>
          </a:p>
          <a:p>
            <a:pPr marL="396875" indent="-284163">
              <a:lnSpc>
                <a:spcPct val="110000"/>
              </a:lnSpc>
              <a:spcAft>
                <a:spcPts val="1200"/>
              </a:spcAft>
              <a:buClr>
                <a:srgbClr val="1680BC"/>
              </a:buClr>
              <a:buFont typeface="Wingdings 2" panose="05020102010507070707" pitchFamily="18" charset="2"/>
              <a:buChar char=""/>
            </a:pPr>
            <a:r>
              <a:rPr lang="en-US" sz="4800" b="1" dirty="0">
                <a:latin typeface="+mn-lt"/>
              </a:rPr>
              <a:t>Use wage type 3102 for net pay</a:t>
            </a:r>
            <a:r>
              <a:rPr lang="en-US" sz="4800" dirty="0">
                <a:latin typeface="+mn-lt"/>
              </a:rPr>
              <a:t> – it accrues to general ledger </a:t>
            </a:r>
            <a:r>
              <a:rPr lang="en-US" sz="4800" b="1" dirty="0">
                <a:latin typeface="+mn-lt"/>
              </a:rPr>
              <a:t>5145</a:t>
            </a:r>
            <a:r>
              <a:rPr lang="en-US" sz="4800" dirty="0">
                <a:latin typeface="+mn-lt"/>
              </a:rPr>
              <a:t> (Due to Deceased Employees Estates)</a:t>
            </a:r>
          </a:p>
          <a:p>
            <a:pPr marL="396875" indent="-284163">
              <a:lnSpc>
                <a:spcPct val="110000"/>
              </a:lnSpc>
              <a:spcAft>
                <a:spcPts val="1200"/>
              </a:spcAft>
              <a:buClr>
                <a:srgbClr val="1680BC"/>
              </a:buClr>
              <a:buFont typeface="Wingdings 2" panose="05020102010507070707" pitchFamily="18" charset="2"/>
              <a:buChar char=""/>
            </a:pPr>
            <a:r>
              <a:rPr lang="en-US" sz="4800" b="1" dirty="0">
                <a:latin typeface="+mn-lt"/>
              </a:rPr>
              <a:t>Forms 1099-Misc</a:t>
            </a:r>
            <a:r>
              <a:rPr lang="en-US" sz="4800" dirty="0">
                <a:latin typeface="+mn-lt"/>
              </a:rPr>
              <a:t> must be filed with the IRS by </a:t>
            </a:r>
            <a:r>
              <a:rPr lang="en-US" sz="4800" b="1" dirty="0">
                <a:latin typeface="+mn-lt"/>
              </a:rPr>
              <a:t>January 31, 2024</a:t>
            </a:r>
            <a:r>
              <a:rPr lang="en-US" sz="4800" dirty="0">
                <a:latin typeface="+mn-lt"/>
              </a:rPr>
              <a:t>.  Be sure the preparer has the data in time to meet the deadline.  If your agency is using Account Ability, be aware that there are internal deadlines as well.  </a:t>
            </a:r>
          </a:p>
          <a:p>
            <a:r>
              <a:rPr lang="en-US" sz="6200" dirty="0">
                <a:latin typeface="Calibri" panose="020F0502020204030204" pitchFamily="34" charset="0"/>
                <a:cs typeface="Calibri" panose="020F0502020204030204" pitchFamily="34" charset="0"/>
              </a:rPr>
              <a:t>Final Off-Cycle Workbench for 2023</a:t>
            </a:r>
          </a:p>
          <a:p>
            <a:pPr marL="396875" indent="-284163">
              <a:spcAft>
                <a:spcPts val="1200"/>
              </a:spcAft>
              <a:buClr>
                <a:srgbClr val="1680BC"/>
              </a:buClr>
              <a:buFont typeface="Wingdings 2" panose="05020102010507070707" pitchFamily="18" charset="2"/>
              <a:buChar char=""/>
            </a:pPr>
            <a:r>
              <a:rPr lang="en-US" sz="4900" dirty="0">
                <a:latin typeface="+mn-lt"/>
              </a:rPr>
              <a:t>December 14, 2023</a:t>
            </a:r>
          </a:p>
          <a:p>
            <a:r>
              <a:rPr lang="en-US" sz="6200" dirty="0">
                <a:latin typeface="Calibri" panose="020F0502020204030204" pitchFamily="34" charset="0"/>
                <a:cs typeface="Calibri" panose="020F0502020204030204" pitchFamily="34" charset="0"/>
              </a:rPr>
              <a:t>Final </a:t>
            </a:r>
            <a:r>
              <a:rPr lang="en-US" sz="6200" dirty="0"/>
              <a:t>Payday </a:t>
            </a:r>
            <a:r>
              <a:rPr lang="en-US" sz="6200" dirty="0">
                <a:latin typeface="Calibri" panose="020F0502020204030204" pitchFamily="34" charset="0"/>
                <a:cs typeface="Calibri" panose="020F0502020204030204" pitchFamily="34" charset="0"/>
              </a:rPr>
              <a:t>for 2023</a:t>
            </a:r>
          </a:p>
          <a:p>
            <a:pPr marL="396875" indent="-284163">
              <a:spcAft>
                <a:spcPts val="1200"/>
              </a:spcAft>
              <a:buClr>
                <a:srgbClr val="1680BC"/>
              </a:buClr>
              <a:buFont typeface="Wingdings 2" panose="05020102010507070707" pitchFamily="18" charset="2"/>
              <a:buChar char=""/>
            </a:pPr>
            <a:r>
              <a:rPr lang="en-US" sz="4900" dirty="0">
                <a:latin typeface="+mn-lt"/>
              </a:rPr>
              <a:t>December 22, 2023</a:t>
            </a: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5</a:t>
            </a:fld>
            <a:endParaRPr lang="en-US"/>
          </a:p>
        </p:txBody>
      </p:sp>
    </p:spTree>
    <p:extLst>
      <p:ext uri="{BB962C8B-B14F-4D97-AF65-F5344CB8AC3E}">
        <p14:creationId xmlns:p14="http://schemas.microsoft.com/office/powerpoint/2010/main" val="3878821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Dates (Continued)</a:t>
            </a:r>
          </a:p>
        </p:txBody>
      </p:sp>
      <p:sp>
        <p:nvSpPr>
          <p:cNvPr id="4" name="Content Placeholder 2"/>
          <p:cNvSpPr>
            <a:spLocks noGrp="1"/>
          </p:cNvSpPr>
          <p:nvPr>
            <p:ph idx="1"/>
          </p:nvPr>
        </p:nvSpPr>
        <p:spPr>
          <a:xfrm>
            <a:off x="618565" y="1435649"/>
            <a:ext cx="7886700" cy="4696210"/>
          </a:xfrm>
          <a:solidFill>
            <a:schemeClr val="bg1"/>
          </a:solidFill>
        </p:spPr>
        <p:txBody>
          <a:bodyPr>
            <a:normAutofit/>
          </a:bodyPr>
          <a:lstStyle/>
          <a:p>
            <a:r>
              <a:rPr lang="en-US" dirty="0">
                <a:latin typeface="Calibri" panose="020F0502020204030204" pitchFamily="34" charset="0"/>
                <a:cs typeface="Calibri" panose="020F0502020204030204" pitchFamily="34" charset="0"/>
              </a:rPr>
              <a:t>4</a:t>
            </a:r>
            <a:r>
              <a:rPr lang="en-US" baseline="30000" dirty="0">
                <a:latin typeface="Calibri" panose="020F0502020204030204" pitchFamily="34" charset="0"/>
                <a:cs typeface="Calibri" panose="020F0502020204030204" pitchFamily="34" charset="0"/>
              </a:rPr>
              <a:t>th</a:t>
            </a:r>
            <a:r>
              <a:rPr lang="en-US" dirty="0">
                <a:latin typeface="Calibri" panose="020F0502020204030204" pitchFamily="34" charset="0"/>
                <a:cs typeface="Calibri" panose="020F0502020204030204" pitchFamily="34" charset="0"/>
              </a:rPr>
              <a:t> Quarter 2022 IRS Form 941</a:t>
            </a:r>
          </a:p>
          <a:p>
            <a:pPr marL="396875" indent="-284163">
              <a:spcAft>
                <a:spcPts val="1200"/>
              </a:spcAft>
              <a:buClr>
                <a:srgbClr val="1680BC"/>
              </a:buClr>
              <a:buFont typeface="Wingdings 2" panose="05020102010507070707" pitchFamily="18" charset="2"/>
              <a:buChar char=""/>
            </a:pPr>
            <a:r>
              <a:rPr lang="en-US" sz="1600" dirty="0">
                <a:latin typeface="+mn-lt"/>
              </a:rPr>
              <a:t>Prior to mailing, ensure that Forms 941, 941-X, W-2, and W-2c are in balance.  Doing so will help avoid penalties from the IRS, SSA, or both.  </a:t>
            </a:r>
            <a:r>
              <a:rPr lang="en-US" sz="1600" b="1" i="1" dirty="0">
                <a:latin typeface="+mn-lt"/>
              </a:rPr>
              <a:t>Note:</a:t>
            </a:r>
            <a:r>
              <a:rPr lang="en-US" sz="1600" i="1" dirty="0">
                <a:latin typeface="+mn-lt"/>
              </a:rPr>
              <a:t>  Once the Tax Reporter role has been deactivated in HRMS (January 8, 2024) to start the statewide W-2 process, this means a W-2c if you have additional adjustments to process for the previous calendar year(s). </a:t>
            </a:r>
          </a:p>
          <a:p>
            <a:pPr marL="396875" indent="-284163">
              <a:spcAft>
                <a:spcPts val="1200"/>
              </a:spcAft>
              <a:buClr>
                <a:srgbClr val="1680BC"/>
              </a:buClr>
              <a:buFont typeface="Wingdings 2" panose="05020102010507070707" pitchFamily="18" charset="2"/>
              <a:buChar char=""/>
            </a:pPr>
            <a:r>
              <a:rPr lang="en-US" sz="1600" b="1" dirty="0">
                <a:latin typeface="+mn-lt"/>
              </a:rPr>
              <a:t>DON’T</a:t>
            </a:r>
            <a:r>
              <a:rPr lang="en-US" sz="1600" dirty="0">
                <a:latin typeface="+mn-lt"/>
              </a:rPr>
              <a:t> wait until the end of January to complete the 2023 reconciliation process!  You should have reconciled all of 2023 already.  </a:t>
            </a:r>
          </a:p>
          <a:p>
            <a:pPr marL="396875" indent="-284163">
              <a:spcAft>
                <a:spcPts val="1200"/>
              </a:spcAft>
              <a:buClr>
                <a:srgbClr val="1680BC"/>
              </a:buClr>
              <a:buFont typeface="Wingdings 2" panose="05020102010507070707" pitchFamily="18" charset="2"/>
              <a:buChar char=""/>
            </a:pPr>
            <a:r>
              <a:rPr lang="en-US" sz="1600" b="1" dirty="0">
                <a:latin typeface="+mn-lt"/>
              </a:rPr>
              <a:t>DO</a:t>
            </a:r>
            <a:r>
              <a:rPr lang="en-US" sz="1600" dirty="0">
                <a:latin typeface="+mn-lt"/>
              </a:rPr>
              <a:t> wait until the 941 filing deadline to file.  Why?  This avoids a 941-X if you find a correction for your 4</a:t>
            </a:r>
            <a:r>
              <a:rPr lang="en-US" sz="1600" baseline="30000" dirty="0">
                <a:latin typeface="+mn-lt"/>
              </a:rPr>
              <a:t>th</a:t>
            </a:r>
            <a:r>
              <a:rPr lang="en-US" sz="1600" dirty="0">
                <a:latin typeface="+mn-lt"/>
              </a:rPr>
              <a:t> Quarter 2022 Form 941.  This should be postmarked by </a:t>
            </a:r>
            <a:r>
              <a:rPr lang="en-US" sz="1600" b="1" dirty="0">
                <a:latin typeface="+mn-lt"/>
              </a:rPr>
              <a:t>Wednesday, January 31, 2023.  </a:t>
            </a: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6</a:t>
            </a:fld>
            <a:endParaRPr lang="en-US"/>
          </a:p>
        </p:txBody>
      </p:sp>
    </p:spTree>
    <p:extLst>
      <p:ext uri="{BB962C8B-B14F-4D97-AF65-F5344CB8AC3E}">
        <p14:creationId xmlns:p14="http://schemas.microsoft.com/office/powerpoint/2010/main" val="4181292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Dates (Continued)</a:t>
            </a:r>
          </a:p>
        </p:txBody>
      </p:sp>
      <p:sp>
        <p:nvSpPr>
          <p:cNvPr id="4" name="Content Placeholder 2"/>
          <p:cNvSpPr>
            <a:spLocks noGrp="1"/>
          </p:cNvSpPr>
          <p:nvPr>
            <p:ph idx="1"/>
          </p:nvPr>
        </p:nvSpPr>
        <p:spPr>
          <a:xfrm>
            <a:off x="673241" y="1296856"/>
            <a:ext cx="7886700" cy="4983364"/>
          </a:xfrm>
        </p:spPr>
        <p:txBody>
          <a:bodyPr>
            <a:normAutofit fontScale="62500" lnSpcReduction="20000"/>
          </a:bodyPr>
          <a:lstStyle/>
          <a:p>
            <a:r>
              <a:rPr lang="en-US" sz="2900" dirty="0"/>
              <a:t>Other Reminders</a:t>
            </a:r>
            <a:endParaRPr lang="en-US" sz="2900" dirty="0">
              <a:latin typeface="Calibri" panose="020F0502020204030204" pitchFamily="34" charset="0"/>
              <a:cs typeface="Calibri" panose="020F0502020204030204" pitchFamily="34" charset="0"/>
            </a:endParaRPr>
          </a:p>
          <a:p>
            <a:pPr marL="396875" indent="-284163">
              <a:spcAft>
                <a:spcPts val="1200"/>
              </a:spcAft>
              <a:buClr>
                <a:srgbClr val="1680BC"/>
              </a:buClr>
              <a:buFont typeface="Wingdings 2" panose="05020102010507070707" pitchFamily="18" charset="2"/>
              <a:buChar char=""/>
            </a:pPr>
            <a:r>
              <a:rPr lang="en-US" dirty="0">
                <a:latin typeface="+mn-lt"/>
              </a:rPr>
              <a:t>Exempt Forms W-4 expire on February 15, 2024.</a:t>
            </a:r>
          </a:p>
          <a:p>
            <a:pPr marL="396875" indent="-284163">
              <a:lnSpc>
                <a:spcPct val="110000"/>
              </a:lnSpc>
              <a:spcAft>
                <a:spcPts val="1200"/>
              </a:spcAft>
              <a:buClr>
                <a:srgbClr val="1680BC"/>
              </a:buClr>
              <a:buFont typeface="Wingdings 2" panose="05020102010507070707" pitchFamily="18" charset="2"/>
              <a:buChar char=""/>
            </a:pPr>
            <a:r>
              <a:rPr lang="en-US" dirty="0">
                <a:latin typeface="+mn-lt"/>
              </a:rPr>
              <a:t>After Day 4 for the 12/11 payroll, run HRMS report ZHR_RPTPY661 “Tax Exempt Status Report” to find out which employees are claiming exempt.  </a:t>
            </a:r>
          </a:p>
          <a:p>
            <a:pPr marL="396875" indent="-284163">
              <a:lnSpc>
                <a:spcPct val="110000"/>
              </a:lnSpc>
              <a:spcAft>
                <a:spcPts val="1200"/>
              </a:spcAft>
              <a:buClr>
                <a:srgbClr val="1680BC"/>
              </a:buClr>
              <a:buFont typeface="Wingdings 2" panose="05020102010507070707" pitchFamily="18" charset="2"/>
              <a:buChar char=""/>
            </a:pPr>
            <a:r>
              <a:rPr lang="en-US" dirty="0">
                <a:latin typeface="+mn-lt"/>
              </a:rPr>
              <a:t>Begin withholding for any employee who previously claimed exempt from withholding but has not given you a new Form W-4 for the current year.</a:t>
            </a:r>
          </a:p>
          <a:p>
            <a:pPr marL="1082675" lvl="1" indent="-284163">
              <a:lnSpc>
                <a:spcPct val="110000"/>
              </a:lnSpc>
              <a:spcAft>
                <a:spcPts val="1200"/>
              </a:spcAft>
              <a:buClr>
                <a:srgbClr val="1680BC"/>
              </a:buClr>
              <a:buFont typeface="Wingdings 2" panose="05020102010507070707" pitchFamily="18" charset="2"/>
              <a:buChar char=""/>
            </a:pPr>
            <a:r>
              <a:rPr lang="en-US" sz="1900" dirty="0">
                <a:effectLst/>
                <a:ea typeface="Times New Roman" panose="02020603050405020304" pitchFamily="18" charset="0"/>
                <a:cs typeface="Times New Roman" panose="02020603050405020304" pitchFamily="18" charset="0"/>
              </a:rPr>
              <a:t>If the employee does not give you a new Form W-4, withhold tax as if he or she is  Single or Married filing separately in Step 1(c) and made no entries in Step 2, Step 3, or Step 4 of the 2024 Form W-4.</a:t>
            </a:r>
          </a:p>
          <a:p>
            <a:pPr marL="1082675" lvl="1" indent="-284163">
              <a:spcAft>
                <a:spcPts val="1200"/>
              </a:spcAft>
              <a:buClr>
                <a:srgbClr val="1680BC"/>
              </a:buClr>
              <a:buFont typeface="Wingdings 2" panose="05020102010507070707" pitchFamily="18" charset="2"/>
              <a:buChar char=""/>
            </a:pPr>
            <a:r>
              <a:rPr lang="en-US" sz="1900" dirty="0">
                <a:effectLst/>
                <a:ea typeface="Times New Roman" panose="02020603050405020304" pitchFamily="18" charset="0"/>
                <a:cs typeface="Times New Roman" panose="02020603050405020304" pitchFamily="18" charset="0"/>
              </a:rPr>
              <a:t>If you have an earlier Form W-4 for this employee that is valid, withhold based on the earlier Form W-4.</a:t>
            </a:r>
            <a:r>
              <a:rPr lang="en-US" sz="1900" dirty="0"/>
              <a:t> </a:t>
            </a:r>
          </a:p>
          <a:p>
            <a:pPr marL="396875" indent="-284163">
              <a:spcAft>
                <a:spcPts val="1200"/>
              </a:spcAft>
              <a:buClr>
                <a:srgbClr val="1680BC"/>
              </a:buClr>
              <a:buFont typeface="Wingdings 2" panose="05020102010507070707" pitchFamily="18" charset="2"/>
              <a:buChar char=""/>
            </a:pPr>
            <a:r>
              <a:rPr lang="en-US" dirty="0">
                <a:latin typeface="+mn-lt"/>
              </a:rPr>
              <a:t>Schedule a Year-End debriefing meeting to review successes and areas to improve.  </a:t>
            </a:r>
          </a:p>
          <a:p>
            <a:pPr marL="396875" indent="-284163">
              <a:spcAft>
                <a:spcPts val="1200"/>
              </a:spcAft>
              <a:buClr>
                <a:srgbClr val="1680BC"/>
              </a:buClr>
              <a:buFont typeface="Wingdings 2" panose="05020102010507070707" pitchFamily="18" charset="2"/>
              <a:buChar char=""/>
            </a:pPr>
            <a:r>
              <a:rPr lang="en-US" dirty="0">
                <a:latin typeface="+mn-lt"/>
              </a:rPr>
              <a:t>Go over the 2024 </a:t>
            </a:r>
            <a:r>
              <a:rPr lang="en-US" dirty="0">
                <a:latin typeface="+mn-lt"/>
                <a:hlinkClick r:id="rId3"/>
              </a:rPr>
              <a:t>payroll calendar </a:t>
            </a:r>
            <a:r>
              <a:rPr lang="en-US" dirty="0">
                <a:latin typeface="+mn-lt"/>
              </a:rPr>
              <a:t>(watch for early paydays!)</a:t>
            </a:r>
          </a:p>
          <a:p>
            <a:pPr marL="396875" indent="-284163">
              <a:spcAft>
                <a:spcPts val="1200"/>
              </a:spcAft>
              <a:buClr>
                <a:srgbClr val="1680BC"/>
              </a:buClr>
              <a:buFont typeface="Wingdings 2" panose="05020102010507070707" pitchFamily="18" charset="2"/>
              <a:buChar char=""/>
            </a:pPr>
            <a:r>
              <a:rPr lang="en-US" dirty="0">
                <a:latin typeface="+mn-lt"/>
              </a:rPr>
              <a:t>Throughout the year, watch for effective dating on Form W-4 changes.  </a:t>
            </a:r>
          </a:p>
          <a:p>
            <a:pPr marL="1082675" lvl="1" indent="-284163">
              <a:lnSpc>
                <a:spcPct val="110000"/>
              </a:lnSpc>
              <a:spcAft>
                <a:spcPts val="1200"/>
              </a:spcAft>
              <a:buClr>
                <a:srgbClr val="1680BC"/>
              </a:buClr>
              <a:buFont typeface="Wingdings 2" panose="05020102010507070707" pitchFamily="18" charset="2"/>
              <a:buChar char=""/>
            </a:pPr>
            <a:r>
              <a:rPr lang="en-US" sz="1900" dirty="0"/>
              <a:t>If you use a date that does not include a time period in your agency, you may affect another agency’s payroll revolving account (035), causing an out of balance condition for both agencies.  </a:t>
            </a:r>
            <a:endParaRPr lang="en-US" sz="1900" dirty="0">
              <a:latin typeface="+mn-lt"/>
            </a:endParaRPr>
          </a:p>
          <a:p>
            <a:pPr marL="112712">
              <a:lnSpc>
                <a:spcPct val="110000"/>
              </a:lnSpc>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7</a:t>
            </a:fld>
            <a:endParaRPr lang="en-US"/>
          </a:p>
        </p:txBody>
      </p:sp>
    </p:spTree>
    <p:extLst>
      <p:ext uri="{BB962C8B-B14F-4D97-AF65-F5344CB8AC3E}">
        <p14:creationId xmlns:p14="http://schemas.microsoft.com/office/powerpoint/2010/main" val="635486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Revenue Service</a:t>
            </a:r>
          </a:p>
        </p:txBody>
      </p:sp>
      <p:sp>
        <p:nvSpPr>
          <p:cNvPr id="4" name="Content Placeholder 2"/>
          <p:cNvSpPr>
            <a:spLocks noGrp="1"/>
          </p:cNvSpPr>
          <p:nvPr>
            <p:ph idx="1"/>
          </p:nvPr>
        </p:nvSpPr>
        <p:spPr>
          <a:xfrm>
            <a:off x="622998" y="1253331"/>
            <a:ext cx="7886700" cy="4936454"/>
          </a:xfrm>
        </p:spPr>
        <p:txBody>
          <a:bodyPr>
            <a:normAutofit fontScale="77500" lnSpcReduction="20000"/>
          </a:bodyPr>
          <a:lstStyle/>
          <a:p>
            <a:r>
              <a:rPr lang="en-US" dirty="0"/>
              <a:t>IRS Publications and Resources</a:t>
            </a:r>
            <a:endParaRPr lang="en-US" dirty="0">
              <a:latin typeface="Calibri" panose="020F0502020204030204" pitchFamily="34" charset="0"/>
              <a:cs typeface="Calibri" panose="020F0502020204030204" pitchFamily="34" charset="0"/>
            </a:endParaRPr>
          </a:p>
          <a:p>
            <a:pPr marL="396875" indent="-284163">
              <a:lnSpc>
                <a:spcPct val="110000"/>
              </a:lnSpc>
              <a:spcAft>
                <a:spcPts val="1200"/>
              </a:spcAft>
              <a:buClr>
                <a:srgbClr val="1680BC"/>
              </a:buClr>
              <a:buFont typeface="Wingdings 2" panose="05020102010507070707" pitchFamily="18" charset="2"/>
              <a:buChar char=""/>
            </a:pPr>
            <a:r>
              <a:rPr lang="en-US" sz="2400" dirty="0">
                <a:latin typeface="+mn-lt"/>
              </a:rPr>
              <a:t>Taxable Fringe Benefits:  </a:t>
            </a:r>
            <a:r>
              <a:rPr lang="en-US" sz="2400" u="sng" dirty="0">
                <a:solidFill>
                  <a:srgbClr val="0000FF"/>
                </a:solidFill>
                <a:effectLst/>
                <a:latin typeface="+mn-lt"/>
                <a:ea typeface="Times New Roman" panose="02020603050405020304" pitchFamily="18" charset="0"/>
                <a:hlinkClick r:id="rId3"/>
              </a:rPr>
              <a:t>https://www.irs.gov/pub/irs-pdf/p15b.pdf?_ga=1.14343934.873758405.1453249327</a:t>
            </a:r>
            <a:endParaRPr lang="en-US" sz="2400" dirty="0">
              <a:latin typeface="+mn-lt"/>
            </a:endParaRPr>
          </a:p>
          <a:p>
            <a:pPr marL="396875" indent="-284163">
              <a:lnSpc>
                <a:spcPct val="110000"/>
              </a:lnSpc>
              <a:spcAft>
                <a:spcPts val="1200"/>
              </a:spcAft>
              <a:buClr>
                <a:srgbClr val="1680BC"/>
              </a:buClr>
              <a:buFont typeface="Wingdings 2" panose="05020102010507070707" pitchFamily="18" charset="2"/>
              <a:buChar char=""/>
            </a:pPr>
            <a:r>
              <a:rPr lang="en-US" sz="2400" dirty="0">
                <a:latin typeface="+mn-lt"/>
              </a:rPr>
              <a:t>Publication 5137 – Fringe Benefit Guide (updated in Oct. 2022):  </a:t>
            </a:r>
            <a:r>
              <a:rPr lang="en-US" sz="2400" u="sng" dirty="0">
                <a:solidFill>
                  <a:srgbClr val="0000FF"/>
                </a:solidFill>
                <a:effectLst/>
                <a:latin typeface="+mn-lt"/>
                <a:ea typeface="Times New Roman" panose="02020603050405020304" pitchFamily="18" charset="0"/>
                <a:hlinkClick r:id="rId4"/>
              </a:rPr>
              <a:t>https://www.irs.gov/pub/irs-pdf/p5137.pdf</a:t>
            </a:r>
            <a:endParaRPr lang="en-US" sz="2400" dirty="0">
              <a:latin typeface="+mn-lt"/>
            </a:endParaRPr>
          </a:p>
          <a:p>
            <a:pPr marL="396875" indent="-284163">
              <a:lnSpc>
                <a:spcPct val="110000"/>
              </a:lnSpc>
              <a:spcAft>
                <a:spcPts val="1200"/>
              </a:spcAft>
              <a:buClr>
                <a:srgbClr val="1680BC"/>
              </a:buClr>
              <a:buFont typeface="Wingdings 2" panose="05020102010507070707" pitchFamily="18" charset="2"/>
              <a:buChar char=""/>
            </a:pPr>
            <a:r>
              <a:rPr lang="en-US" sz="2400" dirty="0">
                <a:latin typeface="+mn-lt"/>
              </a:rPr>
              <a:t>Webinars for Tax-Exempt &amp; Government Entities:  </a:t>
            </a:r>
            <a:r>
              <a:rPr lang="en-US" sz="2400" u="sng" dirty="0">
                <a:solidFill>
                  <a:srgbClr val="0000FF"/>
                </a:solidFill>
                <a:effectLst/>
                <a:latin typeface="+mn-lt"/>
                <a:ea typeface="Times New Roman" panose="02020603050405020304" pitchFamily="18" charset="0"/>
                <a:hlinkClick r:id="rId5"/>
              </a:rPr>
              <a:t>https://www.irs.gov/government-entities/webinars-for-tax-exempt-government-entities</a:t>
            </a:r>
            <a:r>
              <a:rPr lang="en-US" sz="2400" u="sng" dirty="0">
                <a:solidFill>
                  <a:srgbClr val="0000FF"/>
                </a:solidFill>
                <a:effectLst/>
                <a:latin typeface="+mn-lt"/>
                <a:ea typeface="Times New Roman" panose="02020603050405020304" pitchFamily="18" charset="0"/>
              </a:rPr>
              <a:t> </a:t>
            </a:r>
          </a:p>
          <a:p>
            <a:pPr marL="396875" indent="-284163">
              <a:spcAft>
                <a:spcPts val="1200"/>
              </a:spcAft>
              <a:buClr>
                <a:srgbClr val="1680BC"/>
              </a:buClr>
              <a:buFont typeface="Wingdings 2" panose="05020102010507070707" pitchFamily="18" charset="2"/>
              <a:buChar char=""/>
            </a:pPr>
            <a:r>
              <a:rPr lang="en-US" sz="2400" dirty="0">
                <a:latin typeface="+mn-lt"/>
              </a:rPr>
              <a:t>IRS Contact Information for Government Agencies:</a:t>
            </a:r>
          </a:p>
          <a:p>
            <a:pPr marL="1082675" lvl="1" indent="-284163">
              <a:spcAft>
                <a:spcPts val="1200"/>
              </a:spcAft>
              <a:buClr>
                <a:srgbClr val="1680BC"/>
              </a:buClr>
              <a:buFont typeface="Wingdings 2" panose="05020102010507070707" pitchFamily="18" charset="2"/>
              <a:buChar char=""/>
            </a:pPr>
            <a:r>
              <a:rPr lang="en-US" sz="1600" dirty="0"/>
              <a:t>1.877.829.5500 or 1.801.620.5492</a:t>
            </a:r>
          </a:p>
          <a:p>
            <a:pPr marL="396875" lvl="1" indent="-284163">
              <a:spcBef>
                <a:spcPts val="1000"/>
              </a:spcBef>
              <a:spcAft>
                <a:spcPts val="1200"/>
              </a:spcAft>
              <a:buClr>
                <a:srgbClr val="1680BC"/>
              </a:buClr>
              <a:buFont typeface="Wingdings 2" panose="05020102010507070707" pitchFamily="18" charset="2"/>
              <a:buChar char=""/>
            </a:pPr>
            <a:r>
              <a:rPr lang="en-US" dirty="0">
                <a:ea typeface="Segoe UI Black" panose="020B0A02040204020203" pitchFamily="34" charset="0"/>
                <a:cs typeface="Calibri" panose="020F0502020204030204" pitchFamily="34" charset="0"/>
              </a:rPr>
              <a:t>Washington’s Federal, State, and Local Government contact</a:t>
            </a:r>
          </a:p>
          <a:p>
            <a:pPr marL="569912" lvl="2" indent="0">
              <a:lnSpc>
                <a:spcPct val="20000"/>
              </a:lnSpc>
              <a:spcBef>
                <a:spcPts val="800"/>
              </a:spcBef>
              <a:spcAft>
                <a:spcPts val="800"/>
              </a:spcAft>
              <a:buClr>
                <a:srgbClr val="1680BC"/>
              </a:buClr>
              <a:buNone/>
            </a:pPr>
            <a:r>
              <a:rPr lang="en-US" sz="1600" dirty="0">
                <a:ea typeface="Segoe UI Black" panose="020B0A02040204020203" pitchFamily="34" charset="0"/>
                <a:cs typeface="Calibri" panose="020F0502020204030204" pitchFamily="34" charset="0"/>
              </a:rPr>
              <a:t>Evajean Galgana</a:t>
            </a:r>
          </a:p>
          <a:p>
            <a:pPr marL="569912" lvl="2" indent="0">
              <a:lnSpc>
                <a:spcPct val="20000"/>
              </a:lnSpc>
              <a:spcBef>
                <a:spcPts val="800"/>
              </a:spcBef>
              <a:spcAft>
                <a:spcPts val="800"/>
              </a:spcAft>
              <a:buClr>
                <a:srgbClr val="1680BC"/>
              </a:buClr>
              <a:buNone/>
            </a:pPr>
            <a:r>
              <a:rPr lang="en-US" sz="1600" dirty="0">
                <a:ea typeface="Segoe UI Black" panose="020B0A02040204020203" pitchFamily="34" charset="0"/>
                <a:cs typeface="Calibri" panose="020F0502020204030204" pitchFamily="34" charset="0"/>
                <a:hlinkClick r:id="rId6"/>
              </a:rPr>
              <a:t>Evajean.c.Galgana@irs.gov</a:t>
            </a:r>
            <a:endParaRPr lang="en-US" sz="1600" dirty="0">
              <a:ea typeface="Segoe UI Black" panose="020B0A02040204020203" pitchFamily="34" charset="0"/>
              <a:cs typeface="Calibri" panose="020F0502020204030204" pitchFamily="34" charset="0"/>
            </a:endParaRPr>
          </a:p>
          <a:p>
            <a:pPr marL="569912" lvl="2" indent="0">
              <a:lnSpc>
                <a:spcPct val="20000"/>
              </a:lnSpc>
              <a:spcBef>
                <a:spcPts val="800"/>
              </a:spcBef>
              <a:spcAft>
                <a:spcPts val="800"/>
              </a:spcAft>
              <a:buClr>
                <a:srgbClr val="1680BC"/>
              </a:buClr>
              <a:buNone/>
            </a:pPr>
            <a:r>
              <a:rPr lang="en-US" sz="1600" dirty="0">
                <a:ea typeface="Segoe UI Black" panose="020B0A02040204020203" pitchFamily="34" charset="0"/>
                <a:cs typeface="Calibri" panose="020F0502020204030204" pitchFamily="34" charset="0"/>
              </a:rPr>
              <a:t>206.946.3639</a:t>
            </a:r>
          </a:p>
          <a:p>
            <a:pPr marL="798512" lvl="1" indent="0">
              <a:spcAft>
                <a:spcPts val="1200"/>
              </a:spcAft>
              <a:buClr>
                <a:srgbClr val="1680BC"/>
              </a:buClr>
              <a:buNone/>
            </a:pPr>
            <a:endParaRPr lang="en-US" sz="1800" dirty="0">
              <a:latin typeface="+mn-lt"/>
            </a:endParaRP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8</a:t>
            </a:fld>
            <a:endParaRPr lang="en-US"/>
          </a:p>
        </p:txBody>
      </p:sp>
    </p:spTree>
    <p:extLst>
      <p:ext uri="{BB962C8B-B14F-4D97-AF65-F5344CB8AC3E}">
        <p14:creationId xmlns:p14="http://schemas.microsoft.com/office/powerpoint/2010/main" val="4274277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Internal Revenue Service (Continued)</a:t>
            </a:r>
          </a:p>
        </p:txBody>
      </p:sp>
      <p:sp>
        <p:nvSpPr>
          <p:cNvPr id="4" name="Content Placeholder 2"/>
          <p:cNvSpPr>
            <a:spLocks noGrp="1"/>
          </p:cNvSpPr>
          <p:nvPr>
            <p:ph idx="1"/>
          </p:nvPr>
        </p:nvSpPr>
        <p:spPr>
          <a:xfrm>
            <a:off x="612950" y="1253330"/>
            <a:ext cx="7797520" cy="4815873"/>
          </a:xfrm>
        </p:spPr>
        <p:txBody>
          <a:bodyPr>
            <a:normAutofit/>
          </a:bodyPr>
          <a:lstStyle/>
          <a:p>
            <a:r>
              <a:rPr lang="en-US" dirty="0"/>
              <a:t>Deceased Employees – reporting rules</a:t>
            </a:r>
            <a:endParaRPr lang="en-US" dirty="0">
              <a:latin typeface="Calibri" panose="020F0502020204030204" pitchFamily="34" charset="0"/>
              <a:cs typeface="Calibri" panose="020F0502020204030204" pitchFamily="34" charset="0"/>
            </a:endParaRPr>
          </a:p>
          <a:p>
            <a:pPr marL="396875" marR="0" lvl="0" indent="-284163">
              <a:spcAft>
                <a:spcPts val="1200"/>
              </a:spcAft>
              <a:buClr>
                <a:srgbClr val="1680BC"/>
              </a:buClr>
              <a:buFont typeface="Wingdings 2" panose="05020102010507070707" pitchFamily="18" charset="2"/>
              <a:buChar char=""/>
              <a:tabLst>
                <a:tab pos="685800" algn="l"/>
              </a:tabLst>
            </a:pPr>
            <a:r>
              <a:rPr lang="en-US" sz="1600" b="1" dirty="0">
                <a:latin typeface="+mn-lt"/>
              </a:rPr>
              <a:t>All payroll payments</a:t>
            </a:r>
            <a:r>
              <a:rPr lang="en-US" sz="1600" dirty="0">
                <a:latin typeface="+mn-lt"/>
              </a:rPr>
              <a:t> made to a deceased employee (in the calendar year of death as well as future calendar years) are </a:t>
            </a:r>
            <a:r>
              <a:rPr lang="en-US" sz="1600" b="1" u="sng" dirty="0">
                <a:latin typeface="+mn-lt"/>
              </a:rPr>
              <a:t>not</a:t>
            </a:r>
            <a:r>
              <a:rPr lang="en-US" sz="1600" b="1" dirty="0">
                <a:latin typeface="+mn-lt"/>
              </a:rPr>
              <a:t> subject to federal income tax</a:t>
            </a:r>
            <a:r>
              <a:rPr lang="en-US" sz="1600" dirty="0">
                <a:latin typeface="+mn-lt"/>
              </a:rPr>
              <a:t>.</a:t>
            </a:r>
          </a:p>
          <a:p>
            <a:pPr marL="396875" marR="0" lvl="0" indent="-284163">
              <a:spcAft>
                <a:spcPts val="1200"/>
              </a:spcAft>
              <a:buClr>
                <a:srgbClr val="1680BC"/>
              </a:buClr>
              <a:buFont typeface="Wingdings 2" panose="05020102010507070707" pitchFamily="18" charset="2"/>
              <a:buChar char=""/>
              <a:tabLst>
                <a:tab pos="685800" algn="l"/>
              </a:tabLst>
            </a:pPr>
            <a:r>
              <a:rPr lang="en-US" sz="1600" dirty="0">
                <a:latin typeface="+mn-lt"/>
              </a:rPr>
              <a:t>With the </a:t>
            </a:r>
            <a:r>
              <a:rPr lang="en-US" sz="1600" b="1" dirty="0">
                <a:latin typeface="+mn-lt"/>
              </a:rPr>
              <a:t>exception of sick leave buyouts</a:t>
            </a:r>
            <a:r>
              <a:rPr lang="en-US" sz="1600" dirty="0">
                <a:latin typeface="+mn-lt"/>
              </a:rPr>
              <a:t>, all wage payments (pay, overtime, comp time, annual leave, etc.) to a deceased employee are </a:t>
            </a:r>
            <a:r>
              <a:rPr lang="en-US" sz="1600" b="1" dirty="0">
                <a:latin typeface="+mn-lt"/>
              </a:rPr>
              <a:t>subject to social security and Medicare taxes in the calendar year of death, but not in subsequent years</a:t>
            </a:r>
            <a:r>
              <a:rPr lang="en-US" sz="1600" dirty="0">
                <a:latin typeface="+mn-lt"/>
              </a:rPr>
              <a:t> (Excluding payments to employees who have reached their respective maximums).  The earning period being processed is not relevant – only the actual pay date.</a:t>
            </a:r>
          </a:p>
          <a:p>
            <a:pPr marL="396875" marR="0" lvl="0" indent="-284163">
              <a:spcAft>
                <a:spcPts val="1200"/>
              </a:spcAft>
              <a:buClr>
                <a:srgbClr val="1680BC"/>
              </a:buClr>
              <a:buFont typeface="Wingdings 2" panose="05020102010507070707" pitchFamily="18" charset="2"/>
              <a:buChar char=""/>
              <a:tabLst>
                <a:tab pos="685800" algn="l"/>
              </a:tabLst>
            </a:pPr>
            <a:r>
              <a:rPr lang="en-US" sz="1600" b="1" dirty="0">
                <a:latin typeface="+mn-lt"/>
              </a:rPr>
              <a:t>Sick leave buyouts </a:t>
            </a:r>
            <a:r>
              <a:rPr lang="en-US" sz="1600" dirty="0">
                <a:latin typeface="+mn-lt"/>
              </a:rPr>
              <a:t>made to deceased employees’ survivors are </a:t>
            </a:r>
            <a:r>
              <a:rPr lang="en-US" sz="1600" b="1" dirty="0">
                <a:latin typeface="+mn-lt"/>
              </a:rPr>
              <a:t>exempt from social security and Medicare taxes</a:t>
            </a:r>
            <a:r>
              <a:rPr lang="en-US" sz="1600" dirty="0">
                <a:latin typeface="+mn-lt"/>
              </a:rPr>
              <a:t>.</a:t>
            </a:r>
          </a:p>
          <a:p>
            <a:pPr marL="396875" marR="0" lvl="0" indent="-284163">
              <a:spcAft>
                <a:spcPts val="1200"/>
              </a:spcAft>
              <a:buClr>
                <a:srgbClr val="1680BC"/>
              </a:buClr>
              <a:buFont typeface="Wingdings 2" panose="05020102010507070707" pitchFamily="18" charset="2"/>
              <a:buChar char=""/>
              <a:tabLst>
                <a:tab pos="685800" algn="l"/>
              </a:tabLst>
            </a:pPr>
            <a:r>
              <a:rPr lang="en-US" sz="1600" dirty="0">
                <a:latin typeface="+mn-lt"/>
              </a:rPr>
              <a:t>The </a:t>
            </a:r>
            <a:r>
              <a:rPr lang="en-US" sz="1600" b="1" dirty="0">
                <a:latin typeface="+mn-lt"/>
              </a:rPr>
              <a:t>claimant</a:t>
            </a:r>
            <a:r>
              <a:rPr lang="en-US" sz="1600" dirty="0">
                <a:latin typeface="+mn-lt"/>
              </a:rPr>
              <a:t> of payouts made to the deceased employee receives a Form </a:t>
            </a:r>
            <a:r>
              <a:rPr lang="en-US" sz="1600" b="1" dirty="0">
                <a:latin typeface="+mn-lt"/>
              </a:rPr>
              <a:t>1099-MISC</a:t>
            </a:r>
            <a:r>
              <a:rPr lang="en-US" sz="1600" dirty="0">
                <a:latin typeface="+mn-lt"/>
              </a:rPr>
              <a:t>.  Per previous conversations with the IRS, </a:t>
            </a:r>
            <a:r>
              <a:rPr lang="en-US" sz="1600" b="1" dirty="0">
                <a:latin typeface="+mn-lt"/>
              </a:rPr>
              <a:t>Gross Pay </a:t>
            </a:r>
            <a:r>
              <a:rPr lang="en-US" sz="1600" dirty="0">
                <a:latin typeface="+mn-lt"/>
              </a:rPr>
              <a:t>less deferrals are reported.  Report in Box 3, “Other Income.”</a:t>
            </a:r>
          </a:p>
          <a:p>
            <a:pPr marL="798512" lvl="1" indent="0">
              <a:spcAft>
                <a:spcPts val="1200"/>
              </a:spcAft>
              <a:buClr>
                <a:srgbClr val="1680BC"/>
              </a:buClr>
              <a:buNone/>
            </a:pPr>
            <a:endParaRPr lang="en-US" sz="1800" dirty="0">
              <a:latin typeface="+mn-lt"/>
            </a:endParaRPr>
          </a:p>
          <a:p>
            <a:pPr marL="112712">
              <a:spcAft>
                <a:spcPts val="1200"/>
              </a:spcAft>
              <a:buClr>
                <a:srgbClr val="1680BC"/>
              </a:buClr>
            </a:pPr>
            <a:endParaRPr lang="en-US" sz="2000" dirty="0">
              <a:latin typeface="+mn-lt"/>
            </a:endParaRPr>
          </a:p>
          <a:p>
            <a:pPr marL="112712">
              <a:spcAft>
                <a:spcPts val="1200"/>
              </a:spcAft>
              <a:buClr>
                <a:srgbClr val="1680BC"/>
              </a:buClr>
            </a:pPr>
            <a:endParaRPr lang="en-US" sz="2000" dirty="0">
              <a:latin typeface="+mn-lt"/>
            </a:endParaRPr>
          </a:p>
        </p:txBody>
      </p:sp>
      <p:sp>
        <p:nvSpPr>
          <p:cNvPr id="10" name="Date Placeholder 9"/>
          <p:cNvSpPr>
            <a:spLocks noGrp="1"/>
          </p:cNvSpPr>
          <p:nvPr>
            <p:ph type="dt" sz="half" idx="10"/>
          </p:nvPr>
        </p:nvSpPr>
        <p:spPr/>
        <p:txBody>
          <a:bodyPr/>
          <a:lstStyle/>
          <a:p>
            <a:r>
              <a:rPr lang="en-US"/>
              <a:t>OFM </a:t>
            </a:r>
            <a:fld id="{AAAAF04D-6BAF-4B12-B361-BA00A3DD1D60}" type="datetime1">
              <a:rPr lang="en-US" smtClean="0"/>
              <a:t>11/23/2023</a:t>
            </a:fld>
            <a:endParaRPr lang="en-US" dirty="0"/>
          </a:p>
        </p:txBody>
      </p:sp>
      <p:sp>
        <p:nvSpPr>
          <p:cNvPr id="11" name="Slide Number Placeholder 10"/>
          <p:cNvSpPr>
            <a:spLocks noGrp="1"/>
          </p:cNvSpPr>
          <p:nvPr>
            <p:ph type="sldNum" sz="quarter" idx="12"/>
          </p:nvPr>
        </p:nvSpPr>
        <p:spPr/>
        <p:txBody>
          <a:bodyPr/>
          <a:lstStyle/>
          <a:p>
            <a:fld id="{675BEBA6-4A57-406D-B671-F270610AB5E4}" type="slidenum">
              <a:rPr lang="en-US" smtClean="0"/>
              <a:t>9</a:t>
            </a:fld>
            <a:endParaRPr lang="en-US"/>
          </a:p>
        </p:txBody>
      </p:sp>
    </p:spTree>
    <p:extLst>
      <p:ext uri="{BB962C8B-B14F-4D97-AF65-F5344CB8AC3E}">
        <p14:creationId xmlns:p14="http://schemas.microsoft.com/office/powerpoint/2010/main" val="3635988342"/>
      </p:ext>
    </p:extLst>
  </p:cSld>
  <p:clrMapOvr>
    <a:masterClrMapping/>
  </p:clrMapOvr>
</p:sld>
</file>

<file path=ppt/theme/theme1.xml><?xml version="1.0" encoding="utf-8"?>
<a:theme xmlns:a="http://schemas.openxmlformats.org/drawingml/2006/main" name="Office Theme">
  <a:themeElements>
    <a:clrScheme name="Custom 8">
      <a:dk1>
        <a:sysClr val="windowText" lastClr="000000"/>
      </a:dk1>
      <a:lt1>
        <a:sysClr val="window" lastClr="FFFFFF"/>
      </a:lt1>
      <a:dk2>
        <a:srgbClr val="44546A"/>
      </a:dk2>
      <a:lt2>
        <a:srgbClr val="E7E6E6"/>
      </a:lt2>
      <a:accent1>
        <a:srgbClr val="93E2FF"/>
      </a:accent1>
      <a:accent2>
        <a:srgbClr val="00B0F0"/>
      </a:accent2>
      <a:accent3>
        <a:srgbClr val="1680F0"/>
      </a:accent3>
      <a:accent4>
        <a:srgbClr val="445268"/>
      </a:accent4>
      <a:accent5>
        <a:srgbClr val="0D3D61"/>
      </a:accent5>
      <a:accent6>
        <a:srgbClr val="1F4E79"/>
      </a:accent6>
      <a:hlink>
        <a:srgbClr val="0563C1"/>
      </a:hlink>
      <a:folHlink>
        <a:srgbClr val="954F72"/>
      </a:folHlink>
    </a:clrScheme>
    <a:fontScheme name="Custom 3">
      <a:majorFont>
        <a:latin typeface="Franklin Gothic Heavy"/>
        <a:ea typeface=""/>
        <a:cs typeface=""/>
      </a:majorFont>
      <a:minorFont>
        <a:latin typeface="Calibri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8">
    <a:dk1>
      <a:sysClr val="windowText" lastClr="000000"/>
    </a:dk1>
    <a:lt1>
      <a:sysClr val="window" lastClr="FFFFFF"/>
    </a:lt1>
    <a:dk2>
      <a:srgbClr val="44546A"/>
    </a:dk2>
    <a:lt2>
      <a:srgbClr val="E7E6E6"/>
    </a:lt2>
    <a:accent1>
      <a:srgbClr val="93E2FF"/>
    </a:accent1>
    <a:accent2>
      <a:srgbClr val="00B0F0"/>
    </a:accent2>
    <a:accent3>
      <a:srgbClr val="1680F0"/>
    </a:accent3>
    <a:accent4>
      <a:srgbClr val="445268"/>
    </a:accent4>
    <a:accent5>
      <a:srgbClr val="0D3D61"/>
    </a:accent5>
    <a:accent6>
      <a:srgbClr val="1F4E79"/>
    </a:accent6>
    <a:hlink>
      <a:srgbClr val="0563C1"/>
    </a:hlink>
    <a:folHlink>
      <a:srgbClr val="954F72"/>
    </a:folHlink>
  </a:clrScheme>
</a:themeOverride>
</file>

<file path=ppt/theme/themeOverride2.xml><?xml version="1.0" encoding="utf-8"?>
<a:themeOverride xmlns:a="http://schemas.openxmlformats.org/drawingml/2006/main">
  <a:clrScheme name="Custom 8">
    <a:dk1>
      <a:sysClr val="windowText" lastClr="000000"/>
    </a:dk1>
    <a:lt1>
      <a:sysClr val="window" lastClr="FFFFFF"/>
    </a:lt1>
    <a:dk2>
      <a:srgbClr val="44546A"/>
    </a:dk2>
    <a:lt2>
      <a:srgbClr val="E7E6E6"/>
    </a:lt2>
    <a:accent1>
      <a:srgbClr val="93E2FF"/>
    </a:accent1>
    <a:accent2>
      <a:srgbClr val="00B0F0"/>
    </a:accent2>
    <a:accent3>
      <a:srgbClr val="1680F0"/>
    </a:accent3>
    <a:accent4>
      <a:srgbClr val="445268"/>
    </a:accent4>
    <a:accent5>
      <a:srgbClr val="0D3D61"/>
    </a:accent5>
    <a:accent6>
      <a:srgbClr val="1F4E79"/>
    </a:accent6>
    <a:hlink>
      <a:srgbClr val="0563C1"/>
    </a:hlink>
    <a:folHlink>
      <a:srgbClr val="954F72"/>
    </a:folHlink>
  </a:clrScheme>
</a:themeOverride>
</file>

<file path=ppt/theme/themeOverride3.xml><?xml version="1.0" encoding="utf-8"?>
<a:themeOverride xmlns:a="http://schemas.openxmlformats.org/drawingml/2006/main">
  <a:clrScheme name="Custom 8">
    <a:dk1>
      <a:sysClr val="windowText" lastClr="000000"/>
    </a:dk1>
    <a:lt1>
      <a:sysClr val="window" lastClr="FFFFFF"/>
    </a:lt1>
    <a:dk2>
      <a:srgbClr val="44546A"/>
    </a:dk2>
    <a:lt2>
      <a:srgbClr val="E7E6E6"/>
    </a:lt2>
    <a:accent1>
      <a:srgbClr val="93E2FF"/>
    </a:accent1>
    <a:accent2>
      <a:srgbClr val="00B0F0"/>
    </a:accent2>
    <a:accent3>
      <a:srgbClr val="1680F0"/>
    </a:accent3>
    <a:accent4>
      <a:srgbClr val="445268"/>
    </a:accent4>
    <a:accent5>
      <a:srgbClr val="0D3D61"/>
    </a:accent5>
    <a:accent6>
      <a:srgbClr val="1F4E79"/>
    </a:accent6>
    <a:hlink>
      <a:srgbClr val="0563C1"/>
    </a:hlink>
    <a:folHlink>
      <a:srgbClr val="954F72"/>
    </a:folHlink>
  </a:clrScheme>
</a:themeOverride>
</file>

<file path=ppt/theme/themeOverride4.xml><?xml version="1.0" encoding="utf-8"?>
<a:themeOverride xmlns:a="http://schemas.openxmlformats.org/drawingml/2006/main">
  <a:clrScheme name="Custom 8">
    <a:dk1>
      <a:sysClr val="windowText" lastClr="000000"/>
    </a:dk1>
    <a:lt1>
      <a:sysClr val="window" lastClr="FFFFFF"/>
    </a:lt1>
    <a:dk2>
      <a:srgbClr val="44546A"/>
    </a:dk2>
    <a:lt2>
      <a:srgbClr val="E7E6E6"/>
    </a:lt2>
    <a:accent1>
      <a:srgbClr val="93E2FF"/>
    </a:accent1>
    <a:accent2>
      <a:srgbClr val="00B0F0"/>
    </a:accent2>
    <a:accent3>
      <a:srgbClr val="1680F0"/>
    </a:accent3>
    <a:accent4>
      <a:srgbClr val="445268"/>
    </a:accent4>
    <a:accent5>
      <a:srgbClr val="0D3D61"/>
    </a:accent5>
    <a:accent6>
      <a:srgbClr val="1F4E79"/>
    </a:accent6>
    <a:hlink>
      <a:srgbClr val="0563C1"/>
    </a:hlink>
    <a:folHlink>
      <a:srgbClr val="954F72"/>
    </a:folHlink>
  </a:clrScheme>
</a:themeOverride>
</file>

<file path=ppt/theme/themeOverride5.xml><?xml version="1.0" encoding="utf-8"?>
<a:themeOverride xmlns:a="http://schemas.openxmlformats.org/drawingml/2006/main">
  <a:clrScheme name="Custom 8">
    <a:dk1>
      <a:sysClr val="windowText" lastClr="000000"/>
    </a:dk1>
    <a:lt1>
      <a:sysClr val="window" lastClr="FFFFFF"/>
    </a:lt1>
    <a:dk2>
      <a:srgbClr val="44546A"/>
    </a:dk2>
    <a:lt2>
      <a:srgbClr val="E7E6E6"/>
    </a:lt2>
    <a:accent1>
      <a:srgbClr val="93E2FF"/>
    </a:accent1>
    <a:accent2>
      <a:srgbClr val="00B0F0"/>
    </a:accent2>
    <a:accent3>
      <a:srgbClr val="1680F0"/>
    </a:accent3>
    <a:accent4>
      <a:srgbClr val="445268"/>
    </a:accent4>
    <a:accent5>
      <a:srgbClr val="0D3D61"/>
    </a:accent5>
    <a:accent6>
      <a:srgbClr val="1F4E79"/>
    </a:accent6>
    <a:hlink>
      <a:srgbClr val="0563C1"/>
    </a:hlink>
    <a:folHlink>
      <a:srgbClr val="954F72"/>
    </a:folHlink>
  </a:clrScheme>
</a:themeOverride>
</file>

<file path=ppt/theme/themeOverride6.xml><?xml version="1.0" encoding="utf-8"?>
<a:themeOverride xmlns:a="http://schemas.openxmlformats.org/drawingml/2006/main">
  <a:clrScheme name="Custom 8">
    <a:dk1>
      <a:sysClr val="windowText" lastClr="000000"/>
    </a:dk1>
    <a:lt1>
      <a:sysClr val="window" lastClr="FFFFFF"/>
    </a:lt1>
    <a:dk2>
      <a:srgbClr val="44546A"/>
    </a:dk2>
    <a:lt2>
      <a:srgbClr val="E7E6E6"/>
    </a:lt2>
    <a:accent1>
      <a:srgbClr val="93E2FF"/>
    </a:accent1>
    <a:accent2>
      <a:srgbClr val="00B0F0"/>
    </a:accent2>
    <a:accent3>
      <a:srgbClr val="1680F0"/>
    </a:accent3>
    <a:accent4>
      <a:srgbClr val="445268"/>
    </a:accent4>
    <a:accent5>
      <a:srgbClr val="0D3D61"/>
    </a:accent5>
    <a:accent6>
      <a:srgbClr val="1F4E79"/>
    </a:accent6>
    <a:hlink>
      <a:srgbClr val="0563C1"/>
    </a:hlink>
    <a:folHlink>
      <a:srgbClr val="954F72"/>
    </a:folHlink>
  </a:clrScheme>
</a:themeOverride>
</file>

<file path=ppt/theme/themeOverride7.xml><?xml version="1.0" encoding="utf-8"?>
<a:themeOverride xmlns:a="http://schemas.openxmlformats.org/drawingml/2006/main">
  <a:clrScheme name="Custom 8">
    <a:dk1>
      <a:sysClr val="windowText" lastClr="000000"/>
    </a:dk1>
    <a:lt1>
      <a:sysClr val="window" lastClr="FFFFFF"/>
    </a:lt1>
    <a:dk2>
      <a:srgbClr val="44546A"/>
    </a:dk2>
    <a:lt2>
      <a:srgbClr val="E7E6E6"/>
    </a:lt2>
    <a:accent1>
      <a:srgbClr val="93E2FF"/>
    </a:accent1>
    <a:accent2>
      <a:srgbClr val="00B0F0"/>
    </a:accent2>
    <a:accent3>
      <a:srgbClr val="1680F0"/>
    </a:accent3>
    <a:accent4>
      <a:srgbClr val="445268"/>
    </a:accent4>
    <a:accent5>
      <a:srgbClr val="0D3D61"/>
    </a:accent5>
    <a:accent6>
      <a:srgbClr val="1F4E79"/>
    </a:accent6>
    <a:hlink>
      <a:srgbClr val="0563C1"/>
    </a:hlink>
    <a:folHlink>
      <a:srgbClr val="954F72"/>
    </a:folHlink>
  </a:clrScheme>
</a:themeOverride>
</file>

<file path=ppt/theme/themeOverride8.xml><?xml version="1.0" encoding="utf-8"?>
<a:themeOverride xmlns:a="http://schemas.openxmlformats.org/drawingml/2006/main">
  <a:clrScheme name="Custom 8">
    <a:dk1>
      <a:sysClr val="windowText" lastClr="000000"/>
    </a:dk1>
    <a:lt1>
      <a:sysClr val="window" lastClr="FFFFFF"/>
    </a:lt1>
    <a:dk2>
      <a:srgbClr val="44546A"/>
    </a:dk2>
    <a:lt2>
      <a:srgbClr val="E7E6E6"/>
    </a:lt2>
    <a:accent1>
      <a:srgbClr val="93E2FF"/>
    </a:accent1>
    <a:accent2>
      <a:srgbClr val="00B0F0"/>
    </a:accent2>
    <a:accent3>
      <a:srgbClr val="1680F0"/>
    </a:accent3>
    <a:accent4>
      <a:srgbClr val="445268"/>
    </a:accent4>
    <a:accent5>
      <a:srgbClr val="0D3D61"/>
    </a:accent5>
    <a:accent6>
      <a:srgbClr val="1F4E79"/>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68E7AC09BE8BB47A2167528D560AB5C" ma:contentTypeVersion="6" ma:contentTypeDescription="Create a new document." ma:contentTypeScope="" ma:versionID="819d042e9084dca3ddf47532f8da6ee9">
  <xsd:schema xmlns:xsd="http://www.w3.org/2001/XMLSchema" xmlns:xs="http://www.w3.org/2001/XMLSchema" xmlns:p="http://schemas.microsoft.com/office/2006/metadata/properties" xmlns:ns1="http://schemas.microsoft.com/sharepoint/v3" xmlns:ns2="9987ccb2-fedd-444e-99c7-a3b7a566b7c6" targetNamespace="http://schemas.microsoft.com/office/2006/metadata/properties" ma:root="true" ma:fieldsID="6231946738a2a9d93c15267e247f686d" ns1:_="" ns2:_="">
    <xsd:import namespace="http://schemas.microsoft.com/sharepoint/v3"/>
    <xsd:import namespace="9987ccb2-fedd-444e-99c7-a3b7a566b7c6"/>
    <xsd:element name="properties">
      <xsd:complexType>
        <xsd:sequence>
          <xsd:element name="documentManagement">
            <xsd:complexType>
              <xsd:all>
                <xsd:element ref="ns1:PublishingStartDate" minOccurs="0"/>
                <xsd:element ref="ns1:PublishingExpirationDate" minOccurs="0"/>
                <xsd:element ref="ns2: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987ccb2-fedd-444e-99c7-a3b7a566b7c6" elementFormDefault="qualified">
    <xsd:import namespace="http://schemas.microsoft.com/office/2006/documentManagement/types"/>
    <xsd:import namespace="http://schemas.microsoft.com/office/infopath/2007/PartnerControls"/>
    <xsd:element name="Tags" ma:index="10" nillable="true" ma:displayName="Tags" ma:internalName="Tag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gs xmlns="9987ccb2-fedd-444e-99c7-a3b7a566b7c6" xsi:nil="true"/>
    <PublishingExpirationDate xmlns="http://schemas.microsoft.com/sharepoint/v3" xsi:nil="true"/>
    <PublishingStartDate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531FFD-323D-4BD9-A9FC-B0D6B24379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987ccb2-fedd-444e-99c7-a3b7a566b7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158D409-310C-4F65-8B28-04AB20274EB3}">
  <ds:schemaRefs>
    <ds:schemaRef ds:uri="http://schemas.microsoft.com/office/2006/documentManagement/types"/>
    <ds:schemaRef ds:uri="http://www.w3.org/XML/1998/namespace"/>
    <ds:schemaRef ds:uri="http://purl.org/dc/terms/"/>
    <ds:schemaRef ds:uri="http://schemas.microsoft.com/office/2006/metadata/properties"/>
    <ds:schemaRef ds:uri="http://purl.org/dc/dcmitype/"/>
    <ds:schemaRef ds:uri="http://schemas.microsoft.com/office/infopath/2007/PartnerControls"/>
    <ds:schemaRef ds:uri="http://schemas.microsoft.com/sharepoint/v3"/>
    <ds:schemaRef ds:uri="http://schemas.openxmlformats.org/package/2006/metadata/core-properties"/>
    <ds:schemaRef ds:uri="9987ccb2-fedd-444e-99c7-a3b7a566b7c6"/>
    <ds:schemaRef ds:uri="http://purl.org/dc/elements/1.1/"/>
  </ds:schemaRefs>
</ds:datastoreItem>
</file>

<file path=customXml/itemProps3.xml><?xml version="1.0" encoding="utf-8"?>
<ds:datastoreItem xmlns:ds="http://schemas.openxmlformats.org/officeDocument/2006/customXml" ds:itemID="{7EDD569F-B89B-4960-A35B-EA2E4AC4D6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4295</TotalTime>
  <Words>6183</Words>
  <Application>Microsoft Office PowerPoint</Application>
  <PresentationFormat>On-screen Show (4:3)</PresentationFormat>
  <Paragraphs>532</Paragraphs>
  <Slides>26</Slides>
  <Notes>25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26</vt:i4>
      </vt:variant>
    </vt:vector>
  </HeadingPairs>
  <TitlesOfParts>
    <vt:vector size="38" baseType="lpstr">
      <vt:lpstr>Arial</vt:lpstr>
      <vt:lpstr>Calibri</vt:lpstr>
      <vt:lpstr>Calibri Light</vt:lpstr>
      <vt:lpstr>Courier New</vt:lpstr>
      <vt:lpstr>Franklin Gothic Heavy</vt:lpstr>
      <vt:lpstr>Georgia</vt:lpstr>
      <vt:lpstr>Segoe UI Light</vt:lpstr>
      <vt:lpstr>Symbol</vt:lpstr>
      <vt:lpstr>Times New Roman</vt:lpstr>
      <vt:lpstr>Wingdings</vt:lpstr>
      <vt:lpstr>Wingdings 2</vt:lpstr>
      <vt:lpstr>Office Theme</vt:lpstr>
      <vt:lpstr>PowerPoint Presentation</vt:lpstr>
      <vt:lpstr>Topics Covered</vt:lpstr>
      <vt:lpstr>Key Dates</vt:lpstr>
      <vt:lpstr>Key Dates (Continued)</vt:lpstr>
      <vt:lpstr>Key Dates (Continued)</vt:lpstr>
      <vt:lpstr>Key Dates (Continued)</vt:lpstr>
      <vt:lpstr>Key Dates (Continued)</vt:lpstr>
      <vt:lpstr>Internal Revenue Service</vt:lpstr>
      <vt:lpstr>Internal Revenue Service (Continued)</vt:lpstr>
      <vt:lpstr>Social Security Administration</vt:lpstr>
      <vt:lpstr>Social Security Administration (Continued)</vt:lpstr>
      <vt:lpstr>Other State Withholding Tax</vt:lpstr>
      <vt:lpstr>Other State Withholding Tax (Continued)</vt:lpstr>
      <vt:lpstr>EFTPS Payments Not Made Through HRMS</vt:lpstr>
      <vt:lpstr>Office of Financial Management – Payroll Resources</vt:lpstr>
      <vt:lpstr>Rates/Limits for 2024</vt:lpstr>
      <vt:lpstr>Rates/Limits for 2024 (Continued)</vt:lpstr>
      <vt:lpstr>Affordable Care Act</vt:lpstr>
      <vt:lpstr>Affordable Care Act (Continued)</vt:lpstr>
      <vt:lpstr>Affordable Care Act (Continued)</vt:lpstr>
      <vt:lpstr>Electronic IRS Form W-2 Project</vt:lpstr>
      <vt:lpstr>Paid Family and Medical Leave (PFML)</vt:lpstr>
      <vt:lpstr>Long Term Services and Support (LTSS)</vt:lpstr>
      <vt:lpstr>Out of State Telework</vt:lpstr>
      <vt:lpstr>Out of State Telework (Continued)</vt:lpstr>
      <vt:lpstr>Need help? </vt:lpstr>
    </vt:vector>
  </TitlesOfParts>
  <Company>Washington Technology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Cahill, Erin (OFM)</dc:creator>
  <cp:lastModifiedBy>Smith, Elizabeth (OFM)</cp:lastModifiedBy>
  <cp:revision>140</cp:revision>
  <dcterms:created xsi:type="dcterms:W3CDTF">2018-02-16T20:00:56Z</dcterms:created>
  <dcterms:modified xsi:type="dcterms:W3CDTF">2023-11-23T21:41:19Z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0x010100468E7AC09BE8BB47A2167528D560AB5C</vt:lpwstr>
  </property>
</Properties>
</file>