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79"/>
  </p:notesMasterIdLst>
  <p:sldIdLst>
    <p:sldId id="261" r:id="rId5"/>
    <p:sldId id="369" r:id="rId6"/>
    <p:sldId id="340" r:id="rId7"/>
    <p:sldId id="327" r:id="rId8"/>
    <p:sldId id="273" r:id="rId9"/>
    <p:sldId id="291" r:id="rId10"/>
    <p:sldId id="290" r:id="rId11"/>
    <p:sldId id="302" r:id="rId12"/>
    <p:sldId id="300" r:id="rId13"/>
    <p:sldId id="305" r:id="rId14"/>
    <p:sldId id="365" r:id="rId15"/>
    <p:sldId id="410" r:id="rId16"/>
    <p:sldId id="411" r:id="rId17"/>
    <p:sldId id="412" r:id="rId18"/>
    <p:sldId id="413" r:id="rId19"/>
    <p:sldId id="414" r:id="rId20"/>
    <p:sldId id="415" r:id="rId21"/>
    <p:sldId id="416" r:id="rId22"/>
    <p:sldId id="417" r:id="rId23"/>
    <p:sldId id="451" r:id="rId24"/>
    <p:sldId id="419" r:id="rId25"/>
    <p:sldId id="452" r:id="rId26"/>
    <p:sldId id="421" r:id="rId27"/>
    <p:sldId id="438" r:id="rId28"/>
    <p:sldId id="439" r:id="rId29"/>
    <p:sldId id="443" r:id="rId30"/>
    <p:sldId id="441" r:id="rId31"/>
    <p:sldId id="442" r:id="rId32"/>
    <p:sldId id="422" r:id="rId33"/>
    <p:sldId id="423" r:id="rId34"/>
    <p:sldId id="448" r:id="rId35"/>
    <p:sldId id="449" r:id="rId36"/>
    <p:sldId id="426" r:id="rId37"/>
    <p:sldId id="427" r:id="rId38"/>
    <p:sldId id="428" r:id="rId39"/>
    <p:sldId id="377" r:id="rId40"/>
    <p:sldId id="378" r:id="rId41"/>
    <p:sldId id="444" r:id="rId42"/>
    <p:sldId id="445" r:id="rId43"/>
    <p:sldId id="380" r:id="rId44"/>
    <p:sldId id="381" r:id="rId45"/>
    <p:sldId id="382" r:id="rId46"/>
    <p:sldId id="385" r:id="rId47"/>
    <p:sldId id="346" r:id="rId48"/>
    <p:sldId id="402" r:id="rId49"/>
    <p:sldId id="386" r:id="rId50"/>
    <p:sldId id="403" r:id="rId51"/>
    <p:sldId id="436" r:id="rId52"/>
    <p:sldId id="434" r:id="rId53"/>
    <p:sldId id="328" r:id="rId54"/>
    <p:sldId id="330" r:id="rId55"/>
    <p:sldId id="387" r:id="rId56"/>
    <p:sldId id="329" r:id="rId57"/>
    <p:sldId id="409" r:id="rId58"/>
    <p:sldId id="407" r:id="rId59"/>
    <p:sldId id="335" r:id="rId60"/>
    <p:sldId id="337" r:id="rId61"/>
    <p:sldId id="338" r:id="rId62"/>
    <p:sldId id="437" r:id="rId63"/>
    <p:sldId id="404" r:id="rId64"/>
    <p:sldId id="446" r:id="rId65"/>
    <p:sldId id="447" r:id="rId66"/>
    <p:sldId id="315" r:id="rId67"/>
    <p:sldId id="317" r:id="rId68"/>
    <p:sldId id="318" r:id="rId69"/>
    <p:sldId id="453" r:id="rId70"/>
    <p:sldId id="454" r:id="rId71"/>
    <p:sldId id="321" r:id="rId72"/>
    <p:sldId id="323" r:id="rId73"/>
    <p:sldId id="457" r:id="rId74"/>
    <p:sldId id="455" r:id="rId75"/>
    <p:sldId id="456" r:id="rId76"/>
    <p:sldId id="348" r:id="rId77"/>
    <p:sldId id="325"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ry, Erika (OFM)" initials="HE(" lastIdx="1" clrIdx="0">
    <p:extLst>
      <p:ext uri="{19B8F6BF-5375-455C-9EA6-DF929625EA0E}">
        <p15:presenceInfo xmlns:p15="http://schemas.microsoft.com/office/powerpoint/2012/main" userId="Henry, Erika (OFM)" providerId="None"/>
      </p:ext>
    </p:extLst>
  </p:cmAuthor>
  <p:cmAuthor id="2" name="Henry, Erika (OFM)" initials="HE( [2]" lastIdx="7" clrIdx="1">
    <p:extLst>
      <p:ext uri="{19B8F6BF-5375-455C-9EA6-DF929625EA0E}">
        <p15:presenceInfo xmlns:p15="http://schemas.microsoft.com/office/powerpoint/2012/main" userId="S-1-5-21-2226630325-536777373-1012264283-26100" providerId="AD"/>
      </p:ext>
    </p:extLst>
  </p:cmAuthor>
  <p:cmAuthor id="3" name="Beals, Michaela (OFM)" initials="BM(" lastIdx="19" clrIdx="2">
    <p:extLst>
      <p:ext uri="{19B8F6BF-5375-455C-9EA6-DF929625EA0E}">
        <p15:presenceInfo xmlns:p15="http://schemas.microsoft.com/office/powerpoint/2012/main" userId="S-1-5-21-2226630325-536777373-1012264283-139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8E8E8"/>
    <a:srgbClr val="E9E9EA"/>
    <a:srgbClr val="FFC855"/>
    <a:srgbClr val="F8F8F8"/>
    <a:srgbClr val="4A5345"/>
    <a:srgbClr val="21661C"/>
    <a:srgbClr val="445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90" autoAdjust="0"/>
    <p:restoredTop sz="96723" autoAdjust="0"/>
  </p:normalViewPr>
  <p:slideViewPr>
    <p:cSldViewPr snapToGrid="0">
      <p:cViewPr varScale="1">
        <p:scale>
          <a:sx n="101" d="100"/>
          <a:sy n="101" d="100"/>
        </p:scale>
        <p:origin x="120" y="246"/>
      </p:cViewPr>
      <p:guideLst>
        <p:guide orient="horz" pos="2160"/>
        <p:guide pos="2880"/>
      </p:guideLst>
    </p:cSldViewPr>
  </p:slideViewPr>
  <p:outlineViewPr>
    <p:cViewPr>
      <p:scale>
        <a:sx n="33" d="100"/>
        <a:sy n="33" d="100"/>
      </p:scale>
      <p:origin x="0" y="-4758"/>
    </p:cViewPr>
  </p:outlineViewPr>
  <p:notesTextViewPr>
    <p:cViewPr>
      <p:scale>
        <a:sx n="3" d="2"/>
        <a:sy n="3" d="2"/>
      </p:scale>
      <p:origin x="0" y="0"/>
    </p:cViewPr>
  </p:notesTextViewPr>
  <p:sorterViewPr>
    <p:cViewPr>
      <p:scale>
        <a:sx n="134" d="100"/>
        <a:sy n="134" d="100"/>
      </p:scale>
      <p:origin x="0" y="0"/>
    </p:cViewPr>
  </p:sorterViewPr>
  <p:notesViewPr>
    <p:cSldViewPr snapToGrid="0">
      <p:cViewPr varScale="1">
        <p:scale>
          <a:sx n="94" d="100"/>
          <a:sy n="94" d="100"/>
        </p:scale>
        <p:origin x="2838"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_rels/data13.xml.rels><?xml version="1.0" encoding="UTF-8" standalone="yes"?>
<Relationships xmlns="http://schemas.openxmlformats.org/package/2006/relationships"><Relationship Id="rId1" Type="http://schemas.openxmlformats.org/officeDocument/2006/relationships/image" Target="../media/image23.jpeg"/></Relationships>
</file>

<file path=ppt/diagrams/_rels/data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iagrams/_rels/data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8.png"/></Relationships>
</file>

<file path=ppt/diagrams/_rels/data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8.png"/></Relationships>
</file>

<file path=ppt/diagrams/_rels/data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8.png"/></Relationships>
</file>

<file path=ppt/diagrams/_rels/data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8.png"/></Relationships>
</file>

<file path=ppt/diagrams/_rels/data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8.png"/></Relationships>
</file>

<file path=ppt/diagrams/_rels/data3.xml.rels><?xml version="1.0" encoding="UTF-8" standalone="yes"?>
<Relationships xmlns="http://schemas.openxmlformats.org/package/2006/relationships"><Relationship Id="rId1" Type="http://schemas.openxmlformats.org/officeDocument/2006/relationships/image" Target="../media/image3.jpg"/></Relationships>
</file>

<file path=ppt/diagrams/_rels/drawing13.xml.rels><?xml version="1.0" encoding="UTF-8" standalone="yes"?>
<Relationships xmlns="http://schemas.openxmlformats.org/package/2006/relationships"><Relationship Id="rId1" Type="http://schemas.openxmlformats.org/officeDocument/2006/relationships/image" Target="../media/image23.jpeg"/></Relationships>
</file>

<file path=ppt/diagrams/_rels/drawing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iagrams/_rels/drawing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8.png"/></Relationships>
</file>

<file path=ppt/diagrams/_rels/drawing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8.png"/></Relationships>
</file>

<file path=ppt/diagrams/_rels/drawing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8.png"/></Relationships>
</file>

<file path=ppt/diagrams/_rels/drawing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8.png"/></Relationships>
</file>

<file path=ppt/diagrams/_rels/drawing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8.png"/></Relationships>
</file>

<file path=ppt/diagrams/_rels/drawing3.xml.rels><?xml version="1.0" encoding="UTF-8" standalone="yes"?>
<Relationships xmlns="http://schemas.openxmlformats.org/package/2006/relationships"><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FA8FF6-C948-4971-AB84-64612371AD1E}" type="doc">
      <dgm:prSet loTypeId="urn:microsoft.com/office/officeart/2005/8/layout/process4" loCatId="process" qsTypeId="urn:microsoft.com/office/officeart/2005/8/quickstyle/simple1" qsCatId="simple" csTypeId="urn:microsoft.com/office/officeart/2005/8/colors/colorful4" csCatId="colorful" phldr="1"/>
      <dgm:spPr/>
      <dgm:t>
        <a:bodyPr/>
        <a:lstStyle/>
        <a:p>
          <a:endParaRPr lang="en-US"/>
        </a:p>
      </dgm:t>
    </dgm:pt>
    <dgm:pt modelId="{8D956F81-F396-49E4-B56D-7DDE9C471290}">
      <dgm:prSet phldrT="[Text]" custT="1"/>
      <dgm:spPr/>
      <dgm:t>
        <a:bodyPr/>
        <a:lstStyle/>
        <a:p>
          <a:pPr>
            <a:lnSpc>
              <a:spcPct val="80000"/>
            </a:lnSpc>
          </a:pPr>
          <a:r>
            <a:rPr lang="en-US" sz="1900" dirty="0" smtClean="0">
              <a:latin typeface="Calibri Light"/>
            </a:rPr>
            <a:t>Determine that the loan payments that you are currently paying on are  eligible loan types. </a:t>
          </a:r>
          <a:endParaRPr lang="en-US" sz="1900" dirty="0"/>
        </a:p>
      </dgm:t>
    </dgm:pt>
    <dgm:pt modelId="{2EDE7FF4-580F-4A1C-AE77-33EA8BEB0B2A}" type="parTrans" cxnId="{AA763B58-4643-4288-9099-E733D55BEBC0}">
      <dgm:prSet/>
      <dgm:spPr/>
      <dgm:t>
        <a:bodyPr/>
        <a:lstStyle/>
        <a:p>
          <a:endParaRPr lang="en-US"/>
        </a:p>
      </dgm:t>
    </dgm:pt>
    <dgm:pt modelId="{6FE86153-C1F3-4406-9A36-7297F888E756}" type="sibTrans" cxnId="{AA763B58-4643-4288-9099-E733D55BEBC0}">
      <dgm:prSet/>
      <dgm:spPr/>
      <dgm:t>
        <a:bodyPr/>
        <a:lstStyle/>
        <a:p>
          <a:endParaRPr lang="en-US"/>
        </a:p>
      </dgm:t>
    </dgm:pt>
    <dgm:pt modelId="{AE6A4EE6-4612-4C28-8D4C-09ACBA63D0F2}">
      <dgm:prSet phldrT="[Text]" custT="1"/>
      <dgm:spPr/>
      <dgm:t>
        <a:bodyPr/>
        <a:lstStyle/>
        <a:p>
          <a:pPr>
            <a:lnSpc>
              <a:spcPct val="80000"/>
            </a:lnSpc>
          </a:pPr>
          <a:r>
            <a:rPr lang="en-US" sz="1900" dirty="0" smtClean="0">
              <a:latin typeface="Calibri Light"/>
              <a:cs typeface="Calibri Light" panose="020F0302020204030204" pitchFamily="34" charset="0"/>
            </a:rPr>
            <a:t>Be employed full</a:t>
          </a:r>
          <a:r>
            <a:rPr lang="en-US" sz="1900" dirty="0" smtClean="0">
              <a:solidFill>
                <a:schemeClr val="bg1"/>
              </a:solidFill>
              <a:latin typeface="Calibri Light"/>
              <a:cs typeface="Calibri Light" panose="020F0302020204030204" pitchFamily="34" charset="0"/>
            </a:rPr>
            <a:t>-</a:t>
          </a:r>
          <a:r>
            <a:rPr lang="en-US" sz="1900" dirty="0" smtClean="0">
              <a:latin typeface="Calibri Light"/>
              <a:cs typeface="Calibri Light" panose="020F0302020204030204" pitchFamily="34" charset="0"/>
            </a:rPr>
            <a:t>time, working at least 30 hours per week at a qualified employer.</a:t>
          </a:r>
          <a:endParaRPr lang="en-US" sz="1900" dirty="0"/>
        </a:p>
      </dgm:t>
    </dgm:pt>
    <dgm:pt modelId="{B18F3817-D3BF-4678-B036-67CD891B5ED0}" type="parTrans" cxnId="{03875F58-785E-49E1-8031-2FEBD6CC3157}">
      <dgm:prSet/>
      <dgm:spPr/>
      <dgm:t>
        <a:bodyPr/>
        <a:lstStyle/>
        <a:p>
          <a:endParaRPr lang="en-US"/>
        </a:p>
      </dgm:t>
    </dgm:pt>
    <dgm:pt modelId="{DFF570DB-0870-4068-B60D-9EDE58E48C8D}" type="sibTrans" cxnId="{03875F58-785E-49E1-8031-2FEBD6CC3157}">
      <dgm:prSet/>
      <dgm:spPr/>
      <dgm:t>
        <a:bodyPr/>
        <a:lstStyle/>
        <a:p>
          <a:endParaRPr lang="en-US"/>
        </a:p>
      </dgm:t>
    </dgm:pt>
    <dgm:pt modelId="{D8078B5E-227B-418B-9013-7159024190F5}">
      <dgm:prSet custT="1"/>
      <dgm:spPr/>
      <dgm:t>
        <a:bodyPr/>
        <a:lstStyle/>
        <a:p>
          <a:pPr>
            <a:lnSpc>
              <a:spcPct val="80000"/>
            </a:lnSpc>
          </a:pPr>
          <a:r>
            <a:rPr lang="en-US" sz="1900" dirty="0" smtClean="0"/>
            <a:t>Consolidate your qualified Federal Direct or Direct Consolidation loans in  one of two income–driven or income-contingent repayment plans.</a:t>
          </a:r>
          <a:endParaRPr lang="en-US" sz="1900" dirty="0"/>
        </a:p>
      </dgm:t>
      <dgm:extLst>
        <a:ext uri="{E40237B7-FDA0-4F09-8148-C483321AD2D9}">
          <dgm14:cNvPr xmlns:dgm14="http://schemas.microsoft.com/office/drawing/2010/diagram" id="0" name="" descr="Blue box containing information listed in an accending order."/>
        </a:ext>
      </dgm:extLst>
    </dgm:pt>
    <dgm:pt modelId="{5358D60E-2547-46D7-B4AC-8EB6A49841F9}" type="parTrans" cxnId="{56956EF9-E4F5-44B6-B853-6525227109B9}">
      <dgm:prSet/>
      <dgm:spPr/>
      <dgm:t>
        <a:bodyPr/>
        <a:lstStyle/>
        <a:p>
          <a:endParaRPr lang="en-US"/>
        </a:p>
      </dgm:t>
    </dgm:pt>
    <dgm:pt modelId="{752B2614-FBF4-478E-9041-86EDE2692B8E}" type="sibTrans" cxnId="{56956EF9-E4F5-44B6-B853-6525227109B9}">
      <dgm:prSet/>
      <dgm:spPr/>
      <dgm:t>
        <a:bodyPr/>
        <a:lstStyle/>
        <a:p>
          <a:endParaRPr lang="en-US"/>
        </a:p>
      </dgm:t>
    </dgm:pt>
    <dgm:pt modelId="{571E4B4D-E9F4-4E0D-852C-1F9BFF3DBB92}">
      <dgm:prSet custT="1"/>
      <dgm:spPr/>
      <dgm:t>
        <a:bodyPr/>
        <a:lstStyle/>
        <a:p>
          <a:pPr>
            <a:lnSpc>
              <a:spcPct val="80000"/>
            </a:lnSpc>
          </a:pPr>
          <a:r>
            <a:rPr lang="en-US" sz="2000" dirty="0"/>
            <a:t>Submit an Employment Certification PSLF Form to U.S. Department of Education - FedLoan Servicing to certify your employment. </a:t>
          </a:r>
        </a:p>
      </dgm:t>
    </dgm:pt>
    <dgm:pt modelId="{4CA3A476-5CAB-4398-8D58-975D8DC31852}" type="parTrans" cxnId="{33941833-8B2A-416A-AEA9-7E6816CB6DF1}">
      <dgm:prSet/>
      <dgm:spPr/>
      <dgm:t>
        <a:bodyPr/>
        <a:lstStyle/>
        <a:p>
          <a:endParaRPr lang="en-US"/>
        </a:p>
      </dgm:t>
    </dgm:pt>
    <dgm:pt modelId="{E69B3369-DA05-43A2-9F4F-BAFCB82E88CA}" type="sibTrans" cxnId="{33941833-8B2A-416A-AEA9-7E6816CB6DF1}">
      <dgm:prSet/>
      <dgm:spPr/>
      <dgm:t>
        <a:bodyPr/>
        <a:lstStyle/>
        <a:p>
          <a:endParaRPr lang="en-US"/>
        </a:p>
      </dgm:t>
    </dgm:pt>
    <dgm:pt modelId="{F1B5E891-AC5F-45D4-AA9C-38A93BC53F69}">
      <dgm:prSet custT="1"/>
      <dgm:spPr/>
      <dgm:t>
        <a:bodyPr/>
        <a:lstStyle/>
        <a:p>
          <a:pPr>
            <a:lnSpc>
              <a:spcPct val="80000"/>
            </a:lnSpc>
          </a:pPr>
          <a:r>
            <a:rPr lang="en-US" sz="1900" dirty="0" smtClean="0">
              <a:latin typeface="Calibri Light"/>
              <a:cs typeface="Calibri Light" panose="020F0302020204030204" pitchFamily="34" charset="0"/>
            </a:rPr>
            <a:t>Repay 120 qualified payments to your Federal Direct or </a:t>
          </a:r>
          <a:br>
            <a:rPr lang="en-US" sz="1900" dirty="0" smtClean="0">
              <a:latin typeface="Calibri Light"/>
              <a:cs typeface="Calibri Light" panose="020F0302020204030204" pitchFamily="34" charset="0"/>
            </a:rPr>
          </a:br>
          <a:r>
            <a:rPr lang="en-US" sz="1900" dirty="0" smtClean="0">
              <a:latin typeface="Calibri Light"/>
              <a:cs typeface="Calibri Light" panose="020F0302020204030204" pitchFamily="34" charset="0"/>
            </a:rPr>
            <a:t>Direct consolidation loans. </a:t>
          </a:r>
          <a:endParaRPr lang="en-US" sz="1900" dirty="0"/>
        </a:p>
      </dgm:t>
    </dgm:pt>
    <dgm:pt modelId="{43FAEF32-CFDC-4555-8A10-AE947923AA58}" type="parTrans" cxnId="{67D98FC8-2FC5-4EEE-A5F7-10AB1147939D}">
      <dgm:prSet/>
      <dgm:spPr/>
      <dgm:t>
        <a:bodyPr/>
        <a:lstStyle/>
        <a:p>
          <a:endParaRPr lang="en-US"/>
        </a:p>
      </dgm:t>
    </dgm:pt>
    <dgm:pt modelId="{6A793661-9DD0-4056-97B0-FE05A8DFCAEC}" type="sibTrans" cxnId="{67D98FC8-2FC5-4EEE-A5F7-10AB1147939D}">
      <dgm:prSet/>
      <dgm:spPr/>
      <dgm:t>
        <a:bodyPr/>
        <a:lstStyle/>
        <a:p>
          <a:endParaRPr lang="en-US"/>
        </a:p>
      </dgm:t>
    </dgm:pt>
    <dgm:pt modelId="{952A04D0-C84F-4FA1-91E0-91E7D5AC0729}">
      <dgm:prSet custT="1"/>
      <dgm:spPr/>
      <dgm:t>
        <a:bodyPr/>
        <a:lstStyle/>
        <a:p>
          <a:pPr>
            <a:lnSpc>
              <a:spcPct val="80000"/>
            </a:lnSpc>
          </a:pPr>
          <a:r>
            <a:rPr lang="en-US" sz="1900" dirty="0" smtClean="0">
              <a:latin typeface="Calibri Light"/>
              <a:cs typeface="Calibri Light" panose="020F0302020204030204" pitchFamily="34" charset="0"/>
            </a:rPr>
            <a:t>Submit the PSLF Application for Forgiveness after the 120</a:t>
          </a:r>
          <a:r>
            <a:rPr lang="en-US" sz="1900" baseline="30000" dirty="0" smtClean="0">
              <a:latin typeface="Calibri Light"/>
              <a:cs typeface="Calibri Light" panose="020F0302020204030204" pitchFamily="34" charset="0"/>
            </a:rPr>
            <a:t>th</a:t>
          </a:r>
          <a:r>
            <a:rPr lang="en-US" sz="1900" dirty="0" smtClean="0">
              <a:latin typeface="Calibri Light"/>
              <a:cs typeface="Calibri Light" panose="020F0302020204030204" pitchFamily="34" charset="0"/>
            </a:rPr>
            <a:t> payment </a:t>
          </a:r>
          <a:br>
            <a:rPr lang="en-US" sz="1900" dirty="0" smtClean="0">
              <a:latin typeface="Calibri Light"/>
              <a:cs typeface="Calibri Light" panose="020F0302020204030204" pitchFamily="34" charset="0"/>
            </a:rPr>
          </a:br>
          <a:r>
            <a:rPr lang="en-US" sz="1900" dirty="0" smtClean="0">
              <a:latin typeface="Calibri Light"/>
              <a:cs typeface="Calibri Light" panose="020F0302020204030204" pitchFamily="34" charset="0"/>
            </a:rPr>
            <a:t>has been made</a:t>
          </a:r>
          <a:endParaRPr lang="en-US" sz="1900" dirty="0"/>
        </a:p>
      </dgm:t>
    </dgm:pt>
    <dgm:pt modelId="{439D8466-0C86-4354-A621-1700A3C44F7E}" type="parTrans" cxnId="{74D94504-AD2C-4721-AA6B-DE1EA45E85FC}">
      <dgm:prSet/>
      <dgm:spPr/>
      <dgm:t>
        <a:bodyPr/>
        <a:lstStyle/>
        <a:p>
          <a:endParaRPr lang="en-US"/>
        </a:p>
      </dgm:t>
    </dgm:pt>
    <dgm:pt modelId="{6BE3F0E5-BCEA-4A15-9FC2-E8212CB34A40}" type="sibTrans" cxnId="{74D94504-AD2C-4721-AA6B-DE1EA45E85FC}">
      <dgm:prSet/>
      <dgm:spPr/>
      <dgm:t>
        <a:bodyPr/>
        <a:lstStyle/>
        <a:p>
          <a:endParaRPr lang="en-US"/>
        </a:p>
      </dgm:t>
    </dgm:pt>
    <dgm:pt modelId="{96D0E380-9519-4ACC-9CFB-6980650FF738}" type="pres">
      <dgm:prSet presAssocID="{8DFA8FF6-C948-4971-AB84-64612371AD1E}" presName="Name0" presStyleCnt="0">
        <dgm:presLayoutVars>
          <dgm:dir/>
          <dgm:animLvl val="lvl"/>
          <dgm:resizeHandles val="exact"/>
        </dgm:presLayoutVars>
      </dgm:prSet>
      <dgm:spPr/>
      <dgm:t>
        <a:bodyPr/>
        <a:lstStyle/>
        <a:p>
          <a:endParaRPr lang="en-US"/>
        </a:p>
      </dgm:t>
    </dgm:pt>
    <dgm:pt modelId="{A668DA30-50DD-4002-8432-737C157226F7}" type="pres">
      <dgm:prSet presAssocID="{952A04D0-C84F-4FA1-91E0-91E7D5AC0729}" presName="boxAndChildren" presStyleCnt="0"/>
      <dgm:spPr/>
    </dgm:pt>
    <dgm:pt modelId="{8A2D6333-5FC1-4D63-AAE3-244433DC0E7A}" type="pres">
      <dgm:prSet presAssocID="{952A04D0-C84F-4FA1-91E0-91E7D5AC0729}" presName="parentTextBox" presStyleLbl="node1" presStyleIdx="0" presStyleCnt="6" custAng="0"/>
      <dgm:spPr/>
      <dgm:t>
        <a:bodyPr/>
        <a:lstStyle/>
        <a:p>
          <a:endParaRPr lang="en-US"/>
        </a:p>
      </dgm:t>
    </dgm:pt>
    <dgm:pt modelId="{D27900E6-BF3D-4F28-BEC0-63BCE68F5EBC}" type="pres">
      <dgm:prSet presAssocID="{6A793661-9DD0-4056-97B0-FE05A8DFCAEC}" presName="sp" presStyleCnt="0"/>
      <dgm:spPr/>
    </dgm:pt>
    <dgm:pt modelId="{EDEE0E2E-0DAE-44FE-9C1D-818D8560C2FC}" type="pres">
      <dgm:prSet presAssocID="{F1B5E891-AC5F-45D4-AA9C-38A93BC53F69}" presName="arrowAndChildren" presStyleCnt="0"/>
      <dgm:spPr/>
    </dgm:pt>
    <dgm:pt modelId="{FC109F54-F034-4079-A199-C259D5180BF8}" type="pres">
      <dgm:prSet presAssocID="{F1B5E891-AC5F-45D4-AA9C-38A93BC53F69}" presName="parentTextArrow" presStyleLbl="node1" presStyleIdx="1" presStyleCnt="6"/>
      <dgm:spPr/>
      <dgm:t>
        <a:bodyPr/>
        <a:lstStyle/>
        <a:p>
          <a:endParaRPr lang="en-US"/>
        </a:p>
      </dgm:t>
    </dgm:pt>
    <dgm:pt modelId="{924A2CD8-A607-431D-AAFA-C75ECF8F92A4}" type="pres">
      <dgm:prSet presAssocID="{E69B3369-DA05-43A2-9F4F-BAFCB82E88CA}" presName="sp" presStyleCnt="0"/>
      <dgm:spPr/>
    </dgm:pt>
    <dgm:pt modelId="{79E77A17-291B-408E-9C46-39179F95B259}" type="pres">
      <dgm:prSet presAssocID="{571E4B4D-E9F4-4E0D-852C-1F9BFF3DBB92}" presName="arrowAndChildren" presStyleCnt="0"/>
      <dgm:spPr/>
    </dgm:pt>
    <dgm:pt modelId="{1178CBB3-42A4-4C86-AE34-C7298835C685}" type="pres">
      <dgm:prSet presAssocID="{571E4B4D-E9F4-4E0D-852C-1F9BFF3DBB92}" presName="parentTextArrow" presStyleLbl="node1" presStyleIdx="2" presStyleCnt="6" custAng="0"/>
      <dgm:spPr/>
      <dgm:t>
        <a:bodyPr/>
        <a:lstStyle/>
        <a:p>
          <a:endParaRPr lang="en-US"/>
        </a:p>
      </dgm:t>
    </dgm:pt>
    <dgm:pt modelId="{ED2D9006-9A9E-4BAD-A6D3-AFD88EEDA5BC}" type="pres">
      <dgm:prSet presAssocID="{752B2614-FBF4-478E-9041-86EDE2692B8E}" presName="sp" presStyleCnt="0"/>
      <dgm:spPr/>
    </dgm:pt>
    <dgm:pt modelId="{9187CFC3-1CF9-4CA1-84D4-F067168C1C0E}" type="pres">
      <dgm:prSet presAssocID="{D8078B5E-227B-418B-9013-7159024190F5}" presName="arrowAndChildren" presStyleCnt="0"/>
      <dgm:spPr/>
    </dgm:pt>
    <dgm:pt modelId="{F9013C67-D9F3-4EED-99C9-20521EDDDA5B}" type="pres">
      <dgm:prSet presAssocID="{D8078B5E-227B-418B-9013-7159024190F5}" presName="parentTextArrow" presStyleLbl="node1" presStyleIdx="3" presStyleCnt="6"/>
      <dgm:spPr/>
      <dgm:t>
        <a:bodyPr/>
        <a:lstStyle/>
        <a:p>
          <a:endParaRPr lang="en-US"/>
        </a:p>
      </dgm:t>
    </dgm:pt>
    <dgm:pt modelId="{255D1A42-BF1D-465F-9EE1-D6B8E8D7FB7E}" type="pres">
      <dgm:prSet presAssocID="{DFF570DB-0870-4068-B60D-9EDE58E48C8D}" presName="sp" presStyleCnt="0"/>
      <dgm:spPr/>
    </dgm:pt>
    <dgm:pt modelId="{1BE69E65-D4AC-4463-8EAB-A19F66A5F76C}" type="pres">
      <dgm:prSet presAssocID="{AE6A4EE6-4612-4C28-8D4C-09ACBA63D0F2}" presName="arrowAndChildren" presStyleCnt="0"/>
      <dgm:spPr/>
    </dgm:pt>
    <dgm:pt modelId="{A4BAE1D5-AA08-4399-B49C-182110D3C030}" type="pres">
      <dgm:prSet presAssocID="{AE6A4EE6-4612-4C28-8D4C-09ACBA63D0F2}" presName="parentTextArrow" presStyleLbl="node1" presStyleIdx="4" presStyleCnt="6"/>
      <dgm:spPr/>
      <dgm:t>
        <a:bodyPr/>
        <a:lstStyle/>
        <a:p>
          <a:endParaRPr lang="en-US"/>
        </a:p>
      </dgm:t>
    </dgm:pt>
    <dgm:pt modelId="{42664AA7-E222-418C-BB93-32A481BF58E9}" type="pres">
      <dgm:prSet presAssocID="{6FE86153-C1F3-4406-9A36-7297F888E756}" presName="sp" presStyleCnt="0"/>
      <dgm:spPr/>
    </dgm:pt>
    <dgm:pt modelId="{108B5EA5-6241-49C4-B04C-CE3775888B70}" type="pres">
      <dgm:prSet presAssocID="{8D956F81-F396-49E4-B56D-7DDE9C471290}" presName="arrowAndChildren" presStyleCnt="0"/>
      <dgm:spPr/>
    </dgm:pt>
    <dgm:pt modelId="{DEDA6B4B-1B49-4B6E-BA0E-3276BC69EFB1}" type="pres">
      <dgm:prSet presAssocID="{8D956F81-F396-49E4-B56D-7DDE9C471290}" presName="parentTextArrow" presStyleLbl="node1" presStyleIdx="5" presStyleCnt="6"/>
      <dgm:spPr/>
      <dgm:t>
        <a:bodyPr/>
        <a:lstStyle/>
        <a:p>
          <a:endParaRPr lang="en-US"/>
        </a:p>
      </dgm:t>
    </dgm:pt>
  </dgm:ptLst>
  <dgm:cxnLst>
    <dgm:cxn modelId="{C97AC739-37A7-46DB-B012-8BA66CBF5191}" type="presOf" srcId="{952A04D0-C84F-4FA1-91E0-91E7D5AC0729}" destId="{8A2D6333-5FC1-4D63-AAE3-244433DC0E7A}" srcOrd="0" destOrd="0" presId="urn:microsoft.com/office/officeart/2005/8/layout/process4"/>
    <dgm:cxn modelId="{67D98FC8-2FC5-4EEE-A5F7-10AB1147939D}" srcId="{8DFA8FF6-C948-4971-AB84-64612371AD1E}" destId="{F1B5E891-AC5F-45D4-AA9C-38A93BC53F69}" srcOrd="4" destOrd="0" parTransId="{43FAEF32-CFDC-4555-8A10-AE947923AA58}" sibTransId="{6A793661-9DD0-4056-97B0-FE05A8DFCAEC}"/>
    <dgm:cxn modelId="{74D94504-AD2C-4721-AA6B-DE1EA45E85FC}" srcId="{8DFA8FF6-C948-4971-AB84-64612371AD1E}" destId="{952A04D0-C84F-4FA1-91E0-91E7D5AC0729}" srcOrd="5" destOrd="0" parTransId="{439D8466-0C86-4354-A621-1700A3C44F7E}" sibTransId="{6BE3F0E5-BCEA-4A15-9FC2-E8212CB34A40}"/>
    <dgm:cxn modelId="{03875F58-785E-49E1-8031-2FEBD6CC3157}" srcId="{8DFA8FF6-C948-4971-AB84-64612371AD1E}" destId="{AE6A4EE6-4612-4C28-8D4C-09ACBA63D0F2}" srcOrd="1" destOrd="0" parTransId="{B18F3817-D3BF-4678-B036-67CD891B5ED0}" sibTransId="{DFF570DB-0870-4068-B60D-9EDE58E48C8D}"/>
    <dgm:cxn modelId="{33941833-8B2A-416A-AEA9-7E6816CB6DF1}" srcId="{8DFA8FF6-C948-4971-AB84-64612371AD1E}" destId="{571E4B4D-E9F4-4E0D-852C-1F9BFF3DBB92}" srcOrd="3" destOrd="0" parTransId="{4CA3A476-5CAB-4398-8D58-975D8DC31852}" sibTransId="{E69B3369-DA05-43A2-9F4F-BAFCB82E88CA}"/>
    <dgm:cxn modelId="{DB28899F-2517-41F8-A103-5570DBB053D2}" type="presOf" srcId="{D8078B5E-227B-418B-9013-7159024190F5}" destId="{F9013C67-D9F3-4EED-99C9-20521EDDDA5B}" srcOrd="0" destOrd="0" presId="urn:microsoft.com/office/officeart/2005/8/layout/process4"/>
    <dgm:cxn modelId="{A1B16C00-A661-4E56-B7E2-3D369E077788}" type="presOf" srcId="{F1B5E891-AC5F-45D4-AA9C-38A93BC53F69}" destId="{FC109F54-F034-4079-A199-C259D5180BF8}" srcOrd="0" destOrd="0" presId="urn:microsoft.com/office/officeart/2005/8/layout/process4"/>
    <dgm:cxn modelId="{AA763B58-4643-4288-9099-E733D55BEBC0}" srcId="{8DFA8FF6-C948-4971-AB84-64612371AD1E}" destId="{8D956F81-F396-49E4-B56D-7DDE9C471290}" srcOrd="0" destOrd="0" parTransId="{2EDE7FF4-580F-4A1C-AE77-33EA8BEB0B2A}" sibTransId="{6FE86153-C1F3-4406-9A36-7297F888E756}"/>
    <dgm:cxn modelId="{A57A4690-E3E3-4716-80F4-99B848CEBBCA}" type="presOf" srcId="{8DFA8FF6-C948-4971-AB84-64612371AD1E}" destId="{96D0E380-9519-4ACC-9CFB-6980650FF738}" srcOrd="0" destOrd="0" presId="urn:microsoft.com/office/officeart/2005/8/layout/process4"/>
    <dgm:cxn modelId="{459E0153-55E7-4493-87FE-D0257B9ADC0A}" type="presOf" srcId="{8D956F81-F396-49E4-B56D-7DDE9C471290}" destId="{DEDA6B4B-1B49-4B6E-BA0E-3276BC69EFB1}" srcOrd="0" destOrd="0" presId="urn:microsoft.com/office/officeart/2005/8/layout/process4"/>
    <dgm:cxn modelId="{56956EF9-E4F5-44B6-B853-6525227109B9}" srcId="{8DFA8FF6-C948-4971-AB84-64612371AD1E}" destId="{D8078B5E-227B-418B-9013-7159024190F5}" srcOrd="2" destOrd="0" parTransId="{5358D60E-2547-46D7-B4AC-8EB6A49841F9}" sibTransId="{752B2614-FBF4-478E-9041-86EDE2692B8E}"/>
    <dgm:cxn modelId="{35B4E1D6-DE03-44DB-B051-4B75CF6FB3A1}" type="presOf" srcId="{571E4B4D-E9F4-4E0D-852C-1F9BFF3DBB92}" destId="{1178CBB3-42A4-4C86-AE34-C7298835C685}" srcOrd="0" destOrd="0" presId="urn:microsoft.com/office/officeart/2005/8/layout/process4"/>
    <dgm:cxn modelId="{E00572FC-EF09-469C-8989-B09E36EC4FEE}" type="presOf" srcId="{AE6A4EE6-4612-4C28-8D4C-09ACBA63D0F2}" destId="{A4BAE1D5-AA08-4399-B49C-182110D3C030}" srcOrd="0" destOrd="0" presId="urn:microsoft.com/office/officeart/2005/8/layout/process4"/>
    <dgm:cxn modelId="{E2D236FD-7680-4D3F-8B2A-13B086888B24}" type="presParOf" srcId="{96D0E380-9519-4ACC-9CFB-6980650FF738}" destId="{A668DA30-50DD-4002-8432-737C157226F7}" srcOrd="0" destOrd="0" presId="urn:microsoft.com/office/officeart/2005/8/layout/process4"/>
    <dgm:cxn modelId="{BA6AF036-2D2C-49E0-B29F-B3A774DA3CC9}" type="presParOf" srcId="{A668DA30-50DD-4002-8432-737C157226F7}" destId="{8A2D6333-5FC1-4D63-AAE3-244433DC0E7A}" srcOrd="0" destOrd="0" presId="urn:microsoft.com/office/officeart/2005/8/layout/process4"/>
    <dgm:cxn modelId="{BE9F687B-D3EE-4040-B8B8-FF48939B4E98}" type="presParOf" srcId="{96D0E380-9519-4ACC-9CFB-6980650FF738}" destId="{D27900E6-BF3D-4F28-BEC0-63BCE68F5EBC}" srcOrd="1" destOrd="0" presId="urn:microsoft.com/office/officeart/2005/8/layout/process4"/>
    <dgm:cxn modelId="{8DE88FE7-FBD0-45DF-8314-03F9C1B44B67}" type="presParOf" srcId="{96D0E380-9519-4ACC-9CFB-6980650FF738}" destId="{EDEE0E2E-0DAE-44FE-9C1D-818D8560C2FC}" srcOrd="2" destOrd="0" presId="urn:microsoft.com/office/officeart/2005/8/layout/process4"/>
    <dgm:cxn modelId="{9D838C2A-1C6D-46F3-A07B-C0A2845B0768}" type="presParOf" srcId="{EDEE0E2E-0DAE-44FE-9C1D-818D8560C2FC}" destId="{FC109F54-F034-4079-A199-C259D5180BF8}" srcOrd="0" destOrd="0" presId="urn:microsoft.com/office/officeart/2005/8/layout/process4"/>
    <dgm:cxn modelId="{23DD0D38-B5F7-4261-94A4-877ABF0680A9}" type="presParOf" srcId="{96D0E380-9519-4ACC-9CFB-6980650FF738}" destId="{924A2CD8-A607-431D-AAFA-C75ECF8F92A4}" srcOrd="3" destOrd="0" presId="urn:microsoft.com/office/officeart/2005/8/layout/process4"/>
    <dgm:cxn modelId="{88E94F79-000C-42D0-AE56-28DE40E76789}" type="presParOf" srcId="{96D0E380-9519-4ACC-9CFB-6980650FF738}" destId="{79E77A17-291B-408E-9C46-39179F95B259}" srcOrd="4" destOrd="0" presId="urn:microsoft.com/office/officeart/2005/8/layout/process4"/>
    <dgm:cxn modelId="{610BC34E-B503-44D1-9D27-65800F2F6968}" type="presParOf" srcId="{79E77A17-291B-408E-9C46-39179F95B259}" destId="{1178CBB3-42A4-4C86-AE34-C7298835C685}" srcOrd="0" destOrd="0" presId="urn:microsoft.com/office/officeart/2005/8/layout/process4"/>
    <dgm:cxn modelId="{B0EB9188-C4E4-46EA-BC21-A52123F295F9}" type="presParOf" srcId="{96D0E380-9519-4ACC-9CFB-6980650FF738}" destId="{ED2D9006-9A9E-4BAD-A6D3-AFD88EEDA5BC}" srcOrd="5" destOrd="0" presId="urn:microsoft.com/office/officeart/2005/8/layout/process4"/>
    <dgm:cxn modelId="{BBF9B240-4B50-4C00-8C37-8C320A1CADD1}" type="presParOf" srcId="{96D0E380-9519-4ACC-9CFB-6980650FF738}" destId="{9187CFC3-1CF9-4CA1-84D4-F067168C1C0E}" srcOrd="6" destOrd="0" presId="urn:microsoft.com/office/officeart/2005/8/layout/process4"/>
    <dgm:cxn modelId="{0B8A3905-26F3-41B4-BE62-18BB065EEA0E}" type="presParOf" srcId="{9187CFC3-1CF9-4CA1-84D4-F067168C1C0E}" destId="{F9013C67-D9F3-4EED-99C9-20521EDDDA5B}" srcOrd="0" destOrd="0" presId="urn:microsoft.com/office/officeart/2005/8/layout/process4"/>
    <dgm:cxn modelId="{4FD5564D-A6C9-4FB1-B772-28166C405E81}" type="presParOf" srcId="{96D0E380-9519-4ACC-9CFB-6980650FF738}" destId="{255D1A42-BF1D-465F-9EE1-D6B8E8D7FB7E}" srcOrd="7" destOrd="0" presId="urn:microsoft.com/office/officeart/2005/8/layout/process4"/>
    <dgm:cxn modelId="{FDC885A4-232A-4360-B9AF-7B88620DFA46}" type="presParOf" srcId="{96D0E380-9519-4ACC-9CFB-6980650FF738}" destId="{1BE69E65-D4AC-4463-8EAB-A19F66A5F76C}" srcOrd="8" destOrd="0" presId="urn:microsoft.com/office/officeart/2005/8/layout/process4"/>
    <dgm:cxn modelId="{5BC38857-6B94-425E-B42D-E1390D3C4E1F}" type="presParOf" srcId="{1BE69E65-D4AC-4463-8EAB-A19F66A5F76C}" destId="{A4BAE1D5-AA08-4399-B49C-182110D3C030}" srcOrd="0" destOrd="0" presId="urn:microsoft.com/office/officeart/2005/8/layout/process4"/>
    <dgm:cxn modelId="{0629FC58-009F-45A1-ABC2-7CCFFD3EEE7D}" type="presParOf" srcId="{96D0E380-9519-4ACC-9CFB-6980650FF738}" destId="{42664AA7-E222-418C-BB93-32A481BF58E9}" srcOrd="9" destOrd="0" presId="urn:microsoft.com/office/officeart/2005/8/layout/process4"/>
    <dgm:cxn modelId="{185BDDA2-9DE9-462F-9459-E2543111A919}" type="presParOf" srcId="{96D0E380-9519-4ACC-9CFB-6980650FF738}" destId="{108B5EA5-6241-49C4-B04C-CE3775888B70}" srcOrd="10" destOrd="0" presId="urn:microsoft.com/office/officeart/2005/8/layout/process4"/>
    <dgm:cxn modelId="{6B009C2F-AA67-44A5-92CB-BA0C00286E59}" type="presParOf" srcId="{108B5EA5-6241-49C4-B04C-CE3775888B70}" destId="{DEDA6B4B-1B49-4B6E-BA0E-3276BC69EFB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B5D13A2-4D37-47FA-A02D-673057D41A6A}"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31725DAF-68D7-4304-9526-E5C081C49B2A}">
      <dgm:prSet custT="1">
        <dgm:style>
          <a:lnRef idx="0">
            <a:scrgbClr r="0" g="0" b="0"/>
          </a:lnRef>
          <a:fillRef idx="0">
            <a:scrgbClr r="0" g="0" b="0"/>
          </a:fillRef>
          <a:effectRef idx="0">
            <a:scrgbClr r="0" g="0" b="0"/>
          </a:effectRef>
          <a:fontRef idx="minor">
            <a:schemeClr val="lt1"/>
          </a:fontRef>
        </dgm:style>
      </dgm:prSet>
      <dgm:spPr>
        <a:solidFill>
          <a:schemeClr val="accent5"/>
        </a:solidFill>
        <a:ln>
          <a:noFill/>
        </a:ln>
      </dgm:spPr>
      <dgm:t>
        <a:bodyPr/>
        <a:lstStyle/>
        <a:p>
          <a:pPr algn="l" rtl="0"/>
          <a:r>
            <a:rPr lang="en-US" sz="2000" i="0" baseline="0" dirty="0" smtClean="0">
              <a:latin typeface="Calibri Light" panose="020F0302020204030204" pitchFamily="34" charset="0"/>
              <a:cs typeface="Calibri Light" panose="020F0302020204030204" pitchFamily="34" charset="0"/>
            </a:rPr>
            <a:t>Direct PLUS loan types must first be consolidated into a Direct Consolidation Loan.</a:t>
          </a:r>
        </a:p>
        <a:p>
          <a:pPr algn="l" rtl="0"/>
          <a:r>
            <a:rPr lang="en-US" sz="2000" i="0" baseline="0" dirty="0" smtClean="0">
              <a:latin typeface="Calibri Light" panose="020F0302020204030204" pitchFamily="34" charset="0"/>
              <a:cs typeface="Calibri Light" panose="020F0302020204030204" pitchFamily="34" charset="0"/>
            </a:rPr>
            <a:t>Then they must be repaid through an income-contingent repayment plan to make them eligible for PSLF. </a:t>
          </a:r>
          <a:endParaRPr lang="en-US" sz="2000" dirty="0">
            <a:latin typeface="Calibri Light" panose="020F0302020204030204" pitchFamily="34" charset="0"/>
            <a:cs typeface="Calibri Light" panose="020F0302020204030204" pitchFamily="34" charset="0"/>
          </a:endParaRPr>
        </a:p>
      </dgm:t>
    </dgm:pt>
    <dgm:pt modelId="{1468D837-DE5A-4C79-AD13-B4C6B39C6608}" type="parTrans" cxnId="{E9F46BBB-66D7-42CB-BE84-C9E3D2DCA8AE}">
      <dgm:prSet/>
      <dgm:spPr/>
      <dgm:t>
        <a:bodyPr/>
        <a:lstStyle/>
        <a:p>
          <a:endParaRPr lang="en-US"/>
        </a:p>
      </dgm:t>
    </dgm:pt>
    <dgm:pt modelId="{F30940C5-8574-4B2A-A607-B22D4D290DE9}" type="sibTrans" cxnId="{E9F46BBB-66D7-42CB-BE84-C9E3D2DCA8AE}">
      <dgm:prSet/>
      <dgm:spPr/>
      <dgm:t>
        <a:bodyPr/>
        <a:lstStyle/>
        <a:p>
          <a:endParaRPr lang="en-US"/>
        </a:p>
      </dgm:t>
    </dgm:pt>
    <dgm:pt modelId="{08BAB009-9936-481E-ABFB-CCCF0F64527F}" type="pres">
      <dgm:prSet presAssocID="{9B5D13A2-4D37-47FA-A02D-673057D41A6A}" presName="CompostProcess" presStyleCnt="0">
        <dgm:presLayoutVars>
          <dgm:dir/>
          <dgm:resizeHandles val="exact"/>
        </dgm:presLayoutVars>
      </dgm:prSet>
      <dgm:spPr/>
      <dgm:t>
        <a:bodyPr/>
        <a:lstStyle/>
        <a:p>
          <a:endParaRPr lang="en-US"/>
        </a:p>
      </dgm:t>
    </dgm:pt>
    <dgm:pt modelId="{21C064FF-8A6E-4357-A879-CB50D0FE7777}" type="pres">
      <dgm:prSet presAssocID="{9B5D13A2-4D37-47FA-A02D-673057D41A6A}" presName="arrow" presStyleLbl="bgShp" presStyleIdx="0" presStyleCnt="1"/>
      <dgm:spPr/>
    </dgm:pt>
    <dgm:pt modelId="{B7D77EB8-1220-4FEF-ADF5-AF931D705A01}" type="pres">
      <dgm:prSet presAssocID="{9B5D13A2-4D37-47FA-A02D-673057D41A6A}" presName="linearProcess" presStyleCnt="0"/>
      <dgm:spPr/>
    </dgm:pt>
    <dgm:pt modelId="{45E19C27-B522-4644-B169-1A33334A8934}" type="pres">
      <dgm:prSet presAssocID="{31725DAF-68D7-4304-9526-E5C081C49B2A}" presName="textNode" presStyleLbl="node1" presStyleIdx="0" presStyleCnt="1" custScaleX="98426" custScaleY="93585" custLinFactNeighborX="675" custLinFactNeighborY="702">
        <dgm:presLayoutVars>
          <dgm:bulletEnabled val="1"/>
        </dgm:presLayoutVars>
      </dgm:prSet>
      <dgm:spPr/>
      <dgm:t>
        <a:bodyPr/>
        <a:lstStyle/>
        <a:p>
          <a:endParaRPr lang="en-US"/>
        </a:p>
      </dgm:t>
    </dgm:pt>
  </dgm:ptLst>
  <dgm:cxnLst>
    <dgm:cxn modelId="{1DC1A363-D9F9-46DD-B3F7-7806729C7FE4}" type="presOf" srcId="{31725DAF-68D7-4304-9526-E5C081C49B2A}" destId="{45E19C27-B522-4644-B169-1A33334A8934}" srcOrd="0" destOrd="0" presId="urn:microsoft.com/office/officeart/2005/8/layout/hProcess9"/>
    <dgm:cxn modelId="{E9F46BBB-66D7-42CB-BE84-C9E3D2DCA8AE}" srcId="{9B5D13A2-4D37-47FA-A02D-673057D41A6A}" destId="{31725DAF-68D7-4304-9526-E5C081C49B2A}" srcOrd="0" destOrd="0" parTransId="{1468D837-DE5A-4C79-AD13-B4C6B39C6608}" sibTransId="{F30940C5-8574-4B2A-A607-B22D4D290DE9}"/>
    <dgm:cxn modelId="{744AFFAB-7230-4EF6-9946-2C0A2E008241}" type="presOf" srcId="{9B5D13A2-4D37-47FA-A02D-673057D41A6A}" destId="{08BAB009-9936-481E-ABFB-CCCF0F64527F}" srcOrd="0" destOrd="0" presId="urn:microsoft.com/office/officeart/2005/8/layout/hProcess9"/>
    <dgm:cxn modelId="{F70F4356-2FCA-4798-9800-D446EADBF921}" type="presParOf" srcId="{08BAB009-9936-481E-ABFB-CCCF0F64527F}" destId="{21C064FF-8A6E-4357-A879-CB50D0FE7777}" srcOrd="0" destOrd="0" presId="urn:microsoft.com/office/officeart/2005/8/layout/hProcess9"/>
    <dgm:cxn modelId="{A900258A-A946-4894-8B0B-639A58122983}" type="presParOf" srcId="{08BAB009-9936-481E-ABFB-CCCF0F64527F}" destId="{B7D77EB8-1220-4FEF-ADF5-AF931D705A01}" srcOrd="1" destOrd="0" presId="urn:microsoft.com/office/officeart/2005/8/layout/hProcess9"/>
    <dgm:cxn modelId="{C40ACF19-8702-4782-9824-0B65CD5C1705}" type="presParOf" srcId="{B7D77EB8-1220-4FEF-ADF5-AF931D705A01}" destId="{45E19C27-B522-4644-B169-1A33334A8934}"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4569F4F-A561-4C8D-A33E-31C541A57D80}"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en-US"/>
        </a:p>
      </dgm:t>
    </dgm:pt>
    <dgm:pt modelId="{74542345-5284-4E7B-A13E-A868012D4267}">
      <dgm:prSet phldrT="[Text]" custT="1"/>
      <dgm:spPr/>
      <dgm:t>
        <a:bodyPr/>
        <a:lstStyle/>
        <a:p>
          <a:r>
            <a:rPr lang="en-US" sz="2000" dirty="0" smtClean="0"/>
            <a:t>In-school status</a:t>
          </a:r>
          <a:endParaRPr lang="en-US" sz="2000" dirty="0"/>
        </a:p>
      </dgm:t>
    </dgm:pt>
    <dgm:pt modelId="{04C6D216-CF93-4C4B-A01D-53882198079E}" type="parTrans" cxnId="{89DA4F18-A09C-483E-9EBD-783DBA85D44E}">
      <dgm:prSet/>
      <dgm:spPr/>
      <dgm:t>
        <a:bodyPr/>
        <a:lstStyle/>
        <a:p>
          <a:endParaRPr lang="en-US"/>
        </a:p>
      </dgm:t>
    </dgm:pt>
    <dgm:pt modelId="{23391BD5-7B67-4487-946D-842686BB6AFB}" type="sibTrans" cxnId="{89DA4F18-A09C-483E-9EBD-783DBA85D44E}">
      <dgm:prSet/>
      <dgm:spPr/>
      <dgm:t>
        <a:bodyPr/>
        <a:lstStyle/>
        <a:p>
          <a:endParaRPr lang="en-US"/>
        </a:p>
      </dgm:t>
    </dgm:pt>
    <dgm:pt modelId="{B653CFFB-84A6-4810-B582-1BAB9C9D6D07}">
      <dgm:prSet phldrT="[Text]" custT="1"/>
      <dgm:spPr/>
      <dgm:t>
        <a:bodyPr/>
        <a:lstStyle/>
        <a:p>
          <a:r>
            <a:rPr lang="en-US" sz="2000" dirty="0" smtClean="0"/>
            <a:t>Deferment</a:t>
          </a:r>
          <a:r>
            <a:rPr lang="en-US" sz="3200" dirty="0" smtClean="0"/>
            <a:t> </a:t>
          </a:r>
          <a:endParaRPr lang="en-US" sz="3200" dirty="0"/>
        </a:p>
      </dgm:t>
    </dgm:pt>
    <dgm:pt modelId="{CFCB7270-EE36-4362-BEAE-4D3A44FB1D14}" type="parTrans" cxnId="{91054F57-AA17-419F-BD35-A997CAE38976}">
      <dgm:prSet/>
      <dgm:spPr/>
      <dgm:t>
        <a:bodyPr/>
        <a:lstStyle/>
        <a:p>
          <a:endParaRPr lang="en-US"/>
        </a:p>
      </dgm:t>
    </dgm:pt>
    <dgm:pt modelId="{D9FAB1D1-FA8C-4A3F-ADEB-02DA004EF1EF}" type="sibTrans" cxnId="{91054F57-AA17-419F-BD35-A997CAE38976}">
      <dgm:prSet/>
      <dgm:spPr/>
      <dgm:t>
        <a:bodyPr/>
        <a:lstStyle/>
        <a:p>
          <a:endParaRPr lang="en-US"/>
        </a:p>
      </dgm:t>
    </dgm:pt>
    <dgm:pt modelId="{3C8D2FED-F01C-4AD0-9966-8B3169E87D0A}">
      <dgm:prSet phldrT="[Text]" custT="1"/>
      <dgm:spPr/>
      <dgm:t>
        <a:bodyPr/>
        <a:lstStyle/>
        <a:p>
          <a:r>
            <a:rPr lang="en-US" sz="2000" dirty="0" smtClean="0"/>
            <a:t>Forbearance</a:t>
          </a:r>
          <a:endParaRPr lang="en-US" sz="2000" dirty="0"/>
        </a:p>
      </dgm:t>
    </dgm:pt>
    <dgm:pt modelId="{660C2E1C-006B-4109-ACFF-B7C8F58AA4D5}" type="parTrans" cxnId="{64223AED-B5E4-45AD-A0D3-66D96C8A3A7D}">
      <dgm:prSet/>
      <dgm:spPr/>
      <dgm:t>
        <a:bodyPr/>
        <a:lstStyle/>
        <a:p>
          <a:endParaRPr lang="en-US"/>
        </a:p>
      </dgm:t>
    </dgm:pt>
    <dgm:pt modelId="{0BEFC156-9D9E-464D-9396-E85B5E736B4C}" type="sibTrans" cxnId="{64223AED-B5E4-45AD-A0D3-66D96C8A3A7D}">
      <dgm:prSet/>
      <dgm:spPr/>
      <dgm:t>
        <a:bodyPr/>
        <a:lstStyle/>
        <a:p>
          <a:endParaRPr lang="en-US"/>
        </a:p>
      </dgm:t>
    </dgm:pt>
    <dgm:pt modelId="{49A0AD42-78B4-4ABB-AB28-3060B1BAF800}">
      <dgm:prSet phldrT="[Text]" custT="1"/>
      <dgm:spPr/>
      <dgm:t>
        <a:bodyPr/>
        <a:lstStyle/>
        <a:p>
          <a:r>
            <a:rPr lang="en-US" sz="2000" dirty="0" smtClean="0"/>
            <a:t>Grace period</a:t>
          </a:r>
          <a:endParaRPr lang="en-US" sz="2000" dirty="0"/>
        </a:p>
      </dgm:t>
    </dgm:pt>
    <dgm:pt modelId="{BEA00CD6-0864-4055-8A8A-2497DE959D74}" type="parTrans" cxnId="{FEDD9774-C8CB-4EF9-9F2D-929F96EE335C}">
      <dgm:prSet/>
      <dgm:spPr/>
      <dgm:t>
        <a:bodyPr/>
        <a:lstStyle/>
        <a:p>
          <a:endParaRPr lang="en-US"/>
        </a:p>
      </dgm:t>
    </dgm:pt>
    <dgm:pt modelId="{835809D9-2524-4EC5-B2BD-D74CEB59D166}" type="sibTrans" cxnId="{FEDD9774-C8CB-4EF9-9F2D-929F96EE335C}">
      <dgm:prSet/>
      <dgm:spPr/>
      <dgm:t>
        <a:bodyPr/>
        <a:lstStyle/>
        <a:p>
          <a:endParaRPr lang="en-US"/>
        </a:p>
      </dgm:t>
    </dgm:pt>
    <dgm:pt modelId="{6DC884EB-08AE-4540-8C05-59AA978BD28C}" type="pres">
      <dgm:prSet presAssocID="{84569F4F-A561-4C8D-A33E-31C541A57D80}" presName="Name0" presStyleCnt="0">
        <dgm:presLayoutVars>
          <dgm:dir/>
          <dgm:resizeHandles val="exact"/>
        </dgm:presLayoutVars>
      </dgm:prSet>
      <dgm:spPr/>
      <dgm:t>
        <a:bodyPr/>
        <a:lstStyle/>
        <a:p>
          <a:endParaRPr lang="en-US"/>
        </a:p>
      </dgm:t>
    </dgm:pt>
    <dgm:pt modelId="{40822943-39A9-4380-80D7-ABBA14EE2DB2}" type="pres">
      <dgm:prSet presAssocID="{84569F4F-A561-4C8D-A33E-31C541A57D80}" presName="cycle" presStyleCnt="0"/>
      <dgm:spPr/>
    </dgm:pt>
    <dgm:pt modelId="{36DFA537-377F-4F8D-AD8A-1E3DDEBABD9F}" type="pres">
      <dgm:prSet presAssocID="{74542345-5284-4E7B-A13E-A868012D4267}" presName="nodeFirstNode" presStyleLbl="node1" presStyleIdx="0" presStyleCnt="4" custScaleX="80788" custScaleY="67460">
        <dgm:presLayoutVars>
          <dgm:bulletEnabled val="1"/>
        </dgm:presLayoutVars>
      </dgm:prSet>
      <dgm:spPr/>
      <dgm:t>
        <a:bodyPr/>
        <a:lstStyle/>
        <a:p>
          <a:endParaRPr lang="en-US"/>
        </a:p>
      </dgm:t>
    </dgm:pt>
    <dgm:pt modelId="{6BDD2F42-96DC-4227-A4C8-34B6C02ABFCB}" type="pres">
      <dgm:prSet presAssocID="{23391BD5-7B67-4487-946D-842686BB6AFB}" presName="sibTransFirstNode" presStyleLbl="bgShp" presStyleIdx="0" presStyleCnt="1"/>
      <dgm:spPr/>
      <dgm:t>
        <a:bodyPr/>
        <a:lstStyle/>
        <a:p>
          <a:endParaRPr lang="en-US"/>
        </a:p>
      </dgm:t>
    </dgm:pt>
    <dgm:pt modelId="{E27F449F-3C6B-40F8-B2E7-9EA8BE4708BC}" type="pres">
      <dgm:prSet presAssocID="{B653CFFB-84A6-4810-B582-1BAB9C9D6D07}" presName="nodeFollowingNodes" presStyleLbl="node1" presStyleIdx="1" presStyleCnt="4" custScaleX="73976" custScaleY="63076" custRadScaleRad="98220" custRadScaleInc="2469">
        <dgm:presLayoutVars>
          <dgm:bulletEnabled val="1"/>
        </dgm:presLayoutVars>
      </dgm:prSet>
      <dgm:spPr/>
      <dgm:t>
        <a:bodyPr/>
        <a:lstStyle/>
        <a:p>
          <a:endParaRPr lang="en-US"/>
        </a:p>
      </dgm:t>
    </dgm:pt>
    <dgm:pt modelId="{A4BD77C5-E9C8-472F-A84E-35651997F232}" type="pres">
      <dgm:prSet presAssocID="{3C8D2FED-F01C-4AD0-9966-8B3169E87D0A}" presName="nodeFollowingNodes" presStyleLbl="node1" presStyleIdx="2" presStyleCnt="4" custScaleX="78875" custScaleY="64924" custRadScaleRad="100001" custRadScaleInc="-265">
        <dgm:presLayoutVars>
          <dgm:bulletEnabled val="1"/>
        </dgm:presLayoutVars>
      </dgm:prSet>
      <dgm:spPr/>
      <dgm:t>
        <a:bodyPr/>
        <a:lstStyle/>
        <a:p>
          <a:endParaRPr lang="en-US"/>
        </a:p>
      </dgm:t>
    </dgm:pt>
    <dgm:pt modelId="{5CC5ACA9-D852-4580-98BB-5221A8E8D980}" type="pres">
      <dgm:prSet presAssocID="{49A0AD42-78B4-4ABB-AB28-3060B1BAF800}" presName="nodeFollowingNodes" presStyleLbl="node1" presStyleIdx="3" presStyleCnt="4" custScaleX="80725" custScaleY="64767">
        <dgm:presLayoutVars>
          <dgm:bulletEnabled val="1"/>
        </dgm:presLayoutVars>
      </dgm:prSet>
      <dgm:spPr/>
      <dgm:t>
        <a:bodyPr/>
        <a:lstStyle/>
        <a:p>
          <a:endParaRPr lang="en-US"/>
        </a:p>
      </dgm:t>
    </dgm:pt>
  </dgm:ptLst>
  <dgm:cxnLst>
    <dgm:cxn modelId="{40108E88-901D-4FDD-955C-4327A26F22F8}" type="presOf" srcId="{49A0AD42-78B4-4ABB-AB28-3060B1BAF800}" destId="{5CC5ACA9-D852-4580-98BB-5221A8E8D980}" srcOrd="0" destOrd="0" presId="urn:microsoft.com/office/officeart/2005/8/layout/cycle3"/>
    <dgm:cxn modelId="{41154B04-15C2-4FA9-B7B8-E5233FA0DF2C}" type="presOf" srcId="{84569F4F-A561-4C8D-A33E-31C541A57D80}" destId="{6DC884EB-08AE-4540-8C05-59AA978BD28C}" srcOrd="0" destOrd="0" presId="urn:microsoft.com/office/officeart/2005/8/layout/cycle3"/>
    <dgm:cxn modelId="{4D10ABA7-B26B-408E-8B2C-3D3CD7A87E36}" type="presOf" srcId="{74542345-5284-4E7B-A13E-A868012D4267}" destId="{36DFA537-377F-4F8D-AD8A-1E3DDEBABD9F}" srcOrd="0" destOrd="0" presId="urn:microsoft.com/office/officeart/2005/8/layout/cycle3"/>
    <dgm:cxn modelId="{64223AED-B5E4-45AD-A0D3-66D96C8A3A7D}" srcId="{84569F4F-A561-4C8D-A33E-31C541A57D80}" destId="{3C8D2FED-F01C-4AD0-9966-8B3169E87D0A}" srcOrd="2" destOrd="0" parTransId="{660C2E1C-006B-4109-ACFF-B7C8F58AA4D5}" sibTransId="{0BEFC156-9D9E-464D-9396-E85B5E736B4C}"/>
    <dgm:cxn modelId="{89DA4F18-A09C-483E-9EBD-783DBA85D44E}" srcId="{84569F4F-A561-4C8D-A33E-31C541A57D80}" destId="{74542345-5284-4E7B-A13E-A868012D4267}" srcOrd="0" destOrd="0" parTransId="{04C6D216-CF93-4C4B-A01D-53882198079E}" sibTransId="{23391BD5-7B67-4487-946D-842686BB6AFB}"/>
    <dgm:cxn modelId="{FEDD9774-C8CB-4EF9-9F2D-929F96EE335C}" srcId="{84569F4F-A561-4C8D-A33E-31C541A57D80}" destId="{49A0AD42-78B4-4ABB-AB28-3060B1BAF800}" srcOrd="3" destOrd="0" parTransId="{BEA00CD6-0864-4055-8A8A-2497DE959D74}" sibTransId="{835809D9-2524-4EC5-B2BD-D74CEB59D166}"/>
    <dgm:cxn modelId="{6C76BF7F-0C25-487E-94B6-FBFA8525A5FE}" type="presOf" srcId="{3C8D2FED-F01C-4AD0-9966-8B3169E87D0A}" destId="{A4BD77C5-E9C8-472F-A84E-35651997F232}" srcOrd="0" destOrd="0" presId="urn:microsoft.com/office/officeart/2005/8/layout/cycle3"/>
    <dgm:cxn modelId="{91054F57-AA17-419F-BD35-A997CAE38976}" srcId="{84569F4F-A561-4C8D-A33E-31C541A57D80}" destId="{B653CFFB-84A6-4810-B582-1BAB9C9D6D07}" srcOrd="1" destOrd="0" parTransId="{CFCB7270-EE36-4362-BEAE-4D3A44FB1D14}" sibTransId="{D9FAB1D1-FA8C-4A3F-ADEB-02DA004EF1EF}"/>
    <dgm:cxn modelId="{9FFE9CCE-7DAB-4993-B53E-0E04C7CC2077}" type="presOf" srcId="{23391BD5-7B67-4487-946D-842686BB6AFB}" destId="{6BDD2F42-96DC-4227-A4C8-34B6C02ABFCB}" srcOrd="0" destOrd="0" presId="urn:microsoft.com/office/officeart/2005/8/layout/cycle3"/>
    <dgm:cxn modelId="{38B25F06-0AED-4001-821A-88E43D36E4E5}" type="presOf" srcId="{B653CFFB-84A6-4810-B582-1BAB9C9D6D07}" destId="{E27F449F-3C6B-40F8-B2E7-9EA8BE4708BC}" srcOrd="0" destOrd="0" presId="urn:microsoft.com/office/officeart/2005/8/layout/cycle3"/>
    <dgm:cxn modelId="{42216870-4855-4320-AB49-C6F911B78A92}" type="presParOf" srcId="{6DC884EB-08AE-4540-8C05-59AA978BD28C}" destId="{40822943-39A9-4380-80D7-ABBA14EE2DB2}" srcOrd="0" destOrd="0" presId="urn:microsoft.com/office/officeart/2005/8/layout/cycle3"/>
    <dgm:cxn modelId="{989B632A-20D0-40D4-9936-AB2408FA3DCC}" type="presParOf" srcId="{40822943-39A9-4380-80D7-ABBA14EE2DB2}" destId="{36DFA537-377F-4F8D-AD8A-1E3DDEBABD9F}" srcOrd="0" destOrd="0" presId="urn:microsoft.com/office/officeart/2005/8/layout/cycle3"/>
    <dgm:cxn modelId="{F3873C90-DD1D-4313-8AF5-859812558DCD}" type="presParOf" srcId="{40822943-39A9-4380-80D7-ABBA14EE2DB2}" destId="{6BDD2F42-96DC-4227-A4C8-34B6C02ABFCB}" srcOrd="1" destOrd="0" presId="urn:microsoft.com/office/officeart/2005/8/layout/cycle3"/>
    <dgm:cxn modelId="{718B12C6-53C2-4DCB-BA69-DD6C309635F5}" type="presParOf" srcId="{40822943-39A9-4380-80D7-ABBA14EE2DB2}" destId="{E27F449F-3C6B-40F8-B2E7-9EA8BE4708BC}" srcOrd="2" destOrd="0" presId="urn:microsoft.com/office/officeart/2005/8/layout/cycle3"/>
    <dgm:cxn modelId="{A753A872-9620-4B6E-B627-5A997E67CA4F}" type="presParOf" srcId="{40822943-39A9-4380-80D7-ABBA14EE2DB2}" destId="{A4BD77C5-E9C8-472F-A84E-35651997F232}" srcOrd="3" destOrd="0" presId="urn:microsoft.com/office/officeart/2005/8/layout/cycle3"/>
    <dgm:cxn modelId="{70713F59-0F65-4DFD-B626-5BF3C49C43F4}" type="presParOf" srcId="{40822943-39A9-4380-80D7-ABBA14EE2DB2}" destId="{5CC5ACA9-D852-4580-98BB-5221A8E8D980}"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70CB13F-B208-4F81-8742-0E06CFEF89DA}" type="doc">
      <dgm:prSet loTypeId="urn:microsoft.com/office/officeart/2008/layout/PictureStrips" loCatId="picture" qsTypeId="urn:microsoft.com/office/officeart/2005/8/quickstyle/simple1" qsCatId="simple" csTypeId="urn:microsoft.com/office/officeart/2005/8/colors/accent5_2" csCatId="accent5" phldr="1"/>
      <dgm:spPr/>
      <dgm:t>
        <a:bodyPr/>
        <a:lstStyle/>
        <a:p>
          <a:endParaRPr lang="en-US"/>
        </a:p>
      </dgm:t>
    </dgm:pt>
    <dgm:pt modelId="{4EFE7A19-725D-445C-9918-E21D753D22BE}">
      <dgm:prSet custT="1"/>
      <dgm:spPr/>
      <dgm:t>
        <a:bodyPr/>
        <a:lstStyle/>
        <a:p>
          <a:pPr rtl="0"/>
          <a:r>
            <a:rPr lang="en-US" sz="2000" i="0" baseline="0" dirty="0" smtClean="0"/>
            <a:t>Yes, only if your 10-year standard repayment plan is structured for 10 years.</a:t>
          </a:r>
        </a:p>
        <a:p>
          <a:pPr rtl="0"/>
          <a:r>
            <a:rPr lang="en-US" sz="2000" i="0" baseline="0" dirty="0" smtClean="0"/>
            <a:t>It is unlikely that you will benefit from PSLF because the 10-year standard repayment plan will result in paying off your entire balance in 10 years, leaving nothing left to forgive.</a:t>
          </a:r>
        </a:p>
        <a:p>
          <a:pPr rtl="0"/>
          <a:r>
            <a:rPr lang="en-US" sz="2000" i="0" baseline="0" dirty="0" smtClean="0"/>
            <a:t>Please contact FedLoan Servicing directly for a loan calculation that will be tailored to your circumstances.</a:t>
          </a:r>
          <a:endParaRPr lang="en-US" sz="2000" dirty="0"/>
        </a:p>
      </dgm:t>
      <dgm:extLst>
        <a:ext uri="{E40237B7-FDA0-4F09-8148-C483321AD2D9}">
          <dgm14:cNvPr xmlns:dgm14="http://schemas.microsoft.com/office/drawing/2010/diagram" id="0" name="" title="Box"/>
        </a:ext>
      </dgm:extLst>
    </dgm:pt>
    <dgm:pt modelId="{0EA553E8-2EAE-45AD-9FD3-090E03E3D2D1}" type="parTrans" cxnId="{B2099664-2351-4CB5-B9EE-CA18841A4FEF}">
      <dgm:prSet/>
      <dgm:spPr/>
      <dgm:t>
        <a:bodyPr/>
        <a:lstStyle/>
        <a:p>
          <a:endParaRPr lang="en-US"/>
        </a:p>
      </dgm:t>
    </dgm:pt>
    <dgm:pt modelId="{FDCE54B8-D7E9-4B6B-BE78-F502B5E991B4}" type="sibTrans" cxnId="{B2099664-2351-4CB5-B9EE-CA18841A4FEF}">
      <dgm:prSet/>
      <dgm:spPr/>
      <dgm:t>
        <a:bodyPr/>
        <a:lstStyle/>
        <a:p>
          <a:endParaRPr lang="en-US"/>
        </a:p>
      </dgm:t>
    </dgm:pt>
    <dgm:pt modelId="{D700E21F-E8F9-499F-9627-28036D992BF8}" type="pres">
      <dgm:prSet presAssocID="{B70CB13F-B208-4F81-8742-0E06CFEF89DA}" presName="Name0" presStyleCnt="0">
        <dgm:presLayoutVars>
          <dgm:dir/>
          <dgm:resizeHandles val="exact"/>
        </dgm:presLayoutVars>
      </dgm:prSet>
      <dgm:spPr/>
      <dgm:t>
        <a:bodyPr/>
        <a:lstStyle/>
        <a:p>
          <a:endParaRPr lang="en-US"/>
        </a:p>
      </dgm:t>
    </dgm:pt>
    <dgm:pt modelId="{D591A729-7325-4ACC-AA42-1B7C67B70103}" type="pres">
      <dgm:prSet presAssocID="{4EFE7A19-725D-445C-9918-E21D753D22BE}" presName="composite" presStyleCnt="0"/>
      <dgm:spPr/>
    </dgm:pt>
    <dgm:pt modelId="{69B4BF81-F708-4B2C-810B-A7D4A992D473}" type="pres">
      <dgm:prSet presAssocID="{4EFE7A19-725D-445C-9918-E21D753D22BE}" presName="rect1" presStyleLbl="trAlignAcc1" presStyleIdx="0" presStyleCnt="1" custScaleY="152977" custLinFactNeighborX="-3031" custLinFactNeighborY="1259">
        <dgm:presLayoutVars>
          <dgm:bulletEnabled val="1"/>
        </dgm:presLayoutVars>
      </dgm:prSet>
      <dgm:spPr/>
      <dgm:t>
        <a:bodyPr/>
        <a:lstStyle/>
        <a:p>
          <a:endParaRPr lang="en-US"/>
        </a:p>
      </dgm:t>
    </dgm:pt>
    <dgm:pt modelId="{14AC31E2-61B4-4891-B798-EE59AC1DCEF8}" type="pres">
      <dgm:prSet presAssocID="{4EFE7A19-725D-445C-9918-E21D753D22BE}" presName="rect2" presStyleLbl="fgImgPlace1" presStyleIdx="0" presStyleCnt="1">
        <dgm:style>
          <a:lnRef idx="0">
            <a:scrgbClr r="0" g="0" b="0"/>
          </a:lnRef>
          <a:fillRef idx="0">
            <a:scrgbClr r="0" g="0" b="0"/>
          </a:fillRef>
          <a:effectRef idx="0">
            <a:scrgbClr r="0" g="0" b="0"/>
          </a:effectRef>
          <a:fontRef idx="minor">
            <a:schemeClr val="lt1"/>
          </a:fontRef>
        </dgm:style>
      </dgm:prSet>
      <dgm:spPr/>
      <dgm:t>
        <a:bodyPr/>
        <a:lstStyle/>
        <a:p>
          <a:endParaRPr lang="en-US"/>
        </a:p>
      </dgm:t>
    </dgm:pt>
  </dgm:ptLst>
  <dgm:cxnLst>
    <dgm:cxn modelId="{B2099664-2351-4CB5-B9EE-CA18841A4FEF}" srcId="{B70CB13F-B208-4F81-8742-0E06CFEF89DA}" destId="{4EFE7A19-725D-445C-9918-E21D753D22BE}" srcOrd="0" destOrd="0" parTransId="{0EA553E8-2EAE-45AD-9FD3-090E03E3D2D1}" sibTransId="{FDCE54B8-D7E9-4B6B-BE78-F502B5E991B4}"/>
    <dgm:cxn modelId="{FBDC609F-05EE-42FE-9058-1BFE732CE030}" type="presOf" srcId="{4EFE7A19-725D-445C-9918-E21D753D22BE}" destId="{69B4BF81-F708-4B2C-810B-A7D4A992D473}" srcOrd="0" destOrd="0" presId="urn:microsoft.com/office/officeart/2008/layout/PictureStrips"/>
    <dgm:cxn modelId="{C4BB80BC-2A85-405C-BB41-8FB3CC05AC45}" type="presOf" srcId="{B70CB13F-B208-4F81-8742-0E06CFEF89DA}" destId="{D700E21F-E8F9-499F-9627-28036D992BF8}" srcOrd="0" destOrd="0" presId="urn:microsoft.com/office/officeart/2008/layout/PictureStrips"/>
    <dgm:cxn modelId="{7ED0A159-F448-4EBE-A253-8954584831B9}" type="presParOf" srcId="{D700E21F-E8F9-499F-9627-28036D992BF8}" destId="{D591A729-7325-4ACC-AA42-1B7C67B70103}" srcOrd="0" destOrd="0" presId="urn:microsoft.com/office/officeart/2008/layout/PictureStrips"/>
    <dgm:cxn modelId="{4B1E0811-AC39-4168-88C0-F4E40315ADEA}" type="presParOf" srcId="{D591A729-7325-4ACC-AA42-1B7C67B70103}" destId="{69B4BF81-F708-4B2C-810B-A7D4A992D473}" srcOrd="0" destOrd="0" presId="urn:microsoft.com/office/officeart/2008/layout/PictureStrips"/>
    <dgm:cxn modelId="{74E312E9-22EC-4F18-A020-17B448846686}" type="presParOf" srcId="{D591A729-7325-4ACC-AA42-1B7C67B70103}" destId="{14AC31E2-61B4-4891-B798-EE59AC1DCEF8}" srcOrd="1" destOrd="0" presId="urn:microsoft.com/office/officeart/2008/layout/PictureStrips"/>
  </dgm:cxnLst>
  <dgm:bg>
    <a:solidFill>
      <a:srgbClr val="E8E8E8"/>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10F6D1B-30A0-461E-BDD9-6C4536CE70B8}" type="doc">
      <dgm:prSet loTypeId="urn:microsoft.com/office/officeart/2008/layout/PictureStrips" loCatId="picture" qsTypeId="urn:microsoft.com/office/officeart/2005/8/quickstyle/simple1" qsCatId="simple" csTypeId="urn:microsoft.com/office/officeart/2005/8/colors/accent5_2" csCatId="accent5" phldr="1"/>
      <dgm:spPr/>
      <dgm:t>
        <a:bodyPr/>
        <a:lstStyle/>
        <a:p>
          <a:endParaRPr lang="en-US"/>
        </a:p>
      </dgm:t>
    </dgm:pt>
    <dgm:pt modelId="{4F087F9F-97BB-418C-9D4E-83AE3BD73081}">
      <dgm:prSet custT="1"/>
      <dgm:spPr/>
      <dgm:t>
        <a:bodyPr/>
        <a:lstStyle/>
        <a:p>
          <a:pPr rtl="0"/>
          <a:r>
            <a:rPr lang="en-US" sz="2500" i="0" baseline="0" dirty="0" smtClean="0">
              <a:latin typeface="Calibri" panose="020F0502020204030204" pitchFamily="34" charset="0"/>
              <a:cs typeface="Calibri" panose="020F0502020204030204" pitchFamily="34" charset="0"/>
            </a:rPr>
            <a:t>What is TEPSLF opportunity and how can it help me? </a:t>
          </a:r>
        </a:p>
        <a:p>
          <a:pPr rtl="0"/>
          <a:r>
            <a:rPr lang="en-US" sz="2000" i="0" baseline="0" dirty="0" smtClean="0"/>
            <a:t>If your PSLF application was previously denied because some or all your payments were not made on a qualifying repayment plan for PSLF, you may be able to receive loan forgiveness under a temporary opportunity.</a:t>
          </a:r>
          <a:endParaRPr lang="en-US" sz="2000" dirty="0">
            <a:latin typeface="Calibri" panose="020F0502020204030204" pitchFamily="34" charset="0"/>
            <a:cs typeface="Calibri" panose="020F0502020204030204" pitchFamily="34" charset="0"/>
          </a:endParaRPr>
        </a:p>
      </dgm:t>
      <dgm:extLst>
        <a:ext uri="{E40237B7-FDA0-4F09-8148-C483321AD2D9}">
          <dgm14:cNvPr xmlns:dgm14="http://schemas.microsoft.com/office/drawing/2010/diagram" id="0" name="" title="Grid "/>
        </a:ext>
      </dgm:extLst>
    </dgm:pt>
    <dgm:pt modelId="{146DEB13-4E04-4FBF-90C2-07900CECC90E}" type="parTrans" cxnId="{4564C2B6-C06F-41FA-A018-591BC936A793}">
      <dgm:prSet/>
      <dgm:spPr/>
      <dgm:t>
        <a:bodyPr/>
        <a:lstStyle/>
        <a:p>
          <a:endParaRPr lang="en-US"/>
        </a:p>
      </dgm:t>
    </dgm:pt>
    <dgm:pt modelId="{ED2516A5-4F5E-4B8D-A576-1963CD8108CD}" type="sibTrans" cxnId="{4564C2B6-C06F-41FA-A018-591BC936A793}">
      <dgm:prSet/>
      <dgm:spPr/>
      <dgm:t>
        <a:bodyPr/>
        <a:lstStyle/>
        <a:p>
          <a:endParaRPr lang="en-US"/>
        </a:p>
      </dgm:t>
    </dgm:pt>
    <dgm:pt modelId="{E9D51AD1-64ED-44CF-8525-F21833D9C951}" type="pres">
      <dgm:prSet presAssocID="{A10F6D1B-30A0-461E-BDD9-6C4536CE70B8}" presName="Name0" presStyleCnt="0">
        <dgm:presLayoutVars>
          <dgm:dir/>
          <dgm:resizeHandles val="exact"/>
        </dgm:presLayoutVars>
      </dgm:prSet>
      <dgm:spPr/>
      <dgm:t>
        <a:bodyPr/>
        <a:lstStyle/>
        <a:p>
          <a:endParaRPr lang="en-US"/>
        </a:p>
      </dgm:t>
    </dgm:pt>
    <dgm:pt modelId="{73A6796D-16BA-448D-A64E-475ABD9DD3D9}" type="pres">
      <dgm:prSet presAssocID="{4F087F9F-97BB-418C-9D4E-83AE3BD73081}" presName="composite" presStyleCnt="0"/>
      <dgm:spPr/>
    </dgm:pt>
    <dgm:pt modelId="{4A743824-80ED-47ED-A946-2755401ED073}" type="pres">
      <dgm:prSet presAssocID="{4F087F9F-97BB-418C-9D4E-83AE3BD73081}" presName="rect1" presStyleLbl="trAlignAcc1" presStyleIdx="0" presStyleCnt="1" custScaleY="169220">
        <dgm:presLayoutVars>
          <dgm:bulletEnabled val="1"/>
        </dgm:presLayoutVars>
      </dgm:prSet>
      <dgm:spPr/>
      <dgm:t>
        <a:bodyPr/>
        <a:lstStyle/>
        <a:p>
          <a:endParaRPr lang="en-US"/>
        </a:p>
      </dgm:t>
    </dgm:pt>
    <dgm:pt modelId="{319B5700-4A61-461F-B92C-FDC6FB9C722E}" type="pres">
      <dgm:prSet presAssocID="{4F087F9F-97BB-418C-9D4E-83AE3BD73081}" presName="rect2" presStyleLbl="fgImgPlace1" presStyleIdx="0" presStyleCnt="1" custScaleX="115614" custScaleY="135940" custLinFactNeighborX="-6497" custLinFactNeighborY="1250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9000" r="-9000"/>
          </a:stretch>
        </a:blipFill>
      </dgm:spPr>
      <dgm:t>
        <a:bodyPr/>
        <a:lstStyle/>
        <a:p>
          <a:endParaRPr lang="en-US"/>
        </a:p>
      </dgm:t>
      <dgm:extLst>
        <a:ext uri="{E40237B7-FDA0-4F09-8148-C483321AD2D9}">
          <dgm14:cNvPr xmlns:dgm14="http://schemas.microsoft.com/office/drawing/2010/diagram" id="0" name="" title="Man with glasses looking a paper  "/>
        </a:ext>
      </dgm:extLst>
    </dgm:pt>
  </dgm:ptLst>
  <dgm:cxnLst>
    <dgm:cxn modelId="{D08B67A6-4C2B-4233-A1CE-91605B0F9DC5}" type="presOf" srcId="{4F087F9F-97BB-418C-9D4E-83AE3BD73081}" destId="{4A743824-80ED-47ED-A946-2755401ED073}" srcOrd="0" destOrd="0" presId="urn:microsoft.com/office/officeart/2008/layout/PictureStrips"/>
    <dgm:cxn modelId="{4564C2B6-C06F-41FA-A018-591BC936A793}" srcId="{A10F6D1B-30A0-461E-BDD9-6C4536CE70B8}" destId="{4F087F9F-97BB-418C-9D4E-83AE3BD73081}" srcOrd="0" destOrd="0" parTransId="{146DEB13-4E04-4FBF-90C2-07900CECC90E}" sibTransId="{ED2516A5-4F5E-4B8D-A576-1963CD8108CD}"/>
    <dgm:cxn modelId="{669A713C-EA6A-413E-BF41-B24623C12992}" type="presOf" srcId="{A10F6D1B-30A0-461E-BDD9-6C4536CE70B8}" destId="{E9D51AD1-64ED-44CF-8525-F21833D9C951}" srcOrd="0" destOrd="0" presId="urn:microsoft.com/office/officeart/2008/layout/PictureStrips"/>
    <dgm:cxn modelId="{B1948F74-7042-4F98-AAC2-07AEDE7DA1BA}" type="presParOf" srcId="{E9D51AD1-64ED-44CF-8525-F21833D9C951}" destId="{73A6796D-16BA-448D-A64E-475ABD9DD3D9}" srcOrd="0" destOrd="0" presId="urn:microsoft.com/office/officeart/2008/layout/PictureStrips"/>
    <dgm:cxn modelId="{824DB849-4D14-4CA4-A922-9065682029A9}" type="presParOf" srcId="{73A6796D-16BA-448D-A64E-475ABD9DD3D9}" destId="{4A743824-80ED-47ED-A946-2755401ED073}" srcOrd="0" destOrd="0" presId="urn:microsoft.com/office/officeart/2008/layout/PictureStrips"/>
    <dgm:cxn modelId="{609D3294-9FE3-473A-984D-6E5C6958C33F}" type="presParOf" srcId="{73A6796D-16BA-448D-A64E-475ABD9DD3D9}" destId="{319B5700-4A61-461F-B92C-FDC6FB9C722E}"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B3C39F1-778F-45F6-82E3-F357247AB3A9}" type="doc">
      <dgm:prSet loTypeId="urn:microsoft.com/office/officeart/2005/8/layout/matrix1" loCatId="matrix" qsTypeId="urn:microsoft.com/office/officeart/2005/8/quickstyle/simple1" qsCatId="simple" csTypeId="urn:microsoft.com/office/officeart/2005/8/colors/colorful4" csCatId="colorful" phldr="1"/>
      <dgm:spPr/>
      <dgm:t>
        <a:bodyPr/>
        <a:lstStyle/>
        <a:p>
          <a:endParaRPr lang="en-US"/>
        </a:p>
      </dgm:t>
    </dgm:pt>
    <dgm:pt modelId="{88BF576C-661F-48B8-A9C2-C9B753256A8B}">
      <dgm:prSet custT="1"/>
      <dgm:spPr/>
      <dgm:t>
        <a:bodyPr/>
        <a:lstStyle/>
        <a:p>
          <a:pPr rtl="0"/>
          <a:r>
            <a:rPr lang="en-US" sz="2500" i="0" baseline="0" dirty="0" smtClean="0">
              <a:latin typeface="Calibri" panose="020F0502020204030204" pitchFamily="34" charset="0"/>
              <a:cs typeface="Calibri" panose="020F0502020204030204" pitchFamily="34" charset="0"/>
            </a:rPr>
            <a:t>How do I qualify for TEPSLF? </a:t>
          </a:r>
          <a:endParaRPr lang="en-US" sz="2500" dirty="0">
            <a:latin typeface="Calibri" panose="020F0502020204030204" pitchFamily="34" charset="0"/>
            <a:cs typeface="Calibri" panose="020F0502020204030204" pitchFamily="34" charset="0"/>
          </a:endParaRPr>
        </a:p>
      </dgm:t>
    </dgm:pt>
    <dgm:pt modelId="{ECD09BB8-18BE-48A8-A9A7-82B4712F4191}" type="parTrans" cxnId="{A77D2A30-ACF7-400D-A848-8F2FCDD23E80}">
      <dgm:prSet/>
      <dgm:spPr/>
      <dgm:t>
        <a:bodyPr/>
        <a:lstStyle/>
        <a:p>
          <a:endParaRPr lang="en-US"/>
        </a:p>
      </dgm:t>
    </dgm:pt>
    <dgm:pt modelId="{BF929246-C561-47AD-87EA-9E347C8F05A4}" type="sibTrans" cxnId="{A77D2A30-ACF7-400D-A848-8F2FCDD23E80}">
      <dgm:prSet/>
      <dgm:spPr/>
      <dgm:t>
        <a:bodyPr/>
        <a:lstStyle/>
        <a:p>
          <a:endParaRPr lang="en-US"/>
        </a:p>
      </dgm:t>
    </dgm:pt>
    <dgm:pt modelId="{C5154875-A9E2-4CCF-BD64-D9AE898CBEA8}">
      <dgm:prSet custT="1"/>
      <dgm:spPr/>
      <dgm:t>
        <a:bodyPr/>
        <a:lstStyle/>
        <a:p>
          <a:pPr rtl="0"/>
          <a:r>
            <a:rPr lang="en-US" sz="2000" i="0" baseline="0" dirty="0" smtClean="0"/>
            <a:t>You must have already submitted your PSLF Application for Forgiveness. </a:t>
          </a:r>
          <a:endParaRPr lang="en-US" sz="2000" dirty="0"/>
        </a:p>
      </dgm:t>
    </dgm:pt>
    <dgm:pt modelId="{FF4D6F53-DE24-4B7E-8A88-FA2A2AC5D1F3}" type="parTrans" cxnId="{B66640A5-978A-49BF-B513-513D2BF36B09}">
      <dgm:prSet/>
      <dgm:spPr/>
      <dgm:t>
        <a:bodyPr/>
        <a:lstStyle/>
        <a:p>
          <a:endParaRPr lang="en-US"/>
        </a:p>
      </dgm:t>
    </dgm:pt>
    <dgm:pt modelId="{DFFB7D8E-91D2-4AD5-9503-BAED1CAB973E}" type="sibTrans" cxnId="{B66640A5-978A-49BF-B513-513D2BF36B09}">
      <dgm:prSet/>
      <dgm:spPr/>
      <dgm:t>
        <a:bodyPr/>
        <a:lstStyle/>
        <a:p>
          <a:endParaRPr lang="en-US"/>
        </a:p>
      </dgm:t>
    </dgm:pt>
    <dgm:pt modelId="{863AD312-E636-4A0A-8A47-C38453BD2C0B}">
      <dgm:prSet custT="1"/>
      <dgm:spPr/>
      <dgm:t>
        <a:bodyPr/>
        <a:lstStyle/>
        <a:p>
          <a:pPr rtl="0"/>
          <a:r>
            <a:rPr lang="en-US" sz="2000" i="0" baseline="0" dirty="0" smtClean="0"/>
            <a:t>You must have had at least 10 years of full-time employment certified by a qualifying employer(s) and approved by FedLoan Servicing. </a:t>
          </a:r>
          <a:endParaRPr lang="en-US" sz="2000" dirty="0"/>
        </a:p>
      </dgm:t>
    </dgm:pt>
    <dgm:pt modelId="{05C8F22F-23A9-498E-B5BD-109E7CC26B0B}" type="parTrans" cxnId="{43105682-49B8-40B7-A121-7A57B0FDDB86}">
      <dgm:prSet/>
      <dgm:spPr/>
      <dgm:t>
        <a:bodyPr/>
        <a:lstStyle/>
        <a:p>
          <a:endParaRPr lang="en-US"/>
        </a:p>
      </dgm:t>
    </dgm:pt>
    <dgm:pt modelId="{EB8FDED3-48FE-4F59-B146-9531C2F9A7C3}" type="sibTrans" cxnId="{43105682-49B8-40B7-A121-7A57B0FDDB86}">
      <dgm:prSet/>
      <dgm:spPr/>
      <dgm:t>
        <a:bodyPr/>
        <a:lstStyle/>
        <a:p>
          <a:endParaRPr lang="en-US"/>
        </a:p>
      </dgm:t>
    </dgm:pt>
    <dgm:pt modelId="{26431219-E25D-410F-AC9D-9324549E4B59}">
      <dgm:prSet custT="1"/>
      <dgm:spPr/>
      <dgm:t>
        <a:bodyPr/>
        <a:lstStyle/>
        <a:p>
          <a:pPr rtl="0"/>
          <a:r>
            <a:rPr lang="en-US" sz="2000" i="0" baseline="0" dirty="0" smtClean="0"/>
            <a:t>You must have made 120 qualifying payments under </a:t>
          </a:r>
          <a:r>
            <a:rPr lang="en-US" sz="2000" i="0" baseline="0" dirty="0" smtClean="0">
              <a:solidFill>
                <a:schemeClr val="bg1"/>
              </a:solidFill>
            </a:rPr>
            <a:t>the new requirement </a:t>
          </a:r>
          <a:r>
            <a:rPr lang="en-US" sz="2000" i="0" baseline="0" dirty="0" smtClean="0"/>
            <a:t>for TEPSLF while working full-time for your qualifying employer(s). </a:t>
          </a:r>
          <a:endParaRPr lang="en-US" sz="2000" dirty="0"/>
        </a:p>
      </dgm:t>
    </dgm:pt>
    <dgm:pt modelId="{025967A8-13B5-4470-9467-C7AE6C128827}" type="parTrans" cxnId="{5874B3AF-BD0B-4A70-AB66-22854656CC7B}">
      <dgm:prSet/>
      <dgm:spPr/>
      <dgm:t>
        <a:bodyPr/>
        <a:lstStyle/>
        <a:p>
          <a:endParaRPr lang="en-US"/>
        </a:p>
      </dgm:t>
    </dgm:pt>
    <dgm:pt modelId="{EC6EEB78-BDDC-4876-8809-4160360A8655}" type="sibTrans" cxnId="{5874B3AF-BD0B-4A70-AB66-22854656CC7B}">
      <dgm:prSet/>
      <dgm:spPr/>
      <dgm:t>
        <a:bodyPr/>
        <a:lstStyle/>
        <a:p>
          <a:endParaRPr lang="en-US"/>
        </a:p>
      </dgm:t>
    </dgm:pt>
    <dgm:pt modelId="{7D3DEB39-5E0A-4D5F-97AD-B39B12F2E64C}">
      <dgm:prSet custT="1"/>
      <dgm:spPr/>
      <dgm:t>
        <a:bodyPr/>
        <a:lstStyle/>
        <a:p>
          <a:pPr rtl="0"/>
          <a:endParaRPr lang="en-US" sz="2000" i="0" baseline="0" dirty="0" smtClean="0"/>
        </a:p>
        <a:p>
          <a:pPr rtl="0"/>
          <a:endParaRPr lang="en-US" sz="2000" i="0" baseline="0" dirty="0" smtClean="0"/>
        </a:p>
        <a:p>
          <a:pPr rtl="0"/>
          <a:r>
            <a:rPr lang="en-US" sz="2000" i="0" baseline="0" dirty="0" smtClean="0"/>
            <a:t>TEPSLF is available only to Direct Loan borrowers. </a:t>
          </a:r>
        </a:p>
        <a:p>
          <a:pPr rtl="0"/>
          <a:r>
            <a:rPr lang="en-US" sz="2000" i="0" baseline="0" dirty="0" smtClean="0"/>
            <a:t>The Federal Family Education Loan Program is not eligible for the opportunity.</a:t>
          </a:r>
          <a:endParaRPr lang="en-US" sz="2000" dirty="0" smtClean="0"/>
        </a:p>
        <a:p>
          <a:pPr rtl="0"/>
          <a:endParaRPr lang="en-US" sz="3600" dirty="0"/>
        </a:p>
      </dgm:t>
    </dgm:pt>
    <dgm:pt modelId="{9CF83599-0DA8-4286-AF93-3304DDFE6583}" type="parTrans" cxnId="{1E3897F5-2AF5-4BCF-BF5A-658C3C223757}">
      <dgm:prSet/>
      <dgm:spPr/>
      <dgm:t>
        <a:bodyPr/>
        <a:lstStyle/>
        <a:p>
          <a:endParaRPr lang="en-US"/>
        </a:p>
      </dgm:t>
    </dgm:pt>
    <dgm:pt modelId="{C1C62EEE-61AA-45A0-9A73-8DBD37733112}" type="sibTrans" cxnId="{1E3897F5-2AF5-4BCF-BF5A-658C3C223757}">
      <dgm:prSet/>
      <dgm:spPr/>
      <dgm:t>
        <a:bodyPr/>
        <a:lstStyle/>
        <a:p>
          <a:endParaRPr lang="en-US"/>
        </a:p>
      </dgm:t>
    </dgm:pt>
    <dgm:pt modelId="{E8A62AAB-69A3-4B07-B584-E7B340C35A24}" type="pres">
      <dgm:prSet presAssocID="{3B3C39F1-778F-45F6-82E3-F357247AB3A9}" presName="diagram" presStyleCnt="0">
        <dgm:presLayoutVars>
          <dgm:chMax val="1"/>
          <dgm:dir/>
          <dgm:animLvl val="ctr"/>
          <dgm:resizeHandles val="exact"/>
        </dgm:presLayoutVars>
      </dgm:prSet>
      <dgm:spPr/>
      <dgm:t>
        <a:bodyPr/>
        <a:lstStyle/>
        <a:p>
          <a:endParaRPr lang="en-US"/>
        </a:p>
      </dgm:t>
    </dgm:pt>
    <dgm:pt modelId="{28BEB81E-458D-4DC0-A044-E4BA0057F255}" type="pres">
      <dgm:prSet presAssocID="{3B3C39F1-778F-45F6-82E3-F357247AB3A9}" presName="matrix" presStyleCnt="0"/>
      <dgm:spPr/>
    </dgm:pt>
    <dgm:pt modelId="{4B89B502-3FE0-4D31-A244-6889B1A1FC88}" type="pres">
      <dgm:prSet presAssocID="{3B3C39F1-778F-45F6-82E3-F357247AB3A9}" presName="tile1" presStyleLbl="node1" presStyleIdx="0" presStyleCnt="4"/>
      <dgm:spPr/>
      <dgm:t>
        <a:bodyPr/>
        <a:lstStyle/>
        <a:p>
          <a:endParaRPr lang="en-US"/>
        </a:p>
      </dgm:t>
    </dgm:pt>
    <dgm:pt modelId="{378B0DB7-BB31-4B73-8328-97CCD0C48F8D}" type="pres">
      <dgm:prSet presAssocID="{3B3C39F1-778F-45F6-82E3-F357247AB3A9}" presName="tile1text" presStyleLbl="node1" presStyleIdx="0" presStyleCnt="4">
        <dgm:presLayoutVars>
          <dgm:chMax val="0"/>
          <dgm:chPref val="0"/>
          <dgm:bulletEnabled val="1"/>
        </dgm:presLayoutVars>
      </dgm:prSet>
      <dgm:spPr/>
      <dgm:t>
        <a:bodyPr/>
        <a:lstStyle/>
        <a:p>
          <a:endParaRPr lang="en-US"/>
        </a:p>
      </dgm:t>
    </dgm:pt>
    <dgm:pt modelId="{79EF39AF-626D-48EF-811A-BB005FFC26E6}" type="pres">
      <dgm:prSet presAssocID="{3B3C39F1-778F-45F6-82E3-F357247AB3A9}" presName="tile2" presStyleLbl="node1" presStyleIdx="1" presStyleCnt="4"/>
      <dgm:spPr/>
      <dgm:t>
        <a:bodyPr/>
        <a:lstStyle/>
        <a:p>
          <a:endParaRPr lang="en-US"/>
        </a:p>
      </dgm:t>
    </dgm:pt>
    <dgm:pt modelId="{FE84FF4A-DEBA-46ED-8412-5E8018BD02DA}" type="pres">
      <dgm:prSet presAssocID="{3B3C39F1-778F-45F6-82E3-F357247AB3A9}" presName="tile2text" presStyleLbl="node1" presStyleIdx="1" presStyleCnt="4">
        <dgm:presLayoutVars>
          <dgm:chMax val="0"/>
          <dgm:chPref val="0"/>
          <dgm:bulletEnabled val="1"/>
        </dgm:presLayoutVars>
      </dgm:prSet>
      <dgm:spPr/>
      <dgm:t>
        <a:bodyPr/>
        <a:lstStyle/>
        <a:p>
          <a:endParaRPr lang="en-US"/>
        </a:p>
      </dgm:t>
    </dgm:pt>
    <dgm:pt modelId="{082E386D-6242-48C2-84EE-5ADEE7FD3610}" type="pres">
      <dgm:prSet presAssocID="{3B3C39F1-778F-45F6-82E3-F357247AB3A9}" presName="tile3" presStyleLbl="node1" presStyleIdx="2" presStyleCnt="4"/>
      <dgm:spPr/>
      <dgm:t>
        <a:bodyPr/>
        <a:lstStyle/>
        <a:p>
          <a:endParaRPr lang="en-US"/>
        </a:p>
      </dgm:t>
    </dgm:pt>
    <dgm:pt modelId="{2EBB7ABB-DD88-4351-941E-573BC97258FE}" type="pres">
      <dgm:prSet presAssocID="{3B3C39F1-778F-45F6-82E3-F357247AB3A9}" presName="tile3text" presStyleLbl="node1" presStyleIdx="2" presStyleCnt="4">
        <dgm:presLayoutVars>
          <dgm:chMax val="0"/>
          <dgm:chPref val="0"/>
          <dgm:bulletEnabled val="1"/>
        </dgm:presLayoutVars>
      </dgm:prSet>
      <dgm:spPr/>
      <dgm:t>
        <a:bodyPr/>
        <a:lstStyle/>
        <a:p>
          <a:endParaRPr lang="en-US"/>
        </a:p>
      </dgm:t>
    </dgm:pt>
    <dgm:pt modelId="{E5DF0B1D-667C-46E5-8105-6D93594597FD}" type="pres">
      <dgm:prSet presAssocID="{3B3C39F1-778F-45F6-82E3-F357247AB3A9}" presName="tile4" presStyleLbl="node1" presStyleIdx="3" presStyleCnt="4"/>
      <dgm:spPr/>
      <dgm:t>
        <a:bodyPr/>
        <a:lstStyle/>
        <a:p>
          <a:endParaRPr lang="en-US"/>
        </a:p>
      </dgm:t>
    </dgm:pt>
    <dgm:pt modelId="{8DA02A91-6B35-4C41-839B-7352AACD805C}" type="pres">
      <dgm:prSet presAssocID="{3B3C39F1-778F-45F6-82E3-F357247AB3A9}" presName="tile4text" presStyleLbl="node1" presStyleIdx="3" presStyleCnt="4">
        <dgm:presLayoutVars>
          <dgm:chMax val="0"/>
          <dgm:chPref val="0"/>
          <dgm:bulletEnabled val="1"/>
        </dgm:presLayoutVars>
      </dgm:prSet>
      <dgm:spPr/>
      <dgm:t>
        <a:bodyPr/>
        <a:lstStyle/>
        <a:p>
          <a:endParaRPr lang="en-US"/>
        </a:p>
      </dgm:t>
    </dgm:pt>
    <dgm:pt modelId="{9F3835EC-0047-4D5B-8984-AC199E12A0AA}" type="pres">
      <dgm:prSet presAssocID="{3B3C39F1-778F-45F6-82E3-F357247AB3A9}" presName="centerTile" presStyleLbl="fgShp" presStyleIdx="0" presStyleCnt="1">
        <dgm:presLayoutVars>
          <dgm:chMax val="0"/>
          <dgm:chPref val="0"/>
        </dgm:presLayoutVars>
      </dgm:prSet>
      <dgm:spPr/>
      <dgm:t>
        <a:bodyPr/>
        <a:lstStyle/>
        <a:p>
          <a:endParaRPr lang="en-US"/>
        </a:p>
      </dgm:t>
    </dgm:pt>
  </dgm:ptLst>
  <dgm:cxnLst>
    <dgm:cxn modelId="{DF946A48-F4BA-415C-9295-360C2AB42105}" type="presOf" srcId="{C5154875-A9E2-4CCF-BD64-D9AE898CBEA8}" destId="{378B0DB7-BB31-4B73-8328-97CCD0C48F8D}" srcOrd="1" destOrd="0" presId="urn:microsoft.com/office/officeart/2005/8/layout/matrix1"/>
    <dgm:cxn modelId="{43105682-49B8-40B7-A121-7A57B0FDDB86}" srcId="{88BF576C-661F-48B8-A9C2-C9B753256A8B}" destId="{863AD312-E636-4A0A-8A47-C38453BD2C0B}" srcOrd="1" destOrd="0" parTransId="{05C8F22F-23A9-498E-B5BD-109E7CC26B0B}" sibTransId="{EB8FDED3-48FE-4F59-B146-9531C2F9A7C3}"/>
    <dgm:cxn modelId="{5874B3AF-BD0B-4A70-AB66-22854656CC7B}" srcId="{88BF576C-661F-48B8-A9C2-C9B753256A8B}" destId="{26431219-E25D-410F-AC9D-9324549E4B59}" srcOrd="2" destOrd="0" parTransId="{025967A8-13B5-4470-9467-C7AE6C128827}" sibTransId="{EC6EEB78-BDDC-4876-8809-4160360A8655}"/>
    <dgm:cxn modelId="{827371D8-7E08-4126-A221-1881607C2ED7}" type="presOf" srcId="{863AD312-E636-4A0A-8A47-C38453BD2C0B}" destId="{FE84FF4A-DEBA-46ED-8412-5E8018BD02DA}" srcOrd="1" destOrd="0" presId="urn:microsoft.com/office/officeart/2005/8/layout/matrix1"/>
    <dgm:cxn modelId="{1E3897F5-2AF5-4BCF-BF5A-658C3C223757}" srcId="{88BF576C-661F-48B8-A9C2-C9B753256A8B}" destId="{7D3DEB39-5E0A-4D5F-97AD-B39B12F2E64C}" srcOrd="3" destOrd="0" parTransId="{9CF83599-0DA8-4286-AF93-3304DDFE6583}" sibTransId="{C1C62EEE-61AA-45A0-9A73-8DBD37733112}"/>
    <dgm:cxn modelId="{F76FACD9-0CE4-4E6E-A52C-E28BCA954B7A}" type="presOf" srcId="{7D3DEB39-5E0A-4D5F-97AD-B39B12F2E64C}" destId="{E5DF0B1D-667C-46E5-8105-6D93594597FD}" srcOrd="0" destOrd="0" presId="urn:microsoft.com/office/officeart/2005/8/layout/matrix1"/>
    <dgm:cxn modelId="{89D18F87-1615-45C0-8F16-AC48A1E5C364}" type="presOf" srcId="{863AD312-E636-4A0A-8A47-C38453BD2C0B}" destId="{79EF39AF-626D-48EF-811A-BB005FFC26E6}" srcOrd="0" destOrd="0" presId="urn:microsoft.com/office/officeart/2005/8/layout/matrix1"/>
    <dgm:cxn modelId="{B66640A5-978A-49BF-B513-513D2BF36B09}" srcId="{88BF576C-661F-48B8-A9C2-C9B753256A8B}" destId="{C5154875-A9E2-4CCF-BD64-D9AE898CBEA8}" srcOrd="0" destOrd="0" parTransId="{FF4D6F53-DE24-4B7E-8A88-FA2A2AC5D1F3}" sibTransId="{DFFB7D8E-91D2-4AD5-9503-BAED1CAB973E}"/>
    <dgm:cxn modelId="{FF4CBECA-49CD-4FB3-9D82-531190073F80}" type="presOf" srcId="{3B3C39F1-778F-45F6-82E3-F357247AB3A9}" destId="{E8A62AAB-69A3-4B07-B584-E7B340C35A24}" srcOrd="0" destOrd="0" presId="urn:microsoft.com/office/officeart/2005/8/layout/matrix1"/>
    <dgm:cxn modelId="{31191BF1-7C57-4629-B161-CD6FDDB89E63}" type="presOf" srcId="{26431219-E25D-410F-AC9D-9324549E4B59}" destId="{2EBB7ABB-DD88-4351-941E-573BC97258FE}" srcOrd="1" destOrd="0" presId="urn:microsoft.com/office/officeart/2005/8/layout/matrix1"/>
    <dgm:cxn modelId="{943EA684-14D9-46DD-BC05-02EFD7A13E0E}" type="presOf" srcId="{C5154875-A9E2-4CCF-BD64-D9AE898CBEA8}" destId="{4B89B502-3FE0-4D31-A244-6889B1A1FC88}" srcOrd="0" destOrd="0" presId="urn:microsoft.com/office/officeart/2005/8/layout/matrix1"/>
    <dgm:cxn modelId="{A77D2A30-ACF7-400D-A848-8F2FCDD23E80}" srcId="{3B3C39F1-778F-45F6-82E3-F357247AB3A9}" destId="{88BF576C-661F-48B8-A9C2-C9B753256A8B}" srcOrd="0" destOrd="0" parTransId="{ECD09BB8-18BE-48A8-A9A7-82B4712F4191}" sibTransId="{BF929246-C561-47AD-87EA-9E347C8F05A4}"/>
    <dgm:cxn modelId="{FF1DF324-CEF9-42A7-BF4D-6DA040FADB96}" type="presOf" srcId="{26431219-E25D-410F-AC9D-9324549E4B59}" destId="{082E386D-6242-48C2-84EE-5ADEE7FD3610}" srcOrd="0" destOrd="0" presId="urn:microsoft.com/office/officeart/2005/8/layout/matrix1"/>
    <dgm:cxn modelId="{AFB5F3D4-0F33-4B1F-90B8-99C822105E45}" type="presOf" srcId="{88BF576C-661F-48B8-A9C2-C9B753256A8B}" destId="{9F3835EC-0047-4D5B-8984-AC199E12A0AA}" srcOrd="0" destOrd="0" presId="urn:microsoft.com/office/officeart/2005/8/layout/matrix1"/>
    <dgm:cxn modelId="{5342BB27-AD6C-4371-9DFE-82D5AA5A32E2}" type="presOf" srcId="{7D3DEB39-5E0A-4D5F-97AD-B39B12F2E64C}" destId="{8DA02A91-6B35-4C41-839B-7352AACD805C}" srcOrd="1" destOrd="0" presId="urn:microsoft.com/office/officeart/2005/8/layout/matrix1"/>
    <dgm:cxn modelId="{DA445539-52AD-4DA1-985F-811DD57556B1}" type="presParOf" srcId="{E8A62AAB-69A3-4B07-B584-E7B340C35A24}" destId="{28BEB81E-458D-4DC0-A044-E4BA0057F255}" srcOrd="0" destOrd="0" presId="urn:microsoft.com/office/officeart/2005/8/layout/matrix1"/>
    <dgm:cxn modelId="{C04BDDF3-EF66-4B9F-B328-44A2DBE9F18A}" type="presParOf" srcId="{28BEB81E-458D-4DC0-A044-E4BA0057F255}" destId="{4B89B502-3FE0-4D31-A244-6889B1A1FC88}" srcOrd="0" destOrd="0" presId="urn:microsoft.com/office/officeart/2005/8/layout/matrix1"/>
    <dgm:cxn modelId="{73C08E24-C7C8-4BE4-8CB4-D7B07275618A}" type="presParOf" srcId="{28BEB81E-458D-4DC0-A044-E4BA0057F255}" destId="{378B0DB7-BB31-4B73-8328-97CCD0C48F8D}" srcOrd="1" destOrd="0" presId="urn:microsoft.com/office/officeart/2005/8/layout/matrix1"/>
    <dgm:cxn modelId="{29006359-3E59-4A9E-B7C6-FA30FC555E47}" type="presParOf" srcId="{28BEB81E-458D-4DC0-A044-E4BA0057F255}" destId="{79EF39AF-626D-48EF-811A-BB005FFC26E6}" srcOrd="2" destOrd="0" presId="urn:microsoft.com/office/officeart/2005/8/layout/matrix1"/>
    <dgm:cxn modelId="{1951475C-DD0A-4A91-A60A-842FE870BE54}" type="presParOf" srcId="{28BEB81E-458D-4DC0-A044-E4BA0057F255}" destId="{FE84FF4A-DEBA-46ED-8412-5E8018BD02DA}" srcOrd="3" destOrd="0" presId="urn:microsoft.com/office/officeart/2005/8/layout/matrix1"/>
    <dgm:cxn modelId="{5D2704FA-8CF3-470E-A8B8-00ED87FEF9E3}" type="presParOf" srcId="{28BEB81E-458D-4DC0-A044-E4BA0057F255}" destId="{082E386D-6242-48C2-84EE-5ADEE7FD3610}" srcOrd="4" destOrd="0" presId="urn:microsoft.com/office/officeart/2005/8/layout/matrix1"/>
    <dgm:cxn modelId="{1AC39AC0-5E7A-475F-B5D4-3FA5783322DE}" type="presParOf" srcId="{28BEB81E-458D-4DC0-A044-E4BA0057F255}" destId="{2EBB7ABB-DD88-4351-941E-573BC97258FE}" srcOrd="5" destOrd="0" presId="urn:microsoft.com/office/officeart/2005/8/layout/matrix1"/>
    <dgm:cxn modelId="{A1A5C7FE-120E-4DF1-BFC8-D7D170142D78}" type="presParOf" srcId="{28BEB81E-458D-4DC0-A044-E4BA0057F255}" destId="{E5DF0B1D-667C-46E5-8105-6D93594597FD}" srcOrd="6" destOrd="0" presId="urn:microsoft.com/office/officeart/2005/8/layout/matrix1"/>
    <dgm:cxn modelId="{91635F3D-D358-4950-BA39-D0B2CC895C97}" type="presParOf" srcId="{28BEB81E-458D-4DC0-A044-E4BA0057F255}" destId="{8DA02A91-6B35-4C41-839B-7352AACD805C}" srcOrd="7" destOrd="0" presId="urn:microsoft.com/office/officeart/2005/8/layout/matrix1"/>
    <dgm:cxn modelId="{C46BA609-8CAA-4431-956E-F8E684455390}" type="presParOf" srcId="{E8A62AAB-69A3-4B07-B584-E7B340C35A24}" destId="{9F3835EC-0047-4D5B-8984-AC199E12A0A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6A60145-95B3-4AC9-8EBB-615D42815878}" type="doc">
      <dgm:prSet loTypeId="urn:microsoft.com/office/officeart/2005/8/layout/process4" loCatId="process" qsTypeId="urn:microsoft.com/office/officeart/2005/8/quickstyle/simple1" qsCatId="simple" csTypeId="urn:microsoft.com/office/officeart/2005/8/colors/colorful4" csCatId="colorful" phldr="1"/>
      <dgm:spPr/>
      <dgm:t>
        <a:bodyPr/>
        <a:lstStyle/>
        <a:p>
          <a:endParaRPr lang="en-US"/>
        </a:p>
      </dgm:t>
    </dgm:pt>
    <dgm:pt modelId="{3ECA0D5A-A3C2-4421-A735-CE3483283E10}">
      <dgm:prSet custT="1"/>
      <dgm:spPr/>
      <dgm:t>
        <a:bodyPr/>
        <a:lstStyle/>
        <a:p>
          <a:pPr rtl="0"/>
          <a:r>
            <a:rPr lang="en-US" sz="2000" i="0" baseline="0" dirty="0" smtClean="0"/>
            <a:t>Include the same name you used when you </a:t>
          </a:r>
          <a:br>
            <a:rPr lang="en-US" sz="2000" i="0" baseline="0" dirty="0" smtClean="0"/>
          </a:br>
          <a:r>
            <a:rPr lang="en-US" sz="2000" i="0" baseline="0" dirty="0" smtClean="0"/>
            <a:t>submitted your PSLF application and your date of birth in the email.</a:t>
          </a:r>
          <a:endParaRPr lang="en-US" sz="2000" i="0" baseline="0" dirty="0"/>
        </a:p>
      </dgm:t>
    </dgm:pt>
    <dgm:pt modelId="{EF23B6F6-49A3-4D26-A7DD-047B7CC0DF4A}" type="parTrans" cxnId="{60D2D511-7CF5-4026-8C69-E45D3BD266C9}">
      <dgm:prSet/>
      <dgm:spPr/>
      <dgm:t>
        <a:bodyPr/>
        <a:lstStyle/>
        <a:p>
          <a:endParaRPr lang="en-US"/>
        </a:p>
      </dgm:t>
    </dgm:pt>
    <dgm:pt modelId="{ECD9E6EB-9213-43F9-90B4-BF66D672ED20}" type="sibTrans" cxnId="{60D2D511-7CF5-4026-8C69-E45D3BD266C9}">
      <dgm:prSet/>
      <dgm:spPr/>
      <dgm:t>
        <a:bodyPr/>
        <a:lstStyle/>
        <a:p>
          <a:endParaRPr lang="en-US"/>
        </a:p>
      </dgm:t>
    </dgm:pt>
    <dgm:pt modelId="{1F539C83-9B3C-41DE-B7FC-4C11F64B6934}">
      <dgm:prSet custT="1"/>
      <dgm:spPr/>
      <dgm:t>
        <a:bodyPr/>
        <a:lstStyle/>
        <a:p>
          <a:pPr rtl="0"/>
          <a:r>
            <a:rPr lang="en-US" sz="2000" i="0" baseline="0" dirty="0" smtClean="0"/>
            <a:t>Send the email to TEPSLF@myfedloan.org</a:t>
          </a:r>
          <a:r>
            <a:rPr lang="en-US" sz="2600" i="0" baseline="0" dirty="0" smtClean="0"/>
            <a:t>.</a:t>
          </a:r>
          <a:endParaRPr lang="en-US" sz="2600" dirty="0"/>
        </a:p>
      </dgm:t>
      <dgm:extLst>
        <a:ext uri="{E40237B7-FDA0-4F09-8148-C483321AD2D9}">
          <dgm14:cNvPr xmlns:dgm14="http://schemas.microsoft.com/office/drawing/2010/diagram" id="0" name="" title="Follow these steps to request TEPSLF consideration"/>
        </a:ext>
      </dgm:extLst>
    </dgm:pt>
    <dgm:pt modelId="{172F40F0-2CF1-491C-87D8-5636F012035B}" type="parTrans" cxnId="{42948A37-A811-4BB7-BE21-3FEB751C74FA}">
      <dgm:prSet/>
      <dgm:spPr/>
      <dgm:t>
        <a:bodyPr/>
        <a:lstStyle/>
        <a:p>
          <a:endParaRPr lang="en-US"/>
        </a:p>
      </dgm:t>
    </dgm:pt>
    <dgm:pt modelId="{E4BABFEA-222E-4972-965E-433010C277B6}" type="sibTrans" cxnId="{42948A37-A811-4BB7-BE21-3FEB751C74FA}">
      <dgm:prSet/>
      <dgm:spPr/>
      <dgm:t>
        <a:bodyPr/>
        <a:lstStyle/>
        <a:p>
          <a:endParaRPr lang="en-US"/>
        </a:p>
      </dgm:t>
    </dgm:pt>
    <dgm:pt modelId="{70306CFD-89B4-4A05-8CC3-7E359FC242AA}">
      <dgm:prSet custT="1"/>
      <dgm:spPr>
        <a:solidFill>
          <a:srgbClr val="E8E8E8"/>
        </a:solidFill>
        <a:ln>
          <a:solidFill>
            <a:schemeClr val="accent3">
              <a:lumMod val="50000"/>
            </a:schemeClr>
          </a:solidFill>
        </a:ln>
      </dgm:spPr>
      <dgm:t>
        <a:bodyPr/>
        <a:lstStyle/>
        <a:p>
          <a:r>
            <a:rPr lang="en-US" sz="2000" dirty="0" smtClean="0">
              <a:solidFill>
                <a:schemeClr val="tx1"/>
              </a:solidFill>
              <a:latin typeface="Calibri" panose="020F0502020204030204" pitchFamily="34" charset="0"/>
              <a:cs typeface="Calibri" panose="020F0502020204030204" pitchFamily="34" charset="0"/>
            </a:rPr>
            <a:t>Follow these steps to request TEPSLF consideration: </a:t>
          </a:r>
          <a:endParaRPr lang="en-US" sz="2000" baseline="0" dirty="0">
            <a:solidFill>
              <a:schemeClr val="tx1"/>
            </a:solidFill>
          </a:endParaRPr>
        </a:p>
      </dgm:t>
      <dgm:extLst>
        <a:ext uri="{E40237B7-FDA0-4F09-8148-C483321AD2D9}">
          <dgm14:cNvPr xmlns:dgm14="http://schemas.microsoft.com/office/drawing/2010/diagram" id="0" name="" descr="Blue box diagram with arrows accending down.&#10;&#10;Prepare an email to FedLoan Servicing requesting that The Department of Education reconsider your eligibility for PSLF.&#10;&#10;Include the same name you used when you submitted your PSLF application and your date of birth in the email. &#10;&#10;Send the email to TEPSLF@myfedloan.org&#10;&#10;" title="Follow these steps to request TEPSLF consideration "/>
        </a:ext>
      </dgm:extLst>
    </dgm:pt>
    <dgm:pt modelId="{E880C8FC-B4A9-46BC-A39C-5E15E05E6BA9}" type="parTrans" cxnId="{A690A6AB-7B2A-46FF-9441-91183ED7C278}">
      <dgm:prSet/>
      <dgm:spPr/>
      <dgm:t>
        <a:bodyPr/>
        <a:lstStyle/>
        <a:p>
          <a:endParaRPr lang="en-US"/>
        </a:p>
      </dgm:t>
    </dgm:pt>
    <dgm:pt modelId="{74FD01D0-5BEE-4B90-AE75-E349AAFFD2A6}" type="sibTrans" cxnId="{A690A6AB-7B2A-46FF-9441-91183ED7C278}">
      <dgm:prSet/>
      <dgm:spPr/>
      <dgm:t>
        <a:bodyPr/>
        <a:lstStyle/>
        <a:p>
          <a:endParaRPr lang="en-US"/>
        </a:p>
      </dgm:t>
    </dgm:pt>
    <dgm:pt modelId="{FADB06E5-924A-4CE7-B466-28A559B521BE}">
      <dgm:prSet custT="1"/>
      <dgm:spPr/>
      <dgm:t>
        <a:bodyPr/>
        <a:lstStyle/>
        <a:p>
          <a:r>
            <a:rPr lang="en-US" sz="2000" i="0" baseline="0" dirty="0" smtClean="0"/>
            <a:t>Prepare an email to FedLoan Servicing requesting that the U.S. Department of Education reconsider your eligibility for PSLF.</a:t>
          </a:r>
          <a:endParaRPr lang="en-US" dirty="0">
            <a:latin typeface="Calibri" panose="020F0502020204030204" pitchFamily="34" charset="0"/>
            <a:cs typeface="Calibri" panose="020F0502020204030204" pitchFamily="34" charset="0"/>
          </a:endParaRPr>
        </a:p>
      </dgm:t>
    </dgm:pt>
    <dgm:pt modelId="{766FCABD-3B75-4B5F-AE2E-F37D3653A905}" type="parTrans" cxnId="{83613BED-8AED-4F98-82D1-C44A128D8D2B}">
      <dgm:prSet/>
      <dgm:spPr/>
      <dgm:t>
        <a:bodyPr/>
        <a:lstStyle/>
        <a:p>
          <a:endParaRPr lang="en-US"/>
        </a:p>
      </dgm:t>
    </dgm:pt>
    <dgm:pt modelId="{4163220C-8007-4D3D-93CD-FFD6E9A3E3B5}" type="sibTrans" cxnId="{83613BED-8AED-4F98-82D1-C44A128D8D2B}">
      <dgm:prSet/>
      <dgm:spPr/>
      <dgm:t>
        <a:bodyPr/>
        <a:lstStyle/>
        <a:p>
          <a:endParaRPr lang="en-US"/>
        </a:p>
      </dgm:t>
    </dgm:pt>
    <dgm:pt modelId="{BA37F7B2-6B53-4811-88DA-5209C5190EF4}" type="pres">
      <dgm:prSet presAssocID="{46A60145-95B3-4AC9-8EBB-615D42815878}" presName="Name0" presStyleCnt="0">
        <dgm:presLayoutVars>
          <dgm:dir/>
          <dgm:animLvl val="lvl"/>
          <dgm:resizeHandles val="exact"/>
        </dgm:presLayoutVars>
      </dgm:prSet>
      <dgm:spPr/>
      <dgm:t>
        <a:bodyPr/>
        <a:lstStyle/>
        <a:p>
          <a:endParaRPr lang="en-US"/>
        </a:p>
      </dgm:t>
    </dgm:pt>
    <dgm:pt modelId="{B3607934-B90C-4942-9C1C-400F81B53B22}" type="pres">
      <dgm:prSet presAssocID="{1F539C83-9B3C-41DE-B7FC-4C11F64B6934}" presName="boxAndChildren" presStyleCnt="0"/>
      <dgm:spPr/>
    </dgm:pt>
    <dgm:pt modelId="{1DAD2D32-AF03-4B67-A1ED-C5618306AAC3}" type="pres">
      <dgm:prSet presAssocID="{1F539C83-9B3C-41DE-B7FC-4C11F64B6934}" presName="parentTextBox" presStyleLbl="node1" presStyleIdx="0" presStyleCnt="4"/>
      <dgm:spPr/>
      <dgm:t>
        <a:bodyPr/>
        <a:lstStyle/>
        <a:p>
          <a:endParaRPr lang="en-US"/>
        </a:p>
      </dgm:t>
    </dgm:pt>
    <dgm:pt modelId="{DB406367-AF0F-4692-A14A-A693AD909AD9}" type="pres">
      <dgm:prSet presAssocID="{ECD9E6EB-9213-43F9-90B4-BF66D672ED20}" presName="sp" presStyleCnt="0"/>
      <dgm:spPr/>
    </dgm:pt>
    <dgm:pt modelId="{9E96D958-CA9B-490E-80B7-719A7EDD80EF}" type="pres">
      <dgm:prSet presAssocID="{3ECA0D5A-A3C2-4421-A735-CE3483283E10}" presName="arrowAndChildren" presStyleCnt="0"/>
      <dgm:spPr/>
    </dgm:pt>
    <dgm:pt modelId="{17578C6E-1B13-46CC-816F-B39CA1370162}" type="pres">
      <dgm:prSet presAssocID="{3ECA0D5A-A3C2-4421-A735-CE3483283E10}" presName="parentTextArrow" presStyleLbl="node1" presStyleIdx="1" presStyleCnt="4"/>
      <dgm:spPr/>
      <dgm:t>
        <a:bodyPr/>
        <a:lstStyle/>
        <a:p>
          <a:endParaRPr lang="en-US"/>
        </a:p>
      </dgm:t>
    </dgm:pt>
    <dgm:pt modelId="{45DB8844-47F0-4411-82D6-12809AF6CDCC}" type="pres">
      <dgm:prSet presAssocID="{4163220C-8007-4D3D-93CD-FFD6E9A3E3B5}" presName="sp" presStyleCnt="0"/>
      <dgm:spPr/>
    </dgm:pt>
    <dgm:pt modelId="{7A1B9CC8-D27E-41B2-86A3-72CFB51077E9}" type="pres">
      <dgm:prSet presAssocID="{FADB06E5-924A-4CE7-B466-28A559B521BE}" presName="arrowAndChildren" presStyleCnt="0"/>
      <dgm:spPr/>
    </dgm:pt>
    <dgm:pt modelId="{1AF0C4DA-E662-41BB-AAD4-FEF26813E8D3}" type="pres">
      <dgm:prSet presAssocID="{FADB06E5-924A-4CE7-B466-28A559B521BE}" presName="parentTextArrow" presStyleLbl="node1" presStyleIdx="2" presStyleCnt="4"/>
      <dgm:spPr/>
      <dgm:t>
        <a:bodyPr/>
        <a:lstStyle/>
        <a:p>
          <a:endParaRPr lang="en-US"/>
        </a:p>
      </dgm:t>
    </dgm:pt>
    <dgm:pt modelId="{1E1EED00-05CC-4DB8-84EF-124452009284}" type="pres">
      <dgm:prSet presAssocID="{74FD01D0-5BEE-4B90-AE75-E349AAFFD2A6}" presName="sp" presStyleCnt="0"/>
      <dgm:spPr/>
    </dgm:pt>
    <dgm:pt modelId="{78699AAA-3EFF-4B4F-A21E-140F0BB11EAC}" type="pres">
      <dgm:prSet presAssocID="{70306CFD-89B4-4A05-8CC3-7E359FC242AA}" presName="arrowAndChildren" presStyleCnt="0"/>
      <dgm:spPr/>
    </dgm:pt>
    <dgm:pt modelId="{FDFBD995-AE7B-4009-ABC2-B205286A8B7E}" type="pres">
      <dgm:prSet presAssocID="{70306CFD-89B4-4A05-8CC3-7E359FC242AA}" presName="parentTextArrow" presStyleLbl="node1" presStyleIdx="3" presStyleCnt="4" custLinFactNeighborX="-460" custLinFactNeighborY="672"/>
      <dgm:spPr/>
      <dgm:t>
        <a:bodyPr/>
        <a:lstStyle/>
        <a:p>
          <a:endParaRPr lang="en-US"/>
        </a:p>
      </dgm:t>
    </dgm:pt>
  </dgm:ptLst>
  <dgm:cxnLst>
    <dgm:cxn modelId="{60D2D511-7CF5-4026-8C69-E45D3BD266C9}" srcId="{46A60145-95B3-4AC9-8EBB-615D42815878}" destId="{3ECA0D5A-A3C2-4421-A735-CE3483283E10}" srcOrd="2" destOrd="0" parTransId="{EF23B6F6-49A3-4D26-A7DD-047B7CC0DF4A}" sibTransId="{ECD9E6EB-9213-43F9-90B4-BF66D672ED20}"/>
    <dgm:cxn modelId="{8EC42EC7-5F41-46C2-8ACE-8855F719FE74}" type="presOf" srcId="{FADB06E5-924A-4CE7-B466-28A559B521BE}" destId="{1AF0C4DA-E662-41BB-AAD4-FEF26813E8D3}" srcOrd="0" destOrd="0" presId="urn:microsoft.com/office/officeart/2005/8/layout/process4"/>
    <dgm:cxn modelId="{42948A37-A811-4BB7-BE21-3FEB751C74FA}" srcId="{46A60145-95B3-4AC9-8EBB-615D42815878}" destId="{1F539C83-9B3C-41DE-B7FC-4C11F64B6934}" srcOrd="3" destOrd="0" parTransId="{172F40F0-2CF1-491C-87D8-5636F012035B}" sibTransId="{E4BABFEA-222E-4972-965E-433010C277B6}"/>
    <dgm:cxn modelId="{8285AF3A-41E5-4A0E-9E82-51B59172DEF6}" type="presOf" srcId="{3ECA0D5A-A3C2-4421-A735-CE3483283E10}" destId="{17578C6E-1B13-46CC-816F-B39CA1370162}" srcOrd="0" destOrd="0" presId="urn:microsoft.com/office/officeart/2005/8/layout/process4"/>
    <dgm:cxn modelId="{83613BED-8AED-4F98-82D1-C44A128D8D2B}" srcId="{46A60145-95B3-4AC9-8EBB-615D42815878}" destId="{FADB06E5-924A-4CE7-B466-28A559B521BE}" srcOrd="1" destOrd="0" parTransId="{766FCABD-3B75-4B5F-AE2E-F37D3653A905}" sibTransId="{4163220C-8007-4D3D-93CD-FFD6E9A3E3B5}"/>
    <dgm:cxn modelId="{FABCD2B7-6091-4531-BD2D-C7F69D19F379}" type="presOf" srcId="{46A60145-95B3-4AC9-8EBB-615D42815878}" destId="{BA37F7B2-6B53-4811-88DA-5209C5190EF4}" srcOrd="0" destOrd="0" presId="urn:microsoft.com/office/officeart/2005/8/layout/process4"/>
    <dgm:cxn modelId="{34AC5203-83B2-459D-80B2-B1F657A7B710}" type="presOf" srcId="{1F539C83-9B3C-41DE-B7FC-4C11F64B6934}" destId="{1DAD2D32-AF03-4B67-A1ED-C5618306AAC3}" srcOrd="0" destOrd="0" presId="urn:microsoft.com/office/officeart/2005/8/layout/process4"/>
    <dgm:cxn modelId="{A690A6AB-7B2A-46FF-9441-91183ED7C278}" srcId="{46A60145-95B3-4AC9-8EBB-615D42815878}" destId="{70306CFD-89B4-4A05-8CC3-7E359FC242AA}" srcOrd="0" destOrd="0" parTransId="{E880C8FC-B4A9-46BC-A39C-5E15E05E6BA9}" sibTransId="{74FD01D0-5BEE-4B90-AE75-E349AAFFD2A6}"/>
    <dgm:cxn modelId="{A8E0D0AC-E8A3-4CED-8A96-B042AC8E3958}" type="presOf" srcId="{70306CFD-89B4-4A05-8CC3-7E359FC242AA}" destId="{FDFBD995-AE7B-4009-ABC2-B205286A8B7E}" srcOrd="0" destOrd="0" presId="urn:microsoft.com/office/officeart/2005/8/layout/process4"/>
    <dgm:cxn modelId="{9A60FEA7-C705-4FC8-BBE5-98D0868AB067}" type="presParOf" srcId="{BA37F7B2-6B53-4811-88DA-5209C5190EF4}" destId="{B3607934-B90C-4942-9C1C-400F81B53B22}" srcOrd="0" destOrd="0" presId="urn:microsoft.com/office/officeart/2005/8/layout/process4"/>
    <dgm:cxn modelId="{0EA4E308-FF63-4312-927C-A4693EAD9114}" type="presParOf" srcId="{B3607934-B90C-4942-9C1C-400F81B53B22}" destId="{1DAD2D32-AF03-4B67-A1ED-C5618306AAC3}" srcOrd="0" destOrd="0" presId="urn:microsoft.com/office/officeart/2005/8/layout/process4"/>
    <dgm:cxn modelId="{D1EBFC4C-3FA7-441C-9E59-E92129EFACB2}" type="presParOf" srcId="{BA37F7B2-6B53-4811-88DA-5209C5190EF4}" destId="{DB406367-AF0F-4692-A14A-A693AD909AD9}" srcOrd="1" destOrd="0" presId="urn:microsoft.com/office/officeart/2005/8/layout/process4"/>
    <dgm:cxn modelId="{6EC94FE0-742F-4922-8871-07B5A1A8DA69}" type="presParOf" srcId="{BA37F7B2-6B53-4811-88DA-5209C5190EF4}" destId="{9E96D958-CA9B-490E-80B7-719A7EDD80EF}" srcOrd="2" destOrd="0" presId="urn:microsoft.com/office/officeart/2005/8/layout/process4"/>
    <dgm:cxn modelId="{8E9B1D61-ABEE-4CB4-BB8F-2C6D41C98064}" type="presParOf" srcId="{9E96D958-CA9B-490E-80B7-719A7EDD80EF}" destId="{17578C6E-1B13-46CC-816F-B39CA1370162}" srcOrd="0" destOrd="0" presId="urn:microsoft.com/office/officeart/2005/8/layout/process4"/>
    <dgm:cxn modelId="{24DCABA6-52AE-475A-AED7-0CE43629031D}" type="presParOf" srcId="{BA37F7B2-6B53-4811-88DA-5209C5190EF4}" destId="{45DB8844-47F0-4411-82D6-12809AF6CDCC}" srcOrd="3" destOrd="0" presId="urn:microsoft.com/office/officeart/2005/8/layout/process4"/>
    <dgm:cxn modelId="{DFBAD919-D66B-495B-AC0A-39C103C2FF86}" type="presParOf" srcId="{BA37F7B2-6B53-4811-88DA-5209C5190EF4}" destId="{7A1B9CC8-D27E-41B2-86A3-72CFB51077E9}" srcOrd="4" destOrd="0" presId="urn:microsoft.com/office/officeart/2005/8/layout/process4"/>
    <dgm:cxn modelId="{1A5E224D-10A6-4E89-ACFB-67593010CE83}" type="presParOf" srcId="{7A1B9CC8-D27E-41B2-86A3-72CFB51077E9}" destId="{1AF0C4DA-E662-41BB-AAD4-FEF26813E8D3}" srcOrd="0" destOrd="0" presId="urn:microsoft.com/office/officeart/2005/8/layout/process4"/>
    <dgm:cxn modelId="{7E4DBCA4-D95E-4DB3-B6CC-4986E995E470}" type="presParOf" srcId="{BA37F7B2-6B53-4811-88DA-5209C5190EF4}" destId="{1E1EED00-05CC-4DB8-84EF-124452009284}" srcOrd="5" destOrd="0" presId="urn:microsoft.com/office/officeart/2005/8/layout/process4"/>
    <dgm:cxn modelId="{A378A11B-91B4-4B34-B3CB-F18967A8C153}" type="presParOf" srcId="{BA37F7B2-6B53-4811-88DA-5209C5190EF4}" destId="{78699AAA-3EFF-4B4F-A21E-140F0BB11EAC}" srcOrd="6" destOrd="0" presId="urn:microsoft.com/office/officeart/2005/8/layout/process4"/>
    <dgm:cxn modelId="{AAF461D2-A7E9-47D3-9272-19C80F1F5984}" type="presParOf" srcId="{78699AAA-3EFF-4B4F-A21E-140F0BB11EAC}" destId="{FDFBD995-AE7B-4009-ABC2-B205286A8B7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8C53F2C-5220-4A2D-AFED-8021108892D4}"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n-US"/>
        </a:p>
      </dgm:t>
    </dgm:pt>
    <dgm:pt modelId="{72FB5708-9AB5-4C29-B3A1-50FD2FA44056}">
      <dgm:prSet/>
      <dgm:spPr/>
      <dgm:t>
        <a:bodyPr/>
        <a:lstStyle/>
        <a:p>
          <a:pPr algn="l" rtl="0">
            <a:lnSpc>
              <a:spcPct val="85000"/>
            </a:lnSpc>
          </a:pPr>
          <a:r>
            <a:rPr lang="en-US" i="0" baseline="0" dirty="0" smtClean="0"/>
            <a:t>If I made qualifying payments on a Direct Loan and then consolidated it into a Direct Consolidation Loan, do I have to start over making qualifying payments on the new Direct Consolidation Loan?</a:t>
          </a:r>
          <a:endParaRPr lang="en-US" dirty="0"/>
        </a:p>
      </dgm:t>
      <dgm:extLst>
        <a:ext uri="{E40237B7-FDA0-4F09-8148-C483321AD2D9}">
          <dgm14:cNvPr xmlns:dgm14="http://schemas.microsoft.com/office/drawing/2010/diagram" id="0" name="" title="Blue box "/>
        </a:ext>
      </dgm:extLst>
    </dgm:pt>
    <dgm:pt modelId="{CBF30D86-A55C-4EC9-A8F6-175545FE82F2}" type="parTrans" cxnId="{C74A8987-D9AA-413D-82DE-2B45FD141752}">
      <dgm:prSet/>
      <dgm:spPr/>
      <dgm:t>
        <a:bodyPr/>
        <a:lstStyle/>
        <a:p>
          <a:endParaRPr lang="en-US"/>
        </a:p>
      </dgm:t>
    </dgm:pt>
    <dgm:pt modelId="{A1977895-E4A3-422E-B009-5A5825A29ADD}" type="sibTrans" cxnId="{C74A8987-D9AA-413D-82DE-2B45FD141752}">
      <dgm:prSet/>
      <dgm:spPr/>
      <dgm:t>
        <a:bodyPr/>
        <a:lstStyle/>
        <a:p>
          <a:endParaRPr lang="en-US"/>
        </a:p>
      </dgm:t>
    </dgm:pt>
    <dgm:pt modelId="{BD5D3EA7-49C0-4152-873F-9161FC92ABC9}">
      <dgm:prSet/>
      <dgm:spPr/>
      <dgm:t>
        <a:bodyPr/>
        <a:lstStyle/>
        <a:p>
          <a:pPr algn="l" rtl="0">
            <a:lnSpc>
              <a:spcPct val="85000"/>
            </a:lnSpc>
            <a:spcAft>
              <a:spcPts val="0"/>
            </a:spcAft>
          </a:pPr>
          <a:r>
            <a:rPr lang="en-US" b="1" i="0" baseline="0" dirty="0" smtClean="0">
              <a:latin typeface="Calibri" panose="020F0502020204030204" pitchFamily="34" charset="0"/>
              <a:cs typeface="Calibri" panose="020F0502020204030204" pitchFamily="34" charset="0"/>
            </a:rPr>
            <a:t>Yes. </a:t>
          </a:r>
        </a:p>
        <a:p>
          <a:pPr algn="l" rtl="0">
            <a:lnSpc>
              <a:spcPct val="85000"/>
            </a:lnSpc>
            <a:spcAft>
              <a:spcPct val="35000"/>
            </a:spcAft>
          </a:pPr>
          <a:r>
            <a:rPr lang="en-US" i="0" baseline="0" dirty="0" smtClean="0"/>
            <a:t>The payments that you made to the Direct Loan </a:t>
          </a:r>
          <a:r>
            <a:rPr lang="en-US" i="0" baseline="0" dirty="0" smtClean="0">
              <a:solidFill>
                <a:schemeClr val="bg1"/>
              </a:solidFill>
            </a:rPr>
            <a:t>will</a:t>
          </a:r>
          <a:r>
            <a:rPr lang="en-US" i="0" baseline="0" dirty="0" smtClean="0"/>
            <a:t> not count toward the new Direct Consolidation Loan. You will need to start making new qualified payments. </a:t>
          </a:r>
          <a:endParaRPr lang="en-US" dirty="0"/>
        </a:p>
      </dgm:t>
      <dgm:extLst>
        <a:ext uri="{E40237B7-FDA0-4F09-8148-C483321AD2D9}">
          <dgm14:cNvPr xmlns:dgm14="http://schemas.microsoft.com/office/drawing/2010/diagram" id="0" name="" title="blue box "/>
        </a:ext>
      </dgm:extLst>
    </dgm:pt>
    <dgm:pt modelId="{63A38347-0224-4F05-92B5-917D45963A6D}" type="parTrans" cxnId="{80FEFBB5-C0F3-4B49-ADB1-41DE7432FA9B}">
      <dgm:prSet/>
      <dgm:spPr/>
      <dgm:t>
        <a:bodyPr/>
        <a:lstStyle/>
        <a:p>
          <a:endParaRPr lang="en-US"/>
        </a:p>
      </dgm:t>
    </dgm:pt>
    <dgm:pt modelId="{F2143270-8C35-4539-9A51-BA5E4F42A0CC}" type="sibTrans" cxnId="{80FEFBB5-C0F3-4B49-ADB1-41DE7432FA9B}">
      <dgm:prSet/>
      <dgm:spPr/>
      <dgm:t>
        <a:bodyPr/>
        <a:lstStyle/>
        <a:p>
          <a:endParaRPr lang="en-US"/>
        </a:p>
      </dgm:t>
    </dgm:pt>
    <dgm:pt modelId="{AF0E40F6-713E-487E-A23F-56537A35BD3D}" type="pres">
      <dgm:prSet presAssocID="{D8C53F2C-5220-4A2D-AFED-8021108892D4}" presName="linearFlow" presStyleCnt="0">
        <dgm:presLayoutVars>
          <dgm:dir/>
          <dgm:resizeHandles val="exact"/>
        </dgm:presLayoutVars>
      </dgm:prSet>
      <dgm:spPr/>
      <dgm:t>
        <a:bodyPr/>
        <a:lstStyle/>
        <a:p>
          <a:endParaRPr lang="en-US"/>
        </a:p>
      </dgm:t>
    </dgm:pt>
    <dgm:pt modelId="{D32AF465-AF7B-49B0-BA8A-E1C63A768139}" type="pres">
      <dgm:prSet presAssocID="{72FB5708-9AB5-4C29-B3A1-50FD2FA44056}" presName="composite" presStyleCnt="0"/>
      <dgm:spPr/>
    </dgm:pt>
    <dgm:pt modelId="{38976B6B-4C65-4AE6-9140-0DD93E1134BC}" type="pres">
      <dgm:prSet presAssocID="{72FB5708-9AB5-4C29-B3A1-50FD2FA44056}" presName="imgShp" presStyleLbl="fgImgPlace1" presStyleIdx="0" presStyleCnt="2" custLinFactNeighborX="-306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title="Question mark "/>
        </a:ext>
      </dgm:extLst>
    </dgm:pt>
    <dgm:pt modelId="{09D5EA80-016F-4A0D-877B-CAC9C5DB574E}" type="pres">
      <dgm:prSet presAssocID="{72FB5708-9AB5-4C29-B3A1-50FD2FA44056}" presName="txShp" presStyleLbl="node1" presStyleIdx="0" presStyleCnt="2">
        <dgm:presLayoutVars>
          <dgm:bulletEnabled val="1"/>
        </dgm:presLayoutVars>
      </dgm:prSet>
      <dgm:spPr/>
      <dgm:t>
        <a:bodyPr/>
        <a:lstStyle/>
        <a:p>
          <a:endParaRPr lang="en-US"/>
        </a:p>
      </dgm:t>
    </dgm:pt>
    <dgm:pt modelId="{CCFF18C4-FF77-43E0-AEA8-B7EA690A3632}" type="pres">
      <dgm:prSet presAssocID="{A1977895-E4A3-422E-B009-5A5825A29ADD}" presName="spacing" presStyleCnt="0"/>
      <dgm:spPr/>
    </dgm:pt>
    <dgm:pt modelId="{6CC09EA8-30CE-4459-BA8A-8DF76A59A3CE}" type="pres">
      <dgm:prSet presAssocID="{BD5D3EA7-49C0-4152-873F-9161FC92ABC9}" presName="composite" presStyleCnt="0"/>
      <dgm:spPr/>
    </dgm:pt>
    <dgm:pt modelId="{9AF44F0E-7564-47A1-87A7-AF3FA2561FAA}" type="pres">
      <dgm:prSet presAssocID="{BD5D3EA7-49C0-4152-873F-9161FC92ABC9}" presName="imgShp" presStyleLbl="fgImgPlace1" presStyleIdx="1" presStyleCnt="2" custLinFactNeighborX="-1307" custLinFactNeighborY="-1045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title="Thumbs up "/>
        </a:ext>
      </dgm:extLst>
    </dgm:pt>
    <dgm:pt modelId="{29E0551B-9280-441E-92A4-3BA976CEB265}" type="pres">
      <dgm:prSet presAssocID="{BD5D3EA7-49C0-4152-873F-9161FC92ABC9}" presName="txShp" presStyleLbl="node1" presStyleIdx="1" presStyleCnt="2" custLinFactNeighborX="-471" custLinFactNeighborY="-5227">
        <dgm:presLayoutVars>
          <dgm:bulletEnabled val="1"/>
        </dgm:presLayoutVars>
      </dgm:prSet>
      <dgm:spPr/>
      <dgm:t>
        <a:bodyPr/>
        <a:lstStyle/>
        <a:p>
          <a:endParaRPr lang="en-US"/>
        </a:p>
      </dgm:t>
    </dgm:pt>
  </dgm:ptLst>
  <dgm:cxnLst>
    <dgm:cxn modelId="{C74A8987-D9AA-413D-82DE-2B45FD141752}" srcId="{D8C53F2C-5220-4A2D-AFED-8021108892D4}" destId="{72FB5708-9AB5-4C29-B3A1-50FD2FA44056}" srcOrd="0" destOrd="0" parTransId="{CBF30D86-A55C-4EC9-A8F6-175545FE82F2}" sibTransId="{A1977895-E4A3-422E-B009-5A5825A29ADD}"/>
    <dgm:cxn modelId="{AB9BEE84-0C6F-4467-93EA-E71EA2145317}" type="presOf" srcId="{BD5D3EA7-49C0-4152-873F-9161FC92ABC9}" destId="{29E0551B-9280-441E-92A4-3BA976CEB265}" srcOrd="0" destOrd="0" presId="urn:microsoft.com/office/officeart/2005/8/layout/vList3"/>
    <dgm:cxn modelId="{80FEFBB5-C0F3-4B49-ADB1-41DE7432FA9B}" srcId="{D8C53F2C-5220-4A2D-AFED-8021108892D4}" destId="{BD5D3EA7-49C0-4152-873F-9161FC92ABC9}" srcOrd="1" destOrd="0" parTransId="{63A38347-0224-4F05-92B5-917D45963A6D}" sibTransId="{F2143270-8C35-4539-9A51-BA5E4F42A0CC}"/>
    <dgm:cxn modelId="{4E4583C8-8F72-47B5-BCA3-6A39E70F30B4}" type="presOf" srcId="{72FB5708-9AB5-4C29-B3A1-50FD2FA44056}" destId="{09D5EA80-016F-4A0D-877B-CAC9C5DB574E}" srcOrd="0" destOrd="0" presId="urn:microsoft.com/office/officeart/2005/8/layout/vList3"/>
    <dgm:cxn modelId="{EA10CB9F-7183-410C-BB29-E47A26CFB779}" type="presOf" srcId="{D8C53F2C-5220-4A2D-AFED-8021108892D4}" destId="{AF0E40F6-713E-487E-A23F-56537A35BD3D}" srcOrd="0" destOrd="0" presId="urn:microsoft.com/office/officeart/2005/8/layout/vList3"/>
    <dgm:cxn modelId="{77666652-EC85-4B78-8FBC-2039EC43E6B4}" type="presParOf" srcId="{AF0E40F6-713E-487E-A23F-56537A35BD3D}" destId="{D32AF465-AF7B-49B0-BA8A-E1C63A768139}" srcOrd="0" destOrd="0" presId="urn:microsoft.com/office/officeart/2005/8/layout/vList3"/>
    <dgm:cxn modelId="{5B55BDD6-3F08-4498-94B3-3F39F19BFEB2}" type="presParOf" srcId="{D32AF465-AF7B-49B0-BA8A-E1C63A768139}" destId="{38976B6B-4C65-4AE6-9140-0DD93E1134BC}" srcOrd="0" destOrd="0" presId="urn:microsoft.com/office/officeart/2005/8/layout/vList3"/>
    <dgm:cxn modelId="{8643BE46-6B13-480D-A1B9-D4B9248B8995}" type="presParOf" srcId="{D32AF465-AF7B-49B0-BA8A-E1C63A768139}" destId="{09D5EA80-016F-4A0D-877B-CAC9C5DB574E}" srcOrd="1" destOrd="0" presId="urn:microsoft.com/office/officeart/2005/8/layout/vList3"/>
    <dgm:cxn modelId="{18212E6C-DAE7-45CB-B029-5FDBA75F6B84}" type="presParOf" srcId="{AF0E40F6-713E-487E-A23F-56537A35BD3D}" destId="{CCFF18C4-FF77-43E0-AEA8-B7EA690A3632}" srcOrd="1" destOrd="0" presId="urn:microsoft.com/office/officeart/2005/8/layout/vList3"/>
    <dgm:cxn modelId="{BBFC86FC-8388-4765-A29E-361003452FBF}" type="presParOf" srcId="{AF0E40F6-713E-487E-A23F-56537A35BD3D}" destId="{6CC09EA8-30CE-4459-BA8A-8DF76A59A3CE}" srcOrd="2" destOrd="0" presId="urn:microsoft.com/office/officeart/2005/8/layout/vList3"/>
    <dgm:cxn modelId="{A0E4396E-6F64-4BCA-8C5C-851AAC4B12A6}" type="presParOf" srcId="{6CC09EA8-30CE-4459-BA8A-8DF76A59A3CE}" destId="{9AF44F0E-7564-47A1-87A7-AF3FA2561FAA}" srcOrd="0" destOrd="0" presId="urn:microsoft.com/office/officeart/2005/8/layout/vList3"/>
    <dgm:cxn modelId="{1007B27A-E654-4EDD-B7A2-833988DD088F}" type="presParOf" srcId="{6CC09EA8-30CE-4459-BA8A-8DF76A59A3CE}" destId="{29E0551B-9280-441E-92A4-3BA976CEB26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8C53F2C-5220-4A2D-AFED-8021108892D4}"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n-US"/>
        </a:p>
      </dgm:t>
    </dgm:pt>
    <dgm:pt modelId="{72FB5708-9AB5-4C29-B3A1-50FD2FA44056}">
      <dgm:prSet custT="1"/>
      <dgm:spPr/>
      <dgm:t>
        <a:bodyPr/>
        <a:lstStyle/>
        <a:p>
          <a:pPr algn="l" rtl="0">
            <a:lnSpc>
              <a:spcPct val="85000"/>
            </a:lnSpc>
          </a:pPr>
          <a:r>
            <a:rPr lang="en-US" sz="2000" i="0" baseline="0" dirty="0" smtClean="0"/>
            <a:t>If I am making payments via a qualified Income-Driven-Repayment Plan on a qualified Federal Direct Loan, but I am working for Boeing, do I qualify for the PSLF program? </a:t>
          </a:r>
          <a:endParaRPr lang="en-US" sz="2000" dirty="0"/>
        </a:p>
      </dgm:t>
      <dgm:extLst>
        <a:ext uri="{E40237B7-FDA0-4F09-8148-C483321AD2D9}">
          <dgm14:cNvPr xmlns:dgm14="http://schemas.microsoft.com/office/drawing/2010/diagram" id="0" name="" title="Blue box "/>
        </a:ext>
      </dgm:extLst>
    </dgm:pt>
    <dgm:pt modelId="{CBF30D86-A55C-4EC9-A8F6-175545FE82F2}" type="parTrans" cxnId="{C74A8987-D9AA-413D-82DE-2B45FD141752}">
      <dgm:prSet/>
      <dgm:spPr/>
      <dgm:t>
        <a:bodyPr/>
        <a:lstStyle/>
        <a:p>
          <a:endParaRPr lang="en-US"/>
        </a:p>
      </dgm:t>
    </dgm:pt>
    <dgm:pt modelId="{A1977895-E4A3-422E-B009-5A5825A29ADD}" type="sibTrans" cxnId="{C74A8987-D9AA-413D-82DE-2B45FD141752}">
      <dgm:prSet/>
      <dgm:spPr/>
      <dgm:t>
        <a:bodyPr/>
        <a:lstStyle/>
        <a:p>
          <a:endParaRPr lang="en-US"/>
        </a:p>
      </dgm:t>
    </dgm:pt>
    <dgm:pt modelId="{BD5D3EA7-49C0-4152-873F-9161FC92ABC9}">
      <dgm:prSet custT="1"/>
      <dgm:spPr/>
      <dgm:t>
        <a:bodyPr/>
        <a:lstStyle/>
        <a:p>
          <a:pPr algn="l" rtl="0">
            <a:lnSpc>
              <a:spcPct val="85000"/>
            </a:lnSpc>
            <a:spcAft>
              <a:spcPts val="0"/>
            </a:spcAft>
          </a:pPr>
          <a:r>
            <a:rPr lang="en-US" sz="2000" b="1" i="0" baseline="0" dirty="0" smtClean="0">
              <a:latin typeface="Calibri" panose="020F0502020204030204" pitchFamily="34" charset="0"/>
              <a:cs typeface="Calibri" panose="020F0502020204030204" pitchFamily="34" charset="0"/>
            </a:rPr>
            <a:t>No. </a:t>
          </a:r>
        </a:p>
        <a:p>
          <a:pPr algn="l" rtl="0">
            <a:lnSpc>
              <a:spcPct val="85000"/>
            </a:lnSpc>
            <a:spcAft>
              <a:spcPct val="35000"/>
            </a:spcAft>
          </a:pPr>
          <a:r>
            <a:rPr lang="en-US" sz="2000" i="0" baseline="0" dirty="0" smtClean="0"/>
            <a:t>Boeing is not a qualified employer because it is a for-profit business.  </a:t>
          </a:r>
          <a:endParaRPr lang="en-US" sz="2000" dirty="0"/>
        </a:p>
      </dgm:t>
      <dgm:extLst>
        <a:ext uri="{E40237B7-FDA0-4F09-8148-C483321AD2D9}">
          <dgm14:cNvPr xmlns:dgm14="http://schemas.microsoft.com/office/drawing/2010/diagram" id="0" name="" title="Blue box "/>
        </a:ext>
      </dgm:extLst>
    </dgm:pt>
    <dgm:pt modelId="{63A38347-0224-4F05-92B5-917D45963A6D}" type="parTrans" cxnId="{80FEFBB5-C0F3-4B49-ADB1-41DE7432FA9B}">
      <dgm:prSet/>
      <dgm:spPr/>
      <dgm:t>
        <a:bodyPr/>
        <a:lstStyle/>
        <a:p>
          <a:endParaRPr lang="en-US"/>
        </a:p>
      </dgm:t>
    </dgm:pt>
    <dgm:pt modelId="{F2143270-8C35-4539-9A51-BA5E4F42A0CC}" type="sibTrans" cxnId="{80FEFBB5-C0F3-4B49-ADB1-41DE7432FA9B}">
      <dgm:prSet/>
      <dgm:spPr/>
      <dgm:t>
        <a:bodyPr/>
        <a:lstStyle/>
        <a:p>
          <a:endParaRPr lang="en-US"/>
        </a:p>
      </dgm:t>
    </dgm:pt>
    <dgm:pt modelId="{AF0E40F6-713E-487E-A23F-56537A35BD3D}" type="pres">
      <dgm:prSet presAssocID="{D8C53F2C-5220-4A2D-AFED-8021108892D4}" presName="linearFlow" presStyleCnt="0">
        <dgm:presLayoutVars>
          <dgm:dir/>
          <dgm:resizeHandles val="exact"/>
        </dgm:presLayoutVars>
      </dgm:prSet>
      <dgm:spPr/>
      <dgm:t>
        <a:bodyPr/>
        <a:lstStyle/>
        <a:p>
          <a:endParaRPr lang="en-US"/>
        </a:p>
      </dgm:t>
    </dgm:pt>
    <dgm:pt modelId="{D32AF465-AF7B-49B0-BA8A-E1C63A768139}" type="pres">
      <dgm:prSet presAssocID="{72FB5708-9AB5-4C29-B3A1-50FD2FA44056}" presName="composite" presStyleCnt="0"/>
      <dgm:spPr/>
    </dgm:pt>
    <dgm:pt modelId="{38976B6B-4C65-4AE6-9140-0DD93E1134BC}" type="pres">
      <dgm:prSet presAssocID="{72FB5708-9AB5-4C29-B3A1-50FD2FA44056}" presName="imgShp" presStyleLbl="fgImgPlace1" presStyleIdx="0" presStyleCnt="2" custLinFactNeighborX="-3067"/>
      <dgm:spPr>
        <a:blipFill>
          <a:blip xmlns:r="http://schemas.openxmlformats.org/officeDocument/2006/relationships" r:embed="rId1"/>
          <a:stretch>
            <a:fillRect/>
          </a:stretch>
        </a:blipFill>
      </dgm:spPr>
      <dgm:extLst>
        <a:ext uri="{E40237B7-FDA0-4F09-8148-C483321AD2D9}">
          <dgm14:cNvPr xmlns:dgm14="http://schemas.microsoft.com/office/drawing/2010/diagram" id="0" name="" title="Question mark"/>
        </a:ext>
      </dgm:extLst>
    </dgm:pt>
    <dgm:pt modelId="{09D5EA80-016F-4A0D-877B-CAC9C5DB574E}" type="pres">
      <dgm:prSet presAssocID="{72FB5708-9AB5-4C29-B3A1-50FD2FA44056}" presName="txShp" presStyleLbl="node1" presStyleIdx="0" presStyleCnt="2">
        <dgm:presLayoutVars>
          <dgm:bulletEnabled val="1"/>
        </dgm:presLayoutVars>
      </dgm:prSet>
      <dgm:spPr/>
      <dgm:t>
        <a:bodyPr/>
        <a:lstStyle/>
        <a:p>
          <a:endParaRPr lang="en-US"/>
        </a:p>
      </dgm:t>
    </dgm:pt>
    <dgm:pt modelId="{CCFF18C4-FF77-43E0-AEA8-B7EA690A3632}" type="pres">
      <dgm:prSet presAssocID="{A1977895-E4A3-422E-B009-5A5825A29ADD}" presName="spacing" presStyleCnt="0"/>
      <dgm:spPr/>
    </dgm:pt>
    <dgm:pt modelId="{6CC09EA8-30CE-4459-BA8A-8DF76A59A3CE}" type="pres">
      <dgm:prSet presAssocID="{BD5D3EA7-49C0-4152-873F-9161FC92ABC9}" presName="composite" presStyleCnt="0"/>
      <dgm:spPr/>
    </dgm:pt>
    <dgm:pt modelId="{9AF44F0E-7564-47A1-87A7-AF3FA2561FAA}" type="pres">
      <dgm:prSet presAssocID="{BD5D3EA7-49C0-4152-873F-9161FC92ABC9}" presName="imgShp" presStyleLbl="fgImgPlace1" presStyleIdx="1" presStyleCnt="2" custLinFactNeighborX="-1307" custLinFactNeighborY="-1045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title="Thumbs down "/>
        </a:ext>
      </dgm:extLst>
    </dgm:pt>
    <dgm:pt modelId="{29E0551B-9280-441E-92A4-3BA976CEB265}" type="pres">
      <dgm:prSet presAssocID="{BD5D3EA7-49C0-4152-873F-9161FC92ABC9}" presName="txShp" presStyleLbl="node1" presStyleIdx="1" presStyleCnt="2" custLinFactNeighborX="-471" custLinFactNeighborY="-5227">
        <dgm:presLayoutVars>
          <dgm:bulletEnabled val="1"/>
        </dgm:presLayoutVars>
      </dgm:prSet>
      <dgm:spPr/>
      <dgm:t>
        <a:bodyPr/>
        <a:lstStyle/>
        <a:p>
          <a:endParaRPr lang="en-US"/>
        </a:p>
      </dgm:t>
    </dgm:pt>
  </dgm:ptLst>
  <dgm:cxnLst>
    <dgm:cxn modelId="{C74A8987-D9AA-413D-82DE-2B45FD141752}" srcId="{D8C53F2C-5220-4A2D-AFED-8021108892D4}" destId="{72FB5708-9AB5-4C29-B3A1-50FD2FA44056}" srcOrd="0" destOrd="0" parTransId="{CBF30D86-A55C-4EC9-A8F6-175545FE82F2}" sibTransId="{A1977895-E4A3-422E-B009-5A5825A29ADD}"/>
    <dgm:cxn modelId="{AB9BEE84-0C6F-4467-93EA-E71EA2145317}" type="presOf" srcId="{BD5D3EA7-49C0-4152-873F-9161FC92ABC9}" destId="{29E0551B-9280-441E-92A4-3BA976CEB265}" srcOrd="0" destOrd="0" presId="urn:microsoft.com/office/officeart/2005/8/layout/vList3"/>
    <dgm:cxn modelId="{80FEFBB5-C0F3-4B49-ADB1-41DE7432FA9B}" srcId="{D8C53F2C-5220-4A2D-AFED-8021108892D4}" destId="{BD5D3EA7-49C0-4152-873F-9161FC92ABC9}" srcOrd="1" destOrd="0" parTransId="{63A38347-0224-4F05-92B5-917D45963A6D}" sibTransId="{F2143270-8C35-4539-9A51-BA5E4F42A0CC}"/>
    <dgm:cxn modelId="{4E4583C8-8F72-47B5-BCA3-6A39E70F30B4}" type="presOf" srcId="{72FB5708-9AB5-4C29-B3A1-50FD2FA44056}" destId="{09D5EA80-016F-4A0D-877B-CAC9C5DB574E}" srcOrd="0" destOrd="0" presId="urn:microsoft.com/office/officeart/2005/8/layout/vList3"/>
    <dgm:cxn modelId="{EA10CB9F-7183-410C-BB29-E47A26CFB779}" type="presOf" srcId="{D8C53F2C-5220-4A2D-AFED-8021108892D4}" destId="{AF0E40F6-713E-487E-A23F-56537A35BD3D}" srcOrd="0" destOrd="0" presId="urn:microsoft.com/office/officeart/2005/8/layout/vList3"/>
    <dgm:cxn modelId="{77666652-EC85-4B78-8FBC-2039EC43E6B4}" type="presParOf" srcId="{AF0E40F6-713E-487E-A23F-56537A35BD3D}" destId="{D32AF465-AF7B-49B0-BA8A-E1C63A768139}" srcOrd="0" destOrd="0" presId="urn:microsoft.com/office/officeart/2005/8/layout/vList3"/>
    <dgm:cxn modelId="{5B55BDD6-3F08-4498-94B3-3F39F19BFEB2}" type="presParOf" srcId="{D32AF465-AF7B-49B0-BA8A-E1C63A768139}" destId="{38976B6B-4C65-4AE6-9140-0DD93E1134BC}" srcOrd="0" destOrd="0" presId="urn:microsoft.com/office/officeart/2005/8/layout/vList3"/>
    <dgm:cxn modelId="{8643BE46-6B13-480D-A1B9-D4B9248B8995}" type="presParOf" srcId="{D32AF465-AF7B-49B0-BA8A-E1C63A768139}" destId="{09D5EA80-016F-4A0D-877B-CAC9C5DB574E}" srcOrd="1" destOrd="0" presId="urn:microsoft.com/office/officeart/2005/8/layout/vList3"/>
    <dgm:cxn modelId="{18212E6C-DAE7-45CB-B029-5FDBA75F6B84}" type="presParOf" srcId="{AF0E40F6-713E-487E-A23F-56537A35BD3D}" destId="{CCFF18C4-FF77-43E0-AEA8-B7EA690A3632}" srcOrd="1" destOrd="0" presId="urn:microsoft.com/office/officeart/2005/8/layout/vList3"/>
    <dgm:cxn modelId="{BBFC86FC-8388-4765-A29E-361003452FBF}" type="presParOf" srcId="{AF0E40F6-713E-487E-A23F-56537A35BD3D}" destId="{6CC09EA8-30CE-4459-BA8A-8DF76A59A3CE}" srcOrd="2" destOrd="0" presId="urn:microsoft.com/office/officeart/2005/8/layout/vList3"/>
    <dgm:cxn modelId="{A0E4396E-6F64-4BCA-8C5C-851AAC4B12A6}" type="presParOf" srcId="{6CC09EA8-30CE-4459-BA8A-8DF76A59A3CE}" destId="{9AF44F0E-7564-47A1-87A7-AF3FA2561FAA}" srcOrd="0" destOrd="0" presId="urn:microsoft.com/office/officeart/2005/8/layout/vList3"/>
    <dgm:cxn modelId="{1007B27A-E654-4EDD-B7A2-833988DD088F}" type="presParOf" srcId="{6CC09EA8-30CE-4459-BA8A-8DF76A59A3CE}" destId="{29E0551B-9280-441E-92A4-3BA976CEB26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8C53F2C-5220-4A2D-AFED-8021108892D4}"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n-US"/>
        </a:p>
      </dgm:t>
    </dgm:pt>
    <dgm:pt modelId="{72FB5708-9AB5-4C29-B3A1-50FD2FA44056}">
      <dgm:prSet custT="1"/>
      <dgm:spPr/>
      <dgm:t>
        <a:bodyPr/>
        <a:lstStyle/>
        <a:p>
          <a:pPr algn="l" rtl="0">
            <a:lnSpc>
              <a:spcPct val="85000"/>
            </a:lnSpc>
          </a:pPr>
          <a:r>
            <a:rPr lang="en-US" sz="2000" i="0" baseline="0" dirty="0" smtClean="0"/>
            <a:t> If my Federal Direct Loans are in default, do I still qualify for the PSLF program?</a:t>
          </a:r>
        </a:p>
      </dgm:t>
    </dgm:pt>
    <dgm:pt modelId="{CBF30D86-A55C-4EC9-A8F6-175545FE82F2}" type="parTrans" cxnId="{C74A8987-D9AA-413D-82DE-2B45FD141752}">
      <dgm:prSet/>
      <dgm:spPr/>
      <dgm:t>
        <a:bodyPr/>
        <a:lstStyle/>
        <a:p>
          <a:endParaRPr lang="en-US"/>
        </a:p>
      </dgm:t>
    </dgm:pt>
    <dgm:pt modelId="{A1977895-E4A3-422E-B009-5A5825A29ADD}" type="sibTrans" cxnId="{C74A8987-D9AA-413D-82DE-2B45FD141752}">
      <dgm:prSet/>
      <dgm:spPr/>
      <dgm:t>
        <a:bodyPr/>
        <a:lstStyle/>
        <a:p>
          <a:endParaRPr lang="en-US"/>
        </a:p>
      </dgm:t>
    </dgm:pt>
    <dgm:pt modelId="{BD5D3EA7-49C0-4152-873F-9161FC92ABC9}">
      <dgm:prSet custT="1"/>
      <dgm:spPr/>
      <dgm:t>
        <a:bodyPr/>
        <a:lstStyle/>
        <a:p>
          <a:pPr algn="l" rtl="0">
            <a:lnSpc>
              <a:spcPct val="85000"/>
            </a:lnSpc>
          </a:pPr>
          <a:r>
            <a:rPr lang="en-US" sz="2000" b="1" dirty="0" smtClean="0">
              <a:latin typeface="Calibri" panose="020F0502020204030204" pitchFamily="34" charset="0"/>
              <a:cs typeface="Calibri" panose="020F0502020204030204" pitchFamily="34" charset="0"/>
            </a:rPr>
            <a:t>No. </a:t>
          </a:r>
          <a:br>
            <a:rPr lang="en-US" sz="2000" b="1" dirty="0" smtClean="0">
              <a:latin typeface="Calibri" panose="020F0502020204030204" pitchFamily="34" charset="0"/>
              <a:cs typeface="Calibri" panose="020F0502020204030204" pitchFamily="34" charset="0"/>
            </a:rPr>
          </a:br>
          <a:r>
            <a:rPr lang="en-US" sz="2000" dirty="0" smtClean="0"/>
            <a:t>However, a defaulted loan may become eligible for PSLF if you resolve the default.</a:t>
          </a:r>
          <a:endParaRPr lang="en-US" sz="2000" dirty="0"/>
        </a:p>
      </dgm:t>
      <dgm:extLst>
        <a:ext uri="{E40237B7-FDA0-4F09-8148-C483321AD2D9}">
          <dgm14:cNvPr xmlns:dgm14="http://schemas.microsoft.com/office/drawing/2010/diagram" id="0" name="" title="Blue box "/>
        </a:ext>
      </dgm:extLst>
    </dgm:pt>
    <dgm:pt modelId="{63A38347-0224-4F05-92B5-917D45963A6D}" type="parTrans" cxnId="{80FEFBB5-C0F3-4B49-ADB1-41DE7432FA9B}">
      <dgm:prSet/>
      <dgm:spPr/>
      <dgm:t>
        <a:bodyPr/>
        <a:lstStyle/>
        <a:p>
          <a:endParaRPr lang="en-US"/>
        </a:p>
      </dgm:t>
    </dgm:pt>
    <dgm:pt modelId="{F2143270-8C35-4539-9A51-BA5E4F42A0CC}" type="sibTrans" cxnId="{80FEFBB5-C0F3-4B49-ADB1-41DE7432FA9B}">
      <dgm:prSet/>
      <dgm:spPr/>
      <dgm:t>
        <a:bodyPr/>
        <a:lstStyle/>
        <a:p>
          <a:endParaRPr lang="en-US"/>
        </a:p>
      </dgm:t>
    </dgm:pt>
    <dgm:pt modelId="{AF0E40F6-713E-487E-A23F-56537A35BD3D}" type="pres">
      <dgm:prSet presAssocID="{D8C53F2C-5220-4A2D-AFED-8021108892D4}" presName="linearFlow" presStyleCnt="0">
        <dgm:presLayoutVars>
          <dgm:dir/>
          <dgm:resizeHandles val="exact"/>
        </dgm:presLayoutVars>
      </dgm:prSet>
      <dgm:spPr/>
      <dgm:t>
        <a:bodyPr/>
        <a:lstStyle/>
        <a:p>
          <a:endParaRPr lang="en-US"/>
        </a:p>
      </dgm:t>
    </dgm:pt>
    <dgm:pt modelId="{D32AF465-AF7B-49B0-BA8A-E1C63A768139}" type="pres">
      <dgm:prSet presAssocID="{72FB5708-9AB5-4C29-B3A1-50FD2FA44056}" presName="composite" presStyleCnt="0"/>
      <dgm:spPr/>
    </dgm:pt>
    <dgm:pt modelId="{38976B6B-4C65-4AE6-9140-0DD93E1134BC}" type="pres">
      <dgm:prSet presAssocID="{72FB5708-9AB5-4C29-B3A1-50FD2FA44056}" presName="imgShp" presStyleLbl="fgImgPlace1" presStyleIdx="0" presStyleCnt="2" custLinFactNeighborX="-3067"/>
      <dgm:spPr>
        <a:blipFill>
          <a:blip xmlns:r="http://schemas.openxmlformats.org/officeDocument/2006/relationships" r:embed="rId1"/>
          <a:stretch>
            <a:fillRect/>
          </a:stretch>
        </a:blipFill>
      </dgm:spPr>
      <dgm:extLst>
        <a:ext uri="{E40237B7-FDA0-4F09-8148-C483321AD2D9}">
          <dgm14:cNvPr xmlns:dgm14="http://schemas.microsoft.com/office/drawing/2010/diagram" id="0" name="" title="Question mark "/>
        </a:ext>
      </dgm:extLst>
    </dgm:pt>
    <dgm:pt modelId="{09D5EA80-016F-4A0D-877B-CAC9C5DB574E}" type="pres">
      <dgm:prSet presAssocID="{72FB5708-9AB5-4C29-B3A1-50FD2FA44056}" presName="txShp" presStyleLbl="node1" presStyleIdx="0" presStyleCnt="2">
        <dgm:presLayoutVars>
          <dgm:bulletEnabled val="1"/>
        </dgm:presLayoutVars>
      </dgm:prSet>
      <dgm:spPr/>
      <dgm:t>
        <a:bodyPr/>
        <a:lstStyle/>
        <a:p>
          <a:endParaRPr lang="en-US"/>
        </a:p>
      </dgm:t>
    </dgm:pt>
    <dgm:pt modelId="{CCFF18C4-FF77-43E0-AEA8-B7EA690A3632}" type="pres">
      <dgm:prSet presAssocID="{A1977895-E4A3-422E-B009-5A5825A29ADD}" presName="spacing" presStyleCnt="0"/>
      <dgm:spPr/>
    </dgm:pt>
    <dgm:pt modelId="{6CC09EA8-30CE-4459-BA8A-8DF76A59A3CE}" type="pres">
      <dgm:prSet presAssocID="{BD5D3EA7-49C0-4152-873F-9161FC92ABC9}" presName="composite" presStyleCnt="0"/>
      <dgm:spPr/>
    </dgm:pt>
    <dgm:pt modelId="{9AF44F0E-7564-47A1-87A7-AF3FA2561FAA}" type="pres">
      <dgm:prSet presAssocID="{BD5D3EA7-49C0-4152-873F-9161FC92ABC9}" presName="imgShp" presStyleLbl="fgImgPlace1" presStyleIdx="1" presStyleCnt="2" custLinFactNeighborX="-1307" custLinFactNeighborY="-1045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title="Thumbs down "/>
        </a:ext>
      </dgm:extLst>
    </dgm:pt>
    <dgm:pt modelId="{29E0551B-9280-441E-92A4-3BA976CEB265}" type="pres">
      <dgm:prSet presAssocID="{BD5D3EA7-49C0-4152-873F-9161FC92ABC9}" presName="txShp" presStyleLbl="node1" presStyleIdx="1" presStyleCnt="2" custLinFactNeighborX="-471" custLinFactNeighborY="-5227">
        <dgm:presLayoutVars>
          <dgm:bulletEnabled val="1"/>
        </dgm:presLayoutVars>
      </dgm:prSet>
      <dgm:spPr/>
      <dgm:t>
        <a:bodyPr/>
        <a:lstStyle/>
        <a:p>
          <a:endParaRPr lang="en-US"/>
        </a:p>
      </dgm:t>
    </dgm:pt>
  </dgm:ptLst>
  <dgm:cxnLst>
    <dgm:cxn modelId="{C74A8987-D9AA-413D-82DE-2B45FD141752}" srcId="{D8C53F2C-5220-4A2D-AFED-8021108892D4}" destId="{72FB5708-9AB5-4C29-B3A1-50FD2FA44056}" srcOrd="0" destOrd="0" parTransId="{CBF30D86-A55C-4EC9-A8F6-175545FE82F2}" sibTransId="{A1977895-E4A3-422E-B009-5A5825A29ADD}"/>
    <dgm:cxn modelId="{AB9BEE84-0C6F-4467-93EA-E71EA2145317}" type="presOf" srcId="{BD5D3EA7-49C0-4152-873F-9161FC92ABC9}" destId="{29E0551B-9280-441E-92A4-3BA976CEB265}" srcOrd="0" destOrd="0" presId="urn:microsoft.com/office/officeart/2005/8/layout/vList3"/>
    <dgm:cxn modelId="{80FEFBB5-C0F3-4B49-ADB1-41DE7432FA9B}" srcId="{D8C53F2C-5220-4A2D-AFED-8021108892D4}" destId="{BD5D3EA7-49C0-4152-873F-9161FC92ABC9}" srcOrd="1" destOrd="0" parTransId="{63A38347-0224-4F05-92B5-917D45963A6D}" sibTransId="{F2143270-8C35-4539-9A51-BA5E4F42A0CC}"/>
    <dgm:cxn modelId="{4E4583C8-8F72-47B5-BCA3-6A39E70F30B4}" type="presOf" srcId="{72FB5708-9AB5-4C29-B3A1-50FD2FA44056}" destId="{09D5EA80-016F-4A0D-877B-CAC9C5DB574E}" srcOrd="0" destOrd="0" presId="urn:microsoft.com/office/officeart/2005/8/layout/vList3"/>
    <dgm:cxn modelId="{EA10CB9F-7183-410C-BB29-E47A26CFB779}" type="presOf" srcId="{D8C53F2C-5220-4A2D-AFED-8021108892D4}" destId="{AF0E40F6-713E-487E-A23F-56537A35BD3D}" srcOrd="0" destOrd="0" presId="urn:microsoft.com/office/officeart/2005/8/layout/vList3"/>
    <dgm:cxn modelId="{77666652-EC85-4B78-8FBC-2039EC43E6B4}" type="presParOf" srcId="{AF0E40F6-713E-487E-A23F-56537A35BD3D}" destId="{D32AF465-AF7B-49B0-BA8A-E1C63A768139}" srcOrd="0" destOrd="0" presId="urn:microsoft.com/office/officeart/2005/8/layout/vList3"/>
    <dgm:cxn modelId="{5B55BDD6-3F08-4498-94B3-3F39F19BFEB2}" type="presParOf" srcId="{D32AF465-AF7B-49B0-BA8A-E1C63A768139}" destId="{38976B6B-4C65-4AE6-9140-0DD93E1134BC}" srcOrd="0" destOrd="0" presId="urn:microsoft.com/office/officeart/2005/8/layout/vList3"/>
    <dgm:cxn modelId="{8643BE46-6B13-480D-A1B9-D4B9248B8995}" type="presParOf" srcId="{D32AF465-AF7B-49B0-BA8A-E1C63A768139}" destId="{09D5EA80-016F-4A0D-877B-CAC9C5DB574E}" srcOrd="1" destOrd="0" presId="urn:microsoft.com/office/officeart/2005/8/layout/vList3"/>
    <dgm:cxn modelId="{18212E6C-DAE7-45CB-B029-5FDBA75F6B84}" type="presParOf" srcId="{AF0E40F6-713E-487E-A23F-56537A35BD3D}" destId="{CCFF18C4-FF77-43E0-AEA8-B7EA690A3632}" srcOrd="1" destOrd="0" presId="urn:microsoft.com/office/officeart/2005/8/layout/vList3"/>
    <dgm:cxn modelId="{BBFC86FC-8388-4765-A29E-361003452FBF}" type="presParOf" srcId="{AF0E40F6-713E-487E-A23F-56537A35BD3D}" destId="{6CC09EA8-30CE-4459-BA8A-8DF76A59A3CE}" srcOrd="2" destOrd="0" presId="urn:microsoft.com/office/officeart/2005/8/layout/vList3"/>
    <dgm:cxn modelId="{A0E4396E-6F64-4BCA-8C5C-851AAC4B12A6}" type="presParOf" srcId="{6CC09EA8-30CE-4459-BA8A-8DF76A59A3CE}" destId="{9AF44F0E-7564-47A1-87A7-AF3FA2561FAA}" srcOrd="0" destOrd="0" presId="urn:microsoft.com/office/officeart/2005/8/layout/vList3"/>
    <dgm:cxn modelId="{1007B27A-E654-4EDD-B7A2-833988DD088F}" type="presParOf" srcId="{6CC09EA8-30CE-4459-BA8A-8DF76A59A3CE}" destId="{29E0551B-9280-441E-92A4-3BA976CEB26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8C53F2C-5220-4A2D-AFED-8021108892D4}"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n-US"/>
        </a:p>
      </dgm:t>
    </dgm:pt>
    <dgm:pt modelId="{72FB5708-9AB5-4C29-B3A1-50FD2FA44056}">
      <dgm:prSet custT="1"/>
      <dgm:spPr/>
      <dgm:t>
        <a:bodyPr/>
        <a:lstStyle/>
        <a:p>
          <a:pPr algn="l" rtl="0"/>
          <a:r>
            <a:rPr lang="en-US" sz="2000" dirty="0" smtClean="0"/>
            <a:t>Can I be certain that the PSLF Program will exist by the time I have made my 120 qualifying payments?</a:t>
          </a:r>
          <a:endParaRPr lang="en-US" sz="2000" i="0" baseline="0" dirty="0" smtClean="0"/>
        </a:p>
      </dgm:t>
      <dgm:extLst>
        <a:ext uri="{E40237B7-FDA0-4F09-8148-C483321AD2D9}">
          <dgm14:cNvPr xmlns:dgm14="http://schemas.microsoft.com/office/drawing/2010/diagram" id="0" name="" title="blue box "/>
        </a:ext>
      </dgm:extLst>
    </dgm:pt>
    <dgm:pt modelId="{CBF30D86-A55C-4EC9-A8F6-175545FE82F2}" type="parTrans" cxnId="{C74A8987-D9AA-413D-82DE-2B45FD141752}">
      <dgm:prSet/>
      <dgm:spPr/>
      <dgm:t>
        <a:bodyPr/>
        <a:lstStyle/>
        <a:p>
          <a:endParaRPr lang="en-US"/>
        </a:p>
      </dgm:t>
    </dgm:pt>
    <dgm:pt modelId="{A1977895-E4A3-422E-B009-5A5825A29ADD}" type="sibTrans" cxnId="{C74A8987-D9AA-413D-82DE-2B45FD141752}">
      <dgm:prSet/>
      <dgm:spPr/>
      <dgm:t>
        <a:bodyPr/>
        <a:lstStyle/>
        <a:p>
          <a:endParaRPr lang="en-US"/>
        </a:p>
      </dgm:t>
    </dgm:pt>
    <dgm:pt modelId="{BD5D3EA7-49C0-4152-873F-9161FC92ABC9}">
      <dgm:prSet custT="1"/>
      <dgm:spPr/>
      <dgm:t>
        <a:bodyPr/>
        <a:lstStyle/>
        <a:p>
          <a:pPr algn="l" rtl="0">
            <a:lnSpc>
              <a:spcPct val="85000"/>
            </a:lnSpc>
            <a:spcAft>
              <a:spcPts val="0"/>
            </a:spcAft>
          </a:pPr>
          <a:r>
            <a:rPr lang="en-US" sz="2000" b="1" dirty="0" smtClean="0">
              <a:latin typeface="Calibri" panose="020F0502020204030204" pitchFamily="34" charset="0"/>
              <a:cs typeface="Calibri" panose="020F0502020204030204" pitchFamily="34" charset="0"/>
            </a:rPr>
            <a:t>No. </a:t>
          </a:r>
          <a:br>
            <a:rPr lang="en-US" sz="2000" b="1" dirty="0" smtClean="0">
              <a:latin typeface="Calibri" panose="020F0502020204030204" pitchFamily="34" charset="0"/>
              <a:cs typeface="Calibri" panose="020F0502020204030204" pitchFamily="34" charset="0"/>
            </a:rPr>
          </a:br>
          <a:r>
            <a:rPr lang="en-US" sz="2000" dirty="0" smtClean="0"/>
            <a:t>There are no guarantees about the future availability of PSLF. The PSLF Program was created by Congress and Congress could change or end it.</a:t>
          </a:r>
          <a:endParaRPr lang="en-US" sz="2000" dirty="0"/>
        </a:p>
      </dgm:t>
      <dgm:extLst>
        <a:ext uri="{E40237B7-FDA0-4F09-8148-C483321AD2D9}">
          <dgm14:cNvPr xmlns:dgm14="http://schemas.microsoft.com/office/drawing/2010/diagram" id="0" name="" title="blue box "/>
        </a:ext>
      </dgm:extLst>
    </dgm:pt>
    <dgm:pt modelId="{63A38347-0224-4F05-92B5-917D45963A6D}" type="parTrans" cxnId="{80FEFBB5-C0F3-4B49-ADB1-41DE7432FA9B}">
      <dgm:prSet/>
      <dgm:spPr/>
      <dgm:t>
        <a:bodyPr/>
        <a:lstStyle/>
        <a:p>
          <a:endParaRPr lang="en-US"/>
        </a:p>
      </dgm:t>
    </dgm:pt>
    <dgm:pt modelId="{F2143270-8C35-4539-9A51-BA5E4F42A0CC}" type="sibTrans" cxnId="{80FEFBB5-C0F3-4B49-ADB1-41DE7432FA9B}">
      <dgm:prSet/>
      <dgm:spPr/>
      <dgm:t>
        <a:bodyPr/>
        <a:lstStyle/>
        <a:p>
          <a:endParaRPr lang="en-US"/>
        </a:p>
      </dgm:t>
    </dgm:pt>
    <dgm:pt modelId="{AF0E40F6-713E-487E-A23F-56537A35BD3D}" type="pres">
      <dgm:prSet presAssocID="{D8C53F2C-5220-4A2D-AFED-8021108892D4}" presName="linearFlow" presStyleCnt="0">
        <dgm:presLayoutVars>
          <dgm:dir/>
          <dgm:resizeHandles val="exact"/>
        </dgm:presLayoutVars>
      </dgm:prSet>
      <dgm:spPr/>
      <dgm:t>
        <a:bodyPr/>
        <a:lstStyle/>
        <a:p>
          <a:endParaRPr lang="en-US"/>
        </a:p>
      </dgm:t>
    </dgm:pt>
    <dgm:pt modelId="{D32AF465-AF7B-49B0-BA8A-E1C63A768139}" type="pres">
      <dgm:prSet presAssocID="{72FB5708-9AB5-4C29-B3A1-50FD2FA44056}" presName="composite" presStyleCnt="0"/>
      <dgm:spPr/>
    </dgm:pt>
    <dgm:pt modelId="{38976B6B-4C65-4AE6-9140-0DD93E1134BC}" type="pres">
      <dgm:prSet presAssocID="{72FB5708-9AB5-4C29-B3A1-50FD2FA44056}" presName="imgShp" presStyleLbl="fgImgPlace1" presStyleIdx="0" presStyleCnt="2" custScaleX="98229" custScaleY="91373" custLinFactNeighborX="-3067"/>
      <dgm:spPr>
        <a:blipFill>
          <a:blip xmlns:r="http://schemas.openxmlformats.org/officeDocument/2006/relationships" r:embed="rId1"/>
          <a:stretch>
            <a:fillRect/>
          </a:stretch>
        </a:blipFill>
      </dgm:spPr>
      <dgm:extLst>
        <a:ext uri="{E40237B7-FDA0-4F09-8148-C483321AD2D9}">
          <dgm14:cNvPr xmlns:dgm14="http://schemas.microsoft.com/office/drawing/2010/diagram" id="0" name="" title="question "/>
        </a:ext>
      </dgm:extLst>
    </dgm:pt>
    <dgm:pt modelId="{09D5EA80-016F-4A0D-877B-CAC9C5DB574E}" type="pres">
      <dgm:prSet presAssocID="{72FB5708-9AB5-4C29-B3A1-50FD2FA44056}" presName="txShp" presStyleLbl="node1" presStyleIdx="0" presStyleCnt="2">
        <dgm:presLayoutVars>
          <dgm:bulletEnabled val="1"/>
        </dgm:presLayoutVars>
      </dgm:prSet>
      <dgm:spPr/>
      <dgm:t>
        <a:bodyPr/>
        <a:lstStyle/>
        <a:p>
          <a:endParaRPr lang="en-US"/>
        </a:p>
      </dgm:t>
    </dgm:pt>
    <dgm:pt modelId="{CCFF18C4-FF77-43E0-AEA8-B7EA690A3632}" type="pres">
      <dgm:prSet presAssocID="{A1977895-E4A3-422E-B009-5A5825A29ADD}" presName="spacing" presStyleCnt="0"/>
      <dgm:spPr/>
    </dgm:pt>
    <dgm:pt modelId="{6CC09EA8-30CE-4459-BA8A-8DF76A59A3CE}" type="pres">
      <dgm:prSet presAssocID="{BD5D3EA7-49C0-4152-873F-9161FC92ABC9}" presName="composite" presStyleCnt="0"/>
      <dgm:spPr/>
    </dgm:pt>
    <dgm:pt modelId="{9AF44F0E-7564-47A1-87A7-AF3FA2561FAA}" type="pres">
      <dgm:prSet presAssocID="{BD5D3EA7-49C0-4152-873F-9161FC92ABC9}" presName="imgShp" presStyleLbl="fgImgPlace1" presStyleIdx="1" presStyleCnt="2" custScaleX="102052" custScaleY="96385" custLinFactNeighborX="-1307" custLinFactNeighborY="-1045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title="thumbs down"/>
        </a:ext>
      </dgm:extLst>
    </dgm:pt>
    <dgm:pt modelId="{29E0551B-9280-441E-92A4-3BA976CEB265}" type="pres">
      <dgm:prSet presAssocID="{BD5D3EA7-49C0-4152-873F-9161FC92ABC9}" presName="txShp" presStyleLbl="node1" presStyleIdx="1" presStyleCnt="2" custLinFactNeighborX="-471" custLinFactNeighborY="-5227">
        <dgm:presLayoutVars>
          <dgm:bulletEnabled val="1"/>
        </dgm:presLayoutVars>
      </dgm:prSet>
      <dgm:spPr/>
      <dgm:t>
        <a:bodyPr/>
        <a:lstStyle/>
        <a:p>
          <a:endParaRPr lang="en-US"/>
        </a:p>
      </dgm:t>
    </dgm:pt>
  </dgm:ptLst>
  <dgm:cxnLst>
    <dgm:cxn modelId="{C74A8987-D9AA-413D-82DE-2B45FD141752}" srcId="{D8C53F2C-5220-4A2D-AFED-8021108892D4}" destId="{72FB5708-9AB5-4C29-B3A1-50FD2FA44056}" srcOrd="0" destOrd="0" parTransId="{CBF30D86-A55C-4EC9-A8F6-175545FE82F2}" sibTransId="{A1977895-E4A3-422E-B009-5A5825A29ADD}"/>
    <dgm:cxn modelId="{AB9BEE84-0C6F-4467-93EA-E71EA2145317}" type="presOf" srcId="{BD5D3EA7-49C0-4152-873F-9161FC92ABC9}" destId="{29E0551B-9280-441E-92A4-3BA976CEB265}" srcOrd="0" destOrd="0" presId="urn:microsoft.com/office/officeart/2005/8/layout/vList3"/>
    <dgm:cxn modelId="{80FEFBB5-C0F3-4B49-ADB1-41DE7432FA9B}" srcId="{D8C53F2C-5220-4A2D-AFED-8021108892D4}" destId="{BD5D3EA7-49C0-4152-873F-9161FC92ABC9}" srcOrd="1" destOrd="0" parTransId="{63A38347-0224-4F05-92B5-917D45963A6D}" sibTransId="{F2143270-8C35-4539-9A51-BA5E4F42A0CC}"/>
    <dgm:cxn modelId="{4E4583C8-8F72-47B5-BCA3-6A39E70F30B4}" type="presOf" srcId="{72FB5708-9AB5-4C29-B3A1-50FD2FA44056}" destId="{09D5EA80-016F-4A0D-877B-CAC9C5DB574E}" srcOrd="0" destOrd="0" presId="urn:microsoft.com/office/officeart/2005/8/layout/vList3"/>
    <dgm:cxn modelId="{EA10CB9F-7183-410C-BB29-E47A26CFB779}" type="presOf" srcId="{D8C53F2C-5220-4A2D-AFED-8021108892D4}" destId="{AF0E40F6-713E-487E-A23F-56537A35BD3D}" srcOrd="0" destOrd="0" presId="urn:microsoft.com/office/officeart/2005/8/layout/vList3"/>
    <dgm:cxn modelId="{77666652-EC85-4B78-8FBC-2039EC43E6B4}" type="presParOf" srcId="{AF0E40F6-713E-487E-A23F-56537A35BD3D}" destId="{D32AF465-AF7B-49B0-BA8A-E1C63A768139}" srcOrd="0" destOrd="0" presId="urn:microsoft.com/office/officeart/2005/8/layout/vList3"/>
    <dgm:cxn modelId="{5B55BDD6-3F08-4498-94B3-3F39F19BFEB2}" type="presParOf" srcId="{D32AF465-AF7B-49B0-BA8A-E1C63A768139}" destId="{38976B6B-4C65-4AE6-9140-0DD93E1134BC}" srcOrd="0" destOrd="0" presId="urn:microsoft.com/office/officeart/2005/8/layout/vList3"/>
    <dgm:cxn modelId="{8643BE46-6B13-480D-A1B9-D4B9248B8995}" type="presParOf" srcId="{D32AF465-AF7B-49B0-BA8A-E1C63A768139}" destId="{09D5EA80-016F-4A0D-877B-CAC9C5DB574E}" srcOrd="1" destOrd="0" presId="urn:microsoft.com/office/officeart/2005/8/layout/vList3"/>
    <dgm:cxn modelId="{18212E6C-DAE7-45CB-B029-5FDBA75F6B84}" type="presParOf" srcId="{AF0E40F6-713E-487E-A23F-56537A35BD3D}" destId="{CCFF18C4-FF77-43E0-AEA8-B7EA690A3632}" srcOrd="1" destOrd="0" presId="urn:microsoft.com/office/officeart/2005/8/layout/vList3"/>
    <dgm:cxn modelId="{BBFC86FC-8388-4765-A29E-361003452FBF}" type="presParOf" srcId="{AF0E40F6-713E-487E-A23F-56537A35BD3D}" destId="{6CC09EA8-30CE-4459-BA8A-8DF76A59A3CE}" srcOrd="2" destOrd="0" presId="urn:microsoft.com/office/officeart/2005/8/layout/vList3"/>
    <dgm:cxn modelId="{A0E4396E-6F64-4BCA-8C5C-851AAC4B12A6}" type="presParOf" srcId="{6CC09EA8-30CE-4459-BA8A-8DF76A59A3CE}" destId="{9AF44F0E-7564-47A1-87A7-AF3FA2561FAA}" srcOrd="0" destOrd="0" presId="urn:microsoft.com/office/officeart/2005/8/layout/vList3"/>
    <dgm:cxn modelId="{1007B27A-E654-4EDD-B7A2-833988DD088F}" type="presParOf" srcId="{6CC09EA8-30CE-4459-BA8A-8DF76A59A3CE}" destId="{29E0551B-9280-441E-92A4-3BA976CEB26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8A612B-47C9-442F-954C-FE0FB1F071CA}" type="doc">
      <dgm:prSet loTypeId="urn:microsoft.com/office/officeart/2005/8/layout/hierarchy4" loCatId="list" qsTypeId="urn:microsoft.com/office/officeart/2005/8/quickstyle/simple1" qsCatId="simple" csTypeId="urn:microsoft.com/office/officeart/2005/8/colors/colorful5" csCatId="colorful" phldr="1"/>
      <dgm:spPr/>
      <dgm:t>
        <a:bodyPr/>
        <a:lstStyle/>
        <a:p>
          <a:endParaRPr lang="en-US"/>
        </a:p>
      </dgm:t>
    </dgm:pt>
    <dgm:pt modelId="{415CF31C-CE93-4E94-A34C-F0C83F18B103}">
      <dgm:prSet custT="1"/>
      <dgm:spPr/>
      <dgm:t>
        <a:bodyPr/>
        <a:lstStyle/>
        <a:p>
          <a:r>
            <a:rPr lang="en-US" sz="2500" dirty="0" smtClean="0">
              <a:latin typeface="Calibri" panose="020F0502020204030204" pitchFamily="34" charset="0"/>
              <a:cs typeface="Calibri" panose="020F0502020204030204" pitchFamily="34" charset="0"/>
            </a:rPr>
            <a:t>What are the eligible loan types?</a:t>
          </a:r>
        </a:p>
        <a:p>
          <a:r>
            <a:rPr lang="en-US" sz="2500" dirty="0" smtClean="0">
              <a:latin typeface="Calibri" panose="020F0502020204030204" pitchFamily="34" charset="0"/>
              <a:cs typeface="Calibri" panose="020F0502020204030204" pitchFamily="34" charset="0"/>
            </a:rPr>
            <a:t>Federal Direct Loans</a:t>
          </a:r>
          <a:endParaRPr lang="en-US" sz="2500" dirty="0">
            <a:latin typeface="Calibri" panose="020F0502020204030204" pitchFamily="34" charset="0"/>
            <a:cs typeface="Calibri" panose="020F0502020204030204" pitchFamily="34" charset="0"/>
          </a:endParaRPr>
        </a:p>
      </dgm:t>
    </dgm:pt>
    <dgm:pt modelId="{18D551B2-802F-4F8D-BEE7-679E32F59C79}" type="parTrans" cxnId="{3FA3E9DF-BEE3-442D-8B24-E9C8F9A3ADDD}">
      <dgm:prSet/>
      <dgm:spPr/>
      <dgm:t>
        <a:bodyPr/>
        <a:lstStyle/>
        <a:p>
          <a:endParaRPr lang="en-US"/>
        </a:p>
      </dgm:t>
    </dgm:pt>
    <dgm:pt modelId="{ACF29DC8-BDC4-41C0-A240-FE585D1C9A81}" type="sibTrans" cxnId="{3FA3E9DF-BEE3-442D-8B24-E9C8F9A3ADDD}">
      <dgm:prSet/>
      <dgm:spPr/>
      <dgm:t>
        <a:bodyPr/>
        <a:lstStyle/>
        <a:p>
          <a:endParaRPr lang="en-US"/>
        </a:p>
      </dgm:t>
    </dgm:pt>
    <dgm:pt modelId="{8B180876-9B93-464C-8574-CA0B06C59D97}">
      <dgm:prSet custT="1"/>
      <dgm:spPr/>
      <dgm:t>
        <a:bodyPr/>
        <a:lstStyle/>
        <a:p>
          <a:pPr rtl="0"/>
          <a:r>
            <a:rPr lang="en-US" sz="2000" i="0" baseline="0" dirty="0" smtClean="0"/>
            <a:t>Direct Subsidized Loans</a:t>
          </a:r>
          <a:endParaRPr lang="en-US" sz="2000" dirty="0"/>
        </a:p>
      </dgm:t>
    </dgm:pt>
    <dgm:pt modelId="{07B15B5F-DE89-43BA-98E5-2F43B81E5869}" type="parTrans" cxnId="{6AFDABCC-0C29-43AC-9250-8FBE25AD05D9}">
      <dgm:prSet/>
      <dgm:spPr/>
      <dgm:t>
        <a:bodyPr/>
        <a:lstStyle/>
        <a:p>
          <a:endParaRPr lang="en-US"/>
        </a:p>
      </dgm:t>
    </dgm:pt>
    <dgm:pt modelId="{52270E13-9079-4933-BEDE-117FF7B4EAE0}" type="sibTrans" cxnId="{6AFDABCC-0C29-43AC-9250-8FBE25AD05D9}">
      <dgm:prSet/>
      <dgm:spPr/>
      <dgm:t>
        <a:bodyPr/>
        <a:lstStyle/>
        <a:p>
          <a:endParaRPr lang="en-US"/>
        </a:p>
      </dgm:t>
    </dgm:pt>
    <dgm:pt modelId="{D9D3BE41-1A8D-45B3-BABD-1639D491D6BE}">
      <dgm:prSet custT="1"/>
      <dgm:spPr/>
      <dgm:t>
        <a:bodyPr/>
        <a:lstStyle/>
        <a:p>
          <a:pPr rtl="0"/>
          <a:r>
            <a:rPr lang="en-US" sz="2000" i="0" baseline="0" dirty="0" smtClean="0"/>
            <a:t>Direct PLUS Loans for graduate or professional students</a:t>
          </a:r>
          <a:endParaRPr lang="en-US" sz="2000" dirty="0"/>
        </a:p>
      </dgm:t>
    </dgm:pt>
    <dgm:pt modelId="{F7905B68-041A-4B4E-ACF9-F85DE2863886}" type="parTrans" cxnId="{C78E4768-8DDE-40EC-BD4A-FB956A0A40B7}">
      <dgm:prSet/>
      <dgm:spPr/>
      <dgm:t>
        <a:bodyPr/>
        <a:lstStyle/>
        <a:p>
          <a:endParaRPr lang="en-US"/>
        </a:p>
      </dgm:t>
    </dgm:pt>
    <dgm:pt modelId="{3CAD6A2D-704F-4A36-A3D9-8FDB19404B6D}" type="sibTrans" cxnId="{C78E4768-8DDE-40EC-BD4A-FB956A0A40B7}">
      <dgm:prSet/>
      <dgm:spPr/>
      <dgm:t>
        <a:bodyPr/>
        <a:lstStyle/>
        <a:p>
          <a:endParaRPr lang="en-US"/>
        </a:p>
      </dgm:t>
    </dgm:pt>
    <dgm:pt modelId="{0A0908CD-52ED-4254-B447-AE6E852945A3}">
      <dgm:prSet custT="1"/>
      <dgm:spPr/>
      <dgm:t>
        <a:bodyPr/>
        <a:lstStyle/>
        <a:p>
          <a:pPr rtl="0"/>
          <a:r>
            <a:rPr lang="en-US" sz="2000" i="0" baseline="0" dirty="0" smtClean="0"/>
            <a:t>Direct Unsubsidized Direct PLUS Loans for graduate or professional students</a:t>
          </a:r>
          <a:endParaRPr lang="en-US" sz="2000" dirty="0"/>
        </a:p>
      </dgm:t>
    </dgm:pt>
    <dgm:pt modelId="{589B1F62-2738-4359-AE69-634351A0B03F}" type="parTrans" cxnId="{22C3FD38-4610-4981-8A8B-B4733320C5BE}">
      <dgm:prSet/>
      <dgm:spPr/>
      <dgm:t>
        <a:bodyPr/>
        <a:lstStyle/>
        <a:p>
          <a:endParaRPr lang="en-US"/>
        </a:p>
      </dgm:t>
    </dgm:pt>
    <dgm:pt modelId="{7DC1052E-734B-4592-A235-78243AFF3F29}" type="sibTrans" cxnId="{22C3FD38-4610-4981-8A8B-B4733320C5BE}">
      <dgm:prSet/>
      <dgm:spPr/>
      <dgm:t>
        <a:bodyPr/>
        <a:lstStyle/>
        <a:p>
          <a:endParaRPr lang="en-US"/>
        </a:p>
      </dgm:t>
    </dgm:pt>
    <dgm:pt modelId="{BA4A753F-EA73-47D3-A2F8-3EE6FBCE65BE}">
      <dgm:prSet custT="1"/>
      <dgm:spPr/>
      <dgm:t>
        <a:bodyPr/>
        <a:lstStyle/>
        <a:p>
          <a:pPr rtl="0"/>
          <a:r>
            <a:rPr lang="en-US" sz="2000" i="0" baseline="0" dirty="0" smtClean="0"/>
            <a:t>Direct Consolidation Loans</a:t>
          </a:r>
          <a:endParaRPr lang="en-US" sz="2000" dirty="0"/>
        </a:p>
      </dgm:t>
    </dgm:pt>
    <dgm:pt modelId="{25905591-5C07-42A9-BC9A-4A1F8BD06866}" type="parTrans" cxnId="{4D2533B2-9F48-4CAF-A428-FAF2F51F83B4}">
      <dgm:prSet/>
      <dgm:spPr/>
      <dgm:t>
        <a:bodyPr/>
        <a:lstStyle/>
        <a:p>
          <a:endParaRPr lang="en-US"/>
        </a:p>
      </dgm:t>
    </dgm:pt>
    <dgm:pt modelId="{BD2E3397-58B9-4D27-BE6C-AA4932781CA6}" type="sibTrans" cxnId="{4D2533B2-9F48-4CAF-A428-FAF2F51F83B4}">
      <dgm:prSet/>
      <dgm:spPr/>
      <dgm:t>
        <a:bodyPr/>
        <a:lstStyle/>
        <a:p>
          <a:endParaRPr lang="en-US"/>
        </a:p>
      </dgm:t>
    </dgm:pt>
    <dgm:pt modelId="{3F7A4128-0F0B-41F4-8DDB-49A460C57D3B}" type="pres">
      <dgm:prSet presAssocID="{EF8A612B-47C9-442F-954C-FE0FB1F071CA}" presName="Name0" presStyleCnt="0">
        <dgm:presLayoutVars>
          <dgm:chPref val="1"/>
          <dgm:dir/>
          <dgm:animOne val="branch"/>
          <dgm:animLvl val="lvl"/>
          <dgm:resizeHandles/>
        </dgm:presLayoutVars>
      </dgm:prSet>
      <dgm:spPr/>
      <dgm:t>
        <a:bodyPr/>
        <a:lstStyle/>
        <a:p>
          <a:endParaRPr lang="en-US"/>
        </a:p>
      </dgm:t>
    </dgm:pt>
    <dgm:pt modelId="{B1D85138-7E32-46E2-B2CB-4493F58000F5}" type="pres">
      <dgm:prSet presAssocID="{415CF31C-CE93-4E94-A34C-F0C83F18B103}" presName="vertOne" presStyleCnt="0"/>
      <dgm:spPr/>
    </dgm:pt>
    <dgm:pt modelId="{1A32B99D-BD5E-4288-B17A-040871FDFC0F}" type="pres">
      <dgm:prSet presAssocID="{415CF31C-CE93-4E94-A34C-F0C83F18B103}" presName="txOne" presStyleLbl="node0" presStyleIdx="0" presStyleCnt="1" custScaleY="60568">
        <dgm:presLayoutVars>
          <dgm:chPref val="3"/>
        </dgm:presLayoutVars>
      </dgm:prSet>
      <dgm:spPr/>
      <dgm:t>
        <a:bodyPr/>
        <a:lstStyle/>
        <a:p>
          <a:endParaRPr lang="en-US"/>
        </a:p>
      </dgm:t>
    </dgm:pt>
    <dgm:pt modelId="{543636F2-4E5F-4409-BF0F-566191BC0857}" type="pres">
      <dgm:prSet presAssocID="{415CF31C-CE93-4E94-A34C-F0C83F18B103}" presName="parTransOne" presStyleCnt="0"/>
      <dgm:spPr/>
    </dgm:pt>
    <dgm:pt modelId="{41994155-C690-4F7D-B55D-4A5C73D6A2D4}" type="pres">
      <dgm:prSet presAssocID="{415CF31C-CE93-4E94-A34C-F0C83F18B103}" presName="horzOne" presStyleCnt="0"/>
      <dgm:spPr/>
    </dgm:pt>
    <dgm:pt modelId="{2EDDF518-7912-4FBD-801A-CA7ABC6E15BD}" type="pres">
      <dgm:prSet presAssocID="{8B180876-9B93-464C-8574-CA0B06C59D97}" presName="vertTwo" presStyleCnt="0"/>
      <dgm:spPr/>
    </dgm:pt>
    <dgm:pt modelId="{96D399C3-18ED-4395-A8B2-932D8B6C6ED1}" type="pres">
      <dgm:prSet presAssocID="{8B180876-9B93-464C-8574-CA0B06C59D97}" presName="txTwo" presStyleLbl="node2" presStyleIdx="0" presStyleCnt="4">
        <dgm:presLayoutVars>
          <dgm:chPref val="3"/>
        </dgm:presLayoutVars>
      </dgm:prSet>
      <dgm:spPr/>
      <dgm:t>
        <a:bodyPr/>
        <a:lstStyle/>
        <a:p>
          <a:endParaRPr lang="en-US"/>
        </a:p>
      </dgm:t>
    </dgm:pt>
    <dgm:pt modelId="{4091989B-6D93-4E07-A3F0-C23FCB878C7C}" type="pres">
      <dgm:prSet presAssocID="{8B180876-9B93-464C-8574-CA0B06C59D97}" presName="horzTwo" presStyleCnt="0"/>
      <dgm:spPr/>
    </dgm:pt>
    <dgm:pt modelId="{B47AFEEF-C345-4AC5-85E8-A8106E05CA99}" type="pres">
      <dgm:prSet presAssocID="{52270E13-9079-4933-BEDE-117FF7B4EAE0}" presName="sibSpaceTwo" presStyleCnt="0"/>
      <dgm:spPr/>
    </dgm:pt>
    <dgm:pt modelId="{B8A205E9-3695-4FAF-8239-7CECA881ED9C}" type="pres">
      <dgm:prSet presAssocID="{D9D3BE41-1A8D-45B3-BABD-1639D491D6BE}" presName="vertTwo" presStyleCnt="0"/>
      <dgm:spPr/>
    </dgm:pt>
    <dgm:pt modelId="{8588E32A-5E82-4B53-879D-F9B8339348FA}" type="pres">
      <dgm:prSet presAssocID="{D9D3BE41-1A8D-45B3-BABD-1639D491D6BE}" presName="txTwo" presStyleLbl="node2" presStyleIdx="1" presStyleCnt="4">
        <dgm:presLayoutVars>
          <dgm:chPref val="3"/>
        </dgm:presLayoutVars>
      </dgm:prSet>
      <dgm:spPr/>
      <dgm:t>
        <a:bodyPr/>
        <a:lstStyle/>
        <a:p>
          <a:endParaRPr lang="en-US"/>
        </a:p>
      </dgm:t>
    </dgm:pt>
    <dgm:pt modelId="{C5F85DA9-90C4-40FD-BAE7-CB1E44EA33B6}" type="pres">
      <dgm:prSet presAssocID="{D9D3BE41-1A8D-45B3-BABD-1639D491D6BE}" presName="horzTwo" presStyleCnt="0"/>
      <dgm:spPr/>
    </dgm:pt>
    <dgm:pt modelId="{93E5BB01-54AA-49F4-8D21-977644A91AE0}" type="pres">
      <dgm:prSet presAssocID="{3CAD6A2D-704F-4A36-A3D9-8FDB19404B6D}" presName="sibSpaceTwo" presStyleCnt="0"/>
      <dgm:spPr/>
    </dgm:pt>
    <dgm:pt modelId="{65CA1E38-C5CC-4744-9F72-9861C651F577}" type="pres">
      <dgm:prSet presAssocID="{0A0908CD-52ED-4254-B447-AE6E852945A3}" presName="vertTwo" presStyleCnt="0"/>
      <dgm:spPr/>
    </dgm:pt>
    <dgm:pt modelId="{1CE827CA-6126-4509-A2FD-CCD335ACC6A7}" type="pres">
      <dgm:prSet presAssocID="{0A0908CD-52ED-4254-B447-AE6E852945A3}" presName="txTwo" presStyleLbl="node2" presStyleIdx="2" presStyleCnt="4">
        <dgm:presLayoutVars>
          <dgm:chPref val="3"/>
        </dgm:presLayoutVars>
      </dgm:prSet>
      <dgm:spPr/>
      <dgm:t>
        <a:bodyPr/>
        <a:lstStyle/>
        <a:p>
          <a:endParaRPr lang="en-US"/>
        </a:p>
      </dgm:t>
    </dgm:pt>
    <dgm:pt modelId="{0025C73A-1E7A-48E8-B2ED-8EFF3B9803E7}" type="pres">
      <dgm:prSet presAssocID="{0A0908CD-52ED-4254-B447-AE6E852945A3}" presName="horzTwo" presStyleCnt="0"/>
      <dgm:spPr/>
    </dgm:pt>
    <dgm:pt modelId="{092EACD7-1C4C-4B4C-AB44-991BEA697995}" type="pres">
      <dgm:prSet presAssocID="{7DC1052E-734B-4592-A235-78243AFF3F29}" presName="sibSpaceTwo" presStyleCnt="0"/>
      <dgm:spPr/>
    </dgm:pt>
    <dgm:pt modelId="{687F803E-2CE8-4562-87D5-8F6A112CBCF5}" type="pres">
      <dgm:prSet presAssocID="{BA4A753F-EA73-47D3-A2F8-3EE6FBCE65BE}" presName="vertTwo" presStyleCnt="0"/>
      <dgm:spPr/>
    </dgm:pt>
    <dgm:pt modelId="{3A10D705-F167-4363-8E04-7D16598EAE73}" type="pres">
      <dgm:prSet presAssocID="{BA4A753F-EA73-47D3-A2F8-3EE6FBCE65BE}" presName="txTwo" presStyleLbl="node2" presStyleIdx="3" presStyleCnt="4">
        <dgm:presLayoutVars>
          <dgm:chPref val="3"/>
        </dgm:presLayoutVars>
      </dgm:prSet>
      <dgm:spPr/>
      <dgm:t>
        <a:bodyPr/>
        <a:lstStyle/>
        <a:p>
          <a:endParaRPr lang="en-US"/>
        </a:p>
      </dgm:t>
    </dgm:pt>
    <dgm:pt modelId="{AFBF2A2C-A1C4-4AB8-B60C-599A4C2F57C4}" type="pres">
      <dgm:prSet presAssocID="{BA4A753F-EA73-47D3-A2F8-3EE6FBCE65BE}" presName="horzTwo" presStyleCnt="0"/>
      <dgm:spPr/>
    </dgm:pt>
  </dgm:ptLst>
  <dgm:cxnLst>
    <dgm:cxn modelId="{052A5CE7-C3FA-405E-8924-1772DCBDE33B}" type="presOf" srcId="{0A0908CD-52ED-4254-B447-AE6E852945A3}" destId="{1CE827CA-6126-4509-A2FD-CCD335ACC6A7}" srcOrd="0" destOrd="0" presId="urn:microsoft.com/office/officeart/2005/8/layout/hierarchy4"/>
    <dgm:cxn modelId="{FBEAFB1E-C3D8-4F10-8774-6241B8B60573}" type="presOf" srcId="{415CF31C-CE93-4E94-A34C-F0C83F18B103}" destId="{1A32B99D-BD5E-4288-B17A-040871FDFC0F}" srcOrd="0" destOrd="0" presId="urn:microsoft.com/office/officeart/2005/8/layout/hierarchy4"/>
    <dgm:cxn modelId="{2B9BC886-AE15-4C6B-B443-C23639447A1D}" type="presOf" srcId="{D9D3BE41-1A8D-45B3-BABD-1639D491D6BE}" destId="{8588E32A-5E82-4B53-879D-F9B8339348FA}" srcOrd="0" destOrd="0" presId="urn:microsoft.com/office/officeart/2005/8/layout/hierarchy4"/>
    <dgm:cxn modelId="{9AF37BAE-4AA5-4097-B8FE-0340D906F70C}" type="presOf" srcId="{EF8A612B-47C9-442F-954C-FE0FB1F071CA}" destId="{3F7A4128-0F0B-41F4-8DDB-49A460C57D3B}" srcOrd="0" destOrd="0" presId="urn:microsoft.com/office/officeart/2005/8/layout/hierarchy4"/>
    <dgm:cxn modelId="{C78E4768-8DDE-40EC-BD4A-FB956A0A40B7}" srcId="{415CF31C-CE93-4E94-A34C-F0C83F18B103}" destId="{D9D3BE41-1A8D-45B3-BABD-1639D491D6BE}" srcOrd="1" destOrd="0" parTransId="{F7905B68-041A-4B4E-ACF9-F85DE2863886}" sibTransId="{3CAD6A2D-704F-4A36-A3D9-8FDB19404B6D}"/>
    <dgm:cxn modelId="{22C3FD38-4610-4981-8A8B-B4733320C5BE}" srcId="{415CF31C-CE93-4E94-A34C-F0C83F18B103}" destId="{0A0908CD-52ED-4254-B447-AE6E852945A3}" srcOrd="2" destOrd="0" parTransId="{589B1F62-2738-4359-AE69-634351A0B03F}" sibTransId="{7DC1052E-734B-4592-A235-78243AFF3F29}"/>
    <dgm:cxn modelId="{6AFDABCC-0C29-43AC-9250-8FBE25AD05D9}" srcId="{415CF31C-CE93-4E94-A34C-F0C83F18B103}" destId="{8B180876-9B93-464C-8574-CA0B06C59D97}" srcOrd="0" destOrd="0" parTransId="{07B15B5F-DE89-43BA-98E5-2F43B81E5869}" sibTransId="{52270E13-9079-4933-BEDE-117FF7B4EAE0}"/>
    <dgm:cxn modelId="{D7A6E048-BEBA-4B1E-BE22-B32508D456AD}" type="presOf" srcId="{8B180876-9B93-464C-8574-CA0B06C59D97}" destId="{96D399C3-18ED-4395-A8B2-932D8B6C6ED1}" srcOrd="0" destOrd="0" presId="urn:microsoft.com/office/officeart/2005/8/layout/hierarchy4"/>
    <dgm:cxn modelId="{16274CA3-6150-4927-9FFC-C982D68F3882}" type="presOf" srcId="{BA4A753F-EA73-47D3-A2F8-3EE6FBCE65BE}" destId="{3A10D705-F167-4363-8E04-7D16598EAE73}" srcOrd="0" destOrd="0" presId="urn:microsoft.com/office/officeart/2005/8/layout/hierarchy4"/>
    <dgm:cxn modelId="{3FA3E9DF-BEE3-442D-8B24-E9C8F9A3ADDD}" srcId="{EF8A612B-47C9-442F-954C-FE0FB1F071CA}" destId="{415CF31C-CE93-4E94-A34C-F0C83F18B103}" srcOrd="0" destOrd="0" parTransId="{18D551B2-802F-4F8D-BEE7-679E32F59C79}" sibTransId="{ACF29DC8-BDC4-41C0-A240-FE585D1C9A81}"/>
    <dgm:cxn modelId="{4D2533B2-9F48-4CAF-A428-FAF2F51F83B4}" srcId="{415CF31C-CE93-4E94-A34C-F0C83F18B103}" destId="{BA4A753F-EA73-47D3-A2F8-3EE6FBCE65BE}" srcOrd="3" destOrd="0" parTransId="{25905591-5C07-42A9-BC9A-4A1F8BD06866}" sibTransId="{BD2E3397-58B9-4D27-BE6C-AA4932781CA6}"/>
    <dgm:cxn modelId="{DCFDC118-34EA-4D56-A3C7-3FD1B60BF67F}" type="presParOf" srcId="{3F7A4128-0F0B-41F4-8DDB-49A460C57D3B}" destId="{B1D85138-7E32-46E2-B2CB-4493F58000F5}" srcOrd="0" destOrd="0" presId="urn:microsoft.com/office/officeart/2005/8/layout/hierarchy4"/>
    <dgm:cxn modelId="{8341ACA5-DEBB-422D-97AD-C78411DAE23A}" type="presParOf" srcId="{B1D85138-7E32-46E2-B2CB-4493F58000F5}" destId="{1A32B99D-BD5E-4288-B17A-040871FDFC0F}" srcOrd="0" destOrd="0" presId="urn:microsoft.com/office/officeart/2005/8/layout/hierarchy4"/>
    <dgm:cxn modelId="{B0D17325-4BF0-487C-A819-D34F354DFD3C}" type="presParOf" srcId="{B1D85138-7E32-46E2-B2CB-4493F58000F5}" destId="{543636F2-4E5F-4409-BF0F-566191BC0857}" srcOrd="1" destOrd="0" presId="urn:microsoft.com/office/officeart/2005/8/layout/hierarchy4"/>
    <dgm:cxn modelId="{DDD67047-F0AF-40EB-89DC-AD855BA9BFDF}" type="presParOf" srcId="{B1D85138-7E32-46E2-B2CB-4493F58000F5}" destId="{41994155-C690-4F7D-B55D-4A5C73D6A2D4}" srcOrd="2" destOrd="0" presId="urn:microsoft.com/office/officeart/2005/8/layout/hierarchy4"/>
    <dgm:cxn modelId="{6ADF22A2-0E46-4272-8FBA-A52611D2CF01}" type="presParOf" srcId="{41994155-C690-4F7D-B55D-4A5C73D6A2D4}" destId="{2EDDF518-7912-4FBD-801A-CA7ABC6E15BD}" srcOrd="0" destOrd="0" presId="urn:microsoft.com/office/officeart/2005/8/layout/hierarchy4"/>
    <dgm:cxn modelId="{286ACCC8-0D1B-47B3-8F54-F94B270D1F34}" type="presParOf" srcId="{2EDDF518-7912-4FBD-801A-CA7ABC6E15BD}" destId="{96D399C3-18ED-4395-A8B2-932D8B6C6ED1}" srcOrd="0" destOrd="0" presId="urn:microsoft.com/office/officeart/2005/8/layout/hierarchy4"/>
    <dgm:cxn modelId="{D36FB794-BF96-4BDC-AE62-9F8156839E4B}" type="presParOf" srcId="{2EDDF518-7912-4FBD-801A-CA7ABC6E15BD}" destId="{4091989B-6D93-4E07-A3F0-C23FCB878C7C}" srcOrd="1" destOrd="0" presId="urn:microsoft.com/office/officeart/2005/8/layout/hierarchy4"/>
    <dgm:cxn modelId="{D53508F1-CE4E-4135-83E2-2DF3FAEFEB89}" type="presParOf" srcId="{41994155-C690-4F7D-B55D-4A5C73D6A2D4}" destId="{B47AFEEF-C345-4AC5-85E8-A8106E05CA99}" srcOrd="1" destOrd="0" presId="urn:microsoft.com/office/officeart/2005/8/layout/hierarchy4"/>
    <dgm:cxn modelId="{C2A34BC5-71B3-434A-BFBB-DEC557642A21}" type="presParOf" srcId="{41994155-C690-4F7D-B55D-4A5C73D6A2D4}" destId="{B8A205E9-3695-4FAF-8239-7CECA881ED9C}" srcOrd="2" destOrd="0" presId="urn:microsoft.com/office/officeart/2005/8/layout/hierarchy4"/>
    <dgm:cxn modelId="{FBFF201C-8B74-4391-98E1-A949D61DE044}" type="presParOf" srcId="{B8A205E9-3695-4FAF-8239-7CECA881ED9C}" destId="{8588E32A-5E82-4B53-879D-F9B8339348FA}" srcOrd="0" destOrd="0" presId="urn:microsoft.com/office/officeart/2005/8/layout/hierarchy4"/>
    <dgm:cxn modelId="{6AC93DF7-D551-4F46-A3B4-293E674DCD3E}" type="presParOf" srcId="{B8A205E9-3695-4FAF-8239-7CECA881ED9C}" destId="{C5F85DA9-90C4-40FD-BAE7-CB1E44EA33B6}" srcOrd="1" destOrd="0" presId="urn:microsoft.com/office/officeart/2005/8/layout/hierarchy4"/>
    <dgm:cxn modelId="{05741E8D-7BC1-43F1-B4B8-F8123E0EEE9D}" type="presParOf" srcId="{41994155-C690-4F7D-B55D-4A5C73D6A2D4}" destId="{93E5BB01-54AA-49F4-8D21-977644A91AE0}" srcOrd="3" destOrd="0" presId="urn:microsoft.com/office/officeart/2005/8/layout/hierarchy4"/>
    <dgm:cxn modelId="{E0C723DD-8525-4FF7-8FDF-B60D524D77DD}" type="presParOf" srcId="{41994155-C690-4F7D-B55D-4A5C73D6A2D4}" destId="{65CA1E38-C5CC-4744-9F72-9861C651F577}" srcOrd="4" destOrd="0" presId="urn:microsoft.com/office/officeart/2005/8/layout/hierarchy4"/>
    <dgm:cxn modelId="{C97E5340-5D3E-40ED-9214-AB61B7EC3124}" type="presParOf" srcId="{65CA1E38-C5CC-4744-9F72-9861C651F577}" destId="{1CE827CA-6126-4509-A2FD-CCD335ACC6A7}" srcOrd="0" destOrd="0" presId="urn:microsoft.com/office/officeart/2005/8/layout/hierarchy4"/>
    <dgm:cxn modelId="{B395CD4F-08E3-4102-AAF2-4B4F582EA748}" type="presParOf" srcId="{65CA1E38-C5CC-4744-9F72-9861C651F577}" destId="{0025C73A-1E7A-48E8-B2ED-8EFF3B9803E7}" srcOrd="1" destOrd="0" presId="urn:microsoft.com/office/officeart/2005/8/layout/hierarchy4"/>
    <dgm:cxn modelId="{7129A258-0C2D-42F7-8540-8C26F6C474A1}" type="presParOf" srcId="{41994155-C690-4F7D-B55D-4A5C73D6A2D4}" destId="{092EACD7-1C4C-4B4C-AB44-991BEA697995}" srcOrd="5" destOrd="0" presId="urn:microsoft.com/office/officeart/2005/8/layout/hierarchy4"/>
    <dgm:cxn modelId="{A9B411D7-F24A-4E27-9904-1B995B218EB5}" type="presParOf" srcId="{41994155-C690-4F7D-B55D-4A5C73D6A2D4}" destId="{687F803E-2CE8-4562-87D5-8F6A112CBCF5}" srcOrd="6" destOrd="0" presId="urn:microsoft.com/office/officeart/2005/8/layout/hierarchy4"/>
    <dgm:cxn modelId="{CEE7657A-9D46-41AD-9B16-8A7C1FE23931}" type="presParOf" srcId="{687F803E-2CE8-4562-87D5-8F6A112CBCF5}" destId="{3A10D705-F167-4363-8E04-7D16598EAE73}" srcOrd="0" destOrd="0" presId="urn:microsoft.com/office/officeart/2005/8/layout/hierarchy4"/>
    <dgm:cxn modelId="{E3A99918-3FD5-441C-91A5-C1C79195A943}" type="presParOf" srcId="{687F803E-2CE8-4562-87D5-8F6A112CBCF5}" destId="{AFBF2A2C-A1C4-4AB8-B60C-599A4C2F57C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D8C53F2C-5220-4A2D-AFED-8021108892D4}"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n-US"/>
        </a:p>
      </dgm:t>
    </dgm:pt>
    <dgm:pt modelId="{72FB5708-9AB5-4C29-B3A1-50FD2FA44056}">
      <dgm:prSet custT="1"/>
      <dgm:spPr/>
      <dgm:t>
        <a:bodyPr/>
        <a:lstStyle/>
        <a:p>
          <a:pPr algn="l" rtl="0"/>
          <a:r>
            <a:rPr lang="en-US" sz="2000" i="0" baseline="0" dirty="0" smtClean="0"/>
            <a:t>Does my income level determine my eligibility for PSLF? </a:t>
          </a:r>
        </a:p>
      </dgm:t>
      <dgm:extLst>
        <a:ext uri="{E40237B7-FDA0-4F09-8148-C483321AD2D9}">
          <dgm14:cNvPr xmlns:dgm14="http://schemas.microsoft.com/office/drawing/2010/diagram" id="0" name="" title="blue box "/>
        </a:ext>
      </dgm:extLst>
    </dgm:pt>
    <dgm:pt modelId="{CBF30D86-A55C-4EC9-A8F6-175545FE82F2}" type="parTrans" cxnId="{C74A8987-D9AA-413D-82DE-2B45FD141752}">
      <dgm:prSet/>
      <dgm:spPr/>
      <dgm:t>
        <a:bodyPr/>
        <a:lstStyle/>
        <a:p>
          <a:endParaRPr lang="en-US"/>
        </a:p>
      </dgm:t>
    </dgm:pt>
    <dgm:pt modelId="{A1977895-E4A3-422E-B009-5A5825A29ADD}" type="sibTrans" cxnId="{C74A8987-D9AA-413D-82DE-2B45FD141752}">
      <dgm:prSet/>
      <dgm:spPr/>
      <dgm:t>
        <a:bodyPr/>
        <a:lstStyle/>
        <a:p>
          <a:endParaRPr lang="en-US"/>
        </a:p>
      </dgm:t>
    </dgm:pt>
    <dgm:pt modelId="{BD5D3EA7-49C0-4152-873F-9161FC92ABC9}">
      <dgm:prSet custT="1"/>
      <dgm:spPr/>
      <dgm:t>
        <a:bodyPr/>
        <a:lstStyle/>
        <a:p>
          <a:pPr algn="l" rtl="0">
            <a:lnSpc>
              <a:spcPct val="85000"/>
            </a:lnSpc>
            <a:spcAft>
              <a:spcPts val="0"/>
            </a:spcAft>
          </a:pPr>
          <a:r>
            <a:rPr lang="en-US" sz="2000" b="1" dirty="0" smtClean="0">
              <a:latin typeface="Calibri" panose="020F0502020204030204" pitchFamily="34" charset="0"/>
              <a:cs typeface="Calibri" panose="020F0502020204030204" pitchFamily="34" charset="0"/>
            </a:rPr>
            <a:t>No.</a:t>
          </a:r>
          <a:r>
            <a:rPr lang="en-US" sz="2000" dirty="0" smtClean="0"/>
            <a:t> </a:t>
          </a:r>
        </a:p>
        <a:p>
          <a:pPr algn="l" rtl="0">
            <a:lnSpc>
              <a:spcPct val="85000"/>
            </a:lnSpc>
            <a:spcAft>
              <a:spcPct val="35000"/>
            </a:spcAft>
          </a:pPr>
          <a:r>
            <a:rPr lang="en-US" sz="2000" dirty="0" smtClean="0"/>
            <a:t>There is no income requirement to qualify for PSLF. </a:t>
          </a:r>
          <a:endParaRPr lang="en-US" sz="2000" dirty="0"/>
        </a:p>
      </dgm:t>
      <dgm:extLst>
        <a:ext uri="{E40237B7-FDA0-4F09-8148-C483321AD2D9}">
          <dgm14:cNvPr xmlns:dgm14="http://schemas.microsoft.com/office/drawing/2010/diagram" id="0" name="" title="blue box "/>
        </a:ext>
      </dgm:extLst>
    </dgm:pt>
    <dgm:pt modelId="{63A38347-0224-4F05-92B5-917D45963A6D}" type="parTrans" cxnId="{80FEFBB5-C0F3-4B49-ADB1-41DE7432FA9B}">
      <dgm:prSet/>
      <dgm:spPr/>
      <dgm:t>
        <a:bodyPr/>
        <a:lstStyle/>
        <a:p>
          <a:endParaRPr lang="en-US"/>
        </a:p>
      </dgm:t>
    </dgm:pt>
    <dgm:pt modelId="{F2143270-8C35-4539-9A51-BA5E4F42A0CC}" type="sibTrans" cxnId="{80FEFBB5-C0F3-4B49-ADB1-41DE7432FA9B}">
      <dgm:prSet/>
      <dgm:spPr/>
      <dgm:t>
        <a:bodyPr/>
        <a:lstStyle/>
        <a:p>
          <a:endParaRPr lang="en-US"/>
        </a:p>
      </dgm:t>
    </dgm:pt>
    <dgm:pt modelId="{AF0E40F6-713E-487E-A23F-56537A35BD3D}" type="pres">
      <dgm:prSet presAssocID="{D8C53F2C-5220-4A2D-AFED-8021108892D4}" presName="linearFlow" presStyleCnt="0">
        <dgm:presLayoutVars>
          <dgm:dir/>
          <dgm:resizeHandles val="exact"/>
        </dgm:presLayoutVars>
      </dgm:prSet>
      <dgm:spPr/>
      <dgm:t>
        <a:bodyPr/>
        <a:lstStyle/>
        <a:p>
          <a:endParaRPr lang="en-US"/>
        </a:p>
      </dgm:t>
    </dgm:pt>
    <dgm:pt modelId="{D32AF465-AF7B-49B0-BA8A-E1C63A768139}" type="pres">
      <dgm:prSet presAssocID="{72FB5708-9AB5-4C29-B3A1-50FD2FA44056}" presName="composite" presStyleCnt="0"/>
      <dgm:spPr/>
    </dgm:pt>
    <dgm:pt modelId="{38976B6B-4C65-4AE6-9140-0DD93E1134BC}" type="pres">
      <dgm:prSet presAssocID="{72FB5708-9AB5-4C29-B3A1-50FD2FA44056}" presName="imgShp" presStyleLbl="fgImgPlace1" presStyleIdx="0" presStyleCnt="2" custScaleX="98229" custScaleY="91373" custLinFactNeighborX="-3067"/>
      <dgm:spPr>
        <a:blipFill>
          <a:blip xmlns:r="http://schemas.openxmlformats.org/officeDocument/2006/relationships" r:embed="rId1"/>
          <a:stretch>
            <a:fillRect/>
          </a:stretch>
        </a:blipFill>
      </dgm:spPr>
      <dgm:extLst>
        <a:ext uri="{E40237B7-FDA0-4F09-8148-C483321AD2D9}">
          <dgm14:cNvPr xmlns:dgm14="http://schemas.microsoft.com/office/drawing/2010/diagram" id="0" name="" title="question "/>
        </a:ext>
      </dgm:extLst>
    </dgm:pt>
    <dgm:pt modelId="{09D5EA80-016F-4A0D-877B-CAC9C5DB574E}" type="pres">
      <dgm:prSet presAssocID="{72FB5708-9AB5-4C29-B3A1-50FD2FA44056}" presName="txShp" presStyleLbl="node1" presStyleIdx="0" presStyleCnt="2">
        <dgm:presLayoutVars>
          <dgm:bulletEnabled val="1"/>
        </dgm:presLayoutVars>
      </dgm:prSet>
      <dgm:spPr/>
      <dgm:t>
        <a:bodyPr/>
        <a:lstStyle/>
        <a:p>
          <a:endParaRPr lang="en-US"/>
        </a:p>
      </dgm:t>
    </dgm:pt>
    <dgm:pt modelId="{CCFF18C4-FF77-43E0-AEA8-B7EA690A3632}" type="pres">
      <dgm:prSet presAssocID="{A1977895-E4A3-422E-B009-5A5825A29ADD}" presName="spacing" presStyleCnt="0"/>
      <dgm:spPr/>
    </dgm:pt>
    <dgm:pt modelId="{6CC09EA8-30CE-4459-BA8A-8DF76A59A3CE}" type="pres">
      <dgm:prSet presAssocID="{BD5D3EA7-49C0-4152-873F-9161FC92ABC9}" presName="composite" presStyleCnt="0"/>
      <dgm:spPr/>
    </dgm:pt>
    <dgm:pt modelId="{9AF44F0E-7564-47A1-87A7-AF3FA2561FAA}" type="pres">
      <dgm:prSet presAssocID="{BD5D3EA7-49C0-4152-873F-9161FC92ABC9}" presName="imgShp" presStyleLbl="fgImgPlace1" presStyleIdx="1" presStyleCnt="2" custScaleX="102052" custScaleY="96385" custLinFactNeighborX="-1307" custLinFactNeighborY="-1045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title="thumbs down"/>
        </a:ext>
      </dgm:extLst>
    </dgm:pt>
    <dgm:pt modelId="{29E0551B-9280-441E-92A4-3BA976CEB265}" type="pres">
      <dgm:prSet presAssocID="{BD5D3EA7-49C0-4152-873F-9161FC92ABC9}" presName="txShp" presStyleLbl="node1" presStyleIdx="1" presStyleCnt="2" custLinFactNeighborX="-471" custLinFactNeighborY="-5227">
        <dgm:presLayoutVars>
          <dgm:bulletEnabled val="1"/>
        </dgm:presLayoutVars>
      </dgm:prSet>
      <dgm:spPr/>
      <dgm:t>
        <a:bodyPr/>
        <a:lstStyle/>
        <a:p>
          <a:endParaRPr lang="en-US"/>
        </a:p>
      </dgm:t>
    </dgm:pt>
  </dgm:ptLst>
  <dgm:cxnLst>
    <dgm:cxn modelId="{C74A8987-D9AA-413D-82DE-2B45FD141752}" srcId="{D8C53F2C-5220-4A2D-AFED-8021108892D4}" destId="{72FB5708-9AB5-4C29-B3A1-50FD2FA44056}" srcOrd="0" destOrd="0" parTransId="{CBF30D86-A55C-4EC9-A8F6-175545FE82F2}" sibTransId="{A1977895-E4A3-422E-B009-5A5825A29ADD}"/>
    <dgm:cxn modelId="{AB9BEE84-0C6F-4467-93EA-E71EA2145317}" type="presOf" srcId="{BD5D3EA7-49C0-4152-873F-9161FC92ABC9}" destId="{29E0551B-9280-441E-92A4-3BA976CEB265}" srcOrd="0" destOrd="0" presId="urn:microsoft.com/office/officeart/2005/8/layout/vList3"/>
    <dgm:cxn modelId="{80FEFBB5-C0F3-4B49-ADB1-41DE7432FA9B}" srcId="{D8C53F2C-5220-4A2D-AFED-8021108892D4}" destId="{BD5D3EA7-49C0-4152-873F-9161FC92ABC9}" srcOrd="1" destOrd="0" parTransId="{63A38347-0224-4F05-92B5-917D45963A6D}" sibTransId="{F2143270-8C35-4539-9A51-BA5E4F42A0CC}"/>
    <dgm:cxn modelId="{4E4583C8-8F72-47B5-BCA3-6A39E70F30B4}" type="presOf" srcId="{72FB5708-9AB5-4C29-B3A1-50FD2FA44056}" destId="{09D5EA80-016F-4A0D-877B-CAC9C5DB574E}" srcOrd="0" destOrd="0" presId="urn:microsoft.com/office/officeart/2005/8/layout/vList3"/>
    <dgm:cxn modelId="{EA10CB9F-7183-410C-BB29-E47A26CFB779}" type="presOf" srcId="{D8C53F2C-5220-4A2D-AFED-8021108892D4}" destId="{AF0E40F6-713E-487E-A23F-56537A35BD3D}" srcOrd="0" destOrd="0" presId="urn:microsoft.com/office/officeart/2005/8/layout/vList3"/>
    <dgm:cxn modelId="{77666652-EC85-4B78-8FBC-2039EC43E6B4}" type="presParOf" srcId="{AF0E40F6-713E-487E-A23F-56537A35BD3D}" destId="{D32AF465-AF7B-49B0-BA8A-E1C63A768139}" srcOrd="0" destOrd="0" presId="urn:microsoft.com/office/officeart/2005/8/layout/vList3"/>
    <dgm:cxn modelId="{5B55BDD6-3F08-4498-94B3-3F39F19BFEB2}" type="presParOf" srcId="{D32AF465-AF7B-49B0-BA8A-E1C63A768139}" destId="{38976B6B-4C65-4AE6-9140-0DD93E1134BC}" srcOrd="0" destOrd="0" presId="urn:microsoft.com/office/officeart/2005/8/layout/vList3"/>
    <dgm:cxn modelId="{8643BE46-6B13-480D-A1B9-D4B9248B8995}" type="presParOf" srcId="{D32AF465-AF7B-49B0-BA8A-E1C63A768139}" destId="{09D5EA80-016F-4A0D-877B-CAC9C5DB574E}" srcOrd="1" destOrd="0" presId="urn:microsoft.com/office/officeart/2005/8/layout/vList3"/>
    <dgm:cxn modelId="{18212E6C-DAE7-45CB-B029-5FDBA75F6B84}" type="presParOf" srcId="{AF0E40F6-713E-487E-A23F-56537A35BD3D}" destId="{CCFF18C4-FF77-43E0-AEA8-B7EA690A3632}" srcOrd="1" destOrd="0" presId="urn:microsoft.com/office/officeart/2005/8/layout/vList3"/>
    <dgm:cxn modelId="{BBFC86FC-8388-4765-A29E-361003452FBF}" type="presParOf" srcId="{AF0E40F6-713E-487E-A23F-56537A35BD3D}" destId="{6CC09EA8-30CE-4459-BA8A-8DF76A59A3CE}" srcOrd="2" destOrd="0" presId="urn:microsoft.com/office/officeart/2005/8/layout/vList3"/>
    <dgm:cxn modelId="{A0E4396E-6F64-4BCA-8C5C-851AAC4B12A6}" type="presParOf" srcId="{6CC09EA8-30CE-4459-BA8A-8DF76A59A3CE}" destId="{9AF44F0E-7564-47A1-87A7-AF3FA2561FAA}" srcOrd="0" destOrd="0" presId="urn:microsoft.com/office/officeart/2005/8/layout/vList3"/>
    <dgm:cxn modelId="{1007B27A-E654-4EDD-B7A2-833988DD088F}" type="presParOf" srcId="{6CC09EA8-30CE-4459-BA8A-8DF76A59A3CE}" destId="{29E0551B-9280-441E-92A4-3BA976CEB26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8C53F2C-5220-4A2D-AFED-8021108892D4}"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n-US"/>
        </a:p>
      </dgm:t>
    </dgm:pt>
    <dgm:pt modelId="{72FB5708-9AB5-4C29-B3A1-50FD2FA44056}">
      <dgm:prSet custT="1"/>
      <dgm:spPr/>
      <dgm:t>
        <a:bodyPr/>
        <a:lstStyle/>
        <a:p>
          <a:pPr algn="l" rtl="0"/>
          <a:r>
            <a:rPr lang="en-US" sz="2000" i="0" baseline="0" dirty="0" smtClean="0"/>
            <a:t>Are loan amounts forgiven under PSLF considered taxable by the IRS? </a:t>
          </a:r>
        </a:p>
      </dgm:t>
      <dgm:extLst>
        <a:ext uri="{E40237B7-FDA0-4F09-8148-C483321AD2D9}">
          <dgm14:cNvPr xmlns:dgm14="http://schemas.microsoft.com/office/drawing/2010/diagram" id="0" name="" title="blue box "/>
        </a:ext>
      </dgm:extLst>
    </dgm:pt>
    <dgm:pt modelId="{CBF30D86-A55C-4EC9-A8F6-175545FE82F2}" type="parTrans" cxnId="{C74A8987-D9AA-413D-82DE-2B45FD141752}">
      <dgm:prSet/>
      <dgm:spPr/>
      <dgm:t>
        <a:bodyPr/>
        <a:lstStyle/>
        <a:p>
          <a:endParaRPr lang="en-US"/>
        </a:p>
      </dgm:t>
    </dgm:pt>
    <dgm:pt modelId="{A1977895-E4A3-422E-B009-5A5825A29ADD}" type="sibTrans" cxnId="{C74A8987-D9AA-413D-82DE-2B45FD141752}">
      <dgm:prSet/>
      <dgm:spPr/>
      <dgm:t>
        <a:bodyPr/>
        <a:lstStyle/>
        <a:p>
          <a:endParaRPr lang="en-US"/>
        </a:p>
      </dgm:t>
    </dgm:pt>
    <dgm:pt modelId="{BD5D3EA7-49C0-4152-873F-9161FC92ABC9}">
      <dgm:prSet custT="1"/>
      <dgm:spPr/>
      <dgm:t>
        <a:bodyPr/>
        <a:lstStyle/>
        <a:p>
          <a:pPr algn="l" rtl="0">
            <a:lnSpc>
              <a:spcPct val="85000"/>
            </a:lnSpc>
            <a:spcAft>
              <a:spcPts val="0"/>
            </a:spcAft>
          </a:pPr>
          <a:r>
            <a:rPr lang="en-US" sz="2000" b="1" dirty="0" smtClean="0">
              <a:latin typeface="Calibri" panose="020F0502020204030204" pitchFamily="34" charset="0"/>
              <a:cs typeface="Calibri" panose="020F0502020204030204" pitchFamily="34" charset="0"/>
            </a:rPr>
            <a:t>No. </a:t>
          </a:r>
          <a:r>
            <a:rPr lang="en-US" sz="2000" dirty="0" smtClean="0"/>
            <a:t/>
          </a:r>
          <a:br>
            <a:rPr lang="en-US" sz="2000" dirty="0" smtClean="0"/>
          </a:br>
          <a:r>
            <a:rPr lang="en-US" sz="2000" dirty="0" smtClean="0"/>
            <a:t>According to the IRS, student loan amounts forgiven under PSLF are not considered income for tax purposes. For more information, check with the IRS or a tax adviser.</a:t>
          </a:r>
          <a:endParaRPr lang="en-US" sz="2000" dirty="0"/>
        </a:p>
      </dgm:t>
      <dgm:extLst>
        <a:ext uri="{E40237B7-FDA0-4F09-8148-C483321AD2D9}">
          <dgm14:cNvPr xmlns:dgm14="http://schemas.microsoft.com/office/drawing/2010/diagram" id="0" name="" title="blue box "/>
        </a:ext>
      </dgm:extLst>
    </dgm:pt>
    <dgm:pt modelId="{63A38347-0224-4F05-92B5-917D45963A6D}" type="parTrans" cxnId="{80FEFBB5-C0F3-4B49-ADB1-41DE7432FA9B}">
      <dgm:prSet/>
      <dgm:spPr/>
      <dgm:t>
        <a:bodyPr/>
        <a:lstStyle/>
        <a:p>
          <a:endParaRPr lang="en-US"/>
        </a:p>
      </dgm:t>
    </dgm:pt>
    <dgm:pt modelId="{F2143270-8C35-4539-9A51-BA5E4F42A0CC}" type="sibTrans" cxnId="{80FEFBB5-C0F3-4B49-ADB1-41DE7432FA9B}">
      <dgm:prSet/>
      <dgm:spPr/>
      <dgm:t>
        <a:bodyPr/>
        <a:lstStyle/>
        <a:p>
          <a:endParaRPr lang="en-US"/>
        </a:p>
      </dgm:t>
    </dgm:pt>
    <dgm:pt modelId="{AF0E40F6-713E-487E-A23F-56537A35BD3D}" type="pres">
      <dgm:prSet presAssocID="{D8C53F2C-5220-4A2D-AFED-8021108892D4}" presName="linearFlow" presStyleCnt="0">
        <dgm:presLayoutVars>
          <dgm:dir/>
          <dgm:resizeHandles val="exact"/>
        </dgm:presLayoutVars>
      </dgm:prSet>
      <dgm:spPr/>
      <dgm:t>
        <a:bodyPr/>
        <a:lstStyle/>
        <a:p>
          <a:endParaRPr lang="en-US"/>
        </a:p>
      </dgm:t>
    </dgm:pt>
    <dgm:pt modelId="{D32AF465-AF7B-49B0-BA8A-E1C63A768139}" type="pres">
      <dgm:prSet presAssocID="{72FB5708-9AB5-4C29-B3A1-50FD2FA44056}" presName="composite" presStyleCnt="0"/>
      <dgm:spPr/>
    </dgm:pt>
    <dgm:pt modelId="{38976B6B-4C65-4AE6-9140-0DD93E1134BC}" type="pres">
      <dgm:prSet presAssocID="{72FB5708-9AB5-4C29-B3A1-50FD2FA44056}" presName="imgShp" presStyleLbl="fgImgPlace1" presStyleIdx="0" presStyleCnt="2" custScaleX="98229" custScaleY="91373" custLinFactNeighborX="-3067"/>
      <dgm:spPr>
        <a:blipFill>
          <a:blip xmlns:r="http://schemas.openxmlformats.org/officeDocument/2006/relationships" r:embed="rId1"/>
          <a:stretch>
            <a:fillRect/>
          </a:stretch>
        </a:blipFill>
      </dgm:spPr>
      <dgm:extLst>
        <a:ext uri="{E40237B7-FDA0-4F09-8148-C483321AD2D9}">
          <dgm14:cNvPr xmlns:dgm14="http://schemas.microsoft.com/office/drawing/2010/diagram" id="0" name="" title="question "/>
        </a:ext>
      </dgm:extLst>
    </dgm:pt>
    <dgm:pt modelId="{09D5EA80-016F-4A0D-877B-CAC9C5DB574E}" type="pres">
      <dgm:prSet presAssocID="{72FB5708-9AB5-4C29-B3A1-50FD2FA44056}" presName="txShp" presStyleLbl="node1" presStyleIdx="0" presStyleCnt="2">
        <dgm:presLayoutVars>
          <dgm:bulletEnabled val="1"/>
        </dgm:presLayoutVars>
      </dgm:prSet>
      <dgm:spPr/>
      <dgm:t>
        <a:bodyPr/>
        <a:lstStyle/>
        <a:p>
          <a:endParaRPr lang="en-US"/>
        </a:p>
      </dgm:t>
    </dgm:pt>
    <dgm:pt modelId="{CCFF18C4-FF77-43E0-AEA8-B7EA690A3632}" type="pres">
      <dgm:prSet presAssocID="{A1977895-E4A3-422E-B009-5A5825A29ADD}" presName="spacing" presStyleCnt="0"/>
      <dgm:spPr/>
    </dgm:pt>
    <dgm:pt modelId="{6CC09EA8-30CE-4459-BA8A-8DF76A59A3CE}" type="pres">
      <dgm:prSet presAssocID="{BD5D3EA7-49C0-4152-873F-9161FC92ABC9}" presName="composite" presStyleCnt="0"/>
      <dgm:spPr/>
    </dgm:pt>
    <dgm:pt modelId="{9AF44F0E-7564-47A1-87A7-AF3FA2561FAA}" type="pres">
      <dgm:prSet presAssocID="{BD5D3EA7-49C0-4152-873F-9161FC92ABC9}" presName="imgShp" presStyleLbl="fgImgPlace1" presStyleIdx="1" presStyleCnt="2" custScaleX="102052" custScaleY="96385" custLinFactNeighborX="-1307" custLinFactNeighborY="-1045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title="thumbs down"/>
        </a:ext>
      </dgm:extLst>
    </dgm:pt>
    <dgm:pt modelId="{29E0551B-9280-441E-92A4-3BA976CEB265}" type="pres">
      <dgm:prSet presAssocID="{BD5D3EA7-49C0-4152-873F-9161FC92ABC9}" presName="txShp" presStyleLbl="node1" presStyleIdx="1" presStyleCnt="2" custLinFactNeighborX="-471" custLinFactNeighborY="-5227">
        <dgm:presLayoutVars>
          <dgm:bulletEnabled val="1"/>
        </dgm:presLayoutVars>
      </dgm:prSet>
      <dgm:spPr/>
      <dgm:t>
        <a:bodyPr/>
        <a:lstStyle/>
        <a:p>
          <a:endParaRPr lang="en-US"/>
        </a:p>
      </dgm:t>
    </dgm:pt>
  </dgm:ptLst>
  <dgm:cxnLst>
    <dgm:cxn modelId="{C74A8987-D9AA-413D-82DE-2B45FD141752}" srcId="{D8C53F2C-5220-4A2D-AFED-8021108892D4}" destId="{72FB5708-9AB5-4C29-B3A1-50FD2FA44056}" srcOrd="0" destOrd="0" parTransId="{CBF30D86-A55C-4EC9-A8F6-175545FE82F2}" sibTransId="{A1977895-E4A3-422E-B009-5A5825A29ADD}"/>
    <dgm:cxn modelId="{AB9BEE84-0C6F-4467-93EA-E71EA2145317}" type="presOf" srcId="{BD5D3EA7-49C0-4152-873F-9161FC92ABC9}" destId="{29E0551B-9280-441E-92A4-3BA976CEB265}" srcOrd="0" destOrd="0" presId="urn:microsoft.com/office/officeart/2005/8/layout/vList3"/>
    <dgm:cxn modelId="{80FEFBB5-C0F3-4B49-ADB1-41DE7432FA9B}" srcId="{D8C53F2C-5220-4A2D-AFED-8021108892D4}" destId="{BD5D3EA7-49C0-4152-873F-9161FC92ABC9}" srcOrd="1" destOrd="0" parTransId="{63A38347-0224-4F05-92B5-917D45963A6D}" sibTransId="{F2143270-8C35-4539-9A51-BA5E4F42A0CC}"/>
    <dgm:cxn modelId="{4E4583C8-8F72-47B5-BCA3-6A39E70F30B4}" type="presOf" srcId="{72FB5708-9AB5-4C29-B3A1-50FD2FA44056}" destId="{09D5EA80-016F-4A0D-877B-CAC9C5DB574E}" srcOrd="0" destOrd="0" presId="urn:microsoft.com/office/officeart/2005/8/layout/vList3"/>
    <dgm:cxn modelId="{EA10CB9F-7183-410C-BB29-E47A26CFB779}" type="presOf" srcId="{D8C53F2C-5220-4A2D-AFED-8021108892D4}" destId="{AF0E40F6-713E-487E-A23F-56537A35BD3D}" srcOrd="0" destOrd="0" presId="urn:microsoft.com/office/officeart/2005/8/layout/vList3"/>
    <dgm:cxn modelId="{77666652-EC85-4B78-8FBC-2039EC43E6B4}" type="presParOf" srcId="{AF0E40F6-713E-487E-A23F-56537A35BD3D}" destId="{D32AF465-AF7B-49B0-BA8A-E1C63A768139}" srcOrd="0" destOrd="0" presId="urn:microsoft.com/office/officeart/2005/8/layout/vList3"/>
    <dgm:cxn modelId="{5B55BDD6-3F08-4498-94B3-3F39F19BFEB2}" type="presParOf" srcId="{D32AF465-AF7B-49B0-BA8A-E1C63A768139}" destId="{38976B6B-4C65-4AE6-9140-0DD93E1134BC}" srcOrd="0" destOrd="0" presId="urn:microsoft.com/office/officeart/2005/8/layout/vList3"/>
    <dgm:cxn modelId="{8643BE46-6B13-480D-A1B9-D4B9248B8995}" type="presParOf" srcId="{D32AF465-AF7B-49B0-BA8A-E1C63A768139}" destId="{09D5EA80-016F-4A0D-877B-CAC9C5DB574E}" srcOrd="1" destOrd="0" presId="urn:microsoft.com/office/officeart/2005/8/layout/vList3"/>
    <dgm:cxn modelId="{18212E6C-DAE7-45CB-B029-5FDBA75F6B84}" type="presParOf" srcId="{AF0E40F6-713E-487E-A23F-56537A35BD3D}" destId="{CCFF18C4-FF77-43E0-AEA8-B7EA690A3632}" srcOrd="1" destOrd="0" presId="urn:microsoft.com/office/officeart/2005/8/layout/vList3"/>
    <dgm:cxn modelId="{BBFC86FC-8388-4765-A29E-361003452FBF}" type="presParOf" srcId="{AF0E40F6-713E-487E-A23F-56537A35BD3D}" destId="{6CC09EA8-30CE-4459-BA8A-8DF76A59A3CE}" srcOrd="2" destOrd="0" presId="urn:microsoft.com/office/officeart/2005/8/layout/vList3"/>
    <dgm:cxn modelId="{A0E4396E-6F64-4BCA-8C5C-851AAC4B12A6}" type="presParOf" srcId="{6CC09EA8-30CE-4459-BA8A-8DF76A59A3CE}" destId="{9AF44F0E-7564-47A1-87A7-AF3FA2561FAA}" srcOrd="0" destOrd="0" presId="urn:microsoft.com/office/officeart/2005/8/layout/vList3"/>
    <dgm:cxn modelId="{1007B27A-E654-4EDD-B7A2-833988DD088F}" type="presParOf" srcId="{6CC09EA8-30CE-4459-BA8A-8DF76A59A3CE}" destId="{29E0551B-9280-441E-92A4-3BA976CEB26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AA59D9-B070-4FED-9E6D-EC65DA4DABF2}" type="doc">
      <dgm:prSet loTypeId="urn:microsoft.com/office/officeart/2008/layout/PictureStrips" loCatId="list" qsTypeId="urn:microsoft.com/office/officeart/2005/8/quickstyle/simple1" qsCatId="simple" csTypeId="urn:microsoft.com/office/officeart/2005/8/colors/accent5_2" csCatId="accent5" phldr="1"/>
      <dgm:spPr/>
      <dgm:t>
        <a:bodyPr/>
        <a:lstStyle/>
        <a:p>
          <a:endParaRPr lang="en-US"/>
        </a:p>
      </dgm:t>
    </dgm:pt>
    <dgm:pt modelId="{96833C12-5B1F-4FDD-BB66-3C98DADF760F}">
      <dgm:prSet custT="1"/>
      <dgm:spPr/>
      <dgm:t>
        <a:bodyPr/>
        <a:lstStyle/>
        <a:p>
          <a:pPr rtl="0"/>
          <a:r>
            <a:rPr lang="en-US" sz="2500" b="1" i="0" baseline="0" dirty="0" smtClean="0">
              <a:latin typeface="Calibri" panose="020F0502020204030204" pitchFamily="34" charset="0"/>
              <a:cs typeface="Calibri" panose="020F0502020204030204" pitchFamily="34" charset="0"/>
            </a:rPr>
            <a:t>What are the ineligible loan types?</a:t>
          </a:r>
          <a:r>
            <a:rPr lang="en-US" sz="2500" i="0" baseline="0" dirty="0" smtClean="0">
              <a:latin typeface="Calibri" panose="020F0502020204030204" pitchFamily="34" charset="0"/>
              <a:cs typeface="Calibri" panose="020F0502020204030204" pitchFamily="34" charset="0"/>
            </a:rPr>
            <a:t> </a:t>
          </a:r>
          <a:br>
            <a:rPr lang="en-US" sz="2500" i="0" baseline="0" dirty="0" smtClean="0">
              <a:latin typeface="Calibri" panose="020F0502020204030204" pitchFamily="34" charset="0"/>
              <a:cs typeface="Calibri" panose="020F0502020204030204" pitchFamily="34" charset="0"/>
            </a:rPr>
          </a:br>
          <a:endParaRPr lang="en-US" sz="1800" i="0" baseline="0" dirty="0" smtClean="0">
            <a:latin typeface="Calibri" panose="020F0502020204030204" pitchFamily="34" charset="0"/>
            <a:cs typeface="Calibri" panose="020F0502020204030204" pitchFamily="34" charset="0"/>
          </a:endParaRPr>
        </a:p>
        <a:p>
          <a:pPr rtl="0"/>
          <a:r>
            <a:rPr lang="en-US" sz="2000" i="0" baseline="0" dirty="0" smtClean="0"/>
            <a:t>Private loans.</a:t>
          </a:r>
        </a:p>
        <a:p>
          <a:pPr rtl="0"/>
          <a:r>
            <a:rPr lang="en-US" sz="2000" i="0" baseline="0" dirty="0" smtClean="0"/>
            <a:t>Private education loans are not eligible for PSLF and cannot be consolidated in a new Direct Consolidation Loan.</a:t>
          </a:r>
          <a:endParaRPr lang="en-US" sz="2500" dirty="0">
            <a:latin typeface="Calibri" panose="020F0502020204030204" pitchFamily="34" charset="0"/>
            <a:cs typeface="Calibri" panose="020F0502020204030204" pitchFamily="34" charset="0"/>
          </a:endParaRPr>
        </a:p>
      </dgm:t>
    </dgm:pt>
    <dgm:pt modelId="{E98FD532-57E5-4B0E-8E47-E9F09DB7A573}" type="parTrans" cxnId="{B44C8E51-053E-49D5-B4D3-2D5AC0AAAB0C}">
      <dgm:prSet/>
      <dgm:spPr/>
      <dgm:t>
        <a:bodyPr/>
        <a:lstStyle/>
        <a:p>
          <a:endParaRPr lang="en-US"/>
        </a:p>
      </dgm:t>
    </dgm:pt>
    <dgm:pt modelId="{B472F1D4-D545-41BB-A036-D818A1884063}" type="sibTrans" cxnId="{B44C8E51-053E-49D5-B4D3-2D5AC0AAAB0C}">
      <dgm:prSet/>
      <dgm:spPr/>
      <dgm:t>
        <a:bodyPr/>
        <a:lstStyle/>
        <a:p>
          <a:endParaRPr lang="en-US"/>
        </a:p>
      </dgm:t>
    </dgm:pt>
    <dgm:pt modelId="{DAB43B76-FD03-4B3A-B83F-754BED2F6567}" type="pres">
      <dgm:prSet presAssocID="{B3AA59D9-B070-4FED-9E6D-EC65DA4DABF2}" presName="Name0" presStyleCnt="0">
        <dgm:presLayoutVars>
          <dgm:dir/>
          <dgm:resizeHandles val="exact"/>
        </dgm:presLayoutVars>
      </dgm:prSet>
      <dgm:spPr/>
      <dgm:t>
        <a:bodyPr/>
        <a:lstStyle/>
        <a:p>
          <a:endParaRPr lang="en-US"/>
        </a:p>
      </dgm:t>
    </dgm:pt>
    <dgm:pt modelId="{95A19731-99B8-4059-BE72-35F7E1F56CFF}" type="pres">
      <dgm:prSet presAssocID="{96833C12-5B1F-4FDD-BB66-3C98DADF760F}" presName="composite" presStyleCnt="0"/>
      <dgm:spPr/>
    </dgm:pt>
    <dgm:pt modelId="{8E99CA04-5985-45A7-8983-DAB4CB6A4365}" type="pres">
      <dgm:prSet presAssocID="{96833C12-5B1F-4FDD-BB66-3C98DADF760F}" presName="rect1" presStyleLbl="trAlignAcc1" presStyleIdx="0" presStyleCnt="1">
        <dgm:presLayoutVars>
          <dgm:bulletEnabled val="1"/>
        </dgm:presLayoutVars>
      </dgm:prSet>
      <dgm:spPr/>
      <dgm:t>
        <a:bodyPr/>
        <a:lstStyle/>
        <a:p>
          <a:endParaRPr lang="en-US"/>
        </a:p>
      </dgm:t>
    </dgm:pt>
    <dgm:pt modelId="{27433CC5-2E2E-4D06-8BA2-7FCDB34E04E4}" type="pres">
      <dgm:prSet presAssocID="{96833C12-5B1F-4FDD-BB66-3C98DADF760F}" presName="rect2"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83000" r="-83000"/>
          </a:stretch>
        </a:blipFill>
      </dgm:spPr>
      <dgm:t>
        <a:bodyPr/>
        <a:lstStyle/>
        <a:p>
          <a:endParaRPr lang="en-US"/>
        </a:p>
      </dgm:t>
      <dgm:extLst>
        <a:ext uri="{E40237B7-FDA0-4F09-8148-C483321AD2D9}">
          <dgm14:cNvPr xmlns:dgm14="http://schemas.microsoft.com/office/drawing/2010/diagram" id="0" name="" descr="Young female looking upward with a bewildered expression on her face."/>
        </a:ext>
      </dgm:extLst>
    </dgm:pt>
  </dgm:ptLst>
  <dgm:cxnLst>
    <dgm:cxn modelId="{B44C8E51-053E-49D5-B4D3-2D5AC0AAAB0C}" srcId="{B3AA59D9-B070-4FED-9E6D-EC65DA4DABF2}" destId="{96833C12-5B1F-4FDD-BB66-3C98DADF760F}" srcOrd="0" destOrd="0" parTransId="{E98FD532-57E5-4B0E-8E47-E9F09DB7A573}" sibTransId="{B472F1D4-D545-41BB-A036-D818A1884063}"/>
    <dgm:cxn modelId="{8E2950EB-8627-4ECD-B169-3F30C46D3088}" type="presOf" srcId="{96833C12-5B1F-4FDD-BB66-3C98DADF760F}" destId="{8E99CA04-5985-45A7-8983-DAB4CB6A4365}" srcOrd="0" destOrd="0" presId="urn:microsoft.com/office/officeart/2008/layout/PictureStrips"/>
    <dgm:cxn modelId="{AF641F8C-C8FF-4E32-9131-953D69184EB6}" type="presOf" srcId="{B3AA59D9-B070-4FED-9E6D-EC65DA4DABF2}" destId="{DAB43B76-FD03-4B3A-B83F-754BED2F6567}" srcOrd="0" destOrd="0" presId="urn:microsoft.com/office/officeart/2008/layout/PictureStrips"/>
    <dgm:cxn modelId="{73617265-6601-41AF-BE5A-802B14664218}" type="presParOf" srcId="{DAB43B76-FD03-4B3A-B83F-754BED2F6567}" destId="{95A19731-99B8-4059-BE72-35F7E1F56CFF}" srcOrd="0" destOrd="0" presId="urn:microsoft.com/office/officeart/2008/layout/PictureStrips"/>
    <dgm:cxn modelId="{69E6FFA3-BFE2-4AEE-96B4-943F78569147}" type="presParOf" srcId="{95A19731-99B8-4059-BE72-35F7E1F56CFF}" destId="{8E99CA04-5985-45A7-8983-DAB4CB6A4365}" srcOrd="0" destOrd="0" presId="urn:microsoft.com/office/officeart/2008/layout/PictureStrips"/>
    <dgm:cxn modelId="{9A97BE1B-C140-435D-A06B-F6C37DD1DBCA}" type="presParOf" srcId="{95A19731-99B8-4059-BE72-35F7E1F56CFF}" destId="{27433CC5-2E2E-4D06-8BA2-7FCDB34E04E4}"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57BA76-A364-4B63-865C-2FB69A2B89B7}" type="doc">
      <dgm:prSet loTypeId="urn:microsoft.com/office/officeart/2008/layout/LinedList" loCatId="list" qsTypeId="urn:microsoft.com/office/officeart/2005/8/quickstyle/simple3" qsCatId="simple" csTypeId="urn:microsoft.com/office/officeart/2005/8/colors/accent5_2" csCatId="accent5" phldr="1"/>
      <dgm:spPr/>
      <dgm:t>
        <a:bodyPr/>
        <a:lstStyle/>
        <a:p>
          <a:endParaRPr lang="en-US"/>
        </a:p>
      </dgm:t>
    </dgm:pt>
    <dgm:pt modelId="{8CE42893-0016-41BB-B093-6D75D9CA7008}">
      <dgm:prSet custT="1"/>
      <dgm:spPr/>
      <dgm:t>
        <a:bodyPr/>
        <a:lstStyle/>
        <a:p>
          <a:pPr rtl="0"/>
          <a:r>
            <a:rPr lang="en-US" sz="2000" i="0" baseline="0" dirty="0" smtClean="0"/>
            <a:t>Emergency management            </a:t>
          </a:r>
          <a:endParaRPr lang="en-US" sz="2000" baseline="0" dirty="0"/>
        </a:p>
      </dgm:t>
    </dgm:pt>
    <dgm:pt modelId="{36934C52-D7E7-496B-AFE7-2EC0B3B2F893}" type="parTrans" cxnId="{C07D2AC8-4BD7-48D8-9E50-5FE6A2CC6226}">
      <dgm:prSet/>
      <dgm:spPr/>
      <dgm:t>
        <a:bodyPr/>
        <a:lstStyle/>
        <a:p>
          <a:endParaRPr lang="en-US"/>
        </a:p>
      </dgm:t>
    </dgm:pt>
    <dgm:pt modelId="{C2472079-86AF-4660-8965-366412C24EAC}" type="sibTrans" cxnId="{C07D2AC8-4BD7-48D8-9E50-5FE6A2CC6226}">
      <dgm:prSet/>
      <dgm:spPr/>
      <dgm:t>
        <a:bodyPr/>
        <a:lstStyle/>
        <a:p>
          <a:endParaRPr lang="en-US"/>
        </a:p>
      </dgm:t>
    </dgm:pt>
    <dgm:pt modelId="{D73DE8FA-06E6-40A8-898A-0B76F718EF03}">
      <dgm:prSet custT="1"/>
      <dgm:spPr/>
      <dgm:t>
        <a:bodyPr/>
        <a:lstStyle/>
        <a:p>
          <a:pPr rtl="0"/>
          <a:r>
            <a:rPr lang="en-US" sz="2000" i="0" baseline="0" dirty="0" smtClean="0"/>
            <a:t>Military service</a:t>
          </a:r>
          <a:endParaRPr lang="en-US" sz="2000" baseline="0" dirty="0"/>
        </a:p>
      </dgm:t>
    </dgm:pt>
    <dgm:pt modelId="{F3E4FC35-2294-4D2C-961B-28ABFF250C3E}" type="parTrans" cxnId="{0BA83417-ED44-4426-A58D-80EDE71CBDEF}">
      <dgm:prSet/>
      <dgm:spPr/>
      <dgm:t>
        <a:bodyPr/>
        <a:lstStyle/>
        <a:p>
          <a:endParaRPr lang="en-US"/>
        </a:p>
      </dgm:t>
    </dgm:pt>
    <dgm:pt modelId="{0F4F07B1-F7FF-4E52-BA5E-DE2BDD2877F5}" type="sibTrans" cxnId="{0BA83417-ED44-4426-A58D-80EDE71CBDEF}">
      <dgm:prSet/>
      <dgm:spPr/>
      <dgm:t>
        <a:bodyPr/>
        <a:lstStyle/>
        <a:p>
          <a:endParaRPr lang="en-US"/>
        </a:p>
      </dgm:t>
    </dgm:pt>
    <dgm:pt modelId="{C8F9C5F4-A8B7-4EF5-B1AF-BFCA3F983FE3}">
      <dgm:prSet custT="1"/>
      <dgm:spPr/>
      <dgm:t>
        <a:bodyPr/>
        <a:lstStyle/>
        <a:p>
          <a:pPr rtl="0"/>
          <a:r>
            <a:rPr lang="en-US" sz="2000" i="0" baseline="0" dirty="0" smtClean="0"/>
            <a:t>Early childhood education</a:t>
          </a:r>
          <a:endParaRPr lang="en-US" sz="2000" baseline="0" dirty="0"/>
        </a:p>
      </dgm:t>
    </dgm:pt>
    <dgm:pt modelId="{BE649AE5-EA47-42E8-B3E1-C0F84B006B63}" type="parTrans" cxnId="{1DD29C41-5AC1-4C93-B69B-5F3885F4DCD6}">
      <dgm:prSet/>
      <dgm:spPr/>
      <dgm:t>
        <a:bodyPr/>
        <a:lstStyle/>
        <a:p>
          <a:endParaRPr lang="en-US"/>
        </a:p>
      </dgm:t>
    </dgm:pt>
    <dgm:pt modelId="{AE64235C-E527-4548-814C-4CEE0BFB66CF}" type="sibTrans" cxnId="{1DD29C41-5AC1-4C93-B69B-5F3885F4DCD6}">
      <dgm:prSet/>
      <dgm:spPr/>
      <dgm:t>
        <a:bodyPr/>
        <a:lstStyle/>
        <a:p>
          <a:endParaRPr lang="en-US"/>
        </a:p>
      </dgm:t>
    </dgm:pt>
    <dgm:pt modelId="{1E46512F-FE70-4061-A6BF-9F6F46702877}">
      <dgm:prSet custT="1"/>
      <dgm:spPr/>
      <dgm:t>
        <a:bodyPr/>
        <a:lstStyle/>
        <a:p>
          <a:pPr rtl="0"/>
          <a:r>
            <a:rPr lang="en-US" sz="2000" i="0" baseline="0" dirty="0" smtClean="0"/>
            <a:t>Law enforcement</a:t>
          </a:r>
          <a:endParaRPr lang="en-US" sz="2000" baseline="0" dirty="0"/>
        </a:p>
      </dgm:t>
    </dgm:pt>
    <dgm:pt modelId="{C00352B4-4E63-49D5-A194-B0B4FF5650A8}" type="parTrans" cxnId="{9E8EF2EB-A1D4-403B-B8C3-5A5E6346D837}">
      <dgm:prSet/>
      <dgm:spPr/>
      <dgm:t>
        <a:bodyPr/>
        <a:lstStyle/>
        <a:p>
          <a:endParaRPr lang="en-US"/>
        </a:p>
      </dgm:t>
    </dgm:pt>
    <dgm:pt modelId="{577510DC-2E36-4DA1-A6FD-5830700E4205}" type="sibTrans" cxnId="{9E8EF2EB-A1D4-403B-B8C3-5A5E6346D837}">
      <dgm:prSet/>
      <dgm:spPr/>
      <dgm:t>
        <a:bodyPr/>
        <a:lstStyle/>
        <a:p>
          <a:endParaRPr lang="en-US"/>
        </a:p>
      </dgm:t>
    </dgm:pt>
    <dgm:pt modelId="{853E6941-0DDA-4027-882A-5156D24C4C1B}" type="pres">
      <dgm:prSet presAssocID="{AD57BA76-A364-4B63-865C-2FB69A2B89B7}" presName="vert0" presStyleCnt="0">
        <dgm:presLayoutVars>
          <dgm:dir/>
          <dgm:animOne val="branch"/>
          <dgm:animLvl val="lvl"/>
        </dgm:presLayoutVars>
      </dgm:prSet>
      <dgm:spPr/>
      <dgm:t>
        <a:bodyPr/>
        <a:lstStyle/>
        <a:p>
          <a:endParaRPr lang="en-US"/>
        </a:p>
      </dgm:t>
    </dgm:pt>
    <dgm:pt modelId="{41F7BF67-D713-4471-84E1-908005108CD3}" type="pres">
      <dgm:prSet presAssocID="{C8F9C5F4-A8B7-4EF5-B1AF-BFCA3F983FE3}" presName="thickLine" presStyleLbl="alignNode1" presStyleIdx="0" presStyleCnt="4"/>
      <dgm:spPr/>
    </dgm:pt>
    <dgm:pt modelId="{B033A521-F6B3-418E-A3B9-F09A1907E900}" type="pres">
      <dgm:prSet presAssocID="{C8F9C5F4-A8B7-4EF5-B1AF-BFCA3F983FE3}" presName="horz1" presStyleCnt="0"/>
      <dgm:spPr/>
    </dgm:pt>
    <dgm:pt modelId="{8894AD41-3E50-4F8F-9957-7B5371B1D96D}" type="pres">
      <dgm:prSet presAssocID="{C8F9C5F4-A8B7-4EF5-B1AF-BFCA3F983FE3}" presName="tx1" presStyleLbl="revTx" presStyleIdx="0" presStyleCnt="4"/>
      <dgm:spPr/>
      <dgm:t>
        <a:bodyPr/>
        <a:lstStyle/>
        <a:p>
          <a:endParaRPr lang="en-US"/>
        </a:p>
      </dgm:t>
    </dgm:pt>
    <dgm:pt modelId="{D6C9D6D8-8B83-47AC-B494-1D00CF32CA62}" type="pres">
      <dgm:prSet presAssocID="{C8F9C5F4-A8B7-4EF5-B1AF-BFCA3F983FE3}" presName="vert1" presStyleCnt="0"/>
      <dgm:spPr/>
    </dgm:pt>
    <dgm:pt modelId="{C4CA217F-9BBB-4A71-B83B-7F18E2B7E0FA}" type="pres">
      <dgm:prSet presAssocID="{8CE42893-0016-41BB-B093-6D75D9CA7008}" presName="thickLine" presStyleLbl="alignNode1" presStyleIdx="1" presStyleCnt="4"/>
      <dgm:spPr/>
    </dgm:pt>
    <dgm:pt modelId="{E0BBC452-B963-4A5C-A80C-95CA5917B340}" type="pres">
      <dgm:prSet presAssocID="{8CE42893-0016-41BB-B093-6D75D9CA7008}" presName="horz1" presStyleCnt="0"/>
      <dgm:spPr/>
    </dgm:pt>
    <dgm:pt modelId="{C1C1648C-32B7-4232-8A16-F8224BC2FB93}" type="pres">
      <dgm:prSet presAssocID="{8CE42893-0016-41BB-B093-6D75D9CA7008}" presName="tx1" presStyleLbl="revTx" presStyleIdx="1" presStyleCnt="4"/>
      <dgm:spPr/>
      <dgm:t>
        <a:bodyPr/>
        <a:lstStyle/>
        <a:p>
          <a:endParaRPr lang="en-US"/>
        </a:p>
      </dgm:t>
    </dgm:pt>
    <dgm:pt modelId="{FBC225A1-A308-497B-9F9B-6A39F1F27ABD}" type="pres">
      <dgm:prSet presAssocID="{8CE42893-0016-41BB-B093-6D75D9CA7008}" presName="vert1" presStyleCnt="0"/>
      <dgm:spPr/>
    </dgm:pt>
    <dgm:pt modelId="{B512DF99-177F-445E-87A6-11B58886B948}" type="pres">
      <dgm:prSet presAssocID="{1E46512F-FE70-4061-A6BF-9F6F46702877}" presName="thickLine" presStyleLbl="alignNode1" presStyleIdx="2" presStyleCnt="4"/>
      <dgm:spPr/>
    </dgm:pt>
    <dgm:pt modelId="{965F045A-7F4F-432A-96B3-44C74E08353F}" type="pres">
      <dgm:prSet presAssocID="{1E46512F-FE70-4061-A6BF-9F6F46702877}" presName="horz1" presStyleCnt="0"/>
      <dgm:spPr/>
    </dgm:pt>
    <dgm:pt modelId="{5DF46E42-864C-4FDF-A9DD-7E3B802B714D}" type="pres">
      <dgm:prSet presAssocID="{1E46512F-FE70-4061-A6BF-9F6F46702877}" presName="tx1" presStyleLbl="revTx" presStyleIdx="2" presStyleCnt="4"/>
      <dgm:spPr/>
      <dgm:t>
        <a:bodyPr/>
        <a:lstStyle/>
        <a:p>
          <a:endParaRPr lang="en-US"/>
        </a:p>
      </dgm:t>
    </dgm:pt>
    <dgm:pt modelId="{0C939FAA-9FF0-4443-B8B4-8A7660927499}" type="pres">
      <dgm:prSet presAssocID="{1E46512F-FE70-4061-A6BF-9F6F46702877}" presName="vert1" presStyleCnt="0"/>
      <dgm:spPr/>
    </dgm:pt>
    <dgm:pt modelId="{41E0EB3C-30BE-41DD-A4C8-8904E486CC88}" type="pres">
      <dgm:prSet presAssocID="{D73DE8FA-06E6-40A8-898A-0B76F718EF03}" presName="thickLine" presStyleLbl="alignNode1" presStyleIdx="3" presStyleCnt="4" custLinFactNeighborX="586" custLinFactNeighborY="11195"/>
      <dgm:spPr/>
    </dgm:pt>
    <dgm:pt modelId="{77354812-AB95-4987-9E14-F8F88583CDBE}" type="pres">
      <dgm:prSet presAssocID="{D73DE8FA-06E6-40A8-898A-0B76F718EF03}" presName="horz1" presStyleCnt="0"/>
      <dgm:spPr/>
    </dgm:pt>
    <dgm:pt modelId="{54733AA8-910C-4FB5-A76E-489C784D7078}" type="pres">
      <dgm:prSet presAssocID="{D73DE8FA-06E6-40A8-898A-0B76F718EF03}" presName="tx1" presStyleLbl="revTx" presStyleIdx="3" presStyleCnt="4"/>
      <dgm:spPr/>
      <dgm:t>
        <a:bodyPr/>
        <a:lstStyle/>
        <a:p>
          <a:endParaRPr lang="en-US"/>
        </a:p>
      </dgm:t>
    </dgm:pt>
    <dgm:pt modelId="{097D37CC-6CC5-4902-B913-D4965CF7C9C9}" type="pres">
      <dgm:prSet presAssocID="{D73DE8FA-06E6-40A8-898A-0B76F718EF03}" presName="vert1" presStyleCnt="0"/>
      <dgm:spPr/>
    </dgm:pt>
  </dgm:ptLst>
  <dgm:cxnLst>
    <dgm:cxn modelId="{EB134E45-0D45-491C-88B5-DEEF458166BF}" type="presOf" srcId="{C8F9C5F4-A8B7-4EF5-B1AF-BFCA3F983FE3}" destId="{8894AD41-3E50-4F8F-9957-7B5371B1D96D}" srcOrd="0" destOrd="0" presId="urn:microsoft.com/office/officeart/2008/layout/LinedList"/>
    <dgm:cxn modelId="{9E8EF2EB-A1D4-403B-B8C3-5A5E6346D837}" srcId="{AD57BA76-A364-4B63-865C-2FB69A2B89B7}" destId="{1E46512F-FE70-4061-A6BF-9F6F46702877}" srcOrd="2" destOrd="0" parTransId="{C00352B4-4E63-49D5-A194-B0B4FF5650A8}" sibTransId="{577510DC-2E36-4DA1-A6FD-5830700E4205}"/>
    <dgm:cxn modelId="{27A5B694-04A1-482C-AA95-BC028C53BE85}" type="presOf" srcId="{D73DE8FA-06E6-40A8-898A-0B76F718EF03}" destId="{54733AA8-910C-4FB5-A76E-489C784D7078}" srcOrd="0" destOrd="0" presId="urn:microsoft.com/office/officeart/2008/layout/LinedList"/>
    <dgm:cxn modelId="{11E8DDAD-FC37-48A1-9F3F-52D6F1F31163}" type="presOf" srcId="{1E46512F-FE70-4061-A6BF-9F6F46702877}" destId="{5DF46E42-864C-4FDF-A9DD-7E3B802B714D}" srcOrd="0" destOrd="0" presId="urn:microsoft.com/office/officeart/2008/layout/LinedList"/>
    <dgm:cxn modelId="{F1041473-00A8-446B-8892-D92B36963A9B}" type="presOf" srcId="{8CE42893-0016-41BB-B093-6D75D9CA7008}" destId="{C1C1648C-32B7-4232-8A16-F8224BC2FB93}" srcOrd="0" destOrd="0" presId="urn:microsoft.com/office/officeart/2008/layout/LinedList"/>
    <dgm:cxn modelId="{1DD29C41-5AC1-4C93-B69B-5F3885F4DCD6}" srcId="{AD57BA76-A364-4B63-865C-2FB69A2B89B7}" destId="{C8F9C5F4-A8B7-4EF5-B1AF-BFCA3F983FE3}" srcOrd="0" destOrd="0" parTransId="{BE649AE5-EA47-42E8-B3E1-C0F84B006B63}" sibTransId="{AE64235C-E527-4548-814C-4CEE0BFB66CF}"/>
    <dgm:cxn modelId="{4999BECB-435A-4069-B015-E943F488DE51}" type="presOf" srcId="{AD57BA76-A364-4B63-865C-2FB69A2B89B7}" destId="{853E6941-0DDA-4027-882A-5156D24C4C1B}" srcOrd="0" destOrd="0" presId="urn:microsoft.com/office/officeart/2008/layout/LinedList"/>
    <dgm:cxn modelId="{C07D2AC8-4BD7-48D8-9E50-5FE6A2CC6226}" srcId="{AD57BA76-A364-4B63-865C-2FB69A2B89B7}" destId="{8CE42893-0016-41BB-B093-6D75D9CA7008}" srcOrd="1" destOrd="0" parTransId="{36934C52-D7E7-496B-AFE7-2EC0B3B2F893}" sibTransId="{C2472079-86AF-4660-8965-366412C24EAC}"/>
    <dgm:cxn modelId="{0BA83417-ED44-4426-A58D-80EDE71CBDEF}" srcId="{AD57BA76-A364-4B63-865C-2FB69A2B89B7}" destId="{D73DE8FA-06E6-40A8-898A-0B76F718EF03}" srcOrd="3" destOrd="0" parTransId="{F3E4FC35-2294-4D2C-961B-28ABFF250C3E}" sibTransId="{0F4F07B1-F7FF-4E52-BA5E-DE2BDD2877F5}"/>
    <dgm:cxn modelId="{670D4E60-0C6A-40FA-9F7A-3BAC87D24A7A}" type="presParOf" srcId="{853E6941-0DDA-4027-882A-5156D24C4C1B}" destId="{41F7BF67-D713-4471-84E1-908005108CD3}" srcOrd="0" destOrd="0" presId="urn:microsoft.com/office/officeart/2008/layout/LinedList"/>
    <dgm:cxn modelId="{2E87469A-FF67-49A6-BF94-34D501583F8E}" type="presParOf" srcId="{853E6941-0DDA-4027-882A-5156D24C4C1B}" destId="{B033A521-F6B3-418E-A3B9-F09A1907E900}" srcOrd="1" destOrd="0" presId="urn:microsoft.com/office/officeart/2008/layout/LinedList"/>
    <dgm:cxn modelId="{70F4B535-9EE9-48C1-9405-2AFE964DF075}" type="presParOf" srcId="{B033A521-F6B3-418E-A3B9-F09A1907E900}" destId="{8894AD41-3E50-4F8F-9957-7B5371B1D96D}" srcOrd="0" destOrd="0" presId="urn:microsoft.com/office/officeart/2008/layout/LinedList"/>
    <dgm:cxn modelId="{63F2810B-A571-491E-BD7C-46F8E56A68D3}" type="presParOf" srcId="{B033A521-F6B3-418E-A3B9-F09A1907E900}" destId="{D6C9D6D8-8B83-47AC-B494-1D00CF32CA62}" srcOrd="1" destOrd="0" presId="urn:microsoft.com/office/officeart/2008/layout/LinedList"/>
    <dgm:cxn modelId="{28E9839B-EBCE-4204-9928-088A7BEBE709}" type="presParOf" srcId="{853E6941-0DDA-4027-882A-5156D24C4C1B}" destId="{C4CA217F-9BBB-4A71-B83B-7F18E2B7E0FA}" srcOrd="2" destOrd="0" presId="urn:microsoft.com/office/officeart/2008/layout/LinedList"/>
    <dgm:cxn modelId="{B3D5031D-F4CF-4438-980B-860FF600A953}" type="presParOf" srcId="{853E6941-0DDA-4027-882A-5156D24C4C1B}" destId="{E0BBC452-B963-4A5C-A80C-95CA5917B340}" srcOrd="3" destOrd="0" presId="urn:microsoft.com/office/officeart/2008/layout/LinedList"/>
    <dgm:cxn modelId="{9E0F2A4A-BA6C-4258-BF29-43220F7C7FAB}" type="presParOf" srcId="{E0BBC452-B963-4A5C-A80C-95CA5917B340}" destId="{C1C1648C-32B7-4232-8A16-F8224BC2FB93}" srcOrd="0" destOrd="0" presId="urn:microsoft.com/office/officeart/2008/layout/LinedList"/>
    <dgm:cxn modelId="{F86A5F22-BF1A-4D09-A822-8E75B205595B}" type="presParOf" srcId="{E0BBC452-B963-4A5C-A80C-95CA5917B340}" destId="{FBC225A1-A308-497B-9F9B-6A39F1F27ABD}" srcOrd="1" destOrd="0" presId="urn:microsoft.com/office/officeart/2008/layout/LinedList"/>
    <dgm:cxn modelId="{C5C456AC-4F6D-47CE-B3D4-240AAB655216}" type="presParOf" srcId="{853E6941-0DDA-4027-882A-5156D24C4C1B}" destId="{B512DF99-177F-445E-87A6-11B58886B948}" srcOrd="4" destOrd="0" presId="urn:microsoft.com/office/officeart/2008/layout/LinedList"/>
    <dgm:cxn modelId="{A1E912CE-B8EA-4323-8D30-C44CCF23C555}" type="presParOf" srcId="{853E6941-0DDA-4027-882A-5156D24C4C1B}" destId="{965F045A-7F4F-432A-96B3-44C74E08353F}" srcOrd="5" destOrd="0" presId="urn:microsoft.com/office/officeart/2008/layout/LinedList"/>
    <dgm:cxn modelId="{FF20591A-72ED-4F91-BBEC-67FCCCDD63B3}" type="presParOf" srcId="{965F045A-7F4F-432A-96B3-44C74E08353F}" destId="{5DF46E42-864C-4FDF-A9DD-7E3B802B714D}" srcOrd="0" destOrd="0" presId="urn:microsoft.com/office/officeart/2008/layout/LinedList"/>
    <dgm:cxn modelId="{17C5264F-CF9E-4CF4-827C-314BF9D08919}" type="presParOf" srcId="{965F045A-7F4F-432A-96B3-44C74E08353F}" destId="{0C939FAA-9FF0-4443-B8B4-8A7660927499}" srcOrd="1" destOrd="0" presId="urn:microsoft.com/office/officeart/2008/layout/LinedList"/>
    <dgm:cxn modelId="{7AEDB745-B2C8-44C0-972D-A6CC5259C699}" type="presParOf" srcId="{853E6941-0DDA-4027-882A-5156D24C4C1B}" destId="{41E0EB3C-30BE-41DD-A4C8-8904E486CC88}" srcOrd="6" destOrd="0" presId="urn:microsoft.com/office/officeart/2008/layout/LinedList"/>
    <dgm:cxn modelId="{C52D1954-22E2-4CC4-85E5-A862500857FE}" type="presParOf" srcId="{853E6941-0DDA-4027-882A-5156D24C4C1B}" destId="{77354812-AB95-4987-9E14-F8F88583CDBE}" srcOrd="7" destOrd="0" presId="urn:microsoft.com/office/officeart/2008/layout/LinedList"/>
    <dgm:cxn modelId="{FDC18A0D-722F-487B-B93A-E66C082D4A99}" type="presParOf" srcId="{77354812-AB95-4987-9E14-F8F88583CDBE}" destId="{54733AA8-910C-4FB5-A76E-489C784D7078}" srcOrd="0" destOrd="0" presId="urn:microsoft.com/office/officeart/2008/layout/LinedList"/>
    <dgm:cxn modelId="{0395FF20-37A8-4EDC-9EB8-3DB0CEE384B1}" type="presParOf" srcId="{77354812-AB95-4987-9E14-F8F88583CDBE}" destId="{097D37CC-6CC5-4902-B913-D4965CF7C9C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2EBE14-39F0-4172-9081-A5D2A2D1210D}" type="doc">
      <dgm:prSet loTypeId="urn:microsoft.com/office/officeart/2008/layout/LinedList" loCatId="list" qsTypeId="urn:microsoft.com/office/officeart/2005/8/quickstyle/simple3" qsCatId="simple" csTypeId="urn:microsoft.com/office/officeart/2005/8/colors/accent5_2" csCatId="accent5" phldr="1"/>
      <dgm:spPr/>
      <dgm:t>
        <a:bodyPr/>
        <a:lstStyle/>
        <a:p>
          <a:endParaRPr lang="en-US"/>
        </a:p>
      </dgm:t>
    </dgm:pt>
    <dgm:pt modelId="{CEF85E9F-7206-4BD1-BDBD-904934D8C4F1}">
      <dgm:prSet custT="1"/>
      <dgm:spPr/>
      <dgm:t>
        <a:bodyPr/>
        <a:lstStyle/>
        <a:p>
          <a:pPr rtl="0"/>
          <a:r>
            <a:rPr lang="en-US" sz="2000" i="0" baseline="0" dirty="0" smtClean="0"/>
            <a:t>Public education</a:t>
          </a:r>
          <a:endParaRPr lang="en-US" sz="2000" baseline="0" dirty="0"/>
        </a:p>
      </dgm:t>
    </dgm:pt>
    <dgm:pt modelId="{E09A05B8-350B-40BC-924F-B8C8CAD791D1}" type="parTrans" cxnId="{D0087919-0471-4B1E-9B9E-26391D628E61}">
      <dgm:prSet/>
      <dgm:spPr/>
      <dgm:t>
        <a:bodyPr/>
        <a:lstStyle/>
        <a:p>
          <a:endParaRPr lang="en-US"/>
        </a:p>
      </dgm:t>
    </dgm:pt>
    <dgm:pt modelId="{3D1C1183-75EF-43A3-A943-23F3CE4149C0}" type="sibTrans" cxnId="{D0087919-0471-4B1E-9B9E-26391D628E61}">
      <dgm:prSet/>
      <dgm:spPr/>
      <dgm:t>
        <a:bodyPr/>
        <a:lstStyle/>
        <a:p>
          <a:endParaRPr lang="en-US"/>
        </a:p>
      </dgm:t>
    </dgm:pt>
    <dgm:pt modelId="{837B2093-F070-48C1-8B3F-03325943A230}">
      <dgm:prSet/>
      <dgm:spPr/>
      <dgm:t>
        <a:bodyPr/>
        <a:lstStyle/>
        <a:p>
          <a:pPr rtl="0"/>
          <a:r>
            <a:rPr lang="en-US" i="0" baseline="0" dirty="0" smtClean="0"/>
            <a:t>Public health</a:t>
          </a:r>
          <a:endParaRPr lang="en-US" baseline="0" dirty="0"/>
        </a:p>
      </dgm:t>
    </dgm:pt>
    <dgm:pt modelId="{EBDAFA38-0DFD-45E3-B631-D09120EE2EAF}" type="parTrans" cxnId="{D391679F-352D-4B56-AA94-895D4F03ABE7}">
      <dgm:prSet/>
      <dgm:spPr/>
      <dgm:t>
        <a:bodyPr/>
        <a:lstStyle/>
        <a:p>
          <a:endParaRPr lang="en-US"/>
        </a:p>
      </dgm:t>
    </dgm:pt>
    <dgm:pt modelId="{445248AD-AF43-4DD9-B5DA-7FCB984036FE}" type="sibTrans" cxnId="{D391679F-352D-4B56-AA94-895D4F03ABE7}">
      <dgm:prSet/>
      <dgm:spPr/>
      <dgm:t>
        <a:bodyPr/>
        <a:lstStyle/>
        <a:p>
          <a:endParaRPr lang="en-US"/>
        </a:p>
      </dgm:t>
    </dgm:pt>
    <dgm:pt modelId="{7E44B59A-1D17-491B-85BC-DA9CF03A16EE}">
      <dgm:prSet/>
      <dgm:spPr/>
      <dgm:t>
        <a:bodyPr/>
        <a:lstStyle/>
        <a:p>
          <a:pPr rtl="0"/>
          <a:r>
            <a:rPr lang="en-US" i="0" baseline="0" dirty="0" smtClean="0"/>
            <a:t>Public interest law services</a:t>
          </a:r>
          <a:endParaRPr lang="en-US" baseline="0" dirty="0"/>
        </a:p>
      </dgm:t>
    </dgm:pt>
    <dgm:pt modelId="{19A3E11B-130B-4DD6-8929-0620CFA391F6}" type="parTrans" cxnId="{24ED059B-775B-46F5-AB5D-EB4A895E7240}">
      <dgm:prSet/>
      <dgm:spPr/>
      <dgm:t>
        <a:bodyPr/>
        <a:lstStyle/>
        <a:p>
          <a:endParaRPr lang="en-US"/>
        </a:p>
      </dgm:t>
    </dgm:pt>
    <dgm:pt modelId="{C3D298AA-B28D-42CB-A43B-43614DFB008E}" type="sibTrans" cxnId="{24ED059B-775B-46F5-AB5D-EB4A895E7240}">
      <dgm:prSet/>
      <dgm:spPr/>
      <dgm:t>
        <a:bodyPr/>
        <a:lstStyle/>
        <a:p>
          <a:endParaRPr lang="en-US"/>
        </a:p>
      </dgm:t>
    </dgm:pt>
    <dgm:pt modelId="{CEDAB678-1BC3-4B8A-B6C5-121C1DA3FEF2}">
      <dgm:prSet custT="1"/>
      <dgm:spPr/>
      <dgm:t>
        <a:bodyPr/>
        <a:lstStyle/>
        <a:p>
          <a:pPr rtl="0"/>
          <a:r>
            <a:rPr lang="en-US" sz="2000" i="0" baseline="0" dirty="0" smtClean="0"/>
            <a:t>Other school-based services</a:t>
          </a:r>
          <a:endParaRPr lang="en-US" sz="2000" baseline="0" dirty="0"/>
        </a:p>
      </dgm:t>
    </dgm:pt>
    <dgm:pt modelId="{F6EB872B-1E18-40FD-9F48-208F99F7D00F}" type="parTrans" cxnId="{B13BCD69-FC6F-4E8D-8BA5-9487E37380FA}">
      <dgm:prSet/>
      <dgm:spPr/>
      <dgm:t>
        <a:bodyPr/>
        <a:lstStyle/>
        <a:p>
          <a:endParaRPr lang="en-US"/>
        </a:p>
      </dgm:t>
    </dgm:pt>
    <dgm:pt modelId="{0F5A561F-1F22-4334-9B0F-03E94117D95D}" type="sibTrans" cxnId="{B13BCD69-FC6F-4E8D-8BA5-9487E37380FA}">
      <dgm:prSet/>
      <dgm:spPr/>
      <dgm:t>
        <a:bodyPr/>
        <a:lstStyle/>
        <a:p>
          <a:endParaRPr lang="en-US"/>
        </a:p>
      </dgm:t>
    </dgm:pt>
    <dgm:pt modelId="{70173FFC-A67F-4873-AD1D-987583A2085A}" type="pres">
      <dgm:prSet presAssocID="{3D2EBE14-39F0-4172-9081-A5D2A2D1210D}" presName="vert0" presStyleCnt="0">
        <dgm:presLayoutVars>
          <dgm:dir/>
          <dgm:animOne val="branch"/>
          <dgm:animLvl val="lvl"/>
        </dgm:presLayoutVars>
      </dgm:prSet>
      <dgm:spPr/>
      <dgm:t>
        <a:bodyPr/>
        <a:lstStyle/>
        <a:p>
          <a:endParaRPr lang="en-US"/>
        </a:p>
      </dgm:t>
    </dgm:pt>
    <dgm:pt modelId="{B066C40F-345E-4C04-B432-857176EA2EB5}" type="pres">
      <dgm:prSet presAssocID="{CEDAB678-1BC3-4B8A-B6C5-121C1DA3FEF2}" presName="thickLine" presStyleLbl="alignNode1" presStyleIdx="0" presStyleCnt="4"/>
      <dgm:spPr/>
    </dgm:pt>
    <dgm:pt modelId="{3360820D-2781-477A-A96A-C845E9DAAC44}" type="pres">
      <dgm:prSet presAssocID="{CEDAB678-1BC3-4B8A-B6C5-121C1DA3FEF2}" presName="horz1" presStyleCnt="0"/>
      <dgm:spPr/>
    </dgm:pt>
    <dgm:pt modelId="{C79D9BE7-2393-41AA-994D-6985BBA12C00}" type="pres">
      <dgm:prSet presAssocID="{CEDAB678-1BC3-4B8A-B6C5-121C1DA3FEF2}" presName="tx1" presStyleLbl="revTx" presStyleIdx="0" presStyleCnt="4"/>
      <dgm:spPr/>
      <dgm:t>
        <a:bodyPr/>
        <a:lstStyle/>
        <a:p>
          <a:endParaRPr lang="en-US"/>
        </a:p>
      </dgm:t>
    </dgm:pt>
    <dgm:pt modelId="{793CB763-600D-4EC0-8158-A4DC2E02836C}" type="pres">
      <dgm:prSet presAssocID="{CEDAB678-1BC3-4B8A-B6C5-121C1DA3FEF2}" presName="vert1" presStyleCnt="0"/>
      <dgm:spPr/>
    </dgm:pt>
    <dgm:pt modelId="{C8F4B283-F87B-48CA-9AF9-0D9D6A453A6A}" type="pres">
      <dgm:prSet presAssocID="{CEF85E9F-7206-4BD1-BDBD-904934D8C4F1}" presName="thickLine" presStyleLbl="alignNode1" presStyleIdx="1" presStyleCnt="4"/>
      <dgm:spPr/>
    </dgm:pt>
    <dgm:pt modelId="{A42064EB-CB8D-4D8E-8B56-9ABB34EC26CE}" type="pres">
      <dgm:prSet presAssocID="{CEF85E9F-7206-4BD1-BDBD-904934D8C4F1}" presName="horz1" presStyleCnt="0"/>
      <dgm:spPr/>
    </dgm:pt>
    <dgm:pt modelId="{64FBEB3C-34FB-468A-81A5-E06E079224DA}" type="pres">
      <dgm:prSet presAssocID="{CEF85E9F-7206-4BD1-BDBD-904934D8C4F1}" presName="tx1" presStyleLbl="revTx" presStyleIdx="1" presStyleCnt="4"/>
      <dgm:spPr/>
      <dgm:t>
        <a:bodyPr/>
        <a:lstStyle/>
        <a:p>
          <a:endParaRPr lang="en-US"/>
        </a:p>
      </dgm:t>
    </dgm:pt>
    <dgm:pt modelId="{FCFCC0D4-B8AC-4179-B7BA-1D5DC4B84453}" type="pres">
      <dgm:prSet presAssocID="{CEF85E9F-7206-4BD1-BDBD-904934D8C4F1}" presName="vert1" presStyleCnt="0"/>
      <dgm:spPr/>
    </dgm:pt>
    <dgm:pt modelId="{F4118BFF-840D-4A3C-996C-93212696C6E9}" type="pres">
      <dgm:prSet presAssocID="{837B2093-F070-48C1-8B3F-03325943A230}" presName="thickLine" presStyleLbl="alignNode1" presStyleIdx="2" presStyleCnt="4"/>
      <dgm:spPr/>
    </dgm:pt>
    <dgm:pt modelId="{72916EC5-3BD3-4416-9E05-0DBDF87AF775}" type="pres">
      <dgm:prSet presAssocID="{837B2093-F070-48C1-8B3F-03325943A230}" presName="horz1" presStyleCnt="0"/>
      <dgm:spPr/>
    </dgm:pt>
    <dgm:pt modelId="{03955721-D5AB-4918-99F8-411432E2BACF}" type="pres">
      <dgm:prSet presAssocID="{837B2093-F070-48C1-8B3F-03325943A230}" presName="tx1" presStyleLbl="revTx" presStyleIdx="2" presStyleCnt="4"/>
      <dgm:spPr/>
      <dgm:t>
        <a:bodyPr/>
        <a:lstStyle/>
        <a:p>
          <a:endParaRPr lang="en-US"/>
        </a:p>
      </dgm:t>
    </dgm:pt>
    <dgm:pt modelId="{F2042AF9-8B42-4CCF-86EC-148E1535F7F4}" type="pres">
      <dgm:prSet presAssocID="{837B2093-F070-48C1-8B3F-03325943A230}" presName="vert1" presStyleCnt="0"/>
      <dgm:spPr/>
    </dgm:pt>
    <dgm:pt modelId="{560F3A21-E77B-4EBF-A1DF-93B3A3DA8877}" type="pres">
      <dgm:prSet presAssocID="{7E44B59A-1D17-491B-85BC-DA9CF03A16EE}" presName="thickLine" presStyleLbl="alignNode1" presStyleIdx="3" presStyleCnt="4"/>
      <dgm:spPr/>
    </dgm:pt>
    <dgm:pt modelId="{BB1EDAE5-C1B5-4B1E-8135-CE1D17A019C2}" type="pres">
      <dgm:prSet presAssocID="{7E44B59A-1D17-491B-85BC-DA9CF03A16EE}" presName="horz1" presStyleCnt="0"/>
      <dgm:spPr/>
    </dgm:pt>
    <dgm:pt modelId="{87A03D79-A780-401A-BED8-75C22D282479}" type="pres">
      <dgm:prSet presAssocID="{7E44B59A-1D17-491B-85BC-DA9CF03A16EE}" presName="tx1" presStyleLbl="revTx" presStyleIdx="3" presStyleCnt="4"/>
      <dgm:spPr/>
      <dgm:t>
        <a:bodyPr/>
        <a:lstStyle/>
        <a:p>
          <a:endParaRPr lang="en-US"/>
        </a:p>
      </dgm:t>
    </dgm:pt>
    <dgm:pt modelId="{3DE9E84B-0DE4-47EA-8420-964DA5009D6D}" type="pres">
      <dgm:prSet presAssocID="{7E44B59A-1D17-491B-85BC-DA9CF03A16EE}" presName="vert1" presStyleCnt="0"/>
      <dgm:spPr/>
    </dgm:pt>
  </dgm:ptLst>
  <dgm:cxnLst>
    <dgm:cxn modelId="{D0087919-0471-4B1E-9B9E-26391D628E61}" srcId="{3D2EBE14-39F0-4172-9081-A5D2A2D1210D}" destId="{CEF85E9F-7206-4BD1-BDBD-904934D8C4F1}" srcOrd="1" destOrd="0" parTransId="{E09A05B8-350B-40BC-924F-B8C8CAD791D1}" sibTransId="{3D1C1183-75EF-43A3-A943-23F3CE4149C0}"/>
    <dgm:cxn modelId="{732697FE-6474-4774-A029-A943BD94B053}" type="presOf" srcId="{3D2EBE14-39F0-4172-9081-A5D2A2D1210D}" destId="{70173FFC-A67F-4873-AD1D-987583A2085A}" srcOrd="0" destOrd="0" presId="urn:microsoft.com/office/officeart/2008/layout/LinedList"/>
    <dgm:cxn modelId="{D391679F-352D-4B56-AA94-895D4F03ABE7}" srcId="{3D2EBE14-39F0-4172-9081-A5D2A2D1210D}" destId="{837B2093-F070-48C1-8B3F-03325943A230}" srcOrd="2" destOrd="0" parTransId="{EBDAFA38-0DFD-45E3-B631-D09120EE2EAF}" sibTransId="{445248AD-AF43-4DD9-B5DA-7FCB984036FE}"/>
    <dgm:cxn modelId="{B13BCD69-FC6F-4E8D-8BA5-9487E37380FA}" srcId="{3D2EBE14-39F0-4172-9081-A5D2A2D1210D}" destId="{CEDAB678-1BC3-4B8A-B6C5-121C1DA3FEF2}" srcOrd="0" destOrd="0" parTransId="{F6EB872B-1E18-40FD-9F48-208F99F7D00F}" sibTransId="{0F5A561F-1F22-4334-9B0F-03E94117D95D}"/>
    <dgm:cxn modelId="{7A96A658-5031-4578-947D-1D9054A649C5}" type="presOf" srcId="{837B2093-F070-48C1-8B3F-03325943A230}" destId="{03955721-D5AB-4918-99F8-411432E2BACF}" srcOrd="0" destOrd="0" presId="urn:microsoft.com/office/officeart/2008/layout/LinedList"/>
    <dgm:cxn modelId="{37D45C68-EC92-424A-9B66-EAECF2B982D1}" type="presOf" srcId="{CEF85E9F-7206-4BD1-BDBD-904934D8C4F1}" destId="{64FBEB3C-34FB-468A-81A5-E06E079224DA}" srcOrd="0" destOrd="0" presId="urn:microsoft.com/office/officeart/2008/layout/LinedList"/>
    <dgm:cxn modelId="{24ED059B-775B-46F5-AB5D-EB4A895E7240}" srcId="{3D2EBE14-39F0-4172-9081-A5D2A2D1210D}" destId="{7E44B59A-1D17-491B-85BC-DA9CF03A16EE}" srcOrd="3" destOrd="0" parTransId="{19A3E11B-130B-4DD6-8929-0620CFA391F6}" sibTransId="{C3D298AA-B28D-42CB-A43B-43614DFB008E}"/>
    <dgm:cxn modelId="{02601763-AD66-4E1F-A71A-E6BFDBBF4B23}" type="presOf" srcId="{7E44B59A-1D17-491B-85BC-DA9CF03A16EE}" destId="{87A03D79-A780-401A-BED8-75C22D282479}" srcOrd="0" destOrd="0" presId="urn:microsoft.com/office/officeart/2008/layout/LinedList"/>
    <dgm:cxn modelId="{10E51571-A80A-4F02-B40F-F433FE4E1FAE}" type="presOf" srcId="{CEDAB678-1BC3-4B8A-B6C5-121C1DA3FEF2}" destId="{C79D9BE7-2393-41AA-994D-6985BBA12C00}" srcOrd="0" destOrd="0" presId="urn:microsoft.com/office/officeart/2008/layout/LinedList"/>
    <dgm:cxn modelId="{193DA2C2-DA2B-475C-AC53-6B73AFD03ABC}" type="presParOf" srcId="{70173FFC-A67F-4873-AD1D-987583A2085A}" destId="{B066C40F-345E-4C04-B432-857176EA2EB5}" srcOrd="0" destOrd="0" presId="urn:microsoft.com/office/officeart/2008/layout/LinedList"/>
    <dgm:cxn modelId="{A094DC3B-520A-40D7-AD8B-8DDF755322B9}" type="presParOf" srcId="{70173FFC-A67F-4873-AD1D-987583A2085A}" destId="{3360820D-2781-477A-A96A-C845E9DAAC44}" srcOrd="1" destOrd="0" presId="urn:microsoft.com/office/officeart/2008/layout/LinedList"/>
    <dgm:cxn modelId="{BF8CC700-0E0F-4865-A4C2-A615A739BB24}" type="presParOf" srcId="{3360820D-2781-477A-A96A-C845E9DAAC44}" destId="{C79D9BE7-2393-41AA-994D-6985BBA12C00}" srcOrd="0" destOrd="0" presId="urn:microsoft.com/office/officeart/2008/layout/LinedList"/>
    <dgm:cxn modelId="{072065AC-47E1-48D7-82D3-069E1A7735ED}" type="presParOf" srcId="{3360820D-2781-477A-A96A-C845E9DAAC44}" destId="{793CB763-600D-4EC0-8158-A4DC2E02836C}" srcOrd="1" destOrd="0" presId="urn:microsoft.com/office/officeart/2008/layout/LinedList"/>
    <dgm:cxn modelId="{5275033A-1B50-4430-8B40-64EB77BC2FE5}" type="presParOf" srcId="{70173FFC-A67F-4873-AD1D-987583A2085A}" destId="{C8F4B283-F87B-48CA-9AF9-0D9D6A453A6A}" srcOrd="2" destOrd="0" presId="urn:microsoft.com/office/officeart/2008/layout/LinedList"/>
    <dgm:cxn modelId="{F83AEC4C-3459-4754-B3B3-F4EDC21AE718}" type="presParOf" srcId="{70173FFC-A67F-4873-AD1D-987583A2085A}" destId="{A42064EB-CB8D-4D8E-8B56-9ABB34EC26CE}" srcOrd="3" destOrd="0" presId="urn:microsoft.com/office/officeart/2008/layout/LinedList"/>
    <dgm:cxn modelId="{DA613BDB-626D-4D37-8579-9237E064C1A0}" type="presParOf" srcId="{A42064EB-CB8D-4D8E-8B56-9ABB34EC26CE}" destId="{64FBEB3C-34FB-468A-81A5-E06E079224DA}" srcOrd="0" destOrd="0" presId="urn:microsoft.com/office/officeart/2008/layout/LinedList"/>
    <dgm:cxn modelId="{A25D74AB-4E30-441E-9F2B-21F08E574391}" type="presParOf" srcId="{A42064EB-CB8D-4D8E-8B56-9ABB34EC26CE}" destId="{FCFCC0D4-B8AC-4179-B7BA-1D5DC4B84453}" srcOrd="1" destOrd="0" presId="urn:microsoft.com/office/officeart/2008/layout/LinedList"/>
    <dgm:cxn modelId="{1EECFD09-F32E-4FA8-9E4A-C4AE5CFB1635}" type="presParOf" srcId="{70173FFC-A67F-4873-AD1D-987583A2085A}" destId="{F4118BFF-840D-4A3C-996C-93212696C6E9}" srcOrd="4" destOrd="0" presId="urn:microsoft.com/office/officeart/2008/layout/LinedList"/>
    <dgm:cxn modelId="{50305866-FA73-405F-9BE6-0AFDDD1E6CBC}" type="presParOf" srcId="{70173FFC-A67F-4873-AD1D-987583A2085A}" destId="{72916EC5-3BD3-4416-9E05-0DBDF87AF775}" srcOrd="5" destOrd="0" presId="urn:microsoft.com/office/officeart/2008/layout/LinedList"/>
    <dgm:cxn modelId="{C7E8CEAE-F846-482A-AD1E-3F977FDB786B}" type="presParOf" srcId="{72916EC5-3BD3-4416-9E05-0DBDF87AF775}" destId="{03955721-D5AB-4918-99F8-411432E2BACF}" srcOrd="0" destOrd="0" presId="urn:microsoft.com/office/officeart/2008/layout/LinedList"/>
    <dgm:cxn modelId="{AF420D9D-AE28-4DD0-BA0D-56E336C46F6E}" type="presParOf" srcId="{72916EC5-3BD3-4416-9E05-0DBDF87AF775}" destId="{F2042AF9-8B42-4CCF-86EC-148E1535F7F4}" srcOrd="1" destOrd="0" presId="urn:microsoft.com/office/officeart/2008/layout/LinedList"/>
    <dgm:cxn modelId="{D16BBE3E-BE42-4262-A565-8FF7AB10D0F0}" type="presParOf" srcId="{70173FFC-A67F-4873-AD1D-987583A2085A}" destId="{560F3A21-E77B-4EBF-A1DF-93B3A3DA8877}" srcOrd="6" destOrd="0" presId="urn:microsoft.com/office/officeart/2008/layout/LinedList"/>
    <dgm:cxn modelId="{52534646-58D3-47CE-95FC-7B4CA86DFF41}" type="presParOf" srcId="{70173FFC-A67F-4873-AD1D-987583A2085A}" destId="{BB1EDAE5-C1B5-4B1E-8135-CE1D17A019C2}" srcOrd="7" destOrd="0" presId="urn:microsoft.com/office/officeart/2008/layout/LinedList"/>
    <dgm:cxn modelId="{9A7CD929-5977-40A4-9A90-9F6D456B94EF}" type="presParOf" srcId="{BB1EDAE5-C1B5-4B1E-8135-CE1D17A019C2}" destId="{87A03D79-A780-401A-BED8-75C22D282479}" srcOrd="0" destOrd="0" presId="urn:microsoft.com/office/officeart/2008/layout/LinedList"/>
    <dgm:cxn modelId="{8F8244FD-F757-4DB1-800A-71365E4FE0BA}" type="presParOf" srcId="{BB1EDAE5-C1B5-4B1E-8135-CE1D17A019C2}" destId="{3DE9E84B-0DE4-47EA-8420-964DA5009D6D}"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4C60D1-26D8-4C5D-8554-596B37E48909}" type="doc">
      <dgm:prSet loTypeId="urn:microsoft.com/office/officeart/2008/layout/LinedList" loCatId="list" qsTypeId="urn:microsoft.com/office/officeart/2005/8/quickstyle/simple3" qsCatId="simple" csTypeId="urn:microsoft.com/office/officeart/2005/8/colors/accent5_2" csCatId="accent5" phldr="1"/>
      <dgm:spPr/>
      <dgm:t>
        <a:bodyPr/>
        <a:lstStyle/>
        <a:p>
          <a:endParaRPr lang="en-US"/>
        </a:p>
      </dgm:t>
    </dgm:pt>
    <dgm:pt modelId="{192F327A-FBAB-431A-AB97-91D8BDF52FDD}">
      <dgm:prSet custT="1"/>
      <dgm:spPr/>
      <dgm:t>
        <a:bodyPr/>
        <a:lstStyle/>
        <a:p>
          <a:pPr rtl="0"/>
          <a:r>
            <a:rPr lang="en-US" sz="2000" i="0" baseline="0" dirty="0" smtClean="0"/>
            <a:t>Public library services</a:t>
          </a:r>
          <a:endParaRPr lang="en-US" sz="2000" baseline="0" dirty="0"/>
        </a:p>
      </dgm:t>
    </dgm:pt>
    <dgm:pt modelId="{AD42ADD9-F8C1-4B40-BE82-31A740478980}" type="parTrans" cxnId="{B6ECF7A4-0485-40EF-960F-6816F57F76BD}">
      <dgm:prSet/>
      <dgm:spPr/>
      <dgm:t>
        <a:bodyPr/>
        <a:lstStyle/>
        <a:p>
          <a:endParaRPr lang="en-US"/>
        </a:p>
      </dgm:t>
    </dgm:pt>
    <dgm:pt modelId="{B02E8AD3-6B4B-4788-9647-927DA48684CA}" type="sibTrans" cxnId="{B6ECF7A4-0485-40EF-960F-6816F57F76BD}">
      <dgm:prSet/>
      <dgm:spPr/>
      <dgm:t>
        <a:bodyPr/>
        <a:lstStyle/>
        <a:p>
          <a:endParaRPr lang="en-US"/>
        </a:p>
      </dgm:t>
    </dgm:pt>
    <dgm:pt modelId="{5DDC2A41-09F0-4579-B3D4-082EE92406A5}">
      <dgm:prSet/>
      <dgm:spPr/>
      <dgm:t>
        <a:bodyPr/>
        <a:lstStyle/>
        <a:p>
          <a:pPr rtl="0"/>
          <a:r>
            <a:rPr lang="en-US" i="0" baseline="0" dirty="0" smtClean="0"/>
            <a:t>Public safety</a:t>
          </a:r>
          <a:endParaRPr lang="en-US" baseline="0" dirty="0"/>
        </a:p>
      </dgm:t>
    </dgm:pt>
    <dgm:pt modelId="{0D73800D-5F08-4582-A370-118ECCA00F2D}" type="parTrans" cxnId="{BAAA7767-412D-4197-8D1E-226EAFAED4AC}">
      <dgm:prSet/>
      <dgm:spPr/>
      <dgm:t>
        <a:bodyPr/>
        <a:lstStyle/>
        <a:p>
          <a:endParaRPr lang="en-US"/>
        </a:p>
      </dgm:t>
    </dgm:pt>
    <dgm:pt modelId="{B44A9051-8D43-45CA-8802-24664E395FF6}" type="sibTrans" cxnId="{BAAA7767-412D-4197-8D1E-226EAFAED4AC}">
      <dgm:prSet/>
      <dgm:spPr/>
      <dgm:t>
        <a:bodyPr/>
        <a:lstStyle/>
        <a:p>
          <a:endParaRPr lang="en-US"/>
        </a:p>
      </dgm:t>
    </dgm:pt>
    <dgm:pt modelId="{24F0FDC7-40C5-4DCF-8924-ECE55ACC9ACF}">
      <dgm:prSet/>
      <dgm:spPr/>
      <dgm:t>
        <a:bodyPr/>
        <a:lstStyle/>
        <a:p>
          <a:pPr rtl="0"/>
          <a:r>
            <a:rPr lang="en-US" i="0" baseline="0" dirty="0" smtClean="0"/>
            <a:t>Public service for the elderly</a:t>
          </a:r>
          <a:endParaRPr lang="en-US" baseline="0" dirty="0"/>
        </a:p>
      </dgm:t>
    </dgm:pt>
    <dgm:pt modelId="{1437B7C5-F29C-4BF7-BDBB-27C15A0F9240}" type="parTrans" cxnId="{DD05594E-9EB3-4230-B3B5-37D5B32A199A}">
      <dgm:prSet/>
      <dgm:spPr/>
      <dgm:t>
        <a:bodyPr/>
        <a:lstStyle/>
        <a:p>
          <a:endParaRPr lang="en-US"/>
        </a:p>
      </dgm:t>
    </dgm:pt>
    <dgm:pt modelId="{B244C02C-4C36-45E7-814B-D1F7B13A67E2}" type="sibTrans" cxnId="{DD05594E-9EB3-4230-B3B5-37D5B32A199A}">
      <dgm:prSet/>
      <dgm:spPr/>
      <dgm:t>
        <a:bodyPr/>
        <a:lstStyle/>
        <a:p>
          <a:endParaRPr lang="en-US"/>
        </a:p>
      </dgm:t>
    </dgm:pt>
    <dgm:pt modelId="{3EDE4654-4564-4C2B-AE6C-5AF0DC97B258}">
      <dgm:prSet/>
      <dgm:spPr/>
      <dgm:t>
        <a:bodyPr/>
        <a:lstStyle/>
        <a:p>
          <a:pPr rtl="0"/>
          <a:r>
            <a:rPr lang="en-US" i="0" baseline="0" dirty="0" smtClean="0"/>
            <a:t>Public service for individuals with disabilities</a:t>
          </a:r>
          <a:endParaRPr lang="en-US" baseline="0" dirty="0"/>
        </a:p>
      </dgm:t>
    </dgm:pt>
    <dgm:pt modelId="{FF029E5A-D4C7-4086-90D6-39B3CDC0A0FE}" type="parTrans" cxnId="{71B03C58-F64B-41BB-82BF-3C0C8A7FD461}">
      <dgm:prSet/>
      <dgm:spPr/>
      <dgm:t>
        <a:bodyPr/>
        <a:lstStyle/>
        <a:p>
          <a:endParaRPr lang="en-US"/>
        </a:p>
      </dgm:t>
    </dgm:pt>
    <dgm:pt modelId="{AF5A2865-B9E6-4FB9-B23C-08C435375279}" type="sibTrans" cxnId="{71B03C58-F64B-41BB-82BF-3C0C8A7FD461}">
      <dgm:prSet/>
      <dgm:spPr/>
      <dgm:t>
        <a:bodyPr/>
        <a:lstStyle/>
        <a:p>
          <a:endParaRPr lang="en-US"/>
        </a:p>
      </dgm:t>
    </dgm:pt>
    <dgm:pt modelId="{8F211E6C-D8BF-41EF-86B0-BAC08CDC6E7A}" type="pres">
      <dgm:prSet presAssocID="{6E4C60D1-26D8-4C5D-8554-596B37E48909}" presName="vert0" presStyleCnt="0">
        <dgm:presLayoutVars>
          <dgm:dir/>
          <dgm:animOne val="branch"/>
          <dgm:animLvl val="lvl"/>
        </dgm:presLayoutVars>
      </dgm:prSet>
      <dgm:spPr/>
      <dgm:t>
        <a:bodyPr/>
        <a:lstStyle/>
        <a:p>
          <a:endParaRPr lang="en-US"/>
        </a:p>
      </dgm:t>
    </dgm:pt>
    <dgm:pt modelId="{1F5CB280-012A-459E-AB15-DDE9C5424CF8}" type="pres">
      <dgm:prSet presAssocID="{192F327A-FBAB-431A-AB97-91D8BDF52FDD}" presName="thickLine" presStyleLbl="alignNode1" presStyleIdx="0" presStyleCnt="4"/>
      <dgm:spPr/>
    </dgm:pt>
    <dgm:pt modelId="{1B576A5C-08F2-44DA-9E17-D362407D459E}" type="pres">
      <dgm:prSet presAssocID="{192F327A-FBAB-431A-AB97-91D8BDF52FDD}" presName="horz1" presStyleCnt="0"/>
      <dgm:spPr/>
    </dgm:pt>
    <dgm:pt modelId="{6EE840FE-C2F7-4E69-9C4F-A96C34C88BEC}" type="pres">
      <dgm:prSet presAssocID="{192F327A-FBAB-431A-AB97-91D8BDF52FDD}" presName="tx1" presStyleLbl="revTx" presStyleIdx="0" presStyleCnt="4"/>
      <dgm:spPr/>
      <dgm:t>
        <a:bodyPr/>
        <a:lstStyle/>
        <a:p>
          <a:endParaRPr lang="en-US"/>
        </a:p>
      </dgm:t>
    </dgm:pt>
    <dgm:pt modelId="{E3CBF916-7077-40D5-B990-E6424203ED65}" type="pres">
      <dgm:prSet presAssocID="{192F327A-FBAB-431A-AB97-91D8BDF52FDD}" presName="vert1" presStyleCnt="0"/>
      <dgm:spPr/>
    </dgm:pt>
    <dgm:pt modelId="{846B491E-467F-4590-BA98-9227F07BE9E3}" type="pres">
      <dgm:prSet presAssocID="{5DDC2A41-09F0-4579-B3D4-082EE92406A5}" presName="thickLine" presStyleLbl="alignNode1" presStyleIdx="1" presStyleCnt="4"/>
      <dgm:spPr/>
    </dgm:pt>
    <dgm:pt modelId="{6B316548-E346-4394-B09E-F1FCD57538A9}" type="pres">
      <dgm:prSet presAssocID="{5DDC2A41-09F0-4579-B3D4-082EE92406A5}" presName="horz1" presStyleCnt="0"/>
      <dgm:spPr/>
    </dgm:pt>
    <dgm:pt modelId="{6DD333C2-EC4C-4CA0-98CC-2D464365986E}" type="pres">
      <dgm:prSet presAssocID="{5DDC2A41-09F0-4579-B3D4-082EE92406A5}" presName="tx1" presStyleLbl="revTx" presStyleIdx="1" presStyleCnt="4"/>
      <dgm:spPr/>
      <dgm:t>
        <a:bodyPr/>
        <a:lstStyle/>
        <a:p>
          <a:endParaRPr lang="en-US"/>
        </a:p>
      </dgm:t>
    </dgm:pt>
    <dgm:pt modelId="{65C5069C-1EFF-4604-BC6D-F411FE65F79B}" type="pres">
      <dgm:prSet presAssocID="{5DDC2A41-09F0-4579-B3D4-082EE92406A5}" presName="vert1" presStyleCnt="0"/>
      <dgm:spPr/>
    </dgm:pt>
    <dgm:pt modelId="{51C91BD0-1DBA-4FA0-8F9C-4AC4938F7866}" type="pres">
      <dgm:prSet presAssocID="{24F0FDC7-40C5-4DCF-8924-ECE55ACC9ACF}" presName="thickLine" presStyleLbl="alignNode1" presStyleIdx="2" presStyleCnt="4"/>
      <dgm:spPr/>
    </dgm:pt>
    <dgm:pt modelId="{B4B43FD1-E1E1-4EB0-AA70-4C896B35D4FF}" type="pres">
      <dgm:prSet presAssocID="{24F0FDC7-40C5-4DCF-8924-ECE55ACC9ACF}" presName="horz1" presStyleCnt="0"/>
      <dgm:spPr/>
    </dgm:pt>
    <dgm:pt modelId="{C60F382D-4B91-4E50-82A0-8A7BDC9E249A}" type="pres">
      <dgm:prSet presAssocID="{24F0FDC7-40C5-4DCF-8924-ECE55ACC9ACF}" presName="tx1" presStyleLbl="revTx" presStyleIdx="2" presStyleCnt="4"/>
      <dgm:spPr/>
      <dgm:t>
        <a:bodyPr/>
        <a:lstStyle/>
        <a:p>
          <a:endParaRPr lang="en-US"/>
        </a:p>
      </dgm:t>
    </dgm:pt>
    <dgm:pt modelId="{C56D7723-E376-4018-B0A5-F6E4BA64A6C0}" type="pres">
      <dgm:prSet presAssocID="{24F0FDC7-40C5-4DCF-8924-ECE55ACC9ACF}" presName="vert1" presStyleCnt="0"/>
      <dgm:spPr/>
    </dgm:pt>
    <dgm:pt modelId="{D4A844C3-9F6D-4B8B-AF11-AD426AE8DD53}" type="pres">
      <dgm:prSet presAssocID="{3EDE4654-4564-4C2B-AE6C-5AF0DC97B258}" presName="thickLine" presStyleLbl="alignNode1" presStyleIdx="3" presStyleCnt="4"/>
      <dgm:spPr/>
    </dgm:pt>
    <dgm:pt modelId="{FE6C3080-653C-42C5-AC09-55AD7A67635F}" type="pres">
      <dgm:prSet presAssocID="{3EDE4654-4564-4C2B-AE6C-5AF0DC97B258}" presName="horz1" presStyleCnt="0"/>
      <dgm:spPr/>
    </dgm:pt>
    <dgm:pt modelId="{6FE91688-E201-470B-9DD7-1F19BECE28B1}" type="pres">
      <dgm:prSet presAssocID="{3EDE4654-4564-4C2B-AE6C-5AF0DC97B258}" presName="tx1" presStyleLbl="revTx" presStyleIdx="3" presStyleCnt="4"/>
      <dgm:spPr/>
      <dgm:t>
        <a:bodyPr/>
        <a:lstStyle/>
        <a:p>
          <a:endParaRPr lang="en-US"/>
        </a:p>
      </dgm:t>
    </dgm:pt>
    <dgm:pt modelId="{3E3E3596-A3CE-42F3-BCEB-15209F63AD36}" type="pres">
      <dgm:prSet presAssocID="{3EDE4654-4564-4C2B-AE6C-5AF0DC97B258}" presName="vert1" presStyleCnt="0"/>
      <dgm:spPr/>
    </dgm:pt>
  </dgm:ptLst>
  <dgm:cxnLst>
    <dgm:cxn modelId="{DD05594E-9EB3-4230-B3B5-37D5B32A199A}" srcId="{6E4C60D1-26D8-4C5D-8554-596B37E48909}" destId="{24F0FDC7-40C5-4DCF-8924-ECE55ACC9ACF}" srcOrd="2" destOrd="0" parTransId="{1437B7C5-F29C-4BF7-BDBB-27C15A0F9240}" sibTransId="{B244C02C-4C36-45E7-814B-D1F7B13A67E2}"/>
    <dgm:cxn modelId="{503AF3FB-DDBC-4E23-AF50-42478F6BB44D}" type="presOf" srcId="{3EDE4654-4564-4C2B-AE6C-5AF0DC97B258}" destId="{6FE91688-E201-470B-9DD7-1F19BECE28B1}" srcOrd="0" destOrd="0" presId="urn:microsoft.com/office/officeart/2008/layout/LinedList"/>
    <dgm:cxn modelId="{BAAA7767-412D-4197-8D1E-226EAFAED4AC}" srcId="{6E4C60D1-26D8-4C5D-8554-596B37E48909}" destId="{5DDC2A41-09F0-4579-B3D4-082EE92406A5}" srcOrd="1" destOrd="0" parTransId="{0D73800D-5F08-4582-A370-118ECCA00F2D}" sibTransId="{B44A9051-8D43-45CA-8802-24664E395FF6}"/>
    <dgm:cxn modelId="{B6ECF7A4-0485-40EF-960F-6816F57F76BD}" srcId="{6E4C60D1-26D8-4C5D-8554-596B37E48909}" destId="{192F327A-FBAB-431A-AB97-91D8BDF52FDD}" srcOrd="0" destOrd="0" parTransId="{AD42ADD9-F8C1-4B40-BE82-31A740478980}" sibTransId="{B02E8AD3-6B4B-4788-9647-927DA48684CA}"/>
    <dgm:cxn modelId="{686F44A2-F299-4FAB-B8C9-7E590E46947B}" type="presOf" srcId="{192F327A-FBAB-431A-AB97-91D8BDF52FDD}" destId="{6EE840FE-C2F7-4E69-9C4F-A96C34C88BEC}" srcOrd="0" destOrd="0" presId="urn:microsoft.com/office/officeart/2008/layout/LinedList"/>
    <dgm:cxn modelId="{71B03C58-F64B-41BB-82BF-3C0C8A7FD461}" srcId="{6E4C60D1-26D8-4C5D-8554-596B37E48909}" destId="{3EDE4654-4564-4C2B-AE6C-5AF0DC97B258}" srcOrd="3" destOrd="0" parTransId="{FF029E5A-D4C7-4086-90D6-39B3CDC0A0FE}" sibTransId="{AF5A2865-B9E6-4FB9-B23C-08C435375279}"/>
    <dgm:cxn modelId="{1FF1BACD-0550-4085-A153-8724AE10E9A8}" type="presOf" srcId="{24F0FDC7-40C5-4DCF-8924-ECE55ACC9ACF}" destId="{C60F382D-4B91-4E50-82A0-8A7BDC9E249A}" srcOrd="0" destOrd="0" presId="urn:microsoft.com/office/officeart/2008/layout/LinedList"/>
    <dgm:cxn modelId="{9FAC3E92-068D-43DD-B54B-2BAD503B1BF3}" type="presOf" srcId="{6E4C60D1-26D8-4C5D-8554-596B37E48909}" destId="{8F211E6C-D8BF-41EF-86B0-BAC08CDC6E7A}" srcOrd="0" destOrd="0" presId="urn:microsoft.com/office/officeart/2008/layout/LinedList"/>
    <dgm:cxn modelId="{C7B6323C-646A-4721-B877-DA3D05AFE2FE}" type="presOf" srcId="{5DDC2A41-09F0-4579-B3D4-082EE92406A5}" destId="{6DD333C2-EC4C-4CA0-98CC-2D464365986E}" srcOrd="0" destOrd="0" presId="urn:microsoft.com/office/officeart/2008/layout/LinedList"/>
    <dgm:cxn modelId="{218457FC-D025-4EAB-9546-6B1170B3C84A}" type="presParOf" srcId="{8F211E6C-D8BF-41EF-86B0-BAC08CDC6E7A}" destId="{1F5CB280-012A-459E-AB15-DDE9C5424CF8}" srcOrd="0" destOrd="0" presId="urn:microsoft.com/office/officeart/2008/layout/LinedList"/>
    <dgm:cxn modelId="{7C7335B3-E216-4FE7-8464-C493BFDE2F8C}" type="presParOf" srcId="{8F211E6C-D8BF-41EF-86B0-BAC08CDC6E7A}" destId="{1B576A5C-08F2-44DA-9E17-D362407D459E}" srcOrd="1" destOrd="0" presId="urn:microsoft.com/office/officeart/2008/layout/LinedList"/>
    <dgm:cxn modelId="{F4497F40-F468-45AC-8380-93BB19613461}" type="presParOf" srcId="{1B576A5C-08F2-44DA-9E17-D362407D459E}" destId="{6EE840FE-C2F7-4E69-9C4F-A96C34C88BEC}" srcOrd="0" destOrd="0" presId="urn:microsoft.com/office/officeart/2008/layout/LinedList"/>
    <dgm:cxn modelId="{D2E1CFE9-DCD9-4725-AFBF-630495C766D7}" type="presParOf" srcId="{1B576A5C-08F2-44DA-9E17-D362407D459E}" destId="{E3CBF916-7077-40D5-B990-E6424203ED65}" srcOrd="1" destOrd="0" presId="urn:microsoft.com/office/officeart/2008/layout/LinedList"/>
    <dgm:cxn modelId="{B4CB06D4-23BC-4540-98E8-EB2129A08158}" type="presParOf" srcId="{8F211E6C-D8BF-41EF-86B0-BAC08CDC6E7A}" destId="{846B491E-467F-4590-BA98-9227F07BE9E3}" srcOrd="2" destOrd="0" presId="urn:microsoft.com/office/officeart/2008/layout/LinedList"/>
    <dgm:cxn modelId="{5E20E14C-76CB-4F7D-8A13-2D444CCED377}" type="presParOf" srcId="{8F211E6C-D8BF-41EF-86B0-BAC08CDC6E7A}" destId="{6B316548-E346-4394-B09E-F1FCD57538A9}" srcOrd="3" destOrd="0" presId="urn:microsoft.com/office/officeart/2008/layout/LinedList"/>
    <dgm:cxn modelId="{BAB5FCE4-474F-4FE6-8B62-B6EFFFD42CE2}" type="presParOf" srcId="{6B316548-E346-4394-B09E-F1FCD57538A9}" destId="{6DD333C2-EC4C-4CA0-98CC-2D464365986E}" srcOrd="0" destOrd="0" presId="urn:microsoft.com/office/officeart/2008/layout/LinedList"/>
    <dgm:cxn modelId="{F5787715-7D29-4C90-B29D-B108E32A8FE4}" type="presParOf" srcId="{6B316548-E346-4394-B09E-F1FCD57538A9}" destId="{65C5069C-1EFF-4604-BC6D-F411FE65F79B}" srcOrd="1" destOrd="0" presId="urn:microsoft.com/office/officeart/2008/layout/LinedList"/>
    <dgm:cxn modelId="{5B570F4F-DD6A-45A3-937B-5CFC1D6AF7EA}" type="presParOf" srcId="{8F211E6C-D8BF-41EF-86B0-BAC08CDC6E7A}" destId="{51C91BD0-1DBA-4FA0-8F9C-4AC4938F7866}" srcOrd="4" destOrd="0" presId="urn:microsoft.com/office/officeart/2008/layout/LinedList"/>
    <dgm:cxn modelId="{022C430E-8854-4582-A7C4-5437227838B8}" type="presParOf" srcId="{8F211E6C-D8BF-41EF-86B0-BAC08CDC6E7A}" destId="{B4B43FD1-E1E1-4EB0-AA70-4C896B35D4FF}" srcOrd="5" destOrd="0" presId="urn:microsoft.com/office/officeart/2008/layout/LinedList"/>
    <dgm:cxn modelId="{6A054760-6CD1-4F04-AD01-BA3974852CD1}" type="presParOf" srcId="{B4B43FD1-E1E1-4EB0-AA70-4C896B35D4FF}" destId="{C60F382D-4B91-4E50-82A0-8A7BDC9E249A}" srcOrd="0" destOrd="0" presId="urn:microsoft.com/office/officeart/2008/layout/LinedList"/>
    <dgm:cxn modelId="{84FEF725-6CEB-41F9-91F7-5AE805F4BC76}" type="presParOf" srcId="{B4B43FD1-E1E1-4EB0-AA70-4C896B35D4FF}" destId="{C56D7723-E376-4018-B0A5-F6E4BA64A6C0}" srcOrd="1" destOrd="0" presId="urn:microsoft.com/office/officeart/2008/layout/LinedList"/>
    <dgm:cxn modelId="{5850F169-CB77-4E05-8B6D-AAE926678B27}" type="presParOf" srcId="{8F211E6C-D8BF-41EF-86B0-BAC08CDC6E7A}" destId="{D4A844C3-9F6D-4B8B-AF11-AD426AE8DD53}" srcOrd="6" destOrd="0" presId="urn:microsoft.com/office/officeart/2008/layout/LinedList"/>
    <dgm:cxn modelId="{1393DE24-11C9-477B-9159-79C47042BC26}" type="presParOf" srcId="{8F211E6C-D8BF-41EF-86B0-BAC08CDC6E7A}" destId="{FE6C3080-653C-42C5-AC09-55AD7A67635F}" srcOrd="7" destOrd="0" presId="urn:microsoft.com/office/officeart/2008/layout/LinedList"/>
    <dgm:cxn modelId="{65F1B4F8-33E1-4641-96CB-79C2A6AC88C4}" type="presParOf" srcId="{FE6C3080-653C-42C5-AC09-55AD7A67635F}" destId="{6FE91688-E201-470B-9DD7-1F19BECE28B1}" srcOrd="0" destOrd="0" presId="urn:microsoft.com/office/officeart/2008/layout/LinedList"/>
    <dgm:cxn modelId="{98E506E1-2E41-4A46-AEC8-E3702B2EF152}" type="presParOf" srcId="{FE6C3080-653C-42C5-AC09-55AD7A67635F}" destId="{3E3E3596-A3CE-42F3-BCEB-15209F63AD36}" srcOrd="1"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5D13A2-4D37-47FA-A02D-673057D41A6A}"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31725DAF-68D7-4304-9526-E5C081C49B2A}">
      <dgm:prSet custT="1">
        <dgm:style>
          <a:lnRef idx="0">
            <a:scrgbClr r="0" g="0" b="0"/>
          </a:lnRef>
          <a:fillRef idx="0">
            <a:scrgbClr r="0" g="0" b="0"/>
          </a:fillRef>
          <a:effectRef idx="0">
            <a:scrgbClr r="0" g="0" b="0"/>
          </a:effectRef>
          <a:fontRef idx="minor">
            <a:schemeClr val="lt1"/>
          </a:fontRef>
        </dgm:style>
      </dgm:prSet>
      <dgm:spPr>
        <a:solidFill>
          <a:schemeClr val="accent5"/>
        </a:solidFill>
        <a:ln>
          <a:noFill/>
        </a:ln>
      </dgm:spPr>
      <dgm:t>
        <a:bodyPr/>
        <a:lstStyle/>
        <a:p>
          <a:pPr algn="ctr" rtl="0"/>
          <a:r>
            <a:rPr lang="en-US" sz="2000" i="0" baseline="0" dirty="0" smtClean="0">
              <a:latin typeface="Calibri Light" panose="020F0302020204030204" pitchFamily="34" charset="0"/>
              <a:cs typeface="Calibri Light" panose="020F0302020204030204" pitchFamily="34" charset="0"/>
            </a:rPr>
            <a:t>The following loan types must first be consolidated into a Direct Consolidation Loan.</a:t>
          </a:r>
        </a:p>
        <a:p>
          <a:pPr algn="ctr" rtl="0"/>
          <a:r>
            <a:rPr lang="en-US" sz="2000" i="0" baseline="0" dirty="0" smtClean="0">
              <a:latin typeface="Calibri Light" panose="020F0302020204030204" pitchFamily="34" charset="0"/>
              <a:cs typeface="Calibri Light" panose="020F0302020204030204" pitchFamily="34" charset="0"/>
            </a:rPr>
            <a:t>Then they must be repaid through an income-driven repayment plan to make them eligible for PSLF. </a:t>
          </a:r>
          <a:endParaRPr lang="en-US" sz="2000" dirty="0">
            <a:latin typeface="Calibri Light" panose="020F0302020204030204" pitchFamily="34" charset="0"/>
            <a:cs typeface="Calibri Light" panose="020F0302020204030204" pitchFamily="34" charset="0"/>
          </a:endParaRPr>
        </a:p>
      </dgm:t>
    </dgm:pt>
    <dgm:pt modelId="{1468D837-DE5A-4C79-AD13-B4C6B39C6608}" type="parTrans" cxnId="{E9F46BBB-66D7-42CB-BE84-C9E3D2DCA8AE}">
      <dgm:prSet/>
      <dgm:spPr/>
      <dgm:t>
        <a:bodyPr/>
        <a:lstStyle/>
        <a:p>
          <a:endParaRPr lang="en-US"/>
        </a:p>
      </dgm:t>
    </dgm:pt>
    <dgm:pt modelId="{F30940C5-8574-4B2A-A607-B22D4D290DE9}" type="sibTrans" cxnId="{E9F46BBB-66D7-42CB-BE84-C9E3D2DCA8AE}">
      <dgm:prSet/>
      <dgm:spPr/>
      <dgm:t>
        <a:bodyPr/>
        <a:lstStyle/>
        <a:p>
          <a:endParaRPr lang="en-US"/>
        </a:p>
      </dgm:t>
    </dgm:pt>
    <dgm:pt modelId="{08BAB009-9936-481E-ABFB-CCCF0F64527F}" type="pres">
      <dgm:prSet presAssocID="{9B5D13A2-4D37-47FA-A02D-673057D41A6A}" presName="CompostProcess" presStyleCnt="0">
        <dgm:presLayoutVars>
          <dgm:dir/>
          <dgm:resizeHandles val="exact"/>
        </dgm:presLayoutVars>
      </dgm:prSet>
      <dgm:spPr/>
      <dgm:t>
        <a:bodyPr/>
        <a:lstStyle/>
        <a:p>
          <a:endParaRPr lang="en-US"/>
        </a:p>
      </dgm:t>
    </dgm:pt>
    <dgm:pt modelId="{21C064FF-8A6E-4357-A879-CB50D0FE7777}" type="pres">
      <dgm:prSet presAssocID="{9B5D13A2-4D37-47FA-A02D-673057D41A6A}" presName="arrow" presStyleLbl="bgShp" presStyleIdx="0" presStyleCnt="1"/>
      <dgm:spPr/>
    </dgm:pt>
    <dgm:pt modelId="{B7D77EB8-1220-4FEF-ADF5-AF931D705A01}" type="pres">
      <dgm:prSet presAssocID="{9B5D13A2-4D37-47FA-A02D-673057D41A6A}" presName="linearProcess" presStyleCnt="0"/>
      <dgm:spPr/>
    </dgm:pt>
    <dgm:pt modelId="{45E19C27-B522-4644-B169-1A33334A8934}" type="pres">
      <dgm:prSet presAssocID="{31725DAF-68D7-4304-9526-E5C081C49B2A}" presName="textNode" presStyleLbl="node1" presStyleIdx="0" presStyleCnt="1" custScaleX="98426" custScaleY="93585" custLinFactNeighborX="675" custLinFactNeighborY="702">
        <dgm:presLayoutVars>
          <dgm:bulletEnabled val="1"/>
        </dgm:presLayoutVars>
      </dgm:prSet>
      <dgm:spPr/>
      <dgm:t>
        <a:bodyPr/>
        <a:lstStyle/>
        <a:p>
          <a:endParaRPr lang="en-US"/>
        </a:p>
      </dgm:t>
    </dgm:pt>
  </dgm:ptLst>
  <dgm:cxnLst>
    <dgm:cxn modelId="{1DC1A363-D9F9-46DD-B3F7-7806729C7FE4}" type="presOf" srcId="{31725DAF-68D7-4304-9526-E5C081C49B2A}" destId="{45E19C27-B522-4644-B169-1A33334A8934}" srcOrd="0" destOrd="0" presId="urn:microsoft.com/office/officeart/2005/8/layout/hProcess9"/>
    <dgm:cxn modelId="{E9F46BBB-66D7-42CB-BE84-C9E3D2DCA8AE}" srcId="{9B5D13A2-4D37-47FA-A02D-673057D41A6A}" destId="{31725DAF-68D7-4304-9526-E5C081C49B2A}" srcOrd="0" destOrd="0" parTransId="{1468D837-DE5A-4C79-AD13-B4C6B39C6608}" sibTransId="{F30940C5-8574-4B2A-A607-B22D4D290DE9}"/>
    <dgm:cxn modelId="{744AFFAB-7230-4EF6-9946-2C0A2E008241}" type="presOf" srcId="{9B5D13A2-4D37-47FA-A02D-673057D41A6A}" destId="{08BAB009-9936-481E-ABFB-CCCF0F64527F}" srcOrd="0" destOrd="0" presId="urn:microsoft.com/office/officeart/2005/8/layout/hProcess9"/>
    <dgm:cxn modelId="{F70F4356-2FCA-4798-9800-D446EADBF921}" type="presParOf" srcId="{08BAB009-9936-481E-ABFB-CCCF0F64527F}" destId="{21C064FF-8A6E-4357-A879-CB50D0FE7777}" srcOrd="0" destOrd="0" presId="urn:microsoft.com/office/officeart/2005/8/layout/hProcess9"/>
    <dgm:cxn modelId="{A900258A-A946-4894-8B0B-639A58122983}" type="presParOf" srcId="{08BAB009-9936-481E-ABFB-CCCF0F64527F}" destId="{B7D77EB8-1220-4FEF-ADF5-AF931D705A01}" srcOrd="1" destOrd="0" presId="urn:microsoft.com/office/officeart/2005/8/layout/hProcess9"/>
    <dgm:cxn modelId="{C40ACF19-8702-4782-9824-0B65CD5C1705}" type="presParOf" srcId="{B7D77EB8-1220-4FEF-ADF5-AF931D705A01}" destId="{45E19C27-B522-4644-B169-1A33334A8934}"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5886AE-CACE-437A-B5D5-53E9782AF2F8}" type="doc">
      <dgm:prSet loTypeId="urn:microsoft.com/office/officeart/2008/layout/LinedList" loCatId="list" qsTypeId="urn:microsoft.com/office/officeart/2005/8/quickstyle/simple3" qsCatId="simple" csTypeId="urn:microsoft.com/office/officeart/2005/8/colors/accent0_2" csCatId="mainScheme" phldr="1"/>
      <dgm:spPr/>
      <dgm:t>
        <a:bodyPr/>
        <a:lstStyle/>
        <a:p>
          <a:endParaRPr lang="en-US"/>
        </a:p>
      </dgm:t>
    </dgm:pt>
    <dgm:pt modelId="{ABC1F29D-277E-4BE6-9DCB-9A68B72B6894}">
      <dgm:prSet custT="1"/>
      <dgm:spPr/>
      <dgm:t>
        <a:bodyPr/>
        <a:lstStyle/>
        <a:p>
          <a:pPr rtl="0"/>
          <a:r>
            <a:rPr lang="en-US" sz="1800" i="0" baseline="0" dirty="0" smtClean="0"/>
            <a:t>FFEL Stafford Nonsubsidized Loans</a:t>
          </a:r>
          <a:endParaRPr lang="en-US" sz="1800" baseline="0" dirty="0"/>
        </a:p>
      </dgm:t>
    </dgm:pt>
    <dgm:pt modelId="{C7524D76-8502-4248-A8AF-DA1C55BB31ED}" type="parTrans" cxnId="{B51D9CCD-345E-4D21-B518-D016E8A6F021}">
      <dgm:prSet/>
      <dgm:spPr/>
      <dgm:t>
        <a:bodyPr/>
        <a:lstStyle/>
        <a:p>
          <a:endParaRPr lang="en-US"/>
        </a:p>
      </dgm:t>
    </dgm:pt>
    <dgm:pt modelId="{F95D3A24-8129-4823-8352-54C19FB0283A}" type="sibTrans" cxnId="{B51D9CCD-345E-4D21-B518-D016E8A6F021}">
      <dgm:prSet/>
      <dgm:spPr/>
      <dgm:t>
        <a:bodyPr/>
        <a:lstStyle/>
        <a:p>
          <a:endParaRPr lang="en-US"/>
        </a:p>
      </dgm:t>
    </dgm:pt>
    <dgm:pt modelId="{FF276438-5589-4266-BF4A-11974907E9D5}">
      <dgm:prSet custT="1"/>
      <dgm:spPr/>
      <dgm:t>
        <a:bodyPr/>
        <a:lstStyle/>
        <a:p>
          <a:pPr rtl="0"/>
          <a:r>
            <a:rPr lang="en-US" sz="1800" i="0" baseline="0" dirty="0" smtClean="0"/>
            <a:t>Guaranteed Student Loans</a:t>
          </a:r>
          <a:endParaRPr lang="en-US" sz="1800" baseline="0" dirty="0"/>
        </a:p>
      </dgm:t>
    </dgm:pt>
    <dgm:pt modelId="{2D529453-C448-4C95-B3F3-05C042077E26}" type="parTrans" cxnId="{FA6EF43A-5BC0-422B-BBE9-8AD06E17AD48}">
      <dgm:prSet/>
      <dgm:spPr/>
      <dgm:t>
        <a:bodyPr/>
        <a:lstStyle/>
        <a:p>
          <a:endParaRPr lang="en-US"/>
        </a:p>
      </dgm:t>
    </dgm:pt>
    <dgm:pt modelId="{50178822-0B90-4023-8FF5-886A254C4AF9}" type="sibTrans" cxnId="{FA6EF43A-5BC0-422B-BBE9-8AD06E17AD48}">
      <dgm:prSet/>
      <dgm:spPr/>
      <dgm:t>
        <a:bodyPr/>
        <a:lstStyle/>
        <a:p>
          <a:endParaRPr lang="en-US"/>
        </a:p>
      </dgm:t>
    </dgm:pt>
    <dgm:pt modelId="{7225D56B-A244-402C-9D55-8874D069E331}">
      <dgm:prSet custT="1"/>
      <dgm:spPr/>
      <dgm:t>
        <a:bodyPr/>
        <a:lstStyle/>
        <a:p>
          <a:pPr rtl="0"/>
          <a:r>
            <a:rPr lang="en-US" sz="1800" i="0" baseline="0" dirty="0" smtClean="0"/>
            <a:t>Health Professions</a:t>
          </a:r>
          <a:endParaRPr lang="en-US" sz="1800" baseline="0" dirty="0"/>
        </a:p>
      </dgm:t>
    </dgm:pt>
    <dgm:pt modelId="{D6E68C10-6E7E-4E7D-84E8-D3E6FFBCB46D}" type="parTrans" cxnId="{5068D456-AF80-41D0-8065-1EFD67A34B32}">
      <dgm:prSet/>
      <dgm:spPr/>
      <dgm:t>
        <a:bodyPr/>
        <a:lstStyle/>
        <a:p>
          <a:endParaRPr lang="en-US"/>
        </a:p>
      </dgm:t>
    </dgm:pt>
    <dgm:pt modelId="{44EB3689-D47E-4FF4-B7D7-7BF55D5D7F00}" type="sibTrans" cxnId="{5068D456-AF80-41D0-8065-1EFD67A34B32}">
      <dgm:prSet/>
      <dgm:spPr/>
      <dgm:t>
        <a:bodyPr/>
        <a:lstStyle/>
        <a:p>
          <a:endParaRPr lang="en-US"/>
        </a:p>
      </dgm:t>
    </dgm:pt>
    <dgm:pt modelId="{6A79EA49-3C16-4AEA-B2A7-907B9FBD2914}">
      <dgm:prSet custT="1"/>
      <dgm:spPr/>
      <dgm:t>
        <a:bodyPr/>
        <a:lstStyle/>
        <a:p>
          <a:pPr rtl="0"/>
          <a:r>
            <a:rPr lang="en-US" sz="1800" i="0" baseline="0" dirty="0" smtClean="0"/>
            <a:t>Student Loans </a:t>
          </a:r>
          <a:endParaRPr lang="en-US" sz="1800" baseline="0" dirty="0"/>
        </a:p>
      </dgm:t>
    </dgm:pt>
    <dgm:pt modelId="{520390F4-998F-43AC-A65C-39C603F60868}" type="parTrans" cxnId="{F124CD37-264A-41B0-BDA1-6EF6A05DF5B2}">
      <dgm:prSet/>
      <dgm:spPr/>
      <dgm:t>
        <a:bodyPr/>
        <a:lstStyle/>
        <a:p>
          <a:endParaRPr lang="en-US"/>
        </a:p>
      </dgm:t>
    </dgm:pt>
    <dgm:pt modelId="{D3572B28-57CF-4B1C-80E1-B18905368BDF}" type="sibTrans" cxnId="{F124CD37-264A-41B0-BDA1-6EF6A05DF5B2}">
      <dgm:prSet/>
      <dgm:spPr/>
      <dgm:t>
        <a:bodyPr/>
        <a:lstStyle/>
        <a:p>
          <a:endParaRPr lang="en-US"/>
        </a:p>
      </dgm:t>
    </dgm:pt>
    <dgm:pt modelId="{58692EA5-748D-4EDC-BDF5-D4D9EC8B974D}">
      <dgm:prSet custT="1"/>
      <dgm:spPr/>
      <dgm:t>
        <a:bodyPr/>
        <a:lstStyle/>
        <a:p>
          <a:pPr rtl="0"/>
          <a:r>
            <a:rPr lang="en-US" sz="1800" i="0" baseline="0" dirty="0" smtClean="0"/>
            <a:t>Health Education Assistance Loans </a:t>
          </a:r>
          <a:endParaRPr lang="en-US" sz="1800" baseline="0" dirty="0"/>
        </a:p>
      </dgm:t>
    </dgm:pt>
    <dgm:pt modelId="{B78F6115-5038-4192-AAF4-7C7C9E6BE596}" type="parTrans" cxnId="{DBCB8450-B9A8-4947-842E-FDAEB81106E0}">
      <dgm:prSet/>
      <dgm:spPr/>
      <dgm:t>
        <a:bodyPr/>
        <a:lstStyle/>
        <a:p>
          <a:endParaRPr lang="en-US"/>
        </a:p>
      </dgm:t>
    </dgm:pt>
    <dgm:pt modelId="{9D042278-638D-4DBB-BBD4-97916311A4FD}" type="sibTrans" cxnId="{DBCB8450-B9A8-4947-842E-FDAEB81106E0}">
      <dgm:prSet/>
      <dgm:spPr/>
      <dgm:t>
        <a:bodyPr/>
        <a:lstStyle/>
        <a:p>
          <a:endParaRPr lang="en-US"/>
        </a:p>
      </dgm:t>
    </dgm:pt>
    <dgm:pt modelId="{839611D8-8FC3-4532-8A21-5C1817466CA8}">
      <dgm:prSet custT="1"/>
      <dgm:spPr/>
      <dgm:t>
        <a:bodyPr/>
        <a:lstStyle/>
        <a:p>
          <a:pPr rtl="0"/>
          <a:r>
            <a:rPr lang="en-US" sz="1800" i="0" baseline="0" dirty="0" smtClean="0"/>
            <a:t>Loans for Disadvantaged Students </a:t>
          </a:r>
          <a:endParaRPr lang="en-US" sz="1800" baseline="0" dirty="0"/>
        </a:p>
      </dgm:t>
    </dgm:pt>
    <dgm:pt modelId="{3C2DD982-7ED0-469A-A061-80E7794D0A40}" type="parTrans" cxnId="{B893B090-DA35-4F32-B190-A1FA69E96899}">
      <dgm:prSet/>
      <dgm:spPr/>
      <dgm:t>
        <a:bodyPr/>
        <a:lstStyle/>
        <a:p>
          <a:endParaRPr lang="en-US"/>
        </a:p>
      </dgm:t>
    </dgm:pt>
    <dgm:pt modelId="{C1790CCF-6975-40A9-9723-0CC83A5516E1}" type="sibTrans" cxnId="{B893B090-DA35-4F32-B190-A1FA69E96899}">
      <dgm:prSet/>
      <dgm:spPr/>
      <dgm:t>
        <a:bodyPr/>
        <a:lstStyle/>
        <a:p>
          <a:endParaRPr lang="en-US"/>
        </a:p>
      </dgm:t>
    </dgm:pt>
    <dgm:pt modelId="{DA29CC9A-C8DB-4D0C-B249-EE058CAAC418}">
      <dgm:prSet custT="1"/>
      <dgm:spPr/>
      <dgm:t>
        <a:bodyPr/>
        <a:lstStyle/>
        <a:p>
          <a:pPr rtl="0"/>
          <a:r>
            <a:rPr lang="en-US" sz="1800" i="0" baseline="0" dirty="0" smtClean="0"/>
            <a:t>National Defense Student Loans </a:t>
          </a:r>
          <a:endParaRPr lang="en-US" sz="1800" baseline="0" dirty="0"/>
        </a:p>
      </dgm:t>
    </dgm:pt>
    <dgm:pt modelId="{E0299A2B-AB5D-43CD-A1FF-5A21C925DE0F}" type="parTrans" cxnId="{99FB345D-7473-4E9F-934F-72B1E7DE7617}">
      <dgm:prSet/>
      <dgm:spPr/>
      <dgm:t>
        <a:bodyPr/>
        <a:lstStyle/>
        <a:p>
          <a:endParaRPr lang="en-US"/>
        </a:p>
      </dgm:t>
    </dgm:pt>
    <dgm:pt modelId="{A9F41CFB-D7D6-453E-864C-C650DF4C45B9}" type="sibTrans" cxnId="{99FB345D-7473-4E9F-934F-72B1E7DE7617}">
      <dgm:prSet/>
      <dgm:spPr/>
      <dgm:t>
        <a:bodyPr/>
        <a:lstStyle/>
        <a:p>
          <a:endParaRPr lang="en-US"/>
        </a:p>
      </dgm:t>
    </dgm:pt>
    <dgm:pt modelId="{FC631FEA-017A-490C-B480-6A80D833BA71}">
      <dgm:prSet custT="1"/>
      <dgm:spPr/>
      <dgm:t>
        <a:bodyPr/>
        <a:lstStyle/>
        <a:p>
          <a:pPr rtl="0"/>
          <a:r>
            <a:rPr lang="en-US" sz="1800" i="0" baseline="0" smtClean="0"/>
            <a:t>National Direct Student Loans</a:t>
          </a:r>
          <a:endParaRPr lang="en-US" sz="1800" baseline="0"/>
        </a:p>
      </dgm:t>
    </dgm:pt>
    <dgm:pt modelId="{B2BA1608-46DD-47BF-806D-6659FB5C8813}" type="parTrans" cxnId="{FB67C6AC-7332-4161-A8B9-2C7C2EEA4183}">
      <dgm:prSet/>
      <dgm:spPr/>
      <dgm:t>
        <a:bodyPr/>
        <a:lstStyle/>
        <a:p>
          <a:endParaRPr lang="en-US"/>
        </a:p>
      </dgm:t>
    </dgm:pt>
    <dgm:pt modelId="{F11AD959-63AF-4AF9-B9AC-5A5C579C4DA3}" type="sibTrans" cxnId="{FB67C6AC-7332-4161-A8B9-2C7C2EEA4183}">
      <dgm:prSet/>
      <dgm:spPr/>
      <dgm:t>
        <a:bodyPr/>
        <a:lstStyle/>
        <a:p>
          <a:endParaRPr lang="en-US"/>
        </a:p>
      </dgm:t>
    </dgm:pt>
    <dgm:pt modelId="{2CE4A939-EABA-48FB-8226-942802F3F84B}">
      <dgm:prSet custT="1"/>
      <dgm:spPr/>
      <dgm:t>
        <a:bodyPr/>
        <a:lstStyle/>
        <a:p>
          <a:pPr rtl="0"/>
          <a:r>
            <a:rPr lang="en-US" sz="1800" i="0" baseline="0" dirty="0" smtClean="0"/>
            <a:t>Nursing Student Loans and Nurse Faculty Loans</a:t>
          </a:r>
          <a:endParaRPr lang="en-US" sz="1800" baseline="0" dirty="0"/>
        </a:p>
      </dgm:t>
    </dgm:pt>
    <dgm:pt modelId="{1B97F7FC-94C6-4FF6-BA76-CEC970C8F9EB}" type="parTrans" cxnId="{240FCAFF-909E-49E1-9C1E-3F970C1D4EF9}">
      <dgm:prSet/>
      <dgm:spPr/>
      <dgm:t>
        <a:bodyPr/>
        <a:lstStyle/>
        <a:p>
          <a:endParaRPr lang="en-US"/>
        </a:p>
      </dgm:t>
    </dgm:pt>
    <dgm:pt modelId="{29E954A1-BD81-4225-B243-776FC36E23CA}" type="sibTrans" cxnId="{240FCAFF-909E-49E1-9C1E-3F970C1D4EF9}">
      <dgm:prSet/>
      <dgm:spPr/>
      <dgm:t>
        <a:bodyPr/>
        <a:lstStyle/>
        <a:p>
          <a:endParaRPr lang="en-US"/>
        </a:p>
      </dgm:t>
    </dgm:pt>
    <dgm:pt modelId="{186C965A-CCED-4F34-9745-3BE998E56F03}" type="pres">
      <dgm:prSet presAssocID="{635886AE-CACE-437A-B5D5-53E9782AF2F8}" presName="vert0" presStyleCnt="0">
        <dgm:presLayoutVars>
          <dgm:dir/>
          <dgm:animOne val="branch"/>
          <dgm:animLvl val="lvl"/>
        </dgm:presLayoutVars>
      </dgm:prSet>
      <dgm:spPr/>
      <dgm:t>
        <a:bodyPr/>
        <a:lstStyle/>
        <a:p>
          <a:endParaRPr lang="en-US"/>
        </a:p>
      </dgm:t>
    </dgm:pt>
    <dgm:pt modelId="{6E0B5F9D-AB0E-46FE-8ECD-E2CFFE41AC3E}" type="pres">
      <dgm:prSet presAssocID="{ABC1F29D-277E-4BE6-9DCB-9A68B72B6894}" presName="thickLine" presStyleLbl="alignNode1" presStyleIdx="0" presStyleCnt="9"/>
      <dgm:spPr/>
    </dgm:pt>
    <dgm:pt modelId="{96DCE92F-00FD-4D48-B393-7BBB17C248BD}" type="pres">
      <dgm:prSet presAssocID="{ABC1F29D-277E-4BE6-9DCB-9A68B72B6894}" presName="horz1" presStyleCnt="0"/>
      <dgm:spPr/>
    </dgm:pt>
    <dgm:pt modelId="{D9D20F09-6238-4A94-89AC-EED91C88E3B9}" type="pres">
      <dgm:prSet presAssocID="{ABC1F29D-277E-4BE6-9DCB-9A68B72B6894}" presName="tx1" presStyleLbl="revTx" presStyleIdx="0" presStyleCnt="9"/>
      <dgm:spPr/>
      <dgm:t>
        <a:bodyPr/>
        <a:lstStyle/>
        <a:p>
          <a:endParaRPr lang="en-US"/>
        </a:p>
      </dgm:t>
    </dgm:pt>
    <dgm:pt modelId="{B4671E5F-DC1D-44FA-8169-7B5A5F52548E}" type="pres">
      <dgm:prSet presAssocID="{ABC1F29D-277E-4BE6-9DCB-9A68B72B6894}" presName="vert1" presStyleCnt="0"/>
      <dgm:spPr/>
    </dgm:pt>
    <dgm:pt modelId="{5F595443-C0D8-470B-9D6D-4EB1BE7405C0}" type="pres">
      <dgm:prSet presAssocID="{FF276438-5589-4266-BF4A-11974907E9D5}" presName="thickLine" presStyleLbl="alignNode1" presStyleIdx="1" presStyleCnt="9"/>
      <dgm:spPr/>
    </dgm:pt>
    <dgm:pt modelId="{3E36AD9F-E971-4A68-A86E-279265A93512}" type="pres">
      <dgm:prSet presAssocID="{FF276438-5589-4266-BF4A-11974907E9D5}" presName="horz1" presStyleCnt="0"/>
      <dgm:spPr/>
    </dgm:pt>
    <dgm:pt modelId="{9E2C37F0-F73C-480E-B09A-6C1284DB4A51}" type="pres">
      <dgm:prSet presAssocID="{FF276438-5589-4266-BF4A-11974907E9D5}" presName="tx1" presStyleLbl="revTx" presStyleIdx="1" presStyleCnt="9"/>
      <dgm:spPr/>
      <dgm:t>
        <a:bodyPr/>
        <a:lstStyle/>
        <a:p>
          <a:endParaRPr lang="en-US"/>
        </a:p>
      </dgm:t>
    </dgm:pt>
    <dgm:pt modelId="{109CB606-1073-4534-8E62-59A6A913FD75}" type="pres">
      <dgm:prSet presAssocID="{FF276438-5589-4266-BF4A-11974907E9D5}" presName="vert1" presStyleCnt="0"/>
      <dgm:spPr/>
    </dgm:pt>
    <dgm:pt modelId="{251BA318-334A-4340-9A9F-F30D86101EC8}" type="pres">
      <dgm:prSet presAssocID="{7225D56B-A244-402C-9D55-8874D069E331}" presName="thickLine" presStyleLbl="alignNode1" presStyleIdx="2" presStyleCnt="9"/>
      <dgm:spPr/>
    </dgm:pt>
    <dgm:pt modelId="{B9FAEE06-D92B-4C9C-BF66-157848AA2FF5}" type="pres">
      <dgm:prSet presAssocID="{7225D56B-A244-402C-9D55-8874D069E331}" presName="horz1" presStyleCnt="0"/>
      <dgm:spPr/>
    </dgm:pt>
    <dgm:pt modelId="{004DCB26-AA9F-4EA5-8D6F-495926B5A8DD}" type="pres">
      <dgm:prSet presAssocID="{7225D56B-A244-402C-9D55-8874D069E331}" presName="tx1" presStyleLbl="revTx" presStyleIdx="2" presStyleCnt="9"/>
      <dgm:spPr/>
      <dgm:t>
        <a:bodyPr/>
        <a:lstStyle/>
        <a:p>
          <a:endParaRPr lang="en-US"/>
        </a:p>
      </dgm:t>
    </dgm:pt>
    <dgm:pt modelId="{B749601E-5499-4DC5-9247-3541CBF5509F}" type="pres">
      <dgm:prSet presAssocID="{7225D56B-A244-402C-9D55-8874D069E331}" presName="vert1" presStyleCnt="0"/>
      <dgm:spPr/>
    </dgm:pt>
    <dgm:pt modelId="{468D6E00-EB23-4E5C-9006-E2493C8207C1}" type="pres">
      <dgm:prSet presAssocID="{6A79EA49-3C16-4AEA-B2A7-907B9FBD2914}" presName="thickLine" presStyleLbl="alignNode1" presStyleIdx="3" presStyleCnt="9"/>
      <dgm:spPr/>
    </dgm:pt>
    <dgm:pt modelId="{DB1DA0A1-AA55-4CF0-BD46-3810F85FCC54}" type="pres">
      <dgm:prSet presAssocID="{6A79EA49-3C16-4AEA-B2A7-907B9FBD2914}" presName="horz1" presStyleCnt="0"/>
      <dgm:spPr/>
    </dgm:pt>
    <dgm:pt modelId="{A964A33C-B6E1-4F4B-AB0D-BB77DB45C6D9}" type="pres">
      <dgm:prSet presAssocID="{6A79EA49-3C16-4AEA-B2A7-907B9FBD2914}" presName="tx1" presStyleLbl="revTx" presStyleIdx="3" presStyleCnt="9"/>
      <dgm:spPr/>
      <dgm:t>
        <a:bodyPr/>
        <a:lstStyle/>
        <a:p>
          <a:endParaRPr lang="en-US"/>
        </a:p>
      </dgm:t>
    </dgm:pt>
    <dgm:pt modelId="{6BD94923-0DD9-4F65-9339-D8280B1A4E59}" type="pres">
      <dgm:prSet presAssocID="{6A79EA49-3C16-4AEA-B2A7-907B9FBD2914}" presName="vert1" presStyleCnt="0"/>
      <dgm:spPr/>
    </dgm:pt>
    <dgm:pt modelId="{C82FA33E-BADE-4153-B714-B338234B80DC}" type="pres">
      <dgm:prSet presAssocID="{58692EA5-748D-4EDC-BDF5-D4D9EC8B974D}" presName="thickLine" presStyleLbl="alignNode1" presStyleIdx="4" presStyleCnt="9"/>
      <dgm:spPr/>
    </dgm:pt>
    <dgm:pt modelId="{4EA96F11-3BEB-4A15-857F-00A7AFCD0DA6}" type="pres">
      <dgm:prSet presAssocID="{58692EA5-748D-4EDC-BDF5-D4D9EC8B974D}" presName="horz1" presStyleCnt="0"/>
      <dgm:spPr/>
    </dgm:pt>
    <dgm:pt modelId="{A142F940-44D4-4F6B-8BE9-B03E9D7800F2}" type="pres">
      <dgm:prSet presAssocID="{58692EA5-748D-4EDC-BDF5-D4D9EC8B974D}" presName="tx1" presStyleLbl="revTx" presStyleIdx="4" presStyleCnt="9"/>
      <dgm:spPr/>
      <dgm:t>
        <a:bodyPr/>
        <a:lstStyle/>
        <a:p>
          <a:endParaRPr lang="en-US"/>
        </a:p>
      </dgm:t>
    </dgm:pt>
    <dgm:pt modelId="{19194871-C342-4B22-B6EA-BB19A94AA9FC}" type="pres">
      <dgm:prSet presAssocID="{58692EA5-748D-4EDC-BDF5-D4D9EC8B974D}" presName="vert1" presStyleCnt="0"/>
      <dgm:spPr/>
    </dgm:pt>
    <dgm:pt modelId="{55E73F07-B9A4-46E8-8409-A96E1A7CA000}" type="pres">
      <dgm:prSet presAssocID="{839611D8-8FC3-4532-8A21-5C1817466CA8}" presName="thickLine" presStyleLbl="alignNode1" presStyleIdx="5" presStyleCnt="9"/>
      <dgm:spPr/>
    </dgm:pt>
    <dgm:pt modelId="{4B134E9E-4175-4FDE-81E1-9DA3636CEBEA}" type="pres">
      <dgm:prSet presAssocID="{839611D8-8FC3-4532-8A21-5C1817466CA8}" presName="horz1" presStyleCnt="0"/>
      <dgm:spPr/>
    </dgm:pt>
    <dgm:pt modelId="{0B2881D8-FC5D-4C8F-9BC3-83115A5AF7F0}" type="pres">
      <dgm:prSet presAssocID="{839611D8-8FC3-4532-8A21-5C1817466CA8}" presName="tx1" presStyleLbl="revTx" presStyleIdx="5" presStyleCnt="9"/>
      <dgm:spPr/>
      <dgm:t>
        <a:bodyPr/>
        <a:lstStyle/>
        <a:p>
          <a:endParaRPr lang="en-US"/>
        </a:p>
      </dgm:t>
    </dgm:pt>
    <dgm:pt modelId="{9DDD268C-2E03-4899-8446-2DD65552656C}" type="pres">
      <dgm:prSet presAssocID="{839611D8-8FC3-4532-8A21-5C1817466CA8}" presName="vert1" presStyleCnt="0"/>
      <dgm:spPr/>
    </dgm:pt>
    <dgm:pt modelId="{071DF540-D005-488F-A63A-AFC552833368}" type="pres">
      <dgm:prSet presAssocID="{DA29CC9A-C8DB-4D0C-B249-EE058CAAC418}" presName="thickLine" presStyleLbl="alignNode1" presStyleIdx="6" presStyleCnt="9"/>
      <dgm:spPr/>
    </dgm:pt>
    <dgm:pt modelId="{AF135055-A706-4FD8-AA2B-395354F940CE}" type="pres">
      <dgm:prSet presAssocID="{DA29CC9A-C8DB-4D0C-B249-EE058CAAC418}" presName="horz1" presStyleCnt="0"/>
      <dgm:spPr/>
    </dgm:pt>
    <dgm:pt modelId="{21DBB80D-7D0D-40A6-B27E-B5428A903327}" type="pres">
      <dgm:prSet presAssocID="{DA29CC9A-C8DB-4D0C-B249-EE058CAAC418}" presName="tx1" presStyleLbl="revTx" presStyleIdx="6" presStyleCnt="9"/>
      <dgm:spPr/>
      <dgm:t>
        <a:bodyPr/>
        <a:lstStyle/>
        <a:p>
          <a:endParaRPr lang="en-US"/>
        </a:p>
      </dgm:t>
    </dgm:pt>
    <dgm:pt modelId="{D7CC88F1-3A0D-4989-A9A4-9BB5BA91211F}" type="pres">
      <dgm:prSet presAssocID="{DA29CC9A-C8DB-4D0C-B249-EE058CAAC418}" presName="vert1" presStyleCnt="0"/>
      <dgm:spPr/>
    </dgm:pt>
    <dgm:pt modelId="{E69ED5F5-B744-4650-A9B9-EA2240448FF4}" type="pres">
      <dgm:prSet presAssocID="{FC631FEA-017A-490C-B480-6A80D833BA71}" presName="thickLine" presStyleLbl="alignNode1" presStyleIdx="7" presStyleCnt="9"/>
      <dgm:spPr/>
    </dgm:pt>
    <dgm:pt modelId="{3A3AB080-92F4-4EB5-8BB1-15ED855A7566}" type="pres">
      <dgm:prSet presAssocID="{FC631FEA-017A-490C-B480-6A80D833BA71}" presName="horz1" presStyleCnt="0"/>
      <dgm:spPr/>
    </dgm:pt>
    <dgm:pt modelId="{D01AFEA5-E2C1-4E5A-AA21-6C6A0056A58A}" type="pres">
      <dgm:prSet presAssocID="{FC631FEA-017A-490C-B480-6A80D833BA71}" presName="tx1" presStyleLbl="revTx" presStyleIdx="7" presStyleCnt="9"/>
      <dgm:spPr/>
      <dgm:t>
        <a:bodyPr/>
        <a:lstStyle/>
        <a:p>
          <a:endParaRPr lang="en-US"/>
        </a:p>
      </dgm:t>
    </dgm:pt>
    <dgm:pt modelId="{7092CA07-5074-44A0-A3CB-03963E498588}" type="pres">
      <dgm:prSet presAssocID="{FC631FEA-017A-490C-B480-6A80D833BA71}" presName="vert1" presStyleCnt="0"/>
      <dgm:spPr/>
    </dgm:pt>
    <dgm:pt modelId="{0413BB16-CE01-41FD-BA04-58D68E1C3942}" type="pres">
      <dgm:prSet presAssocID="{2CE4A939-EABA-48FB-8226-942802F3F84B}" presName="thickLine" presStyleLbl="alignNode1" presStyleIdx="8" presStyleCnt="9"/>
      <dgm:spPr/>
    </dgm:pt>
    <dgm:pt modelId="{8FB73CCC-EA15-4200-A922-1A538006F77F}" type="pres">
      <dgm:prSet presAssocID="{2CE4A939-EABA-48FB-8226-942802F3F84B}" presName="horz1" presStyleCnt="0"/>
      <dgm:spPr/>
    </dgm:pt>
    <dgm:pt modelId="{47C682B6-2E53-46F0-8C67-452A16FD1BA3}" type="pres">
      <dgm:prSet presAssocID="{2CE4A939-EABA-48FB-8226-942802F3F84B}" presName="tx1" presStyleLbl="revTx" presStyleIdx="8" presStyleCnt="9"/>
      <dgm:spPr/>
      <dgm:t>
        <a:bodyPr/>
        <a:lstStyle/>
        <a:p>
          <a:endParaRPr lang="en-US"/>
        </a:p>
      </dgm:t>
    </dgm:pt>
    <dgm:pt modelId="{F6124D04-5526-4CC2-8A3D-5C3820981C9A}" type="pres">
      <dgm:prSet presAssocID="{2CE4A939-EABA-48FB-8226-942802F3F84B}" presName="vert1" presStyleCnt="0"/>
      <dgm:spPr/>
    </dgm:pt>
  </dgm:ptLst>
  <dgm:cxnLst>
    <dgm:cxn modelId="{5068D456-AF80-41D0-8065-1EFD67A34B32}" srcId="{635886AE-CACE-437A-B5D5-53E9782AF2F8}" destId="{7225D56B-A244-402C-9D55-8874D069E331}" srcOrd="2" destOrd="0" parTransId="{D6E68C10-6E7E-4E7D-84E8-D3E6FFBCB46D}" sibTransId="{44EB3689-D47E-4FF4-B7D7-7BF55D5D7F00}"/>
    <dgm:cxn modelId="{8814F14A-2275-435B-82A7-F04156D2284B}" type="presOf" srcId="{58692EA5-748D-4EDC-BDF5-D4D9EC8B974D}" destId="{A142F940-44D4-4F6B-8BE9-B03E9D7800F2}" srcOrd="0" destOrd="0" presId="urn:microsoft.com/office/officeart/2008/layout/LinedList"/>
    <dgm:cxn modelId="{FDA9F772-6DDD-49FB-B2BD-4AE720E2DF05}" type="presOf" srcId="{839611D8-8FC3-4532-8A21-5C1817466CA8}" destId="{0B2881D8-FC5D-4C8F-9BC3-83115A5AF7F0}" srcOrd="0" destOrd="0" presId="urn:microsoft.com/office/officeart/2008/layout/LinedList"/>
    <dgm:cxn modelId="{B893B090-DA35-4F32-B190-A1FA69E96899}" srcId="{635886AE-CACE-437A-B5D5-53E9782AF2F8}" destId="{839611D8-8FC3-4532-8A21-5C1817466CA8}" srcOrd="5" destOrd="0" parTransId="{3C2DD982-7ED0-469A-A061-80E7794D0A40}" sibTransId="{C1790CCF-6975-40A9-9723-0CC83A5516E1}"/>
    <dgm:cxn modelId="{75C13DC7-631F-41AD-BE64-02326F9800FA}" type="presOf" srcId="{7225D56B-A244-402C-9D55-8874D069E331}" destId="{004DCB26-AA9F-4EA5-8D6F-495926B5A8DD}" srcOrd="0" destOrd="0" presId="urn:microsoft.com/office/officeart/2008/layout/LinedList"/>
    <dgm:cxn modelId="{73CDC497-A2F5-46E2-961A-0FEBF6132D24}" type="presOf" srcId="{FC631FEA-017A-490C-B480-6A80D833BA71}" destId="{D01AFEA5-E2C1-4E5A-AA21-6C6A0056A58A}" srcOrd="0" destOrd="0" presId="urn:microsoft.com/office/officeart/2008/layout/LinedList"/>
    <dgm:cxn modelId="{B98016F3-42AE-4A5C-9FD6-8C800E2AC4A9}" type="presOf" srcId="{ABC1F29D-277E-4BE6-9DCB-9A68B72B6894}" destId="{D9D20F09-6238-4A94-89AC-EED91C88E3B9}" srcOrd="0" destOrd="0" presId="urn:microsoft.com/office/officeart/2008/layout/LinedList"/>
    <dgm:cxn modelId="{99FB345D-7473-4E9F-934F-72B1E7DE7617}" srcId="{635886AE-CACE-437A-B5D5-53E9782AF2F8}" destId="{DA29CC9A-C8DB-4D0C-B249-EE058CAAC418}" srcOrd="6" destOrd="0" parTransId="{E0299A2B-AB5D-43CD-A1FF-5A21C925DE0F}" sibTransId="{A9F41CFB-D7D6-453E-864C-C650DF4C45B9}"/>
    <dgm:cxn modelId="{B51D9CCD-345E-4D21-B518-D016E8A6F021}" srcId="{635886AE-CACE-437A-B5D5-53E9782AF2F8}" destId="{ABC1F29D-277E-4BE6-9DCB-9A68B72B6894}" srcOrd="0" destOrd="0" parTransId="{C7524D76-8502-4248-A8AF-DA1C55BB31ED}" sibTransId="{F95D3A24-8129-4823-8352-54C19FB0283A}"/>
    <dgm:cxn modelId="{01369381-5376-4B04-83C6-B48AF23C1101}" type="presOf" srcId="{FF276438-5589-4266-BF4A-11974907E9D5}" destId="{9E2C37F0-F73C-480E-B09A-6C1284DB4A51}" srcOrd="0" destOrd="0" presId="urn:microsoft.com/office/officeart/2008/layout/LinedList"/>
    <dgm:cxn modelId="{DBCB8450-B9A8-4947-842E-FDAEB81106E0}" srcId="{635886AE-CACE-437A-B5D5-53E9782AF2F8}" destId="{58692EA5-748D-4EDC-BDF5-D4D9EC8B974D}" srcOrd="4" destOrd="0" parTransId="{B78F6115-5038-4192-AAF4-7C7C9E6BE596}" sibTransId="{9D042278-638D-4DBB-BBD4-97916311A4FD}"/>
    <dgm:cxn modelId="{A407A0B4-66CE-4CDC-84CA-EE41E6B939B9}" type="presOf" srcId="{DA29CC9A-C8DB-4D0C-B249-EE058CAAC418}" destId="{21DBB80D-7D0D-40A6-B27E-B5428A903327}" srcOrd="0" destOrd="0" presId="urn:microsoft.com/office/officeart/2008/layout/LinedList"/>
    <dgm:cxn modelId="{FA6EF43A-5BC0-422B-BBE9-8AD06E17AD48}" srcId="{635886AE-CACE-437A-B5D5-53E9782AF2F8}" destId="{FF276438-5589-4266-BF4A-11974907E9D5}" srcOrd="1" destOrd="0" parTransId="{2D529453-C448-4C95-B3F3-05C042077E26}" sibTransId="{50178822-0B90-4023-8FF5-886A254C4AF9}"/>
    <dgm:cxn modelId="{F124CD37-264A-41B0-BDA1-6EF6A05DF5B2}" srcId="{635886AE-CACE-437A-B5D5-53E9782AF2F8}" destId="{6A79EA49-3C16-4AEA-B2A7-907B9FBD2914}" srcOrd="3" destOrd="0" parTransId="{520390F4-998F-43AC-A65C-39C603F60868}" sibTransId="{D3572B28-57CF-4B1C-80E1-B18905368BDF}"/>
    <dgm:cxn modelId="{C29EA089-D796-41FB-AB02-16B8C17A3E20}" type="presOf" srcId="{6A79EA49-3C16-4AEA-B2A7-907B9FBD2914}" destId="{A964A33C-B6E1-4F4B-AB0D-BB77DB45C6D9}" srcOrd="0" destOrd="0" presId="urn:microsoft.com/office/officeart/2008/layout/LinedList"/>
    <dgm:cxn modelId="{B5C337D1-57B0-40D5-80AF-3BCB120113DE}" type="presOf" srcId="{635886AE-CACE-437A-B5D5-53E9782AF2F8}" destId="{186C965A-CCED-4F34-9745-3BE998E56F03}" srcOrd="0" destOrd="0" presId="urn:microsoft.com/office/officeart/2008/layout/LinedList"/>
    <dgm:cxn modelId="{686854E5-D239-45D6-A2AD-68C2592F1C5E}" type="presOf" srcId="{2CE4A939-EABA-48FB-8226-942802F3F84B}" destId="{47C682B6-2E53-46F0-8C67-452A16FD1BA3}" srcOrd="0" destOrd="0" presId="urn:microsoft.com/office/officeart/2008/layout/LinedList"/>
    <dgm:cxn modelId="{240FCAFF-909E-49E1-9C1E-3F970C1D4EF9}" srcId="{635886AE-CACE-437A-B5D5-53E9782AF2F8}" destId="{2CE4A939-EABA-48FB-8226-942802F3F84B}" srcOrd="8" destOrd="0" parTransId="{1B97F7FC-94C6-4FF6-BA76-CEC970C8F9EB}" sibTransId="{29E954A1-BD81-4225-B243-776FC36E23CA}"/>
    <dgm:cxn modelId="{FB67C6AC-7332-4161-A8B9-2C7C2EEA4183}" srcId="{635886AE-CACE-437A-B5D5-53E9782AF2F8}" destId="{FC631FEA-017A-490C-B480-6A80D833BA71}" srcOrd="7" destOrd="0" parTransId="{B2BA1608-46DD-47BF-806D-6659FB5C8813}" sibTransId="{F11AD959-63AF-4AF9-B9AC-5A5C579C4DA3}"/>
    <dgm:cxn modelId="{DBE79DB7-9AF6-4D87-9783-A9D4FD13DF4A}" type="presParOf" srcId="{186C965A-CCED-4F34-9745-3BE998E56F03}" destId="{6E0B5F9D-AB0E-46FE-8ECD-E2CFFE41AC3E}" srcOrd="0" destOrd="0" presId="urn:microsoft.com/office/officeart/2008/layout/LinedList"/>
    <dgm:cxn modelId="{F3D746DF-CAF6-4F61-8AD3-F8AFD21A1E53}" type="presParOf" srcId="{186C965A-CCED-4F34-9745-3BE998E56F03}" destId="{96DCE92F-00FD-4D48-B393-7BBB17C248BD}" srcOrd="1" destOrd="0" presId="urn:microsoft.com/office/officeart/2008/layout/LinedList"/>
    <dgm:cxn modelId="{EB4E56A3-C148-427C-9DAA-CDEC748720E3}" type="presParOf" srcId="{96DCE92F-00FD-4D48-B393-7BBB17C248BD}" destId="{D9D20F09-6238-4A94-89AC-EED91C88E3B9}" srcOrd="0" destOrd="0" presId="urn:microsoft.com/office/officeart/2008/layout/LinedList"/>
    <dgm:cxn modelId="{FD859673-7CD5-4951-9447-4D1A7C484FD4}" type="presParOf" srcId="{96DCE92F-00FD-4D48-B393-7BBB17C248BD}" destId="{B4671E5F-DC1D-44FA-8169-7B5A5F52548E}" srcOrd="1" destOrd="0" presId="urn:microsoft.com/office/officeart/2008/layout/LinedList"/>
    <dgm:cxn modelId="{C934F131-8A7B-40A7-BCE3-23D406912361}" type="presParOf" srcId="{186C965A-CCED-4F34-9745-3BE998E56F03}" destId="{5F595443-C0D8-470B-9D6D-4EB1BE7405C0}" srcOrd="2" destOrd="0" presId="urn:microsoft.com/office/officeart/2008/layout/LinedList"/>
    <dgm:cxn modelId="{B3E6E07A-F6C5-4C02-B417-F897B7591AEA}" type="presParOf" srcId="{186C965A-CCED-4F34-9745-3BE998E56F03}" destId="{3E36AD9F-E971-4A68-A86E-279265A93512}" srcOrd="3" destOrd="0" presId="urn:microsoft.com/office/officeart/2008/layout/LinedList"/>
    <dgm:cxn modelId="{994B7974-013F-4158-AAE4-E8018F36BB25}" type="presParOf" srcId="{3E36AD9F-E971-4A68-A86E-279265A93512}" destId="{9E2C37F0-F73C-480E-B09A-6C1284DB4A51}" srcOrd="0" destOrd="0" presId="urn:microsoft.com/office/officeart/2008/layout/LinedList"/>
    <dgm:cxn modelId="{424CBD0A-F146-4A1E-825F-66B7EFE3427D}" type="presParOf" srcId="{3E36AD9F-E971-4A68-A86E-279265A93512}" destId="{109CB606-1073-4534-8E62-59A6A913FD75}" srcOrd="1" destOrd="0" presId="urn:microsoft.com/office/officeart/2008/layout/LinedList"/>
    <dgm:cxn modelId="{70E5B438-CDBA-470E-BE77-232318FAC047}" type="presParOf" srcId="{186C965A-CCED-4F34-9745-3BE998E56F03}" destId="{251BA318-334A-4340-9A9F-F30D86101EC8}" srcOrd="4" destOrd="0" presId="urn:microsoft.com/office/officeart/2008/layout/LinedList"/>
    <dgm:cxn modelId="{D9588F91-3F15-4E37-811A-E555E3313B6F}" type="presParOf" srcId="{186C965A-CCED-4F34-9745-3BE998E56F03}" destId="{B9FAEE06-D92B-4C9C-BF66-157848AA2FF5}" srcOrd="5" destOrd="0" presId="urn:microsoft.com/office/officeart/2008/layout/LinedList"/>
    <dgm:cxn modelId="{9A629BAC-CEFE-4FB3-BA4D-9CEA08431D37}" type="presParOf" srcId="{B9FAEE06-D92B-4C9C-BF66-157848AA2FF5}" destId="{004DCB26-AA9F-4EA5-8D6F-495926B5A8DD}" srcOrd="0" destOrd="0" presId="urn:microsoft.com/office/officeart/2008/layout/LinedList"/>
    <dgm:cxn modelId="{38494201-0551-48F5-89BA-F029A132DFEC}" type="presParOf" srcId="{B9FAEE06-D92B-4C9C-BF66-157848AA2FF5}" destId="{B749601E-5499-4DC5-9247-3541CBF5509F}" srcOrd="1" destOrd="0" presId="urn:microsoft.com/office/officeart/2008/layout/LinedList"/>
    <dgm:cxn modelId="{537903DA-DACE-4833-83C2-9FDBB0C503EC}" type="presParOf" srcId="{186C965A-CCED-4F34-9745-3BE998E56F03}" destId="{468D6E00-EB23-4E5C-9006-E2493C8207C1}" srcOrd="6" destOrd="0" presId="urn:microsoft.com/office/officeart/2008/layout/LinedList"/>
    <dgm:cxn modelId="{3156A64D-9E9E-42E7-A713-C74DE5D7BA32}" type="presParOf" srcId="{186C965A-CCED-4F34-9745-3BE998E56F03}" destId="{DB1DA0A1-AA55-4CF0-BD46-3810F85FCC54}" srcOrd="7" destOrd="0" presId="urn:microsoft.com/office/officeart/2008/layout/LinedList"/>
    <dgm:cxn modelId="{1258093D-AF50-470A-B59F-C0C8EBDA6D19}" type="presParOf" srcId="{DB1DA0A1-AA55-4CF0-BD46-3810F85FCC54}" destId="{A964A33C-B6E1-4F4B-AB0D-BB77DB45C6D9}" srcOrd="0" destOrd="0" presId="urn:microsoft.com/office/officeart/2008/layout/LinedList"/>
    <dgm:cxn modelId="{2A7EBC4D-F790-4B13-9398-1E9E0E54CC10}" type="presParOf" srcId="{DB1DA0A1-AA55-4CF0-BD46-3810F85FCC54}" destId="{6BD94923-0DD9-4F65-9339-D8280B1A4E59}" srcOrd="1" destOrd="0" presId="urn:microsoft.com/office/officeart/2008/layout/LinedList"/>
    <dgm:cxn modelId="{76E75242-8A8E-4029-92E2-3A1129D35ACB}" type="presParOf" srcId="{186C965A-CCED-4F34-9745-3BE998E56F03}" destId="{C82FA33E-BADE-4153-B714-B338234B80DC}" srcOrd="8" destOrd="0" presId="urn:microsoft.com/office/officeart/2008/layout/LinedList"/>
    <dgm:cxn modelId="{3DB652EA-4185-42E0-A9FA-620D50F067A6}" type="presParOf" srcId="{186C965A-CCED-4F34-9745-3BE998E56F03}" destId="{4EA96F11-3BEB-4A15-857F-00A7AFCD0DA6}" srcOrd="9" destOrd="0" presId="urn:microsoft.com/office/officeart/2008/layout/LinedList"/>
    <dgm:cxn modelId="{49CADA9A-FA8C-47C5-8D72-D93337EABF42}" type="presParOf" srcId="{4EA96F11-3BEB-4A15-857F-00A7AFCD0DA6}" destId="{A142F940-44D4-4F6B-8BE9-B03E9D7800F2}" srcOrd="0" destOrd="0" presId="urn:microsoft.com/office/officeart/2008/layout/LinedList"/>
    <dgm:cxn modelId="{DB8BB9F8-1077-4C0E-8FA5-9EB8FA676E4B}" type="presParOf" srcId="{4EA96F11-3BEB-4A15-857F-00A7AFCD0DA6}" destId="{19194871-C342-4B22-B6EA-BB19A94AA9FC}" srcOrd="1" destOrd="0" presId="urn:microsoft.com/office/officeart/2008/layout/LinedList"/>
    <dgm:cxn modelId="{489C23B8-7414-46ED-A959-1B7BE7127636}" type="presParOf" srcId="{186C965A-CCED-4F34-9745-3BE998E56F03}" destId="{55E73F07-B9A4-46E8-8409-A96E1A7CA000}" srcOrd="10" destOrd="0" presId="urn:microsoft.com/office/officeart/2008/layout/LinedList"/>
    <dgm:cxn modelId="{B545BBBF-113E-468A-A174-83771971D732}" type="presParOf" srcId="{186C965A-CCED-4F34-9745-3BE998E56F03}" destId="{4B134E9E-4175-4FDE-81E1-9DA3636CEBEA}" srcOrd="11" destOrd="0" presId="urn:microsoft.com/office/officeart/2008/layout/LinedList"/>
    <dgm:cxn modelId="{EE64E56A-6380-4C2B-A763-4A523A16E824}" type="presParOf" srcId="{4B134E9E-4175-4FDE-81E1-9DA3636CEBEA}" destId="{0B2881D8-FC5D-4C8F-9BC3-83115A5AF7F0}" srcOrd="0" destOrd="0" presId="urn:microsoft.com/office/officeart/2008/layout/LinedList"/>
    <dgm:cxn modelId="{551B35B0-ABAE-4C6C-AE47-04666306C61E}" type="presParOf" srcId="{4B134E9E-4175-4FDE-81E1-9DA3636CEBEA}" destId="{9DDD268C-2E03-4899-8446-2DD65552656C}" srcOrd="1" destOrd="0" presId="urn:microsoft.com/office/officeart/2008/layout/LinedList"/>
    <dgm:cxn modelId="{F95C158E-DAC5-4E61-8200-64C4FD846E93}" type="presParOf" srcId="{186C965A-CCED-4F34-9745-3BE998E56F03}" destId="{071DF540-D005-488F-A63A-AFC552833368}" srcOrd="12" destOrd="0" presId="urn:microsoft.com/office/officeart/2008/layout/LinedList"/>
    <dgm:cxn modelId="{D9990E84-AEC6-41CA-8BD1-C7530A66F372}" type="presParOf" srcId="{186C965A-CCED-4F34-9745-3BE998E56F03}" destId="{AF135055-A706-4FD8-AA2B-395354F940CE}" srcOrd="13" destOrd="0" presId="urn:microsoft.com/office/officeart/2008/layout/LinedList"/>
    <dgm:cxn modelId="{0DBF252A-B6E0-4CA3-BF06-ABEEF513A823}" type="presParOf" srcId="{AF135055-A706-4FD8-AA2B-395354F940CE}" destId="{21DBB80D-7D0D-40A6-B27E-B5428A903327}" srcOrd="0" destOrd="0" presId="urn:microsoft.com/office/officeart/2008/layout/LinedList"/>
    <dgm:cxn modelId="{02B50300-E58B-429D-A9A9-2B84278C9D84}" type="presParOf" srcId="{AF135055-A706-4FD8-AA2B-395354F940CE}" destId="{D7CC88F1-3A0D-4989-A9A4-9BB5BA91211F}" srcOrd="1" destOrd="0" presId="urn:microsoft.com/office/officeart/2008/layout/LinedList"/>
    <dgm:cxn modelId="{B4D0DBBE-540F-4B2C-9F44-1E32EB174AA9}" type="presParOf" srcId="{186C965A-CCED-4F34-9745-3BE998E56F03}" destId="{E69ED5F5-B744-4650-A9B9-EA2240448FF4}" srcOrd="14" destOrd="0" presId="urn:microsoft.com/office/officeart/2008/layout/LinedList"/>
    <dgm:cxn modelId="{9231AAC6-E790-4903-9179-D937692F49D7}" type="presParOf" srcId="{186C965A-CCED-4F34-9745-3BE998E56F03}" destId="{3A3AB080-92F4-4EB5-8BB1-15ED855A7566}" srcOrd="15" destOrd="0" presId="urn:microsoft.com/office/officeart/2008/layout/LinedList"/>
    <dgm:cxn modelId="{1D982242-FE21-4013-9535-9BCFB3EF0C13}" type="presParOf" srcId="{3A3AB080-92F4-4EB5-8BB1-15ED855A7566}" destId="{D01AFEA5-E2C1-4E5A-AA21-6C6A0056A58A}" srcOrd="0" destOrd="0" presId="urn:microsoft.com/office/officeart/2008/layout/LinedList"/>
    <dgm:cxn modelId="{ED882F41-F584-4616-AECC-2565A855EE75}" type="presParOf" srcId="{3A3AB080-92F4-4EB5-8BB1-15ED855A7566}" destId="{7092CA07-5074-44A0-A3CB-03963E498588}" srcOrd="1" destOrd="0" presId="urn:microsoft.com/office/officeart/2008/layout/LinedList"/>
    <dgm:cxn modelId="{98FF4B88-AAF2-460A-ADD4-453C6966A9D5}" type="presParOf" srcId="{186C965A-CCED-4F34-9745-3BE998E56F03}" destId="{0413BB16-CE01-41FD-BA04-58D68E1C3942}" srcOrd="16" destOrd="0" presId="urn:microsoft.com/office/officeart/2008/layout/LinedList"/>
    <dgm:cxn modelId="{42DFA709-5277-4F88-9667-26C25E115B3A}" type="presParOf" srcId="{186C965A-CCED-4F34-9745-3BE998E56F03}" destId="{8FB73CCC-EA15-4200-A922-1A538006F77F}" srcOrd="17" destOrd="0" presId="urn:microsoft.com/office/officeart/2008/layout/LinedList"/>
    <dgm:cxn modelId="{9D53AB5F-8E4C-4F85-90FD-E0F2F1C323AB}" type="presParOf" srcId="{8FB73CCC-EA15-4200-A922-1A538006F77F}" destId="{47C682B6-2E53-46F0-8C67-452A16FD1BA3}" srcOrd="0" destOrd="0" presId="urn:microsoft.com/office/officeart/2008/layout/LinedList"/>
    <dgm:cxn modelId="{761D6926-34EF-4576-991B-C0DCD22E0E61}" type="presParOf" srcId="{8FB73CCC-EA15-4200-A922-1A538006F77F}" destId="{F6124D04-5526-4CC2-8A3D-5C3820981C9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2D2C73-65DF-4A72-BB8E-734F7CB81524}" type="doc">
      <dgm:prSet loTypeId="urn:microsoft.com/office/officeart/2008/layout/LinedList" loCatId="list" qsTypeId="urn:microsoft.com/office/officeart/2005/8/quickstyle/simple3" qsCatId="simple" csTypeId="urn:microsoft.com/office/officeart/2005/8/colors/accent6_2" csCatId="accent6" phldr="1"/>
      <dgm:spPr/>
      <dgm:t>
        <a:bodyPr/>
        <a:lstStyle/>
        <a:p>
          <a:endParaRPr lang="en-US"/>
        </a:p>
      </dgm:t>
    </dgm:pt>
    <dgm:pt modelId="{79BF74D6-CB72-406C-B58F-8D7FDCA51DAE}">
      <dgm:prSet custT="1"/>
      <dgm:spPr/>
      <dgm:t>
        <a:bodyPr/>
        <a:lstStyle/>
        <a:p>
          <a:pPr rtl="0"/>
          <a:r>
            <a:rPr lang="en-US" sz="1800" i="0" baseline="0" dirty="0" smtClean="0">
              <a:latin typeface="Calibri Light" panose="020F0302020204030204" pitchFamily="34" charset="0"/>
            </a:rPr>
            <a:t>Auxiliary Loans to Assist Students</a:t>
          </a:r>
          <a:endParaRPr lang="en-US" sz="1800" baseline="0" dirty="0">
            <a:latin typeface="Calibri Light" panose="020F0302020204030204" pitchFamily="34" charset="0"/>
          </a:endParaRPr>
        </a:p>
      </dgm:t>
    </dgm:pt>
    <dgm:pt modelId="{8007385F-4260-4D12-AAE1-DADFA533FC4F}" type="parTrans" cxnId="{DA8CB40C-CFCE-4508-982C-3208FEF9AC84}">
      <dgm:prSet/>
      <dgm:spPr/>
      <dgm:t>
        <a:bodyPr/>
        <a:lstStyle/>
        <a:p>
          <a:endParaRPr lang="en-US"/>
        </a:p>
      </dgm:t>
    </dgm:pt>
    <dgm:pt modelId="{1113700E-59FD-4041-9BB7-D4065AB8F37B}" type="sibTrans" cxnId="{DA8CB40C-CFCE-4508-982C-3208FEF9AC84}">
      <dgm:prSet/>
      <dgm:spPr/>
      <dgm:t>
        <a:bodyPr/>
        <a:lstStyle/>
        <a:p>
          <a:endParaRPr lang="en-US"/>
        </a:p>
      </dgm:t>
    </dgm:pt>
    <dgm:pt modelId="{ECE44A89-70FF-49CD-986E-057BCC5C8DC1}">
      <dgm:prSet custT="1"/>
      <dgm:spPr/>
      <dgm:t>
        <a:bodyPr/>
        <a:lstStyle/>
        <a:p>
          <a:pPr rtl="0"/>
          <a:r>
            <a:rPr lang="en-US" sz="1800" i="0" baseline="0" dirty="0" smtClean="0">
              <a:latin typeface="Calibri Light" panose="020F0302020204030204" pitchFamily="34" charset="0"/>
            </a:rPr>
            <a:t>Direct PLUS Loans for parents of undergraduates</a:t>
          </a:r>
          <a:endParaRPr lang="en-US" sz="1800" baseline="0" dirty="0">
            <a:latin typeface="Calibri Light" panose="020F0302020204030204" pitchFamily="34" charset="0"/>
          </a:endParaRPr>
        </a:p>
      </dgm:t>
    </dgm:pt>
    <dgm:pt modelId="{97A0A41C-44FA-4AF1-A3C0-A955021FE526}" type="parTrans" cxnId="{8B42F92F-8C97-4689-BA5B-CF060244FA24}">
      <dgm:prSet/>
      <dgm:spPr/>
      <dgm:t>
        <a:bodyPr/>
        <a:lstStyle/>
        <a:p>
          <a:endParaRPr lang="en-US"/>
        </a:p>
      </dgm:t>
    </dgm:pt>
    <dgm:pt modelId="{EE57CBA2-9DF1-48EE-9BD6-EFB2C4154C8F}" type="sibTrans" cxnId="{8B42F92F-8C97-4689-BA5B-CF060244FA24}">
      <dgm:prSet/>
      <dgm:spPr/>
      <dgm:t>
        <a:bodyPr/>
        <a:lstStyle/>
        <a:p>
          <a:endParaRPr lang="en-US"/>
        </a:p>
      </dgm:t>
    </dgm:pt>
    <dgm:pt modelId="{F455B6A3-DFFC-463C-BEB6-C0B88DE79E3D}">
      <dgm:prSet custT="1"/>
      <dgm:spPr/>
      <dgm:t>
        <a:bodyPr/>
        <a:lstStyle/>
        <a:p>
          <a:pPr rtl="0"/>
          <a:r>
            <a:rPr lang="en-US" sz="1800" i="0" baseline="0" dirty="0" smtClean="0">
              <a:latin typeface="Calibri Light" panose="020F0302020204030204" pitchFamily="34" charset="0"/>
            </a:rPr>
            <a:t>Direct PLUS Loans for graduates and professionals</a:t>
          </a:r>
          <a:endParaRPr lang="en-US" sz="1800" baseline="0" dirty="0">
            <a:latin typeface="Calibri Light" panose="020F0302020204030204" pitchFamily="34" charset="0"/>
          </a:endParaRPr>
        </a:p>
      </dgm:t>
    </dgm:pt>
    <dgm:pt modelId="{C1C4D387-FC29-4519-BCC6-C20581FA73A1}" type="parTrans" cxnId="{1F07DD7F-E013-4C02-B3B7-0D1224BF1310}">
      <dgm:prSet/>
      <dgm:spPr/>
      <dgm:t>
        <a:bodyPr/>
        <a:lstStyle/>
        <a:p>
          <a:endParaRPr lang="en-US"/>
        </a:p>
      </dgm:t>
    </dgm:pt>
    <dgm:pt modelId="{4E2645F7-D3D6-4B4B-80E1-6A33E4CA2359}" type="sibTrans" cxnId="{1F07DD7F-E013-4C02-B3B7-0D1224BF1310}">
      <dgm:prSet/>
      <dgm:spPr/>
      <dgm:t>
        <a:bodyPr/>
        <a:lstStyle/>
        <a:p>
          <a:endParaRPr lang="en-US"/>
        </a:p>
      </dgm:t>
    </dgm:pt>
    <dgm:pt modelId="{DD075B1A-99FE-4B69-981C-A48621FC9344}">
      <dgm:prSet custT="1"/>
      <dgm:spPr/>
      <dgm:t>
        <a:bodyPr/>
        <a:lstStyle/>
        <a:p>
          <a:pPr rtl="0"/>
          <a:r>
            <a:rPr lang="en-US" sz="1800" i="0" baseline="0" dirty="0" smtClean="0">
              <a:latin typeface="Calibri Light" panose="020F0302020204030204" pitchFamily="34" charset="0"/>
            </a:rPr>
            <a:t>Federal Insured Student Loans </a:t>
          </a:r>
          <a:endParaRPr lang="en-US" sz="1800" baseline="0" dirty="0">
            <a:latin typeface="Calibri Light" panose="020F0302020204030204" pitchFamily="34" charset="0"/>
          </a:endParaRPr>
        </a:p>
      </dgm:t>
    </dgm:pt>
    <dgm:pt modelId="{B4D79195-BA3A-48A1-B27A-9C469D988AE2}" type="parTrans" cxnId="{E68E56C5-E1BB-4459-8B8B-5AF33762B553}">
      <dgm:prSet/>
      <dgm:spPr/>
      <dgm:t>
        <a:bodyPr/>
        <a:lstStyle/>
        <a:p>
          <a:endParaRPr lang="en-US"/>
        </a:p>
      </dgm:t>
    </dgm:pt>
    <dgm:pt modelId="{ECE8DBB7-628E-4D58-A2FB-5020881A6F8D}" type="sibTrans" cxnId="{E68E56C5-E1BB-4459-8B8B-5AF33762B553}">
      <dgm:prSet/>
      <dgm:spPr/>
      <dgm:t>
        <a:bodyPr/>
        <a:lstStyle/>
        <a:p>
          <a:endParaRPr lang="en-US"/>
        </a:p>
      </dgm:t>
    </dgm:pt>
    <dgm:pt modelId="{8EB630DF-DFD1-4FA0-B3EA-BC0850C63010}">
      <dgm:prSet custT="1"/>
      <dgm:spPr/>
      <dgm:t>
        <a:bodyPr/>
        <a:lstStyle/>
        <a:p>
          <a:pPr rtl="0"/>
          <a:r>
            <a:rPr lang="en-US" sz="1800" i="0" baseline="0" smtClean="0">
              <a:latin typeface="Calibri Light" panose="020F0302020204030204" pitchFamily="34" charset="0"/>
            </a:rPr>
            <a:t>Federal Perkins Loans</a:t>
          </a:r>
          <a:endParaRPr lang="en-US" sz="1800" baseline="0">
            <a:latin typeface="Calibri Light" panose="020F0302020204030204" pitchFamily="34" charset="0"/>
          </a:endParaRPr>
        </a:p>
      </dgm:t>
    </dgm:pt>
    <dgm:pt modelId="{938158C2-8A24-460C-A3B2-B5BAA9BBCBCE}" type="parTrans" cxnId="{F24E519D-3A2B-44F1-94D3-4B32C2A4EEEA}">
      <dgm:prSet/>
      <dgm:spPr/>
      <dgm:t>
        <a:bodyPr/>
        <a:lstStyle/>
        <a:p>
          <a:endParaRPr lang="en-US"/>
        </a:p>
      </dgm:t>
    </dgm:pt>
    <dgm:pt modelId="{04EACCD6-13F4-4473-81D3-575A561F099D}" type="sibTrans" cxnId="{F24E519D-3A2B-44F1-94D3-4B32C2A4EEEA}">
      <dgm:prSet/>
      <dgm:spPr/>
      <dgm:t>
        <a:bodyPr/>
        <a:lstStyle/>
        <a:p>
          <a:endParaRPr lang="en-US"/>
        </a:p>
      </dgm:t>
    </dgm:pt>
    <dgm:pt modelId="{679909B8-DE7C-47B1-B022-401F6D1FCFE4}">
      <dgm:prSet custT="1"/>
      <dgm:spPr/>
      <dgm:t>
        <a:bodyPr/>
        <a:lstStyle/>
        <a:p>
          <a:pPr rtl="0"/>
          <a:r>
            <a:rPr lang="en-US" sz="1800" i="0" baseline="0" dirty="0" smtClean="0">
              <a:latin typeface="Calibri Light" panose="020F0302020204030204" pitchFamily="34" charset="0"/>
            </a:rPr>
            <a:t>FFEL Consolidation Loans</a:t>
          </a:r>
          <a:endParaRPr lang="en-US" sz="1800" baseline="0" dirty="0">
            <a:latin typeface="Calibri Light" panose="020F0302020204030204" pitchFamily="34" charset="0"/>
          </a:endParaRPr>
        </a:p>
      </dgm:t>
    </dgm:pt>
    <dgm:pt modelId="{FCE580C0-A352-4095-B4E2-451752CF6E17}" type="parTrans" cxnId="{04AF3A25-236E-44A9-A58B-E2625EA27F3C}">
      <dgm:prSet/>
      <dgm:spPr/>
      <dgm:t>
        <a:bodyPr/>
        <a:lstStyle/>
        <a:p>
          <a:endParaRPr lang="en-US"/>
        </a:p>
      </dgm:t>
    </dgm:pt>
    <dgm:pt modelId="{1976F7EE-5DC9-466B-A2BE-BDC7C605DC13}" type="sibTrans" cxnId="{04AF3A25-236E-44A9-A58B-E2625EA27F3C}">
      <dgm:prSet/>
      <dgm:spPr/>
      <dgm:t>
        <a:bodyPr/>
        <a:lstStyle/>
        <a:p>
          <a:endParaRPr lang="en-US"/>
        </a:p>
      </dgm:t>
    </dgm:pt>
    <dgm:pt modelId="{B5B28EA9-CD22-4946-B358-8C4FB2AEAF1C}">
      <dgm:prSet custT="1"/>
      <dgm:spPr/>
      <dgm:t>
        <a:bodyPr/>
        <a:lstStyle/>
        <a:p>
          <a:pPr rtl="0"/>
          <a:r>
            <a:rPr lang="en-US" sz="1800" i="0" baseline="0" dirty="0" smtClean="0">
              <a:latin typeface="Calibri Light" panose="020F0302020204030204" pitchFamily="34" charset="0"/>
            </a:rPr>
            <a:t>FFEL PLUS Loans for Graduate/Professional Students </a:t>
          </a:r>
          <a:endParaRPr lang="en-US" sz="1800" baseline="0" dirty="0">
            <a:latin typeface="Calibri Light" panose="020F0302020204030204" pitchFamily="34" charset="0"/>
          </a:endParaRPr>
        </a:p>
      </dgm:t>
    </dgm:pt>
    <dgm:pt modelId="{20B8B3B1-29E3-4A7E-A8AE-F082B8058ED7}" type="parTrans" cxnId="{A241668C-40AD-4D05-A2C0-11640E8A8FC5}">
      <dgm:prSet/>
      <dgm:spPr/>
      <dgm:t>
        <a:bodyPr/>
        <a:lstStyle/>
        <a:p>
          <a:endParaRPr lang="en-US"/>
        </a:p>
      </dgm:t>
    </dgm:pt>
    <dgm:pt modelId="{288F508A-43F6-4BC9-BE25-1DD6E4783401}" type="sibTrans" cxnId="{A241668C-40AD-4D05-A2C0-11640E8A8FC5}">
      <dgm:prSet/>
      <dgm:spPr/>
      <dgm:t>
        <a:bodyPr/>
        <a:lstStyle/>
        <a:p>
          <a:endParaRPr lang="en-US"/>
        </a:p>
      </dgm:t>
    </dgm:pt>
    <dgm:pt modelId="{A1A618EE-AAF3-4FBF-9F38-3C8C6CE4164D}">
      <dgm:prSet custT="1"/>
      <dgm:spPr/>
      <dgm:t>
        <a:bodyPr/>
        <a:lstStyle/>
        <a:p>
          <a:pPr rtl="0"/>
          <a:r>
            <a:rPr lang="en-US" sz="1800" i="0" baseline="0" dirty="0" smtClean="0">
              <a:latin typeface="Calibri Light" panose="020F0302020204030204" pitchFamily="34" charset="0"/>
            </a:rPr>
            <a:t>FFEL PLUS Loans for Parents</a:t>
          </a:r>
          <a:endParaRPr lang="en-US" sz="1800" baseline="0" dirty="0">
            <a:latin typeface="Calibri Light" panose="020F0302020204030204" pitchFamily="34" charset="0"/>
          </a:endParaRPr>
        </a:p>
      </dgm:t>
    </dgm:pt>
    <dgm:pt modelId="{88C30461-F0EB-46F8-97A5-28E7E98C2FF8}" type="parTrans" cxnId="{A94A1831-E036-4108-8137-40BA33B65B1B}">
      <dgm:prSet/>
      <dgm:spPr/>
      <dgm:t>
        <a:bodyPr/>
        <a:lstStyle/>
        <a:p>
          <a:endParaRPr lang="en-US"/>
        </a:p>
      </dgm:t>
    </dgm:pt>
    <dgm:pt modelId="{B5279764-D9FA-46B1-B2A1-A248D4FDC048}" type="sibTrans" cxnId="{A94A1831-E036-4108-8137-40BA33B65B1B}">
      <dgm:prSet/>
      <dgm:spPr/>
      <dgm:t>
        <a:bodyPr/>
        <a:lstStyle/>
        <a:p>
          <a:endParaRPr lang="en-US"/>
        </a:p>
      </dgm:t>
    </dgm:pt>
    <dgm:pt modelId="{A55B3546-A3F0-448A-8317-164767D3C0A9}">
      <dgm:prSet custT="1"/>
      <dgm:spPr/>
      <dgm:t>
        <a:bodyPr/>
        <a:lstStyle/>
        <a:p>
          <a:pPr rtl="0"/>
          <a:r>
            <a:rPr lang="en-US" sz="1800" i="0" baseline="0" dirty="0" smtClean="0">
              <a:latin typeface="Calibri Light" panose="020F0302020204030204" pitchFamily="34" charset="0"/>
            </a:rPr>
            <a:t>FFEL Stafford Unsubsidized Loans</a:t>
          </a:r>
          <a:endParaRPr lang="en-US" sz="1800" baseline="0" dirty="0">
            <a:latin typeface="Calibri Light" panose="020F0302020204030204" pitchFamily="34" charset="0"/>
          </a:endParaRPr>
        </a:p>
      </dgm:t>
    </dgm:pt>
    <dgm:pt modelId="{740F336A-F5EE-4B84-8421-FCD9BAA2723E}" type="parTrans" cxnId="{5FEB578E-54B5-42BB-9ADB-9AF66B183AF9}">
      <dgm:prSet/>
      <dgm:spPr/>
      <dgm:t>
        <a:bodyPr/>
        <a:lstStyle/>
        <a:p>
          <a:endParaRPr lang="en-US"/>
        </a:p>
      </dgm:t>
    </dgm:pt>
    <dgm:pt modelId="{7F8DEF25-0FC0-4A27-932B-3B6835F303ED}" type="sibTrans" cxnId="{5FEB578E-54B5-42BB-9ADB-9AF66B183AF9}">
      <dgm:prSet/>
      <dgm:spPr/>
      <dgm:t>
        <a:bodyPr/>
        <a:lstStyle/>
        <a:p>
          <a:endParaRPr lang="en-US"/>
        </a:p>
      </dgm:t>
    </dgm:pt>
    <dgm:pt modelId="{0D0194E6-2C7F-4C4A-A901-B599634214B3}">
      <dgm:prSet custT="1"/>
      <dgm:spPr/>
      <dgm:t>
        <a:bodyPr/>
        <a:lstStyle/>
        <a:p>
          <a:pPr rtl="0"/>
          <a:r>
            <a:rPr lang="en-US" sz="1800" i="0" baseline="0" dirty="0" smtClean="0">
              <a:latin typeface="Calibri Light" panose="020F0302020204030204" pitchFamily="34" charset="0"/>
            </a:rPr>
            <a:t>FFEL Supplemental Loans for Students</a:t>
          </a:r>
          <a:endParaRPr lang="en-US" sz="1800" baseline="0" dirty="0">
            <a:latin typeface="Calibri Light" panose="020F0302020204030204" pitchFamily="34" charset="0"/>
          </a:endParaRPr>
        </a:p>
      </dgm:t>
    </dgm:pt>
    <dgm:pt modelId="{AD96C31F-E22B-4A00-A62F-36C13776D677}" type="parTrans" cxnId="{0F9E4F2D-BC89-4519-B7F6-04A124586C60}">
      <dgm:prSet/>
      <dgm:spPr/>
      <dgm:t>
        <a:bodyPr/>
        <a:lstStyle/>
        <a:p>
          <a:endParaRPr lang="en-US"/>
        </a:p>
      </dgm:t>
    </dgm:pt>
    <dgm:pt modelId="{0197F564-A82A-4A76-B1D7-11996EF961DD}" type="sibTrans" cxnId="{0F9E4F2D-BC89-4519-B7F6-04A124586C60}">
      <dgm:prSet/>
      <dgm:spPr/>
      <dgm:t>
        <a:bodyPr/>
        <a:lstStyle/>
        <a:p>
          <a:endParaRPr lang="en-US"/>
        </a:p>
      </dgm:t>
    </dgm:pt>
    <dgm:pt modelId="{72810145-EFF2-41B4-AF8C-4F9D36D85844}">
      <dgm:prSet custT="1"/>
      <dgm:spPr/>
      <dgm:t>
        <a:bodyPr/>
        <a:lstStyle/>
        <a:p>
          <a:pPr rtl="0"/>
          <a:r>
            <a:rPr lang="en-US" sz="1800" i="0" baseline="0" dirty="0" smtClean="0">
              <a:latin typeface="Calibri Light" panose="020F0302020204030204" pitchFamily="34" charset="0"/>
            </a:rPr>
            <a:t>FFEL Stafford Subsidized Loans</a:t>
          </a:r>
          <a:endParaRPr lang="en-US" sz="1800" baseline="0" dirty="0">
            <a:latin typeface="Calibri Light" panose="020F0302020204030204" pitchFamily="34" charset="0"/>
          </a:endParaRPr>
        </a:p>
      </dgm:t>
    </dgm:pt>
    <dgm:pt modelId="{29B8B07D-2848-4035-92DC-815C3B6B61F0}" type="parTrans" cxnId="{F8ADE9CF-3501-4B6C-A9CE-61E6CB77E8F1}">
      <dgm:prSet/>
      <dgm:spPr/>
      <dgm:t>
        <a:bodyPr/>
        <a:lstStyle/>
        <a:p>
          <a:endParaRPr lang="en-US"/>
        </a:p>
      </dgm:t>
    </dgm:pt>
    <dgm:pt modelId="{9728E04B-C464-4D07-BF4C-C5B10FF27FD9}" type="sibTrans" cxnId="{F8ADE9CF-3501-4B6C-A9CE-61E6CB77E8F1}">
      <dgm:prSet/>
      <dgm:spPr/>
      <dgm:t>
        <a:bodyPr/>
        <a:lstStyle/>
        <a:p>
          <a:endParaRPr lang="en-US"/>
        </a:p>
      </dgm:t>
    </dgm:pt>
    <dgm:pt modelId="{2904AB2F-ED70-4F76-BAD3-FF5AE946B70C}" type="pres">
      <dgm:prSet presAssocID="{B52D2C73-65DF-4A72-BB8E-734F7CB81524}" presName="vert0" presStyleCnt="0">
        <dgm:presLayoutVars>
          <dgm:dir/>
          <dgm:animOne val="branch"/>
          <dgm:animLvl val="lvl"/>
        </dgm:presLayoutVars>
      </dgm:prSet>
      <dgm:spPr/>
      <dgm:t>
        <a:bodyPr/>
        <a:lstStyle/>
        <a:p>
          <a:endParaRPr lang="en-US"/>
        </a:p>
      </dgm:t>
    </dgm:pt>
    <dgm:pt modelId="{EEB1EB55-4E08-4E34-A17E-F26AB5973C68}" type="pres">
      <dgm:prSet presAssocID="{79BF74D6-CB72-406C-B58F-8D7FDCA51DAE}" presName="thickLine" presStyleLbl="alignNode1" presStyleIdx="0" presStyleCnt="11"/>
      <dgm:spPr/>
    </dgm:pt>
    <dgm:pt modelId="{7CBB6CB0-4B39-4DFA-829B-10E729E981D3}" type="pres">
      <dgm:prSet presAssocID="{79BF74D6-CB72-406C-B58F-8D7FDCA51DAE}" presName="horz1" presStyleCnt="0"/>
      <dgm:spPr/>
    </dgm:pt>
    <dgm:pt modelId="{FB08698F-31E3-4359-BCE1-6E61078AD4DA}" type="pres">
      <dgm:prSet presAssocID="{79BF74D6-CB72-406C-B58F-8D7FDCA51DAE}" presName="tx1" presStyleLbl="revTx" presStyleIdx="0" presStyleCnt="11"/>
      <dgm:spPr/>
      <dgm:t>
        <a:bodyPr/>
        <a:lstStyle/>
        <a:p>
          <a:endParaRPr lang="en-US"/>
        </a:p>
      </dgm:t>
    </dgm:pt>
    <dgm:pt modelId="{C2D5183A-5005-4DF4-AA7E-5F2B49AAFBDB}" type="pres">
      <dgm:prSet presAssocID="{79BF74D6-CB72-406C-B58F-8D7FDCA51DAE}" presName="vert1" presStyleCnt="0"/>
      <dgm:spPr/>
    </dgm:pt>
    <dgm:pt modelId="{738D3D96-0F90-459F-8B36-8B7889B2EE08}" type="pres">
      <dgm:prSet presAssocID="{ECE44A89-70FF-49CD-986E-057BCC5C8DC1}" presName="thickLine" presStyleLbl="alignNode1" presStyleIdx="1" presStyleCnt="11"/>
      <dgm:spPr/>
    </dgm:pt>
    <dgm:pt modelId="{5F0A13C0-B449-49F3-A39D-24DC02232506}" type="pres">
      <dgm:prSet presAssocID="{ECE44A89-70FF-49CD-986E-057BCC5C8DC1}" presName="horz1" presStyleCnt="0"/>
      <dgm:spPr/>
    </dgm:pt>
    <dgm:pt modelId="{DC310441-A37E-4722-A370-1442EC99FAEB}" type="pres">
      <dgm:prSet presAssocID="{ECE44A89-70FF-49CD-986E-057BCC5C8DC1}" presName="tx1" presStyleLbl="revTx" presStyleIdx="1" presStyleCnt="11" custScaleY="141337"/>
      <dgm:spPr/>
      <dgm:t>
        <a:bodyPr/>
        <a:lstStyle/>
        <a:p>
          <a:endParaRPr lang="en-US"/>
        </a:p>
      </dgm:t>
    </dgm:pt>
    <dgm:pt modelId="{C54109C0-A4E3-4942-BD59-2DD49533D632}" type="pres">
      <dgm:prSet presAssocID="{ECE44A89-70FF-49CD-986E-057BCC5C8DC1}" presName="vert1" presStyleCnt="0"/>
      <dgm:spPr/>
    </dgm:pt>
    <dgm:pt modelId="{51DA622C-DD36-4941-8822-A700747D2E27}" type="pres">
      <dgm:prSet presAssocID="{F455B6A3-DFFC-463C-BEB6-C0B88DE79E3D}" presName="thickLine" presStyleLbl="alignNode1" presStyleIdx="2" presStyleCnt="11"/>
      <dgm:spPr/>
    </dgm:pt>
    <dgm:pt modelId="{83047560-9686-4C00-AB01-970F331A05DB}" type="pres">
      <dgm:prSet presAssocID="{F455B6A3-DFFC-463C-BEB6-C0B88DE79E3D}" presName="horz1" presStyleCnt="0"/>
      <dgm:spPr/>
    </dgm:pt>
    <dgm:pt modelId="{B1DA554D-659B-4C8D-8873-986E808BA3E2}" type="pres">
      <dgm:prSet presAssocID="{F455B6A3-DFFC-463C-BEB6-C0B88DE79E3D}" presName="tx1" presStyleLbl="revTx" presStyleIdx="2" presStyleCnt="11" custScaleY="120365"/>
      <dgm:spPr/>
      <dgm:t>
        <a:bodyPr/>
        <a:lstStyle/>
        <a:p>
          <a:endParaRPr lang="en-US"/>
        </a:p>
      </dgm:t>
    </dgm:pt>
    <dgm:pt modelId="{D2CDED15-C746-43B4-B041-FA529B7791D3}" type="pres">
      <dgm:prSet presAssocID="{F455B6A3-DFFC-463C-BEB6-C0B88DE79E3D}" presName="vert1" presStyleCnt="0"/>
      <dgm:spPr/>
    </dgm:pt>
    <dgm:pt modelId="{601F5E96-6B7D-4181-9B8C-42FFD4096AAB}" type="pres">
      <dgm:prSet presAssocID="{DD075B1A-99FE-4B69-981C-A48621FC9344}" presName="thickLine" presStyleLbl="alignNode1" presStyleIdx="3" presStyleCnt="11"/>
      <dgm:spPr/>
    </dgm:pt>
    <dgm:pt modelId="{C58B7749-5041-4AD5-88A0-CC9DA917F70E}" type="pres">
      <dgm:prSet presAssocID="{DD075B1A-99FE-4B69-981C-A48621FC9344}" presName="horz1" presStyleCnt="0"/>
      <dgm:spPr/>
    </dgm:pt>
    <dgm:pt modelId="{9D14C7CD-45A4-4A39-AA68-E7E7ECB2EA57}" type="pres">
      <dgm:prSet presAssocID="{DD075B1A-99FE-4B69-981C-A48621FC9344}" presName="tx1" presStyleLbl="revTx" presStyleIdx="3" presStyleCnt="11"/>
      <dgm:spPr/>
      <dgm:t>
        <a:bodyPr/>
        <a:lstStyle/>
        <a:p>
          <a:endParaRPr lang="en-US"/>
        </a:p>
      </dgm:t>
    </dgm:pt>
    <dgm:pt modelId="{CBABBDDF-ADC7-4A6A-8CB8-818FAA06ABAA}" type="pres">
      <dgm:prSet presAssocID="{DD075B1A-99FE-4B69-981C-A48621FC9344}" presName="vert1" presStyleCnt="0"/>
      <dgm:spPr/>
    </dgm:pt>
    <dgm:pt modelId="{92B269E1-631F-40B9-9F02-1197F1A8AF0C}" type="pres">
      <dgm:prSet presAssocID="{8EB630DF-DFD1-4FA0-B3EA-BC0850C63010}" presName="thickLine" presStyleLbl="alignNode1" presStyleIdx="4" presStyleCnt="11"/>
      <dgm:spPr/>
    </dgm:pt>
    <dgm:pt modelId="{35673026-4033-4C12-B476-219E7B45B1D2}" type="pres">
      <dgm:prSet presAssocID="{8EB630DF-DFD1-4FA0-B3EA-BC0850C63010}" presName="horz1" presStyleCnt="0"/>
      <dgm:spPr/>
    </dgm:pt>
    <dgm:pt modelId="{2539AD1F-7189-48E4-8217-87CF6A286574}" type="pres">
      <dgm:prSet presAssocID="{8EB630DF-DFD1-4FA0-B3EA-BC0850C63010}" presName="tx1" presStyleLbl="revTx" presStyleIdx="4" presStyleCnt="11"/>
      <dgm:spPr/>
      <dgm:t>
        <a:bodyPr/>
        <a:lstStyle/>
        <a:p>
          <a:endParaRPr lang="en-US"/>
        </a:p>
      </dgm:t>
    </dgm:pt>
    <dgm:pt modelId="{A2D582CD-D262-4590-9645-58193C31EFE7}" type="pres">
      <dgm:prSet presAssocID="{8EB630DF-DFD1-4FA0-B3EA-BC0850C63010}" presName="vert1" presStyleCnt="0"/>
      <dgm:spPr/>
    </dgm:pt>
    <dgm:pt modelId="{07DB885E-2A77-4902-BEAE-76959FABD47B}" type="pres">
      <dgm:prSet presAssocID="{679909B8-DE7C-47B1-B022-401F6D1FCFE4}" presName="thickLine" presStyleLbl="alignNode1" presStyleIdx="5" presStyleCnt="11"/>
      <dgm:spPr/>
    </dgm:pt>
    <dgm:pt modelId="{8B4C08FD-61CA-4378-A100-9F6F0DEA5F2E}" type="pres">
      <dgm:prSet presAssocID="{679909B8-DE7C-47B1-B022-401F6D1FCFE4}" presName="horz1" presStyleCnt="0"/>
      <dgm:spPr/>
    </dgm:pt>
    <dgm:pt modelId="{63743E03-91B1-4263-A0D9-0AEEEF9DFDBE}" type="pres">
      <dgm:prSet presAssocID="{679909B8-DE7C-47B1-B022-401F6D1FCFE4}" presName="tx1" presStyleLbl="revTx" presStyleIdx="5" presStyleCnt="11"/>
      <dgm:spPr/>
      <dgm:t>
        <a:bodyPr/>
        <a:lstStyle/>
        <a:p>
          <a:endParaRPr lang="en-US"/>
        </a:p>
      </dgm:t>
    </dgm:pt>
    <dgm:pt modelId="{526BC58C-423E-447C-A10B-9022739D207A}" type="pres">
      <dgm:prSet presAssocID="{679909B8-DE7C-47B1-B022-401F6D1FCFE4}" presName="vert1" presStyleCnt="0"/>
      <dgm:spPr/>
    </dgm:pt>
    <dgm:pt modelId="{06C40D33-475F-4C87-A16E-7F82154723C2}" type="pres">
      <dgm:prSet presAssocID="{B5B28EA9-CD22-4946-B358-8C4FB2AEAF1C}" presName="thickLine" presStyleLbl="alignNode1" presStyleIdx="6" presStyleCnt="11"/>
      <dgm:spPr/>
    </dgm:pt>
    <dgm:pt modelId="{7EAA3722-3583-4DA6-8674-AC8D2C1460F3}" type="pres">
      <dgm:prSet presAssocID="{B5B28EA9-CD22-4946-B358-8C4FB2AEAF1C}" presName="horz1" presStyleCnt="0"/>
      <dgm:spPr/>
    </dgm:pt>
    <dgm:pt modelId="{BF92E8FE-3E66-4B0F-AE69-89E164DF5A31}" type="pres">
      <dgm:prSet presAssocID="{B5B28EA9-CD22-4946-B358-8C4FB2AEAF1C}" presName="tx1" presStyleLbl="revTx" presStyleIdx="6" presStyleCnt="11" custScaleY="135689"/>
      <dgm:spPr/>
      <dgm:t>
        <a:bodyPr/>
        <a:lstStyle/>
        <a:p>
          <a:endParaRPr lang="en-US"/>
        </a:p>
      </dgm:t>
    </dgm:pt>
    <dgm:pt modelId="{3B1689B4-3051-4EAA-A8C6-CFA8282523C9}" type="pres">
      <dgm:prSet presAssocID="{B5B28EA9-CD22-4946-B358-8C4FB2AEAF1C}" presName="vert1" presStyleCnt="0"/>
      <dgm:spPr/>
    </dgm:pt>
    <dgm:pt modelId="{9C8404E4-410B-49EB-A0BE-F4E63DBF3B19}" type="pres">
      <dgm:prSet presAssocID="{A1A618EE-AAF3-4FBF-9F38-3C8C6CE4164D}" presName="thickLine" presStyleLbl="alignNode1" presStyleIdx="7" presStyleCnt="11"/>
      <dgm:spPr/>
    </dgm:pt>
    <dgm:pt modelId="{19869A13-D310-4D72-B123-4028260EC107}" type="pres">
      <dgm:prSet presAssocID="{A1A618EE-AAF3-4FBF-9F38-3C8C6CE4164D}" presName="horz1" presStyleCnt="0"/>
      <dgm:spPr/>
    </dgm:pt>
    <dgm:pt modelId="{43295856-7B95-4952-A24D-0E84FDFF4C38}" type="pres">
      <dgm:prSet presAssocID="{A1A618EE-AAF3-4FBF-9F38-3C8C6CE4164D}" presName="tx1" presStyleLbl="revTx" presStyleIdx="7" presStyleCnt="11"/>
      <dgm:spPr/>
      <dgm:t>
        <a:bodyPr/>
        <a:lstStyle/>
        <a:p>
          <a:endParaRPr lang="en-US"/>
        </a:p>
      </dgm:t>
    </dgm:pt>
    <dgm:pt modelId="{8C41BAF8-CBA5-4D92-ABA8-5C6D45D26A04}" type="pres">
      <dgm:prSet presAssocID="{A1A618EE-AAF3-4FBF-9F38-3C8C6CE4164D}" presName="vert1" presStyleCnt="0"/>
      <dgm:spPr/>
    </dgm:pt>
    <dgm:pt modelId="{E6B12D20-7DD0-4630-9379-F93C766BB9E6}" type="pres">
      <dgm:prSet presAssocID="{A55B3546-A3F0-448A-8317-164767D3C0A9}" presName="thickLine" presStyleLbl="alignNode1" presStyleIdx="8" presStyleCnt="11"/>
      <dgm:spPr/>
    </dgm:pt>
    <dgm:pt modelId="{622D42FA-7BC0-4293-A7B4-0F3918A0E017}" type="pres">
      <dgm:prSet presAssocID="{A55B3546-A3F0-448A-8317-164767D3C0A9}" presName="horz1" presStyleCnt="0"/>
      <dgm:spPr/>
    </dgm:pt>
    <dgm:pt modelId="{AA40BE2E-8C4B-45CB-BAAA-B1E45CADA3EF}" type="pres">
      <dgm:prSet presAssocID="{A55B3546-A3F0-448A-8317-164767D3C0A9}" presName="tx1" presStyleLbl="revTx" presStyleIdx="8" presStyleCnt="11"/>
      <dgm:spPr/>
      <dgm:t>
        <a:bodyPr/>
        <a:lstStyle/>
        <a:p>
          <a:endParaRPr lang="en-US"/>
        </a:p>
      </dgm:t>
    </dgm:pt>
    <dgm:pt modelId="{08E1B218-264C-4C59-8604-90AACE1E375C}" type="pres">
      <dgm:prSet presAssocID="{A55B3546-A3F0-448A-8317-164767D3C0A9}" presName="vert1" presStyleCnt="0"/>
      <dgm:spPr/>
    </dgm:pt>
    <dgm:pt modelId="{C9A64693-EC24-492C-B2B7-31C20EF31290}" type="pres">
      <dgm:prSet presAssocID="{0D0194E6-2C7F-4C4A-A901-B599634214B3}" presName="thickLine" presStyleLbl="alignNode1" presStyleIdx="9" presStyleCnt="11"/>
      <dgm:spPr/>
    </dgm:pt>
    <dgm:pt modelId="{9D52173D-812B-454E-BBE5-ADEB0EC813B2}" type="pres">
      <dgm:prSet presAssocID="{0D0194E6-2C7F-4C4A-A901-B599634214B3}" presName="horz1" presStyleCnt="0"/>
      <dgm:spPr/>
    </dgm:pt>
    <dgm:pt modelId="{05D39CD9-AB70-4378-9B99-BCC5BC638D3C}" type="pres">
      <dgm:prSet presAssocID="{0D0194E6-2C7F-4C4A-A901-B599634214B3}" presName="tx1" presStyleLbl="revTx" presStyleIdx="9" presStyleCnt="11"/>
      <dgm:spPr/>
      <dgm:t>
        <a:bodyPr/>
        <a:lstStyle/>
        <a:p>
          <a:endParaRPr lang="en-US"/>
        </a:p>
      </dgm:t>
    </dgm:pt>
    <dgm:pt modelId="{CE22D12D-449D-4D92-89D8-5F2419FE8BF7}" type="pres">
      <dgm:prSet presAssocID="{0D0194E6-2C7F-4C4A-A901-B599634214B3}" presName="vert1" presStyleCnt="0"/>
      <dgm:spPr/>
    </dgm:pt>
    <dgm:pt modelId="{582FC279-4219-4D00-A3ED-2B39BB1E7469}" type="pres">
      <dgm:prSet presAssocID="{72810145-EFF2-41B4-AF8C-4F9D36D85844}" presName="thickLine" presStyleLbl="alignNode1" presStyleIdx="10" presStyleCnt="11"/>
      <dgm:spPr/>
    </dgm:pt>
    <dgm:pt modelId="{0B782069-248B-4E20-BDC8-DAB8084C57CD}" type="pres">
      <dgm:prSet presAssocID="{72810145-EFF2-41B4-AF8C-4F9D36D85844}" presName="horz1" presStyleCnt="0"/>
      <dgm:spPr/>
    </dgm:pt>
    <dgm:pt modelId="{6F0219D7-E586-4451-85D2-593D38E22F42}" type="pres">
      <dgm:prSet presAssocID="{72810145-EFF2-41B4-AF8C-4F9D36D85844}" presName="tx1" presStyleLbl="revTx" presStyleIdx="10" presStyleCnt="11"/>
      <dgm:spPr/>
      <dgm:t>
        <a:bodyPr/>
        <a:lstStyle/>
        <a:p>
          <a:endParaRPr lang="en-US"/>
        </a:p>
      </dgm:t>
    </dgm:pt>
    <dgm:pt modelId="{EB87724C-CDFD-4772-86F1-1E5766EC2E73}" type="pres">
      <dgm:prSet presAssocID="{72810145-EFF2-41B4-AF8C-4F9D36D85844}" presName="vert1" presStyleCnt="0"/>
      <dgm:spPr/>
    </dgm:pt>
  </dgm:ptLst>
  <dgm:cxnLst>
    <dgm:cxn modelId="{571B263D-AB81-4422-ABDB-7482163DF861}" type="presOf" srcId="{ECE44A89-70FF-49CD-986E-057BCC5C8DC1}" destId="{DC310441-A37E-4722-A370-1442EC99FAEB}" srcOrd="0" destOrd="0" presId="urn:microsoft.com/office/officeart/2008/layout/LinedList"/>
    <dgm:cxn modelId="{DB9911B2-3504-4EE4-BFF5-05479B95B8DA}" type="presOf" srcId="{F455B6A3-DFFC-463C-BEB6-C0B88DE79E3D}" destId="{B1DA554D-659B-4C8D-8873-986E808BA3E2}" srcOrd="0" destOrd="0" presId="urn:microsoft.com/office/officeart/2008/layout/LinedList"/>
    <dgm:cxn modelId="{DA8CB40C-CFCE-4508-982C-3208FEF9AC84}" srcId="{B52D2C73-65DF-4A72-BB8E-734F7CB81524}" destId="{79BF74D6-CB72-406C-B58F-8D7FDCA51DAE}" srcOrd="0" destOrd="0" parTransId="{8007385F-4260-4D12-AAE1-DADFA533FC4F}" sibTransId="{1113700E-59FD-4041-9BB7-D4065AB8F37B}"/>
    <dgm:cxn modelId="{5FEB578E-54B5-42BB-9ADB-9AF66B183AF9}" srcId="{B52D2C73-65DF-4A72-BB8E-734F7CB81524}" destId="{A55B3546-A3F0-448A-8317-164767D3C0A9}" srcOrd="8" destOrd="0" parTransId="{740F336A-F5EE-4B84-8421-FCD9BAA2723E}" sibTransId="{7F8DEF25-0FC0-4A27-932B-3B6835F303ED}"/>
    <dgm:cxn modelId="{DF057C7D-3936-4E86-BF65-CA21E398E674}" type="presOf" srcId="{B52D2C73-65DF-4A72-BB8E-734F7CB81524}" destId="{2904AB2F-ED70-4F76-BAD3-FF5AE946B70C}" srcOrd="0" destOrd="0" presId="urn:microsoft.com/office/officeart/2008/layout/LinedList"/>
    <dgm:cxn modelId="{F24E519D-3A2B-44F1-94D3-4B32C2A4EEEA}" srcId="{B52D2C73-65DF-4A72-BB8E-734F7CB81524}" destId="{8EB630DF-DFD1-4FA0-B3EA-BC0850C63010}" srcOrd="4" destOrd="0" parTransId="{938158C2-8A24-460C-A3B2-B5BAA9BBCBCE}" sibTransId="{04EACCD6-13F4-4473-81D3-575A561F099D}"/>
    <dgm:cxn modelId="{1F07DD7F-E013-4C02-B3B7-0D1224BF1310}" srcId="{B52D2C73-65DF-4A72-BB8E-734F7CB81524}" destId="{F455B6A3-DFFC-463C-BEB6-C0B88DE79E3D}" srcOrd="2" destOrd="0" parTransId="{C1C4D387-FC29-4519-BCC6-C20581FA73A1}" sibTransId="{4E2645F7-D3D6-4B4B-80E1-6A33E4CA2359}"/>
    <dgm:cxn modelId="{53633629-353A-4F51-9476-87F6A07397BE}" type="presOf" srcId="{A1A618EE-AAF3-4FBF-9F38-3C8C6CE4164D}" destId="{43295856-7B95-4952-A24D-0E84FDFF4C38}" srcOrd="0" destOrd="0" presId="urn:microsoft.com/office/officeart/2008/layout/LinedList"/>
    <dgm:cxn modelId="{04AF3A25-236E-44A9-A58B-E2625EA27F3C}" srcId="{B52D2C73-65DF-4A72-BB8E-734F7CB81524}" destId="{679909B8-DE7C-47B1-B022-401F6D1FCFE4}" srcOrd="5" destOrd="0" parTransId="{FCE580C0-A352-4095-B4E2-451752CF6E17}" sibTransId="{1976F7EE-5DC9-466B-A2BE-BDC7C605DC13}"/>
    <dgm:cxn modelId="{E3EFEADC-1DBE-4042-9590-A22008A547D6}" type="presOf" srcId="{8EB630DF-DFD1-4FA0-B3EA-BC0850C63010}" destId="{2539AD1F-7189-48E4-8217-87CF6A286574}" srcOrd="0" destOrd="0" presId="urn:microsoft.com/office/officeart/2008/layout/LinedList"/>
    <dgm:cxn modelId="{41FAA960-A391-470C-BA7D-1455D827A4FF}" type="presOf" srcId="{DD075B1A-99FE-4B69-981C-A48621FC9344}" destId="{9D14C7CD-45A4-4A39-AA68-E7E7ECB2EA57}" srcOrd="0" destOrd="0" presId="urn:microsoft.com/office/officeart/2008/layout/LinedList"/>
    <dgm:cxn modelId="{0F9E4F2D-BC89-4519-B7F6-04A124586C60}" srcId="{B52D2C73-65DF-4A72-BB8E-734F7CB81524}" destId="{0D0194E6-2C7F-4C4A-A901-B599634214B3}" srcOrd="9" destOrd="0" parTransId="{AD96C31F-E22B-4A00-A62F-36C13776D677}" sibTransId="{0197F564-A82A-4A76-B1D7-11996EF961DD}"/>
    <dgm:cxn modelId="{A94A1831-E036-4108-8137-40BA33B65B1B}" srcId="{B52D2C73-65DF-4A72-BB8E-734F7CB81524}" destId="{A1A618EE-AAF3-4FBF-9F38-3C8C6CE4164D}" srcOrd="7" destOrd="0" parTransId="{88C30461-F0EB-46F8-97A5-28E7E98C2FF8}" sibTransId="{B5279764-D9FA-46B1-B2A1-A248D4FDC048}"/>
    <dgm:cxn modelId="{0EB38A84-1700-490F-BA63-B1BEF0216F78}" type="presOf" srcId="{679909B8-DE7C-47B1-B022-401F6D1FCFE4}" destId="{63743E03-91B1-4263-A0D9-0AEEEF9DFDBE}" srcOrd="0" destOrd="0" presId="urn:microsoft.com/office/officeart/2008/layout/LinedList"/>
    <dgm:cxn modelId="{A62B9F36-CA53-466C-B91B-0B03A4C7CDD6}" type="presOf" srcId="{0D0194E6-2C7F-4C4A-A901-B599634214B3}" destId="{05D39CD9-AB70-4378-9B99-BCC5BC638D3C}" srcOrd="0" destOrd="0" presId="urn:microsoft.com/office/officeart/2008/layout/LinedList"/>
    <dgm:cxn modelId="{A3BF6F04-2E86-4D29-ACA4-A417CD849CC9}" type="presOf" srcId="{B5B28EA9-CD22-4946-B358-8C4FB2AEAF1C}" destId="{BF92E8FE-3E66-4B0F-AE69-89E164DF5A31}" srcOrd="0" destOrd="0" presId="urn:microsoft.com/office/officeart/2008/layout/LinedList"/>
    <dgm:cxn modelId="{F272F195-39C0-475F-9785-F4A69843089C}" type="presOf" srcId="{A55B3546-A3F0-448A-8317-164767D3C0A9}" destId="{AA40BE2E-8C4B-45CB-BAAA-B1E45CADA3EF}" srcOrd="0" destOrd="0" presId="urn:microsoft.com/office/officeart/2008/layout/LinedList"/>
    <dgm:cxn modelId="{E365F382-21CD-49B8-AE00-060E776770B0}" type="presOf" srcId="{72810145-EFF2-41B4-AF8C-4F9D36D85844}" destId="{6F0219D7-E586-4451-85D2-593D38E22F42}" srcOrd="0" destOrd="0" presId="urn:microsoft.com/office/officeart/2008/layout/LinedList"/>
    <dgm:cxn modelId="{E68E56C5-E1BB-4459-8B8B-5AF33762B553}" srcId="{B52D2C73-65DF-4A72-BB8E-734F7CB81524}" destId="{DD075B1A-99FE-4B69-981C-A48621FC9344}" srcOrd="3" destOrd="0" parTransId="{B4D79195-BA3A-48A1-B27A-9C469D988AE2}" sibTransId="{ECE8DBB7-628E-4D58-A2FB-5020881A6F8D}"/>
    <dgm:cxn modelId="{8B42F92F-8C97-4689-BA5B-CF060244FA24}" srcId="{B52D2C73-65DF-4A72-BB8E-734F7CB81524}" destId="{ECE44A89-70FF-49CD-986E-057BCC5C8DC1}" srcOrd="1" destOrd="0" parTransId="{97A0A41C-44FA-4AF1-A3C0-A955021FE526}" sibTransId="{EE57CBA2-9DF1-48EE-9BD6-EFB2C4154C8F}"/>
    <dgm:cxn modelId="{A241668C-40AD-4D05-A2C0-11640E8A8FC5}" srcId="{B52D2C73-65DF-4A72-BB8E-734F7CB81524}" destId="{B5B28EA9-CD22-4946-B358-8C4FB2AEAF1C}" srcOrd="6" destOrd="0" parTransId="{20B8B3B1-29E3-4A7E-A8AE-F082B8058ED7}" sibTransId="{288F508A-43F6-4BC9-BE25-1DD6E4783401}"/>
    <dgm:cxn modelId="{3BC19442-7887-4A68-B36C-C8B82A8E3072}" type="presOf" srcId="{79BF74D6-CB72-406C-B58F-8D7FDCA51DAE}" destId="{FB08698F-31E3-4359-BCE1-6E61078AD4DA}" srcOrd="0" destOrd="0" presId="urn:microsoft.com/office/officeart/2008/layout/LinedList"/>
    <dgm:cxn modelId="{F8ADE9CF-3501-4B6C-A9CE-61E6CB77E8F1}" srcId="{B52D2C73-65DF-4A72-BB8E-734F7CB81524}" destId="{72810145-EFF2-41B4-AF8C-4F9D36D85844}" srcOrd="10" destOrd="0" parTransId="{29B8B07D-2848-4035-92DC-815C3B6B61F0}" sibTransId="{9728E04B-C464-4D07-BF4C-C5B10FF27FD9}"/>
    <dgm:cxn modelId="{71C3A62E-75A8-4965-BF8D-C1651B12955A}" type="presParOf" srcId="{2904AB2F-ED70-4F76-BAD3-FF5AE946B70C}" destId="{EEB1EB55-4E08-4E34-A17E-F26AB5973C68}" srcOrd="0" destOrd="0" presId="urn:microsoft.com/office/officeart/2008/layout/LinedList"/>
    <dgm:cxn modelId="{CB82E9DA-A080-4968-A268-B841440D000D}" type="presParOf" srcId="{2904AB2F-ED70-4F76-BAD3-FF5AE946B70C}" destId="{7CBB6CB0-4B39-4DFA-829B-10E729E981D3}" srcOrd="1" destOrd="0" presId="urn:microsoft.com/office/officeart/2008/layout/LinedList"/>
    <dgm:cxn modelId="{BF2393A6-8E75-4A52-9317-1FF6F9625D09}" type="presParOf" srcId="{7CBB6CB0-4B39-4DFA-829B-10E729E981D3}" destId="{FB08698F-31E3-4359-BCE1-6E61078AD4DA}" srcOrd="0" destOrd="0" presId="urn:microsoft.com/office/officeart/2008/layout/LinedList"/>
    <dgm:cxn modelId="{9822E26F-D085-4888-B7AE-62C189CEBB1E}" type="presParOf" srcId="{7CBB6CB0-4B39-4DFA-829B-10E729E981D3}" destId="{C2D5183A-5005-4DF4-AA7E-5F2B49AAFBDB}" srcOrd="1" destOrd="0" presId="urn:microsoft.com/office/officeart/2008/layout/LinedList"/>
    <dgm:cxn modelId="{ADC366D6-D715-45E7-8CCD-A961B3D1956B}" type="presParOf" srcId="{2904AB2F-ED70-4F76-BAD3-FF5AE946B70C}" destId="{738D3D96-0F90-459F-8B36-8B7889B2EE08}" srcOrd="2" destOrd="0" presId="urn:microsoft.com/office/officeart/2008/layout/LinedList"/>
    <dgm:cxn modelId="{1176EF15-6503-45E5-9043-95ADA733BEDD}" type="presParOf" srcId="{2904AB2F-ED70-4F76-BAD3-FF5AE946B70C}" destId="{5F0A13C0-B449-49F3-A39D-24DC02232506}" srcOrd="3" destOrd="0" presId="urn:microsoft.com/office/officeart/2008/layout/LinedList"/>
    <dgm:cxn modelId="{36B37A9F-0D35-42F8-B667-0E9819F83091}" type="presParOf" srcId="{5F0A13C0-B449-49F3-A39D-24DC02232506}" destId="{DC310441-A37E-4722-A370-1442EC99FAEB}" srcOrd="0" destOrd="0" presId="urn:microsoft.com/office/officeart/2008/layout/LinedList"/>
    <dgm:cxn modelId="{D697915E-6F62-4337-A4FD-1489EBCAFED3}" type="presParOf" srcId="{5F0A13C0-B449-49F3-A39D-24DC02232506}" destId="{C54109C0-A4E3-4942-BD59-2DD49533D632}" srcOrd="1" destOrd="0" presId="urn:microsoft.com/office/officeart/2008/layout/LinedList"/>
    <dgm:cxn modelId="{6FE62126-CD0E-4E5B-A940-EFDFA8C97ACD}" type="presParOf" srcId="{2904AB2F-ED70-4F76-BAD3-FF5AE946B70C}" destId="{51DA622C-DD36-4941-8822-A700747D2E27}" srcOrd="4" destOrd="0" presId="urn:microsoft.com/office/officeart/2008/layout/LinedList"/>
    <dgm:cxn modelId="{C27A2FEC-B29C-4760-8CAA-DFB5ED34F921}" type="presParOf" srcId="{2904AB2F-ED70-4F76-BAD3-FF5AE946B70C}" destId="{83047560-9686-4C00-AB01-970F331A05DB}" srcOrd="5" destOrd="0" presId="urn:microsoft.com/office/officeart/2008/layout/LinedList"/>
    <dgm:cxn modelId="{1A48D315-7C8D-414E-BB04-C4EA69064804}" type="presParOf" srcId="{83047560-9686-4C00-AB01-970F331A05DB}" destId="{B1DA554D-659B-4C8D-8873-986E808BA3E2}" srcOrd="0" destOrd="0" presId="urn:microsoft.com/office/officeart/2008/layout/LinedList"/>
    <dgm:cxn modelId="{99FEAED5-3448-44A3-BA75-65E7B29FC816}" type="presParOf" srcId="{83047560-9686-4C00-AB01-970F331A05DB}" destId="{D2CDED15-C746-43B4-B041-FA529B7791D3}" srcOrd="1" destOrd="0" presId="urn:microsoft.com/office/officeart/2008/layout/LinedList"/>
    <dgm:cxn modelId="{7C27CC9B-4265-45ED-9DE7-121E7244293A}" type="presParOf" srcId="{2904AB2F-ED70-4F76-BAD3-FF5AE946B70C}" destId="{601F5E96-6B7D-4181-9B8C-42FFD4096AAB}" srcOrd="6" destOrd="0" presId="urn:microsoft.com/office/officeart/2008/layout/LinedList"/>
    <dgm:cxn modelId="{77F9A754-9AF3-46D5-A9ED-AAB916F79E1E}" type="presParOf" srcId="{2904AB2F-ED70-4F76-BAD3-FF5AE946B70C}" destId="{C58B7749-5041-4AD5-88A0-CC9DA917F70E}" srcOrd="7" destOrd="0" presId="urn:microsoft.com/office/officeart/2008/layout/LinedList"/>
    <dgm:cxn modelId="{1475EF81-758F-42B2-997C-169D3B7A846B}" type="presParOf" srcId="{C58B7749-5041-4AD5-88A0-CC9DA917F70E}" destId="{9D14C7CD-45A4-4A39-AA68-E7E7ECB2EA57}" srcOrd="0" destOrd="0" presId="urn:microsoft.com/office/officeart/2008/layout/LinedList"/>
    <dgm:cxn modelId="{81CFF926-57DF-4D72-A1F1-844205E76B70}" type="presParOf" srcId="{C58B7749-5041-4AD5-88A0-CC9DA917F70E}" destId="{CBABBDDF-ADC7-4A6A-8CB8-818FAA06ABAA}" srcOrd="1" destOrd="0" presId="urn:microsoft.com/office/officeart/2008/layout/LinedList"/>
    <dgm:cxn modelId="{CC35AD67-6CF7-46E6-9D00-8A170A03F66E}" type="presParOf" srcId="{2904AB2F-ED70-4F76-BAD3-FF5AE946B70C}" destId="{92B269E1-631F-40B9-9F02-1197F1A8AF0C}" srcOrd="8" destOrd="0" presId="urn:microsoft.com/office/officeart/2008/layout/LinedList"/>
    <dgm:cxn modelId="{A94754BE-CCF2-49FA-9F13-8DAA883F4D00}" type="presParOf" srcId="{2904AB2F-ED70-4F76-BAD3-FF5AE946B70C}" destId="{35673026-4033-4C12-B476-219E7B45B1D2}" srcOrd="9" destOrd="0" presId="urn:microsoft.com/office/officeart/2008/layout/LinedList"/>
    <dgm:cxn modelId="{65A66AC2-ADB3-40F7-A909-174EAD22DA7C}" type="presParOf" srcId="{35673026-4033-4C12-B476-219E7B45B1D2}" destId="{2539AD1F-7189-48E4-8217-87CF6A286574}" srcOrd="0" destOrd="0" presId="urn:microsoft.com/office/officeart/2008/layout/LinedList"/>
    <dgm:cxn modelId="{AAC1A4E8-36DE-480A-A4ED-8832BBCFCC47}" type="presParOf" srcId="{35673026-4033-4C12-B476-219E7B45B1D2}" destId="{A2D582CD-D262-4590-9645-58193C31EFE7}" srcOrd="1" destOrd="0" presId="urn:microsoft.com/office/officeart/2008/layout/LinedList"/>
    <dgm:cxn modelId="{6975FFD6-BC2A-4574-B3EB-BF24B50DFC95}" type="presParOf" srcId="{2904AB2F-ED70-4F76-BAD3-FF5AE946B70C}" destId="{07DB885E-2A77-4902-BEAE-76959FABD47B}" srcOrd="10" destOrd="0" presId="urn:microsoft.com/office/officeart/2008/layout/LinedList"/>
    <dgm:cxn modelId="{0D1EDCA1-80F0-44C9-B168-A0A73E1F6F00}" type="presParOf" srcId="{2904AB2F-ED70-4F76-BAD3-FF5AE946B70C}" destId="{8B4C08FD-61CA-4378-A100-9F6F0DEA5F2E}" srcOrd="11" destOrd="0" presId="urn:microsoft.com/office/officeart/2008/layout/LinedList"/>
    <dgm:cxn modelId="{74BB7C7A-469D-45C1-9A47-B3417D44134C}" type="presParOf" srcId="{8B4C08FD-61CA-4378-A100-9F6F0DEA5F2E}" destId="{63743E03-91B1-4263-A0D9-0AEEEF9DFDBE}" srcOrd="0" destOrd="0" presId="urn:microsoft.com/office/officeart/2008/layout/LinedList"/>
    <dgm:cxn modelId="{DDA91D36-2637-4AF7-80A3-D9E9D3212707}" type="presParOf" srcId="{8B4C08FD-61CA-4378-A100-9F6F0DEA5F2E}" destId="{526BC58C-423E-447C-A10B-9022739D207A}" srcOrd="1" destOrd="0" presId="urn:microsoft.com/office/officeart/2008/layout/LinedList"/>
    <dgm:cxn modelId="{9359D51E-1757-45F4-8E03-2F92845EB34C}" type="presParOf" srcId="{2904AB2F-ED70-4F76-BAD3-FF5AE946B70C}" destId="{06C40D33-475F-4C87-A16E-7F82154723C2}" srcOrd="12" destOrd="0" presId="urn:microsoft.com/office/officeart/2008/layout/LinedList"/>
    <dgm:cxn modelId="{F03E7C4E-D400-4A85-BBC6-AB7E7F313CDC}" type="presParOf" srcId="{2904AB2F-ED70-4F76-BAD3-FF5AE946B70C}" destId="{7EAA3722-3583-4DA6-8674-AC8D2C1460F3}" srcOrd="13" destOrd="0" presId="urn:microsoft.com/office/officeart/2008/layout/LinedList"/>
    <dgm:cxn modelId="{556275D5-92D9-4158-A715-241A0DBEC8C6}" type="presParOf" srcId="{7EAA3722-3583-4DA6-8674-AC8D2C1460F3}" destId="{BF92E8FE-3E66-4B0F-AE69-89E164DF5A31}" srcOrd="0" destOrd="0" presId="urn:microsoft.com/office/officeart/2008/layout/LinedList"/>
    <dgm:cxn modelId="{17623E90-C44C-4167-9C98-CEC2CB28CB7E}" type="presParOf" srcId="{7EAA3722-3583-4DA6-8674-AC8D2C1460F3}" destId="{3B1689B4-3051-4EAA-A8C6-CFA8282523C9}" srcOrd="1" destOrd="0" presId="urn:microsoft.com/office/officeart/2008/layout/LinedList"/>
    <dgm:cxn modelId="{7E917B43-6ABC-4076-8D52-ABCFA9993CE4}" type="presParOf" srcId="{2904AB2F-ED70-4F76-BAD3-FF5AE946B70C}" destId="{9C8404E4-410B-49EB-A0BE-F4E63DBF3B19}" srcOrd="14" destOrd="0" presId="urn:microsoft.com/office/officeart/2008/layout/LinedList"/>
    <dgm:cxn modelId="{106D183C-2127-4320-8100-2FD183C67D9D}" type="presParOf" srcId="{2904AB2F-ED70-4F76-BAD3-FF5AE946B70C}" destId="{19869A13-D310-4D72-B123-4028260EC107}" srcOrd="15" destOrd="0" presId="urn:microsoft.com/office/officeart/2008/layout/LinedList"/>
    <dgm:cxn modelId="{8C5B9B3E-CEED-44B8-8472-E209452BC1E9}" type="presParOf" srcId="{19869A13-D310-4D72-B123-4028260EC107}" destId="{43295856-7B95-4952-A24D-0E84FDFF4C38}" srcOrd="0" destOrd="0" presId="urn:microsoft.com/office/officeart/2008/layout/LinedList"/>
    <dgm:cxn modelId="{CBE599B2-9B2E-448B-A11E-942200EB5772}" type="presParOf" srcId="{19869A13-D310-4D72-B123-4028260EC107}" destId="{8C41BAF8-CBA5-4D92-ABA8-5C6D45D26A04}" srcOrd="1" destOrd="0" presId="urn:microsoft.com/office/officeart/2008/layout/LinedList"/>
    <dgm:cxn modelId="{F87CCB4F-2841-47EE-B9B5-D3F45FE1F0C9}" type="presParOf" srcId="{2904AB2F-ED70-4F76-BAD3-FF5AE946B70C}" destId="{E6B12D20-7DD0-4630-9379-F93C766BB9E6}" srcOrd="16" destOrd="0" presId="urn:microsoft.com/office/officeart/2008/layout/LinedList"/>
    <dgm:cxn modelId="{3586574A-D4EC-4D4D-9758-AE26E228C298}" type="presParOf" srcId="{2904AB2F-ED70-4F76-BAD3-FF5AE946B70C}" destId="{622D42FA-7BC0-4293-A7B4-0F3918A0E017}" srcOrd="17" destOrd="0" presId="urn:microsoft.com/office/officeart/2008/layout/LinedList"/>
    <dgm:cxn modelId="{5EAB4966-724F-4251-8995-04AF5B92D1F0}" type="presParOf" srcId="{622D42FA-7BC0-4293-A7B4-0F3918A0E017}" destId="{AA40BE2E-8C4B-45CB-BAAA-B1E45CADA3EF}" srcOrd="0" destOrd="0" presId="urn:microsoft.com/office/officeart/2008/layout/LinedList"/>
    <dgm:cxn modelId="{0E5094AA-6ADD-4475-B012-40EF641977D6}" type="presParOf" srcId="{622D42FA-7BC0-4293-A7B4-0F3918A0E017}" destId="{08E1B218-264C-4C59-8604-90AACE1E375C}" srcOrd="1" destOrd="0" presId="urn:microsoft.com/office/officeart/2008/layout/LinedList"/>
    <dgm:cxn modelId="{EB8D65FC-C627-443A-870E-E1846B9BB48B}" type="presParOf" srcId="{2904AB2F-ED70-4F76-BAD3-FF5AE946B70C}" destId="{C9A64693-EC24-492C-B2B7-31C20EF31290}" srcOrd="18" destOrd="0" presId="urn:microsoft.com/office/officeart/2008/layout/LinedList"/>
    <dgm:cxn modelId="{652D8B07-4B94-43EA-85D2-4A2FEE55A0DA}" type="presParOf" srcId="{2904AB2F-ED70-4F76-BAD3-FF5AE946B70C}" destId="{9D52173D-812B-454E-BBE5-ADEB0EC813B2}" srcOrd="19" destOrd="0" presId="urn:microsoft.com/office/officeart/2008/layout/LinedList"/>
    <dgm:cxn modelId="{9E79DBDB-5C56-4720-AB1F-38CE50285E13}" type="presParOf" srcId="{9D52173D-812B-454E-BBE5-ADEB0EC813B2}" destId="{05D39CD9-AB70-4378-9B99-BCC5BC638D3C}" srcOrd="0" destOrd="0" presId="urn:microsoft.com/office/officeart/2008/layout/LinedList"/>
    <dgm:cxn modelId="{F70F4FCE-95F5-486E-AB5A-4BF95462E16B}" type="presParOf" srcId="{9D52173D-812B-454E-BBE5-ADEB0EC813B2}" destId="{CE22D12D-449D-4D92-89D8-5F2419FE8BF7}" srcOrd="1" destOrd="0" presId="urn:microsoft.com/office/officeart/2008/layout/LinedList"/>
    <dgm:cxn modelId="{02245C97-B461-4F5A-AC66-D63BD02C72B2}" type="presParOf" srcId="{2904AB2F-ED70-4F76-BAD3-FF5AE946B70C}" destId="{582FC279-4219-4D00-A3ED-2B39BB1E7469}" srcOrd="20" destOrd="0" presId="urn:microsoft.com/office/officeart/2008/layout/LinedList"/>
    <dgm:cxn modelId="{F52E615E-E994-49C3-9D68-589B8C817232}" type="presParOf" srcId="{2904AB2F-ED70-4F76-BAD3-FF5AE946B70C}" destId="{0B782069-248B-4E20-BDC8-DAB8084C57CD}" srcOrd="21" destOrd="0" presId="urn:microsoft.com/office/officeart/2008/layout/LinedList"/>
    <dgm:cxn modelId="{63845E7A-5AD0-4A1F-95F3-DD80471020CB}" type="presParOf" srcId="{0B782069-248B-4E20-BDC8-DAB8084C57CD}" destId="{6F0219D7-E586-4451-85D2-593D38E22F42}" srcOrd="0" destOrd="0" presId="urn:microsoft.com/office/officeart/2008/layout/LinedList"/>
    <dgm:cxn modelId="{633C5517-8B9F-439A-8DB8-4991C84AB224}" type="presParOf" srcId="{0B782069-248B-4E20-BDC8-DAB8084C57CD}" destId="{EB87724C-CDFD-4772-86F1-1E5766EC2E73}"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D6333-5FC1-4D63-AAE3-244433DC0E7A}">
      <dsp:nvSpPr>
        <dsp:cNvPr id="0" name=""/>
        <dsp:cNvSpPr/>
      </dsp:nvSpPr>
      <dsp:spPr>
        <a:xfrm>
          <a:off x="0" y="4721477"/>
          <a:ext cx="7886700" cy="619691"/>
        </a:xfrm>
        <a:prstGeom prst="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80000"/>
            </a:lnSpc>
            <a:spcBef>
              <a:spcPct val="0"/>
            </a:spcBef>
            <a:spcAft>
              <a:spcPct val="35000"/>
            </a:spcAft>
          </a:pPr>
          <a:r>
            <a:rPr lang="en-US" sz="1900" kern="1200" dirty="0" smtClean="0">
              <a:latin typeface="Calibri Light"/>
              <a:cs typeface="Calibri Light" panose="020F0302020204030204" pitchFamily="34" charset="0"/>
            </a:rPr>
            <a:t>Submit the PSLF Application for Forgiveness after the 120</a:t>
          </a:r>
          <a:r>
            <a:rPr lang="en-US" sz="1900" kern="1200" baseline="30000" dirty="0" smtClean="0">
              <a:latin typeface="Calibri Light"/>
              <a:cs typeface="Calibri Light" panose="020F0302020204030204" pitchFamily="34" charset="0"/>
            </a:rPr>
            <a:t>th</a:t>
          </a:r>
          <a:r>
            <a:rPr lang="en-US" sz="1900" kern="1200" dirty="0" smtClean="0">
              <a:latin typeface="Calibri Light"/>
              <a:cs typeface="Calibri Light" panose="020F0302020204030204" pitchFamily="34" charset="0"/>
            </a:rPr>
            <a:t> payment </a:t>
          </a:r>
          <a:br>
            <a:rPr lang="en-US" sz="1900" kern="1200" dirty="0" smtClean="0">
              <a:latin typeface="Calibri Light"/>
              <a:cs typeface="Calibri Light" panose="020F0302020204030204" pitchFamily="34" charset="0"/>
            </a:rPr>
          </a:br>
          <a:r>
            <a:rPr lang="en-US" sz="1900" kern="1200" dirty="0" smtClean="0">
              <a:latin typeface="Calibri Light"/>
              <a:cs typeface="Calibri Light" panose="020F0302020204030204" pitchFamily="34" charset="0"/>
            </a:rPr>
            <a:t>has been made</a:t>
          </a:r>
          <a:endParaRPr lang="en-US" sz="1900" kern="1200" dirty="0"/>
        </a:p>
      </dsp:txBody>
      <dsp:txXfrm>
        <a:off x="0" y="4721477"/>
        <a:ext cx="7886700" cy="619691"/>
      </dsp:txXfrm>
    </dsp:sp>
    <dsp:sp modelId="{FC109F54-F034-4079-A199-C259D5180BF8}">
      <dsp:nvSpPr>
        <dsp:cNvPr id="0" name=""/>
        <dsp:cNvSpPr/>
      </dsp:nvSpPr>
      <dsp:spPr>
        <a:xfrm rot="10800000">
          <a:off x="0" y="3777687"/>
          <a:ext cx="7886700" cy="953085"/>
        </a:xfrm>
        <a:prstGeom prst="upArrowCallout">
          <a:avLst/>
        </a:prstGeom>
        <a:solidFill>
          <a:schemeClr val="accent4">
            <a:hueOff val="-131495"/>
            <a:satOff val="11091"/>
            <a:lumOff val="-243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80000"/>
            </a:lnSpc>
            <a:spcBef>
              <a:spcPct val="0"/>
            </a:spcBef>
            <a:spcAft>
              <a:spcPct val="35000"/>
            </a:spcAft>
          </a:pPr>
          <a:r>
            <a:rPr lang="en-US" sz="1900" kern="1200" dirty="0" smtClean="0">
              <a:latin typeface="Calibri Light"/>
              <a:cs typeface="Calibri Light" panose="020F0302020204030204" pitchFamily="34" charset="0"/>
            </a:rPr>
            <a:t>Repay 120 qualified payments to your Federal Direct or </a:t>
          </a:r>
          <a:br>
            <a:rPr lang="en-US" sz="1900" kern="1200" dirty="0" smtClean="0">
              <a:latin typeface="Calibri Light"/>
              <a:cs typeface="Calibri Light" panose="020F0302020204030204" pitchFamily="34" charset="0"/>
            </a:rPr>
          </a:br>
          <a:r>
            <a:rPr lang="en-US" sz="1900" kern="1200" dirty="0" smtClean="0">
              <a:latin typeface="Calibri Light"/>
              <a:cs typeface="Calibri Light" panose="020F0302020204030204" pitchFamily="34" charset="0"/>
            </a:rPr>
            <a:t>Direct consolidation loans. </a:t>
          </a:r>
          <a:endParaRPr lang="en-US" sz="1900" kern="1200" dirty="0"/>
        </a:p>
      </dsp:txBody>
      <dsp:txXfrm rot="10800000">
        <a:off x="0" y="3777687"/>
        <a:ext cx="7886700" cy="619286"/>
      </dsp:txXfrm>
    </dsp:sp>
    <dsp:sp modelId="{1178CBB3-42A4-4C86-AE34-C7298835C685}">
      <dsp:nvSpPr>
        <dsp:cNvPr id="0" name=""/>
        <dsp:cNvSpPr/>
      </dsp:nvSpPr>
      <dsp:spPr>
        <a:xfrm rot="10800000">
          <a:off x="0" y="2833897"/>
          <a:ext cx="7886700" cy="953085"/>
        </a:xfrm>
        <a:prstGeom prst="upArrowCallout">
          <a:avLst/>
        </a:prstGeom>
        <a:solidFill>
          <a:schemeClr val="accent4">
            <a:hueOff val="-262990"/>
            <a:satOff val="22183"/>
            <a:lumOff val="-4864"/>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80000"/>
            </a:lnSpc>
            <a:spcBef>
              <a:spcPct val="0"/>
            </a:spcBef>
            <a:spcAft>
              <a:spcPct val="35000"/>
            </a:spcAft>
          </a:pPr>
          <a:r>
            <a:rPr lang="en-US" sz="2000" kern="1200" dirty="0"/>
            <a:t>Submit an Employment Certification PSLF Form to U.S. Department of Education - FedLoan Servicing to certify your employment. </a:t>
          </a:r>
        </a:p>
      </dsp:txBody>
      <dsp:txXfrm rot="10800000">
        <a:off x="0" y="2833897"/>
        <a:ext cx="7886700" cy="619286"/>
      </dsp:txXfrm>
    </dsp:sp>
    <dsp:sp modelId="{F9013C67-D9F3-4EED-99C9-20521EDDDA5B}">
      <dsp:nvSpPr>
        <dsp:cNvPr id="0" name=""/>
        <dsp:cNvSpPr/>
      </dsp:nvSpPr>
      <dsp:spPr>
        <a:xfrm rot="10800000">
          <a:off x="0" y="1890107"/>
          <a:ext cx="7886700" cy="953085"/>
        </a:xfrm>
        <a:prstGeom prst="upArrowCallout">
          <a:avLst/>
        </a:prstGeom>
        <a:solidFill>
          <a:schemeClr val="accent4">
            <a:hueOff val="-394486"/>
            <a:satOff val="33274"/>
            <a:lumOff val="-729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80000"/>
            </a:lnSpc>
            <a:spcBef>
              <a:spcPct val="0"/>
            </a:spcBef>
            <a:spcAft>
              <a:spcPct val="35000"/>
            </a:spcAft>
          </a:pPr>
          <a:r>
            <a:rPr lang="en-US" sz="1900" kern="1200" dirty="0" smtClean="0"/>
            <a:t>Consolidate your qualified Federal Direct or Direct Consolidation loans in  one of two income–driven or income-contingent repayment plans.</a:t>
          </a:r>
          <a:endParaRPr lang="en-US" sz="1900" kern="1200" dirty="0"/>
        </a:p>
      </dsp:txBody>
      <dsp:txXfrm rot="10800000">
        <a:off x="0" y="1890107"/>
        <a:ext cx="7886700" cy="619286"/>
      </dsp:txXfrm>
    </dsp:sp>
    <dsp:sp modelId="{A4BAE1D5-AA08-4399-B49C-182110D3C030}">
      <dsp:nvSpPr>
        <dsp:cNvPr id="0" name=""/>
        <dsp:cNvSpPr/>
      </dsp:nvSpPr>
      <dsp:spPr>
        <a:xfrm rot="10800000">
          <a:off x="0" y="946317"/>
          <a:ext cx="7886700" cy="953085"/>
        </a:xfrm>
        <a:prstGeom prst="upArrowCallout">
          <a:avLst/>
        </a:prstGeom>
        <a:solidFill>
          <a:schemeClr val="accent4">
            <a:hueOff val="-525981"/>
            <a:satOff val="44366"/>
            <a:lumOff val="-972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80000"/>
            </a:lnSpc>
            <a:spcBef>
              <a:spcPct val="0"/>
            </a:spcBef>
            <a:spcAft>
              <a:spcPct val="35000"/>
            </a:spcAft>
          </a:pPr>
          <a:r>
            <a:rPr lang="en-US" sz="1900" kern="1200" dirty="0" smtClean="0">
              <a:latin typeface="Calibri Light"/>
              <a:cs typeface="Calibri Light" panose="020F0302020204030204" pitchFamily="34" charset="0"/>
            </a:rPr>
            <a:t>Be employed full</a:t>
          </a:r>
          <a:r>
            <a:rPr lang="en-US" sz="1900" kern="1200" dirty="0" smtClean="0">
              <a:solidFill>
                <a:schemeClr val="bg1"/>
              </a:solidFill>
              <a:latin typeface="Calibri Light"/>
              <a:cs typeface="Calibri Light" panose="020F0302020204030204" pitchFamily="34" charset="0"/>
            </a:rPr>
            <a:t>-</a:t>
          </a:r>
          <a:r>
            <a:rPr lang="en-US" sz="1900" kern="1200" dirty="0" smtClean="0">
              <a:latin typeface="Calibri Light"/>
              <a:cs typeface="Calibri Light" panose="020F0302020204030204" pitchFamily="34" charset="0"/>
            </a:rPr>
            <a:t>time, working at least 30 hours per week at a qualified employer.</a:t>
          </a:r>
          <a:endParaRPr lang="en-US" sz="1900" kern="1200" dirty="0"/>
        </a:p>
      </dsp:txBody>
      <dsp:txXfrm rot="10800000">
        <a:off x="0" y="946317"/>
        <a:ext cx="7886700" cy="619286"/>
      </dsp:txXfrm>
    </dsp:sp>
    <dsp:sp modelId="{DEDA6B4B-1B49-4B6E-BA0E-3276BC69EFB1}">
      <dsp:nvSpPr>
        <dsp:cNvPr id="0" name=""/>
        <dsp:cNvSpPr/>
      </dsp:nvSpPr>
      <dsp:spPr>
        <a:xfrm rot="10800000">
          <a:off x="0" y="2527"/>
          <a:ext cx="7886700" cy="953085"/>
        </a:xfrm>
        <a:prstGeom prst="upArrowCallout">
          <a:avLst/>
        </a:prstGeom>
        <a:solidFill>
          <a:schemeClr val="accent4">
            <a:hueOff val="-657476"/>
            <a:satOff val="55457"/>
            <a:lumOff val="-1216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80000"/>
            </a:lnSpc>
            <a:spcBef>
              <a:spcPct val="0"/>
            </a:spcBef>
            <a:spcAft>
              <a:spcPct val="35000"/>
            </a:spcAft>
          </a:pPr>
          <a:r>
            <a:rPr lang="en-US" sz="1900" kern="1200" dirty="0" smtClean="0">
              <a:latin typeface="Calibri Light"/>
            </a:rPr>
            <a:t>Determine that the loan payments that you are currently paying on are  eligible loan types. </a:t>
          </a:r>
          <a:endParaRPr lang="en-US" sz="1900" kern="1200" dirty="0"/>
        </a:p>
      </dsp:txBody>
      <dsp:txXfrm rot="10800000">
        <a:off x="0" y="2527"/>
        <a:ext cx="7886700" cy="6192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064FF-8A6E-4357-A879-CB50D0FE7777}">
      <dsp:nvSpPr>
        <dsp:cNvPr id="0" name=""/>
        <dsp:cNvSpPr/>
      </dsp:nvSpPr>
      <dsp:spPr>
        <a:xfrm>
          <a:off x="599598" y="0"/>
          <a:ext cx="6795452" cy="431371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E19C27-B522-4644-B169-1A33334A8934}">
      <dsp:nvSpPr>
        <dsp:cNvPr id="0" name=""/>
        <dsp:cNvSpPr/>
      </dsp:nvSpPr>
      <dsp:spPr>
        <a:xfrm>
          <a:off x="965728" y="1361571"/>
          <a:ext cx="6147511" cy="1614795"/>
        </a:xfrm>
        <a:prstGeom prst="roundRect">
          <a:avLst/>
        </a:prstGeom>
        <a:solidFill>
          <a:schemeClr val="accent5"/>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i="0" kern="1200" baseline="0" dirty="0" smtClean="0">
              <a:latin typeface="Calibri Light" panose="020F0302020204030204" pitchFamily="34" charset="0"/>
              <a:cs typeface="Calibri Light" panose="020F0302020204030204" pitchFamily="34" charset="0"/>
            </a:rPr>
            <a:t>Direct PLUS loan types must first be consolidated into a Direct Consolidation Loan.</a:t>
          </a:r>
        </a:p>
        <a:p>
          <a:pPr lvl="0" algn="l" defTabSz="889000" rtl="0">
            <a:lnSpc>
              <a:spcPct val="90000"/>
            </a:lnSpc>
            <a:spcBef>
              <a:spcPct val="0"/>
            </a:spcBef>
            <a:spcAft>
              <a:spcPct val="35000"/>
            </a:spcAft>
          </a:pPr>
          <a:r>
            <a:rPr lang="en-US" sz="2000" i="0" kern="1200" baseline="0" dirty="0" smtClean="0">
              <a:latin typeface="Calibri Light" panose="020F0302020204030204" pitchFamily="34" charset="0"/>
              <a:cs typeface="Calibri Light" panose="020F0302020204030204" pitchFamily="34" charset="0"/>
            </a:rPr>
            <a:t>Then they must be repaid through an income-contingent repayment plan to make them eligible for PSLF. </a:t>
          </a:r>
          <a:endParaRPr lang="en-US" sz="2000" kern="1200" dirty="0">
            <a:latin typeface="Calibri Light" panose="020F0302020204030204" pitchFamily="34" charset="0"/>
            <a:cs typeface="Calibri Light" panose="020F0302020204030204" pitchFamily="34" charset="0"/>
          </a:endParaRPr>
        </a:p>
      </dsp:txBody>
      <dsp:txXfrm>
        <a:off x="1044556" y="1440399"/>
        <a:ext cx="5989855" cy="14571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D2F42-96DC-4227-A4C8-34B6C02ABFCB}">
      <dsp:nvSpPr>
        <dsp:cNvPr id="0" name=""/>
        <dsp:cNvSpPr/>
      </dsp:nvSpPr>
      <dsp:spPr>
        <a:xfrm>
          <a:off x="719162" y="255299"/>
          <a:ext cx="3925521" cy="3925521"/>
        </a:xfrm>
        <a:prstGeom prst="circularArrow">
          <a:avLst>
            <a:gd name="adj1" fmla="val 4668"/>
            <a:gd name="adj2" fmla="val 272909"/>
            <a:gd name="adj3" fmla="val 13693504"/>
            <a:gd name="adj4" fmla="val 17471889"/>
            <a:gd name="adj5" fmla="val 484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DFA537-377F-4F8D-AD8A-1E3DDEBABD9F}">
      <dsp:nvSpPr>
        <dsp:cNvPr id="0" name=""/>
        <dsp:cNvSpPr/>
      </dsp:nvSpPr>
      <dsp:spPr>
        <a:xfrm>
          <a:off x="1688262" y="331185"/>
          <a:ext cx="1987321" cy="829731"/>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In-school status</a:t>
          </a:r>
          <a:endParaRPr lang="en-US" sz="2000" kern="1200" dirty="0"/>
        </a:p>
      </dsp:txBody>
      <dsp:txXfrm>
        <a:off x="1728766" y="371689"/>
        <a:ext cx="1906313" cy="748723"/>
      </dsp:txXfrm>
    </dsp:sp>
    <dsp:sp modelId="{E27F449F-3C6B-40F8-B2E7-9EA8BE4708BC}">
      <dsp:nvSpPr>
        <dsp:cNvPr id="0" name=""/>
        <dsp:cNvSpPr/>
      </dsp:nvSpPr>
      <dsp:spPr>
        <a:xfrm>
          <a:off x="3155815" y="1810616"/>
          <a:ext cx="1819751" cy="775809"/>
        </a:xfrm>
        <a:prstGeom prst="roundRect">
          <a:avLst/>
        </a:prstGeom>
        <a:solidFill>
          <a:schemeClr val="accent4">
            <a:hueOff val="-219159"/>
            <a:satOff val="18486"/>
            <a:lumOff val="-405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Deferment</a:t>
          </a:r>
          <a:r>
            <a:rPr lang="en-US" sz="3200" kern="1200" dirty="0" smtClean="0"/>
            <a:t> </a:t>
          </a:r>
          <a:endParaRPr lang="en-US" sz="3200" kern="1200" dirty="0"/>
        </a:p>
      </dsp:txBody>
      <dsp:txXfrm>
        <a:off x="3193687" y="1848488"/>
        <a:ext cx="1744007" cy="700065"/>
      </dsp:txXfrm>
    </dsp:sp>
    <dsp:sp modelId="{A4BD77C5-E9C8-472F-A84E-35651997F232}">
      <dsp:nvSpPr>
        <dsp:cNvPr id="0" name=""/>
        <dsp:cNvSpPr/>
      </dsp:nvSpPr>
      <dsp:spPr>
        <a:xfrm>
          <a:off x="1716485" y="3165834"/>
          <a:ext cx="1940262" cy="798539"/>
        </a:xfrm>
        <a:prstGeom prst="roundRect">
          <a:avLst/>
        </a:prstGeom>
        <a:solidFill>
          <a:schemeClr val="accent4">
            <a:hueOff val="-438317"/>
            <a:satOff val="36971"/>
            <a:lumOff val="-810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Forbearance</a:t>
          </a:r>
          <a:endParaRPr lang="en-US" sz="2000" kern="1200" dirty="0"/>
        </a:p>
      </dsp:txBody>
      <dsp:txXfrm>
        <a:off x="1755466" y="3204815"/>
        <a:ext cx="1862300" cy="720577"/>
      </dsp:txXfrm>
    </dsp:sp>
    <dsp:sp modelId="{5CC5ACA9-D852-4580-98BB-5221A8E8D980}">
      <dsp:nvSpPr>
        <dsp:cNvPr id="0" name=""/>
        <dsp:cNvSpPr/>
      </dsp:nvSpPr>
      <dsp:spPr>
        <a:xfrm>
          <a:off x="279514" y="1757270"/>
          <a:ext cx="1985771" cy="796608"/>
        </a:xfrm>
        <a:prstGeom prst="roundRect">
          <a:avLst/>
        </a:prstGeom>
        <a:solidFill>
          <a:schemeClr val="accent4">
            <a:hueOff val="-657476"/>
            <a:satOff val="55457"/>
            <a:lumOff val="-1216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Grace period</a:t>
          </a:r>
          <a:endParaRPr lang="en-US" sz="2000" kern="1200" dirty="0"/>
        </a:p>
      </dsp:txBody>
      <dsp:txXfrm>
        <a:off x="318401" y="1796157"/>
        <a:ext cx="1907997" cy="7188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B4BF81-F708-4B2C-810B-A7D4A992D473}">
      <dsp:nvSpPr>
        <dsp:cNvPr id="0" name=""/>
        <dsp:cNvSpPr/>
      </dsp:nvSpPr>
      <dsp:spPr>
        <a:xfrm>
          <a:off x="89750" y="184396"/>
          <a:ext cx="7563838" cy="3615916"/>
        </a:xfrm>
        <a:prstGeom prst="rect">
          <a:avLst/>
        </a:prstGeom>
        <a:solidFill>
          <a:schemeClr val="lt1">
            <a:alpha val="4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1012" tIns="76200" rIns="76200" bIns="76200" numCol="1" spcCol="1270" anchor="ctr" anchorCtr="0">
          <a:noAutofit/>
        </a:bodyPr>
        <a:lstStyle/>
        <a:p>
          <a:pPr lvl="0" algn="l" defTabSz="889000" rtl="0">
            <a:lnSpc>
              <a:spcPct val="90000"/>
            </a:lnSpc>
            <a:spcBef>
              <a:spcPct val="0"/>
            </a:spcBef>
            <a:spcAft>
              <a:spcPct val="35000"/>
            </a:spcAft>
          </a:pPr>
          <a:r>
            <a:rPr lang="en-US" sz="2000" i="0" kern="1200" baseline="0" dirty="0" smtClean="0"/>
            <a:t>Yes, only if your 10-year standard repayment plan is structured for 10 years.</a:t>
          </a:r>
        </a:p>
        <a:p>
          <a:pPr lvl="0" algn="l" defTabSz="889000" rtl="0">
            <a:lnSpc>
              <a:spcPct val="90000"/>
            </a:lnSpc>
            <a:spcBef>
              <a:spcPct val="0"/>
            </a:spcBef>
            <a:spcAft>
              <a:spcPct val="35000"/>
            </a:spcAft>
          </a:pPr>
          <a:r>
            <a:rPr lang="en-US" sz="2000" i="0" kern="1200" baseline="0" dirty="0" smtClean="0"/>
            <a:t>It is unlikely that you will benefit from PSLF because the 10-year standard repayment plan will result in paying off your entire balance in 10 years, leaving nothing left to forgive.</a:t>
          </a:r>
        </a:p>
        <a:p>
          <a:pPr lvl="0" algn="l" defTabSz="889000" rtl="0">
            <a:lnSpc>
              <a:spcPct val="90000"/>
            </a:lnSpc>
            <a:spcBef>
              <a:spcPct val="0"/>
            </a:spcBef>
            <a:spcAft>
              <a:spcPct val="35000"/>
            </a:spcAft>
          </a:pPr>
          <a:r>
            <a:rPr lang="en-US" sz="2000" i="0" kern="1200" baseline="0" dirty="0" smtClean="0"/>
            <a:t>Please contact FedLoan Servicing directly for a loan calculation that will be tailored to your circumstances.</a:t>
          </a:r>
          <a:endParaRPr lang="en-US" sz="2000" kern="1200" dirty="0"/>
        </a:p>
      </dsp:txBody>
      <dsp:txXfrm>
        <a:off x="89750" y="184396"/>
        <a:ext cx="7563838" cy="3615916"/>
      </dsp:txXfrm>
    </dsp:sp>
    <dsp:sp modelId="{14AC31E2-61B4-4891-B798-EE59AC1DCEF8}">
      <dsp:nvSpPr>
        <dsp:cNvPr id="0" name=""/>
        <dsp:cNvSpPr/>
      </dsp:nvSpPr>
      <dsp:spPr>
        <a:xfrm>
          <a:off x="3850" y="439323"/>
          <a:ext cx="1654589" cy="2481884"/>
        </a:xfrm>
        <a:prstGeom prst="rect">
          <a:avLst/>
        </a:prstGeom>
        <a:noFill/>
        <a:ln>
          <a:noFill/>
        </a:ln>
        <a:effectLst/>
      </dsp:spPr>
      <dsp:style>
        <a:lnRef idx="0">
          <a:scrgbClr r="0" g="0" b="0"/>
        </a:lnRef>
        <a:fillRef idx="0">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43824-80ED-47ED-A946-2755401ED073}">
      <dsp:nvSpPr>
        <dsp:cNvPr id="0" name=""/>
        <dsp:cNvSpPr/>
      </dsp:nvSpPr>
      <dsp:spPr>
        <a:xfrm>
          <a:off x="452003" y="149972"/>
          <a:ext cx="7661305" cy="4051393"/>
        </a:xfrm>
        <a:prstGeom prst="rect">
          <a:avLst/>
        </a:prstGeom>
        <a:solidFill>
          <a:schemeClr val="lt1">
            <a:alpha val="4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21643" tIns="95250" rIns="95250" bIns="95250" numCol="1" spcCol="1270" anchor="ctr" anchorCtr="0">
          <a:noAutofit/>
        </a:bodyPr>
        <a:lstStyle/>
        <a:p>
          <a:pPr lvl="0" algn="l" defTabSz="1111250" rtl="0">
            <a:lnSpc>
              <a:spcPct val="90000"/>
            </a:lnSpc>
            <a:spcBef>
              <a:spcPct val="0"/>
            </a:spcBef>
            <a:spcAft>
              <a:spcPct val="35000"/>
            </a:spcAft>
          </a:pPr>
          <a:r>
            <a:rPr lang="en-US" sz="2500" i="0" kern="1200" baseline="0" dirty="0" smtClean="0">
              <a:latin typeface="Calibri" panose="020F0502020204030204" pitchFamily="34" charset="0"/>
              <a:cs typeface="Calibri" panose="020F0502020204030204" pitchFamily="34" charset="0"/>
            </a:rPr>
            <a:t>What is TEPSLF opportunity and how can it help me? </a:t>
          </a:r>
        </a:p>
        <a:p>
          <a:pPr lvl="0" algn="l" defTabSz="1111250" rtl="0">
            <a:lnSpc>
              <a:spcPct val="90000"/>
            </a:lnSpc>
            <a:spcBef>
              <a:spcPct val="0"/>
            </a:spcBef>
            <a:spcAft>
              <a:spcPct val="35000"/>
            </a:spcAft>
          </a:pPr>
          <a:r>
            <a:rPr lang="en-US" sz="2000" i="0" kern="1200" baseline="0" dirty="0" smtClean="0"/>
            <a:t>If your PSLF application was previously denied because some or all your payments were not made on a qualifying repayment plan for PSLF, you may be able to receive loan forgiveness under a temporary opportunity.</a:t>
          </a:r>
          <a:endParaRPr lang="en-US" sz="2000" kern="1200" dirty="0">
            <a:latin typeface="Calibri" panose="020F0502020204030204" pitchFamily="34" charset="0"/>
            <a:cs typeface="Calibri" panose="020F0502020204030204" pitchFamily="34" charset="0"/>
          </a:endParaRPr>
        </a:p>
      </dsp:txBody>
      <dsp:txXfrm>
        <a:off x="452003" y="149972"/>
        <a:ext cx="7661305" cy="4051393"/>
      </dsp:txXfrm>
    </dsp:sp>
    <dsp:sp modelId="{319B5700-4A61-461F-B92C-FDC6FB9C722E}">
      <dsp:nvSpPr>
        <dsp:cNvPr id="0" name=""/>
        <dsp:cNvSpPr/>
      </dsp:nvSpPr>
      <dsp:spPr>
        <a:xfrm>
          <a:off x="0" y="495359"/>
          <a:ext cx="1937587" cy="341734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9000" r="-9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9B502-3FE0-4D31-A244-6889B1A1FC88}">
      <dsp:nvSpPr>
        <dsp:cNvPr id="0" name=""/>
        <dsp:cNvSpPr/>
      </dsp:nvSpPr>
      <dsp:spPr>
        <a:xfrm rot="16200000">
          <a:off x="768382" y="-768382"/>
          <a:ext cx="2406584" cy="3943350"/>
        </a:xfrm>
        <a:prstGeom prst="round1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i="0" kern="1200" baseline="0" dirty="0" smtClean="0"/>
            <a:t>You must have already submitted your PSLF Application for Forgiveness. </a:t>
          </a:r>
          <a:endParaRPr lang="en-US" sz="2000" kern="1200" dirty="0"/>
        </a:p>
      </dsp:txBody>
      <dsp:txXfrm rot="5400000">
        <a:off x="-1" y="1"/>
        <a:ext cx="3943350" cy="1804938"/>
      </dsp:txXfrm>
    </dsp:sp>
    <dsp:sp modelId="{79EF39AF-626D-48EF-811A-BB005FFC26E6}">
      <dsp:nvSpPr>
        <dsp:cNvPr id="0" name=""/>
        <dsp:cNvSpPr/>
      </dsp:nvSpPr>
      <dsp:spPr>
        <a:xfrm>
          <a:off x="3943350" y="0"/>
          <a:ext cx="3943350" cy="2406584"/>
        </a:xfrm>
        <a:prstGeom prst="round1Rect">
          <a:avLst/>
        </a:prstGeom>
        <a:solidFill>
          <a:schemeClr val="accent4">
            <a:hueOff val="-219159"/>
            <a:satOff val="18486"/>
            <a:lumOff val="-405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i="0" kern="1200" baseline="0" dirty="0" smtClean="0"/>
            <a:t>You must have had at least 10 years of full-time employment certified by a qualifying employer(s) and approved by FedLoan Servicing. </a:t>
          </a:r>
          <a:endParaRPr lang="en-US" sz="2000" kern="1200" dirty="0"/>
        </a:p>
      </dsp:txBody>
      <dsp:txXfrm>
        <a:off x="3943350" y="0"/>
        <a:ext cx="3943350" cy="1804938"/>
      </dsp:txXfrm>
    </dsp:sp>
    <dsp:sp modelId="{082E386D-6242-48C2-84EE-5ADEE7FD3610}">
      <dsp:nvSpPr>
        <dsp:cNvPr id="0" name=""/>
        <dsp:cNvSpPr/>
      </dsp:nvSpPr>
      <dsp:spPr>
        <a:xfrm rot="10800000">
          <a:off x="0" y="2406584"/>
          <a:ext cx="3943350" cy="2406584"/>
        </a:xfrm>
        <a:prstGeom prst="round1Rect">
          <a:avLst/>
        </a:prstGeom>
        <a:solidFill>
          <a:schemeClr val="accent4">
            <a:hueOff val="-438317"/>
            <a:satOff val="36971"/>
            <a:lumOff val="-810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i="0" kern="1200" baseline="0" dirty="0" smtClean="0"/>
            <a:t>You must have made 120 qualifying payments under </a:t>
          </a:r>
          <a:r>
            <a:rPr lang="en-US" sz="2000" i="0" kern="1200" baseline="0" dirty="0" smtClean="0">
              <a:solidFill>
                <a:schemeClr val="bg1"/>
              </a:solidFill>
            </a:rPr>
            <a:t>the new requirement </a:t>
          </a:r>
          <a:r>
            <a:rPr lang="en-US" sz="2000" i="0" kern="1200" baseline="0" dirty="0" smtClean="0"/>
            <a:t>for TEPSLF while working full-time for your qualifying employer(s). </a:t>
          </a:r>
          <a:endParaRPr lang="en-US" sz="2000" kern="1200" dirty="0"/>
        </a:p>
      </dsp:txBody>
      <dsp:txXfrm rot="10800000">
        <a:off x="0" y="3008229"/>
        <a:ext cx="3943350" cy="1804938"/>
      </dsp:txXfrm>
    </dsp:sp>
    <dsp:sp modelId="{E5DF0B1D-667C-46E5-8105-6D93594597FD}">
      <dsp:nvSpPr>
        <dsp:cNvPr id="0" name=""/>
        <dsp:cNvSpPr/>
      </dsp:nvSpPr>
      <dsp:spPr>
        <a:xfrm rot="5400000">
          <a:off x="4711733" y="1638201"/>
          <a:ext cx="2406584" cy="3943350"/>
        </a:xfrm>
        <a:prstGeom prst="round1Rect">
          <a:avLst/>
        </a:prstGeom>
        <a:solidFill>
          <a:schemeClr val="accent4">
            <a:hueOff val="-657476"/>
            <a:satOff val="55457"/>
            <a:lumOff val="-1216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endParaRPr lang="en-US" sz="2000" i="0" kern="1200" baseline="0" dirty="0" smtClean="0"/>
        </a:p>
        <a:p>
          <a:pPr lvl="0" algn="ctr" defTabSz="889000" rtl="0">
            <a:lnSpc>
              <a:spcPct val="90000"/>
            </a:lnSpc>
            <a:spcBef>
              <a:spcPct val="0"/>
            </a:spcBef>
            <a:spcAft>
              <a:spcPct val="35000"/>
            </a:spcAft>
          </a:pPr>
          <a:endParaRPr lang="en-US" sz="2000" i="0" kern="1200" baseline="0" dirty="0" smtClean="0"/>
        </a:p>
        <a:p>
          <a:pPr lvl="0" algn="ctr" defTabSz="889000" rtl="0">
            <a:lnSpc>
              <a:spcPct val="90000"/>
            </a:lnSpc>
            <a:spcBef>
              <a:spcPct val="0"/>
            </a:spcBef>
            <a:spcAft>
              <a:spcPct val="35000"/>
            </a:spcAft>
          </a:pPr>
          <a:r>
            <a:rPr lang="en-US" sz="2000" i="0" kern="1200" baseline="0" dirty="0" smtClean="0"/>
            <a:t>TEPSLF is available only to Direct Loan borrowers. </a:t>
          </a:r>
        </a:p>
        <a:p>
          <a:pPr lvl="0" algn="ctr" defTabSz="889000" rtl="0">
            <a:lnSpc>
              <a:spcPct val="90000"/>
            </a:lnSpc>
            <a:spcBef>
              <a:spcPct val="0"/>
            </a:spcBef>
            <a:spcAft>
              <a:spcPct val="35000"/>
            </a:spcAft>
          </a:pPr>
          <a:r>
            <a:rPr lang="en-US" sz="2000" i="0" kern="1200" baseline="0" dirty="0" smtClean="0"/>
            <a:t>The Federal Family Education Loan Program is not eligible for the opportunity.</a:t>
          </a:r>
          <a:endParaRPr lang="en-US" sz="2000" kern="1200" dirty="0" smtClean="0"/>
        </a:p>
        <a:p>
          <a:pPr lvl="0" algn="ctr" defTabSz="889000" rtl="0">
            <a:lnSpc>
              <a:spcPct val="90000"/>
            </a:lnSpc>
            <a:spcBef>
              <a:spcPct val="0"/>
            </a:spcBef>
            <a:spcAft>
              <a:spcPct val="35000"/>
            </a:spcAft>
          </a:pPr>
          <a:endParaRPr lang="en-US" sz="3600" kern="1200" dirty="0"/>
        </a:p>
      </dsp:txBody>
      <dsp:txXfrm rot="-5400000">
        <a:off x="3943349" y="3008230"/>
        <a:ext cx="3943350" cy="1804938"/>
      </dsp:txXfrm>
    </dsp:sp>
    <dsp:sp modelId="{9F3835EC-0047-4D5B-8984-AC199E12A0AA}">
      <dsp:nvSpPr>
        <dsp:cNvPr id="0" name=""/>
        <dsp:cNvSpPr/>
      </dsp:nvSpPr>
      <dsp:spPr>
        <a:xfrm>
          <a:off x="2760344" y="1804938"/>
          <a:ext cx="2366010" cy="1203292"/>
        </a:xfrm>
        <a:prstGeom prst="roundRect">
          <a:avLst/>
        </a:prstGeom>
        <a:solidFill>
          <a:schemeClr val="accent4">
            <a:tint val="4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i="0" kern="1200" baseline="0" dirty="0" smtClean="0">
              <a:latin typeface="Calibri" panose="020F0502020204030204" pitchFamily="34" charset="0"/>
              <a:cs typeface="Calibri" panose="020F0502020204030204" pitchFamily="34" charset="0"/>
            </a:rPr>
            <a:t>How do I qualify for TEPSLF? </a:t>
          </a:r>
          <a:endParaRPr lang="en-US" sz="2500" kern="1200" dirty="0">
            <a:latin typeface="Calibri" panose="020F0502020204030204" pitchFamily="34" charset="0"/>
            <a:cs typeface="Calibri" panose="020F0502020204030204" pitchFamily="34" charset="0"/>
          </a:endParaRPr>
        </a:p>
      </dsp:txBody>
      <dsp:txXfrm>
        <a:off x="2819084" y="1863678"/>
        <a:ext cx="2248530" cy="108581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D2D32-AF03-4B67-A1ED-C5618306AAC3}">
      <dsp:nvSpPr>
        <dsp:cNvPr id="0" name=""/>
        <dsp:cNvSpPr/>
      </dsp:nvSpPr>
      <dsp:spPr>
        <a:xfrm>
          <a:off x="0" y="3964657"/>
          <a:ext cx="7789209" cy="867370"/>
        </a:xfrm>
        <a:prstGeom prst="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i="0" kern="1200" baseline="0" dirty="0" smtClean="0"/>
            <a:t>Send the email to TEPSLF@myfedloan.org</a:t>
          </a:r>
          <a:r>
            <a:rPr lang="en-US" sz="2600" i="0" kern="1200" baseline="0" dirty="0" smtClean="0"/>
            <a:t>.</a:t>
          </a:r>
          <a:endParaRPr lang="en-US" sz="2600" kern="1200" dirty="0"/>
        </a:p>
      </dsp:txBody>
      <dsp:txXfrm>
        <a:off x="0" y="3964657"/>
        <a:ext cx="7789209" cy="867370"/>
      </dsp:txXfrm>
    </dsp:sp>
    <dsp:sp modelId="{17578C6E-1B13-46CC-816F-B39CA1370162}">
      <dsp:nvSpPr>
        <dsp:cNvPr id="0" name=""/>
        <dsp:cNvSpPr/>
      </dsp:nvSpPr>
      <dsp:spPr>
        <a:xfrm rot="10800000">
          <a:off x="0" y="2643652"/>
          <a:ext cx="7789209" cy="1334015"/>
        </a:xfrm>
        <a:prstGeom prst="upArrowCallout">
          <a:avLst/>
        </a:prstGeom>
        <a:solidFill>
          <a:schemeClr val="accent4">
            <a:hueOff val="-219159"/>
            <a:satOff val="18486"/>
            <a:lumOff val="-405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i="0" kern="1200" baseline="0" dirty="0" smtClean="0"/>
            <a:t>Include the same name you used when you </a:t>
          </a:r>
          <a:br>
            <a:rPr lang="en-US" sz="2000" i="0" kern="1200" baseline="0" dirty="0" smtClean="0"/>
          </a:br>
          <a:r>
            <a:rPr lang="en-US" sz="2000" i="0" kern="1200" baseline="0" dirty="0" smtClean="0"/>
            <a:t>submitted your PSLF application and your date of birth in the email.</a:t>
          </a:r>
          <a:endParaRPr lang="en-US" sz="2000" i="0" kern="1200" baseline="0" dirty="0"/>
        </a:p>
      </dsp:txBody>
      <dsp:txXfrm rot="10800000">
        <a:off x="0" y="2643652"/>
        <a:ext cx="7789209" cy="866803"/>
      </dsp:txXfrm>
    </dsp:sp>
    <dsp:sp modelId="{1AF0C4DA-E662-41BB-AAD4-FEF26813E8D3}">
      <dsp:nvSpPr>
        <dsp:cNvPr id="0" name=""/>
        <dsp:cNvSpPr/>
      </dsp:nvSpPr>
      <dsp:spPr>
        <a:xfrm rot="10800000">
          <a:off x="0" y="1322648"/>
          <a:ext cx="7789209" cy="1334015"/>
        </a:xfrm>
        <a:prstGeom prst="upArrowCallout">
          <a:avLst/>
        </a:prstGeom>
        <a:solidFill>
          <a:schemeClr val="accent4">
            <a:hueOff val="-438317"/>
            <a:satOff val="36971"/>
            <a:lumOff val="-810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i="0" kern="1200" baseline="0" dirty="0" smtClean="0"/>
            <a:t>Prepare an email to FedLoan Servicing requesting that the U.S. Department of Education reconsider your eligibility for PSLF.</a:t>
          </a:r>
          <a:endParaRPr lang="en-US" kern="1200" dirty="0">
            <a:latin typeface="Calibri" panose="020F0502020204030204" pitchFamily="34" charset="0"/>
            <a:cs typeface="Calibri" panose="020F0502020204030204" pitchFamily="34" charset="0"/>
          </a:endParaRPr>
        </a:p>
      </dsp:txBody>
      <dsp:txXfrm rot="10800000">
        <a:off x="0" y="1322648"/>
        <a:ext cx="7789209" cy="866803"/>
      </dsp:txXfrm>
    </dsp:sp>
    <dsp:sp modelId="{FDFBD995-AE7B-4009-ABC2-B205286A8B7E}">
      <dsp:nvSpPr>
        <dsp:cNvPr id="0" name=""/>
        <dsp:cNvSpPr/>
      </dsp:nvSpPr>
      <dsp:spPr>
        <a:xfrm rot="10800000">
          <a:off x="0" y="10607"/>
          <a:ext cx="7789209" cy="1334015"/>
        </a:xfrm>
        <a:prstGeom prst="upArrowCallout">
          <a:avLst/>
        </a:prstGeom>
        <a:solidFill>
          <a:srgbClr val="E8E8E8"/>
        </a:solidFill>
        <a:ln w="55000" cap="flat" cmpd="thickThin"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libri" panose="020F0502020204030204" pitchFamily="34" charset="0"/>
              <a:cs typeface="Calibri" panose="020F0502020204030204" pitchFamily="34" charset="0"/>
            </a:rPr>
            <a:t>Follow these steps to request TEPSLF consideration: </a:t>
          </a:r>
          <a:endParaRPr lang="en-US" sz="2000" kern="1200" baseline="0" dirty="0">
            <a:solidFill>
              <a:schemeClr val="tx1"/>
            </a:solidFill>
          </a:endParaRPr>
        </a:p>
      </dsp:txBody>
      <dsp:txXfrm rot="10800000">
        <a:off x="0" y="10607"/>
        <a:ext cx="7789209" cy="86680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5EA80-016F-4A0D-877B-CAC9C5DB574E}">
      <dsp:nvSpPr>
        <dsp:cNvPr id="0" name=""/>
        <dsp:cNvSpPr/>
      </dsp:nvSpPr>
      <dsp:spPr>
        <a:xfrm rot="10800000">
          <a:off x="1793829" y="2166"/>
          <a:ext cx="5244655" cy="1891229"/>
        </a:xfrm>
        <a:prstGeom prst="homePlat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3980" tIns="76200" rIns="142240" bIns="76200" numCol="1" spcCol="1270" anchor="ctr" anchorCtr="0">
          <a:noAutofit/>
        </a:bodyPr>
        <a:lstStyle/>
        <a:p>
          <a:pPr lvl="0" algn="l" defTabSz="889000" rtl="0">
            <a:lnSpc>
              <a:spcPct val="85000"/>
            </a:lnSpc>
            <a:spcBef>
              <a:spcPct val="0"/>
            </a:spcBef>
            <a:spcAft>
              <a:spcPct val="35000"/>
            </a:spcAft>
          </a:pPr>
          <a:r>
            <a:rPr lang="en-US" sz="2000" i="0" kern="1200" baseline="0" dirty="0" smtClean="0"/>
            <a:t>If I made qualifying payments on a Direct Loan and then consolidated it into a Direct Consolidation Loan, do I have to start over making qualifying payments on the new Direct Consolidation Loan?</a:t>
          </a:r>
          <a:endParaRPr lang="en-US" sz="2000" kern="1200" dirty="0"/>
        </a:p>
      </dsp:txBody>
      <dsp:txXfrm rot="10800000">
        <a:off x="2266636" y="2166"/>
        <a:ext cx="4771848" cy="1891229"/>
      </dsp:txXfrm>
    </dsp:sp>
    <dsp:sp modelId="{38976B6B-4C65-4AE6-9140-0DD93E1134BC}">
      <dsp:nvSpPr>
        <dsp:cNvPr id="0" name=""/>
        <dsp:cNvSpPr/>
      </dsp:nvSpPr>
      <dsp:spPr>
        <a:xfrm>
          <a:off x="790210" y="2166"/>
          <a:ext cx="1891229" cy="189122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E0551B-9280-441E-92A4-3BA976CEB265}">
      <dsp:nvSpPr>
        <dsp:cNvPr id="0" name=""/>
        <dsp:cNvSpPr/>
      </dsp:nvSpPr>
      <dsp:spPr>
        <a:xfrm rot="10800000">
          <a:off x="1769127" y="2359087"/>
          <a:ext cx="5244655" cy="1891229"/>
        </a:xfrm>
        <a:prstGeom prst="homePlate">
          <a:avLst/>
        </a:prstGeom>
        <a:solidFill>
          <a:schemeClr val="accent3">
            <a:hueOff val="350468"/>
            <a:satOff val="-66976"/>
            <a:lumOff val="-1764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3980" tIns="76200" rIns="142240" bIns="76200" numCol="1" spcCol="1270" anchor="ctr" anchorCtr="0">
          <a:noAutofit/>
        </a:bodyPr>
        <a:lstStyle/>
        <a:p>
          <a:pPr lvl="0" algn="l" defTabSz="889000" rtl="0">
            <a:lnSpc>
              <a:spcPct val="85000"/>
            </a:lnSpc>
            <a:spcBef>
              <a:spcPct val="0"/>
            </a:spcBef>
            <a:spcAft>
              <a:spcPts val="0"/>
            </a:spcAft>
          </a:pPr>
          <a:r>
            <a:rPr lang="en-US" sz="2000" b="1" i="0" kern="1200" baseline="0" dirty="0" smtClean="0">
              <a:latin typeface="Calibri" panose="020F0502020204030204" pitchFamily="34" charset="0"/>
              <a:cs typeface="Calibri" panose="020F0502020204030204" pitchFamily="34" charset="0"/>
            </a:rPr>
            <a:t>Yes. </a:t>
          </a:r>
        </a:p>
        <a:p>
          <a:pPr lvl="0" algn="l" defTabSz="889000" rtl="0">
            <a:lnSpc>
              <a:spcPct val="85000"/>
            </a:lnSpc>
            <a:spcBef>
              <a:spcPct val="0"/>
            </a:spcBef>
            <a:spcAft>
              <a:spcPct val="35000"/>
            </a:spcAft>
          </a:pPr>
          <a:r>
            <a:rPr lang="en-US" sz="2000" i="0" kern="1200" baseline="0" dirty="0" smtClean="0"/>
            <a:t>The payments that you made to the Direct Loan </a:t>
          </a:r>
          <a:r>
            <a:rPr lang="en-US" sz="2000" i="0" kern="1200" baseline="0" dirty="0" smtClean="0">
              <a:solidFill>
                <a:schemeClr val="bg1"/>
              </a:solidFill>
            </a:rPr>
            <a:t>will</a:t>
          </a:r>
          <a:r>
            <a:rPr lang="en-US" sz="2000" i="0" kern="1200" baseline="0" dirty="0" smtClean="0"/>
            <a:t> not count toward the new Direct Consolidation Loan. You will need to start making new qualified payments. </a:t>
          </a:r>
          <a:endParaRPr lang="en-US" sz="2000" kern="1200" dirty="0"/>
        </a:p>
      </dsp:txBody>
      <dsp:txXfrm rot="10800000">
        <a:off x="2241934" y="2359087"/>
        <a:ext cx="4771848" cy="1891229"/>
      </dsp:txXfrm>
    </dsp:sp>
    <dsp:sp modelId="{9AF44F0E-7564-47A1-87A7-AF3FA2561FAA}">
      <dsp:nvSpPr>
        <dsp:cNvPr id="0" name=""/>
        <dsp:cNvSpPr/>
      </dsp:nvSpPr>
      <dsp:spPr>
        <a:xfrm>
          <a:off x="823496" y="2260232"/>
          <a:ext cx="1891229" cy="189122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5EA80-016F-4A0D-877B-CAC9C5DB574E}">
      <dsp:nvSpPr>
        <dsp:cNvPr id="0" name=""/>
        <dsp:cNvSpPr/>
      </dsp:nvSpPr>
      <dsp:spPr>
        <a:xfrm rot="10800000">
          <a:off x="1793829" y="2166"/>
          <a:ext cx="5244655" cy="1891229"/>
        </a:xfrm>
        <a:prstGeom prst="homePlat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3980" tIns="76200" rIns="142240" bIns="76200" numCol="1" spcCol="1270" anchor="ctr" anchorCtr="0">
          <a:noAutofit/>
        </a:bodyPr>
        <a:lstStyle/>
        <a:p>
          <a:pPr lvl="0" algn="l" defTabSz="889000" rtl="0">
            <a:lnSpc>
              <a:spcPct val="85000"/>
            </a:lnSpc>
            <a:spcBef>
              <a:spcPct val="0"/>
            </a:spcBef>
            <a:spcAft>
              <a:spcPct val="35000"/>
            </a:spcAft>
          </a:pPr>
          <a:r>
            <a:rPr lang="en-US" sz="2000" i="0" kern="1200" baseline="0" dirty="0" smtClean="0"/>
            <a:t>If I am making payments via a qualified Income-Driven-Repayment Plan on a qualified Federal Direct Loan, but I am working for Boeing, do I qualify for the PSLF program? </a:t>
          </a:r>
          <a:endParaRPr lang="en-US" sz="2000" kern="1200" dirty="0"/>
        </a:p>
      </dsp:txBody>
      <dsp:txXfrm rot="10800000">
        <a:off x="2266636" y="2166"/>
        <a:ext cx="4771848" cy="1891229"/>
      </dsp:txXfrm>
    </dsp:sp>
    <dsp:sp modelId="{38976B6B-4C65-4AE6-9140-0DD93E1134BC}">
      <dsp:nvSpPr>
        <dsp:cNvPr id="0" name=""/>
        <dsp:cNvSpPr/>
      </dsp:nvSpPr>
      <dsp:spPr>
        <a:xfrm>
          <a:off x="790210" y="2166"/>
          <a:ext cx="1891229" cy="1891229"/>
        </a:xfrm>
        <a:prstGeom prst="ellipse">
          <a:avLst/>
        </a:prstGeom>
        <a:blipFill>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E0551B-9280-441E-92A4-3BA976CEB265}">
      <dsp:nvSpPr>
        <dsp:cNvPr id="0" name=""/>
        <dsp:cNvSpPr/>
      </dsp:nvSpPr>
      <dsp:spPr>
        <a:xfrm rot="10800000">
          <a:off x="1769127" y="2359087"/>
          <a:ext cx="5244655" cy="1891229"/>
        </a:xfrm>
        <a:prstGeom prst="homePlate">
          <a:avLst/>
        </a:prstGeom>
        <a:solidFill>
          <a:schemeClr val="accent3">
            <a:hueOff val="350468"/>
            <a:satOff val="-66976"/>
            <a:lumOff val="-1764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3980" tIns="76200" rIns="142240" bIns="76200" numCol="1" spcCol="1270" anchor="ctr" anchorCtr="0">
          <a:noAutofit/>
        </a:bodyPr>
        <a:lstStyle/>
        <a:p>
          <a:pPr lvl="0" algn="l" defTabSz="889000" rtl="0">
            <a:lnSpc>
              <a:spcPct val="85000"/>
            </a:lnSpc>
            <a:spcBef>
              <a:spcPct val="0"/>
            </a:spcBef>
            <a:spcAft>
              <a:spcPts val="0"/>
            </a:spcAft>
          </a:pPr>
          <a:r>
            <a:rPr lang="en-US" sz="2000" b="1" i="0" kern="1200" baseline="0" dirty="0" smtClean="0">
              <a:latin typeface="Calibri" panose="020F0502020204030204" pitchFamily="34" charset="0"/>
              <a:cs typeface="Calibri" panose="020F0502020204030204" pitchFamily="34" charset="0"/>
            </a:rPr>
            <a:t>No. </a:t>
          </a:r>
        </a:p>
        <a:p>
          <a:pPr lvl="0" algn="l" defTabSz="889000" rtl="0">
            <a:lnSpc>
              <a:spcPct val="85000"/>
            </a:lnSpc>
            <a:spcBef>
              <a:spcPct val="0"/>
            </a:spcBef>
            <a:spcAft>
              <a:spcPct val="35000"/>
            </a:spcAft>
          </a:pPr>
          <a:r>
            <a:rPr lang="en-US" sz="2000" i="0" kern="1200" baseline="0" dirty="0" smtClean="0"/>
            <a:t>Boeing is not a qualified employer because it is a for-profit business.  </a:t>
          </a:r>
          <a:endParaRPr lang="en-US" sz="2000" kern="1200" dirty="0"/>
        </a:p>
      </dsp:txBody>
      <dsp:txXfrm rot="10800000">
        <a:off x="2241934" y="2359087"/>
        <a:ext cx="4771848" cy="1891229"/>
      </dsp:txXfrm>
    </dsp:sp>
    <dsp:sp modelId="{9AF44F0E-7564-47A1-87A7-AF3FA2561FAA}">
      <dsp:nvSpPr>
        <dsp:cNvPr id="0" name=""/>
        <dsp:cNvSpPr/>
      </dsp:nvSpPr>
      <dsp:spPr>
        <a:xfrm>
          <a:off x="823496" y="2260232"/>
          <a:ext cx="1891229" cy="189122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5EA80-016F-4A0D-877B-CAC9C5DB574E}">
      <dsp:nvSpPr>
        <dsp:cNvPr id="0" name=""/>
        <dsp:cNvSpPr/>
      </dsp:nvSpPr>
      <dsp:spPr>
        <a:xfrm rot="10800000">
          <a:off x="1793829" y="2166"/>
          <a:ext cx="5244655" cy="1891229"/>
        </a:xfrm>
        <a:prstGeom prst="homePlat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3980" tIns="76200" rIns="142240" bIns="76200" numCol="1" spcCol="1270" anchor="ctr" anchorCtr="0">
          <a:noAutofit/>
        </a:bodyPr>
        <a:lstStyle/>
        <a:p>
          <a:pPr lvl="0" algn="l" defTabSz="889000" rtl="0">
            <a:lnSpc>
              <a:spcPct val="85000"/>
            </a:lnSpc>
            <a:spcBef>
              <a:spcPct val="0"/>
            </a:spcBef>
            <a:spcAft>
              <a:spcPct val="35000"/>
            </a:spcAft>
          </a:pPr>
          <a:r>
            <a:rPr lang="en-US" sz="2000" i="0" kern="1200" baseline="0" dirty="0" smtClean="0"/>
            <a:t> If my Federal Direct Loans are in default, do I still qualify for the PSLF program?</a:t>
          </a:r>
        </a:p>
      </dsp:txBody>
      <dsp:txXfrm rot="10800000">
        <a:off x="2266636" y="2166"/>
        <a:ext cx="4771848" cy="1891229"/>
      </dsp:txXfrm>
    </dsp:sp>
    <dsp:sp modelId="{38976B6B-4C65-4AE6-9140-0DD93E1134BC}">
      <dsp:nvSpPr>
        <dsp:cNvPr id="0" name=""/>
        <dsp:cNvSpPr/>
      </dsp:nvSpPr>
      <dsp:spPr>
        <a:xfrm>
          <a:off x="790210" y="2166"/>
          <a:ext cx="1891229" cy="1891229"/>
        </a:xfrm>
        <a:prstGeom prst="ellipse">
          <a:avLst/>
        </a:prstGeom>
        <a:blipFill>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E0551B-9280-441E-92A4-3BA976CEB265}">
      <dsp:nvSpPr>
        <dsp:cNvPr id="0" name=""/>
        <dsp:cNvSpPr/>
      </dsp:nvSpPr>
      <dsp:spPr>
        <a:xfrm rot="10800000">
          <a:off x="1769127" y="2359087"/>
          <a:ext cx="5244655" cy="1891229"/>
        </a:xfrm>
        <a:prstGeom prst="homePlate">
          <a:avLst/>
        </a:prstGeom>
        <a:solidFill>
          <a:schemeClr val="accent3">
            <a:hueOff val="350468"/>
            <a:satOff val="-66976"/>
            <a:lumOff val="-1764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3980" tIns="76200" rIns="142240" bIns="76200" numCol="1" spcCol="1270" anchor="ctr" anchorCtr="0">
          <a:noAutofit/>
        </a:bodyPr>
        <a:lstStyle/>
        <a:p>
          <a:pPr lvl="0" algn="l" defTabSz="889000" rtl="0">
            <a:lnSpc>
              <a:spcPct val="85000"/>
            </a:lnSpc>
            <a:spcBef>
              <a:spcPct val="0"/>
            </a:spcBef>
            <a:spcAft>
              <a:spcPct val="35000"/>
            </a:spcAft>
          </a:pPr>
          <a:r>
            <a:rPr lang="en-US" sz="2000" b="1" kern="1200" dirty="0" smtClean="0">
              <a:latin typeface="Calibri" panose="020F0502020204030204" pitchFamily="34" charset="0"/>
              <a:cs typeface="Calibri" panose="020F0502020204030204" pitchFamily="34" charset="0"/>
            </a:rPr>
            <a:t>No. </a:t>
          </a:r>
          <a:br>
            <a:rPr lang="en-US" sz="2000" b="1" kern="1200" dirty="0" smtClean="0">
              <a:latin typeface="Calibri" panose="020F0502020204030204" pitchFamily="34" charset="0"/>
              <a:cs typeface="Calibri" panose="020F0502020204030204" pitchFamily="34" charset="0"/>
            </a:rPr>
          </a:br>
          <a:r>
            <a:rPr lang="en-US" sz="2000" kern="1200" dirty="0" smtClean="0"/>
            <a:t>However, a defaulted loan may become eligible for PSLF if you resolve the default.</a:t>
          </a:r>
          <a:endParaRPr lang="en-US" sz="2000" kern="1200" dirty="0"/>
        </a:p>
      </dsp:txBody>
      <dsp:txXfrm rot="10800000">
        <a:off x="2241934" y="2359087"/>
        <a:ext cx="4771848" cy="1891229"/>
      </dsp:txXfrm>
    </dsp:sp>
    <dsp:sp modelId="{9AF44F0E-7564-47A1-87A7-AF3FA2561FAA}">
      <dsp:nvSpPr>
        <dsp:cNvPr id="0" name=""/>
        <dsp:cNvSpPr/>
      </dsp:nvSpPr>
      <dsp:spPr>
        <a:xfrm>
          <a:off x="823496" y="2260232"/>
          <a:ext cx="1891229" cy="189122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5EA80-016F-4A0D-877B-CAC9C5DB574E}">
      <dsp:nvSpPr>
        <dsp:cNvPr id="0" name=""/>
        <dsp:cNvSpPr/>
      </dsp:nvSpPr>
      <dsp:spPr>
        <a:xfrm rot="10800000">
          <a:off x="1785456" y="2166"/>
          <a:ext cx="5244655" cy="1891229"/>
        </a:xfrm>
        <a:prstGeom prst="homePlat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3980" tIns="76200" rIns="142240" bIns="76200" numCol="1" spcCol="1270" anchor="ctr" anchorCtr="0">
          <a:noAutofit/>
        </a:bodyPr>
        <a:lstStyle/>
        <a:p>
          <a:pPr lvl="0" algn="l" defTabSz="889000" rtl="0">
            <a:lnSpc>
              <a:spcPct val="90000"/>
            </a:lnSpc>
            <a:spcBef>
              <a:spcPct val="0"/>
            </a:spcBef>
            <a:spcAft>
              <a:spcPct val="35000"/>
            </a:spcAft>
          </a:pPr>
          <a:r>
            <a:rPr lang="en-US" sz="2000" kern="1200" dirty="0" smtClean="0"/>
            <a:t>Can I be certain that the PSLF Program will exist by the time I have made my 120 qualifying payments?</a:t>
          </a:r>
          <a:endParaRPr lang="en-US" sz="2000" i="0" kern="1200" baseline="0" dirty="0" smtClean="0"/>
        </a:p>
      </dsp:txBody>
      <dsp:txXfrm rot="10800000">
        <a:off x="2258263" y="2166"/>
        <a:ext cx="4771848" cy="1891229"/>
      </dsp:txXfrm>
    </dsp:sp>
    <dsp:sp modelId="{38976B6B-4C65-4AE6-9140-0DD93E1134BC}">
      <dsp:nvSpPr>
        <dsp:cNvPr id="0" name=""/>
        <dsp:cNvSpPr/>
      </dsp:nvSpPr>
      <dsp:spPr>
        <a:xfrm>
          <a:off x="798584" y="83745"/>
          <a:ext cx="1857735" cy="1728072"/>
        </a:xfrm>
        <a:prstGeom prst="ellipse">
          <a:avLst/>
        </a:prstGeom>
        <a:blipFill>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E0551B-9280-441E-92A4-3BA976CEB265}">
      <dsp:nvSpPr>
        <dsp:cNvPr id="0" name=""/>
        <dsp:cNvSpPr/>
      </dsp:nvSpPr>
      <dsp:spPr>
        <a:xfrm rot="10800000">
          <a:off x="1778829" y="2359087"/>
          <a:ext cx="5244655" cy="1891229"/>
        </a:xfrm>
        <a:prstGeom prst="homePlate">
          <a:avLst/>
        </a:prstGeom>
        <a:solidFill>
          <a:schemeClr val="accent3">
            <a:hueOff val="350468"/>
            <a:satOff val="-66976"/>
            <a:lumOff val="-1764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3980" tIns="76200" rIns="142240" bIns="76200" numCol="1" spcCol="1270" anchor="ctr" anchorCtr="0">
          <a:noAutofit/>
        </a:bodyPr>
        <a:lstStyle/>
        <a:p>
          <a:pPr lvl="0" algn="l" defTabSz="889000" rtl="0">
            <a:lnSpc>
              <a:spcPct val="85000"/>
            </a:lnSpc>
            <a:spcBef>
              <a:spcPct val="0"/>
            </a:spcBef>
            <a:spcAft>
              <a:spcPts val="0"/>
            </a:spcAft>
          </a:pPr>
          <a:r>
            <a:rPr lang="en-US" sz="2000" b="1" kern="1200" dirty="0" smtClean="0">
              <a:latin typeface="Calibri" panose="020F0502020204030204" pitchFamily="34" charset="0"/>
              <a:cs typeface="Calibri" panose="020F0502020204030204" pitchFamily="34" charset="0"/>
            </a:rPr>
            <a:t>No. </a:t>
          </a:r>
          <a:br>
            <a:rPr lang="en-US" sz="2000" b="1" kern="1200" dirty="0" smtClean="0">
              <a:latin typeface="Calibri" panose="020F0502020204030204" pitchFamily="34" charset="0"/>
              <a:cs typeface="Calibri" panose="020F0502020204030204" pitchFamily="34" charset="0"/>
            </a:rPr>
          </a:br>
          <a:r>
            <a:rPr lang="en-US" sz="2000" kern="1200" dirty="0" smtClean="0"/>
            <a:t>There are no guarantees about the future availability of PSLF. The PSLF Program was created by Congress and Congress could change or end it.</a:t>
          </a:r>
          <a:endParaRPr lang="en-US" sz="2000" kern="1200" dirty="0"/>
        </a:p>
      </dsp:txBody>
      <dsp:txXfrm rot="10800000">
        <a:off x="2251636" y="2359087"/>
        <a:ext cx="4771848" cy="1891229"/>
      </dsp:txXfrm>
    </dsp:sp>
    <dsp:sp modelId="{9AF44F0E-7564-47A1-87A7-AF3FA2561FAA}">
      <dsp:nvSpPr>
        <dsp:cNvPr id="0" name=""/>
        <dsp:cNvSpPr/>
      </dsp:nvSpPr>
      <dsp:spPr>
        <a:xfrm>
          <a:off x="813794" y="2294416"/>
          <a:ext cx="1930037" cy="182286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2B99D-BD5E-4288-B17A-040871FDFC0F}">
      <dsp:nvSpPr>
        <dsp:cNvPr id="0" name=""/>
        <dsp:cNvSpPr/>
      </dsp:nvSpPr>
      <dsp:spPr>
        <a:xfrm>
          <a:off x="1280" y="2533"/>
          <a:ext cx="7919665" cy="1543315"/>
        </a:xfrm>
        <a:prstGeom prst="roundRect">
          <a:avLst>
            <a:gd name="adj" fmla="val 10000"/>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Calibri" panose="020F0502020204030204" pitchFamily="34" charset="0"/>
              <a:cs typeface="Calibri" panose="020F0502020204030204" pitchFamily="34" charset="0"/>
            </a:rPr>
            <a:t>What are the eligible loan types?</a:t>
          </a:r>
        </a:p>
        <a:p>
          <a:pPr lvl="0" algn="ctr" defTabSz="1111250">
            <a:lnSpc>
              <a:spcPct val="90000"/>
            </a:lnSpc>
            <a:spcBef>
              <a:spcPct val="0"/>
            </a:spcBef>
            <a:spcAft>
              <a:spcPct val="35000"/>
            </a:spcAft>
          </a:pPr>
          <a:r>
            <a:rPr lang="en-US" sz="2500" kern="1200" dirty="0" smtClean="0">
              <a:latin typeface="Calibri" panose="020F0502020204030204" pitchFamily="34" charset="0"/>
              <a:cs typeface="Calibri" panose="020F0502020204030204" pitchFamily="34" charset="0"/>
            </a:rPr>
            <a:t>Federal Direct Loans</a:t>
          </a:r>
          <a:endParaRPr lang="en-US" sz="2500" kern="1200" dirty="0">
            <a:latin typeface="Calibri" panose="020F0502020204030204" pitchFamily="34" charset="0"/>
            <a:cs typeface="Calibri" panose="020F0502020204030204" pitchFamily="34" charset="0"/>
          </a:endParaRPr>
        </a:p>
      </dsp:txBody>
      <dsp:txXfrm>
        <a:off x="46482" y="47735"/>
        <a:ext cx="7829261" cy="1452911"/>
      </dsp:txXfrm>
    </dsp:sp>
    <dsp:sp modelId="{96D399C3-18ED-4395-A8B2-932D8B6C6ED1}">
      <dsp:nvSpPr>
        <dsp:cNvPr id="0" name=""/>
        <dsp:cNvSpPr/>
      </dsp:nvSpPr>
      <dsp:spPr>
        <a:xfrm>
          <a:off x="1280" y="1805363"/>
          <a:ext cx="1862574" cy="2548071"/>
        </a:xfrm>
        <a:prstGeom prst="roundRect">
          <a:avLst>
            <a:gd name="adj" fmla="val 10000"/>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i="0" kern="1200" baseline="0" dirty="0" smtClean="0"/>
            <a:t>Direct Subsidized Loans</a:t>
          </a:r>
          <a:endParaRPr lang="en-US" sz="2000" kern="1200" dirty="0"/>
        </a:p>
      </dsp:txBody>
      <dsp:txXfrm>
        <a:off x="55833" y="1859916"/>
        <a:ext cx="1753468" cy="2438965"/>
      </dsp:txXfrm>
    </dsp:sp>
    <dsp:sp modelId="{8588E32A-5E82-4B53-879D-F9B8339348FA}">
      <dsp:nvSpPr>
        <dsp:cNvPr id="0" name=""/>
        <dsp:cNvSpPr/>
      </dsp:nvSpPr>
      <dsp:spPr>
        <a:xfrm>
          <a:off x="2020310" y="1805363"/>
          <a:ext cx="1862574" cy="2548071"/>
        </a:xfrm>
        <a:prstGeom prst="roundRect">
          <a:avLst>
            <a:gd name="adj" fmla="val 10000"/>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i="0" kern="1200" baseline="0" dirty="0" smtClean="0"/>
            <a:t>Direct PLUS Loans for graduate or professional students</a:t>
          </a:r>
          <a:endParaRPr lang="en-US" sz="2000" kern="1200" dirty="0"/>
        </a:p>
      </dsp:txBody>
      <dsp:txXfrm>
        <a:off x="2074863" y="1859916"/>
        <a:ext cx="1753468" cy="2438965"/>
      </dsp:txXfrm>
    </dsp:sp>
    <dsp:sp modelId="{1CE827CA-6126-4509-A2FD-CCD335ACC6A7}">
      <dsp:nvSpPr>
        <dsp:cNvPr id="0" name=""/>
        <dsp:cNvSpPr/>
      </dsp:nvSpPr>
      <dsp:spPr>
        <a:xfrm>
          <a:off x="4039341" y="1805363"/>
          <a:ext cx="1862574" cy="2548071"/>
        </a:xfrm>
        <a:prstGeom prst="roundRect">
          <a:avLst>
            <a:gd name="adj" fmla="val 10000"/>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i="0" kern="1200" baseline="0" dirty="0" smtClean="0"/>
            <a:t>Direct Unsubsidized Direct PLUS Loans for graduate or professional students</a:t>
          </a:r>
          <a:endParaRPr lang="en-US" sz="2000" kern="1200" dirty="0"/>
        </a:p>
      </dsp:txBody>
      <dsp:txXfrm>
        <a:off x="4093894" y="1859916"/>
        <a:ext cx="1753468" cy="2438965"/>
      </dsp:txXfrm>
    </dsp:sp>
    <dsp:sp modelId="{3A10D705-F167-4363-8E04-7D16598EAE73}">
      <dsp:nvSpPr>
        <dsp:cNvPr id="0" name=""/>
        <dsp:cNvSpPr/>
      </dsp:nvSpPr>
      <dsp:spPr>
        <a:xfrm>
          <a:off x="6058371" y="1805363"/>
          <a:ext cx="1862574" cy="2548071"/>
        </a:xfrm>
        <a:prstGeom prst="roundRect">
          <a:avLst>
            <a:gd name="adj" fmla="val 10000"/>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i="0" kern="1200" baseline="0" dirty="0" smtClean="0"/>
            <a:t>Direct Consolidation Loans</a:t>
          </a:r>
          <a:endParaRPr lang="en-US" sz="2000" kern="1200" dirty="0"/>
        </a:p>
      </dsp:txBody>
      <dsp:txXfrm>
        <a:off x="6112924" y="1859916"/>
        <a:ext cx="1753468" cy="243896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5EA80-016F-4A0D-877B-CAC9C5DB574E}">
      <dsp:nvSpPr>
        <dsp:cNvPr id="0" name=""/>
        <dsp:cNvSpPr/>
      </dsp:nvSpPr>
      <dsp:spPr>
        <a:xfrm rot="10800000">
          <a:off x="1785456" y="2166"/>
          <a:ext cx="5244655" cy="1891229"/>
        </a:xfrm>
        <a:prstGeom prst="homePlat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3980" tIns="76200" rIns="142240" bIns="76200" numCol="1" spcCol="1270" anchor="ctr" anchorCtr="0">
          <a:noAutofit/>
        </a:bodyPr>
        <a:lstStyle/>
        <a:p>
          <a:pPr lvl="0" algn="l" defTabSz="889000" rtl="0">
            <a:lnSpc>
              <a:spcPct val="90000"/>
            </a:lnSpc>
            <a:spcBef>
              <a:spcPct val="0"/>
            </a:spcBef>
            <a:spcAft>
              <a:spcPct val="35000"/>
            </a:spcAft>
          </a:pPr>
          <a:r>
            <a:rPr lang="en-US" sz="2000" i="0" kern="1200" baseline="0" dirty="0" smtClean="0"/>
            <a:t>Does my income level determine my eligibility for PSLF? </a:t>
          </a:r>
        </a:p>
      </dsp:txBody>
      <dsp:txXfrm rot="10800000">
        <a:off x="2258263" y="2166"/>
        <a:ext cx="4771848" cy="1891229"/>
      </dsp:txXfrm>
    </dsp:sp>
    <dsp:sp modelId="{38976B6B-4C65-4AE6-9140-0DD93E1134BC}">
      <dsp:nvSpPr>
        <dsp:cNvPr id="0" name=""/>
        <dsp:cNvSpPr/>
      </dsp:nvSpPr>
      <dsp:spPr>
        <a:xfrm>
          <a:off x="798584" y="83745"/>
          <a:ext cx="1857735" cy="1728072"/>
        </a:xfrm>
        <a:prstGeom prst="ellipse">
          <a:avLst/>
        </a:prstGeom>
        <a:blipFill>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E0551B-9280-441E-92A4-3BA976CEB265}">
      <dsp:nvSpPr>
        <dsp:cNvPr id="0" name=""/>
        <dsp:cNvSpPr/>
      </dsp:nvSpPr>
      <dsp:spPr>
        <a:xfrm rot="10800000">
          <a:off x="1778829" y="2359087"/>
          <a:ext cx="5244655" cy="1891229"/>
        </a:xfrm>
        <a:prstGeom prst="homePlate">
          <a:avLst/>
        </a:prstGeom>
        <a:solidFill>
          <a:schemeClr val="accent3">
            <a:hueOff val="350468"/>
            <a:satOff val="-66976"/>
            <a:lumOff val="-1764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3980" tIns="76200" rIns="142240" bIns="76200" numCol="1" spcCol="1270" anchor="ctr" anchorCtr="0">
          <a:noAutofit/>
        </a:bodyPr>
        <a:lstStyle/>
        <a:p>
          <a:pPr lvl="0" algn="l" defTabSz="889000" rtl="0">
            <a:lnSpc>
              <a:spcPct val="85000"/>
            </a:lnSpc>
            <a:spcBef>
              <a:spcPct val="0"/>
            </a:spcBef>
            <a:spcAft>
              <a:spcPts val="0"/>
            </a:spcAft>
          </a:pPr>
          <a:r>
            <a:rPr lang="en-US" sz="2000" b="1" kern="1200" dirty="0" smtClean="0">
              <a:latin typeface="Calibri" panose="020F0502020204030204" pitchFamily="34" charset="0"/>
              <a:cs typeface="Calibri" panose="020F0502020204030204" pitchFamily="34" charset="0"/>
            </a:rPr>
            <a:t>No.</a:t>
          </a:r>
          <a:r>
            <a:rPr lang="en-US" sz="2000" kern="1200" dirty="0" smtClean="0"/>
            <a:t> </a:t>
          </a:r>
        </a:p>
        <a:p>
          <a:pPr lvl="0" algn="l" defTabSz="889000" rtl="0">
            <a:lnSpc>
              <a:spcPct val="85000"/>
            </a:lnSpc>
            <a:spcBef>
              <a:spcPct val="0"/>
            </a:spcBef>
            <a:spcAft>
              <a:spcPct val="35000"/>
            </a:spcAft>
          </a:pPr>
          <a:r>
            <a:rPr lang="en-US" sz="2000" kern="1200" dirty="0" smtClean="0"/>
            <a:t>There is no income requirement to qualify for PSLF. </a:t>
          </a:r>
          <a:endParaRPr lang="en-US" sz="2000" kern="1200" dirty="0"/>
        </a:p>
      </dsp:txBody>
      <dsp:txXfrm rot="10800000">
        <a:off x="2251636" y="2359087"/>
        <a:ext cx="4771848" cy="1891229"/>
      </dsp:txXfrm>
    </dsp:sp>
    <dsp:sp modelId="{9AF44F0E-7564-47A1-87A7-AF3FA2561FAA}">
      <dsp:nvSpPr>
        <dsp:cNvPr id="0" name=""/>
        <dsp:cNvSpPr/>
      </dsp:nvSpPr>
      <dsp:spPr>
        <a:xfrm>
          <a:off x="813794" y="2294416"/>
          <a:ext cx="1930037" cy="182286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5EA80-016F-4A0D-877B-CAC9C5DB574E}">
      <dsp:nvSpPr>
        <dsp:cNvPr id="0" name=""/>
        <dsp:cNvSpPr/>
      </dsp:nvSpPr>
      <dsp:spPr>
        <a:xfrm rot="10800000">
          <a:off x="1785456" y="2166"/>
          <a:ext cx="5244655" cy="1891229"/>
        </a:xfrm>
        <a:prstGeom prst="homePlat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3980" tIns="76200" rIns="142240" bIns="76200" numCol="1" spcCol="1270" anchor="ctr" anchorCtr="0">
          <a:noAutofit/>
        </a:bodyPr>
        <a:lstStyle/>
        <a:p>
          <a:pPr lvl="0" algn="l" defTabSz="889000" rtl="0">
            <a:lnSpc>
              <a:spcPct val="90000"/>
            </a:lnSpc>
            <a:spcBef>
              <a:spcPct val="0"/>
            </a:spcBef>
            <a:spcAft>
              <a:spcPct val="35000"/>
            </a:spcAft>
          </a:pPr>
          <a:r>
            <a:rPr lang="en-US" sz="2000" i="0" kern="1200" baseline="0" dirty="0" smtClean="0"/>
            <a:t>Are loan amounts forgiven under PSLF considered taxable by the IRS? </a:t>
          </a:r>
        </a:p>
      </dsp:txBody>
      <dsp:txXfrm rot="10800000">
        <a:off x="2258263" y="2166"/>
        <a:ext cx="4771848" cy="1891229"/>
      </dsp:txXfrm>
    </dsp:sp>
    <dsp:sp modelId="{38976B6B-4C65-4AE6-9140-0DD93E1134BC}">
      <dsp:nvSpPr>
        <dsp:cNvPr id="0" name=""/>
        <dsp:cNvSpPr/>
      </dsp:nvSpPr>
      <dsp:spPr>
        <a:xfrm>
          <a:off x="798584" y="83745"/>
          <a:ext cx="1857735" cy="1728072"/>
        </a:xfrm>
        <a:prstGeom prst="ellipse">
          <a:avLst/>
        </a:prstGeom>
        <a:blipFill>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E0551B-9280-441E-92A4-3BA976CEB265}">
      <dsp:nvSpPr>
        <dsp:cNvPr id="0" name=""/>
        <dsp:cNvSpPr/>
      </dsp:nvSpPr>
      <dsp:spPr>
        <a:xfrm rot="10800000">
          <a:off x="1778829" y="2359087"/>
          <a:ext cx="5244655" cy="1891229"/>
        </a:xfrm>
        <a:prstGeom prst="homePlate">
          <a:avLst/>
        </a:prstGeom>
        <a:solidFill>
          <a:schemeClr val="accent3">
            <a:hueOff val="350468"/>
            <a:satOff val="-66976"/>
            <a:lumOff val="-1764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3980" tIns="76200" rIns="142240" bIns="76200" numCol="1" spcCol="1270" anchor="ctr" anchorCtr="0">
          <a:noAutofit/>
        </a:bodyPr>
        <a:lstStyle/>
        <a:p>
          <a:pPr lvl="0" algn="l" defTabSz="889000" rtl="0">
            <a:lnSpc>
              <a:spcPct val="85000"/>
            </a:lnSpc>
            <a:spcBef>
              <a:spcPct val="0"/>
            </a:spcBef>
            <a:spcAft>
              <a:spcPts val="0"/>
            </a:spcAft>
          </a:pPr>
          <a:r>
            <a:rPr lang="en-US" sz="2000" b="1" kern="1200" dirty="0" smtClean="0">
              <a:latin typeface="Calibri" panose="020F0502020204030204" pitchFamily="34" charset="0"/>
              <a:cs typeface="Calibri" panose="020F0502020204030204" pitchFamily="34" charset="0"/>
            </a:rPr>
            <a:t>No. </a:t>
          </a:r>
          <a:r>
            <a:rPr lang="en-US" sz="2000" kern="1200" dirty="0" smtClean="0"/>
            <a:t/>
          </a:r>
          <a:br>
            <a:rPr lang="en-US" sz="2000" kern="1200" dirty="0" smtClean="0"/>
          </a:br>
          <a:r>
            <a:rPr lang="en-US" sz="2000" kern="1200" dirty="0" smtClean="0"/>
            <a:t>According to the IRS, student loan amounts forgiven under PSLF are not considered income for tax purposes. For more information, check with the IRS or a tax adviser.</a:t>
          </a:r>
          <a:endParaRPr lang="en-US" sz="2000" kern="1200" dirty="0"/>
        </a:p>
      </dsp:txBody>
      <dsp:txXfrm rot="10800000">
        <a:off x="2251636" y="2359087"/>
        <a:ext cx="4771848" cy="1891229"/>
      </dsp:txXfrm>
    </dsp:sp>
    <dsp:sp modelId="{9AF44F0E-7564-47A1-87A7-AF3FA2561FAA}">
      <dsp:nvSpPr>
        <dsp:cNvPr id="0" name=""/>
        <dsp:cNvSpPr/>
      </dsp:nvSpPr>
      <dsp:spPr>
        <a:xfrm>
          <a:off x="813794" y="2294416"/>
          <a:ext cx="1930037" cy="182286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9CA04-5985-45A7-8983-DAB4CB6A4365}">
      <dsp:nvSpPr>
        <dsp:cNvPr id="0" name=""/>
        <dsp:cNvSpPr/>
      </dsp:nvSpPr>
      <dsp:spPr>
        <a:xfrm>
          <a:off x="315079" y="1164787"/>
          <a:ext cx="7561915" cy="2363098"/>
        </a:xfrm>
        <a:prstGeom prst="rect">
          <a:avLst/>
        </a:prstGeom>
        <a:solidFill>
          <a:schemeClr val="lt1">
            <a:alpha val="4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0605" tIns="95250" rIns="95250" bIns="95250" numCol="1" spcCol="1270" anchor="ctr" anchorCtr="0">
          <a:noAutofit/>
        </a:bodyPr>
        <a:lstStyle/>
        <a:p>
          <a:pPr lvl="0" algn="l" defTabSz="1111250" rtl="0">
            <a:lnSpc>
              <a:spcPct val="90000"/>
            </a:lnSpc>
            <a:spcBef>
              <a:spcPct val="0"/>
            </a:spcBef>
            <a:spcAft>
              <a:spcPct val="35000"/>
            </a:spcAft>
          </a:pPr>
          <a:r>
            <a:rPr lang="en-US" sz="2500" b="1" i="0" kern="1200" baseline="0" dirty="0" smtClean="0">
              <a:latin typeface="Calibri" panose="020F0502020204030204" pitchFamily="34" charset="0"/>
              <a:cs typeface="Calibri" panose="020F0502020204030204" pitchFamily="34" charset="0"/>
            </a:rPr>
            <a:t>What are the ineligible loan types?</a:t>
          </a:r>
          <a:r>
            <a:rPr lang="en-US" sz="2500" i="0" kern="1200" baseline="0" dirty="0" smtClean="0">
              <a:latin typeface="Calibri" panose="020F0502020204030204" pitchFamily="34" charset="0"/>
              <a:cs typeface="Calibri" panose="020F0502020204030204" pitchFamily="34" charset="0"/>
            </a:rPr>
            <a:t> </a:t>
          </a:r>
          <a:br>
            <a:rPr lang="en-US" sz="2500" i="0" kern="1200" baseline="0" dirty="0" smtClean="0">
              <a:latin typeface="Calibri" panose="020F0502020204030204" pitchFamily="34" charset="0"/>
              <a:cs typeface="Calibri" panose="020F0502020204030204" pitchFamily="34" charset="0"/>
            </a:rPr>
          </a:br>
          <a:endParaRPr lang="en-US" sz="1800" i="0" kern="1200" baseline="0" dirty="0" smtClean="0">
            <a:latin typeface="Calibri" panose="020F0502020204030204" pitchFamily="34" charset="0"/>
            <a:cs typeface="Calibri" panose="020F0502020204030204" pitchFamily="34" charset="0"/>
          </a:endParaRPr>
        </a:p>
        <a:p>
          <a:pPr lvl="0" algn="l" defTabSz="1111250" rtl="0">
            <a:lnSpc>
              <a:spcPct val="90000"/>
            </a:lnSpc>
            <a:spcBef>
              <a:spcPct val="0"/>
            </a:spcBef>
            <a:spcAft>
              <a:spcPct val="35000"/>
            </a:spcAft>
          </a:pPr>
          <a:r>
            <a:rPr lang="en-US" sz="2000" i="0" kern="1200" baseline="0" dirty="0" smtClean="0"/>
            <a:t>Private loans.</a:t>
          </a:r>
        </a:p>
        <a:p>
          <a:pPr lvl="0" algn="l" defTabSz="1111250" rtl="0">
            <a:lnSpc>
              <a:spcPct val="90000"/>
            </a:lnSpc>
            <a:spcBef>
              <a:spcPct val="0"/>
            </a:spcBef>
            <a:spcAft>
              <a:spcPct val="35000"/>
            </a:spcAft>
          </a:pPr>
          <a:r>
            <a:rPr lang="en-US" sz="2000" i="0" kern="1200" baseline="0" dirty="0" smtClean="0"/>
            <a:t>Private education loans are not eligible for PSLF and cannot be consolidated in a new Direct Consolidation Loan.</a:t>
          </a:r>
          <a:endParaRPr lang="en-US" sz="2500" kern="1200" dirty="0">
            <a:latin typeface="Calibri" panose="020F0502020204030204" pitchFamily="34" charset="0"/>
            <a:cs typeface="Calibri" panose="020F0502020204030204" pitchFamily="34" charset="0"/>
          </a:endParaRPr>
        </a:p>
      </dsp:txBody>
      <dsp:txXfrm>
        <a:off x="315079" y="1164787"/>
        <a:ext cx="7561915" cy="2363098"/>
      </dsp:txXfrm>
    </dsp:sp>
    <dsp:sp modelId="{27433CC5-2E2E-4D06-8BA2-7FCDB34E04E4}">
      <dsp:nvSpPr>
        <dsp:cNvPr id="0" name=""/>
        <dsp:cNvSpPr/>
      </dsp:nvSpPr>
      <dsp:spPr>
        <a:xfrm>
          <a:off x="0" y="823451"/>
          <a:ext cx="1654168" cy="24812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3000" r="-83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7BF67-D713-4471-84E1-908005108CD3}">
      <dsp:nvSpPr>
        <dsp:cNvPr id="0" name=""/>
        <dsp:cNvSpPr/>
      </dsp:nvSpPr>
      <dsp:spPr>
        <a:xfrm>
          <a:off x="0" y="0"/>
          <a:ext cx="2606040" cy="0"/>
        </a:xfrm>
        <a:prstGeom prst="line">
          <a:avLst/>
        </a:prstGeom>
        <a:gradFill rotWithShape="0">
          <a:gsLst>
            <a:gs pos="0">
              <a:schemeClr val="accent5">
                <a:hueOff val="0"/>
                <a:satOff val="0"/>
                <a:lumOff val="0"/>
                <a:alphaOff val="0"/>
                <a:tint val="62000"/>
                <a:satMod val="180000"/>
              </a:schemeClr>
            </a:gs>
            <a:gs pos="65000">
              <a:schemeClr val="accent5">
                <a:hueOff val="0"/>
                <a:satOff val="0"/>
                <a:lumOff val="0"/>
                <a:alphaOff val="0"/>
                <a:tint val="32000"/>
                <a:satMod val="250000"/>
              </a:schemeClr>
            </a:gs>
            <a:gs pos="100000">
              <a:schemeClr val="accent5">
                <a:hueOff val="0"/>
                <a:satOff val="0"/>
                <a:lumOff val="0"/>
                <a:alphaOff val="0"/>
                <a:tint val="23000"/>
                <a:satMod val="300000"/>
              </a:schemeClr>
            </a:gs>
          </a:gsLst>
          <a:lin ang="16200000" scaled="0"/>
        </a:gradFill>
        <a:ln w="12700" cap="flat"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8894AD41-3E50-4F8F-9957-7B5371B1D96D}">
      <dsp:nvSpPr>
        <dsp:cNvPr id="0" name=""/>
        <dsp:cNvSpPr/>
      </dsp:nvSpPr>
      <dsp:spPr>
        <a:xfrm>
          <a:off x="0" y="0"/>
          <a:ext cx="2606040" cy="70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i="0" kern="1200" baseline="0" dirty="0" smtClean="0"/>
            <a:t>Early childhood education</a:t>
          </a:r>
          <a:endParaRPr lang="en-US" sz="2000" kern="1200" baseline="0" dirty="0"/>
        </a:p>
      </dsp:txBody>
      <dsp:txXfrm>
        <a:off x="0" y="0"/>
        <a:ext cx="2606040" cy="707791"/>
      </dsp:txXfrm>
    </dsp:sp>
    <dsp:sp modelId="{C4CA217F-9BBB-4A71-B83B-7F18E2B7E0FA}">
      <dsp:nvSpPr>
        <dsp:cNvPr id="0" name=""/>
        <dsp:cNvSpPr/>
      </dsp:nvSpPr>
      <dsp:spPr>
        <a:xfrm>
          <a:off x="0" y="707791"/>
          <a:ext cx="2606040" cy="0"/>
        </a:xfrm>
        <a:prstGeom prst="line">
          <a:avLst/>
        </a:prstGeom>
        <a:gradFill rotWithShape="0">
          <a:gsLst>
            <a:gs pos="0">
              <a:schemeClr val="accent5">
                <a:hueOff val="0"/>
                <a:satOff val="0"/>
                <a:lumOff val="0"/>
                <a:alphaOff val="0"/>
                <a:tint val="62000"/>
                <a:satMod val="180000"/>
              </a:schemeClr>
            </a:gs>
            <a:gs pos="65000">
              <a:schemeClr val="accent5">
                <a:hueOff val="0"/>
                <a:satOff val="0"/>
                <a:lumOff val="0"/>
                <a:alphaOff val="0"/>
                <a:tint val="32000"/>
                <a:satMod val="250000"/>
              </a:schemeClr>
            </a:gs>
            <a:gs pos="100000">
              <a:schemeClr val="accent5">
                <a:hueOff val="0"/>
                <a:satOff val="0"/>
                <a:lumOff val="0"/>
                <a:alphaOff val="0"/>
                <a:tint val="23000"/>
                <a:satMod val="300000"/>
              </a:schemeClr>
            </a:gs>
          </a:gsLst>
          <a:lin ang="16200000" scaled="0"/>
        </a:gradFill>
        <a:ln w="12700" cap="flat"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C1C1648C-32B7-4232-8A16-F8224BC2FB93}">
      <dsp:nvSpPr>
        <dsp:cNvPr id="0" name=""/>
        <dsp:cNvSpPr/>
      </dsp:nvSpPr>
      <dsp:spPr>
        <a:xfrm>
          <a:off x="0" y="707791"/>
          <a:ext cx="2606040" cy="70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i="0" kern="1200" baseline="0" dirty="0" smtClean="0"/>
            <a:t>Emergency management            </a:t>
          </a:r>
          <a:endParaRPr lang="en-US" sz="2000" kern="1200" baseline="0" dirty="0"/>
        </a:p>
      </dsp:txBody>
      <dsp:txXfrm>
        <a:off x="0" y="707791"/>
        <a:ext cx="2606040" cy="707791"/>
      </dsp:txXfrm>
    </dsp:sp>
    <dsp:sp modelId="{B512DF99-177F-445E-87A6-11B58886B948}">
      <dsp:nvSpPr>
        <dsp:cNvPr id="0" name=""/>
        <dsp:cNvSpPr/>
      </dsp:nvSpPr>
      <dsp:spPr>
        <a:xfrm>
          <a:off x="0" y="1415583"/>
          <a:ext cx="2606040" cy="0"/>
        </a:xfrm>
        <a:prstGeom prst="line">
          <a:avLst/>
        </a:prstGeom>
        <a:gradFill rotWithShape="0">
          <a:gsLst>
            <a:gs pos="0">
              <a:schemeClr val="accent5">
                <a:hueOff val="0"/>
                <a:satOff val="0"/>
                <a:lumOff val="0"/>
                <a:alphaOff val="0"/>
                <a:tint val="62000"/>
                <a:satMod val="180000"/>
              </a:schemeClr>
            </a:gs>
            <a:gs pos="65000">
              <a:schemeClr val="accent5">
                <a:hueOff val="0"/>
                <a:satOff val="0"/>
                <a:lumOff val="0"/>
                <a:alphaOff val="0"/>
                <a:tint val="32000"/>
                <a:satMod val="250000"/>
              </a:schemeClr>
            </a:gs>
            <a:gs pos="100000">
              <a:schemeClr val="accent5">
                <a:hueOff val="0"/>
                <a:satOff val="0"/>
                <a:lumOff val="0"/>
                <a:alphaOff val="0"/>
                <a:tint val="23000"/>
                <a:satMod val="300000"/>
              </a:schemeClr>
            </a:gs>
          </a:gsLst>
          <a:lin ang="16200000" scaled="0"/>
        </a:gradFill>
        <a:ln w="12700" cap="flat"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5DF46E42-864C-4FDF-A9DD-7E3B802B714D}">
      <dsp:nvSpPr>
        <dsp:cNvPr id="0" name=""/>
        <dsp:cNvSpPr/>
      </dsp:nvSpPr>
      <dsp:spPr>
        <a:xfrm>
          <a:off x="0" y="1415583"/>
          <a:ext cx="2606040" cy="70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i="0" kern="1200" baseline="0" dirty="0" smtClean="0"/>
            <a:t>Law enforcement</a:t>
          </a:r>
          <a:endParaRPr lang="en-US" sz="2000" kern="1200" baseline="0" dirty="0"/>
        </a:p>
      </dsp:txBody>
      <dsp:txXfrm>
        <a:off x="0" y="1415583"/>
        <a:ext cx="2606040" cy="707791"/>
      </dsp:txXfrm>
    </dsp:sp>
    <dsp:sp modelId="{41E0EB3C-30BE-41DD-A4C8-8904E486CC88}">
      <dsp:nvSpPr>
        <dsp:cNvPr id="0" name=""/>
        <dsp:cNvSpPr/>
      </dsp:nvSpPr>
      <dsp:spPr>
        <a:xfrm>
          <a:off x="0" y="2202612"/>
          <a:ext cx="2606040" cy="0"/>
        </a:xfrm>
        <a:prstGeom prst="line">
          <a:avLst/>
        </a:prstGeom>
        <a:gradFill rotWithShape="0">
          <a:gsLst>
            <a:gs pos="0">
              <a:schemeClr val="accent5">
                <a:hueOff val="0"/>
                <a:satOff val="0"/>
                <a:lumOff val="0"/>
                <a:alphaOff val="0"/>
                <a:tint val="62000"/>
                <a:satMod val="180000"/>
              </a:schemeClr>
            </a:gs>
            <a:gs pos="65000">
              <a:schemeClr val="accent5">
                <a:hueOff val="0"/>
                <a:satOff val="0"/>
                <a:lumOff val="0"/>
                <a:alphaOff val="0"/>
                <a:tint val="32000"/>
                <a:satMod val="250000"/>
              </a:schemeClr>
            </a:gs>
            <a:gs pos="100000">
              <a:schemeClr val="accent5">
                <a:hueOff val="0"/>
                <a:satOff val="0"/>
                <a:lumOff val="0"/>
                <a:alphaOff val="0"/>
                <a:tint val="23000"/>
                <a:satMod val="300000"/>
              </a:schemeClr>
            </a:gs>
          </a:gsLst>
          <a:lin ang="16200000" scaled="0"/>
        </a:gradFill>
        <a:ln w="12700" cap="flat"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54733AA8-910C-4FB5-A76E-489C784D7078}">
      <dsp:nvSpPr>
        <dsp:cNvPr id="0" name=""/>
        <dsp:cNvSpPr/>
      </dsp:nvSpPr>
      <dsp:spPr>
        <a:xfrm>
          <a:off x="0" y="2123375"/>
          <a:ext cx="2606040" cy="70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i="0" kern="1200" baseline="0" dirty="0" smtClean="0"/>
            <a:t>Military service</a:t>
          </a:r>
          <a:endParaRPr lang="en-US" sz="2000" kern="1200" baseline="0" dirty="0"/>
        </a:p>
      </dsp:txBody>
      <dsp:txXfrm>
        <a:off x="0" y="2123375"/>
        <a:ext cx="2606040" cy="7077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6C40F-345E-4C04-B432-857176EA2EB5}">
      <dsp:nvSpPr>
        <dsp:cNvPr id="0" name=""/>
        <dsp:cNvSpPr/>
      </dsp:nvSpPr>
      <dsp:spPr>
        <a:xfrm>
          <a:off x="0" y="0"/>
          <a:ext cx="2606040" cy="0"/>
        </a:xfrm>
        <a:prstGeom prst="line">
          <a:avLst/>
        </a:prstGeom>
        <a:gradFill rotWithShape="0">
          <a:gsLst>
            <a:gs pos="0">
              <a:schemeClr val="accent5">
                <a:hueOff val="0"/>
                <a:satOff val="0"/>
                <a:lumOff val="0"/>
                <a:alphaOff val="0"/>
                <a:tint val="62000"/>
                <a:satMod val="180000"/>
              </a:schemeClr>
            </a:gs>
            <a:gs pos="65000">
              <a:schemeClr val="accent5">
                <a:hueOff val="0"/>
                <a:satOff val="0"/>
                <a:lumOff val="0"/>
                <a:alphaOff val="0"/>
                <a:tint val="32000"/>
                <a:satMod val="250000"/>
              </a:schemeClr>
            </a:gs>
            <a:gs pos="100000">
              <a:schemeClr val="accent5">
                <a:hueOff val="0"/>
                <a:satOff val="0"/>
                <a:lumOff val="0"/>
                <a:alphaOff val="0"/>
                <a:tint val="23000"/>
                <a:satMod val="300000"/>
              </a:schemeClr>
            </a:gs>
          </a:gsLst>
          <a:lin ang="16200000" scaled="0"/>
        </a:gradFill>
        <a:ln w="12700" cap="flat"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C79D9BE7-2393-41AA-994D-6985BBA12C00}">
      <dsp:nvSpPr>
        <dsp:cNvPr id="0" name=""/>
        <dsp:cNvSpPr/>
      </dsp:nvSpPr>
      <dsp:spPr>
        <a:xfrm>
          <a:off x="0" y="0"/>
          <a:ext cx="2606040" cy="70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i="0" kern="1200" baseline="0" dirty="0" smtClean="0"/>
            <a:t>Other school-based services</a:t>
          </a:r>
          <a:endParaRPr lang="en-US" sz="2000" kern="1200" baseline="0" dirty="0"/>
        </a:p>
      </dsp:txBody>
      <dsp:txXfrm>
        <a:off x="0" y="0"/>
        <a:ext cx="2606040" cy="707791"/>
      </dsp:txXfrm>
    </dsp:sp>
    <dsp:sp modelId="{C8F4B283-F87B-48CA-9AF9-0D9D6A453A6A}">
      <dsp:nvSpPr>
        <dsp:cNvPr id="0" name=""/>
        <dsp:cNvSpPr/>
      </dsp:nvSpPr>
      <dsp:spPr>
        <a:xfrm>
          <a:off x="0" y="707791"/>
          <a:ext cx="2606040" cy="0"/>
        </a:xfrm>
        <a:prstGeom prst="line">
          <a:avLst/>
        </a:prstGeom>
        <a:gradFill rotWithShape="0">
          <a:gsLst>
            <a:gs pos="0">
              <a:schemeClr val="accent5">
                <a:hueOff val="0"/>
                <a:satOff val="0"/>
                <a:lumOff val="0"/>
                <a:alphaOff val="0"/>
                <a:tint val="62000"/>
                <a:satMod val="180000"/>
              </a:schemeClr>
            </a:gs>
            <a:gs pos="65000">
              <a:schemeClr val="accent5">
                <a:hueOff val="0"/>
                <a:satOff val="0"/>
                <a:lumOff val="0"/>
                <a:alphaOff val="0"/>
                <a:tint val="32000"/>
                <a:satMod val="250000"/>
              </a:schemeClr>
            </a:gs>
            <a:gs pos="100000">
              <a:schemeClr val="accent5">
                <a:hueOff val="0"/>
                <a:satOff val="0"/>
                <a:lumOff val="0"/>
                <a:alphaOff val="0"/>
                <a:tint val="23000"/>
                <a:satMod val="300000"/>
              </a:schemeClr>
            </a:gs>
          </a:gsLst>
          <a:lin ang="16200000" scaled="0"/>
        </a:gradFill>
        <a:ln w="12700" cap="flat"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64FBEB3C-34FB-468A-81A5-E06E079224DA}">
      <dsp:nvSpPr>
        <dsp:cNvPr id="0" name=""/>
        <dsp:cNvSpPr/>
      </dsp:nvSpPr>
      <dsp:spPr>
        <a:xfrm>
          <a:off x="0" y="707791"/>
          <a:ext cx="2606040" cy="70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i="0" kern="1200" baseline="0" dirty="0" smtClean="0"/>
            <a:t>Public education</a:t>
          </a:r>
          <a:endParaRPr lang="en-US" sz="2000" kern="1200" baseline="0" dirty="0"/>
        </a:p>
      </dsp:txBody>
      <dsp:txXfrm>
        <a:off x="0" y="707791"/>
        <a:ext cx="2606040" cy="707791"/>
      </dsp:txXfrm>
    </dsp:sp>
    <dsp:sp modelId="{F4118BFF-840D-4A3C-996C-93212696C6E9}">
      <dsp:nvSpPr>
        <dsp:cNvPr id="0" name=""/>
        <dsp:cNvSpPr/>
      </dsp:nvSpPr>
      <dsp:spPr>
        <a:xfrm>
          <a:off x="0" y="1415583"/>
          <a:ext cx="2606040" cy="0"/>
        </a:xfrm>
        <a:prstGeom prst="line">
          <a:avLst/>
        </a:prstGeom>
        <a:gradFill rotWithShape="0">
          <a:gsLst>
            <a:gs pos="0">
              <a:schemeClr val="accent5">
                <a:hueOff val="0"/>
                <a:satOff val="0"/>
                <a:lumOff val="0"/>
                <a:alphaOff val="0"/>
                <a:tint val="62000"/>
                <a:satMod val="180000"/>
              </a:schemeClr>
            </a:gs>
            <a:gs pos="65000">
              <a:schemeClr val="accent5">
                <a:hueOff val="0"/>
                <a:satOff val="0"/>
                <a:lumOff val="0"/>
                <a:alphaOff val="0"/>
                <a:tint val="32000"/>
                <a:satMod val="250000"/>
              </a:schemeClr>
            </a:gs>
            <a:gs pos="100000">
              <a:schemeClr val="accent5">
                <a:hueOff val="0"/>
                <a:satOff val="0"/>
                <a:lumOff val="0"/>
                <a:alphaOff val="0"/>
                <a:tint val="23000"/>
                <a:satMod val="300000"/>
              </a:schemeClr>
            </a:gs>
          </a:gsLst>
          <a:lin ang="16200000" scaled="0"/>
        </a:gradFill>
        <a:ln w="12700" cap="flat"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03955721-D5AB-4918-99F8-411432E2BACF}">
      <dsp:nvSpPr>
        <dsp:cNvPr id="0" name=""/>
        <dsp:cNvSpPr/>
      </dsp:nvSpPr>
      <dsp:spPr>
        <a:xfrm>
          <a:off x="0" y="1415583"/>
          <a:ext cx="2606040" cy="70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i="0" kern="1200" baseline="0" dirty="0" smtClean="0"/>
            <a:t>Public health</a:t>
          </a:r>
          <a:endParaRPr lang="en-US" sz="1900" kern="1200" baseline="0" dirty="0"/>
        </a:p>
      </dsp:txBody>
      <dsp:txXfrm>
        <a:off x="0" y="1415583"/>
        <a:ext cx="2606040" cy="707791"/>
      </dsp:txXfrm>
    </dsp:sp>
    <dsp:sp modelId="{560F3A21-E77B-4EBF-A1DF-93B3A3DA8877}">
      <dsp:nvSpPr>
        <dsp:cNvPr id="0" name=""/>
        <dsp:cNvSpPr/>
      </dsp:nvSpPr>
      <dsp:spPr>
        <a:xfrm>
          <a:off x="0" y="2123375"/>
          <a:ext cx="2606040" cy="0"/>
        </a:xfrm>
        <a:prstGeom prst="line">
          <a:avLst/>
        </a:prstGeom>
        <a:gradFill rotWithShape="0">
          <a:gsLst>
            <a:gs pos="0">
              <a:schemeClr val="accent5">
                <a:hueOff val="0"/>
                <a:satOff val="0"/>
                <a:lumOff val="0"/>
                <a:alphaOff val="0"/>
                <a:tint val="62000"/>
                <a:satMod val="180000"/>
              </a:schemeClr>
            </a:gs>
            <a:gs pos="65000">
              <a:schemeClr val="accent5">
                <a:hueOff val="0"/>
                <a:satOff val="0"/>
                <a:lumOff val="0"/>
                <a:alphaOff val="0"/>
                <a:tint val="32000"/>
                <a:satMod val="250000"/>
              </a:schemeClr>
            </a:gs>
            <a:gs pos="100000">
              <a:schemeClr val="accent5">
                <a:hueOff val="0"/>
                <a:satOff val="0"/>
                <a:lumOff val="0"/>
                <a:alphaOff val="0"/>
                <a:tint val="23000"/>
                <a:satMod val="300000"/>
              </a:schemeClr>
            </a:gs>
          </a:gsLst>
          <a:lin ang="16200000" scaled="0"/>
        </a:gradFill>
        <a:ln w="12700" cap="flat"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87A03D79-A780-401A-BED8-75C22D282479}">
      <dsp:nvSpPr>
        <dsp:cNvPr id="0" name=""/>
        <dsp:cNvSpPr/>
      </dsp:nvSpPr>
      <dsp:spPr>
        <a:xfrm>
          <a:off x="0" y="2123375"/>
          <a:ext cx="2606040" cy="70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i="0" kern="1200" baseline="0" dirty="0" smtClean="0"/>
            <a:t>Public interest law services</a:t>
          </a:r>
          <a:endParaRPr lang="en-US" sz="1900" kern="1200" baseline="0" dirty="0"/>
        </a:p>
      </dsp:txBody>
      <dsp:txXfrm>
        <a:off x="0" y="2123375"/>
        <a:ext cx="2606040" cy="7077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CB280-012A-459E-AB15-DDE9C5424CF8}">
      <dsp:nvSpPr>
        <dsp:cNvPr id="0" name=""/>
        <dsp:cNvSpPr/>
      </dsp:nvSpPr>
      <dsp:spPr>
        <a:xfrm>
          <a:off x="0" y="0"/>
          <a:ext cx="2606040" cy="0"/>
        </a:xfrm>
        <a:prstGeom prst="line">
          <a:avLst/>
        </a:prstGeom>
        <a:gradFill rotWithShape="0">
          <a:gsLst>
            <a:gs pos="0">
              <a:schemeClr val="accent5">
                <a:hueOff val="0"/>
                <a:satOff val="0"/>
                <a:lumOff val="0"/>
                <a:alphaOff val="0"/>
                <a:tint val="62000"/>
                <a:satMod val="180000"/>
              </a:schemeClr>
            </a:gs>
            <a:gs pos="65000">
              <a:schemeClr val="accent5">
                <a:hueOff val="0"/>
                <a:satOff val="0"/>
                <a:lumOff val="0"/>
                <a:alphaOff val="0"/>
                <a:tint val="32000"/>
                <a:satMod val="250000"/>
              </a:schemeClr>
            </a:gs>
            <a:gs pos="100000">
              <a:schemeClr val="accent5">
                <a:hueOff val="0"/>
                <a:satOff val="0"/>
                <a:lumOff val="0"/>
                <a:alphaOff val="0"/>
                <a:tint val="23000"/>
                <a:satMod val="300000"/>
              </a:schemeClr>
            </a:gs>
          </a:gsLst>
          <a:lin ang="16200000" scaled="0"/>
        </a:gradFill>
        <a:ln w="12700" cap="flat"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6EE840FE-C2F7-4E69-9C4F-A96C34C88BEC}">
      <dsp:nvSpPr>
        <dsp:cNvPr id="0" name=""/>
        <dsp:cNvSpPr/>
      </dsp:nvSpPr>
      <dsp:spPr>
        <a:xfrm>
          <a:off x="0" y="0"/>
          <a:ext cx="2606040" cy="70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i="0" kern="1200" baseline="0" dirty="0" smtClean="0"/>
            <a:t>Public library services</a:t>
          </a:r>
          <a:endParaRPr lang="en-US" sz="2000" kern="1200" baseline="0" dirty="0"/>
        </a:p>
      </dsp:txBody>
      <dsp:txXfrm>
        <a:off x="0" y="0"/>
        <a:ext cx="2606040" cy="707791"/>
      </dsp:txXfrm>
    </dsp:sp>
    <dsp:sp modelId="{846B491E-467F-4590-BA98-9227F07BE9E3}">
      <dsp:nvSpPr>
        <dsp:cNvPr id="0" name=""/>
        <dsp:cNvSpPr/>
      </dsp:nvSpPr>
      <dsp:spPr>
        <a:xfrm>
          <a:off x="0" y="707791"/>
          <a:ext cx="2606040" cy="0"/>
        </a:xfrm>
        <a:prstGeom prst="line">
          <a:avLst/>
        </a:prstGeom>
        <a:gradFill rotWithShape="0">
          <a:gsLst>
            <a:gs pos="0">
              <a:schemeClr val="accent5">
                <a:hueOff val="0"/>
                <a:satOff val="0"/>
                <a:lumOff val="0"/>
                <a:alphaOff val="0"/>
                <a:tint val="62000"/>
                <a:satMod val="180000"/>
              </a:schemeClr>
            </a:gs>
            <a:gs pos="65000">
              <a:schemeClr val="accent5">
                <a:hueOff val="0"/>
                <a:satOff val="0"/>
                <a:lumOff val="0"/>
                <a:alphaOff val="0"/>
                <a:tint val="32000"/>
                <a:satMod val="250000"/>
              </a:schemeClr>
            </a:gs>
            <a:gs pos="100000">
              <a:schemeClr val="accent5">
                <a:hueOff val="0"/>
                <a:satOff val="0"/>
                <a:lumOff val="0"/>
                <a:alphaOff val="0"/>
                <a:tint val="23000"/>
                <a:satMod val="300000"/>
              </a:schemeClr>
            </a:gs>
          </a:gsLst>
          <a:lin ang="16200000" scaled="0"/>
        </a:gradFill>
        <a:ln w="12700" cap="flat"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6DD333C2-EC4C-4CA0-98CC-2D464365986E}">
      <dsp:nvSpPr>
        <dsp:cNvPr id="0" name=""/>
        <dsp:cNvSpPr/>
      </dsp:nvSpPr>
      <dsp:spPr>
        <a:xfrm>
          <a:off x="0" y="707791"/>
          <a:ext cx="2606040" cy="70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i="0" kern="1200" baseline="0" dirty="0" smtClean="0"/>
            <a:t>Public safety</a:t>
          </a:r>
          <a:endParaRPr lang="en-US" sz="1800" kern="1200" baseline="0" dirty="0"/>
        </a:p>
      </dsp:txBody>
      <dsp:txXfrm>
        <a:off x="0" y="707791"/>
        <a:ext cx="2606040" cy="707791"/>
      </dsp:txXfrm>
    </dsp:sp>
    <dsp:sp modelId="{51C91BD0-1DBA-4FA0-8F9C-4AC4938F7866}">
      <dsp:nvSpPr>
        <dsp:cNvPr id="0" name=""/>
        <dsp:cNvSpPr/>
      </dsp:nvSpPr>
      <dsp:spPr>
        <a:xfrm>
          <a:off x="0" y="1415583"/>
          <a:ext cx="2606040" cy="0"/>
        </a:xfrm>
        <a:prstGeom prst="line">
          <a:avLst/>
        </a:prstGeom>
        <a:gradFill rotWithShape="0">
          <a:gsLst>
            <a:gs pos="0">
              <a:schemeClr val="accent5">
                <a:hueOff val="0"/>
                <a:satOff val="0"/>
                <a:lumOff val="0"/>
                <a:alphaOff val="0"/>
                <a:tint val="62000"/>
                <a:satMod val="180000"/>
              </a:schemeClr>
            </a:gs>
            <a:gs pos="65000">
              <a:schemeClr val="accent5">
                <a:hueOff val="0"/>
                <a:satOff val="0"/>
                <a:lumOff val="0"/>
                <a:alphaOff val="0"/>
                <a:tint val="32000"/>
                <a:satMod val="250000"/>
              </a:schemeClr>
            </a:gs>
            <a:gs pos="100000">
              <a:schemeClr val="accent5">
                <a:hueOff val="0"/>
                <a:satOff val="0"/>
                <a:lumOff val="0"/>
                <a:alphaOff val="0"/>
                <a:tint val="23000"/>
                <a:satMod val="300000"/>
              </a:schemeClr>
            </a:gs>
          </a:gsLst>
          <a:lin ang="16200000" scaled="0"/>
        </a:gradFill>
        <a:ln w="12700" cap="flat"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C60F382D-4B91-4E50-82A0-8A7BDC9E249A}">
      <dsp:nvSpPr>
        <dsp:cNvPr id="0" name=""/>
        <dsp:cNvSpPr/>
      </dsp:nvSpPr>
      <dsp:spPr>
        <a:xfrm>
          <a:off x="0" y="1415583"/>
          <a:ext cx="2606040" cy="70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i="0" kern="1200" baseline="0" dirty="0" smtClean="0"/>
            <a:t>Public service for the elderly</a:t>
          </a:r>
          <a:endParaRPr lang="en-US" sz="1800" kern="1200" baseline="0" dirty="0"/>
        </a:p>
      </dsp:txBody>
      <dsp:txXfrm>
        <a:off x="0" y="1415583"/>
        <a:ext cx="2606040" cy="707791"/>
      </dsp:txXfrm>
    </dsp:sp>
    <dsp:sp modelId="{D4A844C3-9F6D-4B8B-AF11-AD426AE8DD53}">
      <dsp:nvSpPr>
        <dsp:cNvPr id="0" name=""/>
        <dsp:cNvSpPr/>
      </dsp:nvSpPr>
      <dsp:spPr>
        <a:xfrm>
          <a:off x="0" y="2123375"/>
          <a:ext cx="2606040" cy="0"/>
        </a:xfrm>
        <a:prstGeom prst="line">
          <a:avLst/>
        </a:prstGeom>
        <a:gradFill rotWithShape="0">
          <a:gsLst>
            <a:gs pos="0">
              <a:schemeClr val="accent5">
                <a:hueOff val="0"/>
                <a:satOff val="0"/>
                <a:lumOff val="0"/>
                <a:alphaOff val="0"/>
                <a:tint val="62000"/>
                <a:satMod val="180000"/>
              </a:schemeClr>
            </a:gs>
            <a:gs pos="65000">
              <a:schemeClr val="accent5">
                <a:hueOff val="0"/>
                <a:satOff val="0"/>
                <a:lumOff val="0"/>
                <a:alphaOff val="0"/>
                <a:tint val="32000"/>
                <a:satMod val="250000"/>
              </a:schemeClr>
            </a:gs>
            <a:gs pos="100000">
              <a:schemeClr val="accent5">
                <a:hueOff val="0"/>
                <a:satOff val="0"/>
                <a:lumOff val="0"/>
                <a:alphaOff val="0"/>
                <a:tint val="23000"/>
                <a:satMod val="300000"/>
              </a:schemeClr>
            </a:gs>
          </a:gsLst>
          <a:lin ang="16200000" scaled="0"/>
        </a:gradFill>
        <a:ln w="12700" cap="flat"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6FE91688-E201-470B-9DD7-1F19BECE28B1}">
      <dsp:nvSpPr>
        <dsp:cNvPr id="0" name=""/>
        <dsp:cNvSpPr/>
      </dsp:nvSpPr>
      <dsp:spPr>
        <a:xfrm>
          <a:off x="0" y="2123375"/>
          <a:ext cx="2606040" cy="70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i="0" kern="1200" baseline="0" dirty="0" smtClean="0"/>
            <a:t>Public service for individuals with disabilities</a:t>
          </a:r>
          <a:endParaRPr lang="en-US" sz="1800" kern="1200" baseline="0" dirty="0"/>
        </a:p>
      </dsp:txBody>
      <dsp:txXfrm>
        <a:off x="0" y="2123375"/>
        <a:ext cx="2606040" cy="7077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064FF-8A6E-4357-A879-CB50D0FE7777}">
      <dsp:nvSpPr>
        <dsp:cNvPr id="0" name=""/>
        <dsp:cNvSpPr/>
      </dsp:nvSpPr>
      <dsp:spPr>
        <a:xfrm>
          <a:off x="599598" y="0"/>
          <a:ext cx="6795452" cy="431371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E19C27-B522-4644-B169-1A33334A8934}">
      <dsp:nvSpPr>
        <dsp:cNvPr id="0" name=""/>
        <dsp:cNvSpPr/>
      </dsp:nvSpPr>
      <dsp:spPr>
        <a:xfrm>
          <a:off x="1185898" y="1361571"/>
          <a:ext cx="5701048" cy="1614795"/>
        </a:xfrm>
        <a:prstGeom prst="roundRect">
          <a:avLst/>
        </a:prstGeom>
        <a:solidFill>
          <a:schemeClr val="accent5"/>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i="0" kern="1200" baseline="0" dirty="0" smtClean="0">
              <a:latin typeface="Calibri Light" panose="020F0302020204030204" pitchFamily="34" charset="0"/>
              <a:cs typeface="Calibri Light" panose="020F0302020204030204" pitchFamily="34" charset="0"/>
            </a:rPr>
            <a:t>The following loan types must first be consolidated into a Direct Consolidation Loan.</a:t>
          </a:r>
        </a:p>
        <a:p>
          <a:pPr lvl="0" algn="ctr" defTabSz="889000" rtl="0">
            <a:lnSpc>
              <a:spcPct val="90000"/>
            </a:lnSpc>
            <a:spcBef>
              <a:spcPct val="0"/>
            </a:spcBef>
            <a:spcAft>
              <a:spcPct val="35000"/>
            </a:spcAft>
          </a:pPr>
          <a:r>
            <a:rPr lang="en-US" sz="2000" i="0" kern="1200" baseline="0" dirty="0" smtClean="0">
              <a:latin typeface="Calibri Light" panose="020F0302020204030204" pitchFamily="34" charset="0"/>
              <a:cs typeface="Calibri Light" panose="020F0302020204030204" pitchFamily="34" charset="0"/>
            </a:rPr>
            <a:t>Then they must be repaid through an income-driven repayment plan to make them eligible for PSLF. </a:t>
          </a:r>
          <a:endParaRPr lang="en-US" sz="2000" kern="1200" dirty="0">
            <a:latin typeface="Calibri Light" panose="020F0302020204030204" pitchFamily="34" charset="0"/>
            <a:cs typeface="Calibri Light" panose="020F0302020204030204" pitchFamily="34" charset="0"/>
          </a:endParaRPr>
        </a:p>
      </dsp:txBody>
      <dsp:txXfrm>
        <a:off x="1264726" y="1440399"/>
        <a:ext cx="5543392" cy="14571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B5F9D-AB0E-46FE-8ECD-E2CFFE41AC3E}">
      <dsp:nvSpPr>
        <dsp:cNvPr id="0" name=""/>
        <dsp:cNvSpPr/>
      </dsp:nvSpPr>
      <dsp:spPr>
        <a:xfrm>
          <a:off x="0" y="655"/>
          <a:ext cx="3886200" cy="0"/>
        </a:xfrm>
        <a:prstGeom prst="line">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12700" cap="flat" cmpd="sng" algn="ctr">
          <a:solidFill>
            <a:schemeClr val="dk2">
              <a:shade val="8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D9D20F09-6238-4A94-89AC-EED91C88E3B9}">
      <dsp:nvSpPr>
        <dsp:cNvPr id="0" name=""/>
        <dsp:cNvSpPr/>
      </dsp:nvSpPr>
      <dsp:spPr>
        <a:xfrm>
          <a:off x="0" y="655"/>
          <a:ext cx="3886200" cy="596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i="0" kern="1200" baseline="0" dirty="0" smtClean="0"/>
            <a:t>FFEL Stafford Nonsubsidized Loans</a:t>
          </a:r>
          <a:endParaRPr lang="en-US" sz="1800" kern="1200" baseline="0" dirty="0"/>
        </a:p>
      </dsp:txBody>
      <dsp:txXfrm>
        <a:off x="0" y="655"/>
        <a:ext cx="3886200" cy="596814"/>
      </dsp:txXfrm>
    </dsp:sp>
    <dsp:sp modelId="{5F595443-C0D8-470B-9D6D-4EB1BE7405C0}">
      <dsp:nvSpPr>
        <dsp:cNvPr id="0" name=""/>
        <dsp:cNvSpPr/>
      </dsp:nvSpPr>
      <dsp:spPr>
        <a:xfrm>
          <a:off x="0" y="597470"/>
          <a:ext cx="3886200" cy="0"/>
        </a:xfrm>
        <a:prstGeom prst="line">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12700" cap="flat" cmpd="sng" algn="ctr">
          <a:solidFill>
            <a:schemeClr val="dk2">
              <a:shade val="8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9E2C37F0-F73C-480E-B09A-6C1284DB4A51}">
      <dsp:nvSpPr>
        <dsp:cNvPr id="0" name=""/>
        <dsp:cNvSpPr/>
      </dsp:nvSpPr>
      <dsp:spPr>
        <a:xfrm>
          <a:off x="0" y="597470"/>
          <a:ext cx="3886200" cy="596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i="0" kern="1200" baseline="0" dirty="0" smtClean="0"/>
            <a:t>Guaranteed Student Loans</a:t>
          </a:r>
          <a:endParaRPr lang="en-US" sz="1800" kern="1200" baseline="0" dirty="0"/>
        </a:p>
      </dsp:txBody>
      <dsp:txXfrm>
        <a:off x="0" y="597470"/>
        <a:ext cx="3886200" cy="596814"/>
      </dsp:txXfrm>
    </dsp:sp>
    <dsp:sp modelId="{251BA318-334A-4340-9A9F-F30D86101EC8}">
      <dsp:nvSpPr>
        <dsp:cNvPr id="0" name=""/>
        <dsp:cNvSpPr/>
      </dsp:nvSpPr>
      <dsp:spPr>
        <a:xfrm>
          <a:off x="0" y="1194285"/>
          <a:ext cx="3886200" cy="0"/>
        </a:xfrm>
        <a:prstGeom prst="line">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12700" cap="flat" cmpd="sng" algn="ctr">
          <a:solidFill>
            <a:schemeClr val="dk2">
              <a:shade val="8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004DCB26-AA9F-4EA5-8D6F-495926B5A8DD}">
      <dsp:nvSpPr>
        <dsp:cNvPr id="0" name=""/>
        <dsp:cNvSpPr/>
      </dsp:nvSpPr>
      <dsp:spPr>
        <a:xfrm>
          <a:off x="0" y="1194285"/>
          <a:ext cx="3886200" cy="596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i="0" kern="1200" baseline="0" dirty="0" smtClean="0"/>
            <a:t>Health Professions</a:t>
          </a:r>
          <a:endParaRPr lang="en-US" sz="1800" kern="1200" baseline="0" dirty="0"/>
        </a:p>
      </dsp:txBody>
      <dsp:txXfrm>
        <a:off x="0" y="1194285"/>
        <a:ext cx="3886200" cy="596814"/>
      </dsp:txXfrm>
    </dsp:sp>
    <dsp:sp modelId="{468D6E00-EB23-4E5C-9006-E2493C8207C1}">
      <dsp:nvSpPr>
        <dsp:cNvPr id="0" name=""/>
        <dsp:cNvSpPr/>
      </dsp:nvSpPr>
      <dsp:spPr>
        <a:xfrm>
          <a:off x="0" y="1791100"/>
          <a:ext cx="3886200" cy="0"/>
        </a:xfrm>
        <a:prstGeom prst="line">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12700" cap="flat" cmpd="sng" algn="ctr">
          <a:solidFill>
            <a:schemeClr val="dk2">
              <a:shade val="8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A964A33C-B6E1-4F4B-AB0D-BB77DB45C6D9}">
      <dsp:nvSpPr>
        <dsp:cNvPr id="0" name=""/>
        <dsp:cNvSpPr/>
      </dsp:nvSpPr>
      <dsp:spPr>
        <a:xfrm>
          <a:off x="0" y="1791100"/>
          <a:ext cx="3886200" cy="596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i="0" kern="1200" baseline="0" dirty="0" smtClean="0"/>
            <a:t>Student Loans </a:t>
          </a:r>
          <a:endParaRPr lang="en-US" sz="1800" kern="1200" baseline="0" dirty="0"/>
        </a:p>
      </dsp:txBody>
      <dsp:txXfrm>
        <a:off x="0" y="1791100"/>
        <a:ext cx="3886200" cy="596814"/>
      </dsp:txXfrm>
    </dsp:sp>
    <dsp:sp modelId="{C82FA33E-BADE-4153-B714-B338234B80DC}">
      <dsp:nvSpPr>
        <dsp:cNvPr id="0" name=""/>
        <dsp:cNvSpPr/>
      </dsp:nvSpPr>
      <dsp:spPr>
        <a:xfrm>
          <a:off x="0" y="2387915"/>
          <a:ext cx="3886200" cy="0"/>
        </a:xfrm>
        <a:prstGeom prst="line">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12700" cap="flat" cmpd="sng" algn="ctr">
          <a:solidFill>
            <a:schemeClr val="dk2">
              <a:shade val="8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A142F940-44D4-4F6B-8BE9-B03E9D7800F2}">
      <dsp:nvSpPr>
        <dsp:cNvPr id="0" name=""/>
        <dsp:cNvSpPr/>
      </dsp:nvSpPr>
      <dsp:spPr>
        <a:xfrm>
          <a:off x="0" y="2387915"/>
          <a:ext cx="3886200" cy="596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i="0" kern="1200" baseline="0" dirty="0" smtClean="0"/>
            <a:t>Health Education Assistance Loans </a:t>
          </a:r>
          <a:endParaRPr lang="en-US" sz="1800" kern="1200" baseline="0" dirty="0"/>
        </a:p>
      </dsp:txBody>
      <dsp:txXfrm>
        <a:off x="0" y="2387915"/>
        <a:ext cx="3886200" cy="596814"/>
      </dsp:txXfrm>
    </dsp:sp>
    <dsp:sp modelId="{55E73F07-B9A4-46E8-8409-A96E1A7CA000}">
      <dsp:nvSpPr>
        <dsp:cNvPr id="0" name=""/>
        <dsp:cNvSpPr/>
      </dsp:nvSpPr>
      <dsp:spPr>
        <a:xfrm>
          <a:off x="0" y="2984729"/>
          <a:ext cx="3886200" cy="0"/>
        </a:xfrm>
        <a:prstGeom prst="line">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12700" cap="flat" cmpd="sng" algn="ctr">
          <a:solidFill>
            <a:schemeClr val="dk2">
              <a:shade val="8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0B2881D8-FC5D-4C8F-9BC3-83115A5AF7F0}">
      <dsp:nvSpPr>
        <dsp:cNvPr id="0" name=""/>
        <dsp:cNvSpPr/>
      </dsp:nvSpPr>
      <dsp:spPr>
        <a:xfrm>
          <a:off x="0" y="2984729"/>
          <a:ext cx="3886200" cy="596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i="0" kern="1200" baseline="0" dirty="0" smtClean="0"/>
            <a:t>Loans for Disadvantaged Students </a:t>
          </a:r>
          <a:endParaRPr lang="en-US" sz="1800" kern="1200" baseline="0" dirty="0"/>
        </a:p>
      </dsp:txBody>
      <dsp:txXfrm>
        <a:off x="0" y="2984729"/>
        <a:ext cx="3886200" cy="596814"/>
      </dsp:txXfrm>
    </dsp:sp>
    <dsp:sp modelId="{071DF540-D005-488F-A63A-AFC552833368}">
      <dsp:nvSpPr>
        <dsp:cNvPr id="0" name=""/>
        <dsp:cNvSpPr/>
      </dsp:nvSpPr>
      <dsp:spPr>
        <a:xfrm>
          <a:off x="0" y="3581544"/>
          <a:ext cx="3886200" cy="0"/>
        </a:xfrm>
        <a:prstGeom prst="line">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12700" cap="flat" cmpd="sng" algn="ctr">
          <a:solidFill>
            <a:schemeClr val="dk2">
              <a:shade val="8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21DBB80D-7D0D-40A6-B27E-B5428A903327}">
      <dsp:nvSpPr>
        <dsp:cNvPr id="0" name=""/>
        <dsp:cNvSpPr/>
      </dsp:nvSpPr>
      <dsp:spPr>
        <a:xfrm>
          <a:off x="0" y="3581544"/>
          <a:ext cx="3886200" cy="596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i="0" kern="1200" baseline="0" dirty="0" smtClean="0"/>
            <a:t>National Defense Student Loans </a:t>
          </a:r>
          <a:endParaRPr lang="en-US" sz="1800" kern="1200" baseline="0" dirty="0"/>
        </a:p>
      </dsp:txBody>
      <dsp:txXfrm>
        <a:off x="0" y="3581544"/>
        <a:ext cx="3886200" cy="596814"/>
      </dsp:txXfrm>
    </dsp:sp>
    <dsp:sp modelId="{E69ED5F5-B744-4650-A9B9-EA2240448FF4}">
      <dsp:nvSpPr>
        <dsp:cNvPr id="0" name=""/>
        <dsp:cNvSpPr/>
      </dsp:nvSpPr>
      <dsp:spPr>
        <a:xfrm>
          <a:off x="0" y="4178359"/>
          <a:ext cx="3886200" cy="0"/>
        </a:xfrm>
        <a:prstGeom prst="line">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12700" cap="flat" cmpd="sng" algn="ctr">
          <a:solidFill>
            <a:schemeClr val="dk2">
              <a:shade val="8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D01AFEA5-E2C1-4E5A-AA21-6C6A0056A58A}">
      <dsp:nvSpPr>
        <dsp:cNvPr id="0" name=""/>
        <dsp:cNvSpPr/>
      </dsp:nvSpPr>
      <dsp:spPr>
        <a:xfrm>
          <a:off x="0" y="4178359"/>
          <a:ext cx="3886200" cy="596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i="0" kern="1200" baseline="0" smtClean="0"/>
            <a:t>National Direct Student Loans</a:t>
          </a:r>
          <a:endParaRPr lang="en-US" sz="1800" kern="1200" baseline="0"/>
        </a:p>
      </dsp:txBody>
      <dsp:txXfrm>
        <a:off x="0" y="4178359"/>
        <a:ext cx="3886200" cy="596814"/>
      </dsp:txXfrm>
    </dsp:sp>
    <dsp:sp modelId="{0413BB16-CE01-41FD-BA04-58D68E1C3942}">
      <dsp:nvSpPr>
        <dsp:cNvPr id="0" name=""/>
        <dsp:cNvSpPr/>
      </dsp:nvSpPr>
      <dsp:spPr>
        <a:xfrm>
          <a:off x="0" y="4775174"/>
          <a:ext cx="3886200" cy="0"/>
        </a:xfrm>
        <a:prstGeom prst="line">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12700" cap="flat" cmpd="sng" algn="ctr">
          <a:solidFill>
            <a:schemeClr val="dk2">
              <a:shade val="8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47C682B6-2E53-46F0-8C67-452A16FD1BA3}">
      <dsp:nvSpPr>
        <dsp:cNvPr id="0" name=""/>
        <dsp:cNvSpPr/>
      </dsp:nvSpPr>
      <dsp:spPr>
        <a:xfrm>
          <a:off x="0" y="4775174"/>
          <a:ext cx="3886200" cy="596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i="0" kern="1200" baseline="0" dirty="0" smtClean="0"/>
            <a:t>Nursing Student Loans and Nurse Faculty Loans</a:t>
          </a:r>
          <a:endParaRPr lang="en-US" sz="1800" kern="1200" baseline="0" dirty="0"/>
        </a:p>
      </dsp:txBody>
      <dsp:txXfrm>
        <a:off x="0" y="4775174"/>
        <a:ext cx="3886200" cy="5968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1EB55-4E08-4E34-A17E-F26AB5973C68}">
      <dsp:nvSpPr>
        <dsp:cNvPr id="0" name=""/>
        <dsp:cNvSpPr/>
      </dsp:nvSpPr>
      <dsp:spPr>
        <a:xfrm>
          <a:off x="0" y="632"/>
          <a:ext cx="3886200" cy="0"/>
        </a:xfrm>
        <a:prstGeom prst="line">
          <a:avLst/>
        </a:prstGeom>
        <a:gradFill rotWithShape="0">
          <a:gsLst>
            <a:gs pos="0">
              <a:schemeClr val="accent6">
                <a:hueOff val="0"/>
                <a:satOff val="0"/>
                <a:lumOff val="0"/>
                <a:alphaOff val="0"/>
                <a:tint val="62000"/>
                <a:satMod val="180000"/>
              </a:schemeClr>
            </a:gs>
            <a:gs pos="65000">
              <a:schemeClr val="accent6">
                <a:hueOff val="0"/>
                <a:satOff val="0"/>
                <a:lumOff val="0"/>
                <a:alphaOff val="0"/>
                <a:tint val="32000"/>
                <a:satMod val="250000"/>
              </a:schemeClr>
            </a:gs>
            <a:gs pos="100000">
              <a:schemeClr val="accent6">
                <a:hueOff val="0"/>
                <a:satOff val="0"/>
                <a:lumOff val="0"/>
                <a:alphaOff val="0"/>
                <a:tint val="23000"/>
                <a:satMod val="300000"/>
              </a:schemeClr>
            </a:gs>
          </a:gsLst>
          <a:lin ang="16200000" scaled="0"/>
        </a:gradFill>
        <a:ln w="12700" cap="flat" cmpd="sng" algn="ctr">
          <a:solidFill>
            <a:schemeClr val="accent6">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FB08698F-31E3-4359-BCE1-6E61078AD4DA}">
      <dsp:nvSpPr>
        <dsp:cNvPr id="0" name=""/>
        <dsp:cNvSpPr/>
      </dsp:nvSpPr>
      <dsp:spPr>
        <a:xfrm>
          <a:off x="0" y="632"/>
          <a:ext cx="3886200" cy="468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i="0" kern="1200" baseline="0" dirty="0" smtClean="0">
              <a:latin typeface="Calibri Light" panose="020F0302020204030204" pitchFamily="34" charset="0"/>
            </a:rPr>
            <a:t>Auxiliary Loans to Assist Students</a:t>
          </a:r>
          <a:endParaRPr lang="en-US" sz="1800" kern="1200" baseline="0" dirty="0">
            <a:latin typeface="Calibri Light" panose="020F0302020204030204" pitchFamily="34" charset="0"/>
          </a:endParaRPr>
        </a:p>
      </dsp:txBody>
      <dsp:txXfrm>
        <a:off x="0" y="632"/>
        <a:ext cx="3886200" cy="468746"/>
      </dsp:txXfrm>
    </dsp:sp>
    <dsp:sp modelId="{738D3D96-0F90-459F-8B36-8B7889B2EE08}">
      <dsp:nvSpPr>
        <dsp:cNvPr id="0" name=""/>
        <dsp:cNvSpPr/>
      </dsp:nvSpPr>
      <dsp:spPr>
        <a:xfrm>
          <a:off x="0" y="469378"/>
          <a:ext cx="3886200" cy="0"/>
        </a:xfrm>
        <a:prstGeom prst="line">
          <a:avLst/>
        </a:prstGeom>
        <a:gradFill rotWithShape="0">
          <a:gsLst>
            <a:gs pos="0">
              <a:schemeClr val="accent6">
                <a:hueOff val="0"/>
                <a:satOff val="0"/>
                <a:lumOff val="0"/>
                <a:alphaOff val="0"/>
                <a:tint val="62000"/>
                <a:satMod val="180000"/>
              </a:schemeClr>
            </a:gs>
            <a:gs pos="65000">
              <a:schemeClr val="accent6">
                <a:hueOff val="0"/>
                <a:satOff val="0"/>
                <a:lumOff val="0"/>
                <a:alphaOff val="0"/>
                <a:tint val="32000"/>
                <a:satMod val="250000"/>
              </a:schemeClr>
            </a:gs>
            <a:gs pos="100000">
              <a:schemeClr val="accent6">
                <a:hueOff val="0"/>
                <a:satOff val="0"/>
                <a:lumOff val="0"/>
                <a:alphaOff val="0"/>
                <a:tint val="23000"/>
                <a:satMod val="300000"/>
              </a:schemeClr>
            </a:gs>
          </a:gsLst>
          <a:lin ang="16200000" scaled="0"/>
        </a:gradFill>
        <a:ln w="12700" cap="flat" cmpd="sng" algn="ctr">
          <a:solidFill>
            <a:schemeClr val="accent6">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DC310441-A37E-4722-A370-1442EC99FAEB}">
      <dsp:nvSpPr>
        <dsp:cNvPr id="0" name=""/>
        <dsp:cNvSpPr/>
      </dsp:nvSpPr>
      <dsp:spPr>
        <a:xfrm>
          <a:off x="0" y="469378"/>
          <a:ext cx="3882404" cy="66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i="0" kern="1200" baseline="0" dirty="0" smtClean="0">
              <a:latin typeface="Calibri Light" panose="020F0302020204030204" pitchFamily="34" charset="0"/>
            </a:rPr>
            <a:t>Direct PLUS Loans for parents of undergraduates</a:t>
          </a:r>
          <a:endParaRPr lang="en-US" sz="1800" kern="1200" baseline="0" dirty="0">
            <a:latin typeface="Calibri Light" panose="020F0302020204030204" pitchFamily="34" charset="0"/>
          </a:endParaRPr>
        </a:p>
      </dsp:txBody>
      <dsp:txXfrm>
        <a:off x="0" y="469378"/>
        <a:ext cx="3882404" cy="662511"/>
      </dsp:txXfrm>
    </dsp:sp>
    <dsp:sp modelId="{51DA622C-DD36-4941-8822-A700747D2E27}">
      <dsp:nvSpPr>
        <dsp:cNvPr id="0" name=""/>
        <dsp:cNvSpPr/>
      </dsp:nvSpPr>
      <dsp:spPr>
        <a:xfrm>
          <a:off x="0" y="1131890"/>
          <a:ext cx="3886200" cy="0"/>
        </a:xfrm>
        <a:prstGeom prst="line">
          <a:avLst/>
        </a:prstGeom>
        <a:gradFill rotWithShape="0">
          <a:gsLst>
            <a:gs pos="0">
              <a:schemeClr val="accent6">
                <a:hueOff val="0"/>
                <a:satOff val="0"/>
                <a:lumOff val="0"/>
                <a:alphaOff val="0"/>
                <a:tint val="62000"/>
                <a:satMod val="180000"/>
              </a:schemeClr>
            </a:gs>
            <a:gs pos="65000">
              <a:schemeClr val="accent6">
                <a:hueOff val="0"/>
                <a:satOff val="0"/>
                <a:lumOff val="0"/>
                <a:alphaOff val="0"/>
                <a:tint val="32000"/>
                <a:satMod val="250000"/>
              </a:schemeClr>
            </a:gs>
            <a:gs pos="100000">
              <a:schemeClr val="accent6">
                <a:hueOff val="0"/>
                <a:satOff val="0"/>
                <a:lumOff val="0"/>
                <a:alphaOff val="0"/>
                <a:tint val="23000"/>
                <a:satMod val="300000"/>
              </a:schemeClr>
            </a:gs>
          </a:gsLst>
          <a:lin ang="16200000" scaled="0"/>
        </a:gradFill>
        <a:ln w="12700" cap="flat" cmpd="sng" algn="ctr">
          <a:solidFill>
            <a:schemeClr val="accent6">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B1DA554D-659B-4C8D-8873-986E808BA3E2}">
      <dsp:nvSpPr>
        <dsp:cNvPr id="0" name=""/>
        <dsp:cNvSpPr/>
      </dsp:nvSpPr>
      <dsp:spPr>
        <a:xfrm>
          <a:off x="0" y="1131890"/>
          <a:ext cx="3882404" cy="56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i="0" kern="1200" baseline="0" dirty="0" smtClean="0">
              <a:latin typeface="Calibri Light" panose="020F0302020204030204" pitchFamily="34" charset="0"/>
            </a:rPr>
            <a:t>Direct PLUS Loans for graduates and professionals</a:t>
          </a:r>
          <a:endParaRPr lang="en-US" sz="1800" kern="1200" baseline="0" dirty="0">
            <a:latin typeface="Calibri Light" panose="020F0302020204030204" pitchFamily="34" charset="0"/>
          </a:endParaRPr>
        </a:p>
      </dsp:txBody>
      <dsp:txXfrm>
        <a:off x="0" y="1131890"/>
        <a:ext cx="3882404" cy="564206"/>
      </dsp:txXfrm>
    </dsp:sp>
    <dsp:sp modelId="{601F5E96-6B7D-4181-9B8C-42FFD4096AAB}">
      <dsp:nvSpPr>
        <dsp:cNvPr id="0" name=""/>
        <dsp:cNvSpPr/>
      </dsp:nvSpPr>
      <dsp:spPr>
        <a:xfrm>
          <a:off x="0" y="1696097"/>
          <a:ext cx="3886200" cy="0"/>
        </a:xfrm>
        <a:prstGeom prst="line">
          <a:avLst/>
        </a:prstGeom>
        <a:gradFill rotWithShape="0">
          <a:gsLst>
            <a:gs pos="0">
              <a:schemeClr val="accent6">
                <a:hueOff val="0"/>
                <a:satOff val="0"/>
                <a:lumOff val="0"/>
                <a:alphaOff val="0"/>
                <a:tint val="62000"/>
                <a:satMod val="180000"/>
              </a:schemeClr>
            </a:gs>
            <a:gs pos="65000">
              <a:schemeClr val="accent6">
                <a:hueOff val="0"/>
                <a:satOff val="0"/>
                <a:lumOff val="0"/>
                <a:alphaOff val="0"/>
                <a:tint val="32000"/>
                <a:satMod val="250000"/>
              </a:schemeClr>
            </a:gs>
            <a:gs pos="100000">
              <a:schemeClr val="accent6">
                <a:hueOff val="0"/>
                <a:satOff val="0"/>
                <a:lumOff val="0"/>
                <a:alphaOff val="0"/>
                <a:tint val="23000"/>
                <a:satMod val="300000"/>
              </a:schemeClr>
            </a:gs>
          </a:gsLst>
          <a:lin ang="16200000" scaled="0"/>
        </a:gradFill>
        <a:ln w="12700" cap="flat" cmpd="sng" algn="ctr">
          <a:solidFill>
            <a:schemeClr val="accent6">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9D14C7CD-45A4-4A39-AA68-E7E7ECB2EA57}">
      <dsp:nvSpPr>
        <dsp:cNvPr id="0" name=""/>
        <dsp:cNvSpPr/>
      </dsp:nvSpPr>
      <dsp:spPr>
        <a:xfrm>
          <a:off x="0" y="1696097"/>
          <a:ext cx="3886200" cy="468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i="0" kern="1200" baseline="0" dirty="0" smtClean="0">
              <a:latin typeface="Calibri Light" panose="020F0302020204030204" pitchFamily="34" charset="0"/>
            </a:rPr>
            <a:t>Federal Insured Student Loans </a:t>
          </a:r>
          <a:endParaRPr lang="en-US" sz="1800" kern="1200" baseline="0" dirty="0">
            <a:latin typeface="Calibri Light" panose="020F0302020204030204" pitchFamily="34" charset="0"/>
          </a:endParaRPr>
        </a:p>
      </dsp:txBody>
      <dsp:txXfrm>
        <a:off x="0" y="1696097"/>
        <a:ext cx="3886200" cy="468746"/>
      </dsp:txXfrm>
    </dsp:sp>
    <dsp:sp modelId="{92B269E1-631F-40B9-9F02-1197F1A8AF0C}">
      <dsp:nvSpPr>
        <dsp:cNvPr id="0" name=""/>
        <dsp:cNvSpPr/>
      </dsp:nvSpPr>
      <dsp:spPr>
        <a:xfrm>
          <a:off x="0" y="2164843"/>
          <a:ext cx="3886200" cy="0"/>
        </a:xfrm>
        <a:prstGeom prst="line">
          <a:avLst/>
        </a:prstGeom>
        <a:gradFill rotWithShape="0">
          <a:gsLst>
            <a:gs pos="0">
              <a:schemeClr val="accent6">
                <a:hueOff val="0"/>
                <a:satOff val="0"/>
                <a:lumOff val="0"/>
                <a:alphaOff val="0"/>
                <a:tint val="62000"/>
                <a:satMod val="180000"/>
              </a:schemeClr>
            </a:gs>
            <a:gs pos="65000">
              <a:schemeClr val="accent6">
                <a:hueOff val="0"/>
                <a:satOff val="0"/>
                <a:lumOff val="0"/>
                <a:alphaOff val="0"/>
                <a:tint val="32000"/>
                <a:satMod val="250000"/>
              </a:schemeClr>
            </a:gs>
            <a:gs pos="100000">
              <a:schemeClr val="accent6">
                <a:hueOff val="0"/>
                <a:satOff val="0"/>
                <a:lumOff val="0"/>
                <a:alphaOff val="0"/>
                <a:tint val="23000"/>
                <a:satMod val="300000"/>
              </a:schemeClr>
            </a:gs>
          </a:gsLst>
          <a:lin ang="16200000" scaled="0"/>
        </a:gradFill>
        <a:ln w="12700" cap="flat" cmpd="sng" algn="ctr">
          <a:solidFill>
            <a:schemeClr val="accent6">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2539AD1F-7189-48E4-8217-87CF6A286574}">
      <dsp:nvSpPr>
        <dsp:cNvPr id="0" name=""/>
        <dsp:cNvSpPr/>
      </dsp:nvSpPr>
      <dsp:spPr>
        <a:xfrm>
          <a:off x="0" y="2164843"/>
          <a:ext cx="3886200" cy="468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i="0" kern="1200" baseline="0" smtClean="0">
              <a:latin typeface="Calibri Light" panose="020F0302020204030204" pitchFamily="34" charset="0"/>
            </a:rPr>
            <a:t>Federal Perkins Loans</a:t>
          </a:r>
          <a:endParaRPr lang="en-US" sz="1800" kern="1200" baseline="0">
            <a:latin typeface="Calibri Light" panose="020F0302020204030204" pitchFamily="34" charset="0"/>
          </a:endParaRPr>
        </a:p>
      </dsp:txBody>
      <dsp:txXfrm>
        <a:off x="0" y="2164843"/>
        <a:ext cx="3886200" cy="468746"/>
      </dsp:txXfrm>
    </dsp:sp>
    <dsp:sp modelId="{07DB885E-2A77-4902-BEAE-76959FABD47B}">
      <dsp:nvSpPr>
        <dsp:cNvPr id="0" name=""/>
        <dsp:cNvSpPr/>
      </dsp:nvSpPr>
      <dsp:spPr>
        <a:xfrm>
          <a:off x="0" y="2633589"/>
          <a:ext cx="3886200" cy="0"/>
        </a:xfrm>
        <a:prstGeom prst="line">
          <a:avLst/>
        </a:prstGeom>
        <a:gradFill rotWithShape="0">
          <a:gsLst>
            <a:gs pos="0">
              <a:schemeClr val="accent6">
                <a:hueOff val="0"/>
                <a:satOff val="0"/>
                <a:lumOff val="0"/>
                <a:alphaOff val="0"/>
                <a:tint val="62000"/>
                <a:satMod val="180000"/>
              </a:schemeClr>
            </a:gs>
            <a:gs pos="65000">
              <a:schemeClr val="accent6">
                <a:hueOff val="0"/>
                <a:satOff val="0"/>
                <a:lumOff val="0"/>
                <a:alphaOff val="0"/>
                <a:tint val="32000"/>
                <a:satMod val="250000"/>
              </a:schemeClr>
            </a:gs>
            <a:gs pos="100000">
              <a:schemeClr val="accent6">
                <a:hueOff val="0"/>
                <a:satOff val="0"/>
                <a:lumOff val="0"/>
                <a:alphaOff val="0"/>
                <a:tint val="23000"/>
                <a:satMod val="300000"/>
              </a:schemeClr>
            </a:gs>
          </a:gsLst>
          <a:lin ang="16200000" scaled="0"/>
        </a:gradFill>
        <a:ln w="12700" cap="flat" cmpd="sng" algn="ctr">
          <a:solidFill>
            <a:schemeClr val="accent6">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63743E03-91B1-4263-A0D9-0AEEEF9DFDBE}">
      <dsp:nvSpPr>
        <dsp:cNvPr id="0" name=""/>
        <dsp:cNvSpPr/>
      </dsp:nvSpPr>
      <dsp:spPr>
        <a:xfrm>
          <a:off x="0" y="2633589"/>
          <a:ext cx="3886200" cy="468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i="0" kern="1200" baseline="0" dirty="0" smtClean="0">
              <a:latin typeface="Calibri Light" panose="020F0302020204030204" pitchFamily="34" charset="0"/>
            </a:rPr>
            <a:t>FFEL Consolidation Loans</a:t>
          </a:r>
          <a:endParaRPr lang="en-US" sz="1800" kern="1200" baseline="0" dirty="0">
            <a:latin typeface="Calibri Light" panose="020F0302020204030204" pitchFamily="34" charset="0"/>
          </a:endParaRPr>
        </a:p>
      </dsp:txBody>
      <dsp:txXfrm>
        <a:off x="0" y="2633589"/>
        <a:ext cx="3886200" cy="468746"/>
      </dsp:txXfrm>
    </dsp:sp>
    <dsp:sp modelId="{06C40D33-475F-4C87-A16E-7F82154723C2}">
      <dsp:nvSpPr>
        <dsp:cNvPr id="0" name=""/>
        <dsp:cNvSpPr/>
      </dsp:nvSpPr>
      <dsp:spPr>
        <a:xfrm>
          <a:off x="0" y="3102336"/>
          <a:ext cx="3886200" cy="0"/>
        </a:xfrm>
        <a:prstGeom prst="line">
          <a:avLst/>
        </a:prstGeom>
        <a:gradFill rotWithShape="0">
          <a:gsLst>
            <a:gs pos="0">
              <a:schemeClr val="accent6">
                <a:hueOff val="0"/>
                <a:satOff val="0"/>
                <a:lumOff val="0"/>
                <a:alphaOff val="0"/>
                <a:tint val="62000"/>
                <a:satMod val="180000"/>
              </a:schemeClr>
            </a:gs>
            <a:gs pos="65000">
              <a:schemeClr val="accent6">
                <a:hueOff val="0"/>
                <a:satOff val="0"/>
                <a:lumOff val="0"/>
                <a:alphaOff val="0"/>
                <a:tint val="32000"/>
                <a:satMod val="250000"/>
              </a:schemeClr>
            </a:gs>
            <a:gs pos="100000">
              <a:schemeClr val="accent6">
                <a:hueOff val="0"/>
                <a:satOff val="0"/>
                <a:lumOff val="0"/>
                <a:alphaOff val="0"/>
                <a:tint val="23000"/>
                <a:satMod val="300000"/>
              </a:schemeClr>
            </a:gs>
          </a:gsLst>
          <a:lin ang="16200000" scaled="0"/>
        </a:gradFill>
        <a:ln w="12700" cap="flat" cmpd="sng" algn="ctr">
          <a:solidFill>
            <a:schemeClr val="accent6">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BF92E8FE-3E66-4B0F-AE69-89E164DF5A31}">
      <dsp:nvSpPr>
        <dsp:cNvPr id="0" name=""/>
        <dsp:cNvSpPr/>
      </dsp:nvSpPr>
      <dsp:spPr>
        <a:xfrm>
          <a:off x="0" y="3102336"/>
          <a:ext cx="3882404" cy="636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i="0" kern="1200" baseline="0" dirty="0" smtClean="0">
              <a:latin typeface="Calibri Light" panose="020F0302020204030204" pitchFamily="34" charset="0"/>
            </a:rPr>
            <a:t>FFEL PLUS Loans for Graduate/Professional Students </a:t>
          </a:r>
          <a:endParaRPr lang="en-US" sz="1800" kern="1200" baseline="0" dirty="0">
            <a:latin typeface="Calibri Light" panose="020F0302020204030204" pitchFamily="34" charset="0"/>
          </a:endParaRPr>
        </a:p>
      </dsp:txBody>
      <dsp:txXfrm>
        <a:off x="0" y="3102336"/>
        <a:ext cx="3882404" cy="636037"/>
      </dsp:txXfrm>
    </dsp:sp>
    <dsp:sp modelId="{9C8404E4-410B-49EB-A0BE-F4E63DBF3B19}">
      <dsp:nvSpPr>
        <dsp:cNvPr id="0" name=""/>
        <dsp:cNvSpPr/>
      </dsp:nvSpPr>
      <dsp:spPr>
        <a:xfrm>
          <a:off x="0" y="3738373"/>
          <a:ext cx="3886200" cy="0"/>
        </a:xfrm>
        <a:prstGeom prst="line">
          <a:avLst/>
        </a:prstGeom>
        <a:gradFill rotWithShape="0">
          <a:gsLst>
            <a:gs pos="0">
              <a:schemeClr val="accent6">
                <a:hueOff val="0"/>
                <a:satOff val="0"/>
                <a:lumOff val="0"/>
                <a:alphaOff val="0"/>
                <a:tint val="62000"/>
                <a:satMod val="180000"/>
              </a:schemeClr>
            </a:gs>
            <a:gs pos="65000">
              <a:schemeClr val="accent6">
                <a:hueOff val="0"/>
                <a:satOff val="0"/>
                <a:lumOff val="0"/>
                <a:alphaOff val="0"/>
                <a:tint val="32000"/>
                <a:satMod val="250000"/>
              </a:schemeClr>
            </a:gs>
            <a:gs pos="100000">
              <a:schemeClr val="accent6">
                <a:hueOff val="0"/>
                <a:satOff val="0"/>
                <a:lumOff val="0"/>
                <a:alphaOff val="0"/>
                <a:tint val="23000"/>
                <a:satMod val="300000"/>
              </a:schemeClr>
            </a:gs>
          </a:gsLst>
          <a:lin ang="16200000" scaled="0"/>
        </a:gradFill>
        <a:ln w="12700" cap="flat" cmpd="sng" algn="ctr">
          <a:solidFill>
            <a:schemeClr val="accent6">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43295856-7B95-4952-A24D-0E84FDFF4C38}">
      <dsp:nvSpPr>
        <dsp:cNvPr id="0" name=""/>
        <dsp:cNvSpPr/>
      </dsp:nvSpPr>
      <dsp:spPr>
        <a:xfrm>
          <a:off x="0" y="3738373"/>
          <a:ext cx="3886200" cy="468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i="0" kern="1200" baseline="0" dirty="0" smtClean="0">
              <a:latin typeface="Calibri Light" panose="020F0302020204030204" pitchFamily="34" charset="0"/>
            </a:rPr>
            <a:t>FFEL PLUS Loans for Parents</a:t>
          </a:r>
          <a:endParaRPr lang="en-US" sz="1800" kern="1200" baseline="0" dirty="0">
            <a:latin typeface="Calibri Light" panose="020F0302020204030204" pitchFamily="34" charset="0"/>
          </a:endParaRPr>
        </a:p>
      </dsp:txBody>
      <dsp:txXfrm>
        <a:off x="0" y="3738373"/>
        <a:ext cx="3886200" cy="468746"/>
      </dsp:txXfrm>
    </dsp:sp>
    <dsp:sp modelId="{E6B12D20-7DD0-4630-9379-F93C766BB9E6}">
      <dsp:nvSpPr>
        <dsp:cNvPr id="0" name=""/>
        <dsp:cNvSpPr/>
      </dsp:nvSpPr>
      <dsp:spPr>
        <a:xfrm>
          <a:off x="0" y="4207119"/>
          <a:ext cx="3886200" cy="0"/>
        </a:xfrm>
        <a:prstGeom prst="line">
          <a:avLst/>
        </a:prstGeom>
        <a:gradFill rotWithShape="0">
          <a:gsLst>
            <a:gs pos="0">
              <a:schemeClr val="accent6">
                <a:hueOff val="0"/>
                <a:satOff val="0"/>
                <a:lumOff val="0"/>
                <a:alphaOff val="0"/>
                <a:tint val="62000"/>
                <a:satMod val="180000"/>
              </a:schemeClr>
            </a:gs>
            <a:gs pos="65000">
              <a:schemeClr val="accent6">
                <a:hueOff val="0"/>
                <a:satOff val="0"/>
                <a:lumOff val="0"/>
                <a:alphaOff val="0"/>
                <a:tint val="32000"/>
                <a:satMod val="250000"/>
              </a:schemeClr>
            </a:gs>
            <a:gs pos="100000">
              <a:schemeClr val="accent6">
                <a:hueOff val="0"/>
                <a:satOff val="0"/>
                <a:lumOff val="0"/>
                <a:alphaOff val="0"/>
                <a:tint val="23000"/>
                <a:satMod val="300000"/>
              </a:schemeClr>
            </a:gs>
          </a:gsLst>
          <a:lin ang="16200000" scaled="0"/>
        </a:gradFill>
        <a:ln w="12700" cap="flat" cmpd="sng" algn="ctr">
          <a:solidFill>
            <a:schemeClr val="accent6">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AA40BE2E-8C4B-45CB-BAAA-B1E45CADA3EF}">
      <dsp:nvSpPr>
        <dsp:cNvPr id="0" name=""/>
        <dsp:cNvSpPr/>
      </dsp:nvSpPr>
      <dsp:spPr>
        <a:xfrm>
          <a:off x="0" y="4207119"/>
          <a:ext cx="3886200" cy="468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i="0" kern="1200" baseline="0" dirty="0" smtClean="0">
              <a:latin typeface="Calibri Light" panose="020F0302020204030204" pitchFamily="34" charset="0"/>
            </a:rPr>
            <a:t>FFEL Stafford Unsubsidized Loans</a:t>
          </a:r>
          <a:endParaRPr lang="en-US" sz="1800" kern="1200" baseline="0" dirty="0">
            <a:latin typeface="Calibri Light" panose="020F0302020204030204" pitchFamily="34" charset="0"/>
          </a:endParaRPr>
        </a:p>
      </dsp:txBody>
      <dsp:txXfrm>
        <a:off x="0" y="4207119"/>
        <a:ext cx="3886200" cy="468746"/>
      </dsp:txXfrm>
    </dsp:sp>
    <dsp:sp modelId="{C9A64693-EC24-492C-B2B7-31C20EF31290}">
      <dsp:nvSpPr>
        <dsp:cNvPr id="0" name=""/>
        <dsp:cNvSpPr/>
      </dsp:nvSpPr>
      <dsp:spPr>
        <a:xfrm>
          <a:off x="0" y="4675865"/>
          <a:ext cx="3886200" cy="0"/>
        </a:xfrm>
        <a:prstGeom prst="line">
          <a:avLst/>
        </a:prstGeom>
        <a:gradFill rotWithShape="0">
          <a:gsLst>
            <a:gs pos="0">
              <a:schemeClr val="accent6">
                <a:hueOff val="0"/>
                <a:satOff val="0"/>
                <a:lumOff val="0"/>
                <a:alphaOff val="0"/>
                <a:tint val="62000"/>
                <a:satMod val="180000"/>
              </a:schemeClr>
            </a:gs>
            <a:gs pos="65000">
              <a:schemeClr val="accent6">
                <a:hueOff val="0"/>
                <a:satOff val="0"/>
                <a:lumOff val="0"/>
                <a:alphaOff val="0"/>
                <a:tint val="32000"/>
                <a:satMod val="250000"/>
              </a:schemeClr>
            </a:gs>
            <a:gs pos="100000">
              <a:schemeClr val="accent6">
                <a:hueOff val="0"/>
                <a:satOff val="0"/>
                <a:lumOff val="0"/>
                <a:alphaOff val="0"/>
                <a:tint val="23000"/>
                <a:satMod val="300000"/>
              </a:schemeClr>
            </a:gs>
          </a:gsLst>
          <a:lin ang="16200000" scaled="0"/>
        </a:gradFill>
        <a:ln w="12700" cap="flat" cmpd="sng" algn="ctr">
          <a:solidFill>
            <a:schemeClr val="accent6">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05D39CD9-AB70-4378-9B99-BCC5BC638D3C}">
      <dsp:nvSpPr>
        <dsp:cNvPr id="0" name=""/>
        <dsp:cNvSpPr/>
      </dsp:nvSpPr>
      <dsp:spPr>
        <a:xfrm>
          <a:off x="0" y="4675865"/>
          <a:ext cx="3886200" cy="468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i="0" kern="1200" baseline="0" dirty="0" smtClean="0">
              <a:latin typeface="Calibri Light" panose="020F0302020204030204" pitchFamily="34" charset="0"/>
            </a:rPr>
            <a:t>FFEL Supplemental Loans for Students</a:t>
          </a:r>
          <a:endParaRPr lang="en-US" sz="1800" kern="1200" baseline="0" dirty="0">
            <a:latin typeface="Calibri Light" panose="020F0302020204030204" pitchFamily="34" charset="0"/>
          </a:endParaRPr>
        </a:p>
      </dsp:txBody>
      <dsp:txXfrm>
        <a:off x="0" y="4675865"/>
        <a:ext cx="3886200" cy="468746"/>
      </dsp:txXfrm>
    </dsp:sp>
    <dsp:sp modelId="{582FC279-4219-4D00-A3ED-2B39BB1E7469}">
      <dsp:nvSpPr>
        <dsp:cNvPr id="0" name=""/>
        <dsp:cNvSpPr/>
      </dsp:nvSpPr>
      <dsp:spPr>
        <a:xfrm>
          <a:off x="0" y="5144612"/>
          <a:ext cx="3886200" cy="0"/>
        </a:xfrm>
        <a:prstGeom prst="line">
          <a:avLst/>
        </a:prstGeom>
        <a:gradFill rotWithShape="0">
          <a:gsLst>
            <a:gs pos="0">
              <a:schemeClr val="accent6">
                <a:hueOff val="0"/>
                <a:satOff val="0"/>
                <a:lumOff val="0"/>
                <a:alphaOff val="0"/>
                <a:tint val="62000"/>
                <a:satMod val="180000"/>
              </a:schemeClr>
            </a:gs>
            <a:gs pos="65000">
              <a:schemeClr val="accent6">
                <a:hueOff val="0"/>
                <a:satOff val="0"/>
                <a:lumOff val="0"/>
                <a:alphaOff val="0"/>
                <a:tint val="32000"/>
                <a:satMod val="250000"/>
              </a:schemeClr>
            </a:gs>
            <a:gs pos="100000">
              <a:schemeClr val="accent6">
                <a:hueOff val="0"/>
                <a:satOff val="0"/>
                <a:lumOff val="0"/>
                <a:alphaOff val="0"/>
                <a:tint val="23000"/>
                <a:satMod val="300000"/>
              </a:schemeClr>
            </a:gs>
          </a:gsLst>
          <a:lin ang="16200000" scaled="0"/>
        </a:gradFill>
        <a:ln w="12700" cap="flat" cmpd="sng" algn="ctr">
          <a:solidFill>
            <a:schemeClr val="accent6">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6F0219D7-E586-4451-85D2-593D38E22F42}">
      <dsp:nvSpPr>
        <dsp:cNvPr id="0" name=""/>
        <dsp:cNvSpPr/>
      </dsp:nvSpPr>
      <dsp:spPr>
        <a:xfrm>
          <a:off x="0" y="5144612"/>
          <a:ext cx="3886200" cy="468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i="0" kern="1200" baseline="0" dirty="0" smtClean="0">
              <a:latin typeface="Calibri Light" panose="020F0302020204030204" pitchFamily="34" charset="0"/>
            </a:rPr>
            <a:t>FFEL Stafford Subsidized Loans</a:t>
          </a:r>
          <a:endParaRPr lang="en-US" sz="1800" kern="1200" baseline="0" dirty="0">
            <a:latin typeface="Calibri Light" panose="020F0302020204030204" pitchFamily="34" charset="0"/>
          </a:endParaRPr>
        </a:p>
      </dsp:txBody>
      <dsp:txXfrm>
        <a:off x="0" y="5144612"/>
        <a:ext cx="3886200" cy="4687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4F0791-0BEA-4611-8EE5-CD2781F84E19}" type="datetimeFigureOut">
              <a:rPr lang="en-US" smtClean="0"/>
              <a:t>8/6/2018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70E3E-7611-49E3-9AEA-3A90DE37498F}" type="slidenum">
              <a:rPr lang="en-US" smtClean="0"/>
              <a:t>‹#›</a:t>
            </a:fld>
            <a:endParaRPr lang="en-US"/>
          </a:p>
        </p:txBody>
      </p:sp>
    </p:spTree>
    <p:extLst>
      <p:ext uri="{BB962C8B-B14F-4D97-AF65-F5344CB8AC3E}">
        <p14:creationId xmlns:p14="http://schemas.microsoft.com/office/powerpoint/2010/main" val="3892608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70E3E-7611-49E3-9AEA-3A90DE37498F}" type="slidenum">
              <a:rPr lang="en-US" smtClean="0"/>
              <a:t>2</a:t>
            </a:fld>
            <a:endParaRPr lang="en-US"/>
          </a:p>
        </p:txBody>
      </p:sp>
    </p:spTree>
    <p:extLst>
      <p:ext uri="{BB962C8B-B14F-4D97-AF65-F5344CB8AC3E}">
        <p14:creationId xmlns:p14="http://schemas.microsoft.com/office/powerpoint/2010/main" val="4124863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70E3E-7611-49E3-9AEA-3A90DE37498F}" type="slidenum">
              <a:rPr lang="en-US" smtClean="0"/>
              <a:t>39</a:t>
            </a:fld>
            <a:endParaRPr lang="en-US"/>
          </a:p>
        </p:txBody>
      </p:sp>
    </p:spTree>
    <p:extLst>
      <p:ext uri="{BB962C8B-B14F-4D97-AF65-F5344CB8AC3E}">
        <p14:creationId xmlns:p14="http://schemas.microsoft.com/office/powerpoint/2010/main" val="1656761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770E3E-7611-49E3-9AEA-3A90DE3749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7124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70E3E-7611-49E3-9AEA-3A90DE37498F}" type="slidenum">
              <a:rPr lang="en-US" smtClean="0"/>
              <a:t>50</a:t>
            </a:fld>
            <a:endParaRPr lang="en-US"/>
          </a:p>
        </p:txBody>
      </p:sp>
    </p:spTree>
    <p:extLst>
      <p:ext uri="{BB962C8B-B14F-4D97-AF65-F5344CB8AC3E}">
        <p14:creationId xmlns:p14="http://schemas.microsoft.com/office/powerpoint/2010/main" val="1968971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70E3E-7611-49E3-9AEA-3A90DE37498F}" type="slidenum">
              <a:rPr lang="en-US" smtClean="0"/>
              <a:t>51</a:t>
            </a:fld>
            <a:endParaRPr lang="en-US"/>
          </a:p>
        </p:txBody>
      </p:sp>
    </p:spTree>
    <p:extLst>
      <p:ext uri="{BB962C8B-B14F-4D97-AF65-F5344CB8AC3E}">
        <p14:creationId xmlns:p14="http://schemas.microsoft.com/office/powerpoint/2010/main" val="628026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70E3E-7611-49E3-9AEA-3A90DE37498F}" type="slidenum">
              <a:rPr lang="en-US" smtClean="0"/>
              <a:t>53</a:t>
            </a:fld>
            <a:endParaRPr lang="en-US"/>
          </a:p>
        </p:txBody>
      </p:sp>
    </p:spTree>
    <p:extLst>
      <p:ext uri="{BB962C8B-B14F-4D97-AF65-F5344CB8AC3E}">
        <p14:creationId xmlns:p14="http://schemas.microsoft.com/office/powerpoint/2010/main" val="1929148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70E3E-7611-49E3-9AEA-3A90DE37498F}" type="slidenum">
              <a:rPr lang="en-US" smtClean="0"/>
              <a:t>56</a:t>
            </a:fld>
            <a:endParaRPr lang="en-US"/>
          </a:p>
        </p:txBody>
      </p:sp>
    </p:spTree>
    <p:extLst>
      <p:ext uri="{BB962C8B-B14F-4D97-AF65-F5344CB8AC3E}">
        <p14:creationId xmlns:p14="http://schemas.microsoft.com/office/powerpoint/2010/main" val="1276669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70E3E-7611-49E3-9AEA-3A90DE37498F}" type="slidenum">
              <a:rPr lang="en-US" smtClean="0"/>
              <a:t>64</a:t>
            </a:fld>
            <a:endParaRPr lang="en-US"/>
          </a:p>
        </p:txBody>
      </p:sp>
    </p:spTree>
    <p:extLst>
      <p:ext uri="{BB962C8B-B14F-4D97-AF65-F5344CB8AC3E}">
        <p14:creationId xmlns:p14="http://schemas.microsoft.com/office/powerpoint/2010/main" val="1125098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70E3E-7611-49E3-9AEA-3A90DE37498F}" type="slidenum">
              <a:rPr lang="en-US" smtClean="0"/>
              <a:t>65</a:t>
            </a:fld>
            <a:endParaRPr lang="en-US"/>
          </a:p>
        </p:txBody>
      </p:sp>
    </p:spTree>
    <p:extLst>
      <p:ext uri="{BB962C8B-B14F-4D97-AF65-F5344CB8AC3E}">
        <p14:creationId xmlns:p14="http://schemas.microsoft.com/office/powerpoint/2010/main" val="18163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70E3E-7611-49E3-9AEA-3A90DE37498F}" type="slidenum">
              <a:rPr lang="en-US" smtClean="0"/>
              <a:t>66</a:t>
            </a:fld>
            <a:endParaRPr lang="en-US"/>
          </a:p>
        </p:txBody>
      </p:sp>
    </p:spTree>
    <p:extLst>
      <p:ext uri="{BB962C8B-B14F-4D97-AF65-F5344CB8AC3E}">
        <p14:creationId xmlns:p14="http://schemas.microsoft.com/office/powerpoint/2010/main" val="2512627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70E3E-7611-49E3-9AEA-3A90DE37498F}" type="slidenum">
              <a:rPr lang="en-US" smtClean="0"/>
              <a:t>67</a:t>
            </a:fld>
            <a:endParaRPr lang="en-US"/>
          </a:p>
        </p:txBody>
      </p:sp>
    </p:spTree>
    <p:extLst>
      <p:ext uri="{BB962C8B-B14F-4D97-AF65-F5344CB8AC3E}">
        <p14:creationId xmlns:p14="http://schemas.microsoft.com/office/powerpoint/2010/main" val="2346715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70E3E-7611-49E3-9AEA-3A90DE37498F}" type="slidenum">
              <a:rPr lang="en-US" smtClean="0"/>
              <a:t>3</a:t>
            </a:fld>
            <a:endParaRPr lang="en-US"/>
          </a:p>
        </p:txBody>
      </p:sp>
    </p:spTree>
    <p:extLst>
      <p:ext uri="{BB962C8B-B14F-4D97-AF65-F5344CB8AC3E}">
        <p14:creationId xmlns:p14="http://schemas.microsoft.com/office/powerpoint/2010/main" val="1020121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70E3E-7611-49E3-9AEA-3A90DE37498F}" type="slidenum">
              <a:rPr lang="en-US" smtClean="0"/>
              <a:t>68</a:t>
            </a:fld>
            <a:endParaRPr lang="en-US"/>
          </a:p>
        </p:txBody>
      </p:sp>
    </p:spTree>
    <p:extLst>
      <p:ext uri="{BB962C8B-B14F-4D97-AF65-F5344CB8AC3E}">
        <p14:creationId xmlns:p14="http://schemas.microsoft.com/office/powerpoint/2010/main" val="571222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70E3E-7611-49E3-9AEA-3A90DE37498F}" type="slidenum">
              <a:rPr lang="en-US" smtClean="0"/>
              <a:t>69</a:t>
            </a:fld>
            <a:endParaRPr lang="en-US"/>
          </a:p>
        </p:txBody>
      </p:sp>
    </p:spTree>
    <p:extLst>
      <p:ext uri="{BB962C8B-B14F-4D97-AF65-F5344CB8AC3E}">
        <p14:creationId xmlns:p14="http://schemas.microsoft.com/office/powerpoint/2010/main" val="3577545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70E3E-7611-49E3-9AEA-3A90DE37498F}" type="slidenum">
              <a:rPr lang="en-US" smtClean="0"/>
              <a:t>70</a:t>
            </a:fld>
            <a:endParaRPr lang="en-US"/>
          </a:p>
        </p:txBody>
      </p:sp>
    </p:spTree>
    <p:extLst>
      <p:ext uri="{BB962C8B-B14F-4D97-AF65-F5344CB8AC3E}">
        <p14:creationId xmlns:p14="http://schemas.microsoft.com/office/powerpoint/2010/main" val="2296314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70E3E-7611-49E3-9AEA-3A90DE37498F}" type="slidenum">
              <a:rPr lang="en-US" smtClean="0"/>
              <a:t>71</a:t>
            </a:fld>
            <a:endParaRPr lang="en-US"/>
          </a:p>
        </p:txBody>
      </p:sp>
    </p:spTree>
    <p:extLst>
      <p:ext uri="{BB962C8B-B14F-4D97-AF65-F5344CB8AC3E}">
        <p14:creationId xmlns:p14="http://schemas.microsoft.com/office/powerpoint/2010/main" val="2852643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70E3E-7611-49E3-9AEA-3A90DE37498F}" type="slidenum">
              <a:rPr lang="en-US" smtClean="0"/>
              <a:t>72</a:t>
            </a:fld>
            <a:endParaRPr lang="en-US"/>
          </a:p>
        </p:txBody>
      </p:sp>
    </p:spTree>
    <p:extLst>
      <p:ext uri="{BB962C8B-B14F-4D97-AF65-F5344CB8AC3E}">
        <p14:creationId xmlns:p14="http://schemas.microsoft.com/office/powerpoint/2010/main" val="638384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770E3E-7611-49E3-9AEA-3A90DE37498F}" type="slidenum">
              <a:rPr lang="en-US" smtClean="0"/>
              <a:t>5</a:t>
            </a:fld>
            <a:endParaRPr lang="en-US"/>
          </a:p>
        </p:txBody>
      </p:sp>
    </p:spTree>
    <p:extLst>
      <p:ext uri="{BB962C8B-B14F-4D97-AF65-F5344CB8AC3E}">
        <p14:creationId xmlns:p14="http://schemas.microsoft.com/office/powerpoint/2010/main" val="2384068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70E3E-7611-49E3-9AEA-3A90DE37498F}" type="slidenum">
              <a:rPr lang="en-US" smtClean="0"/>
              <a:t>7</a:t>
            </a:fld>
            <a:endParaRPr lang="en-US"/>
          </a:p>
        </p:txBody>
      </p:sp>
    </p:spTree>
    <p:extLst>
      <p:ext uri="{BB962C8B-B14F-4D97-AF65-F5344CB8AC3E}">
        <p14:creationId xmlns:p14="http://schemas.microsoft.com/office/powerpoint/2010/main" val="1426083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70E3E-7611-49E3-9AEA-3A90DE37498F}" type="slidenum">
              <a:rPr lang="en-US" smtClean="0"/>
              <a:t>9</a:t>
            </a:fld>
            <a:endParaRPr lang="en-US"/>
          </a:p>
        </p:txBody>
      </p:sp>
    </p:spTree>
    <p:extLst>
      <p:ext uri="{BB962C8B-B14F-4D97-AF65-F5344CB8AC3E}">
        <p14:creationId xmlns:p14="http://schemas.microsoft.com/office/powerpoint/2010/main" val="3723172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70E3E-7611-49E3-9AEA-3A90DE37498F}" type="slidenum">
              <a:rPr lang="en-US" smtClean="0"/>
              <a:t>25</a:t>
            </a:fld>
            <a:endParaRPr lang="en-US"/>
          </a:p>
        </p:txBody>
      </p:sp>
    </p:spTree>
    <p:extLst>
      <p:ext uri="{BB962C8B-B14F-4D97-AF65-F5344CB8AC3E}">
        <p14:creationId xmlns:p14="http://schemas.microsoft.com/office/powerpoint/2010/main" val="698447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70E3E-7611-49E3-9AEA-3A90DE37498F}" type="slidenum">
              <a:rPr lang="en-US" smtClean="0"/>
              <a:t>27</a:t>
            </a:fld>
            <a:endParaRPr lang="en-US"/>
          </a:p>
        </p:txBody>
      </p:sp>
    </p:spTree>
    <p:extLst>
      <p:ext uri="{BB962C8B-B14F-4D97-AF65-F5344CB8AC3E}">
        <p14:creationId xmlns:p14="http://schemas.microsoft.com/office/powerpoint/2010/main" val="3473840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70E3E-7611-49E3-9AEA-3A90DE37498F}" type="slidenum">
              <a:rPr lang="en-US" smtClean="0"/>
              <a:t>34</a:t>
            </a:fld>
            <a:endParaRPr lang="en-US"/>
          </a:p>
        </p:txBody>
      </p:sp>
    </p:spTree>
    <p:extLst>
      <p:ext uri="{BB962C8B-B14F-4D97-AF65-F5344CB8AC3E}">
        <p14:creationId xmlns:p14="http://schemas.microsoft.com/office/powerpoint/2010/main" val="2121296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70E3E-7611-49E3-9AEA-3A90DE37498F}" type="slidenum">
              <a:rPr lang="en-US" smtClean="0"/>
              <a:t>37</a:t>
            </a:fld>
            <a:endParaRPr lang="en-US"/>
          </a:p>
        </p:txBody>
      </p:sp>
    </p:spTree>
    <p:extLst>
      <p:ext uri="{BB962C8B-B14F-4D97-AF65-F5344CB8AC3E}">
        <p14:creationId xmlns:p14="http://schemas.microsoft.com/office/powerpoint/2010/main" val="648016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r>
              <a:rPr lang="en-US" smtClean="0"/>
              <a:t>OFM </a:t>
            </a:r>
            <a:fld id="{7C32E253-307F-4BC0-8AB3-46E8C3A7EFA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dirty="0"/>
          </a:p>
        </p:txBody>
      </p:sp>
      <p:sp>
        <p:nvSpPr>
          <p:cNvPr id="6" name="Slide Number Placeholder 5"/>
          <p:cNvSpPr>
            <a:spLocks noGrp="1"/>
          </p:cNvSpPr>
          <p:nvPr>
            <p:ph type="sldNum" sz="quarter" idx="12"/>
          </p:nvPr>
        </p:nvSpPr>
        <p:spPr/>
        <p:txBody>
          <a:bodyPr/>
          <a:lstStyle/>
          <a:p>
            <a:fld id="{675BEBA6-4A57-406D-B671-F270610AB5E4}" type="slidenum">
              <a:rPr lang="en-US" smtClean="0"/>
              <a:t>‹#›</a:t>
            </a:fld>
            <a:endParaRPr lang="en-US"/>
          </a:p>
        </p:txBody>
      </p:sp>
      <p:grpSp>
        <p:nvGrpSpPr>
          <p:cNvPr id="8" name="Group 7"/>
          <p:cNvGrpSpPr/>
          <p:nvPr userDrawn="1"/>
        </p:nvGrpSpPr>
        <p:grpSpPr>
          <a:xfrm>
            <a:off x="613395" y="5221132"/>
            <a:ext cx="2051664" cy="849040"/>
            <a:chOff x="8558419" y="5201161"/>
            <a:chExt cx="2735552" cy="1132053"/>
          </a:xfrm>
        </p:grpSpPr>
        <p:sp>
          <p:nvSpPr>
            <p:cNvPr id="9" name="TextBox 8"/>
            <p:cNvSpPr txBox="1"/>
            <p:nvPr/>
          </p:nvSpPr>
          <p:spPr>
            <a:xfrm>
              <a:off x="8642642" y="5201161"/>
              <a:ext cx="2651327" cy="969496"/>
            </a:xfrm>
            <a:prstGeom prst="rect">
              <a:avLst/>
            </a:prstGeom>
            <a:noFill/>
          </p:spPr>
          <p:txBody>
            <a:bodyPr wrap="square" rtlCol="0">
              <a:spAutoFit/>
            </a:bodyPr>
            <a:lstStyle/>
            <a:p>
              <a:r>
                <a:rPr lang="en-US" sz="4125" dirty="0" smtClean="0">
                  <a:solidFill>
                    <a:schemeClr val="accent1">
                      <a:lumMod val="60000"/>
                      <a:lumOff val="40000"/>
                    </a:schemeClr>
                  </a:solidFill>
                  <a:latin typeface="Georgia" panose="02040502050405020303" pitchFamily="18" charset="0"/>
                </a:rPr>
                <a:t>OFM</a:t>
              </a:r>
              <a:endParaRPr lang="en-US" sz="4125" dirty="0">
                <a:solidFill>
                  <a:schemeClr val="accent1">
                    <a:lumMod val="60000"/>
                    <a:lumOff val="40000"/>
                  </a:schemeClr>
                </a:solidFill>
                <a:latin typeface="Georgia" panose="02040502050405020303" pitchFamily="18" charset="0"/>
              </a:endParaRPr>
            </a:p>
          </p:txBody>
        </p:sp>
        <p:sp>
          <p:nvSpPr>
            <p:cNvPr id="10" name="TextBox 9"/>
            <p:cNvSpPr txBox="1"/>
            <p:nvPr/>
          </p:nvSpPr>
          <p:spPr>
            <a:xfrm>
              <a:off x="8558419" y="6025438"/>
              <a:ext cx="2735552" cy="307776"/>
            </a:xfrm>
            <a:prstGeom prst="rect">
              <a:avLst/>
            </a:prstGeom>
            <a:noFill/>
          </p:spPr>
          <p:txBody>
            <a:bodyPr wrap="square" rtlCol="0">
              <a:spAutoFit/>
            </a:bodyPr>
            <a:lstStyle/>
            <a:p>
              <a:pPr algn="ctr"/>
              <a:r>
                <a:rPr lang="en-US" sz="900" dirty="0">
                  <a:solidFill>
                    <a:schemeClr val="accent1">
                      <a:lumMod val="60000"/>
                      <a:lumOff val="40000"/>
                    </a:schemeClr>
                  </a:solidFill>
                  <a:latin typeface="Segoe UI Light" panose="020B0502040204020203" pitchFamily="34" charset="0"/>
                  <a:cs typeface="Segoe UI Light" panose="020B0502040204020203" pitchFamily="34" charset="0"/>
                </a:rPr>
                <a:t>OFFICE OF FINANCIAL MANAGEMENT</a:t>
              </a:r>
            </a:p>
          </p:txBody>
        </p:sp>
        <p:cxnSp>
          <p:nvCxnSpPr>
            <p:cNvPr id="11" name="Straight Connector 10"/>
            <p:cNvCxnSpPr/>
            <p:nvPr/>
          </p:nvCxnSpPr>
          <p:spPr>
            <a:xfrm>
              <a:off x="8711011" y="6001374"/>
              <a:ext cx="2438400" cy="0"/>
            </a:xfrm>
            <a:prstGeom prst="line">
              <a:avLst/>
            </a:prstGeom>
            <a:ln>
              <a:solidFill>
                <a:schemeClr val="accent1">
                  <a:lumMod val="75000"/>
                  <a:alpha val="61000"/>
                </a:schemeClr>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userDrawn="1"/>
        </p:nvSpPr>
        <p:spPr>
          <a:xfrm>
            <a:off x="461518" y="1001602"/>
            <a:ext cx="106145" cy="31486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p:cNvSpPr>
            <a:spLocks noGrp="1"/>
          </p:cNvSpPr>
          <p:nvPr>
            <p:ph type="body" sz="quarter" idx="13" hasCustomPrompt="1"/>
          </p:nvPr>
        </p:nvSpPr>
        <p:spPr>
          <a:xfrm>
            <a:off x="1048003" y="1048056"/>
            <a:ext cx="4270375" cy="438150"/>
          </a:xfrm>
        </p:spPr>
        <p:txBody>
          <a:bodyPr/>
          <a:lstStyle>
            <a:lvl1pPr marL="0" indent="0" algn="l" defTabSz="457200" rtl="0" eaLnBrk="1" latinLnBrk="0" hangingPunct="1">
              <a:buNone/>
              <a:defRPr lang="en-US" sz="2250" kern="1200" dirty="0" smtClean="0">
                <a:solidFill>
                  <a:schemeClr val="accent1"/>
                </a:solidFill>
                <a:latin typeface="Calibri Light" panose="020F0302020204030204" pitchFamily="34" charset="0"/>
                <a:ea typeface="Segoe UI Black" panose="020B0A02040204020203" pitchFamily="34" charset="0"/>
                <a:cs typeface="Calibri Light" panose="020F0302020204030204" pitchFamily="34" charset="0"/>
              </a:defRPr>
            </a:lvl1pPr>
          </a:lstStyle>
          <a:p>
            <a:pPr lvl="0"/>
            <a:r>
              <a:rPr lang="en-US" dirty="0" smtClean="0"/>
              <a:t>MONTH 2018</a:t>
            </a:r>
          </a:p>
        </p:txBody>
      </p:sp>
      <p:sp>
        <p:nvSpPr>
          <p:cNvPr id="25" name="Text Placeholder 24"/>
          <p:cNvSpPr>
            <a:spLocks noGrp="1"/>
          </p:cNvSpPr>
          <p:nvPr>
            <p:ph type="body" sz="quarter" idx="15" hasCustomPrompt="1"/>
          </p:nvPr>
        </p:nvSpPr>
        <p:spPr>
          <a:xfrm>
            <a:off x="1047750" y="3614738"/>
            <a:ext cx="5635625" cy="973137"/>
          </a:xfrm>
        </p:spPr>
        <p:txBody>
          <a:bodyPr/>
          <a:lstStyle>
            <a:lvl1pPr marL="0" indent="0" algn="l" defTabSz="457200" rtl="0" eaLnBrk="1" latinLnBrk="0" hangingPunct="1">
              <a:buNone/>
              <a:defRPr lang="en-US" sz="2500" i="0" kern="1200" baseline="0" dirty="0" smtClean="0">
                <a:solidFill>
                  <a:schemeClr val="bg1"/>
                </a:solidFill>
                <a:latin typeface="+mn-lt"/>
                <a:ea typeface="Segoe UI Black" panose="020B0A02040204020203" pitchFamily="34" charset="0"/>
                <a:cs typeface="Segoe UI Semilight" panose="020B0402040204020203" pitchFamily="34" charset="0"/>
              </a:defRPr>
            </a:lvl1pPr>
          </a:lstStyle>
          <a:p>
            <a:pPr lvl="0"/>
            <a:r>
              <a:rPr lang="en-US" dirty="0" smtClean="0"/>
              <a:t>Use this are for your sub headline</a:t>
            </a:r>
          </a:p>
        </p:txBody>
      </p:sp>
      <p:sp>
        <p:nvSpPr>
          <p:cNvPr id="27" name="Text Placeholder 26"/>
          <p:cNvSpPr>
            <a:spLocks noGrp="1"/>
          </p:cNvSpPr>
          <p:nvPr>
            <p:ph type="body" sz="quarter" idx="16" hasCustomPrompt="1"/>
          </p:nvPr>
        </p:nvSpPr>
        <p:spPr>
          <a:xfrm>
            <a:off x="1047750" y="1743075"/>
            <a:ext cx="5481638" cy="1658938"/>
          </a:xfrm>
        </p:spPr>
        <p:txBody>
          <a:bodyPr>
            <a:normAutofit/>
          </a:bodyPr>
          <a:lstStyle>
            <a:lvl1pPr marL="0" indent="0">
              <a:buNone/>
              <a:defRPr lang="en-US" sz="5500" kern="1200" dirty="0" smtClean="0">
                <a:solidFill>
                  <a:schemeClr val="bg1"/>
                </a:solidFill>
                <a:latin typeface="Franklin Gothic Heavy" panose="020B0903020102020204" pitchFamily="34" charset="0"/>
                <a:ea typeface="Segoe UI Black" panose="020B0A02040204020203" pitchFamily="34" charset="0"/>
                <a:cs typeface="Segoe UI Black" panose="020B0A02040204020203" pitchFamily="34" charset="0"/>
              </a:defRPr>
            </a:lvl1pPr>
          </a:lstStyle>
          <a:p>
            <a:pPr lvl="0"/>
            <a:r>
              <a:rPr lang="en-US" dirty="0" smtClean="0"/>
              <a:t>PRESENTATION HEADLINE 1</a:t>
            </a:r>
            <a:endParaRPr lang="en-US" dirty="0"/>
          </a:p>
        </p:txBody>
      </p:sp>
    </p:spTree>
    <p:extLst>
      <p:ext uri="{BB962C8B-B14F-4D97-AF65-F5344CB8AC3E}">
        <p14:creationId xmlns:p14="http://schemas.microsoft.com/office/powerpoint/2010/main" val="31276350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OFM </a:t>
            </a:r>
            <a:fld id="{E70FC03E-70B9-414B-B2F1-738CB1C81A89}" type="datetime1">
              <a:rPr lang="en-US" smtClean="0"/>
              <a:t>8/6/2018</a:t>
            </a:fld>
            <a:endParaRPr lang="en-US" dirty="0"/>
          </a:p>
        </p:txBody>
      </p:sp>
      <p:sp>
        <p:nvSpPr>
          <p:cNvPr id="4" name="Footer Placeholder 3"/>
          <p:cNvSpPr>
            <a:spLocks noGrp="1"/>
          </p:cNvSpPr>
          <p:nvPr>
            <p:ph type="ftr" sz="quarter" idx="11"/>
          </p:nvPr>
        </p:nvSpPr>
        <p:spPr/>
        <p:txBody>
          <a:bodyPr/>
          <a:lstStyle/>
          <a:p>
            <a:r>
              <a:rPr lang="en-US" smtClean="0"/>
              <a:t>Myfedloan.org </a:t>
            </a:r>
            <a:endParaRPr lang="en-US"/>
          </a:p>
        </p:txBody>
      </p:sp>
      <p:sp>
        <p:nvSpPr>
          <p:cNvPr id="5" name="Slide Number Placeholder 4"/>
          <p:cNvSpPr>
            <a:spLocks noGrp="1"/>
          </p:cNvSpPr>
          <p:nvPr>
            <p:ph type="sldNum" sz="quarter" idx="12"/>
          </p:nvPr>
        </p:nvSpPr>
        <p:spPr/>
        <p:txBody>
          <a:bodyPr/>
          <a:lstStyle/>
          <a:p>
            <a:fld id="{675BEBA6-4A57-406D-B671-F270610AB5E4}" type="slidenum">
              <a:rPr lang="en-US" smtClean="0"/>
              <a:t>‹#›</a:t>
            </a:fld>
            <a:endParaRPr lang="en-US"/>
          </a:p>
        </p:txBody>
      </p:sp>
      <p:sp>
        <p:nvSpPr>
          <p:cNvPr id="6" name="Title 1"/>
          <p:cNvSpPr txBox="1">
            <a:spLocks/>
          </p:cNvSpPr>
          <p:nvPr userDrawn="1"/>
        </p:nvSpPr>
        <p:spPr>
          <a:xfrm>
            <a:off x="301925" y="365126"/>
            <a:ext cx="7886700" cy="4285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Calibri" panose="020F0502020204030204" pitchFamily="34" charset="0"/>
                <a:ea typeface="+mj-ea"/>
                <a:cs typeface="Calibri" panose="020F0502020204030204" pitchFamily="34" charset="0"/>
              </a:defRPr>
            </a:lvl1pPr>
          </a:lstStyle>
          <a:p>
            <a:r>
              <a:rPr lang="en-US" dirty="0" smtClean="0"/>
              <a:t>CLICK TO EDIT MASTER TITLE STYLE</a:t>
            </a:r>
            <a:endParaRPr lang="en-US" dirty="0"/>
          </a:p>
        </p:txBody>
      </p:sp>
      <p:cxnSp>
        <p:nvCxnSpPr>
          <p:cNvPr id="7" name="Straight Connector 6"/>
          <p:cNvCxnSpPr/>
          <p:nvPr userDrawn="1"/>
        </p:nvCxnSpPr>
        <p:spPr>
          <a:xfrm>
            <a:off x="301925" y="793630"/>
            <a:ext cx="8428370" cy="0"/>
          </a:xfrm>
          <a:prstGeom prst="line">
            <a:avLst/>
          </a:prstGeom>
          <a:ln w="28575">
            <a:solidFill>
              <a:srgbClr val="3A546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8902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303212" y="341288"/>
            <a:ext cx="8212138" cy="443252"/>
          </a:xfrm>
        </p:spPr>
        <p:txBody>
          <a:bodyPr>
            <a:noAutofit/>
          </a:bodyPr>
          <a:lstStyle>
            <a:lvl1pPr marL="0" indent="0" algn="l" defTabSz="914400" rtl="0" eaLnBrk="1" latinLnBrk="0" hangingPunct="1">
              <a:lnSpc>
                <a:spcPct val="90000"/>
              </a:lnSpc>
              <a:spcBef>
                <a:spcPct val="0"/>
              </a:spcBef>
              <a:buNone/>
              <a:defRPr lang="en-US" sz="2800" b="1" kern="1200" dirty="0">
                <a:solidFill>
                  <a:schemeClr val="tx1"/>
                </a:solidFill>
                <a:latin typeface="Calibri" panose="020F0502020204030204" pitchFamily="34" charset="0"/>
                <a:ea typeface="+mj-ea"/>
                <a:cs typeface="Calibri" panose="020F0502020204030204" pitchFamily="34" charset="0"/>
              </a:defRPr>
            </a:lvl1pPr>
          </a:lstStyle>
          <a:p>
            <a:r>
              <a:rPr lang="en-US" dirty="0" smtClean="0"/>
              <a:t>CLICK TO EDIT TIMELINE TITLE STYLE</a:t>
            </a:r>
            <a:endParaRPr lang="en-US" dirty="0"/>
          </a:p>
        </p:txBody>
      </p:sp>
      <p:sp>
        <p:nvSpPr>
          <p:cNvPr id="3" name="Date Placeholder 2"/>
          <p:cNvSpPr>
            <a:spLocks noGrp="1"/>
          </p:cNvSpPr>
          <p:nvPr>
            <p:ph type="dt" sz="half" idx="10"/>
          </p:nvPr>
        </p:nvSpPr>
        <p:spPr/>
        <p:txBody>
          <a:bodyPr/>
          <a:lstStyle/>
          <a:p>
            <a:r>
              <a:rPr lang="en-US" smtClean="0"/>
              <a:t>OFM </a:t>
            </a:r>
            <a:fld id="{20E1B603-9FCA-42C6-9C98-D11569824A89}" type="datetime1">
              <a:rPr lang="en-US" smtClean="0"/>
              <a:t>8/6/2018</a:t>
            </a:fld>
            <a:endParaRPr lang="en-US" dirty="0"/>
          </a:p>
        </p:txBody>
      </p:sp>
      <p:sp>
        <p:nvSpPr>
          <p:cNvPr id="4" name="Footer Placeholder 3"/>
          <p:cNvSpPr>
            <a:spLocks noGrp="1"/>
          </p:cNvSpPr>
          <p:nvPr>
            <p:ph type="ftr" sz="quarter" idx="11"/>
          </p:nvPr>
        </p:nvSpPr>
        <p:spPr/>
        <p:txBody>
          <a:bodyPr/>
          <a:lstStyle/>
          <a:p>
            <a:r>
              <a:rPr lang="en-US" smtClean="0"/>
              <a:t>Myfedloan.org </a:t>
            </a:r>
            <a:endParaRPr lang="en-US"/>
          </a:p>
        </p:txBody>
      </p:sp>
      <p:sp>
        <p:nvSpPr>
          <p:cNvPr id="5" name="Slide Number Placeholder 4"/>
          <p:cNvSpPr>
            <a:spLocks noGrp="1"/>
          </p:cNvSpPr>
          <p:nvPr>
            <p:ph type="sldNum" sz="quarter" idx="12"/>
          </p:nvPr>
        </p:nvSpPr>
        <p:spPr/>
        <p:txBody>
          <a:bodyPr/>
          <a:lstStyle/>
          <a:p>
            <a:fld id="{675BEBA6-4A57-406D-B671-F270610AB5E4}" type="slidenum">
              <a:rPr lang="en-US" smtClean="0"/>
              <a:t>‹#›</a:t>
            </a:fld>
            <a:endParaRPr lang="en-US"/>
          </a:p>
        </p:txBody>
      </p:sp>
      <p:cxnSp>
        <p:nvCxnSpPr>
          <p:cNvPr id="7" name="Straight Connector 6"/>
          <p:cNvCxnSpPr/>
          <p:nvPr userDrawn="1"/>
        </p:nvCxnSpPr>
        <p:spPr>
          <a:xfrm>
            <a:off x="301925" y="793630"/>
            <a:ext cx="8428370" cy="0"/>
          </a:xfrm>
          <a:prstGeom prst="line">
            <a:avLst/>
          </a:prstGeom>
          <a:ln w="28575">
            <a:solidFill>
              <a:srgbClr val="3A5465"/>
            </a:solidFill>
          </a:ln>
        </p:spPr>
        <p:style>
          <a:lnRef idx="1">
            <a:schemeClr val="accent1"/>
          </a:lnRef>
          <a:fillRef idx="0">
            <a:schemeClr val="accent1"/>
          </a:fillRef>
          <a:effectRef idx="0">
            <a:schemeClr val="accent1"/>
          </a:effectRef>
          <a:fontRef idx="minor">
            <a:schemeClr val="tx1"/>
          </a:fontRef>
        </p:style>
      </p:cxnSp>
      <p:cxnSp>
        <p:nvCxnSpPr>
          <p:cNvPr id="8" name="Shape 45"/>
          <p:cNvCxnSpPr/>
          <p:nvPr userDrawn="1"/>
        </p:nvCxnSpPr>
        <p:spPr>
          <a:xfrm>
            <a:off x="394195" y="3531988"/>
            <a:ext cx="8336100" cy="0"/>
          </a:xfrm>
          <a:prstGeom prst="straightConnector1">
            <a:avLst/>
          </a:prstGeom>
          <a:noFill/>
          <a:ln w="22225" cap="flat" cmpd="sng">
            <a:solidFill>
              <a:schemeClr val="dk1"/>
            </a:solidFill>
            <a:prstDash val="dot"/>
            <a:round/>
            <a:headEnd type="none" w="lg" len="lg"/>
            <a:tailEnd type="none" w="lg" len="lg"/>
          </a:ln>
        </p:spPr>
      </p:cxnSp>
    </p:spTree>
    <p:extLst>
      <p:ext uri="{BB962C8B-B14F-4D97-AF65-F5344CB8AC3E}">
        <p14:creationId xmlns:p14="http://schemas.microsoft.com/office/powerpoint/2010/main" val="294860117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OFM </a:t>
            </a:r>
            <a:fld id="{FBB8CFF8-BDD1-449A-BE40-45EFD529019A}" type="datetime1">
              <a:rPr lang="en-US" smtClean="0"/>
              <a:t>8/6/2018</a:t>
            </a:fld>
            <a:endParaRPr lang="en-US" dirty="0"/>
          </a:p>
        </p:txBody>
      </p:sp>
      <p:sp>
        <p:nvSpPr>
          <p:cNvPr id="3" name="Footer Placeholder 2"/>
          <p:cNvSpPr>
            <a:spLocks noGrp="1"/>
          </p:cNvSpPr>
          <p:nvPr>
            <p:ph type="ftr" sz="quarter" idx="11"/>
          </p:nvPr>
        </p:nvSpPr>
        <p:spPr/>
        <p:txBody>
          <a:bodyPr/>
          <a:lstStyle/>
          <a:p>
            <a:r>
              <a:rPr lang="en-US" smtClean="0"/>
              <a:t>Myfedloan.org </a:t>
            </a:r>
            <a:endParaRPr lang="en-US"/>
          </a:p>
        </p:txBody>
      </p:sp>
      <p:sp>
        <p:nvSpPr>
          <p:cNvPr id="4" name="Slide Number Placeholder 3"/>
          <p:cNvSpPr>
            <a:spLocks noGrp="1"/>
          </p:cNvSpPr>
          <p:nvPr>
            <p:ph type="sldNum" sz="quarter" idx="12"/>
          </p:nvPr>
        </p:nvSpPr>
        <p:spPr/>
        <p:txBody>
          <a:bodyPr/>
          <a:lstStyle/>
          <a:p>
            <a:fld id="{675BEBA6-4A57-406D-B671-F270610AB5E4}" type="slidenum">
              <a:rPr lang="en-US" smtClean="0"/>
              <a:t>‹#›</a:t>
            </a:fld>
            <a:endParaRPr lang="en-US"/>
          </a:p>
        </p:txBody>
      </p:sp>
    </p:spTree>
    <p:extLst>
      <p:ext uri="{BB962C8B-B14F-4D97-AF65-F5344CB8AC3E}">
        <p14:creationId xmlns:p14="http://schemas.microsoft.com/office/powerpoint/2010/main" val="33230640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OFM </a:t>
            </a:r>
            <a:fld id="{4E60C306-C802-411D-AAA8-F921CCA8C574}" type="datetime1">
              <a:rPr lang="en-US" smtClean="0"/>
              <a:t>8/6/2018</a:t>
            </a:fld>
            <a:endParaRPr lang="en-US" dirty="0"/>
          </a:p>
        </p:txBody>
      </p:sp>
      <p:sp>
        <p:nvSpPr>
          <p:cNvPr id="6" name="Footer Placeholder 5"/>
          <p:cNvSpPr>
            <a:spLocks noGrp="1"/>
          </p:cNvSpPr>
          <p:nvPr>
            <p:ph type="ftr" sz="quarter" idx="11"/>
          </p:nvPr>
        </p:nvSpPr>
        <p:spPr/>
        <p:txBody>
          <a:bodyPr/>
          <a:lstStyle/>
          <a:p>
            <a:r>
              <a:rPr lang="en-US" smtClean="0"/>
              <a:t>Myfedloan.org </a:t>
            </a:r>
            <a:endParaRPr lang="en-US"/>
          </a:p>
        </p:txBody>
      </p:sp>
      <p:sp>
        <p:nvSpPr>
          <p:cNvPr id="7" name="Slide Number Placeholder 6"/>
          <p:cNvSpPr>
            <a:spLocks noGrp="1"/>
          </p:cNvSpPr>
          <p:nvPr>
            <p:ph type="sldNum" sz="quarter" idx="12"/>
          </p:nvPr>
        </p:nvSpPr>
        <p:spPr/>
        <p:txBody>
          <a:bodyPr/>
          <a:lstStyle/>
          <a:p>
            <a:fld id="{675BEBA6-4A57-406D-B671-F270610AB5E4}" type="slidenum">
              <a:rPr lang="en-US" smtClean="0"/>
              <a:t>‹#›</a:t>
            </a:fld>
            <a:endParaRPr lang="en-US"/>
          </a:p>
        </p:txBody>
      </p:sp>
    </p:spTree>
    <p:extLst>
      <p:ext uri="{BB962C8B-B14F-4D97-AF65-F5344CB8AC3E}">
        <p14:creationId xmlns:p14="http://schemas.microsoft.com/office/powerpoint/2010/main" val="26723043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OFM </a:t>
            </a:r>
            <a:fld id="{8414CE47-BA75-4F50-A0C6-91111A4237E8}" type="datetime1">
              <a:rPr lang="en-US" smtClean="0"/>
              <a:t>8/6/2018</a:t>
            </a:fld>
            <a:endParaRPr lang="en-US" dirty="0"/>
          </a:p>
        </p:txBody>
      </p:sp>
      <p:sp>
        <p:nvSpPr>
          <p:cNvPr id="6" name="Footer Placeholder 5"/>
          <p:cNvSpPr>
            <a:spLocks noGrp="1"/>
          </p:cNvSpPr>
          <p:nvPr>
            <p:ph type="ftr" sz="quarter" idx="11"/>
          </p:nvPr>
        </p:nvSpPr>
        <p:spPr/>
        <p:txBody>
          <a:bodyPr/>
          <a:lstStyle/>
          <a:p>
            <a:r>
              <a:rPr lang="en-US" smtClean="0"/>
              <a:t>Myfedloan.org </a:t>
            </a:r>
            <a:endParaRPr lang="en-US"/>
          </a:p>
        </p:txBody>
      </p:sp>
      <p:sp>
        <p:nvSpPr>
          <p:cNvPr id="7" name="Slide Number Placeholder 6"/>
          <p:cNvSpPr>
            <a:spLocks noGrp="1"/>
          </p:cNvSpPr>
          <p:nvPr>
            <p:ph type="sldNum" sz="quarter" idx="12"/>
          </p:nvPr>
        </p:nvSpPr>
        <p:spPr/>
        <p:txBody>
          <a:bodyPr/>
          <a:lstStyle/>
          <a:p>
            <a:fld id="{675BEBA6-4A57-406D-B671-F270610AB5E4}" type="slidenum">
              <a:rPr lang="en-US" smtClean="0"/>
              <a:t>‹#›</a:t>
            </a:fld>
            <a:endParaRPr lang="en-US"/>
          </a:p>
        </p:txBody>
      </p:sp>
    </p:spTree>
    <p:extLst>
      <p:ext uri="{BB962C8B-B14F-4D97-AF65-F5344CB8AC3E}">
        <p14:creationId xmlns:p14="http://schemas.microsoft.com/office/powerpoint/2010/main" val="27992872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OFM </a:t>
            </a:r>
            <a:fld id="{55C4F464-1720-4116-9860-B30D307DBAA9}"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a:t>
            </a:fld>
            <a:endParaRPr lang="en-US"/>
          </a:p>
        </p:txBody>
      </p:sp>
    </p:spTree>
    <p:extLst>
      <p:ext uri="{BB962C8B-B14F-4D97-AF65-F5344CB8AC3E}">
        <p14:creationId xmlns:p14="http://schemas.microsoft.com/office/powerpoint/2010/main" val="24550468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OFM </a:t>
            </a:r>
            <a:fld id="{6ECFA3DE-BE7A-4B0C-91A7-12A5966A94F1}"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a:t>
            </a:fld>
            <a:endParaRPr lang="en-US"/>
          </a:p>
        </p:txBody>
      </p:sp>
    </p:spTree>
    <p:extLst>
      <p:ext uri="{BB962C8B-B14F-4D97-AF65-F5344CB8AC3E}">
        <p14:creationId xmlns:p14="http://schemas.microsoft.com/office/powerpoint/2010/main" val="28417676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Rectangle 12"/>
          <p:cNvSpPr/>
          <p:nvPr userDrawn="1"/>
        </p:nvSpPr>
        <p:spPr>
          <a:xfrm>
            <a:off x="461518" y="1001602"/>
            <a:ext cx="106145" cy="31486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5" hasCustomPrompt="1"/>
          </p:nvPr>
        </p:nvSpPr>
        <p:spPr>
          <a:xfrm>
            <a:off x="1135560" y="4558809"/>
            <a:ext cx="5635625" cy="973137"/>
          </a:xfrm>
        </p:spPr>
        <p:txBody>
          <a:bodyPr/>
          <a:lstStyle>
            <a:lvl1pPr marL="0" indent="0" algn="l" defTabSz="457200" rtl="0" eaLnBrk="1" latinLnBrk="0" hangingPunct="1">
              <a:buNone/>
              <a:defRPr lang="en-US" sz="2500" i="0" kern="1200" baseline="0" dirty="0" smtClean="0">
                <a:solidFill>
                  <a:schemeClr val="bg1"/>
                </a:solidFill>
                <a:latin typeface="+mn-lt"/>
                <a:ea typeface="Segoe UI Black" panose="020B0A02040204020203" pitchFamily="34" charset="0"/>
                <a:cs typeface="Segoe UI Semilight" panose="020B0402040204020203" pitchFamily="34" charset="0"/>
              </a:defRPr>
            </a:lvl1pPr>
          </a:lstStyle>
          <a:p>
            <a:pPr lvl="0"/>
            <a:r>
              <a:rPr lang="en-US" dirty="0" smtClean="0"/>
              <a:t>ofm.wa.gov</a:t>
            </a:r>
          </a:p>
        </p:txBody>
      </p:sp>
      <p:sp>
        <p:nvSpPr>
          <p:cNvPr id="27" name="Text Placeholder 26"/>
          <p:cNvSpPr>
            <a:spLocks noGrp="1"/>
          </p:cNvSpPr>
          <p:nvPr>
            <p:ph type="body" sz="quarter" idx="16" hasCustomPrompt="1"/>
          </p:nvPr>
        </p:nvSpPr>
        <p:spPr>
          <a:xfrm>
            <a:off x="1059917" y="912335"/>
            <a:ext cx="5481638" cy="1658938"/>
          </a:xfrm>
        </p:spPr>
        <p:txBody>
          <a:bodyPr>
            <a:normAutofit/>
          </a:bodyPr>
          <a:lstStyle>
            <a:lvl1pPr marL="0" indent="0">
              <a:buNone/>
              <a:defRPr lang="en-US" sz="4400" kern="1200" baseline="0" dirty="0" smtClean="0">
                <a:solidFill>
                  <a:schemeClr val="bg1"/>
                </a:solidFill>
                <a:latin typeface="Franklin Gothic Heavy" panose="020B0903020102020204" pitchFamily="34" charset="0"/>
                <a:ea typeface="Segoe UI Black" panose="020B0A02040204020203" pitchFamily="34" charset="0"/>
                <a:cs typeface="Segoe UI Black" panose="020B0A02040204020203" pitchFamily="34" charset="0"/>
              </a:defRPr>
            </a:lvl1pPr>
          </a:lstStyle>
          <a:p>
            <a:pPr lvl="0"/>
            <a:r>
              <a:rPr lang="en-US" dirty="0" smtClean="0"/>
              <a:t>FOR MORE INFORMATION:</a:t>
            </a:r>
            <a:endParaRPr lang="en-US" dirty="0"/>
          </a:p>
        </p:txBody>
      </p:sp>
      <p:sp>
        <p:nvSpPr>
          <p:cNvPr id="3" name="Text Placeholder 2"/>
          <p:cNvSpPr>
            <a:spLocks noGrp="1"/>
          </p:cNvSpPr>
          <p:nvPr>
            <p:ph type="body" sz="quarter" idx="17" hasCustomPrompt="1"/>
          </p:nvPr>
        </p:nvSpPr>
        <p:spPr>
          <a:xfrm>
            <a:off x="1059917" y="2697621"/>
            <a:ext cx="5327650" cy="841375"/>
          </a:xfrm>
        </p:spPr>
        <p:txBody>
          <a:bodyPr/>
          <a:lstStyle>
            <a:lvl1pPr marL="0" indent="0">
              <a:lnSpc>
                <a:spcPct val="100000"/>
              </a:lnSpc>
              <a:spcBef>
                <a:spcPts val="0"/>
              </a:spcBef>
              <a:buNone/>
              <a:defRPr baseline="0">
                <a:solidFill>
                  <a:schemeClr val="bg1"/>
                </a:solidFill>
              </a:defRPr>
            </a:lvl1pPr>
          </a:lstStyle>
          <a:p>
            <a:pPr lvl="0"/>
            <a:r>
              <a:rPr lang="en-US" dirty="0" smtClean="0"/>
              <a:t>CONTACT:</a:t>
            </a:r>
          </a:p>
          <a:p>
            <a:pPr lvl="0"/>
            <a:r>
              <a:rPr lang="en-US" dirty="0" smtClean="0"/>
              <a:t>Name </a:t>
            </a:r>
            <a:r>
              <a:rPr lang="en-US" dirty="0" err="1" smtClean="0"/>
              <a:t>Name</a:t>
            </a:r>
            <a:endParaRPr lang="en-US" dirty="0" smtClean="0"/>
          </a:p>
          <a:p>
            <a:pPr lvl="0"/>
            <a:r>
              <a:rPr lang="en-US" dirty="0" smtClean="0"/>
              <a:t>Email address</a:t>
            </a:r>
          </a:p>
          <a:p>
            <a:pPr lvl="0"/>
            <a:r>
              <a:rPr lang="en-US" dirty="0" smtClean="0"/>
              <a:t>Phone number</a:t>
            </a:r>
          </a:p>
        </p:txBody>
      </p:sp>
      <p:grpSp>
        <p:nvGrpSpPr>
          <p:cNvPr id="15" name="Group 14"/>
          <p:cNvGrpSpPr/>
          <p:nvPr userDrawn="1"/>
        </p:nvGrpSpPr>
        <p:grpSpPr>
          <a:xfrm>
            <a:off x="1059917" y="5229678"/>
            <a:ext cx="2051664" cy="849040"/>
            <a:chOff x="8558419" y="5201161"/>
            <a:chExt cx="2735552" cy="1132053"/>
          </a:xfrm>
        </p:grpSpPr>
        <p:sp>
          <p:nvSpPr>
            <p:cNvPr id="16" name="TextBox 15"/>
            <p:cNvSpPr txBox="1"/>
            <p:nvPr/>
          </p:nvSpPr>
          <p:spPr>
            <a:xfrm>
              <a:off x="8642642" y="5201161"/>
              <a:ext cx="2651327" cy="969496"/>
            </a:xfrm>
            <a:prstGeom prst="rect">
              <a:avLst/>
            </a:prstGeom>
            <a:noFill/>
          </p:spPr>
          <p:txBody>
            <a:bodyPr wrap="square" rtlCol="0">
              <a:spAutoFit/>
            </a:bodyPr>
            <a:lstStyle/>
            <a:p>
              <a:r>
                <a:rPr lang="en-US" sz="4125" dirty="0" smtClean="0">
                  <a:solidFill>
                    <a:schemeClr val="accent1">
                      <a:lumMod val="60000"/>
                      <a:lumOff val="40000"/>
                    </a:schemeClr>
                  </a:solidFill>
                  <a:latin typeface="Georgia" panose="02040502050405020303" pitchFamily="18" charset="0"/>
                </a:rPr>
                <a:t>OFM</a:t>
              </a:r>
              <a:endParaRPr lang="en-US" sz="4125" dirty="0">
                <a:solidFill>
                  <a:schemeClr val="accent1">
                    <a:lumMod val="60000"/>
                    <a:lumOff val="40000"/>
                  </a:schemeClr>
                </a:solidFill>
                <a:latin typeface="Georgia" panose="02040502050405020303" pitchFamily="18" charset="0"/>
              </a:endParaRPr>
            </a:p>
          </p:txBody>
        </p:sp>
        <p:sp>
          <p:nvSpPr>
            <p:cNvPr id="17" name="TextBox 16"/>
            <p:cNvSpPr txBox="1"/>
            <p:nvPr/>
          </p:nvSpPr>
          <p:spPr>
            <a:xfrm>
              <a:off x="8558419" y="6025438"/>
              <a:ext cx="2735552" cy="307776"/>
            </a:xfrm>
            <a:prstGeom prst="rect">
              <a:avLst/>
            </a:prstGeom>
            <a:noFill/>
          </p:spPr>
          <p:txBody>
            <a:bodyPr wrap="square" rtlCol="0">
              <a:spAutoFit/>
            </a:bodyPr>
            <a:lstStyle/>
            <a:p>
              <a:pPr algn="ctr"/>
              <a:r>
                <a:rPr lang="en-US" sz="900" dirty="0">
                  <a:solidFill>
                    <a:schemeClr val="accent1">
                      <a:lumMod val="60000"/>
                      <a:lumOff val="40000"/>
                    </a:schemeClr>
                  </a:solidFill>
                  <a:latin typeface="Segoe UI Light" panose="020B0502040204020203" pitchFamily="34" charset="0"/>
                  <a:cs typeface="Segoe UI Light" panose="020B0502040204020203" pitchFamily="34" charset="0"/>
                </a:rPr>
                <a:t>OFFICE OF FINANCIAL MANAGEMENT</a:t>
              </a:r>
            </a:p>
          </p:txBody>
        </p:sp>
        <p:cxnSp>
          <p:nvCxnSpPr>
            <p:cNvPr id="18" name="Straight Connector 17"/>
            <p:cNvCxnSpPr/>
            <p:nvPr/>
          </p:nvCxnSpPr>
          <p:spPr>
            <a:xfrm>
              <a:off x="8711011" y="6001374"/>
              <a:ext cx="2438400" cy="0"/>
            </a:xfrm>
            <a:prstGeom prst="line">
              <a:avLst/>
            </a:prstGeom>
            <a:ln>
              <a:solidFill>
                <a:schemeClr val="accent1">
                  <a:lumMod val="75000"/>
                  <a:alpha val="61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05818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1925" y="365126"/>
            <a:ext cx="7886700" cy="428504"/>
          </a:xfrm>
        </p:spPr>
        <p:txBody>
          <a:bodyPr>
            <a:noAutofit/>
          </a:bodyPr>
          <a:lstStyle>
            <a:lvl1pPr>
              <a:defRPr sz="2300" b="1">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388587"/>
            <a:ext cx="7886700" cy="4351338"/>
          </a:xfrm>
        </p:spPr>
        <p:txBody>
          <a:bodyPr/>
          <a:lstStyle>
            <a:lvl1pPr marL="0" indent="0">
              <a:buNone/>
              <a:defRPr>
                <a:solidFill>
                  <a:schemeClr val="tx1"/>
                </a:solidFill>
                <a:latin typeface="Calibri" panose="020F0502020204030204" pitchFamily="34" charset="0"/>
                <a:cs typeface="Calibri" panose="020F0502020204030204" pitchFamily="34" charset="0"/>
              </a:defRPr>
            </a:lvl1pPr>
            <a:lvl2pPr>
              <a:buClr>
                <a:schemeClr val="accent3"/>
              </a:buClr>
              <a:buSzPct val="110000"/>
              <a:defRPr/>
            </a:lvl2pPr>
            <a:lvl3pPr marL="1143000" indent="-228600">
              <a:buClr>
                <a:schemeClr val="accent3"/>
              </a:buClr>
              <a:buSzPct val="80000"/>
              <a:buFont typeface="Courier New" panose="02070309020205020404" pitchFamily="49" charset="0"/>
              <a:buChar char="o"/>
              <a:defRPr/>
            </a:lvl3pPr>
            <a:lvl4pPr>
              <a:buClr>
                <a:schemeClr val="accent3"/>
              </a:buClr>
              <a:buSzPct val="90000"/>
              <a:defRPr/>
            </a:lvl4pPr>
            <a:lvl5pPr marL="2057400" indent="-228600">
              <a:buClr>
                <a:schemeClr val="accent3"/>
              </a:buClr>
              <a:buSzPct val="50000"/>
              <a:buFont typeface="Courier New" panose="02070309020205020404" pitchFamily="49" charset="0"/>
              <a:buChar char="o"/>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a:t>
            </a:fld>
            <a:endParaRPr lang="en-US"/>
          </a:p>
        </p:txBody>
      </p:sp>
      <p:cxnSp>
        <p:nvCxnSpPr>
          <p:cNvPr id="7" name="Straight Connector 6"/>
          <p:cNvCxnSpPr/>
          <p:nvPr userDrawn="1"/>
        </p:nvCxnSpPr>
        <p:spPr>
          <a:xfrm>
            <a:off x="301925" y="793630"/>
            <a:ext cx="8428370" cy="0"/>
          </a:xfrm>
          <a:prstGeom prst="line">
            <a:avLst/>
          </a:prstGeom>
          <a:ln w="28575">
            <a:solidFill>
              <a:srgbClr val="3A546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3978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52"/>
            <a:ext cx="9147936" cy="6860952"/>
          </a:xfrm>
          <a:prstGeom prst="rect">
            <a:avLst/>
          </a:prstGeom>
        </p:spPr>
      </p:pic>
      <p:sp>
        <p:nvSpPr>
          <p:cNvPr id="4" name="Date Placeholder 3"/>
          <p:cNvSpPr>
            <a:spLocks noGrp="1"/>
          </p:cNvSpPr>
          <p:nvPr>
            <p:ph type="dt" sz="half" idx="10"/>
          </p:nvPr>
        </p:nvSpPr>
        <p:spPr/>
        <p:txBody>
          <a:bodyPr/>
          <a:lstStyle/>
          <a:p>
            <a:r>
              <a:rPr lang="en-US" smtClean="0"/>
              <a:t>OFM </a:t>
            </a:r>
            <a:fld id="{DD98B380-2ACF-4ABD-B83C-2AA2CFD71CC5}"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dirty="0"/>
          </a:p>
        </p:txBody>
      </p:sp>
      <p:sp>
        <p:nvSpPr>
          <p:cNvPr id="6" name="Slide Number Placeholder 5"/>
          <p:cNvSpPr>
            <a:spLocks noGrp="1"/>
          </p:cNvSpPr>
          <p:nvPr>
            <p:ph type="sldNum" sz="quarter" idx="12"/>
          </p:nvPr>
        </p:nvSpPr>
        <p:spPr/>
        <p:txBody>
          <a:bodyPr/>
          <a:lstStyle/>
          <a:p>
            <a:fld id="{675BEBA6-4A57-406D-B671-F270610AB5E4}" type="slidenum">
              <a:rPr lang="en-US" smtClean="0"/>
              <a:t>‹#›</a:t>
            </a:fld>
            <a:endParaRPr lang="en-US"/>
          </a:p>
        </p:txBody>
      </p:sp>
      <p:sp>
        <p:nvSpPr>
          <p:cNvPr id="3" name="Text Placeholder 2"/>
          <p:cNvSpPr>
            <a:spLocks noGrp="1"/>
          </p:cNvSpPr>
          <p:nvPr>
            <p:ph type="body" sz="quarter" idx="13" hasCustomPrompt="1"/>
          </p:nvPr>
        </p:nvSpPr>
        <p:spPr>
          <a:xfrm>
            <a:off x="982722" y="2577324"/>
            <a:ext cx="6435725" cy="1597025"/>
          </a:xfrm>
        </p:spPr>
        <p:txBody>
          <a:bodyPr/>
          <a:lstStyle>
            <a:lvl1pPr marL="0" indent="0">
              <a:buNone/>
              <a:defRPr lang="en-US" sz="5500" kern="1200" dirty="0" smtClean="0">
                <a:solidFill>
                  <a:schemeClr val="accent6"/>
                </a:solidFill>
                <a:latin typeface="Franklin Gothic Heavy" panose="020B0903020102020204" pitchFamily="34" charset="0"/>
                <a:ea typeface="Segoe UI Black" panose="020B0A02040204020203" pitchFamily="34" charset="0"/>
                <a:cs typeface="Segoe UI Black" panose="020B0A02040204020203" pitchFamily="34" charset="0"/>
              </a:defRPr>
            </a:lvl1pPr>
          </a:lstStyle>
          <a:p>
            <a:pPr lvl="0"/>
            <a:r>
              <a:rPr lang="en-US" dirty="0" smtClean="0"/>
              <a:t>SECTION HEADING</a:t>
            </a:r>
          </a:p>
        </p:txBody>
      </p:sp>
    </p:spTree>
    <p:extLst>
      <p:ext uri="{BB962C8B-B14F-4D97-AF65-F5344CB8AC3E}">
        <p14:creationId xmlns:p14="http://schemas.microsoft.com/office/powerpoint/2010/main" val="41091181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52"/>
            <a:ext cx="9147936" cy="6860952"/>
          </a:xfrm>
          <a:prstGeom prst="rect">
            <a:avLst/>
          </a:prstGeom>
        </p:spPr>
      </p:pic>
      <p:sp>
        <p:nvSpPr>
          <p:cNvPr id="4" name="Date Placeholder 3"/>
          <p:cNvSpPr>
            <a:spLocks noGrp="1"/>
          </p:cNvSpPr>
          <p:nvPr>
            <p:ph type="dt" sz="half" idx="10"/>
          </p:nvPr>
        </p:nvSpPr>
        <p:spPr/>
        <p:txBody>
          <a:bodyPr/>
          <a:lstStyle/>
          <a:p>
            <a:r>
              <a:rPr lang="en-US" smtClean="0"/>
              <a:t>OFM </a:t>
            </a:r>
            <a:fld id="{266A893D-80E3-4893-8C36-37143435AA20}"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a:t>
            </a:fld>
            <a:endParaRPr lang="en-US"/>
          </a:p>
        </p:txBody>
      </p:sp>
      <p:grpSp>
        <p:nvGrpSpPr>
          <p:cNvPr id="8" name="Group 7"/>
          <p:cNvGrpSpPr/>
          <p:nvPr userDrawn="1"/>
        </p:nvGrpSpPr>
        <p:grpSpPr>
          <a:xfrm>
            <a:off x="613395" y="5221132"/>
            <a:ext cx="2051664" cy="849040"/>
            <a:chOff x="8558419" y="5201161"/>
            <a:chExt cx="2735552" cy="1132053"/>
          </a:xfrm>
        </p:grpSpPr>
        <p:sp>
          <p:nvSpPr>
            <p:cNvPr id="9" name="TextBox 8"/>
            <p:cNvSpPr txBox="1"/>
            <p:nvPr/>
          </p:nvSpPr>
          <p:spPr>
            <a:xfrm>
              <a:off x="8642642" y="5201161"/>
              <a:ext cx="2651327" cy="969496"/>
            </a:xfrm>
            <a:prstGeom prst="rect">
              <a:avLst/>
            </a:prstGeom>
            <a:noFill/>
          </p:spPr>
          <p:txBody>
            <a:bodyPr wrap="square" rtlCol="0">
              <a:spAutoFit/>
            </a:bodyPr>
            <a:lstStyle/>
            <a:p>
              <a:r>
                <a:rPr lang="en-US" sz="4125" dirty="0" smtClean="0">
                  <a:solidFill>
                    <a:schemeClr val="accent4"/>
                  </a:solidFill>
                  <a:latin typeface="Georgia" panose="02040502050405020303" pitchFamily="18" charset="0"/>
                </a:rPr>
                <a:t>OFM</a:t>
              </a:r>
              <a:endParaRPr lang="en-US" sz="4125" dirty="0">
                <a:solidFill>
                  <a:schemeClr val="accent4"/>
                </a:solidFill>
                <a:latin typeface="Georgia" panose="02040502050405020303" pitchFamily="18" charset="0"/>
              </a:endParaRPr>
            </a:p>
          </p:txBody>
        </p:sp>
        <p:sp>
          <p:nvSpPr>
            <p:cNvPr id="10" name="TextBox 9"/>
            <p:cNvSpPr txBox="1"/>
            <p:nvPr/>
          </p:nvSpPr>
          <p:spPr>
            <a:xfrm>
              <a:off x="8558419" y="6025438"/>
              <a:ext cx="2735552" cy="307776"/>
            </a:xfrm>
            <a:prstGeom prst="rect">
              <a:avLst/>
            </a:prstGeom>
            <a:noFill/>
          </p:spPr>
          <p:txBody>
            <a:bodyPr wrap="square" rtlCol="0">
              <a:spAutoFit/>
            </a:bodyPr>
            <a:lstStyle/>
            <a:p>
              <a:pPr algn="ctr"/>
              <a:r>
                <a:rPr lang="en-US" sz="900" dirty="0">
                  <a:solidFill>
                    <a:schemeClr val="accent4"/>
                  </a:solidFill>
                  <a:latin typeface="Segoe UI Light" panose="020B0502040204020203" pitchFamily="34" charset="0"/>
                  <a:cs typeface="Segoe UI Light" panose="020B0502040204020203" pitchFamily="34" charset="0"/>
                </a:rPr>
                <a:t>OFFICE OF FINANCIAL MANAGEMENT</a:t>
              </a:r>
            </a:p>
          </p:txBody>
        </p:sp>
      </p:grpSp>
      <p:sp>
        <p:nvSpPr>
          <p:cNvPr id="19" name="Text Placeholder 18"/>
          <p:cNvSpPr>
            <a:spLocks noGrp="1"/>
          </p:cNvSpPr>
          <p:nvPr>
            <p:ph type="body" sz="quarter" idx="13" hasCustomPrompt="1"/>
          </p:nvPr>
        </p:nvSpPr>
        <p:spPr>
          <a:xfrm>
            <a:off x="676815" y="1019779"/>
            <a:ext cx="4270375" cy="438150"/>
          </a:xfrm>
        </p:spPr>
        <p:txBody>
          <a:bodyPr/>
          <a:lstStyle>
            <a:lvl1pPr marL="0" indent="0" algn="l" defTabSz="457200" rtl="0" eaLnBrk="1" latinLnBrk="0" hangingPunct="1">
              <a:buNone/>
              <a:defRPr lang="en-US" sz="2250" kern="1200" dirty="0" smtClean="0">
                <a:solidFill>
                  <a:schemeClr val="accent5"/>
                </a:solidFill>
                <a:latin typeface="Calibri Light" panose="020F0302020204030204" pitchFamily="34" charset="0"/>
                <a:ea typeface="Segoe UI Black" panose="020B0A02040204020203" pitchFamily="34" charset="0"/>
                <a:cs typeface="Calibri Light" panose="020F0302020204030204" pitchFamily="34" charset="0"/>
              </a:defRPr>
            </a:lvl1pPr>
          </a:lstStyle>
          <a:p>
            <a:pPr lvl="0"/>
            <a:r>
              <a:rPr lang="en-US" dirty="0" smtClean="0"/>
              <a:t>MONTH 2018</a:t>
            </a:r>
          </a:p>
        </p:txBody>
      </p:sp>
      <p:sp>
        <p:nvSpPr>
          <p:cNvPr id="25" name="Text Placeholder 24"/>
          <p:cNvSpPr>
            <a:spLocks noGrp="1"/>
          </p:cNvSpPr>
          <p:nvPr>
            <p:ph type="body" sz="quarter" idx="15" hasCustomPrompt="1"/>
          </p:nvPr>
        </p:nvSpPr>
        <p:spPr>
          <a:xfrm>
            <a:off x="676562" y="3586461"/>
            <a:ext cx="5635625" cy="973137"/>
          </a:xfrm>
        </p:spPr>
        <p:txBody>
          <a:bodyPr/>
          <a:lstStyle>
            <a:lvl1pPr marL="0" indent="0" algn="l" defTabSz="457200" rtl="0" eaLnBrk="1" latinLnBrk="0" hangingPunct="1">
              <a:buNone/>
              <a:defRPr lang="en-US" sz="2500" i="0" kern="1200" baseline="0" dirty="0" smtClean="0">
                <a:solidFill>
                  <a:schemeClr val="accent5"/>
                </a:solidFill>
                <a:latin typeface="+mn-lt"/>
                <a:ea typeface="Segoe UI Black" panose="020B0A02040204020203" pitchFamily="34" charset="0"/>
                <a:cs typeface="Segoe UI Semilight" panose="020B0402040204020203" pitchFamily="34" charset="0"/>
              </a:defRPr>
            </a:lvl1pPr>
          </a:lstStyle>
          <a:p>
            <a:pPr lvl="0"/>
            <a:r>
              <a:rPr lang="en-US" dirty="0" smtClean="0"/>
              <a:t>Use this are for your sub headline</a:t>
            </a:r>
          </a:p>
        </p:txBody>
      </p:sp>
      <p:sp>
        <p:nvSpPr>
          <p:cNvPr id="27" name="Text Placeholder 26"/>
          <p:cNvSpPr>
            <a:spLocks noGrp="1"/>
          </p:cNvSpPr>
          <p:nvPr>
            <p:ph type="body" sz="quarter" idx="16" hasCustomPrompt="1"/>
          </p:nvPr>
        </p:nvSpPr>
        <p:spPr>
          <a:xfrm>
            <a:off x="676562" y="1714798"/>
            <a:ext cx="5481638" cy="1658938"/>
          </a:xfrm>
        </p:spPr>
        <p:txBody>
          <a:bodyPr>
            <a:normAutofit/>
          </a:bodyPr>
          <a:lstStyle>
            <a:lvl1pPr marL="0" indent="0">
              <a:buNone/>
              <a:defRPr lang="en-US" sz="5500" kern="1200" dirty="0" smtClean="0">
                <a:solidFill>
                  <a:schemeClr val="accent4"/>
                </a:solidFill>
                <a:latin typeface="Franklin Gothic Heavy" panose="020B0903020102020204" pitchFamily="34" charset="0"/>
                <a:ea typeface="Segoe UI Black" panose="020B0A02040204020203" pitchFamily="34" charset="0"/>
                <a:cs typeface="Segoe UI Black" panose="020B0A02040204020203" pitchFamily="34" charset="0"/>
              </a:defRPr>
            </a:lvl1pPr>
          </a:lstStyle>
          <a:p>
            <a:pPr lvl="0"/>
            <a:r>
              <a:rPr lang="en-US" dirty="0" smtClean="0"/>
              <a:t>PRESENTATION HEADLINE 1</a:t>
            </a:r>
            <a:endParaRPr lang="en-US" dirty="0"/>
          </a:p>
        </p:txBody>
      </p:sp>
      <p:cxnSp>
        <p:nvCxnSpPr>
          <p:cNvPr id="12" name="Straight Connector 11"/>
          <p:cNvCxnSpPr/>
          <p:nvPr userDrawn="1"/>
        </p:nvCxnSpPr>
        <p:spPr>
          <a:xfrm>
            <a:off x="720967" y="5847183"/>
            <a:ext cx="1828800" cy="0"/>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0056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52"/>
            <a:ext cx="9147936" cy="6860952"/>
          </a:xfrm>
          <a:prstGeom prst="rect">
            <a:avLst/>
          </a:prstGeom>
        </p:spPr>
      </p:pic>
      <p:sp>
        <p:nvSpPr>
          <p:cNvPr id="4" name="Date Placeholder 3"/>
          <p:cNvSpPr>
            <a:spLocks noGrp="1"/>
          </p:cNvSpPr>
          <p:nvPr>
            <p:ph type="dt" sz="half" idx="10"/>
          </p:nvPr>
        </p:nvSpPr>
        <p:spPr/>
        <p:txBody>
          <a:bodyPr/>
          <a:lstStyle/>
          <a:p>
            <a:r>
              <a:rPr lang="en-US" smtClean="0"/>
              <a:t>OFM </a:t>
            </a:r>
            <a:fld id="{F0ED8323-7CB3-45C6-9CF3-F2949144E781}"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a:t>
            </a:fld>
            <a:endParaRPr lang="en-US"/>
          </a:p>
        </p:txBody>
      </p:sp>
      <p:grpSp>
        <p:nvGrpSpPr>
          <p:cNvPr id="8" name="Group 7"/>
          <p:cNvGrpSpPr/>
          <p:nvPr userDrawn="1"/>
        </p:nvGrpSpPr>
        <p:grpSpPr>
          <a:xfrm>
            <a:off x="613395" y="5221132"/>
            <a:ext cx="2051664" cy="849040"/>
            <a:chOff x="8558419" y="5201161"/>
            <a:chExt cx="2735552" cy="1132053"/>
          </a:xfrm>
        </p:grpSpPr>
        <p:sp>
          <p:nvSpPr>
            <p:cNvPr id="9" name="TextBox 8"/>
            <p:cNvSpPr txBox="1"/>
            <p:nvPr/>
          </p:nvSpPr>
          <p:spPr>
            <a:xfrm>
              <a:off x="8642642" y="5201161"/>
              <a:ext cx="2651327" cy="969496"/>
            </a:xfrm>
            <a:prstGeom prst="rect">
              <a:avLst/>
            </a:prstGeom>
            <a:noFill/>
          </p:spPr>
          <p:txBody>
            <a:bodyPr wrap="square" rtlCol="0">
              <a:spAutoFit/>
            </a:bodyPr>
            <a:lstStyle/>
            <a:p>
              <a:r>
                <a:rPr lang="en-US" sz="4125" dirty="0" smtClean="0">
                  <a:solidFill>
                    <a:schemeClr val="accent4"/>
                  </a:solidFill>
                  <a:latin typeface="Georgia" panose="02040502050405020303" pitchFamily="18" charset="0"/>
                </a:rPr>
                <a:t>OFM</a:t>
              </a:r>
              <a:endParaRPr lang="en-US" sz="4125" dirty="0">
                <a:solidFill>
                  <a:schemeClr val="accent4"/>
                </a:solidFill>
                <a:latin typeface="Georgia" panose="02040502050405020303" pitchFamily="18" charset="0"/>
              </a:endParaRPr>
            </a:p>
          </p:txBody>
        </p:sp>
        <p:sp>
          <p:nvSpPr>
            <p:cNvPr id="10" name="TextBox 9"/>
            <p:cNvSpPr txBox="1"/>
            <p:nvPr/>
          </p:nvSpPr>
          <p:spPr>
            <a:xfrm>
              <a:off x="8558419" y="6025438"/>
              <a:ext cx="2735552" cy="307776"/>
            </a:xfrm>
            <a:prstGeom prst="rect">
              <a:avLst/>
            </a:prstGeom>
            <a:noFill/>
          </p:spPr>
          <p:txBody>
            <a:bodyPr wrap="square" rtlCol="0">
              <a:spAutoFit/>
            </a:bodyPr>
            <a:lstStyle/>
            <a:p>
              <a:pPr algn="ctr"/>
              <a:r>
                <a:rPr lang="en-US" sz="900" dirty="0">
                  <a:solidFill>
                    <a:schemeClr val="accent4"/>
                  </a:solidFill>
                  <a:latin typeface="Segoe UI Light" panose="020B0502040204020203" pitchFamily="34" charset="0"/>
                  <a:cs typeface="Segoe UI Light" panose="020B0502040204020203" pitchFamily="34" charset="0"/>
                </a:rPr>
                <a:t>OFFICE OF FINANCIAL MANAGEMENT</a:t>
              </a:r>
            </a:p>
          </p:txBody>
        </p:sp>
      </p:grpSp>
      <p:sp>
        <p:nvSpPr>
          <p:cNvPr id="19" name="Text Placeholder 18"/>
          <p:cNvSpPr>
            <a:spLocks noGrp="1"/>
          </p:cNvSpPr>
          <p:nvPr>
            <p:ph type="body" sz="quarter" idx="13" hasCustomPrompt="1"/>
          </p:nvPr>
        </p:nvSpPr>
        <p:spPr>
          <a:xfrm>
            <a:off x="676815" y="1019779"/>
            <a:ext cx="4270375" cy="438150"/>
          </a:xfrm>
        </p:spPr>
        <p:txBody>
          <a:bodyPr/>
          <a:lstStyle>
            <a:lvl1pPr marL="0" indent="0" algn="l" defTabSz="457200" rtl="0" eaLnBrk="1" latinLnBrk="0" hangingPunct="1">
              <a:buNone/>
              <a:defRPr lang="en-US" sz="2250" kern="1200" dirty="0" smtClean="0">
                <a:solidFill>
                  <a:schemeClr val="accent5"/>
                </a:solidFill>
                <a:latin typeface="Calibri Light" panose="020F0302020204030204" pitchFamily="34" charset="0"/>
                <a:ea typeface="Segoe UI Black" panose="020B0A02040204020203" pitchFamily="34" charset="0"/>
                <a:cs typeface="Calibri Light" panose="020F0302020204030204" pitchFamily="34" charset="0"/>
              </a:defRPr>
            </a:lvl1pPr>
          </a:lstStyle>
          <a:p>
            <a:pPr lvl="0"/>
            <a:r>
              <a:rPr lang="en-US" dirty="0" smtClean="0"/>
              <a:t>MONTH 2018</a:t>
            </a:r>
          </a:p>
        </p:txBody>
      </p:sp>
      <p:sp>
        <p:nvSpPr>
          <p:cNvPr id="25" name="Text Placeholder 24"/>
          <p:cNvSpPr>
            <a:spLocks noGrp="1"/>
          </p:cNvSpPr>
          <p:nvPr>
            <p:ph type="body" sz="quarter" idx="15" hasCustomPrompt="1"/>
          </p:nvPr>
        </p:nvSpPr>
        <p:spPr>
          <a:xfrm>
            <a:off x="676562" y="3586461"/>
            <a:ext cx="5635625" cy="973137"/>
          </a:xfrm>
        </p:spPr>
        <p:txBody>
          <a:bodyPr/>
          <a:lstStyle>
            <a:lvl1pPr marL="0" indent="0" algn="l" defTabSz="457200" rtl="0" eaLnBrk="1" latinLnBrk="0" hangingPunct="1">
              <a:buNone/>
              <a:defRPr lang="en-US" sz="2500" i="0" kern="1200" baseline="0" dirty="0" smtClean="0">
                <a:solidFill>
                  <a:schemeClr val="accent5"/>
                </a:solidFill>
                <a:latin typeface="+mn-lt"/>
                <a:ea typeface="Segoe UI Black" panose="020B0A02040204020203" pitchFamily="34" charset="0"/>
                <a:cs typeface="Segoe UI Semilight" panose="020B0402040204020203" pitchFamily="34" charset="0"/>
              </a:defRPr>
            </a:lvl1pPr>
          </a:lstStyle>
          <a:p>
            <a:pPr lvl="0"/>
            <a:r>
              <a:rPr lang="en-US" dirty="0" smtClean="0"/>
              <a:t>Use this are for your sub headline</a:t>
            </a:r>
          </a:p>
        </p:txBody>
      </p:sp>
      <p:sp>
        <p:nvSpPr>
          <p:cNvPr id="27" name="Text Placeholder 26"/>
          <p:cNvSpPr>
            <a:spLocks noGrp="1"/>
          </p:cNvSpPr>
          <p:nvPr>
            <p:ph type="body" sz="quarter" idx="16" hasCustomPrompt="1"/>
          </p:nvPr>
        </p:nvSpPr>
        <p:spPr>
          <a:xfrm>
            <a:off x="676562" y="1714798"/>
            <a:ext cx="5481638" cy="1658938"/>
          </a:xfrm>
        </p:spPr>
        <p:txBody>
          <a:bodyPr>
            <a:normAutofit/>
          </a:bodyPr>
          <a:lstStyle>
            <a:lvl1pPr marL="0" indent="0">
              <a:buNone/>
              <a:defRPr lang="en-US" sz="5500" kern="1200" dirty="0" smtClean="0">
                <a:solidFill>
                  <a:schemeClr val="accent4"/>
                </a:solidFill>
                <a:latin typeface="Franklin Gothic Heavy" panose="020B0903020102020204" pitchFamily="34" charset="0"/>
                <a:ea typeface="Segoe UI Black" panose="020B0A02040204020203" pitchFamily="34" charset="0"/>
                <a:cs typeface="Segoe UI Black" panose="020B0A02040204020203" pitchFamily="34" charset="0"/>
              </a:defRPr>
            </a:lvl1pPr>
          </a:lstStyle>
          <a:p>
            <a:pPr lvl="0"/>
            <a:r>
              <a:rPr lang="en-US" dirty="0" smtClean="0"/>
              <a:t>PRESENTATION HEADLINE 1</a:t>
            </a:r>
            <a:endParaRPr lang="en-US" dirty="0"/>
          </a:p>
        </p:txBody>
      </p:sp>
      <p:cxnSp>
        <p:nvCxnSpPr>
          <p:cNvPr id="12" name="Straight Connector 11"/>
          <p:cNvCxnSpPr/>
          <p:nvPr userDrawn="1"/>
        </p:nvCxnSpPr>
        <p:spPr>
          <a:xfrm>
            <a:off x="720967" y="5847183"/>
            <a:ext cx="1828800" cy="0"/>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0835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1925" y="365126"/>
            <a:ext cx="7886700" cy="428504"/>
          </a:xfrm>
        </p:spPr>
        <p:txBody>
          <a:bodyPr>
            <a:noAutofit/>
          </a:bodyPr>
          <a:lstStyle>
            <a:lvl1pPr>
              <a:defRPr sz="2800" b="1">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844095" y="1422769"/>
            <a:ext cx="3886200" cy="4351338"/>
          </a:xfrm>
        </p:spPr>
        <p:txBody>
          <a:bodyPr/>
          <a:lstStyle>
            <a:lvl1pPr marL="0" indent="0" algn="l" defTabSz="457200" rtl="0" eaLnBrk="1" latinLnBrk="0" hangingPunct="1">
              <a:lnSpc>
                <a:spcPct val="90000"/>
              </a:lnSpc>
              <a:spcBef>
                <a:spcPts val="1000"/>
              </a:spcBef>
              <a:buFont typeface="Arial" panose="020B0604020202020204" pitchFamily="34" charset="0"/>
              <a:buNone/>
              <a:defRPr>
                <a:solidFill>
                  <a:schemeClr val="tx1"/>
                </a:solidFill>
                <a:latin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Clr>
                <a:schemeClr val="accent3"/>
              </a:buClr>
              <a:buSzPct val="110000"/>
              <a:buFont typeface="Arial" panose="020B0604020202020204" pitchFamily="34" charset="0"/>
              <a:buChar char="•"/>
              <a:defRPr/>
            </a:lvl2pPr>
            <a:lvl3pPr marL="1143000" indent="-228600" algn="l" defTabSz="914400" rtl="0" eaLnBrk="1" latinLnBrk="0" hangingPunct="1">
              <a:lnSpc>
                <a:spcPct val="90000"/>
              </a:lnSpc>
              <a:spcBef>
                <a:spcPts val="500"/>
              </a:spcBef>
              <a:buClr>
                <a:schemeClr val="accent3"/>
              </a:buClr>
              <a:buSzPct val="80000"/>
              <a:buFont typeface="Courier New" panose="02070309020205020404" pitchFamily="49" charset="0"/>
              <a:buChar char="o"/>
              <a:defRPr/>
            </a:lvl3pPr>
            <a:lvl4pPr marL="1600200" indent="-228600" algn="l" defTabSz="914400" rtl="0" eaLnBrk="1" latinLnBrk="0" hangingPunct="1">
              <a:lnSpc>
                <a:spcPct val="90000"/>
              </a:lnSpc>
              <a:spcBef>
                <a:spcPts val="500"/>
              </a:spcBef>
              <a:buClr>
                <a:schemeClr val="accent3"/>
              </a:buClr>
              <a:buSzPct val="90000"/>
              <a:buFont typeface="Arial" panose="020B0604020202020204" pitchFamily="34" charset="0"/>
              <a:buChar char="•"/>
              <a:defRPr/>
            </a:lvl4pPr>
            <a:lvl5pPr marL="2057400" indent="-228600" algn="l" defTabSz="914400" rtl="0" eaLnBrk="1" latinLnBrk="0" hangingPunct="1">
              <a:lnSpc>
                <a:spcPct val="90000"/>
              </a:lnSpc>
              <a:spcBef>
                <a:spcPts val="500"/>
              </a:spcBef>
              <a:buClr>
                <a:schemeClr val="accent3"/>
              </a:buClr>
              <a:buSzPct val="50000"/>
              <a:buFont typeface="Courier New" panose="02070309020205020404" pitchFamily="49" charset="0"/>
              <a:buChar char="o"/>
              <a:defRPr/>
            </a:lvl5pPr>
          </a:lstStyle>
          <a:p>
            <a:pPr marL="0" lvl="0" indent="0" algn="l" defTabSz="457200" rtl="0" eaLnBrk="1" latinLnBrk="0" hangingPunct="1">
              <a:lnSpc>
                <a:spcPct val="90000"/>
              </a:lnSpc>
              <a:spcBef>
                <a:spcPts val="1000"/>
              </a:spcBef>
              <a:buFont typeface="Arial" panose="020B0604020202020204" pitchFamily="34" charset="0"/>
              <a:buNone/>
            </a:pPr>
            <a:r>
              <a:rPr lang="en-US" dirty="0" smtClean="0"/>
              <a:t>Edit Master text styles</a:t>
            </a:r>
          </a:p>
          <a:p>
            <a:pPr marL="685800" lvl="1" indent="-228600" algn="l" defTabSz="914400" rtl="0" eaLnBrk="1" latinLnBrk="0" hangingPunct="1">
              <a:lnSpc>
                <a:spcPct val="90000"/>
              </a:lnSpc>
              <a:spcBef>
                <a:spcPts val="500"/>
              </a:spcBef>
              <a:buClr>
                <a:schemeClr val="accent3"/>
              </a:buClr>
              <a:buSzPct val="110000"/>
              <a:buFont typeface="Arial" panose="020B0604020202020204" pitchFamily="34" charset="0"/>
              <a:buChar char="•"/>
            </a:pPr>
            <a:r>
              <a:rPr lang="en-US" dirty="0" smtClean="0"/>
              <a:t>Second level</a:t>
            </a:r>
          </a:p>
          <a:p>
            <a:pPr marL="1143000" lvl="2" indent="-228600" algn="l" defTabSz="914400" rtl="0" eaLnBrk="1" latinLnBrk="0" hangingPunct="1">
              <a:lnSpc>
                <a:spcPct val="90000"/>
              </a:lnSpc>
              <a:spcBef>
                <a:spcPts val="500"/>
              </a:spcBef>
              <a:buClr>
                <a:schemeClr val="accent3"/>
              </a:buClr>
              <a:buSzPct val="80000"/>
              <a:buFont typeface="Courier New" panose="02070309020205020404" pitchFamily="49" charset="0"/>
              <a:buChar char="o"/>
            </a:pPr>
            <a:r>
              <a:rPr lang="en-US" dirty="0" smtClean="0"/>
              <a:t>Third level</a:t>
            </a:r>
          </a:p>
          <a:p>
            <a:pPr marL="1600200" lvl="3" indent="-228600" algn="l" defTabSz="914400" rtl="0" eaLnBrk="1" latinLnBrk="0" hangingPunct="1">
              <a:lnSpc>
                <a:spcPct val="90000"/>
              </a:lnSpc>
              <a:spcBef>
                <a:spcPts val="500"/>
              </a:spcBef>
              <a:buClr>
                <a:schemeClr val="accent3"/>
              </a:buClr>
              <a:buSzPct val="90000"/>
              <a:buFont typeface="Arial" panose="020B0604020202020204" pitchFamily="34" charset="0"/>
              <a:buChar char="•"/>
            </a:pPr>
            <a:r>
              <a:rPr lang="en-US" dirty="0" smtClean="0"/>
              <a:t>Fourth level</a:t>
            </a:r>
          </a:p>
          <a:p>
            <a:pPr marL="2057400" lvl="4" indent="-228600" algn="l" defTabSz="914400" rtl="0" eaLnBrk="1" latinLnBrk="0" hangingPunct="1">
              <a:lnSpc>
                <a:spcPct val="90000"/>
              </a:lnSpc>
              <a:spcBef>
                <a:spcPts val="500"/>
              </a:spcBef>
              <a:buClr>
                <a:schemeClr val="accent3"/>
              </a:buClr>
              <a:buSzPct val="50000"/>
              <a:buFont typeface="Courier New" panose="02070309020205020404" pitchFamily="49" charset="0"/>
              <a:buChar char="o"/>
            </a:pPr>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t>OFM </a:t>
            </a:r>
            <a:fld id="{D5648173-CCA3-4BED-B5E8-C4441288430D}" type="datetime1">
              <a:rPr lang="en-US" smtClean="0"/>
              <a:t>8/6/2018</a:t>
            </a:fld>
            <a:endParaRPr lang="en-US" dirty="0"/>
          </a:p>
        </p:txBody>
      </p:sp>
      <p:sp>
        <p:nvSpPr>
          <p:cNvPr id="6" name="Footer Placeholder 5"/>
          <p:cNvSpPr>
            <a:spLocks noGrp="1"/>
          </p:cNvSpPr>
          <p:nvPr>
            <p:ph type="ftr" sz="quarter" idx="11"/>
          </p:nvPr>
        </p:nvSpPr>
        <p:spPr/>
        <p:txBody>
          <a:bodyPr/>
          <a:lstStyle/>
          <a:p>
            <a:r>
              <a:rPr lang="en-US" smtClean="0"/>
              <a:t>Myfedloan.org </a:t>
            </a:r>
            <a:endParaRPr lang="en-US"/>
          </a:p>
        </p:txBody>
      </p:sp>
      <p:sp>
        <p:nvSpPr>
          <p:cNvPr id="7" name="Slide Number Placeholder 6"/>
          <p:cNvSpPr>
            <a:spLocks noGrp="1"/>
          </p:cNvSpPr>
          <p:nvPr>
            <p:ph type="sldNum" sz="quarter" idx="12"/>
          </p:nvPr>
        </p:nvSpPr>
        <p:spPr/>
        <p:txBody>
          <a:bodyPr/>
          <a:lstStyle/>
          <a:p>
            <a:fld id="{675BEBA6-4A57-406D-B671-F270610AB5E4}" type="slidenum">
              <a:rPr lang="en-US" smtClean="0"/>
              <a:t>‹#›</a:t>
            </a:fld>
            <a:endParaRPr lang="en-US"/>
          </a:p>
        </p:txBody>
      </p:sp>
      <p:cxnSp>
        <p:nvCxnSpPr>
          <p:cNvPr id="8" name="Straight Connector 7"/>
          <p:cNvCxnSpPr/>
          <p:nvPr userDrawn="1"/>
        </p:nvCxnSpPr>
        <p:spPr>
          <a:xfrm>
            <a:off x="301925" y="793630"/>
            <a:ext cx="8428370" cy="0"/>
          </a:xfrm>
          <a:prstGeom prst="line">
            <a:avLst/>
          </a:prstGeom>
          <a:ln w="28575">
            <a:solidFill>
              <a:srgbClr val="3A5465"/>
            </a:solidFill>
          </a:ln>
        </p:spPr>
        <p:style>
          <a:lnRef idx="1">
            <a:schemeClr val="accent1"/>
          </a:lnRef>
          <a:fillRef idx="0">
            <a:schemeClr val="accent1"/>
          </a:fillRef>
          <a:effectRef idx="0">
            <a:schemeClr val="accent1"/>
          </a:effectRef>
          <a:fontRef idx="minor">
            <a:schemeClr val="tx1"/>
          </a:fontRef>
        </p:style>
      </p:cxnSp>
      <p:sp>
        <p:nvSpPr>
          <p:cNvPr id="10" name="Content Placeholder 3"/>
          <p:cNvSpPr>
            <a:spLocks noGrp="1"/>
          </p:cNvSpPr>
          <p:nvPr>
            <p:ph sz="half" idx="13"/>
          </p:nvPr>
        </p:nvSpPr>
        <p:spPr>
          <a:xfrm>
            <a:off x="529991" y="1422769"/>
            <a:ext cx="3886200" cy="4351338"/>
          </a:xfrm>
        </p:spPr>
        <p:txBody>
          <a:bodyPr/>
          <a:lstStyle>
            <a:lvl1pPr marL="0" indent="0" algn="l" defTabSz="457200" rtl="0" eaLnBrk="1" latinLnBrk="0" hangingPunct="1">
              <a:lnSpc>
                <a:spcPct val="90000"/>
              </a:lnSpc>
              <a:spcBef>
                <a:spcPts val="1000"/>
              </a:spcBef>
              <a:buFont typeface="Arial" panose="020B0604020202020204" pitchFamily="34" charset="0"/>
              <a:buNone/>
              <a:defRPr>
                <a:solidFill>
                  <a:schemeClr val="tx1"/>
                </a:solidFill>
                <a:latin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Clr>
                <a:schemeClr val="accent3"/>
              </a:buClr>
              <a:buSzPct val="110000"/>
              <a:buFont typeface="Arial" panose="020B0604020202020204" pitchFamily="34" charset="0"/>
              <a:buChar char="•"/>
              <a:defRPr/>
            </a:lvl2pPr>
            <a:lvl3pPr marL="1143000" indent="-228600" algn="l" defTabSz="914400" rtl="0" eaLnBrk="1" latinLnBrk="0" hangingPunct="1">
              <a:lnSpc>
                <a:spcPct val="90000"/>
              </a:lnSpc>
              <a:spcBef>
                <a:spcPts val="500"/>
              </a:spcBef>
              <a:buClr>
                <a:schemeClr val="accent3"/>
              </a:buClr>
              <a:buSzPct val="80000"/>
              <a:buFont typeface="Courier New" panose="02070309020205020404" pitchFamily="49" charset="0"/>
              <a:buChar char="o"/>
              <a:defRPr/>
            </a:lvl3pPr>
            <a:lvl4pPr marL="1600200" indent="-228600" algn="l" defTabSz="914400" rtl="0" eaLnBrk="1" latinLnBrk="0" hangingPunct="1">
              <a:lnSpc>
                <a:spcPct val="90000"/>
              </a:lnSpc>
              <a:spcBef>
                <a:spcPts val="500"/>
              </a:spcBef>
              <a:buClr>
                <a:schemeClr val="accent3"/>
              </a:buClr>
              <a:buSzPct val="90000"/>
              <a:buFont typeface="Arial" panose="020B0604020202020204" pitchFamily="34" charset="0"/>
              <a:buChar char="•"/>
              <a:defRPr/>
            </a:lvl4pPr>
            <a:lvl5pPr marL="2057400" indent="-228600" algn="l" defTabSz="914400" rtl="0" eaLnBrk="1" latinLnBrk="0" hangingPunct="1">
              <a:lnSpc>
                <a:spcPct val="90000"/>
              </a:lnSpc>
              <a:spcBef>
                <a:spcPts val="500"/>
              </a:spcBef>
              <a:buClr>
                <a:schemeClr val="accent3"/>
              </a:buClr>
              <a:buSzPct val="50000"/>
              <a:buFont typeface="Courier New" panose="02070309020205020404" pitchFamily="49" charset="0"/>
              <a:buChar char="o"/>
              <a:defRPr/>
            </a:lvl5pPr>
          </a:lstStyle>
          <a:p>
            <a:pPr marL="0" lvl="0" indent="0" algn="l" defTabSz="457200" rtl="0" eaLnBrk="1" latinLnBrk="0" hangingPunct="1">
              <a:lnSpc>
                <a:spcPct val="90000"/>
              </a:lnSpc>
              <a:spcBef>
                <a:spcPts val="1000"/>
              </a:spcBef>
              <a:buFont typeface="Arial" panose="020B0604020202020204" pitchFamily="34" charset="0"/>
              <a:buNone/>
            </a:pPr>
            <a:r>
              <a:rPr lang="en-US" dirty="0" smtClean="0"/>
              <a:t>Edit Master text styles</a:t>
            </a:r>
          </a:p>
          <a:p>
            <a:pPr marL="685800" lvl="1" indent="-228600" algn="l" defTabSz="914400" rtl="0" eaLnBrk="1" latinLnBrk="0" hangingPunct="1">
              <a:lnSpc>
                <a:spcPct val="90000"/>
              </a:lnSpc>
              <a:spcBef>
                <a:spcPts val="500"/>
              </a:spcBef>
              <a:buClr>
                <a:schemeClr val="accent3"/>
              </a:buClr>
              <a:buSzPct val="110000"/>
              <a:buFont typeface="Arial" panose="020B0604020202020204" pitchFamily="34" charset="0"/>
              <a:buChar char="•"/>
            </a:pPr>
            <a:r>
              <a:rPr lang="en-US" dirty="0" smtClean="0"/>
              <a:t>Second level</a:t>
            </a:r>
          </a:p>
          <a:p>
            <a:pPr marL="1143000" lvl="2" indent="-228600" algn="l" defTabSz="914400" rtl="0" eaLnBrk="1" latinLnBrk="0" hangingPunct="1">
              <a:lnSpc>
                <a:spcPct val="90000"/>
              </a:lnSpc>
              <a:spcBef>
                <a:spcPts val="500"/>
              </a:spcBef>
              <a:buClr>
                <a:schemeClr val="accent3"/>
              </a:buClr>
              <a:buSzPct val="80000"/>
              <a:buFont typeface="Courier New" panose="02070309020205020404" pitchFamily="49" charset="0"/>
              <a:buChar char="o"/>
            </a:pPr>
            <a:r>
              <a:rPr lang="en-US" dirty="0" smtClean="0"/>
              <a:t>Third level</a:t>
            </a:r>
          </a:p>
          <a:p>
            <a:pPr marL="1600200" lvl="3" indent="-228600" algn="l" defTabSz="914400" rtl="0" eaLnBrk="1" latinLnBrk="0" hangingPunct="1">
              <a:lnSpc>
                <a:spcPct val="90000"/>
              </a:lnSpc>
              <a:spcBef>
                <a:spcPts val="500"/>
              </a:spcBef>
              <a:buClr>
                <a:schemeClr val="accent3"/>
              </a:buClr>
              <a:buSzPct val="90000"/>
              <a:buFont typeface="Arial" panose="020B0604020202020204" pitchFamily="34" charset="0"/>
              <a:buChar char="•"/>
            </a:pPr>
            <a:r>
              <a:rPr lang="en-US" dirty="0" smtClean="0"/>
              <a:t>Fourth level</a:t>
            </a:r>
          </a:p>
          <a:p>
            <a:pPr marL="2057400" lvl="4" indent="-228600" algn="l" defTabSz="914400" rtl="0" eaLnBrk="1" latinLnBrk="0" hangingPunct="1">
              <a:lnSpc>
                <a:spcPct val="90000"/>
              </a:lnSpc>
              <a:spcBef>
                <a:spcPts val="500"/>
              </a:spcBef>
              <a:buClr>
                <a:schemeClr val="accent3"/>
              </a:buClr>
              <a:buSzPct val="50000"/>
              <a:buFont typeface="Courier New" panose="02070309020205020404" pitchFamily="49" charset="0"/>
              <a:buChar char="o"/>
            </a:pPr>
            <a:r>
              <a:rPr lang="en-US" dirty="0" smtClean="0"/>
              <a:t>Fifth level</a:t>
            </a:r>
            <a:endParaRPr lang="en-US" dirty="0"/>
          </a:p>
        </p:txBody>
      </p:sp>
    </p:spTree>
    <p:extLst>
      <p:ext uri="{BB962C8B-B14F-4D97-AF65-F5344CB8AC3E}">
        <p14:creationId xmlns:p14="http://schemas.microsoft.com/office/powerpoint/2010/main" val="12981743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28237"/>
            <a:ext cx="3868340"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629842" y="2052149"/>
            <a:ext cx="3868340" cy="3684588"/>
          </a:xfrm>
        </p:spPr>
        <p:txBody>
          <a:bodyPr/>
          <a:lstStyle>
            <a:lvl1pPr marL="0" indent="0" algn="l" defTabSz="457200" rtl="0" eaLnBrk="1" latinLnBrk="0" hangingPunct="1">
              <a:lnSpc>
                <a:spcPct val="90000"/>
              </a:lnSpc>
              <a:spcBef>
                <a:spcPts val="1000"/>
              </a:spcBef>
              <a:buFont typeface="Arial" panose="020B0604020202020204" pitchFamily="34" charset="0"/>
              <a:buNone/>
              <a:defRPr>
                <a:solidFill>
                  <a:schemeClr val="tx1"/>
                </a:solidFill>
                <a:latin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Clr>
                <a:schemeClr val="accent3"/>
              </a:buClr>
              <a:buSzPct val="110000"/>
              <a:buFont typeface="Arial" panose="020B0604020202020204" pitchFamily="34" charset="0"/>
              <a:buChar char="•"/>
              <a:defRPr/>
            </a:lvl2pPr>
            <a:lvl3pPr marL="1143000" indent="-228600" algn="l" defTabSz="914400" rtl="0" eaLnBrk="1" latinLnBrk="0" hangingPunct="1">
              <a:lnSpc>
                <a:spcPct val="90000"/>
              </a:lnSpc>
              <a:spcBef>
                <a:spcPts val="500"/>
              </a:spcBef>
              <a:buClr>
                <a:schemeClr val="accent3"/>
              </a:buClr>
              <a:buSzPct val="80000"/>
              <a:buFont typeface="Courier New" panose="02070309020205020404" pitchFamily="49" charset="0"/>
              <a:buChar char="o"/>
              <a:defRPr/>
            </a:lvl3pPr>
            <a:lvl4pPr marL="1600200" indent="-228600" algn="l" defTabSz="914400" rtl="0" eaLnBrk="1" latinLnBrk="0" hangingPunct="1">
              <a:lnSpc>
                <a:spcPct val="90000"/>
              </a:lnSpc>
              <a:spcBef>
                <a:spcPts val="500"/>
              </a:spcBef>
              <a:buClr>
                <a:schemeClr val="accent3"/>
              </a:buClr>
              <a:buSzPct val="90000"/>
              <a:buFont typeface="Arial" panose="020B0604020202020204" pitchFamily="34" charset="0"/>
              <a:buChar char="•"/>
              <a:defRPr/>
            </a:lvl4pPr>
            <a:lvl5pPr marL="2057400" indent="-228600" algn="l" defTabSz="914400" rtl="0" eaLnBrk="1" latinLnBrk="0" hangingPunct="1">
              <a:lnSpc>
                <a:spcPct val="90000"/>
              </a:lnSpc>
              <a:spcBef>
                <a:spcPts val="500"/>
              </a:spcBef>
              <a:buClr>
                <a:schemeClr val="accent3"/>
              </a:buClr>
              <a:buSzPct val="50000"/>
              <a:buFont typeface="Courier New" panose="02070309020205020404" pitchFamily="49" charset="0"/>
              <a:buChar char="o"/>
              <a:defRPr/>
            </a:lvl5pPr>
          </a:lstStyle>
          <a:p>
            <a:pPr marL="0" lvl="0" indent="0" algn="l" defTabSz="457200" rtl="0" eaLnBrk="1" latinLnBrk="0" hangingPunct="1">
              <a:lnSpc>
                <a:spcPct val="90000"/>
              </a:lnSpc>
              <a:spcBef>
                <a:spcPts val="1000"/>
              </a:spcBef>
              <a:buFont typeface="Arial" panose="020B0604020202020204" pitchFamily="34" charset="0"/>
              <a:buNone/>
            </a:pPr>
            <a:r>
              <a:rPr lang="en-US" dirty="0" smtClean="0"/>
              <a:t>Edit Master text styles</a:t>
            </a:r>
          </a:p>
          <a:p>
            <a:pPr marL="685800" lvl="1" indent="-228600" algn="l" defTabSz="914400" rtl="0" eaLnBrk="1" latinLnBrk="0" hangingPunct="1">
              <a:lnSpc>
                <a:spcPct val="90000"/>
              </a:lnSpc>
              <a:spcBef>
                <a:spcPts val="500"/>
              </a:spcBef>
              <a:buClr>
                <a:schemeClr val="accent3"/>
              </a:buClr>
              <a:buSzPct val="110000"/>
              <a:buFont typeface="Arial" panose="020B0604020202020204" pitchFamily="34" charset="0"/>
              <a:buChar char="•"/>
            </a:pPr>
            <a:r>
              <a:rPr lang="en-US" dirty="0" smtClean="0"/>
              <a:t>Second level</a:t>
            </a:r>
          </a:p>
          <a:p>
            <a:pPr marL="1143000" lvl="2" indent="-228600" algn="l" defTabSz="914400" rtl="0" eaLnBrk="1" latinLnBrk="0" hangingPunct="1">
              <a:lnSpc>
                <a:spcPct val="90000"/>
              </a:lnSpc>
              <a:spcBef>
                <a:spcPts val="500"/>
              </a:spcBef>
              <a:buClr>
                <a:schemeClr val="accent3"/>
              </a:buClr>
              <a:buSzPct val="80000"/>
              <a:buFont typeface="Courier New" panose="02070309020205020404" pitchFamily="49" charset="0"/>
              <a:buChar char="o"/>
            </a:pPr>
            <a:r>
              <a:rPr lang="en-US" dirty="0" smtClean="0"/>
              <a:t>Third level</a:t>
            </a:r>
          </a:p>
          <a:p>
            <a:pPr marL="1600200" lvl="3" indent="-228600" algn="l" defTabSz="914400" rtl="0" eaLnBrk="1" latinLnBrk="0" hangingPunct="1">
              <a:lnSpc>
                <a:spcPct val="90000"/>
              </a:lnSpc>
              <a:spcBef>
                <a:spcPts val="500"/>
              </a:spcBef>
              <a:buClr>
                <a:schemeClr val="accent3"/>
              </a:buClr>
              <a:buSzPct val="90000"/>
              <a:buFont typeface="Arial" panose="020B0604020202020204" pitchFamily="34" charset="0"/>
              <a:buChar char="•"/>
            </a:pPr>
            <a:r>
              <a:rPr lang="en-US" dirty="0" smtClean="0"/>
              <a:t>Fourth level</a:t>
            </a:r>
          </a:p>
          <a:p>
            <a:pPr marL="2057400" lvl="4" indent="-228600" algn="l" defTabSz="914400" rtl="0" eaLnBrk="1" latinLnBrk="0" hangingPunct="1">
              <a:lnSpc>
                <a:spcPct val="90000"/>
              </a:lnSpc>
              <a:spcBef>
                <a:spcPts val="500"/>
              </a:spcBef>
              <a:buClr>
                <a:schemeClr val="accent3"/>
              </a:buClr>
              <a:buSzPct val="50000"/>
              <a:buFont typeface="Courier New" panose="02070309020205020404" pitchFamily="49" charset="0"/>
              <a:buChar char="o"/>
            </a:pPr>
            <a:r>
              <a:rPr lang="en-US" dirty="0" smtClean="0"/>
              <a:t>Fifth level</a:t>
            </a:r>
            <a:endParaRPr lang="en-US" dirty="0"/>
          </a:p>
        </p:txBody>
      </p:sp>
      <p:sp>
        <p:nvSpPr>
          <p:cNvPr id="5" name="Text Placeholder 4"/>
          <p:cNvSpPr>
            <a:spLocks noGrp="1"/>
          </p:cNvSpPr>
          <p:nvPr>
            <p:ph type="body" sz="quarter" idx="3"/>
          </p:nvPr>
        </p:nvSpPr>
        <p:spPr>
          <a:xfrm>
            <a:off x="4629150" y="1228237"/>
            <a:ext cx="3887391"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629150" y="2052149"/>
            <a:ext cx="3887391" cy="3684588"/>
          </a:xfrm>
        </p:spPr>
        <p:txBody>
          <a:bodyPr/>
          <a:lstStyle>
            <a:lvl1pPr marL="0" indent="0" algn="l" defTabSz="457200" rtl="0" eaLnBrk="1" latinLnBrk="0" hangingPunct="1">
              <a:lnSpc>
                <a:spcPct val="90000"/>
              </a:lnSpc>
              <a:spcBef>
                <a:spcPts val="1000"/>
              </a:spcBef>
              <a:buFont typeface="Arial" panose="020B0604020202020204" pitchFamily="34" charset="0"/>
              <a:buNone/>
              <a:defRPr>
                <a:solidFill>
                  <a:schemeClr val="tx1"/>
                </a:solidFill>
                <a:latin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Clr>
                <a:schemeClr val="accent3"/>
              </a:buClr>
              <a:buSzPct val="110000"/>
              <a:buFont typeface="Arial" panose="020B0604020202020204" pitchFamily="34" charset="0"/>
              <a:buChar char="•"/>
              <a:defRPr/>
            </a:lvl2pPr>
            <a:lvl3pPr marL="1143000" indent="-228600" algn="l" defTabSz="914400" rtl="0" eaLnBrk="1" latinLnBrk="0" hangingPunct="1">
              <a:lnSpc>
                <a:spcPct val="90000"/>
              </a:lnSpc>
              <a:spcBef>
                <a:spcPts val="500"/>
              </a:spcBef>
              <a:buClr>
                <a:schemeClr val="accent3"/>
              </a:buClr>
              <a:buSzPct val="80000"/>
              <a:buFont typeface="Courier New" panose="02070309020205020404" pitchFamily="49" charset="0"/>
              <a:buChar char="o"/>
              <a:defRPr/>
            </a:lvl3pPr>
            <a:lvl4pPr marL="1600200" indent="-228600" algn="l" defTabSz="914400" rtl="0" eaLnBrk="1" latinLnBrk="0" hangingPunct="1">
              <a:lnSpc>
                <a:spcPct val="90000"/>
              </a:lnSpc>
              <a:spcBef>
                <a:spcPts val="500"/>
              </a:spcBef>
              <a:buClr>
                <a:schemeClr val="accent3"/>
              </a:buClr>
              <a:buSzPct val="90000"/>
              <a:buFont typeface="Arial" panose="020B0604020202020204" pitchFamily="34" charset="0"/>
              <a:buChar char="•"/>
              <a:defRPr/>
            </a:lvl4pPr>
            <a:lvl5pPr marL="2057400" indent="-228600" algn="l" defTabSz="914400" rtl="0" eaLnBrk="1" latinLnBrk="0" hangingPunct="1">
              <a:lnSpc>
                <a:spcPct val="90000"/>
              </a:lnSpc>
              <a:spcBef>
                <a:spcPts val="500"/>
              </a:spcBef>
              <a:buClr>
                <a:schemeClr val="accent3"/>
              </a:buClr>
              <a:buSzPct val="50000"/>
              <a:buFont typeface="Courier New" panose="02070309020205020404" pitchFamily="49" charset="0"/>
              <a:buChar char="o"/>
              <a:defRPr/>
            </a:lvl5pPr>
          </a:lstStyle>
          <a:p>
            <a:pPr marL="0" lvl="0" indent="0" algn="l" defTabSz="457200" rtl="0" eaLnBrk="1" latinLnBrk="0" hangingPunct="1">
              <a:lnSpc>
                <a:spcPct val="90000"/>
              </a:lnSpc>
              <a:spcBef>
                <a:spcPts val="1000"/>
              </a:spcBef>
              <a:buFont typeface="Arial" panose="020B0604020202020204" pitchFamily="34" charset="0"/>
              <a:buNone/>
            </a:pPr>
            <a:r>
              <a:rPr lang="en-US" dirty="0" smtClean="0"/>
              <a:t>Edit Master text styles</a:t>
            </a:r>
          </a:p>
          <a:p>
            <a:pPr marL="685800" lvl="1" indent="-228600" algn="l" defTabSz="914400" rtl="0" eaLnBrk="1" latinLnBrk="0" hangingPunct="1">
              <a:lnSpc>
                <a:spcPct val="90000"/>
              </a:lnSpc>
              <a:spcBef>
                <a:spcPts val="500"/>
              </a:spcBef>
              <a:buClr>
                <a:schemeClr val="accent3"/>
              </a:buClr>
              <a:buSzPct val="110000"/>
              <a:buFont typeface="Arial" panose="020B0604020202020204" pitchFamily="34" charset="0"/>
              <a:buChar char="•"/>
            </a:pPr>
            <a:r>
              <a:rPr lang="en-US" dirty="0" smtClean="0"/>
              <a:t>Second level</a:t>
            </a:r>
          </a:p>
          <a:p>
            <a:pPr marL="1143000" lvl="2" indent="-228600" algn="l" defTabSz="914400" rtl="0" eaLnBrk="1" latinLnBrk="0" hangingPunct="1">
              <a:lnSpc>
                <a:spcPct val="90000"/>
              </a:lnSpc>
              <a:spcBef>
                <a:spcPts val="500"/>
              </a:spcBef>
              <a:buClr>
                <a:schemeClr val="accent3"/>
              </a:buClr>
              <a:buSzPct val="80000"/>
              <a:buFont typeface="Courier New" panose="02070309020205020404" pitchFamily="49" charset="0"/>
              <a:buChar char="o"/>
            </a:pPr>
            <a:r>
              <a:rPr lang="en-US" dirty="0" smtClean="0"/>
              <a:t>Third level</a:t>
            </a:r>
          </a:p>
          <a:p>
            <a:pPr marL="1600200" lvl="3" indent="-228600" algn="l" defTabSz="914400" rtl="0" eaLnBrk="1" latinLnBrk="0" hangingPunct="1">
              <a:lnSpc>
                <a:spcPct val="90000"/>
              </a:lnSpc>
              <a:spcBef>
                <a:spcPts val="500"/>
              </a:spcBef>
              <a:buClr>
                <a:schemeClr val="accent3"/>
              </a:buClr>
              <a:buSzPct val="90000"/>
              <a:buFont typeface="Arial" panose="020B0604020202020204" pitchFamily="34" charset="0"/>
              <a:buChar char="•"/>
            </a:pPr>
            <a:r>
              <a:rPr lang="en-US" dirty="0" smtClean="0"/>
              <a:t>Fourth level</a:t>
            </a:r>
          </a:p>
          <a:p>
            <a:pPr marL="2057400" lvl="4" indent="-228600" algn="l" defTabSz="914400" rtl="0" eaLnBrk="1" latinLnBrk="0" hangingPunct="1">
              <a:lnSpc>
                <a:spcPct val="90000"/>
              </a:lnSpc>
              <a:spcBef>
                <a:spcPts val="500"/>
              </a:spcBef>
              <a:buClr>
                <a:schemeClr val="accent3"/>
              </a:buClr>
              <a:buSzPct val="50000"/>
              <a:buFont typeface="Courier New" panose="02070309020205020404" pitchFamily="49" charset="0"/>
              <a:buChar char="o"/>
            </a:pPr>
            <a:r>
              <a:rPr lang="en-US" dirty="0" smtClean="0"/>
              <a:t>Fifth level</a:t>
            </a:r>
            <a:endParaRPr lang="en-US" dirty="0"/>
          </a:p>
        </p:txBody>
      </p:sp>
      <p:sp>
        <p:nvSpPr>
          <p:cNvPr id="7" name="Date Placeholder 6"/>
          <p:cNvSpPr>
            <a:spLocks noGrp="1"/>
          </p:cNvSpPr>
          <p:nvPr>
            <p:ph type="dt" sz="half" idx="10"/>
          </p:nvPr>
        </p:nvSpPr>
        <p:spPr/>
        <p:txBody>
          <a:bodyPr/>
          <a:lstStyle/>
          <a:p>
            <a:r>
              <a:rPr lang="en-US" smtClean="0"/>
              <a:t>OFM </a:t>
            </a:r>
            <a:fld id="{48046555-2C6D-42F8-BA7F-3A53327AF2E7}" type="datetime1">
              <a:rPr lang="en-US" smtClean="0"/>
              <a:t>8/6/2018</a:t>
            </a:fld>
            <a:endParaRPr lang="en-US" dirty="0"/>
          </a:p>
        </p:txBody>
      </p:sp>
      <p:sp>
        <p:nvSpPr>
          <p:cNvPr id="8" name="Footer Placeholder 7"/>
          <p:cNvSpPr>
            <a:spLocks noGrp="1"/>
          </p:cNvSpPr>
          <p:nvPr>
            <p:ph type="ftr" sz="quarter" idx="11"/>
          </p:nvPr>
        </p:nvSpPr>
        <p:spPr/>
        <p:txBody>
          <a:bodyPr/>
          <a:lstStyle/>
          <a:p>
            <a:r>
              <a:rPr lang="en-US" smtClean="0"/>
              <a:t>Myfedloan.org </a:t>
            </a:r>
            <a:endParaRPr lang="en-US"/>
          </a:p>
        </p:txBody>
      </p:sp>
      <p:sp>
        <p:nvSpPr>
          <p:cNvPr id="9" name="Slide Number Placeholder 8"/>
          <p:cNvSpPr>
            <a:spLocks noGrp="1"/>
          </p:cNvSpPr>
          <p:nvPr>
            <p:ph type="sldNum" sz="quarter" idx="12"/>
          </p:nvPr>
        </p:nvSpPr>
        <p:spPr/>
        <p:txBody>
          <a:bodyPr/>
          <a:lstStyle/>
          <a:p>
            <a:fld id="{675BEBA6-4A57-406D-B671-F270610AB5E4}" type="slidenum">
              <a:rPr lang="en-US" smtClean="0"/>
              <a:t>‹#›</a:t>
            </a:fld>
            <a:endParaRPr lang="en-US"/>
          </a:p>
        </p:txBody>
      </p:sp>
      <p:sp>
        <p:nvSpPr>
          <p:cNvPr id="10" name="Title 1"/>
          <p:cNvSpPr txBox="1">
            <a:spLocks/>
          </p:cNvSpPr>
          <p:nvPr userDrawn="1"/>
        </p:nvSpPr>
        <p:spPr>
          <a:xfrm>
            <a:off x="301925" y="365126"/>
            <a:ext cx="7886700" cy="4285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Calibri" panose="020F0502020204030204" pitchFamily="34" charset="0"/>
                <a:ea typeface="+mj-ea"/>
                <a:cs typeface="Calibri" panose="020F0502020204030204" pitchFamily="34" charset="0"/>
              </a:defRPr>
            </a:lvl1pPr>
          </a:lstStyle>
          <a:p>
            <a:r>
              <a:rPr lang="en-US" sz="2500" dirty="0" smtClean="0"/>
              <a:t>Public</a:t>
            </a:r>
            <a:r>
              <a:rPr lang="en-US" sz="2500" baseline="0" dirty="0" smtClean="0"/>
              <a:t> Service Loan Forgiveness Program ( PSLF ) </a:t>
            </a:r>
            <a:endParaRPr lang="en-US" sz="2500" dirty="0"/>
          </a:p>
        </p:txBody>
      </p:sp>
      <p:cxnSp>
        <p:nvCxnSpPr>
          <p:cNvPr id="11" name="Straight Connector 10"/>
          <p:cNvCxnSpPr/>
          <p:nvPr userDrawn="1"/>
        </p:nvCxnSpPr>
        <p:spPr>
          <a:xfrm>
            <a:off x="301925" y="793630"/>
            <a:ext cx="8428370" cy="0"/>
          </a:xfrm>
          <a:prstGeom prst="line">
            <a:avLst/>
          </a:prstGeom>
          <a:ln w="28575">
            <a:solidFill>
              <a:srgbClr val="3A546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5020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7" name="Content Placeholder 16"/>
          <p:cNvSpPr>
            <a:spLocks noGrp="1"/>
          </p:cNvSpPr>
          <p:nvPr>
            <p:ph sz="quarter" idx="17" hasCustomPrompt="1"/>
          </p:nvPr>
        </p:nvSpPr>
        <p:spPr>
          <a:xfrm>
            <a:off x="301625" y="379413"/>
            <a:ext cx="7920038" cy="414337"/>
          </a:xfrm>
        </p:spPr>
        <p:txBody>
          <a:bodyPr/>
          <a:lstStyle>
            <a:lvl1pPr marL="0" indent="0">
              <a:buNone/>
              <a:defRPr sz="2800" b="1">
                <a:solidFill>
                  <a:schemeClr val="tx1"/>
                </a:solidFill>
                <a:latin typeface="Calibri" panose="020F0502020204030204" pitchFamily="34" charset="0"/>
                <a:cs typeface="Calibri" panose="020F0502020204030204" pitchFamily="34" charset="0"/>
              </a:defRPr>
            </a:lvl1pPr>
          </a:lstStyle>
          <a:p>
            <a:pPr lvl="0"/>
            <a:r>
              <a:rPr lang="en-US" dirty="0" smtClean="0"/>
              <a:t>CLICK TO EDIT MASTER TITLE STYLE</a:t>
            </a:r>
            <a:endParaRPr lang="en-US" dirty="0"/>
          </a:p>
        </p:txBody>
      </p:sp>
      <p:sp>
        <p:nvSpPr>
          <p:cNvPr id="4" name="Content Placeholder 3"/>
          <p:cNvSpPr>
            <a:spLocks noGrp="1"/>
          </p:cNvSpPr>
          <p:nvPr>
            <p:ph sz="half" idx="2"/>
          </p:nvPr>
        </p:nvSpPr>
        <p:spPr>
          <a:xfrm>
            <a:off x="407651" y="2905569"/>
            <a:ext cx="2606040" cy="2831167"/>
          </a:xfrm>
        </p:spPr>
        <p:txBody>
          <a:bodyPr/>
          <a:lstStyle>
            <a:lvl1pPr marL="0" indent="0" algn="l" defTabSz="457200" rtl="0" eaLnBrk="1" latinLnBrk="0" hangingPunct="1">
              <a:lnSpc>
                <a:spcPct val="90000"/>
              </a:lnSpc>
              <a:spcBef>
                <a:spcPts val="1000"/>
              </a:spcBef>
              <a:buFont typeface="Arial" panose="020B0604020202020204" pitchFamily="34" charset="0"/>
              <a:buNone/>
              <a:defRPr>
                <a:solidFill>
                  <a:schemeClr val="tx1"/>
                </a:solidFill>
                <a:latin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Clr>
                <a:schemeClr val="accent3"/>
              </a:buClr>
              <a:buSzPct val="110000"/>
              <a:buFont typeface="Arial" panose="020B0604020202020204" pitchFamily="34" charset="0"/>
              <a:buChar char="•"/>
              <a:defRPr/>
            </a:lvl2pPr>
            <a:lvl3pPr marL="1143000" indent="-228600" algn="l" defTabSz="914400" rtl="0" eaLnBrk="1" latinLnBrk="0" hangingPunct="1">
              <a:lnSpc>
                <a:spcPct val="90000"/>
              </a:lnSpc>
              <a:spcBef>
                <a:spcPts val="500"/>
              </a:spcBef>
              <a:buClr>
                <a:schemeClr val="accent3"/>
              </a:buClr>
              <a:buSzPct val="80000"/>
              <a:buFont typeface="Courier New" panose="02070309020205020404" pitchFamily="49" charset="0"/>
              <a:buChar char="o"/>
              <a:defRPr/>
            </a:lvl3pPr>
            <a:lvl4pPr marL="1600200" indent="-228600" algn="l" defTabSz="914400" rtl="0" eaLnBrk="1" latinLnBrk="0" hangingPunct="1">
              <a:lnSpc>
                <a:spcPct val="90000"/>
              </a:lnSpc>
              <a:spcBef>
                <a:spcPts val="500"/>
              </a:spcBef>
              <a:buClr>
                <a:schemeClr val="accent3"/>
              </a:buClr>
              <a:buSzPct val="90000"/>
              <a:buFont typeface="Arial" panose="020B0604020202020204" pitchFamily="34" charset="0"/>
              <a:buChar char="•"/>
              <a:defRPr/>
            </a:lvl4pPr>
            <a:lvl5pPr marL="2057400" indent="-228600" algn="l" defTabSz="914400" rtl="0" eaLnBrk="1" latinLnBrk="0" hangingPunct="1">
              <a:lnSpc>
                <a:spcPct val="90000"/>
              </a:lnSpc>
              <a:spcBef>
                <a:spcPts val="500"/>
              </a:spcBef>
              <a:buClr>
                <a:schemeClr val="accent3"/>
              </a:buClr>
              <a:buSzPct val="50000"/>
              <a:buFont typeface="Courier New" panose="02070309020205020404" pitchFamily="49" charset="0"/>
              <a:buChar char="o"/>
              <a:defRPr/>
            </a:lvl5pPr>
          </a:lstStyle>
          <a:p>
            <a:pPr marL="0" lvl="0" indent="0" algn="l" defTabSz="457200" rtl="0" eaLnBrk="1" latinLnBrk="0" hangingPunct="1">
              <a:lnSpc>
                <a:spcPct val="90000"/>
              </a:lnSpc>
              <a:spcBef>
                <a:spcPts val="1000"/>
              </a:spcBef>
              <a:buFont typeface="Arial" panose="020B0604020202020204" pitchFamily="34" charset="0"/>
              <a:buNone/>
            </a:pPr>
            <a:r>
              <a:rPr lang="en-US" dirty="0" smtClean="0"/>
              <a:t>Edit Master text styles</a:t>
            </a:r>
          </a:p>
        </p:txBody>
      </p:sp>
      <p:sp>
        <p:nvSpPr>
          <p:cNvPr id="6" name="Content Placeholder 5"/>
          <p:cNvSpPr>
            <a:spLocks noGrp="1"/>
          </p:cNvSpPr>
          <p:nvPr>
            <p:ph sz="quarter" idx="4"/>
          </p:nvPr>
        </p:nvSpPr>
        <p:spPr>
          <a:xfrm>
            <a:off x="3197373" y="2905569"/>
            <a:ext cx="2606040" cy="2831167"/>
          </a:xfrm>
        </p:spPr>
        <p:txBody>
          <a:bodyPr/>
          <a:lstStyle>
            <a:lvl1pPr marL="0" indent="0" algn="l" defTabSz="457200" rtl="0" eaLnBrk="1" latinLnBrk="0" hangingPunct="1">
              <a:lnSpc>
                <a:spcPct val="90000"/>
              </a:lnSpc>
              <a:spcBef>
                <a:spcPts val="1000"/>
              </a:spcBef>
              <a:buFont typeface="Arial" panose="020B0604020202020204" pitchFamily="34" charset="0"/>
              <a:buNone/>
              <a:defRPr>
                <a:solidFill>
                  <a:schemeClr val="tx1"/>
                </a:solidFill>
                <a:latin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Clr>
                <a:schemeClr val="accent3"/>
              </a:buClr>
              <a:buSzPct val="110000"/>
              <a:buFont typeface="Arial" panose="020B0604020202020204" pitchFamily="34" charset="0"/>
              <a:buChar char="•"/>
              <a:defRPr/>
            </a:lvl2pPr>
            <a:lvl3pPr marL="1143000" indent="-228600" algn="l" defTabSz="914400" rtl="0" eaLnBrk="1" latinLnBrk="0" hangingPunct="1">
              <a:lnSpc>
                <a:spcPct val="90000"/>
              </a:lnSpc>
              <a:spcBef>
                <a:spcPts val="500"/>
              </a:spcBef>
              <a:buClr>
                <a:schemeClr val="accent3"/>
              </a:buClr>
              <a:buSzPct val="80000"/>
              <a:buFont typeface="Courier New" panose="02070309020205020404" pitchFamily="49" charset="0"/>
              <a:buChar char="o"/>
              <a:defRPr/>
            </a:lvl3pPr>
            <a:lvl4pPr marL="1600200" indent="-228600" algn="l" defTabSz="914400" rtl="0" eaLnBrk="1" latinLnBrk="0" hangingPunct="1">
              <a:lnSpc>
                <a:spcPct val="90000"/>
              </a:lnSpc>
              <a:spcBef>
                <a:spcPts val="500"/>
              </a:spcBef>
              <a:buClr>
                <a:schemeClr val="accent3"/>
              </a:buClr>
              <a:buSzPct val="90000"/>
              <a:buFont typeface="Arial" panose="020B0604020202020204" pitchFamily="34" charset="0"/>
              <a:buChar char="•"/>
              <a:defRPr/>
            </a:lvl4pPr>
            <a:lvl5pPr marL="2057400" indent="-228600" algn="l" defTabSz="914400" rtl="0" eaLnBrk="1" latinLnBrk="0" hangingPunct="1">
              <a:lnSpc>
                <a:spcPct val="90000"/>
              </a:lnSpc>
              <a:spcBef>
                <a:spcPts val="500"/>
              </a:spcBef>
              <a:buClr>
                <a:schemeClr val="accent3"/>
              </a:buClr>
              <a:buSzPct val="50000"/>
              <a:buFont typeface="Courier New" panose="02070309020205020404" pitchFamily="49" charset="0"/>
              <a:buChar char="o"/>
              <a:defRPr/>
            </a:lvl5pPr>
          </a:lstStyle>
          <a:p>
            <a:pPr marL="0" lvl="0" indent="0" algn="l" defTabSz="457200" rtl="0" eaLnBrk="1" latinLnBrk="0" hangingPunct="1">
              <a:lnSpc>
                <a:spcPct val="90000"/>
              </a:lnSpc>
              <a:spcBef>
                <a:spcPts val="1000"/>
              </a:spcBef>
              <a:buFont typeface="Arial" panose="020B0604020202020204" pitchFamily="34" charset="0"/>
              <a:buNone/>
            </a:pPr>
            <a:r>
              <a:rPr lang="en-US" dirty="0" smtClean="0"/>
              <a:t>Edit Master text styles</a:t>
            </a:r>
          </a:p>
        </p:txBody>
      </p:sp>
      <p:sp>
        <p:nvSpPr>
          <p:cNvPr id="7" name="Date Placeholder 6"/>
          <p:cNvSpPr>
            <a:spLocks noGrp="1"/>
          </p:cNvSpPr>
          <p:nvPr>
            <p:ph type="dt" sz="half" idx="10"/>
          </p:nvPr>
        </p:nvSpPr>
        <p:spPr/>
        <p:txBody>
          <a:bodyPr/>
          <a:lstStyle/>
          <a:p>
            <a:r>
              <a:rPr lang="en-US" smtClean="0"/>
              <a:t>OFM </a:t>
            </a:r>
            <a:fld id="{48E47BEA-3B7A-475C-B40E-5E5F6094B5DE}" type="datetime1">
              <a:rPr lang="en-US" smtClean="0"/>
              <a:t>8/6/2018</a:t>
            </a:fld>
            <a:endParaRPr lang="en-US" dirty="0"/>
          </a:p>
        </p:txBody>
      </p:sp>
      <p:sp>
        <p:nvSpPr>
          <p:cNvPr id="8" name="Footer Placeholder 7"/>
          <p:cNvSpPr>
            <a:spLocks noGrp="1"/>
          </p:cNvSpPr>
          <p:nvPr>
            <p:ph type="ftr" sz="quarter" idx="11"/>
          </p:nvPr>
        </p:nvSpPr>
        <p:spPr/>
        <p:txBody>
          <a:bodyPr/>
          <a:lstStyle/>
          <a:p>
            <a:r>
              <a:rPr lang="en-US" smtClean="0"/>
              <a:t>Myfedloan.org </a:t>
            </a:r>
            <a:endParaRPr lang="en-US"/>
          </a:p>
        </p:txBody>
      </p:sp>
      <p:sp>
        <p:nvSpPr>
          <p:cNvPr id="9" name="Slide Number Placeholder 8"/>
          <p:cNvSpPr>
            <a:spLocks noGrp="1"/>
          </p:cNvSpPr>
          <p:nvPr>
            <p:ph type="sldNum" sz="quarter" idx="12"/>
          </p:nvPr>
        </p:nvSpPr>
        <p:spPr/>
        <p:txBody>
          <a:bodyPr/>
          <a:lstStyle/>
          <a:p>
            <a:fld id="{675BEBA6-4A57-406D-B671-F270610AB5E4}" type="slidenum">
              <a:rPr lang="en-US" smtClean="0"/>
              <a:t>‹#›</a:t>
            </a:fld>
            <a:endParaRPr lang="en-US"/>
          </a:p>
        </p:txBody>
      </p:sp>
      <p:cxnSp>
        <p:nvCxnSpPr>
          <p:cNvPr id="11" name="Straight Connector 10"/>
          <p:cNvCxnSpPr/>
          <p:nvPr userDrawn="1"/>
        </p:nvCxnSpPr>
        <p:spPr>
          <a:xfrm>
            <a:off x="301925" y="793630"/>
            <a:ext cx="8428370" cy="0"/>
          </a:xfrm>
          <a:prstGeom prst="line">
            <a:avLst/>
          </a:prstGeom>
          <a:ln w="28575">
            <a:solidFill>
              <a:srgbClr val="3A5465"/>
            </a:solidFill>
          </a:ln>
        </p:spPr>
        <p:style>
          <a:lnRef idx="1">
            <a:schemeClr val="accent1"/>
          </a:lnRef>
          <a:fillRef idx="0">
            <a:schemeClr val="accent1"/>
          </a:fillRef>
          <a:effectRef idx="0">
            <a:schemeClr val="accent1"/>
          </a:effectRef>
          <a:fontRef idx="minor">
            <a:schemeClr val="tx1"/>
          </a:fontRef>
        </p:style>
      </p:cxnSp>
      <p:sp>
        <p:nvSpPr>
          <p:cNvPr id="12" name="Content Placeholder 5"/>
          <p:cNvSpPr>
            <a:spLocks noGrp="1"/>
          </p:cNvSpPr>
          <p:nvPr>
            <p:ph sz="quarter" idx="13"/>
          </p:nvPr>
        </p:nvSpPr>
        <p:spPr>
          <a:xfrm>
            <a:off x="5987095" y="2905569"/>
            <a:ext cx="2606040" cy="2831167"/>
          </a:xfrm>
        </p:spPr>
        <p:txBody>
          <a:bodyPr/>
          <a:lstStyle>
            <a:lvl1pPr marL="0" indent="0" algn="l" defTabSz="457200" rtl="0" eaLnBrk="1" latinLnBrk="0" hangingPunct="1">
              <a:lnSpc>
                <a:spcPct val="90000"/>
              </a:lnSpc>
              <a:spcBef>
                <a:spcPts val="1000"/>
              </a:spcBef>
              <a:buFont typeface="Arial" panose="020B0604020202020204" pitchFamily="34" charset="0"/>
              <a:buNone/>
              <a:defRPr>
                <a:solidFill>
                  <a:schemeClr val="tx1"/>
                </a:solidFill>
                <a:latin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Clr>
                <a:schemeClr val="accent3"/>
              </a:buClr>
              <a:buSzPct val="110000"/>
              <a:buFont typeface="Arial" panose="020B0604020202020204" pitchFamily="34" charset="0"/>
              <a:buChar char="•"/>
              <a:defRPr/>
            </a:lvl2pPr>
            <a:lvl3pPr marL="1143000" indent="-228600" algn="l" defTabSz="914400" rtl="0" eaLnBrk="1" latinLnBrk="0" hangingPunct="1">
              <a:lnSpc>
                <a:spcPct val="90000"/>
              </a:lnSpc>
              <a:spcBef>
                <a:spcPts val="500"/>
              </a:spcBef>
              <a:buClr>
                <a:schemeClr val="accent3"/>
              </a:buClr>
              <a:buSzPct val="80000"/>
              <a:buFont typeface="Courier New" panose="02070309020205020404" pitchFamily="49" charset="0"/>
              <a:buChar char="o"/>
              <a:defRPr/>
            </a:lvl3pPr>
            <a:lvl4pPr marL="1600200" indent="-228600" algn="l" defTabSz="914400" rtl="0" eaLnBrk="1" latinLnBrk="0" hangingPunct="1">
              <a:lnSpc>
                <a:spcPct val="90000"/>
              </a:lnSpc>
              <a:spcBef>
                <a:spcPts val="500"/>
              </a:spcBef>
              <a:buClr>
                <a:schemeClr val="accent3"/>
              </a:buClr>
              <a:buSzPct val="90000"/>
              <a:buFont typeface="Arial" panose="020B0604020202020204" pitchFamily="34" charset="0"/>
              <a:buChar char="•"/>
              <a:defRPr/>
            </a:lvl4pPr>
            <a:lvl5pPr marL="2057400" indent="-228600" algn="l" defTabSz="914400" rtl="0" eaLnBrk="1" latinLnBrk="0" hangingPunct="1">
              <a:lnSpc>
                <a:spcPct val="90000"/>
              </a:lnSpc>
              <a:spcBef>
                <a:spcPts val="500"/>
              </a:spcBef>
              <a:buClr>
                <a:schemeClr val="accent3"/>
              </a:buClr>
              <a:buSzPct val="50000"/>
              <a:buFont typeface="Courier New" panose="02070309020205020404" pitchFamily="49" charset="0"/>
              <a:buChar char="o"/>
              <a:defRPr/>
            </a:lvl5pPr>
          </a:lstStyle>
          <a:p>
            <a:pPr marL="0" lvl="0" indent="0" algn="l" defTabSz="457200" rtl="0" eaLnBrk="1" latinLnBrk="0" hangingPunct="1">
              <a:lnSpc>
                <a:spcPct val="90000"/>
              </a:lnSpc>
              <a:spcBef>
                <a:spcPts val="1000"/>
              </a:spcBef>
              <a:buFont typeface="Arial" panose="020B0604020202020204" pitchFamily="34" charset="0"/>
              <a:buNone/>
            </a:pPr>
            <a:r>
              <a:rPr lang="en-US" dirty="0" smtClean="0"/>
              <a:t>Edit Master text styles</a:t>
            </a:r>
          </a:p>
        </p:txBody>
      </p:sp>
      <p:sp>
        <p:nvSpPr>
          <p:cNvPr id="13" name="Content Placeholder 12"/>
          <p:cNvSpPr>
            <a:spLocks noGrp="1"/>
          </p:cNvSpPr>
          <p:nvPr>
            <p:ph sz="quarter" idx="14"/>
          </p:nvPr>
        </p:nvSpPr>
        <p:spPr>
          <a:xfrm>
            <a:off x="407651" y="1649413"/>
            <a:ext cx="2605424" cy="1000125"/>
          </a:xfrm>
        </p:spPr>
        <p:txBody>
          <a:bodyPr/>
          <a:lstStyle>
            <a:lvl1pPr marL="0" indent="0">
              <a:buNone/>
              <a:defRPr/>
            </a:lvl1pPr>
          </a:lstStyle>
          <a:p>
            <a:pPr lvl="0"/>
            <a:endParaRPr lang="en-US" dirty="0"/>
          </a:p>
        </p:txBody>
      </p:sp>
      <p:sp>
        <p:nvSpPr>
          <p:cNvPr id="14" name="Content Placeholder 12"/>
          <p:cNvSpPr>
            <a:spLocks noGrp="1"/>
          </p:cNvSpPr>
          <p:nvPr>
            <p:ph sz="quarter" idx="15"/>
          </p:nvPr>
        </p:nvSpPr>
        <p:spPr>
          <a:xfrm>
            <a:off x="3213398" y="1649413"/>
            <a:ext cx="2605424" cy="1000125"/>
          </a:xfrm>
        </p:spPr>
        <p:txBody>
          <a:bodyPr/>
          <a:lstStyle>
            <a:lvl1pPr marL="0" indent="0">
              <a:buNone/>
              <a:defRPr/>
            </a:lvl1pPr>
          </a:lstStyle>
          <a:p>
            <a:pPr lvl="0"/>
            <a:endParaRPr lang="en-US" dirty="0"/>
          </a:p>
        </p:txBody>
      </p:sp>
      <p:sp>
        <p:nvSpPr>
          <p:cNvPr id="15" name="Content Placeholder 12"/>
          <p:cNvSpPr>
            <a:spLocks noGrp="1"/>
          </p:cNvSpPr>
          <p:nvPr>
            <p:ph sz="quarter" idx="16"/>
          </p:nvPr>
        </p:nvSpPr>
        <p:spPr>
          <a:xfrm>
            <a:off x="5987711" y="1649413"/>
            <a:ext cx="2605424" cy="100012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9051960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marL="0" lvl="0" indent="0" algn="l" defTabSz="457200" rtl="0" eaLnBrk="1" latinLnBrk="0" hangingPunct="1">
              <a:lnSpc>
                <a:spcPct val="90000"/>
              </a:lnSpc>
              <a:spcBef>
                <a:spcPts val="1000"/>
              </a:spcBef>
              <a:buFont typeface="Arial" panose="020B0604020202020204" pitchFamily="34" charset="0"/>
              <a:buNone/>
            </a:pPr>
            <a:r>
              <a:rPr lang="en-US" dirty="0" smtClean="0"/>
              <a:t>Edit Master text styles</a:t>
            </a:r>
          </a:p>
          <a:p>
            <a:pPr marL="685800" lvl="1" indent="-228600" algn="l" defTabSz="914400" rtl="0" eaLnBrk="1" latinLnBrk="0" hangingPunct="1">
              <a:lnSpc>
                <a:spcPct val="90000"/>
              </a:lnSpc>
              <a:spcBef>
                <a:spcPts val="500"/>
              </a:spcBef>
              <a:buClr>
                <a:schemeClr val="accent3"/>
              </a:buClr>
              <a:buSzPct val="110000"/>
              <a:buFont typeface="Arial" panose="020B0604020202020204" pitchFamily="34" charset="0"/>
              <a:buChar char="•"/>
            </a:pPr>
            <a:r>
              <a:rPr lang="en-US" dirty="0" smtClean="0"/>
              <a:t>Second level</a:t>
            </a:r>
          </a:p>
          <a:p>
            <a:pPr marL="1143000" lvl="2" indent="-228600" algn="l" defTabSz="914400" rtl="0" eaLnBrk="1" latinLnBrk="0" hangingPunct="1">
              <a:lnSpc>
                <a:spcPct val="90000"/>
              </a:lnSpc>
              <a:spcBef>
                <a:spcPts val="500"/>
              </a:spcBef>
              <a:buClr>
                <a:schemeClr val="accent3"/>
              </a:buClr>
              <a:buSzPct val="80000"/>
              <a:buFont typeface="Courier New" panose="02070309020205020404" pitchFamily="49" charset="0"/>
              <a:buChar char="o"/>
            </a:pPr>
            <a:r>
              <a:rPr lang="en-US" dirty="0" smtClean="0"/>
              <a:t>Third level</a:t>
            </a:r>
          </a:p>
          <a:p>
            <a:pPr marL="1600200" lvl="3" indent="-228600" algn="l" defTabSz="914400" rtl="0" eaLnBrk="1" latinLnBrk="0" hangingPunct="1">
              <a:lnSpc>
                <a:spcPct val="90000"/>
              </a:lnSpc>
              <a:spcBef>
                <a:spcPts val="500"/>
              </a:spcBef>
              <a:buClr>
                <a:schemeClr val="accent3"/>
              </a:buClr>
              <a:buSzPct val="90000"/>
              <a:buFont typeface="Arial" panose="020B0604020202020204" pitchFamily="34" charset="0"/>
              <a:buChar char="•"/>
            </a:pPr>
            <a:r>
              <a:rPr lang="en-US" dirty="0" smtClean="0"/>
              <a:t>Fourth level</a:t>
            </a:r>
          </a:p>
          <a:p>
            <a:pPr marL="2057400" lvl="4" indent="-228600" algn="l" defTabSz="914400" rtl="0" eaLnBrk="1" latinLnBrk="0" hangingPunct="1">
              <a:lnSpc>
                <a:spcPct val="90000"/>
              </a:lnSpc>
              <a:spcBef>
                <a:spcPts val="500"/>
              </a:spcBef>
              <a:buClr>
                <a:schemeClr val="accent3"/>
              </a:buClr>
              <a:buSzPct val="50000"/>
              <a:buFont typeface="Courier New" panose="02070309020205020404" pitchFamily="49" charset="0"/>
              <a:buChar char="o"/>
            </a:pPr>
            <a:r>
              <a:rPr lang="en-US" dirty="0" smtClean="0"/>
              <a:t>Fifth level</a:t>
            </a:r>
            <a:endParaRPr lang="en-US" dirty="0"/>
          </a:p>
        </p:txBody>
      </p:sp>
      <p:sp>
        <p:nvSpPr>
          <p:cNvPr id="4" name="Date Placeholder 3"/>
          <p:cNvSpPr>
            <a:spLocks noGrp="1"/>
          </p:cNvSpPr>
          <p:nvPr>
            <p:ph type="dt" sz="half" idx="2"/>
          </p:nvPr>
        </p:nvSpPr>
        <p:spPr>
          <a:xfrm>
            <a:off x="0"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OFM </a:t>
            </a:r>
            <a:fld id="{1B180122-D653-4AB8-A880-4E0475D4F09A}" type="datetime1">
              <a:rPr lang="en-US" smtClean="0"/>
              <a:t>8/6/2018</a:t>
            </a:fld>
            <a:endParaRPr lang="en-US" dirty="0"/>
          </a:p>
        </p:txBody>
      </p:sp>
      <p:sp>
        <p:nvSpPr>
          <p:cNvPr id="5" name="Footer Placeholder 4"/>
          <p:cNvSpPr>
            <a:spLocks noGrp="1"/>
          </p:cNvSpPr>
          <p:nvPr>
            <p:ph type="ftr" sz="quarter" idx="3"/>
          </p:nvPr>
        </p:nvSpPr>
        <p:spPr>
          <a:xfrm>
            <a:off x="3028950" y="649287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Myfedloan.org </a:t>
            </a:r>
            <a:endParaRPr lang="en-US" dirty="0"/>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BEBA6-4A57-406D-B671-F270610AB5E4}" type="slidenum">
              <a:rPr lang="en-US" smtClean="0"/>
              <a:t>‹#›</a:t>
            </a:fld>
            <a:endParaRPr lang="en-US"/>
          </a:p>
        </p:txBody>
      </p:sp>
    </p:spTree>
    <p:extLst>
      <p:ext uri="{BB962C8B-B14F-4D97-AF65-F5344CB8AC3E}">
        <p14:creationId xmlns:p14="http://schemas.microsoft.com/office/powerpoint/2010/main" val="4036424821"/>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62" r:id="rId3"/>
    <p:sldLayoutId id="2147483663" r:id="rId4"/>
    <p:sldLayoutId id="2147483675" r:id="rId5"/>
    <p:sldLayoutId id="2147483676" r:id="rId6"/>
    <p:sldLayoutId id="2147483664" r:id="rId7"/>
    <p:sldLayoutId id="2147483665" r:id="rId8"/>
    <p:sldLayoutId id="2147483673" r:id="rId9"/>
    <p:sldLayoutId id="2147483666" r:id="rId10"/>
    <p:sldLayoutId id="2147483672" r:id="rId11"/>
    <p:sldLayoutId id="2147483667" r:id="rId12"/>
    <p:sldLayoutId id="2147483668" r:id="rId13"/>
    <p:sldLayoutId id="2147483669" r:id="rId14"/>
    <p:sldLayoutId id="2147483670" r:id="rId15"/>
    <p:sldLayoutId id="2147483671" r:id="rId16"/>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3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500" i="0" kern="1200" baseline="0" dirty="0" smtClean="0">
          <a:solidFill>
            <a:srgbClr val="1F4E79"/>
          </a:solidFill>
          <a:latin typeface="+mn-lt"/>
          <a:ea typeface="Segoe UI Black" panose="020B0A02040204020203" pitchFamily="34" charset="0"/>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image" Target="../media/image6.png"/><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9.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hyperlink" Target="mailto:TEPSLF@myfedloan.org"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July 20, 2018</a:t>
            </a:r>
            <a:endParaRPr lang="en-US" dirty="0"/>
          </a:p>
        </p:txBody>
      </p:sp>
      <p:sp>
        <p:nvSpPr>
          <p:cNvPr id="4" name="Text Placeholder 3"/>
          <p:cNvSpPr>
            <a:spLocks noGrp="1"/>
          </p:cNvSpPr>
          <p:nvPr>
            <p:ph type="body" sz="quarter" idx="16"/>
          </p:nvPr>
        </p:nvSpPr>
        <p:spPr/>
        <p:txBody>
          <a:bodyPr>
            <a:noAutofit/>
          </a:bodyPr>
          <a:lstStyle/>
          <a:p>
            <a:pPr>
              <a:lnSpc>
                <a:spcPct val="85000"/>
              </a:lnSpc>
            </a:pPr>
            <a:r>
              <a:rPr lang="en-US" sz="4700" dirty="0"/>
              <a:t>Public Service Loan Forgiveness </a:t>
            </a:r>
            <a:r>
              <a:rPr lang="en-US" sz="4700" dirty="0" smtClean="0"/>
              <a:t>Program</a:t>
            </a:r>
            <a:endParaRPr lang="en-US" sz="4700" dirty="0"/>
          </a:p>
        </p:txBody>
      </p:sp>
      <p:sp>
        <p:nvSpPr>
          <p:cNvPr id="3" name="Text Placeholder 2"/>
          <p:cNvSpPr>
            <a:spLocks noGrp="1"/>
          </p:cNvSpPr>
          <p:nvPr>
            <p:ph type="body" sz="quarter" idx="15"/>
          </p:nvPr>
        </p:nvSpPr>
        <p:spPr>
          <a:xfrm>
            <a:off x="1047750" y="3756212"/>
            <a:ext cx="5635625" cy="988316"/>
          </a:xfrm>
        </p:spPr>
        <p:txBody>
          <a:bodyPr>
            <a:normAutofit fontScale="32500" lnSpcReduction="20000"/>
          </a:bodyPr>
          <a:lstStyle/>
          <a:p>
            <a:pPr>
              <a:lnSpc>
                <a:spcPct val="105000"/>
              </a:lnSpc>
            </a:pPr>
            <a:r>
              <a:rPr lang="en-US" sz="5500" dirty="0" smtClean="0"/>
              <a:t>To </a:t>
            </a:r>
            <a:r>
              <a:rPr lang="en-US" sz="5500" dirty="0"/>
              <a:t>encourage individuals to enter and continue </a:t>
            </a:r>
            <a:r>
              <a:rPr lang="en-US" sz="5500" dirty="0" smtClean="0"/>
              <a:t/>
            </a:r>
            <a:br>
              <a:rPr lang="en-US" sz="5500" dirty="0" smtClean="0"/>
            </a:br>
            <a:r>
              <a:rPr lang="en-US" sz="5500" dirty="0" smtClean="0"/>
              <a:t>in </a:t>
            </a:r>
            <a:r>
              <a:rPr lang="en-US" sz="5500" dirty="0"/>
              <a:t>full-time public service employment. </a:t>
            </a:r>
            <a:endParaRPr lang="en-US" sz="5500" dirty="0" smtClean="0"/>
          </a:p>
          <a:p>
            <a:endParaRPr lang="en-US" dirty="0"/>
          </a:p>
          <a:p>
            <a:r>
              <a:rPr lang="en-US" dirty="0" smtClean="0"/>
              <a:t> </a:t>
            </a:r>
            <a:endParaRPr lang="en-US" dirty="0"/>
          </a:p>
          <a:p>
            <a:endParaRPr lang="en-US" dirty="0"/>
          </a:p>
        </p:txBody>
      </p:sp>
    </p:spTree>
    <p:extLst>
      <p:ext uri="{BB962C8B-B14F-4D97-AF65-F5344CB8AC3E}">
        <p14:creationId xmlns:p14="http://schemas.microsoft.com/office/powerpoint/2010/main" val="41414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028700" y="2577324"/>
            <a:ext cx="6435725" cy="1597025"/>
          </a:xfrm>
        </p:spPr>
        <p:txBody>
          <a:bodyPr>
            <a:normAutofit/>
          </a:bodyPr>
          <a:lstStyle/>
          <a:p>
            <a:r>
              <a:rPr lang="en-US" sz="4300" dirty="0" smtClean="0"/>
              <a:t>Ineligible loan types </a:t>
            </a:r>
            <a:br>
              <a:rPr lang="en-US" sz="4300" dirty="0" smtClean="0"/>
            </a:br>
            <a:r>
              <a:rPr lang="en-US" sz="4300" dirty="0" smtClean="0"/>
              <a:t>for PSLF</a:t>
            </a:r>
            <a:endParaRPr lang="en-US" sz="4300" dirty="0"/>
          </a:p>
          <a:p>
            <a:endParaRPr lang="en-US" dirty="0"/>
          </a:p>
        </p:txBody>
      </p:sp>
      <p:sp>
        <p:nvSpPr>
          <p:cNvPr id="2" name="Date Placeholder 1" hidden="1"/>
          <p:cNvSpPr>
            <a:spLocks noGrp="1"/>
          </p:cNvSpPr>
          <p:nvPr>
            <p:ph type="dt" sz="half" idx="10"/>
          </p:nvPr>
        </p:nvSpPr>
        <p:spPr/>
        <p:txBody>
          <a:bodyPr/>
          <a:lstStyle/>
          <a:p>
            <a:r>
              <a:rPr lang="en-US" smtClean="0"/>
              <a:t>OFM </a:t>
            </a:r>
            <a:fld id="{DD98B380-2ACF-4ABD-B83C-2AA2CFD71CC5}" type="datetime1">
              <a:rPr lang="en-US" smtClean="0"/>
              <a:t>8/6/2018</a:t>
            </a:fld>
            <a:endParaRPr lang="en-US" dirty="0"/>
          </a:p>
        </p:txBody>
      </p:sp>
      <p:sp>
        <p:nvSpPr>
          <p:cNvPr id="3" name="Footer Placeholder 2"/>
          <p:cNvSpPr>
            <a:spLocks noGrp="1"/>
          </p:cNvSpPr>
          <p:nvPr>
            <p:ph type="ftr" sz="quarter" idx="11"/>
          </p:nvPr>
        </p:nvSpPr>
        <p:spPr/>
        <p:txBody>
          <a:bodyPr/>
          <a:lstStyle/>
          <a:p>
            <a:r>
              <a:rPr lang="en-US" smtClean="0"/>
              <a:t>Myfedloan.org </a:t>
            </a:r>
            <a:endParaRPr lang="en-US" dirty="0"/>
          </a:p>
        </p:txBody>
      </p:sp>
      <p:sp>
        <p:nvSpPr>
          <p:cNvPr id="4" name="Slide Number Placeholder 3"/>
          <p:cNvSpPr>
            <a:spLocks noGrp="1"/>
          </p:cNvSpPr>
          <p:nvPr>
            <p:ph type="sldNum" sz="quarter" idx="12"/>
          </p:nvPr>
        </p:nvSpPr>
        <p:spPr/>
        <p:txBody>
          <a:bodyPr/>
          <a:lstStyle/>
          <a:p>
            <a:fld id="{675BEBA6-4A57-406D-B671-F270610AB5E4}" type="slidenum">
              <a:rPr lang="en-US" smtClean="0"/>
              <a:t>10</a:t>
            </a:fld>
            <a:endParaRPr lang="en-US"/>
          </a:p>
        </p:txBody>
      </p:sp>
    </p:spTree>
    <p:extLst>
      <p:ext uri="{BB962C8B-B14F-4D97-AF65-F5344CB8AC3E}">
        <p14:creationId xmlns:p14="http://schemas.microsoft.com/office/powerpoint/2010/main" val="680670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25" y="365126"/>
            <a:ext cx="8203720" cy="428504"/>
          </a:xfrm>
        </p:spPr>
        <p:txBody>
          <a:bodyPr/>
          <a:lstStyle/>
          <a:p>
            <a:r>
              <a:rPr lang="en-US" dirty="0">
                <a:solidFill>
                  <a:prstClr val="black"/>
                </a:solidFill>
              </a:rPr>
              <a:t>Public Service Loan Forgiveness </a:t>
            </a:r>
            <a:r>
              <a:rPr lang="en-US" dirty="0" smtClean="0">
                <a:solidFill>
                  <a:prstClr val="black"/>
                </a:solidFill>
              </a:rPr>
              <a:t>– ineligible loan types</a:t>
            </a:r>
            <a:endParaRPr lang="en-US" dirty="0"/>
          </a:p>
        </p:txBody>
      </p:sp>
      <p:graphicFrame>
        <p:nvGraphicFramePr>
          <p:cNvPr id="7" name="Content Placeholder 6" title="Girl looking upward with a questioning expression "/>
          <p:cNvGraphicFramePr>
            <a:graphicFrameLocks noGrp="1"/>
          </p:cNvGraphicFramePr>
          <p:nvPr>
            <p:ph idx="1"/>
            <p:extLst>
              <p:ext uri="{D42A27DB-BD31-4B8C-83A1-F6EECF244321}">
                <p14:modId xmlns:p14="http://schemas.microsoft.com/office/powerpoint/2010/main" val="3700370809"/>
              </p:ext>
            </p:extLst>
          </p:nvPr>
        </p:nvGraphicFramePr>
        <p:xfrm>
          <a:off x="628650" y="1388587"/>
          <a:ext cx="787699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11</a:t>
            </a:fld>
            <a:endParaRPr lang="en-US"/>
          </a:p>
        </p:txBody>
      </p:sp>
    </p:spTree>
    <p:extLst>
      <p:ext uri="{BB962C8B-B14F-4D97-AF65-F5344CB8AC3E}">
        <p14:creationId xmlns:p14="http://schemas.microsoft.com/office/powerpoint/2010/main" val="1755482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028700" y="2596575"/>
            <a:ext cx="6435725" cy="1597025"/>
          </a:xfrm>
        </p:spPr>
        <p:txBody>
          <a:bodyPr>
            <a:normAutofit/>
          </a:bodyPr>
          <a:lstStyle/>
          <a:p>
            <a:r>
              <a:rPr lang="en-US" sz="4300" dirty="0" smtClean="0"/>
              <a:t>Qualified employment status</a:t>
            </a:r>
            <a:endParaRPr lang="en-US" sz="4300" dirty="0"/>
          </a:p>
        </p:txBody>
      </p:sp>
      <p:sp>
        <p:nvSpPr>
          <p:cNvPr id="2" name="Date Placeholder 1"/>
          <p:cNvSpPr>
            <a:spLocks noGrp="1"/>
          </p:cNvSpPr>
          <p:nvPr>
            <p:ph type="dt" sz="half" idx="10"/>
          </p:nvPr>
        </p:nvSpPr>
        <p:spPr/>
        <p:txBody>
          <a:bodyPr/>
          <a:lstStyle/>
          <a:p>
            <a:r>
              <a:rPr lang="en-US" smtClean="0"/>
              <a:t>OFM </a:t>
            </a:r>
            <a:fld id="{DD98B380-2ACF-4ABD-B83C-2AA2CFD71CC5}" type="datetime1">
              <a:rPr lang="en-US" smtClean="0"/>
              <a:t>8/6/2018</a:t>
            </a:fld>
            <a:endParaRPr lang="en-US" dirty="0"/>
          </a:p>
        </p:txBody>
      </p:sp>
      <p:sp>
        <p:nvSpPr>
          <p:cNvPr id="3" name="Footer Placeholder 2"/>
          <p:cNvSpPr>
            <a:spLocks noGrp="1"/>
          </p:cNvSpPr>
          <p:nvPr>
            <p:ph type="ftr" sz="quarter" idx="11"/>
          </p:nvPr>
        </p:nvSpPr>
        <p:spPr/>
        <p:txBody>
          <a:bodyPr/>
          <a:lstStyle/>
          <a:p>
            <a:r>
              <a:rPr lang="en-US" dirty="0" smtClean="0"/>
              <a:t>Myfedloan.org </a:t>
            </a:r>
            <a:endParaRPr lang="en-US" dirty="0"/>
          </a:p>
        </p:txBody>
      </p:sp>
      <p:sp>
        <p:nvSpPr>
          <p:cNvPr id="4" name="Slide Number Placeholder 3"/>
          <p:cNvSpPr>
            <a:spLocks noGrp="1"/>
          </p:cNvSpPr>
          <p:nvPr>
            <p:ph type="sldNum" sz="quarter" idx="12"/>
          </p:nvPr>
        </p:nvSpPr>
        <p:spPr/>
        <p:txBody>
          <a:bodyPr/>
          <a:lstStyle/>
          <a:p>
            <a:fld id="{675BEBA6-4A57-406D-B671-F270610AB5E4}" type="slidenum">
              <a:rPr lang="en-US" smtClean="0"/>
              <a:t>12</a:t>
            </a:fld>
            <a:endParaRPr lang="en-US"/>
          </a:p>
        </p:txBody>
      </p:sp>
    </p:spTree>
    <p:extLst>
      <p:ext uri="{BB962C8B-B14F-4D97-AF65-F5344CB8AC3E}">
        <p14:creationId xmlns:p14="http://schemas.microsoft.com/office/powerpoint/2010/main" val="4246407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24" y="324379"/>
            <a:ext cx="9416233" cy="469251"/>
          </a:xfrm>
        </p:spPr>
        <p:txBody>
          <a:bodyPr/>
          <a:lstStyle/>
          <a:p>
            <a:r>
              <a:rPr lang="en-US" dirty="0">
                <a:solidFill>
                  <a:prstClr val="black"/>
                </a:solidFill>
              </a:rPr>
              <a:t>Public Service Loan Forgiveness </a:t>
            </a:r>
            <a:r>
              <a:rPr lang="en-US" dirty="0"/>
              <a:t>–</a:t>
            </a:r>
            <a:r>
              <a:rPr lang="en-US" dirty="0" smtClean="0">
                <a:solidFill>
                  <a:prstClr val="black"/>
                </a:solidFill>
              </a:rPr>
              <a:t> qualified </a:t>
            </a:r>
            <a:r>
              <a:rPr lang="en-US" dirty="0">
                <a:solidFill>
                  <a:prstClr val="black"/>
                </a:solidFill>
              </a:rPr>
              <a:t>employment status </a:t>
            </a:r>
            <a:endParaRPr lang="en-US" dirty="0"/>
          </a:p>
        </p:txBody>
      </p:sp>
      <p:sp>
        <p:nvSpPr>
          <p:cNvPr id="3" name="Content Placeholder 2"/>
          <p:cNvSpPr>
            <a:spLocks noGrp="1"/>
          </p:cNvSpPr>
          <p:nvPr>
            <p:ph idx="1"/>
          </p:nvPr>
        </p:nvSpPr>
        <p:spPr>
          <a:xfrm>
            <a:off x="470780" y="1388587"/>
            <a:ext cx="8044570" cy="3513782"/>
          </a:xfrm>
        </p:spPr>
        <p:txBody>
          <a:bodyPr wrap="square">
            <a:spAutoFit/>
          </a:bodyPr>
          <a:lstStyle/>
          <a:p>
            <a:r>
              <a:rPr lang="en-US" dirty="0" smtClean="0"/>
              <a:t>What is the definition of full-time employment? </a:t>
            </a:r>
          </a:p>
          <a:p>
            <a:endParaRPr lang="en-US" dirty="0"/>
          </a:p>
          <a:p>
            <a:pPr marL="342900" indent="-342900">
              <a:buClr>
                <a:srgbClr val="0070C0"/>
              </a:buClr>
              <a:buSzPct val="150000"/>
              <a:buFont typeface="Arial" panose="020B0604020202020204" pitchFamily="34" charset="0"/>
              <a:buChar char="•"/>
            </a:pPr>
            <a:r>
              <a:rPr lang="en-US" sz="2000" dirty="0" smtClean="0">
                <a:latin typeface="Calibri Light" panose="020F0302020204030204" pitchFamily="34" charset="0"/>
                <a:cs typeface="Calibri Light" panose="020F0302020204030204" pitchFamily="34" charset="0"/>
              </a:rPr>
              <a:t>You </a:t>
            </a:r>
            <a:r>
              <a:rPr lang="en-US" sz="2000" dirty="0">
                <a:latin typeface="Calibri Light" panose="020F0302020204030204" pitchFamily="34" charset="0"/>
                <a:cs typeface="Calibri Light" panose="020F0302020204030204" pitchFamily="34" charset="0"/>
              </a:rPr>
              <a:t>must be working full-time at </a:t>
            </a:r>
            <a:r>
              <a:rPr lang="en-US" sz="2000" dirty="0" smtClean="0">
                <a:latin typeface="Calibri Light" panose="020F0302020204030204" pitchFamily="34" charset="0"/>
                <a:cs typeface="Calibri Light" panose="020F0302020204030204" pitchFamily="34" charset="0"/>
              </a:rPr>
              <a:t>least an annual average of </a:t>
            </a:r>
            <a:r>
              <a:rPr lang="en-US" sz="2000" dirty="0">
                <a:latin typeface="Calibri Light" panose="020F0302020204030204" pitchFamily="34" charset="0"/>
                <a:cs typeface="Calibri Light" panose="020F0302020204030204" pitchFamily="34" charset="0"/>
              </a:rPr>
              <a:t>30 hours per week for a qualifying employer at the time you submit the PSLF Application for Forgiveness </a:t>
            </a:r>
            <a:r>
              <a:rPr lang="en-US" sz="2000" i="1" dirty="0">
                <a:latin typeface="Calibri Light" panose="020F0302020204030204" pitchFamily="34" charset="0"/>
                <a:cs typeface="Calibri Light" panose="020F0302020204030204" pitchFamily="34" charset="0"/>
              </a:rPr>
              <a:t>and</a:t>
            </a:r>
            <a:r>
              <a:rPr lang="en-US" sz="2000" dirty="0">
                <a:latin typeface="Calibri Light" panose="020F0302020204030204" pitchFamily="34" charset="0"/>
                <a:cs typeface="Calibri Light" panose="020F0302020204030204" pitchFamily="34" charset="0"/>
              </a:rPr>
              <a:t> working full-time at least 30 hours per </a:t>
            </a:r>
            <a:r>
              <a:rPr lang="en-US" sz="2000" dirty="0" smtClean="0">
                <a:latin typeface="Calibri Light" panose="020F0302020204030204" pitchFamily="34" charset="0"/>
                <a:cs typeface="Calibri Light" panose="020F0302020204030204" pitchFamily="34" charset="0"/>
              </a:rPr>
              <a:t>week at </a:t>
            </a:r>
            <a:r>
              <a:rPr lang="en-US" sz="2000" dirty="0">
                <a:latin typeface="Calibri Light" panose="020F0302020204030204" pitchFamily="34" charset="0"/>
                <a:cs typeface="Calibri Light" panose="020F0302020204030204" pitchFamily="34" charset="0"/>
              </a:rPr>
              <a:t>the moment the </a:t>
            </a:r>
            <a:r>
              <a:rPr lang="en-US" sz="2000" dirty="0" smtClean="0">
                <a:latin typeface="Calibri Light" panose="020F0302020204030204" pitchFamily="34" charset="0"/>
                <a:cs typeface="Calibri Light" panose="020F0302020204030204" pitchFamily="34" charset="0"/>
              </a:rPr>
              <a:t>balance </a:t>
            </a:r>
            <a:r>
              <a:rPr lang="en-US" sz="2000" dirty="0">
                <a:latin typeface="Calibri Light" panose="020F0302020204030204" pitchFamily="34" charset="0"/>
                <a:cs typeface="Calibri Light" panose="020F0302020204030204" pitchFamily="34" charset="0"/>
              </a:rPr>
              <a:t>on your loan is </a:t>
            </a:r>
            <a:r>
              <a:rPr lang="en-US" sz="2000" dirty="0" smtClean="0">
                <a:latin typeface="Calibri Light" panose="020F0302020204030204" pitchFamily="34" charset="0"/>
                <a:cs typeface="Calibri Light" panose="020F0302020204030204" pitchFamily="34" charset="0"/>
              </a:rPr>
              <a:t>forgiven.</a:t>
            </a:r>
          </a:p>
          <a:p>
            <a:pPr marL="342900" indent="-342900">
              <a:buClr>
                <a:srgbClr val="0070C0"/>
              </a:buClr>
              <a:buSzPct val="150000"/>
              <a:buFont typeface="Arial" panose="020B0604020202020204" pitchFamily="34" charset="0"/>
              <a:buChar char="•"/>
            </a:pPr>
            <a:endParaRPr lang="en-US" sz="2000" dirty="0">
              <a:latin typeface="Calibri Light" panose="020F0302020204030204" pitchFamily="34" charset="0"/>
              <a:cs typeface="Calibri Light" panose="020F0302020204030204" pitchFamily="34" charset="0"/>
            </a:endParaRPr>
          </a:p>
          <a:p>
            <a:pPr marL="342900" indent="-342900">
              <a:buClr>
                <a:srgbClr val="0070C0"/>
              </a:buClr>
              <a:buSzPct val="150000"/>
              <a:buFont typeface="Arial" panose="020B0604020202020204" pitchFamily="34" charset="0"/>
              <a:buChar char="•"/>
            </a:pPr>
            <a:r>
              <a:rPr lang="en-US" sz="2000" dirty="0" smtClean="0">
                <a:latin typeface="Calibri Light" panose="020F0302020204030204" pitchFamily="34" charset="0"/>
                <a:cs typeface="Calibri Light" panose="020F0302020204030204" pitchFamily="34" charset="0"/>
              </a:rPr>
              <a:t>Vacation, leave time or leave taken under the Family and Medical Leave Act provided by an employer is equivalent to hours worked in qualifying employment. </a:t>
            </a:r>
            <a:endParaRPr lang="en-US" sz="2000" dirty="0">
              <a:latin typeface="Calibri Light" panose="020F0302020204030204" pitchFamily="34" charset="0"/>
              <a:cs typeface="Calibri Light" panose="020F0302020204030204" pitchFamily="34" charset="0"/>
            </a:endParaRPr>
          </a:p>
        </p:txBody>
      </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13</a:t>
            </a:fld>
            <a:endParaRPr lang="en-US"/>
          </a:p>
        </p:txBody>
      </p:sp>
    </p:spTree>
    <p:extLst>
      <p:ext uri="{BB962C8B-B14F-4D97-AF65-F5344CB8AC3E}">
        <p14:creationId xmlns:p14="http://schemas.microsoft.com/office/powerpoint/2010/main" val="1728515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25" y="355048"/>
            <a:ext cx="9309908" cy="438582"/>
          </a:xfrm>
        </p:spPr>
        <p:txBody>
          <a:bodyPr/>
          <a:lstStyle/>
          <a:p>
            <a:r>
              <a:rPr lang="en-US" dirty="0" smtClean="0">
                <a:solidFill>
                  <a:prstClr val="black"/>
                </a:solidFill>
              </a:rPr>
              <a:t>Public Service Loan Forgiveness </a:t>
            </a:r>
            <a:r>
              <a:rPr lang="en-US" dirty="0"/>
              <a:t>–</a:t>
            </a:r>
            <a:r>
              <a:rPr lang="en-US" dirty="0" smtClean="0">
                <a:solidFill>
                  <a:prstClr val="black"/>
                </a:solidFill>
              </a:rPr>
              <a:t> qualified employer</a:t>
            </a:r>
            <a:endParaRPr lang="en-US" dirty="0"/>
          </a:p>
        </p:txBody>
      </p:sp>
      <p:sp>
        <p:nvSpPr>
          <p:cNvPr id="8" name="Rectangle 7"/>
          <p:cNvSpPr/>
          <p:nvPr/>
        </p:nvSpPr>
        <p:spPr>
          <a:xfrm>
            <a:off x="479834" y="1149955"/>
            <a:ext cx="7805865" cy="438582"/>
          </a:xfrm>
          <a:prstGeom prst="rect">
            <a:avLst/>
          </a:prstGeom>
        </p:spPr>
        <p:txBody>
          <a:bodyPr wrap="square">
            <a:spAutoFit/>
          </a:bodyPr>
          <a:lstStyle/>
          <a:p>
            <a:pPr lvl="0" defTabSz="914400">
              <a:lnSpc>
                <a:spcPct val="90000"/>
              </a:lnSpc>
              <a:spcBef>
                <a:spcPts val="1000"/>
              </a:spcBef>
            </a:pPr>
            <a:r>
              <a:rPr lang="en-US" sz="2500" dirty="0" smtClean="0">
                <a:solidFill>
                  <a:prstClr val="black"/>
                </a:solidFill>
                <a:latin typeface="Calibri" panose="020F0502020204030204" pitchFamily="34" charset="0"/>
                <a:ea typeface="Segoe UI Black" panose="020B0A02040204020203" pitchFamily="34" charset="0"/>
                <a:cs typeface="Calibri" panose="020F0502020204030204" pitchFamily="34" charset="0"/>
              </a:rPr>
              <a:t>What </a:t>
            </a:r>
            <a:r>
              <a:rPr lang="en-US" sz="2500" dirty="0">
                <a:solidFill>
                  <a:prstClr val="black"/>
                </a:solidFill>
                <a:latin typeface="Calibri" panose="020F0502020204030204" pitchFamily="34" charset="0"/>
                <a:ea typeface="Segoe UI Black" panose="020B0A02040204020203" pitchFamily="34" charset="0"/>
                <a:cs typeface="Calibri" panose="020F0502020204030204" pitchFamily="34" charset="0"/>
              </a:rPr>
              <a:t>is the definition of a qualified employer?</a:t>
            </a:r>
            <a:endParaRPr lang="en-US" sz="2500" dirty="0">
              <a:solidFill>
                <a:srgbClr val="1F4E79"/>
              </a:solidFill>
              <a:latin typeface="Calibri" panose="020F0502020204030204" pitchFamily="34" charset="0"/>
              <a:ea typeface="Segoe UI Black" panose="020B0A02040204020203" pitchFamily="34" charset="0"/>
              <a:cs typeface="Calibri" panose="020F0502020204030204" pitchFamily="34" charset="0"/>
            </a:endParaRPr>
          </a:p>
        </p:txBody>
      </p:sp>
      <p:sp>
        <p:nvSpPr>
          <p:cNvPr id="3" name="Content Placeholder 2"/>
          <p:cNvSpPr>
            <a:spLocks noGrp="1"/>
          </p:cNvSpPr>
          <p:nvPr>
            <p:ph idx="1"/>
          </p:nvPr>
        </p:nvSpPr>
        <p:spPr>
          <a:xfrm>
            <a:off x="479834" y="1944862"/>
            <a:ext cx="3798870" cy="4293139"/>
          </a:xfrm>
        </p:spPr>
        <p:txBody>
          <a:bodyPr>
            <a:normAutofit/>
          </a:bodyPr>
          <a:lstStyle/>
          <a:p>
            <a:pPr marL="396875" lvl="0" indent="-284163">
              <a:spcAft>
                <a:spcPts val="1200"/>
              </a:spcAft>
              <a:buClr>
                <a:srgbClr val="1680BC"/>
              </a:buClr>
              <a:buFont typeface="Wingdings 2" panose="05020102010507070707" pitchFamily="18" charset="2"/>
              <a:buChar char=""/>
            </a:pPr>
            <a:r>
              <a:rPr lang="en-US" sz="2000" dirty="0">
                <a:solidFill>
                  <a:prstClr val="black"/>
                </a:solidFill>
                <a:latin typeface="Calibri Light" panose="020F0302020204030204" pitchFamily="34" charset="0"/>
                <a:cs typeface="Calibri Light" panose="020F0302020204030204" pitchFamily="34" charset="0"/>
              </a:rPr>
              <a:t>Government </a:t>
            </a:r>
            <a:r>
              <a:rPr lang="en-US" sz="2000" dirty="0" smtClean="0">
                <a:solidFill>
                  <a:prstClr val="black"/>
                </a:solidFill>
                <a:latin typeface="Calibri Light" panose="020F0302020204030204" pitchFamily="34" charset="0"/>
                <a:cs typeface="Calibri Light" panose="020F0302020204030204" pitchFamily="34" charset="0"/>
              </a:rPr>
              <a:t>(federal, state, local or tribal)</a:t>
            </a:r>
            <a:endParaRPr lang="en-US" sz="2000" dirty="0">
              <a:solidFill>
                <a:prstClr val="black"/>
              </a:solidFill>
              <a:latin typeface="Calibri Light" panose="020F0302020204030204" pitchFamily="34" charset="0"/>
              <a:cs typeface="Calibri Light" panose="020F0302020204030204" pitchFamily="34" charset="0"/>
            </a:endParaRPr>
          </a:p>
          <a:p>
            <a:pPr marL="396875" lvl="0" indent="-284163">
              <a:spcAft>
                <a:spcPts val="1200"/>
              </a:spcAft>
              <a:buClr>
                <a:srgbClr val="1680BC"/>
              </a:buClr>
              <a:buFont typeface="Wingdings 2" panose="05020102010507070707" pitchFamily="18" charset="2"/>
              <a:buChar char=""/>
            </a:pPr>
            <a:r>
              <a:rPr lang="en-US" sz="2000" dirty="0" smtClean="0">
                <a:solidFill>
                  <a:prstClr val="black"/>
                </a:solidFill>
                <a:latin typeface="Calibri Light" panose="020F0302020204030204" pitchFamily="34" charset="0"/>
                <a:cs typeface="Calibri Light" panose="020F0302020204030204" pitchFamily="34" charset="0"/>
              </a:rPr>
              <a:t>Tax-exempt </a:t>
            </a:r>
            <a:r>
              <a:rPr lang="en-US" sz="2000" dirty="0">
                <a:solidFill>
                  <a:prstClr val="black"/>
                </a:solidFill>
                <a:latin typeface="Calibri Light" panose="020F0302020204030204" pitchFamily="34" charset="0"/>
                <a:cs typeface="Calibri Light" panose="020F0302020204030204" pitchFamily="34" charset="0"/>
              </a:rPr>
              <a:t>not-for-profit (</a:t>
            </a:r>
            <a:r>
              <a:rPr lang="en-US" sz="2000" dirty="0" smtClean="0">
                <a:solidFill>
                  <a:prstClr val="black"/>
                </a:solidFill>
                <a:latin typeface="Calibri Light" panose="020F0302020204030204" pitchFamily="34" charset="0"/>
                <a:cs typeface="Calibri Light" panose="020F0302020204030204" pitchFamily="34" charset="0"/>
              </a:rPr>
              <a:t>501[c][3]</a:t>
            </a:r>
            <a:r>
              <a:rPr lang="en-US" sz="2000" dirty="0">
                <a:solidFill>
                  <a:prstClr val="black"/>
                </a:solidFill>
                <a:latin typeface="Calibri Light" panose="020F0302020204030204" pitchFamily="34" charset="0"/>
                <a:cs typeface="Calibri Light" panose="020F0302020204030204" pitchFamily="34" charset="0"/>
              </a:rPr>
              <a:t>)</a:t>
            </a:r>
            <a:r>
              <a:rPr lang="en-US" sz="2000" dirty="0" smtClean="0">
                <a:solidFill>
                  <a:prstClr val="black"/>
                </a:solidFill>
                <a:latin typeface="Calibri Light" panose="020F0302020204030204" pitchFamily="34" charset="0"/>
                <a:cs typeface="Calibri Light" panose="020F0302020204030204" pitchFamily="34" charset="0"/>
              </a:rPr>
              <a:t> </a:t>
            </a:r>
            <a:endParaRPr lang="en-US" sz="2000" dirty="0">
              <a:solidFill>
                <a:prstClr val="black"/>
              </a:solidFill>
              <a:latin typeface="Calibri Light" panose="020F0302020204030204" pitchFamily="34" charset="0"/>
              <a:cs typeface="Calibri Light" panose="020F0302020204030204" pitchFamily="34" charset="0"/>
            </a:endParaRPr>
          </a:p>
          <a:p>
            <a:pPr marL="396875" lvl="0" indent="-284163">
              <a:spcAft>
                <a:spcPts val="1200"/>
              </a:spcAft>
              <a:buClr>
                <a:srgbClr val="1680BC"/>
              </a:buClr>
              <a:buFont typeface="Wingdings 2" panose="05020102010507070707" pitchFamily="18" charset="2"/>
              <a:buChar char=""/>
            </a:pPr>
            <a:r>
              <a:rPr lang="en-US" sz="2000" dirty="0" smtClean="0">
                <a:solidFill>
                  <a:prstClr val="black"/>
                </a:solidFill>
                <a:latin typeface="Calibri Light" panose="020F0302020204030204" pitchFamily="34" charset="0"/>
                <a:cs typeface="Calibri Light" panose="020F0302020204030204" pitchFamily="34" charset="0"/>
              </a:rPr>
              <a:t>Nonprofit </a:t>
            </a:r>
            <a:r>
              <a:rPr lang="en-US" sz="2000" dirty="0">
                <a:solidFill>
                  <a:prstClr val="black"/>
                </a:solidFill>
                <a:latin typeface="Calibri Light" panose="020F0302020204030204" pitchFamily="34" charset="0"/>
                <a:cs typeface="Calibri Light" panose="020F0302020204030204" pitchFamily="34" charset="0"/>
              </a:rPr>
              <a:t>providing certain public service activities</a:t>
            </a:r>
          </a:p>
          <a:p>
            <a:pPr marL="396875" lvl="0" indent="-284163">
              <a:spcAft>
                <a:spcPts val="1200"/>
              </a:spcAft>
              <a:buClr>
                <a:srgbClr val="1680BC"/>
              </a:buClr>
              <a:buFont typeface="Wingdings 2" panose="05020102010507070707" pitchFamily="18" charset="2"/>
              <a:buChar char=""/>
            </a:pPr>
            <a:r>
              <a:rPr lang="en-US" sz="2000" dirty="0">
                <a:solidFill>
                  <a:prstClr val="black"/>
                </a:solidFill>
                <a:latin typeface="Calibri Light" panose="020F0302020204030204" pitchFamily="34" charset="0"/>
                <a:cs typeface="Calibri Light" panose="020F0302020204030204" pitchFamily="34" charset="0"/>
              </a:rPr>
              <a:t>AmeriCorps </a:t>
            </a:r>
          </a:p>
          <a:p>
            <a:pPr marL="396875" lvl="0" indent="-284163">
              <a:spcAft>
                <a:spcPts val="1200"/>
              </a:spcAft>
              <a:buClr>
                <a:srgbClr val="1680BC"/>
              </a:buClr>
              <a:buFont typeface="Wingdings 2" panose="05020102010507070707" pitchFamily="18" charset="2"/>
              <a:buChar char=""/>
            </a:pPr>
            <a:r>
              <a:rPr lang="en-US" sz="2000" dirty="0">
                <a:solidFill>
                  <a:prstClr val="black"/>
                </a:solidFill>
                <a:latin typeface="Calibri Light" panose="020F0302020204030204" pitchFamily="34" charset="0"/>
                <a:cs typeface="Calibri Light" panose="020F0302020204030204" pitchFamily="34" charset="0"/>
              </a:rPr>
              <a:t>Peace Corps position that is a full-time assignment under the Peace Corps Act </a:t>
            </a:r>
            <a:r>
              <a:rPr lang="en-US" sz="2000" dirty="0" smtClean="0">
                <a:solidFill>
                  <a:prstClr val="black"/>
                </a:solidFill>
                <a:latin typeface="Calibri Light" panose="020F0302020204030204" pitchFamily="34" charset="0"/>
                <a:cs typeface="Calibri Light" panose="020F0302020204030204" pitchFamily="34" charset="0"/>
              </a:rPr>
              <a:t>(22 </a:t>
            </a:r>
            <a:r>
              <a:rPr lang="en-US" sz="2000" dirty="0">
                <a:solidFill>
                  <a:prstClr val="black"/>
                </a:solidFill>
                <a:latin typeface="Calibri Light" panose="020F0302020204030204" pitchFamily="34" charset="0"/>
                <a:cs typeface="Calibri Light" panose="020F0302020204030204" pitchFamily="34" charset="0"/>
              </a:rPr>
              <a:t>U.S.C </a:t>
            </a:r>
            <a:r>
              <a:rPr lang="en-US" sz="2000" dirty="0" smtClean="0">
                <a:solidFill>
                  <a:prstClr val="black"/>
                </a:solidFill>
                <a:latin typeface="Calibri Light" panose="020F0302020204030204" pitchFamily="34" charset="0"/>
                <a:cs typeface="Calibri Light" panose="020F0302020204030204" pitchFamily="34" charset="0"/>
              </a:rPr>
              <a:t>2504)</a:t>
            </a:r>
            <a:endParaRPr lang="en-US" sz="2000" dirty="0">
              <a:latin typeface="Calibri Light" panose="020F0302020204030204" pitchFamily="34" charset="0"/>
              <a:cs typeface="Calibri Light" panose="020F0302020204030204" pitchFamily="34" charset="0"/>
            </a:endParaRPr>
          </a:p>
        </p:txBody>
      </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14</a:t>
            </a:fld>
            <a:endParaRPr lang="en-US"/>
          </a:p>
        </p:txBody>
      </p:sp>
      <p:pic>
        <p:nvPicPr>
          <p:cNvPr id="7" name="Content Placeholder 9" descr="Diverse group of five people pressing thier fists together in a teamwork fash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7561" y="2199736"/>
            <a:ext cx="3887788" cy="3498232"/>
          </a:xfrm>
          <a:prstGeom prst="rect">
            <a:avLst/>
          </a:prstGeom>
          <a:ln>
            <a:noFill/>
          </a:ln>
          <a:effectLst>
            <a:softEdge rad="112500"/>
          </a:effectLst>
        </p:spPr>
      </p:pic>
    </p:spTree>
    <p:extLst>
      <p:ext uri="{BB962C8B-B14F-4D97-AF65-F5344CB8AC3E}">
        <p14:creationId xmlns:p14="http://schemas.microsoft.com/office/powerpoint/2010/main" val="2354539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81" y="95693"/>
            <a:ext cx="8644270" cy="697937"/>
          </a:xfrm>
        </p:spPr>
        <p:txBody>
          <a:bodyPr/>
          <a:lstStyle/>
          <a:p>
            <a:r>
              <a:rPr lang="en-US" sz="2400" dirty="0"/>
              <a:t/>
            </a:r>
            <a:br>
              <a:rPr lang="en-US" sz="2400" dirty="0"/>
            </a:br>
            <a:r>
              <a:rPr lang="en-US" sz="2400" dirty="0" smtClean="0">
                <a:solidFill>
                  <a:prstClr val="black"/>
                </a:solidFill>
              </a:rPr>
              <a:t> </a:t>
            </a:r>
            <a:r>
              <a:rPr lang="en-US" dirty="0">
                <a:solidFill>
                  <a:prstClr val="black"/>
                </a:solidFill>
              </a:rPr>
              <a:t>Public Service Loan Forgiveness </a:t>
            </a:r>
            <a:r>
              <a:rPr lang="en-US" dirty="0"/>
              <a:t>–</a:t>
            </a:r>
            <a:r>
              <a:rPr lang="en-US" dirty="0" smtClean="0">
                <a:solidFill>
                  <a:prstClr val="black"/>
                </a:solidFill>
              </a:rPr>
              <a:t> qualified </a:t>
            </a:r>
            <a:r>
              <a:rPr lang="en-US" dirty="0">
                <a:solidFill>
                  <a:prstClr val="black"/>
                </a:solidFill>
              </a:rPr>
              <a:t>employment status </a:t>
            </a:r>
            <a:endParaRPr lang="en-US" dirty="0"/>
          </a:p>
        </p:txBody>
      </p:sp>
      <p:sp>
        <p:nvSpPr>
          <p:cNvPr id="3" name="Content Placeholder 2"/>
          <p:cNvSpPr>
            <a:spLocks noGrp="1"/>
          </p:cNvSpPr>
          <p:nvPr>
            <p:ph idx="1"/>
          </p:nvPr>
        </p:nvSpPr>
        <p:spPr>
          <a:xfrm>
            <a:off x="0" y="1388587"/>
            <a:ext cx="8515350" cy="4351338"/>
          </a:xfrm>
        </p:spPr>
        <p:txBody>
          <a:bodyPr/>
          <a:lstStyle/>
          <a:p>
            <a:pPr algn="ctr"/>
            <a:endParaRPr lang="en-US" dirty="0" smtClean="0"/>
          </a:p>
          <a:p>
            <a:pPr algn="ctr">
              <a:buClr>
                <a:srgbClr val="0070C0"/>
              </a:buClr>
              <a:buSzPct val="150000"/>
            </a:pPr>
            <a:endParaRPr lang="en-US" dirty="0" smtClean="0">
              <a:latin typeface="+mn-lt"/>
            </a:endParaRPr>
          </a:p>
          <a:p>
            <a:pPr algn="ctr">
              <a:buClr>
                <a:srgbClr val="0070C0"/>
              </a:buClr>
              <a:buSzPct val="150000"/>
            </a:pPr>
            <a:endParaRPr lang="en-US" dirty="0">
              <a:latin typeface="+mn-lt"/>
            </a:endParaRPr>
          </a:p>
          <a:p>
            <a:pPr algn="ctr">
              <a:buClr>
                <a:srgbClr val="0070C0"/>
              </a:buClr>
              <a:buSzPct val="150000"/>
            </a:pPr>
            <a:endParaRPr lang="en-US" dirty="0" smtClean="0">
              <a:latin typeface="+mn-lt"/>
            </a:endParaRPr>
          </a:p>
          <a:p>
            <a:pPr algn="ctr">
              <a:buClr>
                <a:srgbClr val="0070C0"/>
              </a:buClr>
              <a:buSzPct val="150000"/>
            </a:pPr>
            <a:endParaRPr lang="en-US" dirty="0">
              <a:latin typeface="+mn-lt"/>
            </a:endParaRPr>
          </a:p>
          <a:p>
            <a:pPr algn="ctr">
              <a:buClr>
                <a:srgbClr val="0070C0"/>
              </a:buClr>
              <a:buSzPct val="150000"/>
            </a:pPr>
            <a:endParaRPr lang="en-US" dirty="0" smtClean="0">
              <a:latin typeface="+mn-lt"/>
            </a:endParaRPr>
          </a:p>
          <a:p>
            <a:pPr algn="ctr">
              <a:buClr>
                <a:srgbClr val="0070C0"/>
              </a:buClr>
              <a:buSzPct val="150000"/>
            </a:pPr>
            <a:endParaRPr lang="en-US" dirty="0" smtClean="0">
              <a:latin typeface="+mn-lt"/>
            </a:endParaRPr>
          </a:p>
          <a:p>
            <a:pPr algn="ctr">
              <a:buClr>
                <a:srgbClr val="0070C0"/>
              </a:buClr>
              <a:buSzPct val="150000"/>
            </a:pPr>
            <a:r>
              <a:rPr lang="en-US" dirty="0" smtClean="0">
                <a:latin typeface="+mn-lt"/>
              </a:rPr>
              <a:t>Your employment can be a combination </a:t>
            </a:r>
            <a:br>
              <a:rPr lang="en-US" dirty="0" smtClean="0">
                <a:latin typeface="+mn-lt"/>
              </a:rPr>
            </a:br>
            <a:r>
              <a:rPr lang="en-US" dirty="0" smtClean="0">
                <a:latin typeface="+mn-lt"/>
              </a:rPr>
              <a:t>of any of the qualified employers listed.</a:t>
            </a:r>
          </a:p>
          <a:p>
            <a:endParaRPr lang="en-US" dirty="0"/>
          </a:p>
          <a:p>
            <a:endParaRPr lang="en-US" dirty="0" smtClean="0"/>
          </a:p>
        </p:txBody>
      </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15</a:t>
            </a:fld>
            <a:endParaRPr lang="en-US"/>
          </a:p>
        </p:txBody>
      </p:sp>
      <p:pic>
        <p:nvPicPr>
          <p:cNvPr id="9" name="Picture 8" descr="Person with suit on with multi directional arrows&#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8475" y="1661160"/>
            <a:ext cx="2438400" cy="2438400"/>
          </a:xfrm>
          <a:prstGeom prst="rect">
            <a:avLst/>
          </a:prstGeom>
        </p:spPr>
      </p:pic>
    </p:spTree>
    <p:extLst>
      <p:ext uri="{BB962C8B-B14F-4D97-AF65-F5344CB8AC3E}">
        <p14:creationId xmlns:p14="http://schemas.microsoft.com/office/powerpoint/2010/main" val="950812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7"/>
          </p:nvPr>
        </p:nvSpPr>
        <p:spPr>
          <a:xfrm>
            <a:off x="301625" y="361507"/>
            <a:ext cx="8291510" cy="432243"/>
          </a:xfrm>
        </p:spPr>
        <p:txBody>
          <a:bodyPr>
            <a:noAutofit/>
          </a:bodyPr>
          <a:lstStyle/>
          <a:p>
            <a:r>
              <a:rPr lang="en-US" sz="2300" dirty="0" smtClean="0">
                <a:solidFill>
                  <a:prstClr val="black"/>
                </a:solidFill>
              </a:rPr>
              <a:t>Public Service Loan Forgiveness </a:t>
            </a:r>
            <a:r>
              <a:rPr lang="en-US" sz="2400" dirty="0"/>
              <a:t>–</a:t>
            </a:r>
            <a:r>
              <a:rPr lang="en-US" sz="2300" dirty="0" smtClean="0">
                <a:solidFill>
                  <a:prstClr val="black"/>
                </a:solidFill>
              </a:rPr>
              <a:t> qualified employment status </a:t>
            </a:r>
            <a:endParaRPr lang="en-US" sz="2300" dirty="0"/>
          </a:p>
        </p:txBody>
      </p:sp>
      <p:sp>
        <p:nvSpPr>
          <p:cNvPr id="10" name="Content Placeholder 9"/>
          <p:cNvSpPr>
            <a:spLocks noGrp="1"/>
          </p:cNvSpPr>
          <p:nvPr>
            <p:ph sz="quarter" idx="15"/>
          </p:nvPr>
        </p:nvSpPr>
        <p:spPr>
          <a:xfrm>
            <a:off x="407651" y="1204111"/>
            <a:ext cx="6678949" cy="1445428"/>
          </a:xfrm>
        </p:spPr>
        <p:txBody>
          <a:bodyPr>
            <a:noAutofit/>
          </a:bodyPr>
          <a:lstStyle/>
          <a:p>
            <a:r>
              <a:rPr lang="en-US" dirty="0" smtClean="0">
                <a:solidFill>
                  <a:schemeClr val="tx1"/>
                </a:solidFill>
                <a:latin typeface="Calibri" panose="020F0502020204030204" pitchFamily="34" charset="0"/>
                <a:cs typeface="Calibri" panose="020F0502020204030204" pitchFamily="34" charset="0"/>
              </a:rPr>
              <a:t>Nonprofit employers are considered </a:t>
            </a:r>
            <a:r>
              <a:rPr lang="en-US" dirty="0">
                <a:solidFill>
                  <a:schemeClr val="tx1"/>
                </a:solidFill>
                <a:latin typeface="Calibri" panose="020F0502020204030204" pitchFamily="34" charset="0"/>
                <a:cs typeface="Calibri" panose="020F0502020204030204" pitchFamily="34" charset="0"/>
              </a:rPr>
              <a:t>qualifying employers </a:t>
            </a:r>
            <a:r>
              <a:rPr lang="en-US" dirty="0" smtClean="0">
                <a:solidFill>
                  <a:schemeClr val="tx1"/>
                </a:solidFill>
                <a:latin typeface="Calibri" panose="020F0502020204030204" pitchFamily="34" charset="0"/>
                <a:cs typeface="Calibri" panose="020F0502020204030204" pitchFamily="34" charset="0"/>
              </a:rPr>
              <a:t>if their </a:t>
            </a:r>
            <a:r>
              <a:rPr lang="en-US" dirty="0">
                <a:solidFill>
                  <a:schemeClr val="tx1"/>
                </a:solidFill>
                <a:latin typeface="Calibri" panose="020F0502020204030204" pitchFamily="34" charset="0"/>
                <a:cs typeface="Calibri" panose="020F0502020204030204" pitchFamily="34" charset="0"/>
              </a:rPr>
              <a:t>primary </a:t>
            </a:r>
            <a:r>
              <a:rPr lang="en-US" dirty="0" smtClean="0">
                <a:solidFill>
                  <a:schemeClr val="tx1"/>
                </a:solidFill>
                <a:latin typeface="Calibri" panose="020F0502020204030204" pitchFamily="34" charset="0"/>
                <a:cs typeface="Calibri" panose="020F0502020204030204" pitchFamily="34" charset="0"/>
              </a:rPr>
              <a:t>purpose is to provide </a:t>
            </a:r>
            <a:r>
              <a:rPr lang="en-US" dirty="0">
                <a:solidFill>
                  <a:schemeClr val="tx1"/>
                </a:solidFill>
                <a:latin typeface="Calibri" panose="020F0502020204030204" pitchFamily="34" charset="0"/>
                <a:cs typeface="Calibri" panose="020F0502020204030204" pitchFamily="34" charset="0"/>
              </a:rPr>
              <a:t>at least one of the following public </a:t>
            </a:r>
            <a:r>
              <a:rPr lang="en-US" dirty="0" smtClean="0">
                <a:solidFill>
                  <a:schemeClr val="tx1"/>
                </a:solidFill>
                <a:latin typeface="Calibri" panose="020F0502020204030204" pitchFamily="34" charset="0"/>
                <a:cs typeface="Calibri" panose="020F0502020204030204" pitchFamily="34" charset="0"/>
              </a:rPr>
              <a:t>services:</a:t>
            </a:r>
            <a:endParaRPr lang="en-US" dirty="0">
              <a:solidFill>
                <a:schemeClr val="tx1"/>
              </a:solidFill>
              <a:latin typeface="Calibri" panose="020F0502020204030204" pitchFamily="34" charset="0"/>
              <a:cs typeface="Calibri" panose="020F0502020204030204" pitchFamily="34" charset="0"/>
            </a:endParaRPr>
          </a:p>
        </p:txBody>
      </p:sp>
      <p:graphicFrame>
        <p:nvGraphicFramePr>
          <p:cNvPr id="13" name="Content Placeholder 12" title="gridded lines containting information; stack of books. "/>
          <p:cNvGraphicFramePr>
            <a:graphicFrameLocks noGrp="1"/>
          </p:cNvGraphicFramePr>
          <p:nvPr>
            <p:ph sz="half" idx="2"/>
            <p:extLst>
              <p:ext uri="{D42A27DB-BD31-4B8C-83A1-F6EECF244321}">
                <p14:modId xmlns:p14="http://schemas.microsoft.com/office/powerpoint/2010/main" val="607713792"/>
              </p:ext>
            </p:extLst>
          </p:nvPr>
        </p:nvGraphicFramePr>
        <p:xfrm>
          <a:off x="407651" y="2905569"/>
          <a:ext cx="2606040" cy="2831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title="Grid"/>
          <p:cNvGraphicFramePr>
            <a:graphicFrameLocks noGrp="1"/>
          </p:cNvGraphicFramePr>
          <p:nvPr>
            <p:ph sz="quarter" idx="4"/>
            <p:extLst>
              <p:ext uri="{D42A27DB-BD31-4B8C-83A1-F6EECF244321}">
                <p14:modId xmlns:p14="http://schemas.microsoft.com/office/powerpoint/2010/main" val="850607535"/>
              </p:ext>
            </p:extLst>
          </p:nvPr>
        </p:nvGraphicFramePr>
        <p:xfrm>
          <a:off x="3197373" y="2905569"/>
          <a:ext cx="2606040" cy="28311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Content Placeholder 14" title="Grid "/>
          <p:cNvGraphicFramePr>
            <a:graphicFrameLocks noGrp="1"/>
          </p:cNvGraphicFramePr>
          <p:nvPr>
            <p:ph sz="quarter" idx="13"/>
            <p:extLst>
              <p:ext uri="{D42A27DB-BD31-4B8C-83A1-F6EECF244321}">
                <p14:modId xmlns:p14="http://schemas.microsoft.com/office/powerpoint/2010/main" val="258507751"/>
              </p:ext>
            </p:extLst>
          </p:nvPr>
        </p:nvGraphicFramePr>
        <p:xfrm>
          <a:off x="5987095" y="2905569"/>
          <a:ext cx="2606040" cy="283116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5" name="Date Placeholder 4"/>
          <p:cNvSpPr>
            <a:spLocks noGrp="1"/>
          </p:cNvSpPr>
          <p:nvPr>
            <p:ph type="dt" sz="half" idx="10"/>
          </p:nvPr>
        </p:nvSpPr>
        <p:spPr/>
        <p:txBody>
          <a:bodyPr/>
          <a:lstStyle/>
          <a:p>
            <a:r>
              <a:rPr lang="en-US" smtClean="0"/>
              <a:t>OFM </a:t>
            </a:r>
            <a:fld id="{48E47BEA-3B7A-475C-B40E-5E5F6094B5DE}" type="datetime1">
              <a:rPr lang="en-US" smtClean="0"/>
              <a:t>8/6/2018</a:t>
            </a:fld>
            <a:endParaRPr lang="en-US" dirty="0"/>
          </a:p>
        </p:txBody>
      </p:sp>
      <p:sp>
        <p:nvSpPr>
          <p:cNvPr id="6" name="Footer Placeholder 5"/>
          <p:cNvSpPr>
            <a:spLocks noGrp="1"/>
          </p:cNvSpPr>
          <p:nvPr>
            <p:ph type="ftr" sz="quarter" idx="11"/>
          </p:nvPr>
        </p:nvSpPr>
        <p:spPr/>
        <p:txBody>
          <a:bodyPr/>
          <a:lstStyle/>
          <a:p>
            <a:r>
              <a:rPr lang="en-US" smtClean="0"/>
              <a:t>Myfedloan.org </a:t>
            </a:r>
            <a:endParaRPr lang="en-US"/>
          </a:p>
        </p:txBody>
      </p:sp>
      <p:sp>
        <p:nvSpPr>
          <p:cNvPr id="7" name="Slide Number Placeholder 6"/>
          <p:cNvSpPr>
            <a:spLocks noGrp="1"/>
          </p:cNvSpPr>
          <p:nvPr>
            <p:ph type="sldNum" sz="quarter" idx="12"/>
          </p:nvPr>
        </p:nvSpPr>
        <p:spPr/>
        <p:txBody>
          <a:bodyPr/>
          <a:lstStyle/>
          <a:p>
            <a:fld id="{675BEBA6-4A57-406D-B671-F270610AB5E4}" type="slidenum">
              <a:rPr lang="en-US" smtClean="0"/>
              <a:t>16</a:t>
            </a:fld>
            <a:endParaRPr lang="en-US"/>
          </a:p>
        </p:txBody>
      </p:sp>
      <p:pic>
        <p:nvPicPr>
          <p:cNvPr id="16" name="Picture 15" title="Stack of five library books"/>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90115" y="1261184"/>
            <a:ext cx="1146772" cy="1146772"/>
          </a:xfrm>
          <a:prstGeom prst="rect">
            <a:avLst/>
          </a:prstGeom>
        </p:spPr>
      </p:pic>
    </p:spTree>
    <p:extLst>
      <p:ext uri="{BB962C8B-B14F-4D97-AF65-F5344CB8AC3E}">
        <p14:creationId xmlns:p14="http://schemas.microsoft.com/office/powerpoint/2010/main" val="19942678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25" y="382772"/>
            <a:ext cx="8406140" cy="410858"/>
          </a:xfrm>
        </p:spPr>
        <p:txBody>
          <a:bodyPr/>
          <a:lstStyle/>
          <a:p>
            <a:r>
              <a:rPr lang="en-US" dirty="0">
                <a:solidFill>
                  <a:prstClr val="black"/>
                </a:solidFill>
              </a:rPr>
              <a:t>Public Service Loan Forgiveness </a:t>
            </a:r>
            <a:r>
              <a:rPr lang="en-US" dirty="0"/>
              <a:t>–</a:t>
            </a:r>
            <a:r>
              <a:rPr lang="en-US" dirty="0" smtClean="0">
                <a:solidFill>
                  <a:prstClr val="black"/>
                </a:solidFill>
              </a:rPr>
              <a:t> qualified </a:t>
            </a:r>
            <a:r>
              <a:rPr lang="en-US" dirty="0">
                <a:solidFill>
                  <a:prstClr val="black"/>
                </a:solidFill>
              </a:rPr>
              <a:t>employment status </a:t>
            </a:r>
            <a:endParaRPr lang="en-US" dirty="0"/>
          </a:p>
        </p:txBody>
      </p:sp>
      <p:sp>
        <p:nvSpPr>
          <p:cNvPr id="7" name="TextBox 6"/>
          <p:cNvSpPr txBox="1"/>
          <p:nvPr/>
        </p:nvSpPr>
        <p:spPr>
          <a:xfrm>
            <a:off x="301925" y="1190532"/>
            <a:ext cx="5908753" cy="477054"/>
          </a:xfrm>
          <a:prstGeom prst="rect">
            <a:avLst/>
          </a:prstGeom>
          <a:noFill/>
        </p:spPr>
        <p:txBody>
          <a:bodyPr wrap="square" rtlCol="0">
            <a:spAutoFit/>
          </a:bodyPr>
          <a:lstStyle/>
          <a:p>
            <a:r>
              <a:rPr lang="en-US" sz="2500" dirty="0">
                <a:latin typeface="Calibri" panose="020F0502020204030204" pitchFamily="34" charset="0"/>
                <a:cs typeface="Calibri" panose="020F0502020204030204" pitchFamily="34" charset="0"/>
              </a:rPr>
              <a:t>What are some definitions of public service?</a:t>
            </a:r>
          </a:p>
        </p:txBody>
      </p:sp>
      <p:grpSp>
        <p:nvGrpSpPr>
          <p:cNvPr id="20" name="Group 19"/>
          <p:cNvGrpSpPr/>
          <p:nvPr/>
        </p:nvGrpSpPr>
        <p:grpSpPr>
          <a:xfrm>
            <a:off x="301925" y="1951285"/>
            <a:ext cx="8769647" cy="3395471"/>
            <a:chOff x="301925" y="1951285"/>
            <a:chExt cx="8769647" cy="3395471"/>
          </a:xfrm>
        </p:grpSpPr>
        <p:sp>
          <p:nvSpPr>
            <p:cNvPr id="9" name="Straight Connector 8"/>
            <p:cNvSpPr/>
            <p:nvPr/>
          </p:nvSpPr>
          <p:spPr>
            <a:xfrm>
              <a:off x="301925" y="1951285"/>
              <a:ext cx="8769647" cy="0"/>
            </a:xfrm>
            <a:prstGeom prst="line">
              <a:avLst/>
            </a:prstGeom>
          </p:spPr>
          <p:style>
            <a:lnRef idx="1">
              <a:schemeClr val="accent5">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2" name="Straight Connector 11"/>
            <p:cNvSpPr/>
            <p:nvPr/>
          </p:nvSpPr>
          <p:spPr>
            <a:xfrm>
              <a:off x="301925" y="2777839"/>
              <a:ext cx="8769647" cy="0"/>
            </a:xfrm>
            <a:prstGeom prst="line">
              <a:avLst/>
            </a:prstGeom>
          </p:spPr>
          <p:style>
            <a:lnRef idx="1">
              <a:schemeClr val="accent5">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4" name="Straight Connector 13"/>
            <p:cNvSpPr/>
            <p:nvPr/>
          </p:nvSpPr>
          <p:spPr>
            <a:xfrm>
              <a:off x="301925" y="3599695"/>
              <a:ext cx="8769647" cy="0"/>
            </a:xfrm>
            <a:prstGeom prst="line">
              <a:avLst/>
            </a:prstGeom>
          </p:spPr>
          <p:style>
            <a:lnRef idx="1">
              <a:schemeClr val="accent5">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6" name="Straight Connector 15"/>
            <p:cNvSpPr/>
            <p:nvPr/>
          </p:nvSpPr>
          <p:spPr>
            <a:xfrm>
              <a:off x="301925" y="4335918"/>
              <a:ext cx="8769647" cy="0"/>
            </a:xfrm>
            <a:prstGeom prst="line">
              <a:avLst/>
            </a:prstGeom>
          </p:spPr>
          <p:style>
            <a:lnRef idx="1">
              <a:schemeClr val="accent5">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8" name="Straight Connector 17"/>
            <p:cNvSpPr/>
            <p:nvPr/>
          </p:nvSpPr>
          <p:spPr>
            <a:xfrm>
              <a:off x="301925" y="5346756"/>
              <a:ext cx="8769647" cy="0"/>
            </a:xfrm>
            <a:prstGeom prst="line">
              <a:avLst/>
            </a:prstGeom>
          </p:spPr>
          <p:style>
            <a:lnRef idx="1">
              <a:schemeClr val="accent5">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grpSp>
      <p:grpSp>
        <p:nvGrpSpPr>
          <p:cNvPr id="21" name="Group 20"/>
          <p:cNvGrpSpPr/>
          <p:nvPr/>
        </p:nvGrpSpPr>
        <p:grpSpPr>
          <a:xfrm>
            <a:off x="301925" y="1951285"/>
            <a:ext cx="8769647" cy="4365913"/>
            <a:chOff x="301925" y="1951285"/>
            <a:chExt cx="8769647" cy="4198506"/>
          </a:xfrm>
        </p:grpSpPr>
        <p:sp>
          <p:nvSpPr>
            <p:cNvPr id="11" name="Freeform 10"/>
            <p:cNvSpPr/>
            <p:nvPr/>
          </p:nvSpPr>
          <p:spPr>
            <a:xfrm>
              <a:off x="301925" y="1951285"/>
              <a:ext cx="8769647" cy="916785"/>
            </a:xfrm>
            <a:custGeom>
              <a:avLst/>
              <a:gdLst>
                <a:gd name="connsiteX0" fmla="*/ 0 w 8769647"/>
                <a:gd name="connsiteY0" fmla="*/ 0 h 916785"/>
                <a:gd name="connsiteX1" fmla="*/ 8769647 w 8769647"/>
                <a:gd name="connsiteY1" fmla="*/ 0 h 916785"/>
                <a:gd name="connsiteX2" fmla="*/ 8769647 w 8769647"/>
                <a:gd name="connsiteY2" fmla="*/ 916785 h 916785"/>
                <a:gd name="connsiteX3" fmla="*/ 0 w 8769647"/>
                <a:gd name="connsiteY3" fmla="*/ 916785 h 916785"/>
                <a:gd name="connsiteX4" fmla="*/ 0 w 8769647"/>
                <a:gd name="connsiteY4" fmla="*/ 0 h 916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647" h="916785">
                  <a:moveTo>
                    <a:pt x="0" y="0"/>
                  </a:moveTo>
                  <a:lnTo>
                    <a:pt x="8769647" y="0"/>
                  </a:lnTo>
                  <a:lnTo>
                    <a:pt x="8769647" y="916785"/>
                  </a:lnTo>
                  <a:lnTo>
                    <a:pt x="0" y="9167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l" defTabSz="355600" rtl="0">
                <a:lnSpc>
                  <a:spcPct val="90000"/>
                </a:lnSpc>
                <a:spcBef>
                  <a:spcPct val="0"/>
                </a:spcBef>
                <a:spcAft>
                  <a:spcPct val="35000"/>
                </a:spcAft>
              </a:pPr>
              <a:r>
                <a:rPr lang="en-US" sz="800" i="0" kern="1200" baseline="0" dirty="0" smtClean="0"/>
                <a:t>  </a:t>
              </a:r>
              <a:r>
                <a:rPr lang="en-US" sz="1900" i="0" kern="1200" baseline="0" dirty="0" smtClean="0"/>
                <a:t>Public health includes public (not private) organizations’ professionals engaged in health care practitioner occupations and health support occupations.</a:t>
              </a:r>
              <a:endParaRPr lang="en-US" sz="1900" kern="1200" baseline="0" dirty="0"/>
            </a:p>
          </p:txBody>
        </p:sp>
        <p:sp>
          <p:nvSpPr>
            <p:cNvPr id="13" name="Freeform 12"/>
            <p:cNvSpPr/>
            <p:nvPr/>
          </p:nvSpPr>
          <p:spPr>
            <a:xfrm>
              <a:off x="301925" y="2877091"/>
              <a:ext cx="8769647" cy="667194"/>
            </a:xfrm>
            <a:custGeom>
              <a:avLst/>
              <a:gdLst>
                <a:gd name="connsiteX0" fmla="*/ 0 w 8769647"/>
                <a:gd name="connsiteY0" fmla="*/ 0 h 667194"/>
                <a:gd name="connsiteX1" fmla="*/ 8769647 w 8769647"/>
                <a:gd name="connsiteY1" fmla="*/ 0 h 667194"/>
                <a:gd name="connsiteX2" fmla="*/ 8769647 w 8769647"/>
                <a:gd name="connsiteY2" fmla="*/ 667194 h 667194"/>
                <a:gd name="connsiteX3" fmla="*/ 0 w 8769647"/>
                <a:gd name="connsiteY3" fmla="*/ 667194 h 667194"/>
                <a:gd name="connsiteX4" fmla="*/ 0 w 8769647"/>
                <a:gd name="connsiteY4" fmla="*/ 0 h 667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647" h="667194">
                  <a:moveTo>
                    <a:pt x="0" y="0"/>
                  </a:moveTo>
                  <a:lnTo>
                    <a:pt x="8769647" y="0"/>
                  </a:lnTo>
                  <a:lnTo>
                    <a:pt x="8769647" y="667194"/>
                  </a:lnTo>
                  <a:lnTo>
                    <a:pt x="0" y="6671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i="0" kern="1200" baseline="0" dirty="0" smtClean="0"/>
                <a:t>Public interest law refers to legal services provided by an organization that is funded in whole or in part by a local, state, federal or tribal government.</a:t>
              </a:r>
              <a:endParaRPr lang="en-US" sz="1900" kern="1200" baseline="0" dirty="0"/>
            </a:p>
          </p:txBody>
        </p:sp>
        <p:sp>
          <p:nvSpPr>
            <p:cNvPr id="15" name="Freeform 14"/>
            <p:cNvSpPr/>
            <p:nvPr/>
          </p:nvSpPr>
          <p:spPr>
            <a:xfrm>
              <a:off x="301925" y="3629529"/>
              <a:ext cx="8769647" cy="706389"/>
            </a:xfrm>
            <a:custGeom>
              <a:avLst/>
              <a:gdLst>
                <a:gd name="connsiteX0" fmla="*/ 0 w 8769647"/>
                <a:gd name="connsiteY0" fmla="*/ 0 h 877665"/>
                <a:gd name="connsiteX1" fmla="*/ 8769647 w 8769647"/>
                <a:gd name="connsiteY1" fmla="*/ 0 h 877665"/>
                <a:gd name="connsiteX2" fmla="*/ 8769647 w 8769647"/>
                <a:gd name="connsiteY2" fmla="*/ 877665 h 877665"/>
                <a:gd name="connsiteX3" fmla="*/ 0 w 8769647"/>
                <a:gd name="connsiteY3" fmla="*/ 877665 h 877665"/>
                <a:gd name="connsiteX4" fmla="*/ 0 w 8769647"/>
                <a:gd name="connsiteY4" fmla="*/ 0 h 87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647" h="877665">
                  <a:moveTo>
                    <a:pt x="0" y="0"/>
                  </a:moveTo>
                  <a:lnTo>
                    <a:pt x="8769647" y="0"/>
                  </a:lnTo>
                  <a:lnTo>
                    <a:pt x="8769647" y="877665"/>
                  </a:lnTo>
                  <a:lnTo>
                    <a:pt x="0" y="8776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i="0" kern="1200" baseline="0" dirty="0" smtClean="0"/>
                <a:t>Early childhood education includes licensed or regulated child care, Head Start and state funded pre-kindergarten.</a:t>
              </a:r>
              <a:endParaRPr lang="en-US" sz="1900" kern="1200" baseline="0" dirty="0"/>
            </a:p>
          </p:txBody>
        </p:sp>
        <p:sp>
          <p:nvSpPr>
            <p:cNvPr id="17" name="Freeform 16"/>
            <p:cNvSpPr/>
            <p:nvPr/>
          </p:nvSpPr>
          <p:spPr>
            <a:xfrm>
              <a:off x="301925" y="4412931"/>
              <a:ext cx="8769647" cy="933825"/>
            </a:xfrm>
            <a:custGeom>
              <a:avLst/>
              <a:gdLst>
                <a:gd name="connsiteX0" fmla="*/ 0 w 8769647"/>
                <a:gd name="connsiteY0" fmla="*/ 0 h 933825"/>
                <a:gd name="connsiteX1" fmla="*/ 8769647 w 8769647"/>
                <a:gd name="connsiteY1" fmla="*/ 0 h 933825"/>
                <a:gd name="connsiteX2" fmla="*/ 8769647 w 8769647"/>
                <a:gd name="connsiteY2" fmla="*/ 933825 h 933825"/>
                <a:gd name="connsiteX3" fmla="*/ 0 w 8769647"/>
                <a:gd name="connsiteY3" fmla="*/ 933825 h 933825"/>
                <a:gd name="connsiteX4" fmla="*/ 0 w 8769647"/>
                <a:gd name="connsiteY4" fmla="*/ 0 h 93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647" h="933825">
                  <a:moveTo>
                    <a:pt x="0" y="0"/>
                  </a:moveTo>
                  <a:lnTo>
                    <a:pt x="8769647" y="0"/>
                  </a:lnTo>
                  <a:lnTo>
                    <a:pt x="8769647" y="933825"/>
                  </a:lnTo>
                  <a:lnTo>
                    <a:pt x="0" y="9338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i="0" kern="1200" baseline="0" dirty="0" smtClean="0"/>
                <a:t>Law enforcement includes organizations that are publicly funded and whose principal purposes include crime prevention, control or reduction of crime, or the enforcement of criminal law.</a:t>
              </a:r>
              <a:endParaRPr lang="en-US" sz="1900" kern="1200" baseline="0" dirty="0"/>
            </a:p>
          </p:txBody>
        </p:sp>
        <p:sp>
          <p:nvSpPr>
            <p:cNvPr id="19" name="Freeform 18"/>
            <p:cNvSpPr/>
            <p:nvPr/>
          </p:nvSpPr>
          <p:spPr>
            <a:xfrm>
              <a:off x="301925" y="5418476"/>
              <a:ext cx="8769647" cy="731315"/>
            </a:xfrm>
            <a:custGeom>
              <a:avLst/>
              <a:gdLst>
                <a:gd name="connsiteX0" fmla="*/ 0 w 8769647"/>
                <a:gd name="connsiteY0" fmla="*/ 0 h 1142867"/>
                <a:gd name="connsiteX1" fmla="*/ 8769647 w 8769647"/>
                <a:gd name="connsiteY1" fmla="*/ 0 h 1142867"/>
                <a:gd name="connsiteX2" fmla="*/ 8769647 w 8769647"/>
                <a:gd name="connsiteY2" fmla="*/ 1142867 h 1142867"/>
                <a:gd name="connsiteX3" fmla="*/ 0 w 8769647"/>
                <a:gd name="connsiteY3" fmla="*/ 1142867 h 1142867"/>
                <a:gd name="connsiteX4" fmla="*/ 0 w 8769647"/>
                <a:gd name="connsiteY4" fmla="*/ 0 h 1142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647" h="1142867">
                  <a:moveTo>
                    <a:pt x="0" y="0"/>
                  </a:moveTo>
                  <a:lnTo>
                    <a:pt x="8769647" y="0"/>
                  </a:lnTo>
                  <a:lnTo>
                    <a:pt x="8769647" y="1142867"/>
                  </a:lnTo>
                  <a:lnTo>
                    <a:pt x="0" y="11428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i="0" kern="1200" baseline="0" dirty="0" smtClean="0"/>
                <a:t>Public education includes services that provide educational enrichment or support directly to students or their families in a school or a school-like setting.</a:t>
              </a:r>
              <a:endParaRPr lang="en-US" sz="1900" kern="1200" baseline="0" dirty="0"/>
            </a:p>
          </p:txBody>
        </p:sp>
      </p:gr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dirty="0" smtClean="0"/>
              <a:t>Studentaid.ed.gov</a:t>
            </a:r>
            <a:endParaRPr lang="en-US" dirty="0"/>
          </a:p>
        </p:txBody>
      </p:sp>
      <p:sp>
        <p:nvSpPr>
          <p:cNvPr id="6" name="Slide Number Placeholder 5"/>
          <p:cNvSpPr>
            <a:spLocks noGrp="1"/>
          </p:cNvSpPr>
          <p:nvPr>
            <p:ph type="sldNum" sz="quarter" idx="12"/>
          </p:nvPr>
        </p:nvSpPr>
        <p:spPr/>
        <p:txBody>
          <a:bodyPr/>
          <a:lstStyle/>
          <a:p>
            <a:fld id="{675BEBA6-4A57-406D-B671-F270610AB5E4}" type="slidenum">
              <a:rPr lang="en-US" smtClean="0"/>
              <a:t>17</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876062"/>
            <a:ext cx="965345" cy="965345"/>
          </a:xfrm>
          <a:prstGeom prst="rect">
            <a:avLst/>
          </a:prstGeom>
        </p:spPr>
      </p:pic>
    </p:spTree>
    <p:extLst>
      <p:ext uri="{BB962C8B-B14F-4D97-AF65-F5344CB8AC3E}">
        <p14:creationId xmlns:p14="http://schemas.microsoft.com/office/powerpoint/2010/main" val="1840899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Autofit/>
          </a:bodyPr>
          <a:lstStyle/>
          <a:p>
            <a:r>
              <a:rPr lang="en-US" sz="4300" dirty="0" smtClean="0"/>
              <a:t>Examples of uncommon qualified employment status</a:t>
            </a:r>
            <a:endParaRPr lang="en-US" sz="4300" dirty="0"/>
          </a:p>
        </p:txBody>
      </p:sp>
      <p:sp>
        <p:nvSpPr>
          <p:cNvPr id="2" name="Date Placeholder 1"/>
          <p:cNvSpPr>
            <a:spLocks noGrp="1"/>
          </p:cNvSpPr>
          <p:nvPr>
            <p:ph type="dt" sz="half" idx="10"/>
          </p:nvPr>
        </p:nvSpPr>
        <p:spPr/>
        <p:txBody>
          <a:bodyPr/>
          <a:lstStyle/>
          <a:p>
            <a:r>
              <a:rPr lang="en-US" smtClean="0"/>
              <a:t>OFM </a:t>
            </a:r>
            <a:fld id="{DD98B380-2ACF-4ABD-B83C-2AA2CFD71CC5}" type="datetime1">
              <a:rPr lang="en-US" smtClean="0"/>
              <a:t>8/6/2018</a:t>
            </a:fld>
            <a:endParaRPr lang="en-US" dirty="0"/>
          </a:p>
        </p:txBody>
      </p:sp>
      <p:sp>
        <p:nvSpPr>
          <p:cNvPr id="3" name="Footer Placeholder 2"/>
          <p:cNvSpPr>
            <a:spLocks noGrp="1"/>
          </p:cNvSpPr>
          <p:nvPr>
            <p:ph type="ftr" sz="quarter" idx="11"/>
          </p:nvPr>
        </p:nvSpPr>
        <p:spPr/>
        <p:txBody>
          <a:bodyPr/>
          <a:lstStyle/>
          <a:p>
            <a:r>
              <a:rPr lang="en-US" smtClean="0"/>
              <a:t>Myfedloan.org </a:t>
            </a:r>
            <a:endParaRPr lang="en-US" dirty="0"/>
          </a:p>
        </p:txBody>
      </p:sp>
      <p:sp>
        <p:nvSpPr>
          <p:cNvPr id="4" name="Slide Number Placeholder 3"/>
          <p:cNvSpPr>
            <a:spLocks noGrp="1"/>
          </p:cNvSpPr>
          <p:nvPr>
            <p:ph type="sldNum" sz="quarter" idx="12"/>
          </p:nvPr>
        </p:nvSpPr>
        <p:spPr/>
        <p:txBody>
          <a:bodyPr/>
          <a:lstStyle/>
          <a:p>
            <a:fld id="{675BEBA6-4A57-406D-B671-F270610AB5E4}" type="slidenum">
              <a:rPr lang="en-US" smtClean="0"/>
              <a:t>18</a:t>
            </a:fld>
            <a:endParaRPr lang="en-US"/>
          </a:p>
        </p:txBody>
      </p:sp>
    </p:spTree>
    <p:extLst>
      <p:ext uri="{BB962C8B-B14F-4D97-AF65-F5344CB8AC3E}">
        <p14:creationId xmlns:p14="http://schemas.microsoft.com/office/powerpoint/2010/main" val="225127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88" y="372140"/>
            <a:ext cx="9165265" cy="421490"/>
          </a:xfrm>
        </p:spPr>
        <p:txBody>
          <a:bodyPr/>
          <a:lstStyle/>
          <a:p>
            <a:r>
              <a:rPr lang="en-US" sz="2300" dirty="0">
                <a:solidFill>
                  <a:prstClr val="black"/>
                </a:solidFill>
              </a:rPr>
              <a:t>Qualified employment </a:t>
            </a:r>
            <a:r>
              <a:rPr lang="en-US" sz="2300" dirty="0" smtClean="0">
                <a:solidFill>
                  <a:prstClr val="black"/>
                </a:solidFill>
              </a:rPr>
              <a:t>status – uncommon employment status </a:t>
            </a:r>
            <a:endParaRPr lang="en-US" sz="2300" dirty="0"/>
          </a:p>
        </p:txBody>
      </p:sp>
      <p:sp>
        <p:nvSpPr>
          <p:cNvPr id="11" name="TextBox 10"/>
          <p:cNvSpPr txBox="1"/>
          <p:nvPr/>
        </p:nvSpPr>
        <p:spPr>
          <a:xfrm>
            <a:off x="434566" y="975340"/>
            <a:ext cx="6652035" cy="1131079"/>
          </a:xfrm>
          <a:prstGeom prst="rect">
            <a:avLst/>
          </a:prstGeom>
          <a:noFill/>
        </p:spPr>
        <p:txBody>
          <a:bodyPr wrap="square" rtlCol="0">
            <a:spAutoFit/>
          </a:bodyPr>
          <a:lstStyle/>
          <a:p>
            <a:pPr lvl="0" defTabSz="914400">
              <a:lnSpc>
                <a:spcPct val="90000"/>
              </a:lnSpc>
              <a:spcBef>
                <a:spcPts val="1000"/>
              </a:spcBef>
            </a:pPr>
            <a:r>
              <a:rPr lang="en-US" sz="2500" dirty="0">
                <a:solidFill>
                  <a:prstClr val="black"/>
                </a:solidFill>
                <a:latin typeface="Calibri" panose="020F0502020204030204" pitchFamily="34" charset="0"/>
                <a:ea typeface="Segoe UI Black" panose="020B0A02040204020203" pitchFamily="34" charset="0"/>
                <a:cs typeface="Calibri" panose="020F0502020204030204" pitchFamily="34" charset="0"/>
              </a:rPr>
              <a:t>If you are a teacher </a:t>
            </a:r>
            <a:r>
              <a:rPr lang="en-US" sz="2500" dirty="0" smtClean="0">
                <a:solidFill>
                  <a:prstClr val="black"/>
                </a:solidFill>
                <a:latin typeface="Calibri" panose="020F0502020204030204" pitchFamily="34" charset="0"/>
                <a:ea typeface="Segoe UI Black" panose="020B0A02040204020203" pitchFamily="34" charset="0"/>
                <a:cs typeface="Calibri" panose="020F0502020204030204" pitchFamily="34" charset="0"/>
              </a:rPr>
              <a:t>who </a:t>
            </a:r>
            <a:r>
              <a:rPr lang="en-US" sz="2500" dirty="0">
                <a:solidFill>
                  <a:prstClr val="black"/>
                </a:solidFill>
                <a:latin typeface="Calibri" panose="020F0502020204030204" pitchFamily="34" charset="0"/>
                <a:ea typeface="Segoe UI Black" panose="020B0A02040204020203" pitchFamily="34" charset="0"/>
                <a:cs typeface="Calibri" panose="020F0502020204030204" pitchFamily="34" charset="0"/>
              </a:rPr>
              <a:t>does not teach during the summer months, </a:t>
            </a:r>
            <a:r>
              <a:rPr lang="en-US" sz="2500" dirty="0" smtClean="0">
                <a:solidFill>
                  <a:prstClr val="black"/>
                </a:solidFill>
                <a:latin typeface="Calibri" panose="020F0502020204030204" pitchFamily="34" charset="0"/>
                <a:ea typeface="Segoe UI Black" panose="020B0A02040204020203" pitchFamily="34" charset="0"/>
                <a:cs typeface="Calibri" panose="020F0502020204030204" pitchFamily="34" charset="0"/>
              </a:rPr>
              <a:t>the following must apply for </a:t>
            </a:r>
            <a:r>
              <a:rPr lang="en-US" sz="2500" dirty="0">
                <a:solidFill>
                  <a:prstClr val="black"/>
                </a:solidFill>
                <a:latin typeface="Calibri" panose="020F0502020204030204" pitchFamily="34" charset="0"/>
                <a:ea typeface="Segoe UI Black" panose="020B0A02040204020203" pitchFamily="34" charset="0"/>
                <a:cs typeface="Calibri" panose="020F0502020204030204" pitchFamily="34" charset="0"/>
              </a:rPr>
              <a:t>your payments to qualify for </a:t>
            </a:r>
            <a:r>
              <a:rPr lang="en-US" sz="2500" dirty="0" smtClean="0">
                <a:solidFill>
                  <a:prstClr val="black"/>
                </a:solidFill>
                <a:latin typeface="Calibri" panose="020F0502020204030204" pitchFamily="34" charset="0"/>
                <a:ea typeface="Segoe UI Black" panose="020B0A02040204020203" pitchFamily="34" charset="0"/>
                <a:cs typeface="Calibri" panose="020F0502020204030204" pitchFamily="34" charset="0"/>
              </a:rPr>
              <a:t>PSLF:</a:t>
            </a:r>
            <a:endParaRPr lang="en-US" sz="2500" dirty="0">
              <a:latin typeface="Calibri" panose="020F0502020204030204" pitchFamily="34" charset="0"/>
              <a:ea typeface="Segoe UI Black" panose="020B0A02040204020203" pitchFamily="34" charset="0"/>
              <a:cs typeface="Calibri" panose="020F0502020204030204" pitchFamily="34" charset="0"/>
            </a:endParaRPr>
          </a:p>
        </p:txBody>
      </p:sp>
      <p:grpSp>
        <p:nvGrpSpPr>
          <p:cNvPr id="17" name="Group 16"/>
          <p:cNvGrpSpPr/>
          <p:nvPr/>
        </p:nvGrpSpPr>
        <p:grpSpPr>
          <a:xfrm>
            <a:off x="434566" y="2552570"/>
            <a:ext cx="8080784" cy="1661349"/>
            <a:chOff x="434566" y="2552570"/>
            <a:chExt cx="8080784" cy="1661349"/>
          </a:xfrm>
        </p:grpSpPr>
        <p:sp>
          <p:nvSpPr>
            <p:cNvPr id="7" name="Straight Connector 6"/>
            <p:cNvSpPr/>
            <p:nvPr/>
          </p:nvSpPr>
          <p:spPr>
            <a:xfrm>
              <a:off x="434566" y="2552570"/>
              <a:ext cx="8080784" cy="0"/>
            </a:xfrm>
            <a:prstGeom prst="line">
              <a:avLst/>
            </a:prstGeom>
          </p:spPr>
          <p:style>
            <a:lnRef idx="1">
              <a:schemeClr val="accent6">
                <a:shade val="80000"/>
                <a:hueOff val="0"/>
                <a:satOff val="0"/>
                <a:lumOff val="0"/>
                <a:alphaOff val="0"/>
              </a:schemeClr>
            </a:lnRef>
            <a:fillRef idx="2">
              <a:schemeClr val="accent6">
                <a:shade val="80000"/>
                <a:hueOff val="0"/>
                <a:satOff val="0"/>
                <a:lumOff val="0"/>
                <a:alphaOff val="0"/>
              </a:schemeClr>
            </a:fillRef>
            <a:effectRef idx="1">
              <a:schemeClr val="accent6">
                <a:shade val="80000"/>
                <a:hueOff val="0"/>
                <a:satOff val="0"/>
                <a:lumOff val="0"/>
                <a:alphaOff val="0"/>
              </a:schemeClr>
            </a:effectRef>
            <a:fontRef idx="minor">
              <a:schemeClr val="dk1"/>
            </a:fontRef>
          </p:style>
        </p:sp>
        <p:sp>
          <p:nvSpPr>
            <p:cNvPr id="10" name="Straight Connector 9"/>
            <p:cNvSpPr/>
            <p:nvPr/>
          </p:nvSpPr>
          <p:spPr>
            <a:xfrm>
              <a:off x="434566" y="3383247"/>
              <a:ext cx="8080784" cy="0"/>
            </a:xfrm>
            <a:prstGeom prst="line">
              <a:avLst/>
            </a:prstGeom>
          </p:spPr>
          <p:style>
            <a:lnRef idx="1">
              <a:schemeClr val="accent6">
                <a:shade val="80000"/>
                <a:hueOff val="265066"/>
                <a:satOff val="-23343"/>
                <a:lumOff val="18722"/>
                <a:alphaOff val="0"/>
              </a:schemeClr>
            </a:lnRef>
            <a:fillRef idx="2">
              <a:schemeClr val="accent6">
                <a:shade val="80000"/>
                <a:hueOff val="265066"/>
                <a:satOff val="-23343"/>
                <a:lumOff val="18722"/>
                <a:alphaOff val="0"/>
              </a:schemeClr>
            </a:fillRef>
            <a:effectRef idx="1">
              <a:schemeClr val="accent6">
                <a:shade val="80000"/>
                <a:hueOff val="265066"/>
                <a:satOff val="-23343"/>
                <a:lumOff val="18722"/>
                <a:alphaOff val="0"/>
              </a:schemeClr>
            </a:effectRef>
            <a:fontRef idx="minor">
              <a:schemeClr val="dk1"/>
            </a:fontRef>
          </p:style>
        </p:sp>
        <p:sp>
          <p:nvSpPr>
            <p:cNvPr id="14" name="Straight Connector 13"/>
            <p:cNvSpPr/>
            <p:nvPr/>
          </p:nvSpPr>
          <p:spPr>
            <a:xfrm>
              <a:off x="434566" y="4213919"/>
              <a:ext cx="8080784" cy="0"/>
            </a:xfrm>
            <a:prstGeom prst="line">
              <a:avLst/>
            </a:prstGeom>
          </p:spPr>
          <p:style>
            <a:lnRef idx="1">
              <a:schemeClr val="accent6">
                <a:shade val="80000"/>
                <a:hueOff val="530132"/>
                <a:satOff val="-46685"/>
                <a:lumOff val="37443"/>
                <a:alphaOff val="0"/>
              </a:schemeClr>
            </a:lnRef>
            <a:fillRef idx="2">
              <a:schemeClr val="accent6">
                <a:shade val="80000"/>
                <a:hueOff val="530132"/>
                <a:satOff val="-46685"/>
                <a:lumOff val="37443"/>
                <a:alphaOff val="0"/>
              </a:schemeClr>
            </a:fillRef>
            <a:effectRef idx="1">
              <a:schemeClr val="accent6">
                <a:shade val="80000"/>
                <a:hueOff val="530132"/>
                <a:satOff val="-46685"/>
                <a:lumOff val="37443"/>
                <a:alphaOff val="0"/>
              </a:schemeClr>
            </a:effectRef>
            <a:fontRef idx="minor">
              <a:schemeClr val="dk1"/>
            </a:fontRef>
          </p:style>
        </p:sp>
      </p:grpSp>
      <p:grpSp>
        <p:nvGrpSpPr>
          <p:cNvPr id="16" name="Group 15"/>
          <p:cNvGrpSpPr/>
          <p:nvPr/>
        </p:nvGrpSpPr>
        <p:grpSpPr>
          <a:xfrm>
            <a:off x="434566" y="2552570"/>
            <a:ext cx="8080784" cy="3026495"/>
            <a:chOff x="434566" y="2552570"/>
            <a:chExt cx="8080784" cy="3026495"/>
          </a:xfrm>
        </p:grpSpPr>
        <p:sp>
          <p:nvSpPr>
            <p:cNvPr id="8" name="Freeform 7"/>
            <p:cNvSpPr/>
            <p:nvPr/>
          </p:nvSpPr>
          <p:spPr>
            <a:xfrm>
              <a:off x="434566" y="2552570"/>
              <a:ext cx="8080784" cy="830677"/>
            </a:xfrm>
            <a:custGeom>
              <a:avLst/>
              <a:gdLst>
                <a:gd name="connsiteX0" fmla="*/ 0 w 8080784"/>
                <a:gd name="connsiteY0" fmla="*/ 0 h 1278909"/>
                <a:gd name="connsiteX1" fmla="*/ 8080784 w 8080784"/>
                <a:gd name="connsiteY1" fmla="*/ 0 h 1278909"/>
                <a:gd name="connsiteX2" fmla="*/ 8080784 w 8080784"/>
                <a:gd name="connsiteY2" fmla="*/ 1278909 h 1278909"/>
                <a:gd name="connsiteX3" fmla="*/ 0 w 8080784"/>
                <a:gd name="connsiteY3" fmla="*/ 1278909 h 1278909"/>
                <a:gd name="connsiteX4" fmla="*/ 0 w 8080784"/>
                <a:gd name="connsiteY4" fmla="*/ 0 h 1278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0784" h="1278909">
                  <a:moveTo>
                    <a:pt x="0" y="0"/>
                  </a:moveTo>
                  <a:lnTo>
                    <a:pt x="8080784" y="0"/>
                  </a:lnTo>
                  <a:lnTo>
                    <a:pt x="8080784" y="1278909"/>
                  </a:lnTo>
                  <a:lnTo>
                    <a:pt x="0" y="12789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i="0" kern="1200" baseline="0" dirty="0" smtClean="0"/>
                <a:t>You must have a contract for an employment period of at least 8 months out of a 12-month period.  </a:t>
              </a:r>
              <a:endParaRPr lang="en-US" sz="1900" kern="1200" dirty="0"/>
            </a:p>
          </p:txBody>
        </p:sp>
        <p:sp>
          <p:nvSpPr>
            <p:cNvPr id="13" name="Freeform 12"/>
            <p:cNvSpPr/>
            <p:nvPr/>
          </p:nvSpPr>
          <p:spPr>
            <a:xfrm>
              <a:off x="434566" y="3486826"/>
              <a:ext cx="8080784" cy="619009"/>
            </a:xfrm>
            <a:custGeom>
              <a:avLst/>
              <a:gdLst>
                <a:gd name="connsiteX0" fmla="*/ 0 w 8080784"/>
                <a:gd name="connsiteY0" fmla="*/ 0 h 1278909"/>
                <a:gd name="connsiteX1" fmla="*/ 8080784 w 8080784"/>
                <a:gd name="connsiteY1" fmla="*/ 0 h 1278909"/>
                <a:gd name="connsiteX2" fmla="*/ 8080784 w 8080784"/>
                <a:gd name="connsiteY2" fmla="*/ 1278909 h 1278909"/>
                <a:gd name="connsiteX3" fmla="*/ 0 w 8080784"/>
                <a:gd name="connsiteY3" fmla="*/ 1278909 h 1278909"/>
                <a:gd name="connsiteX4" fmla="*/ 0 w 8080784"/>
                <a:gd name="connsiteY4" fmla="*/ 0 h 1278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0784" h="1278909">
                  <a:moveTo>
                    <a:pt x="0" y="0"/>
                  </a:moveTo>
                  <a:lnTo>
                    <a:pt x="8080784" y="0"/>
                  </a:lnTo>
                  <a:lnTo>
                    <a:pt x="8080784" y="1278909"/>
                  </a:lnTo>
                  <a:lnTo>
                    <a:pt x="0" y="12789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i="0" kern="1200" baseline="0" dirty="0" smtClean="0"/>
                <a:t>You must work an average of 30 hours per week during that period.</a:t>
              </a:r>
              <a:endParaRPr lang="en-US" sz="1900" kern="1200" dirty="0"/>
            </a:p>
          </p:txBody>
        </p:sp>
        <p:sp>
          <p:nvSpPr>
            <p:cNvPr id="15" name="Freeform 14"/>
            <p:cNvSpPr/>
            <p:nvPr/>
          </p:nvSpPr>
          <p:spPr>
            <a:xfrm>
              <a:off x="434566" y="4300156"/>
              <a:ext cx="8080784" cy="1278909"/>
            </a:xfrm>
            <a:custGeom>
              <a:avLst/>
              <a:gdLst>
                <a:gd name="connsiteX0" fmla="*/ 0 w 8080784"/>
                <a:gd name="connsiteY0" fmla="*/ 0 h 1278909"/>
                <a:gd name="connsiteX1" fmla="*/ 8080784 w 8080784"/>
                <a:gd name="connsiteY1" fmla="*/ 0 h 1278909"/>
                <a:gd name="connsiteX2" fmla="*/ 8080784 w 8080784"/>
                <a:gd name="connsiteY2" fmla="*/ 1278909 h 1278909"/>
                <a:gd name="connsiteX3" fmla="*/ 0 w 8080784"/>
                <a:gd name="connsiteY3" fmla="*/ 1278909 h 1278909"/>
                <a:gd name="connsiteX4" fmla="*/ 0 w 8080784"/>
                <a:gd name="connsiteY4" fmla="*/ 0 h 1278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0784" h="1278909">
                  <a:moveTo>
                    <a:pt x="0" y="0"/>
                  </a:moveTo>
                  <a:lnTo>
                    <a:pt x="8080784" y="0"/>
                  </a:lnTo>
                  <a:lnTo>
                    <a:pt x="8080784" y="1278909"/>
                  </a:lnTo>
                  <a:lnTo>
                    <a:pt x="0" y="12789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i="0" kern="1200" baseline="0" dirty="0" smtClean="0"/>
                <a:t>Your employer must still consider you to be employed full-time during the summer break. Your employer should include the dates of the summer break when reporting your dates of employment on the PSLF Employment Certification Form, even though you are not actually teaching during that period.</a:t>
              </a:r>
              <a:endParaRPr lang="en-US" sz="1900" kern="1200" dirty="0"/>
            </a:p>
          </p:txBody>
        </p:sp>
      </p:gr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19</a:t>
            </a:fld>
            <a:endParaRPr lang="en-US"/>
          </a:p>
        </p:txBody>
      </p:sp>
      <p:pic>
        <p:nvPicPr>
          <p:cNvPr id="9" name="Picture 8" descr="An apple sitting on top of a book.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5642" y="1018365"/>
            <a:ext cx="1045027" cy="1045027"/>
          </a:xfrm>
          <a:prstGeom prst="rect">
            <a:avLst/>
          </a:prstGeom>
        </p:spPr>
      </p:pic>
    </p:spTree>
    <p:extLst>
      <p:ext uri="{BB962C8B-B14F-4D97-AF65-F5344CB8AC3E}">
        <p14:creationId xmlns:p14="http://schemas.microsoft.com/office/powerpoint/2010/main" val="352487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Service Loan Forgiveness Program</a:t>
            </a:r>
            <a:endParaRPr lang="en-US" dirty="0"/>
          </a:p>
        </p:txBody>
      </p:sp>
      <p:sp>
        <p:nvSpPr>
          <p:cNvPr id="3" name="Content Placeholder 2"/>
          <p:cNvSpPr>
            <a:spLocks noGrp="1"/>
          </p:cNvSpPr>
          <p:nvPr>
            <p:ph idx="1"/>
          </p:nvPr>
        </p:nvSpPr>
        <p:spPr/>
        <p:txBody>
          <a:bodyPr/>
          <a:lstStyle/>
          <a:p>
            <a:r>
              <a:rPr lang="en-US" i="1" dirty="0" smtClean="0"/>
              <a:t>Although the information contained in this training is accurate at the time of publication, the Office of Financial Management cannot guarantee its future accuracy or completeness.</a:t>
            </a:r>
          </a:p>
          <a:p>
            <a:endParaRPr lang="en-US" i="1" dirty="0" smtClean="0"/>
          </a:p>
          <a:p>
            <a:r>
              <a:rPr lang="en-US" i="1" dirty="0" smtClean="0"/>
              <a:t>You should independently verify accuracy as there may have been changes to the Public Service Loan Forgiveness Program by Congress.</a:t>
            </a:r>
          </a:p>
          <a:p>
            <a:endParaRPr lang="en-US" dirty="0" smtClean="0"/>
          </a:p>
          <a:p>
            <a:endParaRPr lang="en-US" dirty="0"/>
          </a:p>
        </p:txBody>
      </p:sp>
      <p:sp>
        <p:nvSpPr>
          <p:cNvPr id="4" name="Date Placeholder 3" hidden="1"/>
          <p:cNvSpPr>
            <a:spLocks noGrp="1"/>
          </p:cNvSpPr>
          <p:nvPr>
            <p:ph type="dt" sz="half" idx="10"/>
          </p:nvPr>
        </p:nvSpPr>
        <p:spPr/>
        <p:txBody>
          <a:bodyPr/>
          <a:lstStyle/>
          <a:p>
            <a:r>
              <a:rPr lang="en-US" smtClean="0"/>
              <a:t>OFM </a:t>
            </a:r>
            <a:fld id="{B422C6A4-1AB8-49F0-AE29-82D1214B7992}" type="datetime1">
              <a:rPr lang="en-US" smtClean="0"/>
              <a:pPr/>
              <a:t>8/6/2018</a:t>
            </a:fld>
            <a:endParaRPr lang="en-US" dirty="0"/>
          </a:p>
        </p:txBody>
      </p:sp>
      <p:sp>
        <p:nvSpPr>
          <p:cNvPr id="6" name="Slide Number Placeholder 5"/>
          <p:cNvSpPr>
            <a:spLocks noGrp="1"/>
          </p:cNvSpPr>
          <p:nvPr>
            <p:ph type="sldNum" sz="quarter" idx="12"/>
          </p:nvPr>
        </p:nvSpPr>
        <p:spPr/>
        <p:txBody>
          <a:bodyPr/>
          <a:lstStyle/>
          <a:p>
            <a:fld id="{675BEBA6-4A57-406D-B671-F270610AB5E4}" type="slidenum">
              <a:rPr lang="en-US" smtClean="0"/>
              <a:pPr/>
              <a:t>2</a:t>
            </a:fld>
            <a:endParaRPr lang="en-US"/>
          </a:p>
        </p:txBody>
      </p:sp>
    </p:spTree>
    <p:extLst>
      <p:ext uri="{BB962C8B-B14F-4D97-AF65-F5344CB8AC3E}">
        <p14:creationId xmlns:p14="http://schemas.microsoft.com/office/powerpoint/2010/main" val="1967158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24" y="365126"/>
            <a:ext cx="8659195" cy="428504"/>
          </a:xfrm>
        </p:spPr>
        <p:txBody>
          <a:bodyPr/>
          <a:lstStyle/>
          <a:p>
            <a:r>
              <a:rPr lang="en-US" sz="2300" dirty="0">
                <a:solidFill>
                  <a:prstClr val="black"/>
                </a:solidFill>
              </a:rPr>
              <a:t>Qualified employment </a:t>
            </a:r>
            <a:r>
              <a:rPr lang="en-US" sz="2300" dirty="0" smtClean="0">
                <a:solidFill>
                  <a:prstClr val="black"/>
                </a:solidFill>
              </a:rPr>
              <a:t>status </a:t>
            </a:r>
            <a:r>
              <a:rPr lang="en-US" sz="2300" dirty="0">
                <a:solidFill>
                  <a:prstClr val="black"/>
                </a:solidFill>
              </a:rPr>
              <a:t>– </a:t>
            </a:r>
            <a:r>
              <a:rPr lang="en-US" sz="2300" dirty="0" smtClean="0">
                <a:solidFill>
                  <a:prstClr val="black"/>
                </a:solidFill>
              </a:rPr>
              <a:t>uncommon </a:t>
            </a:r>
            <a:r>
              <a:rPr lang="en-US" sz="2300" dirty="0">
                <a:solidFill>
                  <a:prstClr val="black"/>
                </a:solidFill>
              </a:rPr>
              <a:t>employment status </a:t>
            </a:r>
            <a:endParaRPr lang="en-US" sz="2300" dirty="0"/>
          </a:p>
        </p:txBody>
      </p:sp>
      <p:sp>
        <p:nvSpPr>
          <p:cNvPr id="7" name="Content Placeholder 6"/>
          <p:cNvSpPr>
            <a:spLocks noGrp="1"/>
          </p:cNvSpPr>
          <p:nvPr>
            <p:ph sz="half" idx="13"/>
          </p:nvPr>
        </p:nvSpPr>
        <p:spPr>
          <a:xfrm>
            <a:off x="301924" y="1422769"/>
            <a:ext cx="4399167" cy="5246972"/>
          </a:xfrm>
        </p:spPr>
        <p:txBody>
          <a:bodyPr/>
          <a:lstStyle/>
          <a:p>
            <a:r>
              <a:rPr lang="en-US" b="1" dirty="0">
                <a:solidFill>
                  <a:prstClr val="black"/>
                </a:solidFill>
              </a:rPr>
              <a:t>Are you working for more than one employer</a:t>
            </a:r>
            <a:r>
              <a:rPr lang="en-US" b="1" dirty="0" smtClean="0">
                <a:solidFill>
                  <a:prstClr val="black"/>
                </a:solidFill>
              </a:rPr>
              <a:t>?</a:t>
            </a:r>
          </a:p>
          <a:p>
            <a:endParaRPr lang="en-US" b="1" dirty="0">
              <a:solidFill>
                <a:prstClr val="black"/>
              </a:solidFill>
            </a:endParaRPr>
          </a:p>
          <a:p>
            <a:pPr lvl="0" defTabSz="914400">
              <a:buClr>
                <a:srgbClr val="0070C0"/>
              </a:buClr>
              <a:buSzPct val="150000"/>
            </a:pPr>
            <a:r>
              <a:rPr lang="en-US" sz="2000" dirty="0">
                <a:solidFill>
                  <a:prstClr val="black"/>
                </a:solidFill>
                <a:latin typeface="+mn-lt"/>
                <a:cs typeface="Segoe UI Semilight" panose="020B0402040204020203" pitchFamily="34" charset="0"/>
              </a:rPr>
              <a:t>If you</a:t>
            </a:r>
            <a:r>
              <a:rPr lang="en-US" sz="2000" dirty="0">
                <a:solidFill>
                  <a:schemeClr val="tx1">
                    <a:lumMod val="95000"/>
                    <a:lumOff val="5000"/>
                  </a:schemeClr>
                </a:solidFill>
                <a:latin typeface="+mn-lt"/>
                <a:cs typeface="Segoe UI Semilight" panose="020B0402040204020203" pitchFamily="34" charset="0"/>
              </a:rPr>
              <a:t> are </a:t>
            </a:r>
            <a:r>
              <a:rPr lang="en-US" sz="2000" dirty="0">
                <a:solidFill>
                  <a:prstClr val="black"/>
                </a:solidFill>
                <a:latin typeface="+mn-lt"/>
                <a:cs typeface="Segoe UI Semilight" panose="020B0402040204020203" pitchFamily="34" charset="0"/>
              </a:rPr>
              <a:t>working part-time for more than one qualifying employer at the same time, you will be considered full-time for PSLF purposes as long as your combined hours worked equal to at least 30 hours per week.</a:t>
            </a:r>
            <a:endParaRPr lang="en-US" sz="2000" dirty="0">
              <a:solidFill>
                <a:srgbClr val="1F4E79"/>
              </a:solidFill>
              <a:latin typeface="+mn-lt"/>
              <a:cs typeface="Segoe UI Semilight" panose="020B0402040204020203" pitchFamily="34" charset="0"/>
            </a:endParaRPr>
          </a:p>
          <a:p>
            <a:endParaRPr lang="en-US" sz="2000" dirty="0">
              <a:latin typeface="+mn-lt"/>
            </a:endParaRPr>
          </a:p>
          <a:p>
            <a:endParaRPr lang="en-US" sz="2000" dirty="0">
              <a:solidFill>
                <a:prstClr val="black"/>
              </a:solidFill>
              <a:latin typeface="+mn-lt"/>
            </a:endParaRPr>
          </a:p>
          <a:p>
            <a:endParaRPr lang="en-US" dirty="0"/>
          </a:p>
        </p:txBody>
      </p:sp>
      <p:pic>
        <p:nvPicPr>
          <p:cNvPr id="8" name="Content Placeholder 7" title="Man notarizing a document "/>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43463" y="1512399"/>
            <a:ext cx="3886200" cy="3381718"/>
          </a:xfrm>
          <a:prstGeom prst="rect">
            <a:avLst/>
          </a:prstGeom>
          <a:ln>
            <a:noFill/>
          </a:ln>
          <a:effectLst>
            <a:softEdge rad="112500"/>
          </a:effectLst>
        </p:spPr>
      </p:pic>
      <p:sp>
        <p:nvSpPr>
          <p:cNvPr id="4" name="Date Placeholder 3"/>
          <p:cNvSpPr>
            <a:spLocks noGrp="1"/>
          </p:cNvSpPr>
          <p:nvPr>
            <p:ph type="dt" sz="half" idx="10"/>
          </p:nvPr>
        </p:nvSpPr>
        <p:spPr/>
        <p:txBody>
          <a:bodyPr/>
          <a:lstStyle/>
          <a:p>
            <a:r>
              <a:rPr lang="en-US" smtClean="0"/>
              <a:t>OFM </a:t>
            </a:r>
            <a:fld id="{D5648173-CCA3-4BED-B5E8-C4441288430D}"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20</a:t>
            </a:fld>
            <a:endParaRPr lang="en-US"/>
          </a:p>
        </p:txBody>
      </p:sp>
    </p:spTree>
    <p:extLst>
      <p:ext uri="{BB962C8B-B14F-4D97-AF65-F5344CB8AC3E}">
        <p14:creationId xmlns:p14="http://schemas.microsoft.com/office/powerpoint/2010/main" val="3503264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028700" y="2644702"/>
            <a:ext cx="5000743" cy="2016945"/>
          </a:xfrm>
        </p:spPr>
        <p:txBody>
          <a:bodyPr>
            <a:normAutofit fontScale="70000" lnSpcReduction="20000"/>
          </a:bodyPr>
          <a:lstStyle/>
          <a:p>
            <a:pPr>
              <a:lnSpc>
                <a:spcPct val="110000"/>
              </a:lnSpc>
            </a:pPr>
            <a:r>
              <a:rPr lang="en-US" sz="6100" dirty="0" smtClean="0"/>
              <a:t>Nonqualified employers or employment</a:t>
            </a:r>
            <a:endParaRPr lang="en-US" sz="6100" dirty="0"/>
          </a:p>
          <a:p>
            <a:endParaRPr lang="en-US" sz="4300" dirty="0"/>
          </a:p>
        </p:txBody>
      </p:sp>
      <p:sp>
        <p:nvSpPr>
          <p:cNvPr id="2" name="Date Placeholder 1"/>
          <p:cNvSpPr>
            <a:spLocks noGrp="1"/>
          </p:cNvSpPr>
          <p:nvPr>
            <p:ph type="dt" sz="half" idx="10"/>
          </p:nvPr>
        </p:nvSpPr>
        <p:spPr/>
        <p:txBody>
          <a:bodyPr/>
          <a:lstStyle/>
          <a:p>
            <a:r>
              <a:rPr lang="en-US" smtClean="0"/>
              <a:t>OFM </a:t>
            </a:r>
            <a:fld id="{DD98B380-2ACF-4ABD-B83C-2AA2CFD71CC5}" type="datetime1">
              <a:rPr lang="en-US" smtClean="0"/>
              <a:t>8/6/2018</a:t>
            </a:fld>
            <a:endParaRPr lang="en-US" dirty="0"/>
          </a:p>
        </p:txBody>
      </p:sp>
      <p:sp>
        <p:nvSpPr>
          <p:cNvPr id="3" name="Footer Placeholder 2"/>
          <p:cNvSpPr>
            <a:spLocks noGrp="1"/>
          </p:cNvSpPr>
          <p:nvPr>
            <p:ph type="ftr" sz="quarter" idx="11"/>
          </p:nvPr>
        </p:nvSpPr>
        <p:spPr/>
        <p:txBody>
          <a:bodyPr/>
          <a:lstStyle/>
          <a:p>
            <a:r>
              <a:rPr lang="en-US" smtClean="0"/>
              <a:t>Myfedloan.org </a:t>
            </a:r>
            <a:endParaRPr lang="en-US" dirty="0"/>
          </a:p>
        </p:txBody>
      </p:sp>
      <p:sp>
        <p:nvSpPr>
          <p:cNvPr id="4" name="Slide Number Placeholder 3"/>
          <p:cNvSpPr>
            <a:spLocks noGrp="1"/>
          </p:cNvSpPr>
          <p:nvPr>
            <p:ph type="sldNum" sz="quarter" idx="12"/>
          </p:nvPr>
        </p:nvSpPr>
        <p:spPr/>
        <p:txBody>
          <a:bodyPr/>
          <a:lstStyle/>
          <a:p>
            <a:fld id="{675BEBA6-4A57-406D-B671-F270610AB5E4}" type="slidenum">
              <a:rPr lang="en-US" smtClean="0"/>
              <a:t>21</a:t>
            </a:fld>
            <a:endParaRPr lang="en-US"/>
          </a:p>
        </p:txBody>
      </p:sp>
    </p:spTree>
    <p:extLst>
      <p:ext uri="{BB962C8B-B14F-4D97-AF65-F5344CB8AC3E}">
        <p14:creationId xmlns:p14="http://schemas.microsoft.com/office/powerpoint/2010/main" val="6076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300" dirty="0" smtClean="0">
                <a:solidFill>
                  <a:prstClr val="black"/>
                </a:solidFill>
              </a:rPr>
              <a:t>Nonqualified</a:t>
            </a:r>
            <a:r>
              <a:rPr lang="en-US" sz="2500" dirty="0" smtClean="0">
                <a:solidFill>
                  <a:prstClr val="black"/>
                </a:solidFill>
              </a:rPr>
              <a:t> </a:t>
            </a:r>
            <a:r>
              <a:rPr lang="en-US" sz="2500" dirty="0">
                <a:solidFill>
                  <a:prstClr val="black"/>
                </a:solidFill>
              </a:rPr>
              <a:t>employers or employment – </a:t>
            </a:r>
            <a:r>
              <a:rPr lang="en-US" sz="2500" dirty="0" smtClean="0">
                <a:solidFill>
                  <a:prstClr val="black"/>
                </a:solidFill>
              </a:rPr>
              <a:t>employers </a:t>
            </a:r>
            <a:endParaRPr lang="en-US" dirty="0"/>
          </a:p>
        </p:txBody>
      </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22</a:t>
            </a:fld>
            <a:endParaRPr lang="en-US"/>
          </a:p>
        </p:txBody>
      </p:sp>
      <p:sp>
        <p:nvSpPr>
          <p:cNvPr id="9" name="Content Placeholder 8"/>
          <p:cNvSpPr>
            <a:spLocks noGrp="1"/>
          </p:cNvSpPr>
          <p:nvPr>
            <p:ph sz="half" idx="13"/>
          </p:nvPr>
        </p:nvSpPr>
        <p:spPr>
          <a:xfrm>
            <a:off x="301924" y="1086522"/>
            <a:ext cx="4807958" cy="4687585"/>
          </a:xfrm>
        </p:spPr>
        <p:txBody>
          <a:bodyPr>
            <a:normAutofit fontScale="25000" lnSpcReduction="20000"/>
          </a:bodyPr>
          <a:lstStyle/>
          <a:p>
            <a:pPr>
              <a:lnSpc>
                <a:spcPct val="105000"/>
              </a:lnSpc>
              <a:spcAft>
                <a:spcPts val="600"/>
              </a:spcAft>
            </a:pPr>
            <a:r>
              <a:rPr lang="en-US" sz="10000" dirty="0">
                <a:solidFill>
                  <a:prstClr val="black"/>
                </a:solidFill>
              </a:rPr>
              <a:t>What types of employers never qualify for PSLF</a:t>
            </a:r>
            <a:r>
              <a:rPr lang="en-US" sz="10000" dirty="0" smtClean="0">
                <a:solidFill>
                  <a:prstClr val="black"/>
                </a:solidFill>
              </a:rPr>
              <a:t>?</a:t>
            </a:r>
          </a:p>
          <a:p>
            <a:pPr marL="396875" lvl="0" indent="-284163">
              <a:lnSpc>
                <a:spcPct val="105000"/>
              </a:lnSpc>
              <a:spcAft>
                <a:spcPts val="600"/>
              </a:spcAft>
              <a:buClr>
                <a:srgbClr val="1680BC"/>
              </a:buClr>
              <a:buFont typeface="Wingdings 2" panose="05020102010507070707" pitchFamily="18" charset="2"/>
              <a:buChar char=""/>
            </a:pPr>
            <a:r>
              <a:rPr lang="en-US" sz="8000" dirty="0" smtClean="0">
                <a:solidFill>
                  <a:prstClr val="black"/>
                </a:solidFill>
                <a:latin typeface="Calibri Light" panose="020F0302020204030204" pitchFamily="34" charset="0"/>
                <a:cs typeface="Calibri Light" panose="020F0302020204030204" pitchFamily="34" charset="0"/>
              </a:rPr>
              <a:t>For-profit </a:t>
            </a:r>
            <a:r>
              <a:rPr lang="en-US" sz="8000" dirty="0">
                <a:solidFill>
                  <a:prstClr val="black"/>
                </a:solidFill>
                <a:latin typeface="Calibri Light" panose="020F0302020204030204" pitchFamily="34" charset="0"/>
                <a:cs typeface="Calibri Light" panose="020F0302020204030204" pitchFamily="34" charset="0"/>
              </a:rPr>
              <a:t>organizations or businesses</a:t>
            </a:r>
          </a:p>
          <a:p>
            <a:pPr marL="396875" lvl="0" indent="-284163">
              <a:lnSpc>
                <a:spcPct val="105000"/>
              </a:lnSpc>
              <a:spcAft>
                <a:spcPts val="600"/>
              </a:spcAft>
              <a:buClr>
                <a:srgbClr val="1680BC"/>
              </a:buClr>
              <a:buFont typeface="Wingdings 2" panose="05020102010507070707" pitchFamily="18" charset="2"/>
              <a:buChar char=""/>
            </a:pPr>
            <a:r>
              <a:rPr lang="en-US" sz="8000" dirty="0">
                <a:solidFill>
                  <a:prstClr val="black"/>
                </a:solidFill>
                <a:latin typeface="Calibri Light" panose="020F0302020204030204" pitchFamily="34" charset="0"/>
                <a:cs typeface="Calibri Light" panose="020F0302020204030204" pitchFamily="34" charset="0"/>
              </a:rPr>
              <a:t>Labor unions</a:t>
            </a:r>
          </a:p>
          <a:p>
            <a:pPr marL="396875" lvl="0" indent="-284163">
              <a:lnSpc>
                <a:spcPct val="105000"/>
              </a:lnSpc>
              <a:spcAft>
                <a:spcPts val="600"/>
              </a:spcAft>
              <a:buClr>
                <a:srgbClr val="1680BC"/>
              </a:buClr>
              <a:buFont typeface="Wingdings 2" panose="05020102010507070707" pitchFamily="18" charset="2"/>
              <a:buChar char=""/>
            </a:pPr>
            <a:r>
              <a:rPr lang="en-US" sz="8000" dirty="0">
                <a:solidFill>
                  <a:prstClr val="black"/>
                </a:solidFill>
                <a:latin typeface="Calibri Light" panose="020F0302020204030204" pitchFamily="34" charset="0"/>
                <a:cs typeface="Calibri Light" panose="020F0302020204030204" pitchFamily="34" charset="0"/>
              </a:rPr>
              <a:t>Partisan political organizations</a:t>
            </a:r>
          </a:p>
          <a:p>
            <a:pPr marL="396875" lvl="0" indent="-284163">
              <a:lnSpc>
                <a:spcPct val="105000"/>
              </a:lnSpc>
              <a:spcAft>
                <a:spcPts val="600"/>
              </a:spcAft>
              <a:buClr>
                <a:srgbClr val="1680BC"/>
              </a:buClr>
              <a:buFont typeface="Wingdings 2" panose="05020102010507070707" pitchFamily="18" charset="2"/>
              <a:buChar char=""/>
            </a:pPr>
            <a:r>
              <a:rPr lang="en-US" sz="8000" dirty="0">
                <a:solidFill>
                  <a:prstClr val="black"/>
                </a:solidFill>
                <a:latin typeface="Calibri Light" panose="020F0302020204030204" pitchFamily="34" charset="0"/>
                <a:cs typeface="Calibri Light" panose="020F0302020204030204" pitchFamily="34" charset="0"/>
              </a:rPr>
              <a:t>For-profit organizations (this includes </a:t>
            </a:r>
            <a:r>
              <a:rPr lang="en-US" sz="8000" dirty="0" smtClean="0">
                <a:solidFill>
                  <a:prstClr val="black"/>
                </a:solidFill>
                <a:latin typeface="Calibri Light" panose="020F0302020204030204" pitchFamily="34" charset="0"/>
                <a:cs typeface="Calibri Light" panose="020F0302020204030204" pitchFamily="34" charset="0"/>
              </a:rPr>
              <a:t/>
            </a:r>
            <a:br>
              <a:rPr lang="en-US" sz="8000" dirty="0" smtClean="0">
                <a:solidFill>
                  <a:prstClr val="black"/>
                </a:solidFill>
                <a:latin typeface="Calibri Light" panose="020F0302020204030204" pitchFamily="34" charset="0"/>
                <a:cs typeface="Calibri Light" panose="020F0302020204030204" pitchFamily="34" charset="0"/>
              </a:rPr>
            </a:br>
            <a:r>
              <a:rPr lang="en-US" sz="8000" dirty="0" smtClean="0">
                <a:solidFill>
                  <a:prstClr val="black"/>
                </a:solidFill>
                <a:latin typeface="Calibri Light" panose="020F0302020204030204" pitchFamily="34" charset="0"/>
                <a:cs typeface="Calibri Light" panose="020F0302020204030204" pitchFamily="34" charset="0"/>
              </a:rPr>
              <a:t>for-profit </a:t>
            </a:r>
            <a:r>
              <a:rPr lang="en-US" sz="8000" dirty="0">
                <a:solidFill>
                  <a:prstClr val="black"/>
                </a:solidFill>
                <a:latin typeface="Calibri Light" panose="020F0302020204030204" pitchFamily="34" charset="0"/>
                <a:cs typeface="Calibri Light" panose="020F0302020204030204" pitchFamily="34" charset="0"/>
              </a:rPr>
              <a:t>government contractors)</a:t>
            </a:r>
          </a:p>
          <a:p>
            <a:pPr marL="396875" lvl="0" indent="-284163">
              <a:lnSpc>
                <a:spcPct val="105000"/>
              </a:lnSpc>
              <a:spcAft>
                <a:spcPts val="600"/>
              </a:spcAft>
              <a:buClr>
                <a:srgbClr val="1680BC"/>
              </a:buClr>
              <a:buFont typeface="Wingdings 2" panose="05020102010507070707" pitchFamily="18" charset="2"/>
              <a:buChar char=""/>
            </a:pPr>
            <a:r>
              <a:rPr lang="en-US" sz="8000" dirty="0">
                <a:solidFill>
                  <a:prstClr val="black"/>
                </a:solidFill>
                <a:latin typeface="Calibri Light" panose="020F0302020204030204" pitchFamily="34" charset="0"/>
                <a:cs typeface="Calibri Light" panose="020F0302020204030204" pitchFamily="34" charset="0"/>
              </a:rPr>
              <a:t>Not-for-profit organizations that are not tax-exempt under Section 501(c)(3) of the Internal Revenue Code and </a:t>
            </a:r>
            <a:r>
              <a:rPr lang="en-US" sz="8000" dirty="0" smtClean="0">
                <a:solidFill>
                  <a:prstClr val="black"/>
                </a:solidFill>
                <a:latin typeface="Calibri Light" panose="020F0302020204030204" pitchFamily="34" charset="0"/>
                <a:cs typeface="Calibri Light" panose="020F0302020204030204" pitchFamily="34" charset="0"/>
              </a:rPr>
              <a:t>do </a:t>
            </a:r>
            <a:r>
              <a:rPr lang="en-US" sz="8000" dirty="0">
                <a:solidFill>
                  <a:prstClr val="black"/>
                </a:solidFill>
                <a:latin typeface="Calibri Light" panose="020F0302020204030204" pitchFamily="34" charset="0"/>
                <a:cs typeface="Calibri Light" panose="020F0302020204030204" pitchFamily="34" charset="0"/>
              </a:rPr>
              <a:t>not provide a qualifying public service as their primary function</a:t>
            </a:r>
          </a:p>
          <a:p>
            <a:pPr marL="396875" lvl="0" indent="-284163">
              <a:lnSpc>
                <a:spcPct val="105000"/>
              </a:lnSpc>
              <a:spcAft>
                <a:spcPts val="600"/>
              </a:spcAft>
              <a:buClr>
                <a:srgbClr val="1680BC"/>
              </a:buClr>
              <a:buFont typeface="Wingdings 2" panose="05020102010507070707" pitchFamily="18" charset="2"/>
              <a:buChar char=""/>
            </a:pPr>
            <a:r>
              <a:rPr lang="en-US" sz="8000" dirty="0">
                <a:solidFill>
                  <a:prstClr val="black"/>
                </a:solidFill>
                <a:latin typeface="Calibri Light" panose="020F0302020204030204" pitchFamily="34" charset="0"/>
                <a:cs typeface="Calibri Light" panose="020F0302020204030204" pitchFamily="34" charset="0"/>
              </a:rPr>
              <a:t>Member of </a:t>
            </a:r>
            <a:r>
              <a:rPr lang="en-US" sz="8000" dirty="0" smtClean="0">
                <a:solidFill>
                  <a:prstClr val="black"/>
                </a:solidFill>
                <a:latin typeface="Calibri Light" panose="020F0302020204030204" pitchFamily="34" charset="0"/>
                <a:cs typeface="Calibri Light" panose="020F0302020204030204" pitchFamily="34" charset="0"/>
              </a:rPr>
              <a:t>Congress </a:t>
            </a:r>
            <a:endParaRPr lang="en-US" sz="8000" dirty="0">
              <a:solidFill>
                <a:prstClr val="black"/>
              </a:solidFill>
              <a:latin typeface="Calibri Light" panose="020F0302020204030204" pitchFamily="34" charset="0"/>
              <a:cs typeface="Calibri Light" panose="020F0302020204030204" pitchFamily="34" charset="0"/>
            </a:endParaRPr>
          </a:p>
          <a:p>
            <a:pPr>
              <a:lnSpc>
                <a:spcPct val="105000"/>
              </a:lnSpc>
              <a:spcAft>
                <a:spcPts val="600"/>
              </a:spcAft>
            </a:pPr>
            <a:endParaRPr lang="en-US" dirty="0"/>
          </a:p>
        </p:txBody>
      </p:sp>
      <p:pic>
        <p:nvPicPr>
          <p:cNvPr id="12" name="Content Placeholder 11"/>
          <p:cNvPicPr>
            <a:picLocks noGrp="1" noChangeAspect="1"/>
          </p:cNvPicPr>
          <p:nvPr>
            <p:ph sz="half" idx="2"/>
          </p:nvPr>
        </p:nvPicPr>
        <p:blipFill>
          <a:blip r:embed="rId2"/>
          <a:stretch>
            <a:fillRect/>
          </a:stretch>
        </p:blipFill>
        <p:spPr>
          <a:xfrm>
            <a:off x="5784975" y="1512398"/>
            <a:ext cx="1810669" cy="1816765"/>
          </a:xfrm>
          <a:prstGeom prst="rect">
            <a:avLst/>
          </a:prstGeom>
        </p:spPr>
      </p:pic>
    </p:spTree>
    <p:extLst>
      <p:ext uri="{BB962C8B-B14F-4D97-AF65-F5344CB8AC3E}">
        <p14:creationId xmlns:p14="http://schemas.microsoft.com/office/powerpoint/2010/main" val="8293162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1925" y="741872"/>
            <a:ext cx="7886700" cy="51758"/>
          </a:xfrm>
        </p:spPr>
        <p:txBody>
          <a:bodyPr>
            <a:normAutofit fontScale="90000"/>
          </a:bodyPr>
          <a:lstStyle/>
          <a:p>
            <a:r>
              <a:rPr lang="en-US" sz="2500" dirty="0" smtClean="0"/>
              <a:t>Nonqualified </a:t>
            </a:r>
            <a:r>
              <a:rPr lang="en-US" sz="2500" dirty="0"/>
              <a:t>employers or </a:t>
            </a:r>
            <a:r>
              <a:rPr lang="en-US" sz="2500" dirty="0" smtClean="0"/>
              <a:t>employment</a:t>
            </a:r>
            <a:r>
              <a:rPr lang="en-US" sz="2500" dirty="0">
                <a:solidFill>
                  <a:prstClr val="black"/>
                </a:solidFill>
              </a:rPr>
              <a:t/>
            </a:r>
            <a:br>
              <a:rPr lang="en-US" sz="2500" dirty="0">
                <a:solidFill>
                  <a:prstClr val="black"/>
                </a:solidFill>
              </a:rPr>
            </a:br>
            <a:endParaRPr lang="en-US" sz="2500" dirty="0"/>
          </a:p>
        </p:txBody>
      </p:sp>
      <p:sp>
        <p:nvSpPr>
          <p:cNvPr id="11" name="TextBox 10"/>
          <p:cNvSpPr txBox="1"/>
          <p:nvPr/>
        </p:nvSpPr>
        <p:spPr>
          <a:xfrm>
            <a:off x="470780" y="1318661"/>
            <a:ext cx="6796294" cy="1246495"/>
          </a:xfrm>
          <a:prstGeom prst="rect">
            <a:avLst/>
          </a:prstGeom>
          <a:noFill/>
        </p:spPr>
        <p:txBody>
          <a:bodyPr wrap="square" rtlCol="0">
            <a:spAutoFit/>
          </a:bodyPr>
          <a:lstStyle/>
          <a:p>
            <a:pPr lvl="0"/>
            <a:r>
              <a:rPr lang="en-US" sz="2500" dirty="0" smtClean="0">
                <a:solidFill>
                  <a:prstClr val="black"/>
                </a:solidFill>
                <a:latin typeface="Calibri" panose="020F0502020204030204" pitchFamily="34" charset="0"/>
                <a:cs typeface="Calibri" panose="020F0502020204030204" pitchFamily="34" charset="0"/>
              </a:rPr>
              <a:t>Examples of </a:t>
            </a:r>
            <a:r>
              <a:rPr lang="en-US" sz="2500" dirty="0" err="1" smtClean="0">
                <a:solidFill>
                  <a:prstClr val="black"/>
                </a:solidFill>
                <a:latin typeface="Calibri" panose="020F0502020204030204" pitchFamily="34" charset="0"/>
                <a:cs typeface="Calibri" panose="020F0502020204030204" pitchFamily="34" charset="0"/>
              </a:rPr>
              <a:t>nonqualifying</a:t>
            </a:r>
            <a:r>
              <a:rPr lang="en-US" sz="2500" dirty="0" smtClean="0">
                <a:solidFill>
                  <a:prstClr val="black"/>
                </a:solidFill>
                <a:latin typeface="Calibri" panose="020F0502020204030204" pitchFamily="34" charset="0"/>
                <a:cs typeface="Calibri" panose="020F0502020204030204" pitchFamily="34" charset="0"/>
              </a:rPr>
              <a:t> </a:t>
            </a:r>
            <a:r>
              <a:rPr lang="en-US" sz="2500" dirty="0">
                <a:solidFill>
                  <a:prstClr val="black"/>
                </a:solidFill>
                <a:latin typeface="Calibri" panose="020F0502020204030204" pitchFamily="34" charset="0"/>
                <a:cs typeface="Calibri" panose="020F0502020204030204" pitchFamily="34" charset="0"/>
              </a:rPr>
              <a:t>a</a:t>
            </a:r>
            <a:r>
              <a:rPr lang="en-US" sz="2500" dirty="0" smtClean="0">
                <a:solidFill>
                  <a:prstClr val="black"/>
                </a:solidFill>
                <a:latin typeface="Calibri" panose="020F0502020204030204" pitchFamily="34" charset="0"/>
                <a:cs typeface="Calibri" panose="020F0502020204030204" pitchFamily="34" charset="0"/>
              </a:rPr>
              <a:t>ctivities and employers that do not meet the full-time employment requirement for PSLF</a:t>
            </a:r>
            <a:endParaRPr lang="en-US" sz="2500" dirty="0">
              <a:solidFill>
                <a:prstClr val="black"/>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70780" y="3253339"/>
            <a:ext cx="8044570" cy="2486585"/>
          </a:xfrm>
        </p:spPr>
        <p:txBody>
          <a:bodyPr>
            <a:normAutofit/>
          </a:bodyPr>
          <a:lstStyle/>
          <a:p>
            <a:pPr marL="342900" indent="-342900">
              <a:spcAft>
                <a:spcPts val="1500"/>
              </a:spcAft>
              <a:buClr>
                <a:srgbClr val="0070C0"/>
              </a:buClr>
              <a:buSzPct val="150000"/>
              <a:buFont typeface="Arial" panose="020B0604020202020204" pitchFamily="34" charset="0"/>
              <a:buChar char="•"/>
            </a:pPr>
            <a:r>
              <a:rPr lang="en-US" sz="2000" dirty="0">
                <a:latin typeface="+mn-lt"/>
              </a:rPr>
              <a:t>If you are employed by a not-for-profit organization, any time you spend on religious instruction, worship </a:t>
            </a:r>
            <a:r>
              <a:rPr lang="en-US" sz="2000" dirty="0" smtClean="0">
                <a:latin typeface="+mn-lt"/>
              </a:rPr>
              <a:t>services </a:t>
            </a:r>
            <a:r>
              <a:rPr lang="en-US" sz="2000" dirty="0">
                <a:latin typeface="+mn-lt"/>
              </a:rPr>
              <a:t>or any form of proselytizing </a:t>
            </a:r>
            <a:r>
              <a:rPr lang="en-US" sz="2000" dirty="0" smtClean="0">
                <a:latin typeface="+mn-lt"/>
              </a:rPr>
              <a:t>may not </a:t>
            </a:r>
            <a:r>
              <a:rPr lang="en-US" sz="2000" dirty="0">
                <a:latin typeface="+mn-lt"/>
              </a:rPr>
              <a:t>be counted toward meeting the full-time employment requirement</a:t>
            </a:r>
            <a:r>
              <a:rPr lang="en-US" sz="2000" dirty="0" smtClean="0">
                <a:latin typeface="+mn-lt"/>
              </a:rPr>
              <a:t>.</a:t>
            </a:r>
            <a:endParaRPr lang="en-US" sz="2000" dirty="0">
              <a:latin typeface="+mn-lt"/>
            </a:endParaRPr>
          </a:p>
          <a:p>
            <a:pPr marL="342900" indent="-342900">
              <a:buClr>
                <a:srgbClr val="0070C0"/>
              </a:buClr>
              <a:buSzPct val="150000"/>
              <a:buFont typeface="Arial" panose="020B0604020202020204" pitchFamily="34" charset="0"/>
              <a:buChar char="•"/>
            </a:pPr>
            <a:r>
              <a:rPr lang="en-US" sz="2000" dirty="0" smtClean="0">
                <a:latin typeface="+mn-lt"/>
              </a:rPr>
              <a:t>For-profit </a:t>
            </a:r>
            <a:r>
              <a:rPr lang="en-US" sz="2000" dirty="0">
                <a:latin typeface="+mn-lt"/>
              </a:rPr>
              <a:t>government contractors are not qualifying employers. You must be directly employed by a qualifying employer for your employment to count toward PSLF.</a:t>
            </a:r>
          </a:p>
          <a:p>
            <a:endParaRPr lang="en-US" dirty="0"/>
          </a:p>
        </p:txBody>
      </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23</a:t>
            </a:fld>
            <a:endParaRPr lang="en-US"/>
          </a:p>
        </p:txBody>
      </p:sp>
      <p:pic>
        <p:nvPicPr>
          <p:cNvPr id="10" name="Content Placeholder 9" title="Red circle with line through i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7074" y="1757082"/>
            <a:ext cx="848226" cy="743306"/>
          </a:xfrm>
          <a:prstGeom prst="rect">
            <a:avLst/>
          </a:prstGeom>
        </p:spPr>
      </p:pic>
    </p:spTree>
    <p:extLst>
      <p:ext uri="{BB962C8B-B14F-4D97-AF65-F5344CB8AC3E}">
        <p14:creationId xmlns:p14="http://schemas.microsoft.com/office/powerpoint/2010/main" val="22238943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028700" y="2577324"/>
            <a:ext cx="6435725" cy="2917097"/>
          </a:xfrm>
        </p:spPr>
        <p:txBody>
          <a:bodyPr>
            <a:normAutofit/>
          </a:bodyPr>
          <a:lstStyle/>
          <a:p>
            <a:r>
              <a:rPr lang="en-US" sz="4300" dirty="0"/>
              <a:t>Loan types that must be </a:t>
            </a:r>
            <a:r>
              <a:rPr lang="en-US" sz="4300" dirty="0" smtClean="0"/>
              <a:t>consolidated to qualify for PSLF</a:t>
            </a:r>
            <a:endParaRPr lang="en-US" sz="4300" dirty="0"/>
          </a:p>
          <a:p>
            <a:endParaRPr lang="en-US" dirty="0"/>
          </a:p>
          <a:p>
            <a:endParaRPr lang="en-US" dirty="0"/>
          </a:p>
        </p:txBody>
      </p:sp>
      <p:sp>
        <p:nvSpPr>
          <p:cNvPr id="2" name="Date Placeholder 1"/>
          <p:cNvSpPr>
            <a:spLocks noGrp="1"/>
          </p:cNvSpPr>
          <p:nvPr>
            <p:ph type="dt" sz="half" idx="10"/>
          </p:nvPr>
        </p:nvSpPr>
        <p:spPr/>
        <p:txBody>
          <a:bodyPr/>
          <a:lstStyle/>
          <a:p>
            <a:r>
              <a:rPr lang="en-US" smtClean="0"/>
              <a:t>OFM </a:t>
            </a:r>
            <a:fld id="{DD98B380-2ACF-4ABD-B83C-2AA2CFD71CC5}" type="datetime1">
              <a:rPr lang="en-US" smtClean="0"/>
              <a:t>8/6/2018</a:t>
            </a:fld>
            <a:endParaRPr lang="en-US" dirty="0"/>
          </a:p>
        </p:txBody>
      </p:sp>
      <p:sp>
        <p:nvSpPr>
          <p:cNvPr id="3" name="Footer Placeholder 2"/>
          <p:cNvSpPr>
            <a:spLocks noGrp="1"/>
          </p:cNvSpPr>
          <p:nvPr>
            <p:ph type="ftr" sz="quarter" idx="11"/>
          </p:nvPr>
        </p:nvSpPr>
        <p:spPr/>
        <p:txBody>
          <a:bodyPr/>
          <a:lstStyle/>
          <a:p>
            <a:r>
              <a:rPr lang="en-US" smtClean="0"/>
              <a:t>Myfedloan.org </a:t>
            </a:r>
            <a:endParaRPr lang="en-US" dirty="0"/>
          </a:p>
        </p:txBody>
      </p:sp>
      <p:sp>
        <p:nvSpPr>
          <p:cNvPr id="4" name="Slide Number Placeholder 3"/>
          <p:cNvSpPr>
            <a:spLocks noGrp="1"/>
          </p:cNvSpPr>
          <p:nvPr>
            <p:ph type="sldNum" sz="quarter" idx="12"/>
          </p:nvPr>
        </p:nvSpPr>
        <p:spPr/>
        <p:txBody>
          <a:bodyPr/>
          <a:lstStyle/>
          <a:p>
            <a:fld id="{675BEBA6-4A57-406D-B671-F270610AB5E4}" type="slidenum">
              <a:rPr lang="en-US" smtClean="0"/>
              <a:t>24</a:t>
            </a:fld>
            <a:endParaRPr lang="en-US"/>
          </a:p>
        </p:txBody>
      </p:sp>
    </p:spTree>
    <p:extLst>
      <p:ext uri="{BB962C8B-B14F-4D97-AF65-F5344CB8AC3E}">
        <p14:creationId xmlns:p14="http://schemas.microsoft.com/office/powerpoint/2010/main" val="16065000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133" y="598012"/>
            <a:ext cx="7909492" cy="195618"/>
          </a:xfrm>
        </p:spPr>
        <p:txBody>
          <a:bodyPr>
            <a:noAutofit/>
          </a:bodyPr>
          <a:lstStyle/>
          <a:p>
            <a:r>
              <a:rPr lang="en-US" dirty="0" smtClean="0"/>
              <a:t>Loan types that must be consolidated for PSLF </a:t>
            </a:r>
            <a:r>
              <a:rPr lang="en-US" sz="2500" dirty="0"/>
              <a:t/>
            </a:r>
            <a:br>
              <a:rPr lang="en-US" sz="2500" dirty="0"/>
            </a:br>
            <a:endParaRPr lang="en-US" sz="2500" dirty="0"/>
          </a:p>
        </p:txBody>
      </p:sp>
      <p:graphicFrame>
        <p:nvGraphicFramePr>
          <p:cNvPr id="7" name="Content Placeholder 6" title="Blue box with written content in it plus an arrow "/>
          <p:cNvGraphicFramePr>
            <a:graphicFrameLocks noGrp="1"/>
          </p:cNvGraphicFramePr>
          <p:nvPr>
            <p:ph idx="1"/>
            <p:extLst>
              <p:ext uri="{D42A27DB-BD31-4B8C-83A1-F6EECF244321}">
                <p14:modId xmlns:p14="http://schemas.microsoft.com/office/powerpoint/2010/main" val="3741884448"/>
              </p:ext>
            </p:extLst>
          </p:nvPr>
        </p:nvGraphicFramePr>
        <p:xfrm>
          <a:off x="520700" y="1388587"/>
          <a:ext cx="7994650" cy="4313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25</a:t>
            </a:fld>
            <a:endParaRPr lang="en-US"/>
          </a:p>
        </p:txBody>
      </p:sp>
    </p:spTree>
    <p:extLst>
      <p:ext uri="{BB962C8B-B14F-4D97-AF65-F5344CB8AC3E}">
        <p14:creationId xmlns:p14="http://schemas.microsoft.com/office/powerpoint/2010/main" val="3616854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25" y="669850"/>
            <a:ext cx="7886700" cy="123779"/>
          </a:xfrm>
        </p:spPr>
        <p:txBody>
          <a:bodyPr/>
          <a:lstStyle/>
          <a:p>
            <a:r>
              <a:rPr lang="en-US" sz="2300" dirty="0"/>
              <a:t>Loan types that must be consolidated for PSLF</a:t>
            </a:r>
            <a:r>
              <a:rPr lang="en-US" dirty="0"/>
              <a:t/>
            </a:r>
            <a:br>
              <a:rPr lang="en-US" dirty="0"/>
            </a:br>
            <a:endParaRPr lang="en-US" dirty="0"/>
          </a:p>
        </p:txBody>
      </p:sp>
      <p:graphicFrame>
        <p:nvGraphicFramePr>
          <p:cNvPr id="11" name="Content Placeholder 10" title="Grid with content"/>
          <p:cNvGraphicFramePr>
            <a:graphicFrameLocks noGrp="1"/>
          </p:cNvGraphicFramePr>
          <p:nvPr>
            <p:ph sz="half" idx="2"/>
            <p:extLst>
              <p:ext uri="{D42A27DB-BD31-4B8C-83A1-F6EECF244321}">
                <p14:modId xmlns:p14="http://schemas.microsoft.com/office/powerpoint/2010/main" val="712802509"/>
              </p:ext>
            </p:extLst>
          </p:nvPr>
        </p:nvGraphicFramePr>
        <p:xfrm>
          <a:off x="4844095" y="956930"/>
          <a:ext cx="3886200" cy="5372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US" smtClean="0"/>
              <a:t>OFM </a:t>
            </a:r>
            <a:fld id="{D5648173-CCA3-4BED-B5E8-C4441288430D}"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26</a:t>
            </a:fld>
            <a:endParaRPr lang="en-US"/>
          </a:p>
        </p:txBody>
      </p:sp>
      <p:graphicFrame>
        <p:nvGraphicFramePr>
          <p:cNvPr id="10" name="Content Placeholder 9" title="Grid with content "/>
          <p:cNvGraphicFramePr>
            <a:graphicFrameLocks noGrp="1"/>
          </p:cNvGraphicFramePr>
          <p:nvPr>
            <p:ph sz="half" idx="13"/>
            <p:extLst>
              <p:ext uri="{D42A27DB-BD31-4B8C-83A1-F6EECF244321}">
                <p14:modId xmlns:p14="http://schemas.microsoft.com/office/powerpoint/2010/main" val="2734699398"/>
              </p:ext>
            </p:extLst>
          </p:nvPr>
        </p:nvGraphicFramePr>
        <p:xfrm>
          <a:off x="529991" y="956930"/>
          <a:ext cx="3886200" cy="56139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478631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633" y="741144"/>
            <a:ext cx="7870991" cy="52485"/>
          </a:xfrm>
        </p:spPr>
        <p:txBody>
          <a:bodyPr>
            <a:noAutofit/>
          </a:bodyPr>
          <a:lstStyle/>
          <a:p>
            <a:r>
              <a:rPr lang="en-US" dirty="0" smtClean="0"/>
              <a:t>Loan types that must be consolidated for PSLF </a:t>
            </a:r>
            <a:r>
              <a:rPr lang="en-US" sz="2500" dirty="0"/>
              <a:t/>
            </a:r>
            <a:br>
              <a:rPr lang="en-US" sz="2500" dirty="0"/>
            </a:br>
            <a:endParaRPr lang="en-US" sz="2500" dirty="0"/>
          </a:p>
        </p:txBody>
      </p:sp>
      <p:graphicFrame>
        <p:nvGraphicFramePr>
          <p:cNvPr id="7" name="Content Placeholder 6" title="Blue box with written content in it plus an arrow "/>
          <p:cNvGraphicFramePr>
            <a:graphicFrameLocks noGrp="1"/>
          </p:cNvGraphicFramePr>
          <p:nvPr>
            <p:ph idx="1"/>
            <p:extLst>
              <p:ext uri="{D42A27DB-BD31-4B8C-83A1-F6EECF244321}">
                <p14:modId xmlns:p14="http://schemas.microsoft.com/office/powerpoint/2010/main" val="1066592216"/>
              </p:ext>
            </p:extLst>
          </p:nvPr>
        </p:nvGraphicFramePr>
        <p:xfrm>
          <a:off x="520700" y="1388587"/>
          <a:ext cx="7994650" cy="4313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27</a:t>
            </a:fld>
            <a:endParaRPr lang="en-US"/>
          </a:p>
        </p:txBody>
      </p:sp>
    </p:spTree>
    <p:extLst>
      <p:ext uri="{BB962C8B-B14F-4D97-AF65-F5344CB8AC3E}">
        <p14:creationId xmlns:p14="http://schemas.microsoft.com/office/powerpoint/2010/main" val="449558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74" y="152597"/>
            <a:ext cx="8552986" cy="878892"/>
          </a:xfrm>
        </p:spPr>
        <p:txBody>
          <a:bodyPr>
            <a:noAutofit/>
          </a:bodyPr>
          <a:lstStyle/>
          <a:p>
            <a:r>
              <a:rPr lang="en-US" dirty="0"/>
              <a:t>Loan </a:t>
            </a:r>
            <a:r>
              <a:rPr lang="en-US" dirty="0" smtClean="0"/>
              <a:t>types </a:t>
            </a:r>
            <a:r>
              <a:rPr lang="en-US" dirty="0"/>
              <a:t>that must be consolidated for </a:t>
            </a:r>
            <a:r>
              <a:rPr lang="en-US" dirty="0" smtClean="0"/>
              <a:t>PSLF </a:t>
            </a:r>
            <a:endParaRPr lang="en-US" dirty="0"/>
          </a:p>
        </p:txBody>
      </p:sp>
      <p:sp>
        <p:nvSpPr>
          <p:cNvPr id="3" name="TextBox 2"/>
          <p:cNvSpPr txBox="1"/>
          <p:nvPr/>
        </p:nvSpPr>
        <p:spPr>
          <a:xfrm>
            <a:off x="301925" y="1105198"/>
            <a:ext cx="6017394" cy="1246495"/>
          </a:xfrm>
          <a:prstGeom prst="rect">
            <a:avLst/>
          </a:prstGeom>
          <a:noFill/>
        </p:spPr>
        <p:txBody>
          <a:bodyPr wrap="square" rtlCol="0">
            <a:spAutoFit/>
          </a:bodyPr>
          <a:lstStyle/>
          <a:p>
            <a:r>
              <a:rPr lang="en-US" sz="2500" dirty="0">
                <a:latin typeface="Calibri" panose="020F0502020204030204" pitchFamily="34" charset="0"/>
                <a:cs typeface="Calibri" panose="020F0502020204030204" pitchFamily="34" charset="0"/>
              </a:rPr>
              <a:t>Direct PLUS Loans for parents of dependent </a:t>
            </a:r>
            <a:r>
              <a:rPr lang="en-US" sz="2500" dirty="0" smtClean="0">
                <a:latin typeface="Calibri" panose="020F0502020204030204" pitchFamily="34" charset="0"/>
                <a:cs typeface="Calibri" panose="020F0502020204030204" pitchFamily="34" charset="0"/>
              </a:rPr>
              <a:t>undergraduates vs. graduates </a:t>
            </a:r>
            <a:r>
              <a:rPr lang="en-US" sz="2500" dirty="0">
                <a:latin typeface="Calibri" panose="020F0502020204030204" pitchFamily="34" charset="0"/>
                <a:cs typeface="Calibri" panose="020F0502020204030204" pitchFamily="34" charset="0"/>
              </a:rPr>
              <a:t>or professional students </a:t>
            </a:r>
          </a:p>
        </p:txBody>
      </p:sp>
      <p:sp>
        <p:nvSpPr>
          <p:cNvPr id="14" name="Content Placeholder 13"/>
          <p:cNvSpPr>
            <a:spLocks noGrp="1"/>
          </p:cNvSpPr>
          <p:nvPr>
            <p:ph idx="1"/>
          </p:nvPr>
        </p:nvSpPr>
        <p:spPr>
          <a:xfrm>
            <a:off x="301925" y="2696583"/>
            <a:ext cx="8213425" cy="2972664"/>
          </a:xfrm>
        </p:spPr>
        <p:txBody>
          <a:bodyPr>
            <a:noAutofit/>
          </a:bodyPr>
          <a:lstStyle/>
          <a:p>
            <a:pPr marL="342900" lvl="0" indent="-342900">
              <a:spcAft>
                <a:spcPts val="1500"/>
              </a:spcAft>
              <a:buClr>
                <a:srgbClr val="0070C0"/>
              </a:buClr>
              <a:buSzPct val="150000"/>
              <a:buFont typeface="Arial" panose="020B0604020202020204" pitchFamily="34" charset="0"/>
              <a:buChar char="•"/>
            </a:pPr>
            <a:r>
              <a:rPr lang="en-US" sz="2000" dirty="0" smtClean="0">
                <a:latin typeface="+mn-lt"/>
              </a:rPr>
              <a:t>Direct PLUS Loans for parents of dependent undergraduates </a:t>
            </a:r>
            <a:r>
              <a:rPr lang="en-US" sz="2000" dirty="0">
                <a:solidFill>
                  <a:prstClr val="black"/>
                </a:solidFill>
                <a:latin typeface="Calibri Light"/>
              </a:rPr>
              <a:t>must be consolidated </a:t>
            </a:r>
            <a:r>
              <a:rPr lang="en-US" sz="2000" dirty="0" smtClean="0">
                <a:solidFill>
                  <a:prstClr val="black"/>
                </a:solidFill>
                <a:latin typeface="Calibri Light"/>
              </a:rPr>
              <a:t>in </a:t>
            </a:r>
            <a:r>
              <a:rPr lang="en-US" sz="2000" dirty="0">
                <a:solidFill>
                  <a:prstClr val="black"/>
                </a:solidFill>
                <a:latin typeface="Calibri Light"/>
              </a:rPr>
              <a:t>a new Direct Consolidation </a:t>
            </a:r>
            <a:r>
              <a:rPr lang="en-US" sz="2000" dirty="0" smtClean="0">
                <a:solidFill>
                  <a:prstClr val="black"/>
                </a:solidFill>
                <a:latin typeface="Calibri Light"/>
              </a:rPr>
              <a:t>Loan, </a:t>
            </a:r>
            <a:r>
              <a:rPr lang="en-US" sz="2000" dirty="0">
                <a:solidFill>
                  <a:prstClr val="black"/>
                </a:solidFill>
                <a:latin typeface="Calibri Light"/>
              </a:rPr>
              <a:t>then repaid under </a:t>
            </a:r>
            <a:r>
              <a:rPr lang="en-US" sz="2000" dirty="0" smtClean="0">
                <a:solidFill>
                  <a:prstClr val="black"/>
                </a:solidFill>
                <a:latin typeface="Calibri Light"/>
              </a:rPr>
              <a:t>an income-contingent repayment plan to </a:t>
            </a:r>
            <a:r>
              <a:rPr lang="en-US" sz="2000" dirty="0">
                <a:solidFill>
                  <a:prstClr val="black"/>
                </a:solidFill>
                <a:latin typeface="Calibri Light"/>
              </a:rPr>
              <a:t>benefit from PSLF. </a:t>
            </a:r>
            <a:r>
              <a:rPr lang="en-US" sz="2000" dirty="0" smtClean="0">
                <a:solidFill>
                  <a:prstClr val="black"/>
                </a:solidFill>
                <a:latin typeface="Calibri Light"/>
              </a:rPr>
              <a:t>The employment of the student’s parent will be reviewed for PSLF eligibility – not the student’s employment.</a:t>
            </a:r>
            <a:endParaRPr lang="en-US" sz="2000" dirty="0">
              <a:solidFill>
                <a:prstClr val="black"/>
              </a:solidFill>
              <a:latin typeface="Calibri Light"/>
            </a:endParaRPr>
          </a:p>
          <a:p>
            <a:pPr marL="342900" indent="-342900">
              <a:buClr>
                <a:srgbClr val="0070C0"/>
              </a:buClr>
              <a:buSzPct val="150000"/>
              <a:buFont typeface="Arial" panose="020B0604020202020204" pitchFamily="34" charset="0"/>
              <a:buChar char="•"/>
            </a:pPr>
            <a:r>
              <a:rPr lang="en-US" sz="2000" dirty="0" smtClean="0">
                <a:solidFill>
                  <a:prstClr val="black"/>
                </a:solidFill>
                <a:latin typeface="Calibri Light"/>
              </a:rPr>
              <a:t>Direct </a:t>
            </a:r>
            <a:r>
              <a:rPr lang="en-US" sz="2000" dirty="0">
                <a:solidFill>
                  <a:prstClr val="black"/>
                </a:solidFill>
                <a:latin typeface="Calibri Light"/>
              </a:rPr>
              <a:t>PLUS Loans for </a:t>
            </a:r>
            <a:r>
              <a:rPr lang="en-US" sz="2000" dirty="0" smtClean="0">
                <a:solidFill>
                  <a:prstClr val="black"/>
                </a:solidFill>
                <a:latin typeface="Calibri Light"/>
              </a:rPr>
              <a:t>graduates or professional students </a:t>
            </a:r>
            <a:r>
              <a:rPr lang="en-US" sz="2000" dirty="0">
                <a:solidFill>
                  <a:prstClr val="black"/>
                </a:solidFill>
                <a:latin typeface="Calibri Light"/>
              </a:rPr>
              <a:t>must be consolidated </a:t>
            </a:r>
            <a:r>
              <a:rPr lang="en-US" sz="2000" dirty="0" smtClean="0">
                <a:solidFill>
                  <a:prstClr val="black"/>
                </a:solidFill>
                <a:latin typeface="Calibri Light"/>
              </a:rPr>
              <a:t>in </a:t>
            </a:r>
            <a:r>
              <a:rPr lang="en-US" sz="2000" dirty="0">
                <a:solidFill>
                  <a:prstClr val="black"/>
                </a:solidFill>
                <a:latin typeface="Calibri Light"/>
              </a:rPr>
              <a:t>a new Direct Consolidation </a:t>
            </a:r>
            <a:r>
              <a:rPr lang="en-US" sz="2000" dirty="0" smtClean="0">
                <a:solidFill>
                  <a:prstClr val="black"/>
                </a:solidFill>
                <a:latin typeface="Calibri Light"/>
              </a:rPr>
              <a:t>Loan, </a:t>
            </a:r>
            <a:r>
              <a:rPr lang="en-US" sz="2000" dirty="0">
                <a:solidFill>
                  <a:prstClr val="black"/>
                </a:solidFill>
                <a:latin typeface="Calibri Light"/>
              </a:rPr>
              <a:t>then repaid under </a:t>
            </a:r>
            <a:r>
              <a:rPr lang="en-US" sz="2000" dirty="0" smtClean="0">
                <a:solidFill>
                  <a:prstClr val="black"/>
                </a:solidFill>
                <a:latin typeface="Calibri Light"/>
              </a:rPr>
              <a:t>any income-driven repayment plan. </a:t>
            </a:r>
            <a:endParaRPr lang="en-US" sz="2000" dirty="0"/>
          </a:p>
        </p:txBody>
      </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28</a:t>
            </a:fld>
            <a:endParaRPr lang="en-US"/>
          </a:p>
        </p:txBody>
      </p:sp>
      <p:pic>
        <p:nvPicPr>
          <p:cNvPr id="10" name="Picture 9" title="icon of people in a circl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6724" y="1105198"/>
            <a:ext cx="1051159" cy="1051159"/>
          </a:xfrm>
          <a:prstGeom prst="rect">
            <a:avLst/>
          </a:prstGeom>
        </p:spPr>
      </p:pic>
    </p:spTree>
    <p:extLst>
      <p:ext uri="{BB962C8B-B14F-4D97-AF65-F5344CB8AC3E}">
        <p14:creationId xmlns:p14="http://schemas.microsoft.com/office/powerpoint/2010/main" val="30801861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OFM </a:t>
            </a:r>
            <a:fld id="{DD98B380-2ACF-4ABD-B83C-2AA2CFD71CC5}" type="datetime1">
              <a:rPr lang="en-US" smtClean="0"/>
              <a:t>8/6/2018</a:t>
            </a:fld>
            <a:endParaRPr lang="en-US" dirty="0"/>
          </a:p>
        </p:txBody>
      </p:sp>
      <p:sp>
        <p:nvSpPr>
          <p:cNvPr id="3" name="Footer Placeholder 2"/>
          <p:cNvSpPr>
            <a:spLocks noGrp="1"/>
          </p:cNvSpPr>
          <p:nvPr>
            <p:ph type="ftr" sz="quarter" idx="11"/>
          </p:nvPr>
        </p:nvSpPr>
        <p:spPr/>
        <p:txBody>
          <a:bodyPr/>
          <a:lstStyle/>
          <a:p>
            <a:r>
              <a:rPr lang="en-US" smtClean="0"/>
              <a:t>Myfedloan.org </a:t>
            </a:r>
            <a:endParaRPr lang="en-US" dirty="0"/>
          </a:p>
        </p:txBody>
      </p:sp>
      <p:sp>
        <p:nvSpPr>
          <p:cNvPr id="4" name="Slide Number Placeholder 3"/>
          <p:cNvSpPr>
            <a:spLocks noGrp="1"/>
          </p:cNvSpPr>
          <p:nvPr>
            <p:ph type="sldNum" sz="quarter" idx="12"/>
          </p:nvPr>
        </p:nvSpPr>
        <p:spPr/>
        <p:txBody>
          <a:bodyPr/>
          <a:lstStyle/>
          <a:p>
            <a:fld id="{675BEBA6-4A57-406D-B671-F270610AB5E4}" type="slidenum">
              <a:rPr lang="en-US" smtClean="0"/>
              <a:t>29</a:t>
            </a:fld>
            <a:endParaRPr lang="en-US"/>
          </a:p>
        </p:txBody>
      </p:sp>
      <p:sp>
        <p:nvSpPr>
          <p:cNvPr id="5" name="Text Placeholder 4"/>
          <p:cNvSpPr>
            <a:spLocks noGrp="1"/>
          </p:cNvSpPr>
          <p:nvPr>
            <p:ph type="body" sz="quarter" idx="13"/>
          </p:nvPr>
        </p:nvSpPr>
        <p:spPr>
          <a:xfrm>
            <a:off x="1028700" y="2683202"/>
            <a:ext cx="6435725" cy="1597025"/>
          </a:xfrm>
        </p:spPr>
        <p:txBody>
          <a:bodyPr>
            <a:normAutofit/>
          </a:bodyPr>
          <a:lstStyle/>
          <a:p>
            <a:r>
              <a:rPr lang="en-US" sz="4300" dirty="0" smtClean="0"/>
              <a:t>Employment Certification Form</a:t>
            </a:r>
            <a:endParaRPr lang="en-US" sz="4300" dirty="0"/>
          </a:p>
        </p:txBody>
      </p:sp>
    </p:spTree>
    <p:extLst>
      <p:ext uri="{BB962C8B-B14F-4D97-AF65-F5344CB8AC3E}">
        <p14:creationId xmlns:p14="http://schemas.microsoft.com/office/powerpoint/2010/main" val="3315538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 and Course Objectives</a:t>
            </a:r>
            <a:endParaRPr lang="en-US" dirty="0"/>
          </a:p>
        </p:txBody>
      </p:sp>
      <p:sp>
        <p:nvSpPr>
          <p:cNvPr id="3" name="Content Placeholder 2"/>
          <p:cNvSpPr>
            <a:spLocks noGrp="1"/>
          </p:cNvSpPr>
          <p:nvPr>
            <p:ph idx="1"/>
          </p:nvPr>
        </p:nvSpPr>
        <p:spPr>
          <a:xfrm>
            <a:off x="301925" y="702643"/>
            <a:ext cx="8304193" cy="5790231"/>
          </a:xfrm>
        </p:spPr>
        <p:txBody>
          <a:bodyPr>
            <a:normAutofit fontScale="25000" lnSpcReduction="20000"/>
          </a:bodyPr>
          <a:lstStyle/>
          <a:p>
            <a:endParaRPr lang="en-US" sz="7700" dirty="0" smtClean="0"/>
          </a:p>
          <a:p>
            <a:r>
              <a:rPr lang="en-US" sz="7700" dirty="0" smtClean="0"/>
              <a:t>Brief training overview </a:t>
            </a:r>
          </a:p>
          <a:p>
            <a:pPr>
              <a:lnSpc>
                <a:spcPct val="105000"/>
              </a:lnSpc>
            </a:pPr>
            <a:r>
              <a:rPr lang="en-US" sz="8000" dirty="0" smtClean="0">
                <a:latin typeface="+mn-lt"/>
              </a:rPr>
              <a:t>This training offers a resource for public service employees to use while navigating the application process for the </a:t>
            </a:r>
            <a:r>
              <a:rPr lang="en-US" sz="8000" dirty="0">
                <a:latin typeface="+mn-lt"/>
              </a:rPr>
              <a:t>Public Service Loan Forgiveness p</a:t>
            </a:r>
            <a:r>
              <a:rPr lang="en-US" sz="8000" dirty="0" smtClean="0">
                <a:latin typeface="+mn-lt"/>
              </a:rPr>
              <a:t>rogram. </a:t>
            </a:r>
          </a:p>
          <a:p>
            <a:endParaRPr lang="en-US" sz="2800" dirty="0" smtClean="0"/>
          </a:p>
          <a:p>
            <a:pPr>
              <a:spcAft>
                <a:spcPts val="1200"/>
              </a:spcAft>
            </a:pPr>
            <a:r>
              <a:rPr lang="en-US" sz="7700" dirty="0" smtClean="0"/>
              <a:t>Course objectives</a:t>
            </a:r>
          </a:p>
          <a:p>
            <a:pPr marL="342900" lvl="0" indent="-342900">
              <a:lnSpc>
                <a:spcPct val="105000"/>
              </a:lnSpc>
              <a:spcAft>
                <a:spcPts val="1200"/>
              </a:spcAft>
              <a:buClr>
                <a:schemeClr val="accent3"/>
              </a:buClr>
              <a:buSzPct val="150000"/>
              <a:buFont typeface="Arial" panose="020B0604020202020204" pitchFamily="34" charset="0"/>
              <a:buChar char="•"/>
            </a:pPr>
            <a:r>
              <a:rPr lang="en-US" sz="7200" dirty="0" smtClean="0">
                <a:solidFill>
                  <a:prstClr val="black"/>
                </a:solidFill>
                <a:latin typeface="Calibri Light"/>
              </a:rPr>
              <a:t>Gain </a:t>
            </a:r>
            <a:r>
              <a:rPr lang="en-US" sz="7200" dirty="0">
                <a:solidFill>
                  <a:prstClr val="black"/>
                </a:solidFill>
                <a:latin typeface="Calibri Light"/>
              </a:rPr>
              <a:t>an understanding of the application process for PSLF. </a:t>
            </a:r>
          </a:p>
          <a:p>
            <a:pPr marL="342900" lvl="0" indent="-342900">
              <a:lnSpc>
                <a:spcPct val="105000"/>
              </a:lnSpc>
              <a:spcAft>
                <a:spcPts val="1200"/>
              </a:spcAft>
              <a:buClr>
                <a:schemeClr val="accent3"/>
              </a:buClr>
              <a:buSzPct val="150000"/>
              <a:buFont typeface="Arial" panose="020B0604020202020204" pitchFamily="34" charset="0"/>
              <a:buChar char="•"/>
            </a:pPr>
            <a:r>
              <a:rPr lang="en-US" sz="7200" dirty="0" smtClean="0">
                <a:solidFill>
                  <a:prstClr val="black"/>
                </a:solidFill>
                <a:latin typeface="Calibri Light"/>
              </a:rPr>
              <a:t>Learn </a:t>
            </a:r>
            <a:r>
              <a:rPr lang="en-US" sz="7200" dirty="0">
                <a:solidFill>
                  <a:prstClr val="black"/>
                </a:solidFill>
                <a:latin typeface="Calibri Light"/>
              </a:rPr>
              <a:t>what loan types are eligible for the PSLF </a:t>
            </a:r>
            <a:r>
              <a:rPr lang="en-US" sz="7200" dirty="0" smtClean="0">
                <a:solidFill>
                  <a:prstClr val="black"/>
                </a:solidFill>
                <a:latin typeface="Calibri Light"/>
              </a:rPr>
              <a:t>program</a:t>
            </a:r>
            <a:r>
              <a:rPr lang="en-US" sz="7200" dirty="0">
                <a:solidFill>
                  <a:prstClr val="black"/>
                </a:solidFill>
                <a:latin typeface="Calibri Light"/>
              </a:rPr>
              <a:t>.</a:t>
            </a:r>
          </a:p>
          <a:p>
            <a:pPr marL="342900" lvl="0" indent="-342900">
              <a:lnSpc>
                <a:spcPct val="105000"/>
              </a:lnSpc>
              <a:spcAft>
                <a:spcPts val="1200"/>
              </a:spcAft>
              <a:buClr>
                <a:schemeClr val="accent3"/>
              </a:buClr>
              <a:buSzPct val="150000"/>
              <a:buFont typeface="Arial" panose="020B0604020202020204" pitchFamily="34" charset="0"/>
              <a:buChar char="•"/>
            </a:pPr>
            <a:r>
              <a:rPr lang="en-US" sz="7200" dirty="0" smtClean="0">
                <a:solidFill>
                  <a:prstClr val="black"/>
                </a:solidFill>
                <a:latin typeface="Calibri Light"/>
              </a:rPr>
              <a:t>Learn </a:t>
            </a:r>
            <a:r>
              <a:rPr lang="en-US" sz="7200" dirty="0">
                <a:solidFill>
                  <a:prstClr val="black"/>
                </a:solidFill>
                <a:latin typeface="Calibri Light"/>
              </a:rPr>
              <a:t>how to determine if your </a:t>
            </a:r>
            <a:r>
              <a:rPr lang="en-US" sz="7200" dirty="0" smtClean="0">
                <a:solidFill>
                  <a:prstClr val="black"/>
                </a:solidFill>
                <a:latin typeface="Calibri Light"/>
              </a:rPr>
              <a:t>employment and employer</a:t>
            </a:r>
            <a:r>
              <a:rPr lang="en-US" sz="7200" dirty="0" smtClean="0">
                <a:solidFill>
                  <a:schemeClr val="tx1">
                    <a:lumMod val="95000"/>
                    <a:lumOff val="5000"/>
                  </a:schemeClr>
                </a:solidFill>
                <a:latin typeface="Calibri Light"/>
              </a:rPr>
              <a:t> qualify </a:t>
            </a:r>
            <a:r>
              <a:rPr lang="en-US" sz="7200" dirty="0" smtClean="0">
                <a:solidFill>
                  <a:prstClr val="black"/>
                </a:solidFill>
                <a:latin typeface="Calibri Light"/>
              </a:rPr>
              <a:t>for </a:t>
            </a:r>
            <a:r>
              <a:rPr lang="en-US" sz="7200" dirty="0">
                <a:solidFill>
                  <a:prstClr val="black"/>
                </a:solidFill>
                <a:latin typeface="Calibri Light"/>
              </a:rPr>
              <a:t>the PSLF </a:t>
            </a:r>
            <a:r>
              <a:rPr lang="en-US" sz="7200" dirty="0" smtClean="0">
                <a:solidFill>
                  <a:prstClr val="black"/>
                </a:solidFill>
                <a:latin typeface="Calibri Light"/>
              </a:rPr>
              <a:t>program.</a:t>
            </a:r>
          </a:p>
          <a:p>
            <a:pPr marL="342900" lvl="0" indent="-342900">
              <a:lnSpc>
                <a:spcPct val="105000"/>
              </a:lnSpc>
              <a:spcAft>
                <a:spcPts val="1200"/>
              </a:spcAft>
              <a:buClr>
                <a:schemeClr val="accent3"/>
              </a:buClr>
              <a:buSzPct val="150000"/>
              <a:buFont typeface="Arial" panose="020B0604020202020204" pitchFamily="34" charset="0"/>
              <a:buChar char="•"/>
            </a:pPr>
            <a:r>
              <a:rPr lang="en-US" sz="7200" dirty="0" smtClean="0">
                <a:solidFill>
                  <a:prstClr val="black"/>
                </a:solidFill>
                <a:latin typeface="Calibri Light"/>
              </a:rPr>
              <a:t>Determine </a:t>
            </a:r>
            <a:r>
              <a:rPr lang="en-US" sz="7200" dirty="0">
                <a:solidFill>
                  <a:prstClr val="black"/>
                </a:solidFill>
                <a:latin typeface="Calibri Light"/>
              </a:rPr>
              <a:t>how your monthly student loan payments need to </a:t>
            </a:r>
            <a:r>
              <a:rPr lang="en-US" sz="7200" dirty="0" smtClean="0">
                <a:solidFill>
                  <a:prstClr val="black"/>
                </a:solidFill>
                <a:latin typeface="Calibri Light"/>
              </a:rPr>
              <a:t>be repaid </a:t>
            </a:r>
            <a:r>
              <a:rPr lang="en-US" sz="7200" dirty="0">
                <a:solidFill>
                  <a:prstClr val="black"/>
                </a:solidFill>
                <a:latin typeface="Calibri Light"/>
              </a:rPr>
              <a:t>before you are considered eligible for </a:t>
            </a:r>
            <a:r>
              <a:rPr lang="en-US" sz="7200" dirty="0" smtClean="0">
                <a:solidFill>
                  <a:prstClr val="black"/>
                </a:solidFill>
                <a:latin typeface="Calibri Light"/>
              </a:rPr>
              <a:t>the PSLF program</a:t>
            </a:r>
            <a:r>
              <a:rPr lang="en-US" sz="7200" dirty="0">
                <a:solidFill>
                  <a:prstClr val="black"/>
                </a:solidFill>
                <a:latin typeface="Calibri Light"/>
              </a:rPr>
              <a:t>. </a:t>
            </a:r>
          </a:p>
          <a:p>
            <a:pPr marL="342900" lvl="0" indent="-342900">
              <a:lnSpc>
                <a:spcPct val="105000"/>
              </a:lnSpc>
              <a:spcAft>
                <a:spcPts val="1200"/>
              </a:spcAft>
              <a:buClr>
                <a:schemeClr val="accent3"/>
              </a:buClr>
              <a:buSzPct val="150000"/>
              <a:buFont typeface="Arial" panose="020B0604020202020204" pitchFamily="34" charset="0"/>
              <a:buChar char="•"/>
            </a:pPr>
            <a:r>
              <a:rPr lang="en-US" sz="7200" dirty="0" smtClean="0">
                <a:solidFill>
                  <a:prstClr val="black"/>
                </a:solidFill>
                <a:latin typeface="Calibri Light"/>
              </a:rPr>
              <a:t>Develop an understanding </a:t>
            </a:r>
            <a:r>
              <a:rPr lang="en-US" sz="7200" dirty="0">
                <a:solidFill>
                  <a:prstClr val="black"/>
                </a:solidFill>
                <a:latin typeface="Calibri Light"/>
              </a:rPr>
              <a:t>of the Temporary Expanded Public Service Loan Forgiveness </a:t>
            </a:r>
            <a:r>
              <a:rPr lang="en-US" sz="7200" dirty="0" smtClean="0">
                <a:solidFill>
                  <a:prstClr val="black"/>
                </a:solidFill>
                <a:latin typeface="Calibri Light"/>
              </a:rPr>
              <a:t>opportunity </a:t>
            </a:r>
            <a:r>
              <a:rPr lang="en-US" sz="7200" dirty="0">
                <a:solidFill>
                  <a:prstClr val="black"/>
                </a:solidFill>
                <a:latin typeface="Calibri Light"/>
              </a:rPr>
              <a:t>and how you may benefit from </a:t>
            </a:r>
            <a:r>
              <a:rPr lang="en-US" sz="7200" dirty="0" smtClean="0">
                <a:solidFill>
                  <a:prstClr val="black"/>
                </a:solidFill>
                <a:latin typeface="Calibri Light"/>
              </a:rPr>
              <a:t>it if you are denied from the PSLF program.</a:t>
            </a:r>
            <a:endParaRPr lang="en-US" sz="7200" dirty="0">
              <a:solidFill>
                <a:prstClr val="black"/>
              </a:solidFill>
              <a:latin typeface="Calibri Light"/>
            </a:endParaRPr>
          </a:p>
          <a:p>
            <a:pPr>
              <a:buClr>
                <a:schemeClr val="accent3">
                  <a:lumMod val="50000"/>
                </a:schemeClr>
              </a:buClr>
              <a:buSzPct val="150000"/>
            </a:pPr>
            <a:endParaRPr lang="en-US" sz="5000" dirty="0" smtClean="0"/>
          </a:p>
        </p:txBody>
      </p:sp>
      <p:sp>
        <p:nvSpPr>
          <p:cNvPr id="4" name="Date Placeholder 3" hidden="1"/>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3</a:t>
            </a:fld>
            <a:endParaRPr lang="en-US"/>
          </a:p>
        </p:txBody>
      </p:sp>
    </p:spTree>
    <p:extLst>
      <p:ext uri="{BB962C8B-B14F-4D97-AF65-F5344CB8AC3E}">
        <p14:creationId xmlns:p14="http://schemas.microsoft.com/office/powerpoint/2010/main" val="3456758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499" y="329609"/>
            <a:ext cx="8326771" cy="432391"/>
          </a:xfrm>
        </p:spPr>
        <p:txBody>
          <a:bodyPr>
            <a:noAutofit/>
          </a:bodyPr>
          <a:lstStyle/>
          <a:p>
            <a:r>
              <a:rPr lang="en-US" sz="2300" dirty="0">
                <a:solidFill>
                  <a:prstClr val="black"/>
                </a:solidFill>
              </a:rPr>
              <a:t>Public Service Loan Forgiveness – Employment Certification </a:t>
            </a:r>
            <a:r>
              <a:rPr lang="en-US" sz="2300" dirty="0" smtClean="0">
                <a:solidFill>
                  <a:prstClr val="black"/>
                </a:solidFill>
              </a:rPr>
              <a:t>Form</a:t>
            </a:r>
            <a:endParaRPr lang="en-US" sz="2300" dirty="0"/>
          </a:p>
        </p:txBody>
      </p:sp>
      <p:sp>
        <p:nvSpPr>
          <p:cNvPr id="3" name="TextBox 2"/>
          <p:cNvSpPr txBox="1"/>
          <p:nvPr/>
        </p:nvSpPr>
        <p:spPr>
          <a:xfrm>
            <a:off x="422693" y="1360778"/>
            <a:ext cx="6769820" cy="861774"/>
          </a:xfrm>
          <a:prstGeom prst="rect">
            <a:avLst/>
          </a:prstGeom>
          <a:noFill/>
        </p:spPr>
        <p:txBody>
          <a:bodyPr wrap="square" rtlCol="0">
            <a:spAutoFit/>
          </a:bodyPr>
          <a:lstStyle/>
          <a:p>
            <a:r>
              <a:rPr lang="en-US" sz="2500" dirty="0" smtClean="0">
                <a:latin typeface="Calibri" panose="020F0502020204030204" pitchFamily="34" charset="0"/>
                <a:cs typeface="Calibri" panose="020F0502020204030204" pitchFamily="34" charset="0"/>
              </a:rPr>
              <a:t>When should you complete and submit an </a:t>
            </a:r>
            <a:r>
              <a:rPr lang="en-US" sz="2500" dirty="0" smtClean="0">
                <a:solidFill>
                  <a:prstClr val="black"/>
                </a:solidFill>
                <a:latin typeface="Calibri" panose="020F0502020204030204" pitchFamily="34" charset="0"/>
                <a:cs typeface="Calibri" panose="020F0502020204030204" pitchFamily="34" charset="0"/>
              </a:rPr>
              <a:t>Employment </a:t>
            </a:r>
            <a:r>
              <a:rPr lang="en-US" sz="2500" dirty="0">
                <a:solidFill>
                  <a:prstClr val="black"/>
                </a:solidFill>
                <a:latin typeface="Calibri" panose="020F0502020204030204" pitchFamily="34" charset="0"/>
                <a:cs typeface="Calibri" panose="020F0502020204030204" pitchFamily="34" charset="0"/>
              </a:rPr>
              <a:t>Certification </a:t>
            </a:r>
            <a:r>
              <a:rPr lang="en-US" sz="2500" dirty="0" smtClean="0">
                <a:solidFill>
                  <a:prstClr val="black"/>
                </a:solidFill>
                <a:latin typeface="Calibri" panose="020F0502020204030204" pitchFamily="34" charset="0"/>
                <a:cs typeface="Calibri" panose="020F0502020204030204" pitchFamily="34" charset="0"/>
              </a:rPr>
              <a:t>Form?</a:t>
            </a:r>
            <a:endParaRPr lang="en-US" sz="2500" dirty="0">
              <a:latin typeface="Calibri" panose="020F0502020204030204" pitchFamily="34" charset="0"/>
              <a:cs typeface="Calibri" panose="020F0502020204030204" pitchFamily="34" charset="0"/>
            </a:endParaRPr>
          </a:p>
        </p:txBody>
      </p:sp>
      <p:sp>
        <p:nvSpPr>
          <p:cNvPr id="8" name="Content Placeholder 7"/>
          <p:cNvSpPr>
            <a:spLocks noGrp="1"/>
          </p:cNvSpPr>
          <p:nvPr>
            <p:ph idx="1"/>
          </p:nvPr>
        </p:nvSpPr>
        <p:spPr>
          <a:xfrm>
            <a:off x="422693" y="2456330"/>
            <a:ext cx="7835637" cy="3888418"/>
          </a:xfrm>
        </p:spPr>
        <p:txBody>
          <a:bodyPr>
            <a:normAutofit/>
          </a:bodyPr>
          <a:lstStyle/>
          <a:p>
            <a:pPr marL="342900" lvl="0" indent="-342900">
              <a:spcAft>
                <a:spcPts val="1500"/>
              </a:spcAft>
              <a:buClr>
                <a:srgbClr val="0070C0"/>
              </a:buClr>
              <a:buSzPct val="150000"/>
              <a:buFont typeface="Arial" panose="020B0604020202020204" pitchFamily="34" charset="0"/>
              <a:buChar char="•"/>
            </a:pPr>
            <a:r>
              <a:rPr lang="en-US" sz="2000" dirty="0" err="1" smtClean="0">
                <a:latin typeface="Calibri Light" panose="020F0302020204030204" pitchFamily="34" charset="0"/>
                <a:cs typeface="Calibri Light" panose="020F0302020204030204" pitchFamily="34" charset="0"/>
              </a:rPr>
              <a:t>FedLoan</a:t>
            </a:r>
            <a:r>
              <a:rPr lang="en-US" sz="2000" dirty="0" smtClean="0">
                <a:latin typeface="Calibri Light" panose="020F0302020204030204" pitchFamily="34" charset="0"/>
                <a:cs typeface="Calibri Light" panose="020F0302020204030204" pitchFamily="34" charset="0"/>
              </a:rPr>
              <a:t> Servicing recommends </a:t>
            </a:r>
            <a:r>
              <a:rPr lang="en-US" sz="2000" dirty="0">
                <a:latin typeface="Calibri Light" panose="020F0302020204030204" pitchFamily="34" charset="0"/>
                <a:cs typeface="Calibri Light" panose="020F0302020204030204" pitchFamily="34" charset="0"/>
              </a:rPr>
              <a:t>that you submit your first ECF after you are confident that you have qualifying loans and have made some qualifying payments. If you do so, you get early confirmation that you are on the right track</a:t>
            </a:r>
            <a:r>
              <a:rPr lang="en-US" sz="2000" dirty="0" smtClean="0">
                <a:latin typeface="Calibri Light" panose="020F0302020204030204" pitchFamily="34" charset="0"/>
                <a:cs typeface="Calibri Light" panose="020F0302020204030204" pitchFamily="34" charset="0"/>
              </a:rPr>
              <a:t>.</a:t>
            </a:r>
          </a:p>
          <a:p>
            <a:pPr marL="342900" lvl="0" indent="-342900">
              <a:spcAft>
                <a:spcPts val="1500"/>
              </a:spcAft>
              <a:buClr>
                <a:srgbClr val="0070C0"/>
              </a:buClr>
              <a:buSzPct val="150000"/>
              <a:buFont typeface="Arial" panose="020B0604020202020204" pitchFamily="34" charset="0"/>
              <a:buChar char="•"/>
            </a:pPr>
            <a:r>
              <a:rPr lang="en-US" sz="2000" dirty="0" smtClean="0">
                <a:latin typeface="Calibri Light" panose="020F0302020204030204" pitchFamily="34" charset="0"/>
                <a:cs typeface="Calibri Light" panose="020F0302020204030204" pitchFamily="34" charset="0"/>
              </a:rPr>
              <a:t>Once </a:t>
            </a:r>
            <a:r>
              <a:rPr lang="en-US" sz="2000" dirty="0">
                <a:latin typeface="Calibri Light" panose="020F0302020204030204" pitchFamily="34" charset="0"/>
                <a:cs typeface="Calibri Light" panose="020F0302020204030204" pitchFamily="34" charset="0"/>
              </a:rPr>
              <a:t>your first ECF is approved</a:t>
            </a:r>
            <a:r>
              <a:rPr lang="en-US" sz="2000" dirty="0" smtClean="0">
                <a:latin typeface="Calibri Light" panose="020F0302020204030204" pitchFamily="34" charset="0"/>
                <a:cs typeface="Calibri Light" panose="020F0302020204030204" pitchFamily="34" charset="0"/>
              </a:rPr>
              <a:t>, it is recommended that </a:t>
            </a:r>
            <a:r>
              <a:rPr lang="en-US" sz="2000" dirty="0">
                <a:latin typeface="Calibri Light" panose="020F0302020204030204" pitchFamily="34" charset="0"/>
                <a:cs typeface="Calibri Light" panose="020F0302020204030204" pitchFamily="34" charset="0"/>
              </a:rPr>
              <a:t>you submit a new ECF annually. This will help you track your progress in the PSLF Program. </a:t>
            </a:r>
            <a:endParaRPr lang="en-US" sz="2000" dirty="0" smtClean="0">
              <a:latin typeface="Calibri Light" panose="020F0302020204030204" pitchFamily="34" charset="0"/>
              <a:cs typeface="Calibri Light" panose="020F0302020204030204" pitchFamily="34" charset="0"/>
            </a:endParaRPr>
          </a:p>
          <a:p>
            <a:pPr marL="342900" lvl="0" indent="-342900">
              <a:spcAft>
                <a:spcPts val="1500"/>
              </a:spcAft>
              <a:buClr>
                <a:srgbClr val="0070C0"/>
              </a:buClr>
              <a:buSzPct val="150000"/>
              <a:buFont typeface="Arial" panose="020B0604020202020204" pitchFamily="34" charset="0"/>
              <a:buChar char="•"/>
            </a:pPr>
            <a:r>
              <a:rPr lang="en-US" sz="2000" dirty="0" smtClean="0">
                <a:latin typeface="Calibri Light" panose="020F0302020204030204" pitchFamily="34" charset="0"/>
                <a:cs typeface="Calibri Light" panose="020F0302020204030204" pitchFamily="34" charset="0"/>
              </a:rPr>
              <a:t>Each </a:t>
            </a:r>
            <a:r>
              <a:rPr lang="en-US" sz="2000" dirty="0">
                <a:latin typeface="Calibri Light" panose="020F0302020204030204" pitchFamily="34" charset="0"/>
                <a:cs typeface="Calibri Light" panose="020F0302020204030204" pitchFamily="34" charset="0"/>
              </a:rPr>
              <a:t>time </a:t>
            </a:r>
            <a:r>
              <a:rPr lang="en-US" sz="2000" dirty="0" smtClean="0">
                <a:latin typeface="Calibri Light" panose="020F0302020204030204" pitchFamily="34" charset="0"/>
                <a:cs typeface="Calibri Light" panose="020F0302020204030204" pitchFamily="34" charset="0"/>
              </a:rPr>
              <a:t>FedLoan Servicing approves </a:t>
            </a:r>
            <a:r>
              <a:rPr lang="en-US" sz="2000" dirty="0">
                <a:latin typeface="Calibri Light" panose="020F0302020204030204" pitchFamily="34" charset="0"/>
                <a:cs typeface="Calibri Light" panose="020F0302020204030204" pitchFamily="34" charset="0"/>
              </a:rPr>
              <a:t>an ECF, </a:t>
            </a:r>
            <a:r>
              <a:rPr lang="en-US" sz="2000" dirty="0" smtClean="0">
                <a:latin typeface="Calibri Light" panose="020F0302020204030204" pitchFamily="34" charset="0"/>
                <a:cs typeface="Calibri Light" panose="020F0302020204030204" pitchFamily="34" charset="0"/>
              </a:rPr>
              <a:t>it </a:t>
            </a:r>
            <a:r>
              <a:rPr lang="en-US" sz="2000" dirty="0">
                <a:latin typeface="Calibri Light" panose="020F0302020204030204" pitchFamily="34" charset="0"/>
                <a:cs typeface="Calibri Light" panose="020F0302020204030204" pitchFamily="34" charset="0"/>
              </a:rPr>
              <a:t>will update the </a:t>
            </a:r>
            <a:r>
              <a:rPr lang="en-US" sz="2000" dirty="0" smtClean="0">
                <a:latin typeface="Calibri Light" panose="020F0302020204030204" pitchFamily="34" charset="0"/>
                <a:cs typeface="Calibri Light" panose="020F0302020204030204" pitchFamily="34" charset="0"/>
              </a:rPr>
              <a:t>number </a:t>
            </a:r>
            <a:r>
              <a:rPr lang="en-US" sz="2000" dirty="0">
                <a:latin typeface="Calibri Light" panose="020F0302020204030204" pitchFamily="34" charset="0"/>
                <a:cs typeface="Calibri Light" panose="020F0302020204030204" pitchFamily="34" charset="0"/>
              </a:rPr>
              <a:t>of qualifying payments </a:t>
            </a:r>
            <a:r>
              <a:rPr lang="en-US" sz="2000" dirty="0" smtClean="0">
                <a:latin typeface="Calibri Light" panose="020F0302020204030204" pitchFamily="34" charset="0"/>
                <a:cs typeface="Calibri Light" panose="020F0302020204030204" pitchFamily="34" charset="0"/>
              </a:rPr>
              <a:t>you </a:t>
            </a:r>
            <a:r>
              <a:rPr lang="en-US" sz="2000" dirty="0">
                <a:latin typeface="Calibri Light" panose="020F0302020204030204" pitchFamily="34" charset="0"/>
                <a:cs typeface="Calibri Light" panose="020F0302020204030204" pitchFamily="34" charset="0"/>
              </a:rPr>
              <a:t>have </a:t>
            </a:r>
            <a:r>
              <a:rPr lang="en-US" sz="2000" dirty="0" smtClean="0">
                <a:latin typeface="Calibri Light" panose="020F0302020204030204" pitchFamily="34" charset="0"/>
                <a:cs typeface="Calibri Light" panose="020F0302020204030204" pitchFamily="34" charset="0"/>
              </a:rPr>
              <a:t>made. </a:t>
            </a:r>
            <a:endParaRPr lang="en-US" sz="2000" dirty="0">
              <a:latin typeface="Calibri Light" panose="020F0302020204030204" pitchFamily="34" charset="0"/>
              <a:cs typeface="Calibri Light" panose="020F0302020204030204" pitchFamily="34" charset="0"/>
            </a:endParaRPr>
          </a:p>
        </p:txBody>
      </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30</a:t>
            </a:fld>
            <a:endParaRPr lang="en-US"/>
          </a:p>
        </p:txBody>
      </p:sp>
    </p:spTree>
    <p:extLst>
      <p:ext uri="{BB962C8B-B14F-4D97-AF65-F5344CB8AC3E}">
        <p14:creationId xmlns:p14="http://schemas.microsoft.com/office/powerpoint/2010/main" val="16438614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Employment Certification Form – s</a:t>
            </a:r>
            <a:r>
              <a:rPr lang="en-US" dirty="0" smtClean="0"/>
              <a:t>equence </a:t>
            </a:r>
            <a:endParaRPr lang="en-US" dirty="0"/>
          </a:p>
        </p:txBody>
      </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31</a:t>
            </a:fld>
            <a:endParaRPr lang="en-US"/>
          </a:p>
        </p:txBody>
      </p:sp>
      <p:sp>
        <p:nvSpPr>
          <p:cNvPr id="8" name="Freeform 7" title="Box with written content"/>
          <p:cNvSpPr/>
          <p:nvPr/>
        </p:nvSpPr>
        <p:spPr>
          <a:xfrm>
            <a:off x="2205427" y="1390413"/>
            <a:ext cx="5244655" cy="1023020"/>
          </a:xfrm>
          <a:custGeom>
            <a:avLst/>
            <a:gdLst>
              <a:gd name="connsiteX0" fmla="*/ 0 w 5244655"/>
              <a:gd name="connsiteY0" fmla="*/ 0 h 1023018"/>
              <a:gd name="connsiteX1" fmla="*/ 4733146 w 5244655"/>
              <a:gd name="connsiteY1" fmla="*/ 0 h 1023018"/>
              <a:gd name="connsiteX2" fmla="*/ 5244655 w 5244655"/>
              <a:gd name="connsiteY2" fmla="*/ 511509 h 1023018"/>
              <a:gd name="connsiteX3" fmla="*/ 4733146 w 5244655"/>
              <a:gd name="connsiteY3" fmla="*/ 1023018 h 1023018"/>
              <a:gd name="connsiteX4" fmla="*/ 0 w 5244655"/>
              <a:gd name="connsiteY4" fmla="*/ 1023018 h 1023018"/>
              <a:gd name="connsiteX5" fmla="*/ 0 w 5244655"/>
              <a:gd name="connsiteY5" fmla="*/ 0 h 102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4655" h="1023018">
                <a:moveTo>
                  <a:pt x="5244655" y="1023017"/>
                </a:moveTo>
                <a:lnTo>
                  <a:pt x="511509" y="1023017"/>
                </a:lnTo>
                <a:lnTo>
                  <a:pt x="0" y="511509"/>
                </a:lnTo>
                <a:lnTo>
                  <a:pt x="511509" y="1"/>
                </a:lnTo>
                <a:lnTo>
                  <a:pt x="5244655" y="1"/>
                </a:lnTo>
                <a:lnTo>
                  <a:pt x="5244655" y="102301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58674" tIns="76201" rIns="142240" bIns="76201" numCol="1" spcCol="1270" anchor="ctr" anchorCtr="0">
            <a:noAutofit/>
          </a:bodyPr>
          <a:lstStyle/>
          <a:p>
            <a:pPr lvl="0" algn="l" defTabSz="889000">
              <a:lnSpc>
                <a:spcPct val="85000"/>
              </a:lnSpc>
              <a:spcBef>
                <a:spcPct val="0"/>
              </a:spcBef>
              <a:spcAft>
                <a:spcPct val="35000"/>
              </a:spcAft>
            </a:pPr>
            <a:r>
              <a:rPr lang="en-US" sz="2000" kern="1200" baseline="0" dirty="0" smtClean="0">
                <a:latin typeface="+mn-lt"/>
                <a:cs typeface="Calibri" panose="020F0502020204030204" pitchFamily="34" charset="0"/>
              </a:rPr>
              <a:t>Submit a completed Employment Certification Form to see if your employment qualifies.</a:t>
            </a:r>
            <a:endParaRPr lang="en-US" sz="2000" kern="1200" baseline="0" dirty="0">
              <a:latin typeface="+mn-lt"/>
            </a:endParaRPr>
          </a:p>
        </p:txBody>
      </p:sp>
      <p:sp>
        <p:nvSpPr>
          <p:cNvPr id="9" name="Oval 8" title="Box with picture showing an application "/>
          <p:cNvSpPr/>
          <p:nvPr/>
        </p:nvSpPr>
        <p:spPr>
          <a:xfrm>
            <a:off x="1693917" y="1390414"/>
            <a:ext cx="1023018" cy="1023018"/>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10" name="Freeform 9" title="Box with written content"/>
          <p:cNvSpPr/>
          <p:nvPr/>
        </p:nvSpPr>
        <p:spPr>
          <a:xfrm>
            <a:off x="2205427" y="2653069"/>
            <a:ext cx="5244655" cy="1115919"/>
          </a:xfrm>
          <a:custGeom>
            <a:avLst/>
            <a:gdLst>
              <a:gd name="connsiteX0" fmla="*/ 0 w 5244655"/>
              <a:gd name="connsiteY0" fmla="*/ 0 h 1115918"/>
              <a:gd name="connsiteX1" fmla="*/ 4686696 w 5244655"/>
              <a:gd name="connsiteY1" fmla="*/ 0 h 1115918"/>
              <a:gd name="connsiteX2" fmla="*/ 5244655 w 5244655"/>
              <a:gd name="connsiteY2" fmla="*/ 557959 h 1115918"/>
              <a:gd name="connsiteX3" fmla="*/ 4686696 w 5244655"/>
              <a:gd name="connsiteY3" fmla="*/ 1115918 h 1115918"/>
              <a:gd name="connsiteX4" fmla="*/ 0 w 5244655"/>
              <a:gd name="connsiteY4" fmla="*/ 1115918 h 1115918"/>
              <a:gd name="connsiteX5" fmla="*/ 0 w 5244655"/>
              <a:gd name="connsiteY5" fmla="*/ 0 h 111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4655" h="1115918">
                <a:moveTo>
                  <a:pt x="5244655" y="1115917"/>
                </a:moveTo>
                <a:lnTo>
                  <a:pt x="557959" y="1115917"/>
                </a:lnTo>
                <a:lnTo>
                  <a:pt x="0" y="557959"/>
                </a:lnTo>
                <a:lnTo>
                  <a:pt x="557959" y="1"/>
                </a:lnTo>
                <a:lnTo>
                  <a:pt x="5244655" y="1"/>
                </a:lnTo>
                <a:lnTo>
                  <a:pt x="5244655" y="111591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81899" tIns="76201" rIns="142240" bIns="76199" numCol="1" spcCol="1270" anchor="ctr" anchorCtr="0">
            <a:noAutofit/>
          </a:bodyPr>
          <a:lstStyle/>
          <a:p>
            <a:pPr lvl="0" algn="l" defTabSz="889000" rtl="0">
              <a:lnSpc>
                <a:spcPct val="85000"/>
              </a:lnSpc>
              <a:spcBef>
                <a:spcPct val="0"/>
              </a:spcBef>
              <a:spcAft>
                <a:spcPct val="35000"/>
              </a:spcAft>
            </a:pPr>
            <a:r>
              <a:rPr lang="en-US" sz="2000" i="0" kern="1200" baseline="0" dirty="0" smtClean="0"/>
              <a:t>When your ECF is approved, FedLoan will begin servicing and tracking your loan  payments toward PSLF.</a:t>
            </a:r>
            <a:endParaRPr lang="en-US" sz="2000" kern="1200" baseline="0" dirty="0"/>
          </a:p>
        </p:txBody>
      </p:sp>
      <p:sp>
        <p:nvSpPr>
          <p:cNvPr id="11" name="Oval 10" title="Box with a checkmark t"/>
          <p:cNvSpPr/>
          <p:nvPr/>
        </p:nvSpPr>
        <p:spPr>
          <a:xfrm>
            <a:off x="1693917" y="2657681"/>
            <a:ext cx="1023018" cy="1023018"/>
          </a:xfrm>
          <a:prstGeom prst="ellipse">
            <a:avLst/>
          </a:prstGeom>
          <a:blipFill>
            <a:blip r:embed="rId3">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12" name="Freeform 11" title="Box with written content"/>
          <p:cNvSpPr/>
          <p:nvPr/>
        </p:nvSpPr>
        <p:spPr>
          <a:xfrm>
            <a:off x="2205427" y="4008624"/>
            <a:ext cx="5244655" cy="1023019"/>
          </a:xfrm>
          <a:custGeom>
            <a:avLst/>
            <a:gdLst>
              <a:gd name="connsiteX0" fmla="*/ 0 w 5244655"/>
              <a:gd name="connsiteY0" fmla="*/ 0 h 1023018"/>
              <a:gd name="connsiteX1" fmla="*/ 4733146 w 5244655"/>
              <a:gd name="connsiteY1" fmla="*/ 0 h 1023018"/>
              <a:gd name="connsiteX2" fmla="*/ 5244655 w 5244655"/>
              <a:gd name="connsiteY2" fmla="*/ 511509 h 1023018"/>
              <a:gd name="connsiteX3" fmla="*/ 4733146 w 5244655"/>
              <a:gd name="connsiteY3" fmla="*/ 1023018 h 1023018"/>
              <a:gd name="connsiteX4" fmla="*/ 0 w 5244655"/>
              <a:gd name="connsiteY4" fmla="*/ 1023018 h 1023018"/>
              <a:gd name="connsiteX5" fmla="*/ 0 w 5244655"/>
              <a:gd name="connsiteY5" fmla="*/ 0 h 102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4655" h="1023018">
                <a:moveTo>
                  <a:pt x="5244655" y="1023017"/>
                </a:moveTo>
                <a:lnTo>
                  <a:pt x="511509" y="1023017"/>
                </a:lnTo>
                <a:lnTo>
                  <a:pt x="0" y="511509"/>
                </a:lnTo>
                <a:lnTo>
                  <a:pt x="511509" y="1"/>
                </a:lnTo>
                <a:lnTo>
                  <a:pt x="5244655" y="1"/>
                </a:lnTo>
                <a:lnTo>
                  <a:pt x="5244655" y="102301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58674" tIns="76201" rIns="142240" bIns="76200" numCol="1" spcCol="1270" anchor="ctr" anchorCtr="0">
            <a:noAutofit/>
          </a:bodyPr>
          <a:lstStyle/>
          <a:p>
            <a:pPr lvl="0" algn="l" defTabSz="889000" rtl="0">
              <a:lnSpc>
                <a:spcPct val="85000"/>
              </a:lnSpc>
              <a:spcBef>
                <a:spcPct val="0"/>
              </a:spcBef>
              <a:spcAft>
                <a:spcPct val="35000"/>
              </a:spcAft>
            </a:pPr>
            <a:r>
              <a:rPr lang="en-US" sz="2000" i="0" kern="1200" baseline="0" dirty="0" smtClean="0"/>
              <a:t>FedLoan will research your account and send you information about how many qualifying payments you have made.</a:t>
            </a:r>
            <a:endParaRPr lang="en-US" sz="2000" kern="1200" baseline="0" dirty="0"/>
          </a:p>
        </p:txBody>
      </p:sp>
      <p:sp>
        <p:nvSpPr>
          <p:cNvPr id="13" name="Oval 12" title="Box with picture of hand holding money "/>
          <p:cNvSpPr/>
          <p:nvPr/>
        </p:nvSpPr>
        <p:spPr>
          <a:xfrm>
            <a:off x="1693917" y="3969779"/>
            <a:ext cx="1023018" cy="1023018"/>
          </a:xfrm>
          <a:prstGeom prst="ellipse">
            <a:avLst/>
          </a:prstGeom>
          <a:blipFill>
            <a:blip r:embed="rId4">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14" name="Freeform 13" title="Box with written content"/>
          <p:cNvSpPr/>
          <p:nvPr/>
        </p:nvSpPr>
        <p:spPr>
          <a:xfrm>
            <a:off x="2205426" y="5271279"/>
            <a:ext cx="5244656" cy="1023019"/>
          </a:xfrm>
          <a:custGeom>
            <a:avLst/>
            <a:gdLst>
              <a:gd name="connsiteX0" fmla="*/ 0 w 5244655"/>
              <a:gd name="connsiteY0" fmla="*/ 0 h 1023018"/>
              <a:gd name="connsiteX1" fmla="*/ 4733146 w 5244655"/>
              <a:gd name="connsiteY1" fmla="*/ 0 h 1023018"/>
              <a:gd name="connsiteX2" fmla="*/ 5244655 w 5244655"/>
              <a:gd name="connsiteY2" fmla="*/ 511509 h 1023018"/>
              <a:gd name="connsiteX3" fmla="*/ 4733146 w 5244655"/>
              <a:gd name="connsiteY3" fmla="*/ 1023018 h 1023018"/>
              <a:gd name="connsiteX4" fmla="*/ 0 w 5244655"/>
              <a:gd name="connsiteY4" fmla="*/ 1023018 h 1023018"/>
              <a:gd name="connsiteX5" fmla="*/ 0 w 5244655"/>
              <a:gd name="connsiteY5" fmla="*/ 0 h 102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4655" h="1023018">
                <a:moveTo>
                  <a:pt x="5244655" y="1023017"/>
                </a:moveTo>
                <a:lnTo>
                  <a:pt x="511509" y="1023017"/>
                </a:lnTo>
                <a:lnTo>
                  <a:pt x="0" y="511509"/>
                </a:lnTo>
                <a:lnTo>
                  <a:pt x="511509" y="1"/>
                </a:lnTo>
                <a:lnTo>
                  <a:pt x="5244655" y="1"/>
                </a:lnTo>
                <a:lnTo>
                  <a:pt x="5244655" y="102301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58674" tIns="76201" rIns="142241" bIns="76200" numCol="1" spcCol="1270" anchor="ctr" anchorCtr="0">
            <a:noAutofit/>
          </a:bodyPr>
          <a:lstStyle/>
          <a:p>
            <a:pPr lvl="0" algn="l" defTabSz="889000" rtl="0">
              <a:lnSpc>
                <a:spcPct val="85000"/>
              </a:lnSpc>
              <a:spcBef>
                <a:spcPct val="0"/>
              </a:spcBef>
              <a:spcAft>
                <a:spcPct val="35000"/>
              </a:spcAft>
            </a:pPr>
            <a:r>
              <a:rPr lang="en-US" sz="2000" i="0" kern="1200" baseline="0" dirty="0" smtClean="0"/>
              <a:t>Once you have met all the requirements of the PSLF program, you can apply for tax-free forgiveness of the loan balance.</a:t>
            </a:r>
            <a:endParaRPr lang="en-US" sz="2000" kern="1200" baseline="0" dirty="0"/>
          </a:p>
        </p:txBody>
      </p:sp>
      <p:sp>
        <p:nvSpPr>
          <p:cNvPr id="15" name="Oval 14"/>
          <p:cNvSpPr/>
          <p:nvPr/>
        </p:nvSpPr>
        <p:spPr>
          <a:xfrm>
            <a:off x="1693917" y="5299523"/>
            <a:ext cx="1023018" cy="1023018"/>
          </a:xfrm>
          <a:prstGeom prst="ellipse">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9274128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Employment Certification </a:t>
            </a:r>
            <a:r>
              <a:rPr lang="en-US" dirty="0" smtClean="0"/>
              <a:t>Form – </a:t>
            </a:r>
            <a:r>
              <a:rPr lang="en-US" dirty="0"/>
              <a:t>p</a:t>
            </a:r>
            <a:r>
              <a:rPr lang="en-US" dirty="0" smtClean="0"/>
              <a:t>reparation assistance </a:t>
            </a:r>
            <a:endParaRPr lang="en-US" dirty="0"/>
          </a:p>
        </p:txBody>
      </p:sp>
      <p:sp>
        <p:nvSpPr>
          <p:cNvPr id="3" name="Content Placeholder 2"/>
          <p:cNvSpPr>
            <a:spLocks noGrp="1"/>
          </p:cNvSpPr>
          <p:nvPr>
            <p:ph idx="1"/>
          </p:nvPr>
        </p:nvSpPr>
        <p:spPr/>
        <p:txBody>
          <a:bodyPr/>
          <a:lstStyle/>
          <a:p>
            <a:pPr lvl="0"/>
            <a:r>
              <a:rPr lang="en-US" dirty="0">
                <a:solidFill>
                  <a:prstClr val="black"/>
                </a:solidFill>
              </a:rPr>
              <a:t>Do you currently have student loans serviced by </a:t>
            </a:r>
            <a:r>
              <a:rPr lang="en-US" dirty="0" smtClean="0">
                <a:solidFill>
                  <a:prstClr val="black"/>
                </a:solidFill>
              </a:rPr>
              <a:t>FedLoan? </a:t>
            </a:r>
            <a:endParaRPr lang="en-US" dirty="0">
              <a:solidFill>
                <a:prstClr val="black"/>
              </a:solidFill>
            </a:endParaRPr>
          </a:p>
          <a:p>
            <a:pPr lvl="0"/>
            <a:endParaRPr lang="en-US" dirty="0">
              <a:solidFill>
                <a:prstClr val="black"/>
              </a:solidFill>
            </a:endParaRPr>
          </a:p>
          <a:p>
            <a:pPr lvl="0"/>
            <a:r>
              <a:rPr lang="en-US" sz="2000" dirty="0">
                <a:solidFill>
                  <a:prstClr val="black"/>
                </a:solidFill>
                <a:latin typeface="Calibri Light" panose="020F0302020204030204" pitchFamily="34" charset="0"/>
                <a:cs typeface="Calibri Light" panose="020F0302020204030204" pitchFamily="34" charset="0"/>
              </a:rPr>
              <a:t>You can get help preparing your ECF in your online account through Account Access with Forms Assistance. Forms Assistance can prepopulate most of the ECF, making it easier and more convenient to complete the form. Sign in or create an online account </a:t>
            </a:r>
            <a:r>
              <a:rPr lang="en-US" sz="2000" dirty="0" smtClean="0">
                <a:solidFill>
                  <a:prstClr val="black"/>
                </a:solidFill>
                <a:latin typeface="Calibri Light" panose="020F0302020204030204" pitchFamily="34" charset="0"/>
                <a:cs typeface="Calibri Light" panose="020F0302020204030204" pitchFamily="34" charset="0"/>
              </a:rPr>
              <a:t>at:</a:t>
            </a:r>
          </a:p>
          <a:p>
            <a:pPr lvl="0"/>
            <a:endParaRPr lang="en-US" sz="2000" dirty="0">
              <a:solidFill>
                <a:prstClr val="black"/>
              </a:solidFill>
              <a:latin typeface="Calibri Light" panose="020F0302020204030204" pitchFamily="34" charset="0"/>
              <a:cs typeface="Calibri Light" panose="020F0302020204030204" pitchFamily="34" charset="0"/>
            </a:endParaRPr>
          </a:p>
          <a:p>
            <a:pPr lvl="0"/>
            <a:endParaRPr lang="en-US" dirty="0">
              <a:solidFill>
                <a:prstClr val="black"/>
              </a:solidFill>
            </a:endParaRPr>
          </a:p>
          <a:p>
            <a:pPr lvl="0"/>
            <a:endParaRPr lang="en-US" dirty="0">
              <a:solidFill>
                <a:prstClr val="black"/>
              </a:solidFill>
            </a:endParaRPr>
          </a:p>
          <a:p>
            <a:pPr lvl="0"/>
            <a:endParaRPr lang="en-US" dirty="0">
              <a:solidFill>
                <a:prstClr val="black"/>
              </a:solidFill>
            </a:endParaRPr>
          </a:p>
          <a:p>
            <a:endParaRPr lang="en-US" dirty="0"/>
          </a:p>
        </p:txBody>
      </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32</a:t>
            </a:fld>
            <a:endParaRPr lang="en-US"/>
          </a:p>
        </p:txBody>
      </p:sp>
      <p:sp>
        <p:nvSpPr>
          <p:cNvPr id="7" name="Rounded Rectangle 6"/>
          <p:cNvSpPr/>
          <p:nvPr/>
        </p:nvSpPr>
        <p:spPr>
          <a:xfrm>
            <a:off x="1026543" y="4157932"/>
            <a:ext cx="6625087" cy="107830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500" dirty="0" smtClean="0">
                <a:latin typeface="Calibri Light" panose="020F0302020204030204" pitchFamily="34" charset="0"/>
                <a:cs typeface="Calibri Light" panose="020F0302020204030204" pitchFamily="34" charset="0"/>
              </a:rPr>
              <a:t>       myfedloan.org/borrower/special-programs</a:t>
            </a:r>
            <a:endParaRPr lang="en-US" sz="25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493462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25" y="290846"/>
            <a:ext cx="7886700" cy="502784"/>
          </a:xfrm>
        </p:spPr>
        <p:txBody>
          <a:bodyPr>
            <a:noAutofit/>
          </a:bodyPr>
          <a:lstStyle/>
          <a:p>
            <a:r>
              <a:rPr lang="en-US" dirty="0"/>
              <a:t>Employment Certification </a:t>
            </a:r>
            <a:r>
              <a:rPr lang="en-US" dirty="0" smtClean="0"/>
              <a:t>Form </a:t>
            </a:r>
            <a:r>
              <a:rPr lang="en-US" dirty="0"/>
              <a:t>–  f</a:t>
            </a:r>
            <a:r>
              <a:rPr lang="en-US" dirty="0" smtClean="0"/>
              <a:t>orm instructions </a:t>
            </a:r>
            <a:endParaRPr lang="en-US" dirty="0"/>
          </a:p>
        </p:txBody>
      </p:sp>
      <p:sp>
        <p:nvSpPr>
          <p:cNvPr id="8" name="TextBox 7"/>
          <p:cNvSpPr txBox="1"/>
          <p:nvPr/>
        </p:nvSpPr>
        <p:spPr>
          <a:xfrm>
            <a:off x="470780" y="1043796"/>
            <a:ext cx="7624349" cy="861774"/>
          </a:xfrm>
          <a:prstGeom prst="rect">
            <a:avLst/>
          </a:prstGeom>
          <a:noFill/>
        </p:spPr>
        <p:txBody>
          <a:bodyPr wrap="square" rtlCol="0">
            <a:spAutoFit/>
          </a:bodyPr>
          <a:lstStyle/>
          <a:p>
            <a:r>
              <a:rPr lang="en-US" sz="2500" dirty="0">
                <a:solidFill>
                  <a:prstClr val="black"/>
                </a:solidFill>
                <a:latin typeface="Calibri" panose="020F0502020204030204" pitchFamily="34" charset="0"/>
                <a:ea typeface="Segoe UI Black" panose="020B0A02040204020203" pitchFamily="34" charset="0"/>
                <a:cs typeface="Calibri" panose="020F0502020204030204" pitchFamily="34" charset="0"/>
              </a:rPr>
              <a:t>If you do not have a student loan serviced by </a:t>
            </a:r>
            <a:r>
              <a:rPr lang="en-US" sz="2500" dirty="0" err="1" smtClean="0">
                <a:solidFill>
                  <a:prstClr val="black"/>
                </a:solidFill>
                <a:latin typeface="Calibri" panose="020F0502020204030204" pitchFamily="34" charset="0"/>
                <a:ea typeface="Segoe UI Black" panose="020B0A02040204020203" pitchFamily="34" charset="0"/>
                <a:cs typeface="Calibri" panose="020F0502020204030204" pitchFamily="34" charset="0"/>
              </a:rPr>
              <a:t>FedLoan</a:t>
            </a:r>
            <a:r>
              <a:rPr lang="en-US" sz="2500" dirty="0" smtClean="0">
                <a:solidFill>
                  <a:prstClr val="black"/>
                </a:solidFill>
                <a:latin typeface="Calibri" panose="020F0502020204030204" pitchFamily="34" charset="0"/>
                <a:ea typeface="Segoe UI Black" panose="020B0A02040204020203" pitchFamily="34" charset="0"/>
                <a:cs typeface="Calibri" panose="020F0502020204030204" pitchFamily="34" charset="0"/>
              </a:rPr>
              <a:t>:</a:t>
            </a:r>
          </a:p>
          <a:p>
            <a:endParaRPr lang="en-US" sz="2500" dirty="0">
              <a:solidFill>
                <a:srgbClr val="FF0000"/>
              </a:solidFill>
            </a:endParaRPr>
          </a:p>
        </p:txBody>
      </p:sp>
      <p:sp>
        <p:nvSpPr>
          <p:cNvPr id="3" name="Content Placeholder 2"/>
          <p:cNvSpPr>
            <a:spLocks noGrp="1"/>
          </p:cNvSpPr>
          <p:nvPr>
            <p:ph idx="1"/>
          </p:nvPr>
        </p:nvSpPr>
        <p:spPr>
          <a:xfrm>
            <a:off x="470780" y="2115671"/>
            <a:ext cx="8044570" cy="3624254"/>
          </a:xfrm>
        </p:spPr>
        <p:txBody>
          <a:bodyPr>
            <a:normAutofit/>
          </a:bodyPr>
          <a:lstStyle/>
          <a:p>
            <a:pPr marL="342900" lvl="0" indent="-342900" defTabSz="457200">
              <a:lnSpc>
                <a:spcPct val="85000"/>
              </a:lnSpc>
              <a:spcBef>
                <a:spcPts val="0"/>
              </a:spcBef>
              <a:spcAft>
                <a:spcPts val="1500"/>
              </a:spcAft>
              <a:buClr>
                <a:srgbClr val="0070C0"/>
              </a:buClr>
              <a:buSzPct val="150000"/>
              <a:buFont typeface="Arial" panose="020B0604020202020204" pitchFamily="34" charset="0"/>
              <a:buChar char="•"/>
            </a:pPr>
            <a:r>
              <a:rPr lang="en-US" sz="2000" dirty="0" smtClean="0">
                <a:solidFill>
                  <a:prstClr val="black"/>
                </a:solidFill>
                <a:latin typeface="Calibri Light" panose="020F0302020204030204" pitchFamily="34" charset="0"/>
                <a:ea typeface="+mn-ea"/>
                <a:cs typeface="Calibri Light" panose="020F0302020204030204" pitchFamily="34" charset="0"/>
              </a:rPr>
              <a:t>You will need to mail or fax your Employment Certification form. Complete </a:t>
            </a:r>
            <a:r>
              <a:rPr lang="en-US" sz="2000" dirty="0">
                <a:solidFill>
                  <a:prstClr val="black"/>
                </a:solidFill>
                <a:latin typeface="Calibri Light" panose="020F0302020204030204" pitchFamily="34" charset="0"/>
                <a:ea typeface="+mn-ea"/>
                <a:cs typeface="Calibri Light" panose="020F0302020204030204" pitchFamily="34" charset="0"/>
              </a:rPr>
              <a:t>S</a:t>
            </a:r>
            <a:r>
              <a:rPr lang="en-US" sz="2000" dirty="0" smtClean="0">
                <a:solidFill>
                  <a:prstClr val="black"/>
                </a:solidFill>
                <a:latin typeface="Calibri Light" panose="020F0302020204030204" pitchFamily="34" charset="0"/>
                <a:ea typeface="+mn-ea"/>
                <a:cs typeface="Calibri Light" panose="020F0302020204030204" pitchFamily="34" charset="0"/>
              </a:rPr>
              <a:t>ection </a:t>
            </a:r>
            <a:r>
              <a:rPr lang="en-US" sz="2000" dirty="0">
                <a:solidFill>
                  <a:prstClr val="black"/>
                </a:solidFill>
                <a:latin typeface="Calibri Light" panose="020F0302020204030204" pitchFamily="34" charset="0"/>
                <a:ea typeface="+mn-ea"/>
                <a:cs typeface="Calibri Light" panose="020F0302020204030204" pitchFamily="34" charset="0"/>
              </a:rPr>
              <a:t>2 and </a:t>
            </a:r>
            <a:r>
              <a:rPr lang="en-US" sz="2000" dirty="0" smtClean="0">
                <a:solidFill>
                  <a:prstClr val="black"/>
                </a:solidFill>
                <a:latin typeface="Calibri Light" panose="020F0302020204030204" pitchFamily="34" charset="0"/>
                <a:ea typeface="+mn-ea"/>
                <a:cs typeface="Calibri Light" panose="020F0302020204030204" pitchFamily="34" charset="0"/>
              </a:rPr>
              <a:t>Section </a:t>
            </a:r>
            <a:r>
              <a:rPr lang="en-US" sz="2000" dirty="0">
                <a:solidFill>
                  <a:prstClr val="black"/>
                </a:solidFill>
                <a:latin typeface="Calibri Light" panose="020F0302020204030204" pitchFamily="34" charset="0"/>
                <a:ea typeface="+mn-ea"/>
                <a:cs typeface="Calibri Light" panose="020F0302020204030204" pitchFamily="34" charset="0"/>
              </a:rPr>
              <a:t>3 of the Employment Certification </a:t>
            </a:r>
            <a:r>
              <a:rPr lang="en-US" sz="2000" dirty="0" smtClean="0">
                <a:solidFill>
                  <a:prstClr val="black"/>
                </a:solidFill>
                <a:latin typeface="Calibri Light" panose="020F0302020204030204" pitchFamily="34" charset="0"/>
                <a:ea typeface="+mn-ea"/>
                <a:cs typeface="Calibri Light" panose="020F0302020204030204" pitchFamily="34" charset="0"/>
              </a:rPr>
              <a:t>form on your own. An authorized official may complete Section 3, if you need help doing so. </a:t>
            </a:r>
            <a:endParaRPr lang="en-US" sz="2000" dirty="0">
              <a:solidFill>
                <a:prstClr val="black"/>
              </a:solidFill>
              <a:latin typeface="Calibri Light" panose="020F0302020204030204" pitchFamily="34" charset="0"/>
              <a:ea typeface="+mn-ea"/>
              <a:cs typeface="Calibri Light" panose="020F0302020204030204" pitchFamily="34" charset="0"/>
            </a:endParaRPr>
          </a:p>
          <a:p>
            <a:pPr marL="342900" lvl="0" indent="-342900" defTabSz="457200">
              <a:lnSpc>
                <a:spcPct val="85000"/>
              </a:lnSpc>
              <a:spcBef>
                <a:spcPts val="0"/>
              </a:spcBef>
              <a:spcAft>
                <a:spcPts val="1500"/>
              </a:spcAft>
              <a:buClr>
                <a:srgbClr val="0070C0"/>
              </a:buClr>
              <a:buSzPct val="150000"/>
              <a:buFont typeface="Arial" panose="020B0604020202020204" pitchFamily="34" charset="0"/>
              <a:buChar char="•"/>
            </a:pPr>
            <a:r>
              <a:rPr lang="en-US" sz="2000" dirty="0" smtClean="0">
                <a:solidFill>
                  <a:prstClr val="black"/>
                </a:solidFill>
                <a:latin typeface="Calibri Light" panose="020F0302020204030204" pitchFamily="34" charset="0"/>
                <a:ea typeface="+mn-ea"/>
                <a:cs typeface="Calibri Light" panose="020F0302020204030204" pitchFamily="34" charset="0"/>
              </a:rPr>
              <a:t>Section 4 can be </a:t>
            </a:r>
            <a:r>
              <a:rPr lang="en-US" sz="2000" dirty="0">
                <a:solidFill>
                  <a:prstClr val="black"/>
                </a:solidFill>
                <a:latin typeface="Calibri Light" panose="020F0302020204030204" pitchFamily="34" charset="0"/>
                <a:ea typeface="+mn-ea"/>
                <a:cs typeface="Calibri Light" panose="020F0302020204030204" pitchFamily="34" charset="0"/>
              </a:rPr>
              <a:t>completed </a:t>
            </a:r>
            <a:r>
              <a:rPr lang="en-US" sz="2000" dirty="0" smtClean="0">
                <a:solidFill>
                  <a:prstClr val="black"/>
                </a:solidFill>
                <a:latin typeface="Calibri Light" panose="020F0302020204030204" pitchFamily="34" charset="0"/>
                <a:ea typeface="+mn-ea"/>
                <a:cs typeface="Calibri Light" panose="020F0302020204030204" pitchFamily="34" charset="0"/>
              </a:rPr>
              <a:t>only by </a:t>
            </a:r>
            <a:r>
              <a:rPr lang="en-US" sz="2000" dirty="0">
                <a:solidFill>
                  <a:prstClr val="black"/>
                </a:solidFill>
                <a:latin typeface="Calibri Light" panose="020F0302020204030204" pitchFamily="34" charset="0"/>
                <a:ea typeface="+mn-ea"/>
                <a:cs typeface="Calibri Light" panose="020F0302020204030204" pitchFamily="34" charset="0"/>
              </a:rPr>
              <a:t>an authorized official</a:t>
            </a:r>
            <a:r>
              <a:rPr lang="en-US" sz="2000" dirty="0" smtClean="0">
                <a:solidFill>
                  <a:prstClr val="black"/>
                </a:solidFill>
                <a:latin typeface="Calibri Light" panose="020F0302020204030204" pitchFamily="34" charset="0"/>
                <a:ea typeface="+mn-ea"/>
                <a:cs typeface="Calibri Light" panose="020F0302020204030204" pitchFamily="34" charset="0"/>
              </a:rPr>
              <a:t>.</a:t>
            </a:r>
            <a:r>
              <a:rPr lang="en-US" sz="2000" dirty="0">
                <a:latin typeface="Calibri Light" panose="020F0302020204030204" pitchFamily="34" charset="0"/>
                <a:cs typeface="Calibri Light" panose="020F0302020204030204" pitchFamily="34" charset="0"/>
              </a:rPr>
              <a:t> This official may include a </a:t>
            </a:r>
            <a:r>
              <a:rPr lang="en-US" sz="2000" dirty="0" smtClean="0">
                <a:latin typeface="Calibri Light" panose="020F0302020204030204" pitchFamily="34" charset="0"/>
                <a:cs typeface="Calibri Light" panose="020F0302020204030204" pitchFamily="34" charset="0"/>
              </a:rPr>
              <a:t>person authorized by your employer </a:t>
            </a:r>
            <a:r>
              <a:rPr lang="en-US" sz="2000" dirty="0">
                <a:latin typeface="Calibri Light" panose="020F0302020204030204" pitchFamily="34" charset="0"/>
                <a:cs typeface="Calibri Light" panose="020F0302020204030204" pitchFamily="34" charset="0"/>
              </a:rPr>
              <a:t>to certify </a:t>
            </a:r>
            <a:r>
              <a:rPr lang="en-US" sz="2000" dirty="0" smtClean="0">
                <a:latin typeface="Calibri Light" panose="020F0302020204030204" pitchFamily="34" charset="0"/>
                <a:cs typeface="Calibri Light" panose="020F0302020204030204" pitchFamily="34" charset="0"/>
              </a:rPr>
              <a:t>your current or past employment status. </a:t>
            </a:r>
            <a:r>
              <a:rPr lang="en-US" sz="2000" dirty="0" smtClean="0">
                <a:solidFill>
                  <a:prstClr val="black"/>
                </a:solidFill>
                <a:latin typeface="Calibri Light" panose="020F0302020204030204" pitchFamily="34" charset="0"/>
                <a:ea typeface="+mn-ea"/>
                <a:cs typeface="Calibri Light" panose="020F0302020204030204" pitchFamily="34" charset="0"/>
              </a:rPr>
              <a:t>Many </a:t>
            </a:r>
            <a:r>
              <a:rPr lang="en-US" sz="2000" dirty="0">
                <a:solidFill>
                  <a:prstClr val="black"/>
                </a:solidFill>
                <a:latin typeface="Calibri Light" panose="020F0302020204030204" pitchFamily="34" charset="0"/>
                <a:ea typeface="+mn-ea"/>
                <a:cs typeface="Calibri Light" panose="020F0302020204030204" pitchFamily="34" charset="0"/>
              </a:rPr>
              <a:t>employers designate the </a:t>
            </a:r>
            <a:r>
              <a:rPr lang="en-US" sz="2000" dirty="0" smtClean="0">
                <a:solidFill>
                  <a:prstClr val="black"/>
                </a:solidFill>
                <a:latin typeface="Calibri Light" panose="020F0302020204030204" pitchFamily="34" charset="0"/>
                <a:ea typeface="+mn-ea"/>
                <a:cs typeface="Calibri Light" panose="020F0302020204030204" pitchFamily="34" charset="0"/>
              </a:rPr>
              <a:t>human resource </a:t>
            </a:r>
            <a:r>
              <a:rPr lang="en-US" sz="2000" dirty="0">
                <a:solidFill>
                  <a:prstClr val="black"/>
                </a:solidFill>
                <a:latin typeface="Calibri Light" panose="020F0302020204030204" pitchFamily="34" charset="0"/>
                <a:ea typeface="+mn-ea"/>
                <a:cs typeface="Calibri Light" panose="020F0302020204030204" pitchFamily="34" charset="0"/>
              </a:rPr>
              <a:t>office staff as authorized officials. </a:t>
            </a:r>
          </a:p>
          <a:p>
            <a:pPr marL="342900" lvl="0" indent="-342900" defTabSz="457200">
              <a:lnSpc>
                <a:spcPct val="85000"/>
              </a:lnSpc>
              <a:spcBef>
                <a:spcPts val="0"/>
              </a:spcBef>
              <a:spcAft>
                <a:spcPts val="1500"/>
              </a:spcAft>
              <a:buClr>
                <a:srgbClr val="0070C0"/>
              </a:buClr>
              <a:buSzPct val="150000"/>
              <a:buFont typeface="Arial" panose="020B0604020202020204" pitchFamily="34" charset="0"/>
              <a:buChar char="•"/>
            </a:pPr>
            <a:r>
              <a:rPr lang="en-US" sz="2000" dirty="0" smtClean="0">
                <a:solidFill>
                  <a:prstClr val="black"/>
                </a:solidFill>
                <a:latin typeface="Calibri Light" panose="020F0302020204030204" pitchFamily="34" charset="0"/>
                <a:ea typeface="+mn-ea"/>
                <a:cs typeface="Calibri Light" panose="020F0302020204030204" pitchFamily="34" charset="0"/>
              </a:rPr>
              <a:t>Once the form </a:t>
            </a:r>
            <a:r>
              <a:rPr lang="en-US" sz="2000" dirty="0">
                <a:solidFill>
                  <a:prstClr val="black"/>
                </a:solidFill>
                <a:latin typeface="Calibri Light" panose="020F0302020204030204" pitchFamily="34" charset="0"/>
                <a:ea typeface="+mn-ea"/>
                <a:cs typeface="Calibri Light" panose="020F0302020204030204" pitchFamily="34" charset="0"/>
              </a:rPr>
              <a:t>has been completed and signed, </a:t>
            </a:r>
            <a:r>
              <a:rPr lang="en-US" sz="2000" dirty="0" smtClean="0">
                <a:solidFill>
                  <a:prstClr val="black"/>
                </a:solidFill>
                <a:latin typeface="Calibri Light" panose="020F0302020204030204" pitchFamily="34" charset="0"/>
                <a:ea typeface="+mn-ea"/>
                <a:cs typeface="Calibri Light" panose="020F0302020204030204" pitchFamily="34" charset="0"/>
              </a:rPr>
              <a:t>mail </a:t>
            </a:r>
            <a:r>
              <a:rPr lang="en-US" sz="2000" dirty="0">
                <a:solidFill>
                  <a:prstClr val="black"/>
                </a:solidFill>
                <a:latin typeface="Calibri Light" panose="020F0302020204030204" pitchFamily="34" charset="0"/>
                <a:ea typeface="+mn-ea"/>
                <a:cs typeface="Calibri Light" panose="020F0302020204030204" pitchFamily="34" charset="0"/>
              </a:rPr>
              <a:t>or fax </a:t>
            </a:r>
            <a:r>
              <a:rPr lang="en-US" sz="2000" dirty="0" smtClean="0">
                <a:solidFill>
                  <a:prstClr val="black"/>
                </a:solidFill>
                <a:latin typeface="Calibri Light" panose="020F0302020204030204" pitchFamily="34" charset="0"/>
                <a:ea typeface="+mn-ea"/>
                <a:cs typeface="Calibri Light" panose="020F0302020204030204" pitchFamily="34" charset="0"/>
              </a:rPr>
              <a:t>the form </a:t>
            </a:r>
            <a:r>
              <a:rPr lang="en-US" sz="2000" dirty="0">
                <a:solidFill>
                  <a:prstClr val="black"/>
                </a:solidFill>
                <a:latin typeface="Calibri Light" panose="020F0302020204030204" pitchFamily="34" charset="0"/>
                <a:ea typeface="+mn-ea"/>
                <a:cs typeface="Calibri Light" panose="020F0302020204030204" pitchFamily="34" charset="0"/>
              </a:rPr>
              <a:t>to </a:t>
            </a:r>
            <a:r>
              <a:rPr lang="en-US" sz="2000" dirty="0" smtClean="0">
                <a:solidFill>
                  <a:prstClr val="black"/>
                </a:solidFill>
                <a:latin typeface="Calibri Light" panose="020F0302020204030204" pitchFamily="34" charset="0"/>
                <a:ea typeface="+mn-ea"/>
                <a:cs typeface="Calibri Light" panose="020F0302020204030204" pitchFamily="34" charset="0"/>
              </a:rPr>
              <a:t>the address </a:t>
            </a:r>
            <a:r>
              <a:rPr lang="en-US" sz="2000" dirty="0">
                <a:solidFill>
                  <a:prstClr val="black"/>
                </a:solidFill>
                <a:latin typeface="Calibri Light" panose="020F0302020204030204" pitchFamily="34" charset="0"/>
                <a:ea typeface="+mn-ea"/>
                <a:cs typeface="Calibri Light" panose="020F0302020204030204" pitchFamily="34" charset="0"/>
              </a:rPr>
              <a:t>circled in </a:t>
            </a:r>
            <a:r>
              <a:rPr lang="en-US" sz="2000" dirty="0">
                <a:solidFill>
                  <a:srgbClr val="00B050"/>
                </a:solidFill>
                <a:latin typeface="Calibri Light" panose="020F0302020204030204" pitchFamily="34" charset="0"/>
                <a:ea typeface="+mn-ea"/>
                <a:cs typeface="Calibri Light" panose="020F0302020204030204" pitchFamily="34" charset="0"/>
              </a:rPr>
              <a:t>green</a:t>
            </a:r>
            <a:r>
              <a:rPr lang="en-US" sz="2000" dirty="0">
                <a:solidFill>
                  <a:prstClr val="black"/>
                </a:solidFill>
                <a:latin typeface="Calibri Light" panose="020F0302020204030204" pitchFamily="34" charset="0"/>
                <a:ea typeface="+mn-ea"/>
                <a:cs typeface="Calibri Light" panose="020F0302020204030204" pitchFamily="34" charset="0"/>
              </a:rPr>
              <a:t>  </a:t>
            </a:r>
            <a:r>
              <a:rPr lang="en-US" sz="2000" dirty="0" smtClean="0">
                <a:solidFill>
                  <a:prstClr val="black"/>
                </a:solidFill>
                <a:latin typeface="Calibri Light" panose="020F0302020204030204" pitchFamily="34" charset="0"/>
                <a:ea typeface="+mn-ea"/>
                <a:cs typeface="Calibri Light" panose="020F0302020204030204" pitchFamily="34" charset="0"/>
              </a:rPr>
              <a:t>on the next slide.</a:t>
            </a:r>
            <a:endParaRPr lang="en-US" sz="2000" dirty="0">
              <a:solidFill>
                <a:prstClr val="black"/>
              </a:solidFill>
              <a:latin typeface="Calibri Light" panose="020F0302020204030204" pitchFamily="34" charset="0"/>
              <a:ea typeface="+mn-ea"/>
              <a:cs typeface="Calibri Light" panose="020F0302020204030204" pitchFamily="34" charset="0"/>
            </a:endParaRPr>
          </a:p>
          <a:p>
            <a:pPr marL="342900" indent="-342900">
              <a:lnSpc>
                <a:spcPct val="85000"/>
              </a:lnSpc>
              <a:spcAft>
                <a:spcPts val="1500"/>
              </a:spcAft>
              <a:buClr>
                <a:srgbClr val="0070C0"/>
              </a:buClr>
              <a:buSzPct val="150000"/>
              <a:buFont typeface="Arial" panose="020B0604020202020204" pitchFamily="34" charset="0"/>
              <a:buChar char="•"/>
            </a:pPr>
            <a:endParaRPr lang="en-US" dirty="0"/>
          </a:p>
        </p:txBody>
      </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33</a:t>
            </a:fld>
            <a:endParaRPr lang="en-US"/>
          </a:p>
        </p:txBody>
      </p:sp>
      <p:sp>
        <p:nvSpPr>
          <p:cNvPr id="7" name="Right Arrow 6" title="Blue arrow"/>
          <p:cNvSpPr/>
          <p:nvPr/>
        </p:nvSpPr>
        <p:spPr>
          <a:xfrm>
            <a:off x="6719978" y="5903495"/>
            <a:ext cx="1549728" cy="589380"/>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82036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25" y="175343"/>
            <a:ext cx="7886700" cy="618287"/>
          </a:xfrm>
        </p:spPr>
        <p:txBody>
          <a:bodyPr/>
          <a:lstStyle/>
          <a:p>
            <a:r>
              <a:rPr lang="en-US" dirty="0">
                <a:solidFill>
                  <a:prstClr val="black"/>
                </a:solidFill>
              </a:rPr>
              <a:t>Employment Certification </a:t>
            </a:r>
            <a:r>
              <a:rPr lang="en-US" dirty="0" smtClean="0">
                <a:solidFill>
                  <a:prstClr val="black"/>
                </a:solidFill>
              </a:rPr>
              <a:t>Form </a:t>
            </a:r>
            <a:r>
              <a:rPr lang="en-US" dirty="0">
                <a:solidFill>
                  <a:prstClr val="black"/>
                </a:solidFill>
              </a:rPr>
              <a:t>–  </a:t>
            </a:r>
            <a:r>
              <a:rPr lang="en-US" dirty="0" smtClean="0">
                <a:solidFill>
                  <a:prstClr val="black"/>
                </a:solidFill>
              </a:rPr>
              <a:t>form </a:t>
            </a:r>
            <a:r>
              <a:rPr lang="en-US" dirty="0">
                <a:solidFill>
                  <a:prstClr val="black"/>
                </a:solidFill>
              </a:rPr>
              <a:t>i</a:t>
            </a:r>
            <a:r>
              <a:rPr lang="en-US" dirty="0" smtClean="0">
                <a:solidFill>
                  <a:prstClr val="black"/>
                </a:solidFill>
              </a:rPr>
              <a:t>nstructions </a:t>
            </a:r>
            <a:endParaRPr lang="en-US" dirty="0"/>
          </a:p>
        </p:txBody>
      </p:sp>
      <p:pic>
        <p:nvPicPr>
          <p:cNvPr id="7" name="Content Placeholder 6" descr="https://myfedloan.org/documents/repayment/fd/pslf-ecf.pdf - Internet Explore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5123" t="26270" r="3887" b="6326"/>
          <a:stretch/>
        </p:blipFill>
        <p:spPr>
          <a:xfrm>
            <a:off x="379564" y="1461489"/>
            <a:ext cx="7238703" cy="3700732"/>
          </a:xfrm>
        </p:spPr>
      </p:pic>
      <p:sp>
        <p:nvSpPr>
          <p:cNvPr id="3" name="Oval 2" title="Red circle"/>
          <p:cNvSpPr/>
          <p:nvPr/>
        </p:nvSpPr>
        <p:spPr>
          <a:xfrm>
            <a:off x="1181820" y="1461490"/>
            <a:ext cx="5011945" cy="722620"/>
          </a:xfrm>
          <a:prstGeom prst="ellipse">
            <a:avLst/>
          </a:prstGeom>
          <a:no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Oval 11" title="Green circle "/>
          <p:cNvSpPr/>
          <p:nvPr/>
        </p:nvSpPr>
        <p:spPr>
          <a:xfrm>
            <a:off x="379564" y="3311855"/>
            <a:ext cx="3493698" cy="1749256"/>
          </a:xfrm>
          <a:prstGeom prst="ellipse">
            <a:avLst/>
          </a:prstGeom>
          <a:noFill/>
          <a:ln w="952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1" name="Rectangle 10"/>
          <p:cNvSpPr/>
          <p:nvPr/>
        </p:nvSpPr>
        <p:spPr>
          <a:xfrm>
            <a:off x="897147" y="3183421"/>
            <a:ext cx="2863971" cy="1754326"/>
          </a:xfrm>
          <a:prstGeom prst="rect">
            <a:avLst/>
          </a:prstGeom>
        </p:spPr>
        <p:txBody>
          <a:bodyPr wrap="square">
            <a:spAutoFit/>
          </a:bodyPr>
          <a:lstStyle/>
          <a:p>
            <a:endParaRPr lang="en-US" dirty="0" smtClean="0"/>
          </a:p>
          <a:p>
            <a:r>
              <a:rPr lang="en-US" dirty="0" smtClean="0"/>
              <a:t>FedLoan </a:t>
            </a:r>
            <a:r>
              <a:rPr lang="en-US" dirty="0"/>
              <a:t>Servicing</a:t>
            </a:r>
          </a:p>
          <a:p>
            <a:r>
              <a:rPr lang="en-US" dirty="0"/>
              <a:t>Attn: Loan Forgiveness</a:t>
            </a:r>
          </a:p>
          <a:p>
            <a:r>
              <a:rPr lang="en-US" dirty="0"/>
              <a:t>P.O. Box 69184</a:t>
            </a:r>
          </a:p>
          <a:p>
            <a:r>
              <a:rPr lang="en-US" dirty="0"/>
              <a:t> Harrisburg, PA 17106-9184</a:t>
            </a:r>
          </a:p>
          <a:p>
            <a:r>
              <a:rPr lang="en-US" dirty="0"/>
              <a:t> Fax: (717) 720-1628 </a:t>
            </a:r>
          </a:p>
        </p:txBody>
      </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34</a:t>
            </a:fld>
            <a:endParaRPr lang="en-US"/>
          </a:p>
        </p:txBody>
      </p:sp>
    </p:spTree>
    <p:extLst>
      <p:ext uri="{BB962C8B-B14F-4D97-AF65-F5344CB8AC3E}">
        <p14:creationId xmlns:p14="http://schemas.microsoft.com/office/powerpoint/2010/main" val="15697855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4549"/>
            <a:ext cx="7886700" cy="510363"/>
          </a:xfrm>
        </p:spPr>
        <p:txBody>
          <a:bodyPr>
            <a:normAutofit/>
          </a:bodyPr>
          <a:lstStyle/>
          <a:p>
            <a:pPr lvl="0" defTabSz="457200">
              <a:lnSpc>
                <a:spcPct val="100000"/>
              </a:lnSpc>
              <a:spcBef>
                <a:spcPts val="0"/>
              </a:spcBef>
            </a:pPr>
            <a:r>
              <a:rPr lang="en-US" dirty="0">
                <a:solidFill>
                  <a:prstClr val="black"/>
                </a:solidFill>
              </a:rPr>
              <a:t>Employment Certification </a:t>
            </a:r>
            <a:r>
              <a:rPr lang="en-US" dirty="0" smtClean="0">
                <a:solidFill>
                  <a:prstClr val="black"/>
                </a:solidFill>
              </a:rPr>
              <a:t>Form </a:t>
            </a:r>
            <a:r>
              <a:rPr lang="en-US" dirty="0">
                <a:solidFill>
                  <a:prstClr val="black"/>
                </a:solidFill>
              </a:rPr>
              <a:t>–  p</a:t>
            </a:r>
            <a:r>
              <a:rPr lang="en-US" dirty="0" smtClean="0">
                <a:solidFill>
                  <a:prstClr val="black"/>
                </a:solidFill>
              </a:rPr>
              <a:t>rint form  </a:t>
            </a:r>
            <a:endParaRPr lang="en-US" sz="2500" dirty="0"/>
          </a:p>
        </p:txBody>
      </p:sp>
      <p:sp>
        <p:nvSpPr>
          <p:cNvPr id="3" name="Content Placeholder 2"/>
          <p:cNvSpPr>
            <a:spLocks noGrp="1"/>
          </p:cNvSpPr>
          <p:nvPr>
            <p:ph idx="1"/>
          </p:nvPr>
        </p:nvSpPr>
        <p:spPr>
          <a:xfrm>
            <a:off x="542023" y="1388587"/>
            <a:ext cx="7973327" cy="4351338"/>
          </a:xfrm>
        </p:spPr>
        <p:txBody>
          <a:bodyPr/>
          <a:lstStyle/>
          <a:p>
            <a:r>
              <a:rPr lang="en-US" dirty="0" smtClean="0"/>
              <a:t>The link to print your Employment Certification Form:</a:t>
            </a:r>
            <a:endParaRPr lang="en-US" dirty="0"/>
          </a:p>
          <a:p>
            <a:endParaRPr lang="en-US" dirty="0"/>
          </a:p>
        </p:txBody>
      </p:sp>
      <p:sp>
        <p:nvSpPr>
          <p:cNvPr id="7" name="Rounded Rectangle 6"/>
          <p:cNvSpPr/>
          <p:nvPr/>
        </p:nvSpPr>
        <p:spPr>
          <a:xfrm>
            <a:off x="420502" y="2931807"/>
            <a:ext cx="8094848" cy="1241841"/>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500" dirty="0">
                <a:latin typeface="Calibri Light" panose="020F0302020204030204" pitchFamily="34" charset="0"/>
                <a:cs typeface="Calibri Light" panose="020F0302020204030204" pitchFamily="34" charset="0"/>
              </a:rPr>
              <a:t>https://myfedloan.org/documents/repayment/fd/pslf-ecf.pdf</a:t>
            </a:r>
          </a:p>
        </p:txBody>
      </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35</a:t>
            </a:fld>
            <a:endParaRPr lang="en-US"/>
          </a:p>
        </p:txBody>
      </p:sp>
    </p:spTree>
    <p:extLst>
      <p:ext uri="{BB962C8B-B14F-4D97-AF65-F5344CB8AC3E}">
        <p14:creationId xmlns:p14="http://schemas.microsoft.com/office/powerpoint/2010/main" val="28741795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OFM </a:t>
            </a:r>
            <a:fld id="{DD98B380-2ACF-4ABD-B83C-2AA2CFD71CC5}" type="datetime1">
              <a:rPr lang="en-US" smtClean="0"/>
              <a:t>8/6/2018</a:t>
            </a:fld>
            <a:endParaRPr lang="en-US" dirty="0"/>
          </a:p>
        </p:txBody>
      </p:sp>
      <p:sp>
        <p:nvSpPr>
          <p:cNvPr id="3" name="Footer Placeholder 2"/>
          <p:cNvSpPr>
            <a:spLocks noGrp="1"/>
          </p:cNvSpPr>
          <p:nvPr>
            <p:ph type="ftr" sz="quarter" idx="11"/>
          </p:nvPr>
        </p:nvSpPr>
        <p:spPr/>
        <p:txBody>
          <a:bodyPr/>
          <a:lstStyle/>
          <a:p>
            <a:r>
              <a:rPr lang="en-US" smtClean="0"/>
              <a:t>Myfedloan.org </a:t>
            </a:r>
            <a:endParaRPr lang="en-US" dirty="0"/>
          </a:p>
        </p:txBody>
      </p:sp>
      <p:sp>
        <p:nvSpPr>
          <p:cNvPr id="4" name="Slide Number Placeholder 3"/>
          <p:cNvSpPr>
            <a:spLocks noGrp="1"/>
          </p:cNvSpPr>
          <p:nvPr>
            <p:ph type="sldNum" sz="quarter" idx="12"/>
          </p:nvPr>
        </p:nvSpPr>
        <p:spPr/>
        <p:txBody>
          <a:bodyPr/>
          <a:lstStyle/>
          <a:p>
            <a:fld id="{675BEBA6-4A57-406D-B671-F270610AB5E4}" type="slidenum">
              <a:rPr lang="en-US" smtClean="0"/>
              <a:t>36</a:t>
            </a:fld>
            <a:endParaRPr lang="en-US"/>
          </a:p>
        </p:txBody>
      </p:sp>
      <p:sp>
        <p:nvSpPr>
          <p:cNvPr id="5" name="Text Placeholder 4"/>
          <p:cNvSpPr>
            <a:spLocks noGrp="1"/>
          </p:cNvSpPr>
          <p:nvPr>
            <p:ph type="body" sz="quarter" idx="13"/>
          </p:nvPr>
        </p:nvSpPr>
        <p:spPr>
          <a:xfrm>
            <a:off x="1028700" y="2635076"/>
            <a:ext cx="4510216" cy="1597025"/>
          </a:xfrm>
        </p:spPr>
        <p:txBody>
          <a:bodyPr>
            <a:normAutofit/>
          </a:bodyPr>
          <a:lstStyle/>
          <a:p>
            <a:r>
              <a:rPr lang="en-US" sz="4300" dirty="0" smtClean="0"/>
              <a:t>Qualified loan payment</a:t>
            </a:r>
            <a:endParaRPr lang="en-US" sz="4300" dirty="0"/>
          </a:p>
        </p:txBody>
      </p:sp>
    </p:spTree>
    <p:extLst>
      <p:ext uri="{BB962C8B-B14F-4D97-AF65-F5344CB8AC3E}">
        <p14:creationId xmlns:p14="http://schemas.microsoft.com/office/powerpoint/2010/main" val="38405195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Qualified loan payment  </a:t>
            </a:r>
            <a:r>
              <a:rPr lang="en-US" dirty="0"/>
              <a:t>PSLF – q</a:t>
            </a:r>
            <a:r>
              <a:rPr lang="en-US" dirty="0" smtClean="0"/>
              <a:t>ualified loan payment </a:t>
            </a:r>
            <a:endParaRPr lang="en-US" dirty="0"/>
          </a:p>
        </p:txBody>
      </p:sp>
      <p:sp>
        <p:nvSpPr>
          <p:cNvPr id="8" name="TextBox 7"/>
          <p:cNvSpPr txBox="1"/>
          <p:nvPr/>
        </p:nvSpPr>
        <p:spPr>
          <a:xfrm>
            <a:off x="628650" y="1020056"/>
            <a:ext cx="6354040" cy="784830"/>
          </a:xfrm>
          <a:prstGeom prst="rect">
            <a:avLst/>
          </a:prstGeom>
          <a:noFill/>
        </p:spPr>
        <p:txBody>
          <a:bodyPr wrap="square" rtlCol="0">
            <a:spAutoFit/>
          </a:bodyPr>
          <a:lstStyle/>
          <a:p>
            <a:pPr lvl="0" defTabSz="914400">
              <a:lnSpc>
                <a:spcPct val="90000"/>
              </a:lnSpc>
              <a:spcBef>
                <a:spcPts val="1000"/>
              </a:spcBef>
            </a:pPr>
            <a:r>
              <a:rPr lang="en-US" sz="2500" dirty="0" smtClean="0">
                <a:solidFill>
                  <a:prstClr val="black"/>
                </a:solidFill>
                <a:latin typeface="Calibri" panose="020F0502020204030204" pitchFamily="34" charset="0"/>
                <a:ea typeface="Segoe UI Black" panose="020B0A02040204020203" pitchFamily="34" charset="0"/>
                <a:cs typeface="Calibri" panose="020F0502020204030204" pitchFamily="34" charset="0"/>
              </a:rPr>
              <a:t>Your payment is considered qualified if your payments meet each of the following 6 criteria: </a:t>
            </a:r>
            <a:endParaRPr lang="en-US" sz="2500" dirty="0">
              <a:solidFill>
                <a:prstClr val="black"/>
              </a:solidFill>
              <a:latin typeface="Calibri" panose="020F0502020204030204" pitchFamily="34" charset="0"/>
              <a:ea typeface="Segoe UI Black" panose="020B0A02040204020203" pitchFamily="34" charset="0"/>
              <a:cs typeface="Calibri" panose="020F0502020204030204" pitchFamily="34" charset="0"/>
            </a:endParaRPr>
          </a:p>
        </p:txBody>
      </p:sp>
      <p:sp>
        <p:nvSpPr>
          <p:cNvPr id="3" name="Content Placeholder 2"/>
          <p:cNvSpPr>
            <a:spLocks noGrp="1"/>
          </p:cNvSpPr>
          <p:nvPr>
            <p:ph idx="1"/>
          </p:nvPr>
        </p:nvSpPr>
        <p:spPr>
          <a:xfrm>
            <a:off x="628650" y="2031313"/>
            <a:ext cx="7886700" cy="4461562"/>
          </a:xfrm>
        </p:spPr>
        <p:txBody>
          <a:bodyPr>
            <a:normAutofit fontScale="85000" lnSpcReduction="20000"/>
          </a:bodyPr>
          <a:lstStyle/>
          <a:p>
            <a:r>
              <a:rPr lang="en-US" dirty="0" smtClean="0"/>
              <a:t> </a:t>
            </a:r>
            <a:endParaRPr lang="en-US" sz="500" dirty="0" smtClean="0"/>
          </a:p>
          <a:p>
            <a:pPr marL="627062" indent="-514350">
              <a:lnSpc>
                <a:spcPct val="105000"/>
              </a:lnSpc>
              <a:spcAft>
                <a:spcPts val="1200"/>
              </a:spcAft>
              <a:buClr>
                <a:srgbClr val="1680BC"/>
              </a:buClr>
              <a:buFont typeface="+mj-lt"/>
              <a:buAutoNum type="arabicPeriod"/>
            </a:pPr>
            <a:r>
              <a:rPr lang="en-US" sz="2600" dirty="0" smtClean="0">
                <a:latin typeface="Calibri Light" panose="020F0302020204030204" pitchFamily="34" charset="0"/>
                <a:cs typeface="Calibri Light" panose="020F0302020204030204" pitchFamily="34" charset="0"/>
              </a:rPr>
              <a:t>Loan payments made after Oct. 1, 2007.</a:t>
            </a:r>
          </a:p>
          <a:p>
            <a:pPr marL="627062" indent="-514350">
              <a:lnSpc>
                <a:spcPct val="105000"/>
              </a:lnSpc>
              <a:spcAft>
                <a:spcPts val="1200"/>
              </a:spcAft>
              <a:buClr>
                <a:srgbClr val="1680BC"/>
              </a:buClr>
              <a:buFont typeface="+mj-lt"/>
              <a:buAutoNum type="arabicPeriod"/>
            </a:pPr>
            <a:r>
              <a:rPr lang="en-US" sz="2600" dirty="0" smtClean="0">
                <a:latin typeface="Calibri Light" panose="020F0302020204030204" pitchFamily="34" charset="0"/>
                <a:cs typeface="Calibri Light" panose="020F0302020204030204" pitchFamily="34" charset="0"/>
              </a:rPr>
              <a:t>Loan </a:t>
            </a:r>
            <a:r>
              <a:rPr lang="en-US" sz="2600" dirty="0">
                <a:latin typeface="Calibri Light" panose="020F0302020204030204" pitchFamily="34" charset="0"/>
                <a:cs typeface="Calibri Light" panose="020F0302020204030204" pitchFamily="34" charset="0"/>
              </a:rPr>
              <a:t>payments made </a:t>
            </a:r>
            <a:r>
              <a:rPr lang="en-US" sz="2600" dirty="0" smtClean="0">
                <a:latin typeface="Calibri Light" panose="020F0302020204030204" pitchFamily="34" charset="0"/>
                <a:cs typeface="Calibri Light" panose="020F0302020204030204" pitchFamily="34" charset="0"/>
              </a:rPr>
              <a:t>while </a:t>
            </a:r>
            <a:r>
              <a:rPr lang="en-US" sz="2600" dirty="0">
                <a:latin typeface="Calibri Light" panose="020F0302020204030204" pitchFamily="34" charset="0"/>
                <a:cs typeface="Calibri Light" panose="020F0302020204030204" pitchFamily="34" charset="0"/>
              </a:rPr>
              <a:t>employed full-time at a qualifying </a:t>
            </a:r>
            <a:r>
              <a:rPr lang="en-US" sz="2600" dirty="0" smtClean="0">
                <a:latin typeface="Calibri Light" panose="020F0302020204030204" pitchFamily="34" charset="0"/>
                <a:cs typeface="Calibri Light" panose="020F0302020204030204" pitchFamily="34" charset="0"/>
              </a:rPr>
              <a:t>employer, working at least 30 hours per week.</a:t>
            </a:r>
            <a:endParaRPr lang="en-US" sz="2600" dirty="0">
              <a:latin typeface="Calibri Light" panose="020F0302020204030204" pitchFamily="34" charset="0"/>
              <a:cs typeface="Calibri Light" panose="020F0302020204030204" pitchFamily="34" charset="0"/>
            </a:endParaRPr>
          </a:p>
          <a:p>
            <a:pPr marL="627062" indent="-514350">
              <a:lnSpc>
                <a:spcPct val="105000"/>
              </a:lnSpc>
              <a:spcAft>
                <a:spcPts val="1200"/>
              </a:spcAft>
              <a:buClr>
                <a:srgbClr val="1680BC"/>
              </a:buClr>
              <a:buFont typeface="+mj-lt"/>
              <a:buAutoNum type="arabicPeriod"/>
            </a:pPr>
            <a:r>
              <a:rPr lang="en-US" sz="2600" dirty="0" smtClean="0">
                <a:latin typeface="Calibri Light" panose="020F0302020204030204" pitchFamily="34" charset="0"/>
                <a:cs typeface="Calibri Light" panose="020F0302020204030204" pitchFamily="34" charset="0"/>
              </a:rPr>
              <a:t>Loan payments made </a:t>
            </a:r>
            <a:r>
              <a:rPr lang="en-US" sz="2600" dirty="0">
                <a:latin typeface="Calibri Light" panose="020F0302020204030204" pitchFamily="34" charset="0"/>
                <a:cs typeface="Calibri Light" panose="020F0302020204030204" pitchFamily="34" charset="0"/>
              </a:rPr>
              <a:t>u</a:t>
            </a:r>
            <a:r>
              <a:rPr lang="en-US" sz="2600" dirty="0" smtClean="0">
                <a:latin typeface="Calibri Light" panose="020F0302020204030204" pitchFamily="34" charset="0"/>
                <a:cs typeface="Calibri Light" panose="020F0302020204030204" pitchFamily="34" charset="0"/>
              </a:rPr>
              <a:t>nder </a:t>
            </a:r>
            <a:r>
              <a:rPr lang="en-US" sz="2600" dirty="0">
                <a:latin typeface="Calibri Light" panose="020F0302020204030204" pitchFamily="34" charset="0"/>
                <a:cs typeface="Calibri Light" panose="020F0302020204030204" pitchFamily="34" charset="0"/>
              </a:rPr>
              <a:t>a qualifying repayment </a:t>
            </a:r>
            <a:r>
              <a:rPr lang="en-US" sz="2600" dirty="0" smtClean="0">
                <a:latin typeface="Calibri Light" panose="020F0302020204030204" pitchFamily="34" charset="0"/>
                <a:cs typeface="Calibri Light" panose="020F0302020204030204" pitchFamily="34" charset="0"/>
              </a:rPr>
              <a:t>plan.</a:t>
            </a:r>
            <a:endParaRPr lang="en-US" sz="2600" dirty="0">
              <a:latin typeface="Calibri Light" panose="020F0302020204030204" pitchFamily="34" charset="0"/>
              <a:cs typeface="Calibri Light" panose="020F0302020204030204" pitchFamily="34" charset="0"/>
            </a:endParaRPr>
          </a:p>
          <a:p>
            <a:pPr marL="627062" indent="-514350">
              <a:lnSpc>
                <a:spcPct val="105000"/>
              </a:lnSpc>
              <a:spcAft>
                <a:spcPts val="1200"/>
              </a:spcAft>
              <a:buClr>
                <a:srgbClr val="1680BC"/>
              </a:buClr>
              <a:buFont typeface="+mj-lt"/>
              <a:buAutoNum type="arabicPeriod"/>
            </a:pPr>
            <a:r>
              <a:rPr lang="en-US" sz="2600" dirty="0" smtClean="0">
                <a:latin typeface="Calibri Light" panose="020F0302020204030204" pitchFamily="34" charset="0"/>
                <a:cs typeface="Calibri Light" panose="020F0302020204030204" pitchFamily="34" charset="0"/>
              </a:rPr>
              <a:t>Loan payments paid on time (no later </a:t>
            </a:r>
            <a:r>
              <a:rPr lang="en-US" sz="2600" dirty="0">
                <a:latin typeface="Calibri Light" panose="020F0302020204030204" pitchFamily="34" charset="0"/>
                <a:cs typeface="Calibri Light" panose="020F0302020204030204" pitchFamily="34" charset="0"/>
              </a:rPr>
              <a:t>than 15 days after the scheduled due </a:t>
            </a:r>
            <a:r>
              <a:rPr lang="en-US" sz="2600" dirty="0" smtClean="0">
                <a:latin typeface="Calibri Light" panose="020F0302020204030204" pitchFamily="34" charset="0"/>
                <a:cs typeface="Calibri Light" panose="020F0302020204030204" pitchFamily="34" charset="0"/>
              </a:rPr>
              <a:t>date).</a:t>
            </a:r>
            <a:endParaRPr lang="en-US" sz="2600" dirty="0">
              <a:latin typeface="Calibri Light" panose="020F0302020204030204" pitchFamily="34" charset="0"/>
              <a:cs typeface="Calibri Light" panose="020F0302020204030204" pitchFamily="34" charset="0"/>
            </a:endParaRPr>
          </a:p>
          <a:p>
            <a:pPr marL="627062" indent="-514350">
              <a:lnSpc>
                <a:spcPct val="105000"/>
              </a:lnSpc>
              <a:spcAft>
                <a:spcPts val="1200"/>
              </a:spcAft>
              <a:buClr>
                <a:srgbClr val="1680BC"/>
              </a:buClr>
              <a:buFont typeface="+mj-lt"/>
              <a:buAutoNum type="arabicPeriod"/>
            </a:pPr>
            <a:r>
              <a:rPr lang="en-US" sz="2600" dirty="0" smtClean="0">
                <a:solidFill>
                  <a:schemeClr val="tx1">
                    <a:lumMod val="95000"/>
                    <a:lumOff val="5000"/>
                  </a:schemeClr>
                </a:solidFill>
                <a:latin typeface="Calibri Light" panose="020F0302020204030204" pitchFamily="34" charset="0"/>
                <a:cs typeface="Calibri Light" panose="020F0302020204030204" pitchFamily="34" charset="0"/>
              </a:rPr>
              <a:t>Installment amount due for each month is paid in full. </a:t>
            </a:r>
            <a:endParaRPr lang="en-US" sz="2600" dirty="0">
              <a:solidFill>
                <a:schemeClr val="tx1">
                  <a:lumMod val="95000"/>
                  <a:lumOff val="5000"/>
                </a:schemeClr>
              </a:solidFill>
              <a:latin typeface="Calibri Light" panose="020F0302020204030204" pitchFamily="34" charset="0"/>
              <a:cs typeface="Calibri Light" panose="020F0302020204030204" pitchFamily="34" charset="0"/>
            </a:endParaRPr>
          </a:p>
          <a:p>
            <a:pPr marL="627062" indent="-514350">
              <a:lnSpc>
                <a:spcPct val="105000"/>
              </a:lnSpc>
              <a:spcAft>
                <a:spcPts val="1200"/>
              </a:spcAft>
              <a:buClr>
                <a:srgbClr val="1680BC"/>
              </a:buClr>
              <a:buFont typeface="+mj-lt"/>
              <a:buAutoNum type="arabicPeriod"/>
            </a:pPr>
            <a:r>
              <a:rPr lang="en-US" sz="2600" dirty="0" smtClean="0">
                <a:solidFill>
                  <a:schemeClr val="tx1">
                    <a:lumMod val="95000"/>
                    <a:lumOff val="5000"/>
                  </a:schemeClr>
                </a:solidFill>
                <a:latin typeface="Calibri Light" panose="020F0302020204030204" pitchFamily="34" charset="0"/>
                <a:cs typeface="Calibri Light" panose="020F0302020204030204" pitchFamily="34" charset="0"/>
              </a:rPr>
              <a:t>Loan is actively billed and not in a default status. </a:t>
            </a:r>
            <a:endParaRPr lang="en-US" sz="2600" dirty="0">
              <a:solidFill>
                <a:schemeClr val="tx1">
                  <a:lumMod val="95000"/>
                  <a:lumOff val="5000"/>
                </a:schemeClr>
              </a:solidFill>
              <a:latin typeface="Calibri Light" panose="020F0302020204030204" pitchFamily="34" charset="0"/>
              <a:cs typeface="Calibri Light" panose="020F0302020204030204" pitchFamily="34" charset="0"/>
            </a:endParaRPr>
          </a:p>
          <a:p>
            <a:pPr marL="627062" indent="-514350">
              <a:spcAft>
                <a:spcPts val="1500"/>
              </a:spcAft>
              <a:buClr>
                <a:srgbClr val="1680BC"/>
              </a:buClr>
              <a:buFont typeface="+mj-lt"/>
              <a:buAutoNum type="arabicPeriod"/>
            </a:pPr>
            <a:endParaRPr lang="en-US" sz="2600" dirty="0" smtClean="0">
              <a:latin typeface="Calibri Light" panose="020F0302020204030204" pitchFamily="34" charset="0"/>
              <a:cs typeface="Calibri Light" panose="020F0302020204030204" pitchFamily="34" charset="0"/>
            </a:endParaRPr>
          </a:p>
        </p:txBody>
      </p:sp>
      <p:sp>
        <p:nvSpPr>
          <p:cNvPr id="4" name="Date Placeholder 3"/>
          <p:cNvSpPr>
            <a:spLocks noGrp="1"/>
          </p:cNvSpPr>
          <p:nvPr>
            <p:ph type="dt" sz="half" idx="10"/>
          </p:nvPr>
        </p:nvSpPr>
        <p:spPr/>
        <p:txBody>
          <a:bodyPr/>
          <a:lstStyle/>
          <a:p>
            <a:r>
              <a:rPr lang="en-US" smtClean="0"/>
              <a:t>OFM </a:t>
            </a:r>
            <a:fld id="{58B07F7E-6D4C-4468-93CA-2C197545BE4E}" type="datetime1">
              <a:rPr lang="en-US" smtClean="0"/>
              <a:t>8/6/2018</a:t>
            </a:fld>
            <a:endParaRPr lang="en-US" dirty="0"/>
          </a:p>
        </p:txBody>
      </p:sp>
      <p:sp>
        <p:nvSpPr>
          <p:cNvPr id="5" name="Slide Number Placeholder 4"/>
          <p:cNvSpPr>
            <a:spLocks noGrp="1"/>
          </p:cNvSpPr>
          <p:nvPr>
            <p:ph type="sldNum" sz="quarter" idx="12"/>
          </p:nvPr>
        </p:nvSpPr>
        <p:spPr/>
        <p:txBody>
          <a:bodyPr/>
          <a:lstStyle/>
          <a:p>
            <a:fld id="{675BEBA6-4A57-406D-B671-F270610AB5E4}" type="slidenum">
              <a:rPr lang="en-US" smtClean="0"/>
              <a:t>37</a:t>
            </a:fld>
            <a:endParaRPr lang="en-US"/>
          </a:p>
        </p:txBody>
      </p:sp>
      <p:sp>
        <p:nvSpPr>
          <p:cNvPr id="6" name="Footer Placeholder 5"/>
          <p:cNvSpPr>
            <a:spLocks noGrp="1"/>
          </p:cNvSpPr>
          <p:nvPr>
            <p:ph type="ftr" sz="quarter" idx="11"/>
          </p:nvPr>
        </p:nvSpPr>
        <p:spPr/>
        <p:txBody>
          <a:bodyPr/>
          <a:lstStyle/>
          <a:p>
            <a:r>
              <a:rPr lang="en-US" smtClean="0"/>
              <a:t>Myfedloan.org </a:t>
            </a:r>
            <a:endParaRPr lang="en-US"/>
          </a:p>
        </p:txBody>
      </p:sp>
      <p:pic>
        <p:nvPicPr>
          <p:cNvPr id="7" name="Picture 6" title="Loan documen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2690" y="1139879"/>
            <a:ext cx="1201093" cy="1201093"/>
          </a:xfrm>
          <a:prstGeom prst="rect">
            <a:avLst/>
          </a:prstGeom>
          <a:effectLst>
            <a:glow rad="127000">
              <a:schemeClr val="accent3">
                <a:lumMod val="50000"/>
              </a:schemeClr>
            </a:glow>
          </a:effectLst>
        </p:spPr>
      </p:pic>
    </p:spTree>
    <p:extLst>
      <p:ext uri="{BB962C8B-B14F-4D97-AF65-F5344CB8AC3E}">
        <p14:creationId xmlns:p14="http://schemas.microsoft.com/office/powerpoint/2010/main" val="562442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Qualified loan payment – m</a:t>
            </a:r>
            <a:r>
              <a:rPr lang="en-US" dirty="0" smtClean="0"/>
              <a:t>ake payments when required</a:t>
            </a:r>
            <a:endParaRPr lang="en-US" dirty="0"/>
          </a:p>
        </p:txBody>
      </p:sp>
      <p:sp>
        <p:nvSpPr>
          <p:cNvPr id="3" name="Content Placeholder 2"/>
          <p:cNvSpPr>
            <a:spLocks noGrp="1"/>
          </p:cNvSpPr>
          <p:nvPr>
            <p:ph idx="1"/>
          </p:nvPr>
        </p:nvSpPr>
        <p:spPr>
          <a:xfrm>
            <a:off x="628650" y="1127051"/>
            <a:ext cx="7886700" cy="4612874"/>
          </a:xfrm>
        </p:spPr>
        <p:txBody>
          <a:bodyPr/>
          <a:lstStyle/>
          <a:p>
            <a:r>
              <a:rPr lang="en-US" dirty="0"/>
              <a:t>You can </a:t>
            </a:r>
            <a:r>
              <a:rPr lang="en-US" dirty="0" smtClean="0"/>
              <a:t>only make monthly </a:t>
            </a:r>
            <a:r>
              <a:rPr lang="en-US" dirty="0"/>
              <a:t>payments to your loan when you are required to. Therefore, you cannot make a qualifying monthly payment while your loans are in: </a:t>
            </a:r>
          </a:p>
          <a:p>
            <a:endParaRPr lang="en-US" dirty="0"/>
          </a:p>
        </p:txBody>
      </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38</a:t>
            </a:fld>
            <a:endParaRPr lang="en-US"/>
          </a:p>
        </p:txBody>
      </p:sp>
      <p:graphicFrame>
        <p:nvGraphicFramePr>
          <p:cNvPr id="7" name="Diagram 6" title="Diagram show cycle "/>
          <p:cNvGraphicFramePr/>
          <p:nvPr>
            <p:extLst>
              <p:ext uri="{D42A27DB-BD31-4B8C-83A1-F6EECF244321}">
                <p14:modId xmlns:p14="http://schemas.microsoft.com/office/powerpoint/2010/main" val="3510440681"/>
              </p:ext>
            </p:extLst>
          </p:nvPr>
        </p:nvGraphicFramePr>
        <p:xfrm>
          <a:off x="1524000" y="2349795"/>
          <a:ext cx="5280837" cy="4295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66965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Qualified loan payment – i</a:t>
            </a:r>
            <a:r>
              <a:rPr lang="en-US" dirty="0" smtClean="0"/>
              <a:t>nquire on your loan type  </a:t>
            </a:r>
            <a:endParaRPr lang="en-US" dirty="0"/>
          </a:p>
        </p:txBody>
      </p:sp>
      <p:sp>
        <p:nvSpPr>
          <p:cNvPr id="3" name="Content Placeholder 2"/>
          <p:cNvSpPr>
            <a:spLocks noGrp="1"/>
          </p:cNvSpPr>
          <p:nvPr>
            <p:ph idx="1"/>
          </p:nvPr>
        </p:nvSpPr>
        <p:spPr>
          <a:xfrm>
            <a:off x="446567" y="1041992"/>
            <a:ext cx="8068783" cy="5816008"/>
          </a:xfrm>
        </p:spPr>
        <p:txBody>
          <a:bodyPr/>
          <a:lstStyle/>
          <a:p>
            <a:r>
              <a:rPr lang="en-US" sz="2000" dirty="0"/>
              <a:t>If you do not know what type of loan you have, review your previous loan servicing </a:t>
            </a:r>
            <a:r>
              <a:rPr lang="en-US" sz="2000" dirty="0" smtClean="0"/>
              <a:t>paperwork </a:t>
            </a:r>
            <a:r>
              <a:rPr lang="en-US" sz="2000" dirty="0"/>
              <a:t>and visit the website </a:t>
            </a:r>
            <a:r>
              <a:rPr lang="en-US" sz="2000" dirty="0" smtClean="0"/>
              <a:t>below:</a:t>
            </a:r>
            <a:endParaRPr lang="en-US" sz="2000" dirty="0"/>
          </a:p>
          <a:p>
            <a:endParaRPr lang="en-US" dirty="0"/>
          </a:p>
        </p:txBody>
      </p:sp>
      <p:sp>
        <p:nvSpPr>
          <p:cNvPr id="7" name="Rounded Rectangle 6"/>
          <p:cNvSpPr/>
          <p:nvPr/>
        </p:nvSpPr>
        <p:spPr>
          <a:xfrm>
            <a:off x="1116394" y="5561396"/>
            <a:ext cx="6512943" cy="903366"/>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dirty="0">
                <a:solidFill>
                  <a:srgbClr val="F8F8F8"/>
                </a:solidFill>
              </a:rPr>
              <a:t>Studentaid.ed.gov/login</a:t>
            </a:r>
            <a:endParaRPr lang="en-US" dirty="0"/>
          </a:p>
        </p:txBody>
      </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39</a:t>
            </a:fld>
            <a:endParaRPr lang="en-US"/>
          </a:p>
        </p:txBody>
      </p:sp>
      <p:pic>
        <p:nvPicPr>
          <p:cNvPr id="8" name="Picture 7" descr="Diverse group of five people sitting at a table, dressed in business attire looking at the screen of a lapto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7202" y="1771672"/>
            <a:ext cx="5616146" cy="3743161"/>
          </a:xfrm>
          <a:prstGeom prst="rect">
            <a:avLst/>
          </a:prstGeom>
          <a:ln>
            <a:noFill/>
          </a:ln>
          <a:effectLst>
            <a:softEdge rad="112500"/>
          </a:effectLst>
        </p:spPr>
      </p:pic>
    </p:spTree>
    <p:extLst>
      <p:ext uri="{BB962C8B-B14F-4D97-AF65-F5344CB8AC3E}">
        <p14:creationId xmlns:p14="http://schemas.microsoft.com/office/powerpoint/2010/main" val="636327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028700" y="2625451"/>
            <a:ext cx="6435725" cy="1597025"/>
          </a:xfrm>
        </p:spPr>
        <p:txBody>
          <a:bodyPr>
            <a:noAutofit/>
          </a:bodyPr>
          <a:lstStyle/>
          <a:p>
            <a:r>
              <a:rPr lang="en-US" sz="4300" dirty="0" smtClean="0"/>
              <a:t>Public Service Loan Forgiveness </a:t>
            </a:r>
            <a:r>
              <a:rPr lang="en-US" sz="4300" dirty="0"/>
              <a:t>P</a:t>
            </a:r>
            <a:r>
              <a:rPr lang="en-US" sz="4300" dirty="0" smtClean="0"/>
              <a:t>rogram</a:t>
            </a:r>
            <a:endParaRPr lang="en-US" sz="4300" dirty="0"/>
          </a:p>
        </p:txBody>
      </p:sp>
      <p:sp>
        <p:nvSpPr>
          <p:cNvPr id="2" name="Date Placeholder 1" hidden="1"/>
          <p:cNvSpPr>
            <a:spLocks noGrp="1"/>
          </p:cNvSpPr>
          <p:nvPr>
            <p:ph type="dt" sz="half" idx="10"/>
          </p:nvPr>
        </p:nvSpPr>
        <p:spPr/>
        <p:txBody>
          <a:bodyPr/>
          <a:lstStyle/>
          <a:p>
            <a:r>
              <a:rPr lang="en-US" smtClean="0"/>
              <a:t>OFM </a:t>
            </a:r>
            <a:fld id="{DD98B380-2ACF-4ABD-B83C-2AA2CFD71CC5}" type="datetime1">
              <a:rPr lang="en-US" smtClean="0"/>
              <a:t>8/6/2018</a:t>
            </a:fld>
            <a:endParaRPr lang="en-US" dirty="0"/>
          </a:p>
        </p:txBody>
      </p:sp>
      <p:sp>
        <p:nvSpPr>
          <p:cNvPr id="3" name="Footer Placeholder 2"/>
          <p:cNvSpPr>
            <a:spLocks noGrp="1"/>
          </p:cNvSpPr>
          <p:nvPr>
            <p:ph type="ftr" sz="quarter" idx="11"/>
          </p:nvPr>
        </p:nvSpPr>
        <p:spPr/>
        <p:txBody>
          <a:bodyPr/>
          <a:lstStyle/>
          <a:p>
            <a:r>
              <a:rPr lang="en-US" smtClean="0"/>
              <a:t>Myfedloan.org </a:t>
            </a:r>
            <a:endParaRPr lang="en-US" dirty="0"/>
          </a:p>
        </p:txBody>
      </p:sp>
      <p:sp>
        <p:nvSpPr>
          <p:cNvPr id="4" name="Slide Number Placeholder 3"/>
          <p:cNvSpPr>
            <a:spLocks noGrp="1"/>
          </p:cNvSpPr>
          <p:nvPr>
            <p:ph type="sldNum" sz="quarter" idx="12"/>
          </p:nvPr>
        </p:nvSpPr>
        <p:spPr/>
        <p:txBody>
          <a:bodyPr/>
          <a:lstStyle/>
          <a:p>
            <a:fld id="{675BEBA6-4A57-406D-B671-F270610AB5E4}" type="slidenum">
              <a:rPr lang="en-US" smtClean="0"/>
              <a:t>4</a:t>
            </a:fld>
            <a:endParaRPr lang="en-US"/>
          </a:p>
        </p:txBody>
      </p:sp>
    </p:spTree>
    <p:extLst>
      <p:ext uri="{BB962C8B-B14F-4D97-AF65-F5344CB8AC3E}">
        <p14:creationId xmlns:p14="http://schemas.microsoft.com/office/powerpoint/2010/main" val="6855338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OFM </a:t>
            </a:r>
            <a:fld id="{DD98B380-2ACF-4ABD-B83C-2AA2CFD71CC5}" type="datetime1">
              <a:rPr lang="en-US" smtClean="0"/>
              <a:t>8/6/2018</a:t>
            </a:fld>
            <a:endParaRPr lang="en-US" dirty="0"/>
          </a:p>
        </p:txBody>
      </p:sp>
      <p:sp>
        <p:nvSpPr>
          <p:cNvPr id="3" name="Footer Placeholder 2"/>
          <p:cNvSpPr>
            <a:spLocks noGrp="1"/>
          </p:cNvSpPr>
          <p:nvPr>
            <p:ph type="ftr" sz="quarter" idx="11"/>
          </p:nvPr>
        </p:nvSpPr>
        <p:spPr/>
        <p:txBody>
          <a:bodyPr/>
          <a:lstStyle/>
          <a:p>
            <a:r>
              <a:rPr lang="en-US" smtClean="0"/>
              <a:t>Myfedloan.org </a:t>
            </a:r>
            <a:endParaRPr lang="en-US" dirty="0"/>
          </a:p>
        </p:txBody>
      </p:sp>
      <p:sp>
        <p:nvSpPr>
          <p:cNvPr id="4" name="Slide Number Placeholder 3"/>
          <p:cNvSpPr>
            <a:spLocks noGrp="1"/>
          </p:cNvSpPr>
          <p:nvPr>
            <p:ph type="sldNum" sz="quarter" idx="12"/>
          </p:nvPr>
        </p:nvSpPr>
        <p:spPr/>
        <p:txBody>
          <a:bodyPr/>
          <a:lstStyle/>
          <a:p>
            <a:fld id="{675BEBA6-4A57-406D-B671-F270610AB5E4}" type="slidenum">
              <a:rPr lang="en-US" smtClean="0"/>
              <a:t>40</a:t>
            </a:fld>
            <a:endParaRPr lang="en-US"/>
          </a:p>
        </p:txBody>
      </p:sp>
      <p:sp>
        <p:nvSpPr>
          <p:cNvPr id="5" name="Text Placeholder 4"/>
          <p:cNvSpPr>
            <a:spLocks noGrp="1"/>
          </p:cNvSpPr>
          <p:nvPr>
            <p:ph type="body" sz="quarter" idx="13"/>
          </p:nvPr>
        </p:nvSpPr>
        <p:spPr/>
        <p:txBody>
          <a:bodyPr>
            <a:normAutofit/>
          </a:bodyPr>
          <a:lstStyle/>
          <a:p>
            <a:r>
              <a:rPr lang="en-US" sz="4300" dirty="0" smtClean="0"/>
              <a:t>Qualifying repayment plans</a:t>
            </a:r>
            <a:endParaRPr lang="en-US" sz="4300" dirty="0"/>
          </a:p>
        </p:txBody>
      </p:sp>
    </p:spTree>
    <p:extLst>
      <p:ext uri="{BB962C8B-B14F-4D97-AF65-F5344CB8AC3E}">
        <p14:creationId xmlns:p14="http://schemas.microsoft.com/office/powerpoint/2010/main" val="32176031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24" y="329609"/>
            <a:ext cx="8480569" cy="464021"/>
          </a:xfrm>
        </p:spPr>
        <p:txBody>
          <a:bodyPr/>
          <a:lstStyle/>
          <a:p>
            <a:r>
              <a:rPr lang="en-US" dirty="0" smtClean="0">
                <a:solidFill>
                  <a:prstClr val="black"/>
                </a:solidFill>
              </a:rPr>
              <a:t>Qualifying </a:t>
            </a:r>
            <a:r>
              <a:rPr lang="en-US" dirty="0">
                <a:solidFill>
                  <a:prstClr val="black"/>
                </a:solidFill>
              </a:rPr>
              <a:t>repayment </a:t>
            </a:r>
            <a:r>
              <a:rPr lang="en-US" dirty="0" smtClean="0">
                <a:solidFill>
                  <a:prstClr val="black"/>
                </a:solidFill>
              </a:rPr>
              <a:t>plans – definition </a:t>
            </a:r>
            <a:endParaRPr lang="en-US" dirty="0"/>
          </a:p>
        </p:txBody>
      </p:sp>
      <p:sp>
        <p:nvSpPr>
          <p:cNvPr id="7" name="TextBox 6"/>
          <p:cNvSpPr txBox="1"/>
          <p:nvPr/>
        </p:nvSpPr>
        <p:spPr>
          <a:xfrm>
            <a:off x="474454" y="1186004"/>
            <a:ext cx="7909056" cy="477054"/>
          </a:xfrm>
          <a:prstGeom prst="rect">
            <a:avLst/>
          </a:prstGeom>
          <a:noFill/>
        </p:spPr>
        <p:txBody>
          <a:bodyPr wrap="square" rtlCol="0">
            <a:spAutoFit/>
          </a:bodyPr>
          <a:lstStyle/>
          <a:p>
            <a:r>
              <a:rPr lang="en-US" sz="2500" dirty="0" smtClean="0">
                <a:latin typeface="Calibri" panose="020F0502020204030204" pitchFamily="34" charset="0"/>
                <a:cs typeface="Calibri" panose="020F0502020204030204" pitchFamily="34" charset="0"/>
              </a:rPr>
              <a:t>What is a qualifying repayment plan? </a:t>
            </a:r>
            <a:endParaRPr lang="en-US" sz="25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74453" y="2139351"/>
            <a:ext cx="8425103" cy="4353524"/>
          </a:xfrm>
        </p:spPr>
        <p:txBody>
          <a:bodyPr>
            <a:noAutofit/>
          </a:bodyPr>
          <a:lstStyle/>
          <a:p>
            <a:r>
              <a:rPr lang="en-US" sz="2000" dirty="0" smtClean="0">
                <a:latin typeface="+mn-lt"/>
              </a:rPr>
              <a:t>These are income-driven repayment plans that base your monthly student loan payment on your income. </a:t>
            </a:r>
          </a:p>
          <a:p>
            <a:endParaRPr lang="en-US" sz="2000" dirty="0" smtClean="0">
              <a:latin typeface="Calibri Light" panose="020F0302020204030204" pitchFamily="34" charset="0"/>
              <a:cs typeface="Calibri Light" panose="020F0302020204030204" pitchFamily="34" charset="0"/>
            </a:endParaRPr>
          </a:p>
          <a:p>
            <a:pPr marL="396875" lvl="0" indent="-284163">
              <a:spcAft>
                <a:spcPts val="1200"/>
              </a:spcAft>
              <a:buClr>
                <a:srgbClr val="1680BC"/>
              </a:buClr>
              <a:buFont typeface="Wingdings 2" panose="05020102010507070707" pitchFamily="18" charset="2"/>
              <a:buChar char=""/>
            </a:pPr>
            <a:r>
              <a:rPr lang="en-US" sz="2000" dirty="0" smtClean="0">
                <a:solidFill>
                  <a:prstClr val="black"/>
                </a:solidFill>
                <a:latin typeface="Calibri Light" panose="020F0302020204030204" pitchFamily="34" charset="0"/>
                <a:cs typeface="Calibri Light" panose="020F0302020204030204" pitchFamily="34" charset="0"/>
              </a:rPr>
              <a:t>Revised </a:t>
            </a:r>
            <a:r>
              <a:rPr lang="en-US" sz="2000" dirty="0">
                <a:solidFill>
                  <a:prstClr val="black"/>
                </a:solidFill>
                <a:latin typeface="Calibri Light" panose="020F0302020204030204" pitchFamily="34" charset="0"/>
                <a:cs typeface="Calibri Light" panose="020F0302020204030204" pitchFamily="34" charset="0"/>
              </a:rPr>
              <a:t>Pay As </a:t>
            </a:r>
            <a:r>
              <a:rPr lang="en-US" sz="2000" dirty="0" smtClean="0">
                <a:solidFill>
                  <a:prstClr val="black"/>
                </a:solidFill>
                <a:latin typeface="Calibri Light" panose="020F0302020204030204" pitchFamily="34" charset="0"/>
                <a:cs typeface="Calibri Light" panose="020F0302020204030204" pitchFamily="34" charset="0"/>
              </a:rPr>
              <a:t>You </a:t>
            </a:r>
            <a:r>
              <a:rPr lang="en-US" sz="2000" dirty="0">
                <a:solidFill>
                  <a:prstClr val="black"/>
                </a:solidFill>
                <a:latin typeface="Calibri Light" panose="020F0302020204030204" pitchFamily="34" charset="0"/>
                <a:cs typeface="Calibri Light" panose="020F0302020204030204" pitchFamily="34" charset="0"/>
              </a:rPr>
              <a:t>Earn (REPAYE</a:t>
            </a:r>
            <a:r>
              <a:rPr lang="en-US" sz="2000" dirty="0" smtClean="0">
                <a:solidFill>
                  <a:prstClr val="black"/>
                </a:solidFill>
                <a:latin typeface="Calibri Light" panose="020F0302020204030204" pitchFamily="34" charset="0"/>
                <a:cs typeface="Calibri Light" panose="020F0302020204030204" pitchFamily="34" charset="0"/>
              </a:rPr>
              <a:t>)</a:t>
            </a:r>
            <a:endParaRPr lang="en-US" sz="2000" dirty="0">
              <a:solidFill>
                <a:prstClr val="black"/>
              </a:solidFill>
              <a:latin typeface="Calibri Light" panose="020F0302020204030204" pitchFamily="34" charset="0"/>
              <a:cs typeface="Calibri Light" panose="020F0302020204030204" pitchFamily="34" charset="0"/>
            </a:endParaRPr>
          </a:p>
          <a:p>
            <a:pPr marL="396875" lvl="0" indent="-284163">
              <a:spcAft>
                <a:spcPts val="1200"/>
              </a:spcAft>
              <a:buClr>
                <a:srgbClr val="1680BC"/>
              </a:buClr>
              <a:buFont typeface="Wingdings 2" panose="05020102010507070707" pitchFamily="18" charset="2"/>
              <a:buChar char=""/>
            </a:pPr>
            <a:r>
              <a:rPr lang="en-US" sz="2000" dirty="0">
                <a:solidFill>
                  <a:prstClr val="black"/>
                </a:solidFill>
                <a:latin typeface="Calibri Light" panose="020F0302020204030204" pitchFamily="34" charset="0"/>
                <a:cs typeface="Calibri Light" panose="020F0302020204030204" pitchFamily="34" charset="0"/>
              </a:rPr>
              <a:t>Pay As You Earn (PAYE</a:t>
            </a:r>
            <a:r>
              <a:rPr lang="en-US" sz="2000" dirty="0" smtClean="0">
                <a:solidFill>
                  <a:prstClr val="black"/>
                </a:solidFill>
                <a:latin typeface="Calibri Light" panose="020F0302020204030204" pitchFamily="34" charset="0"/>
                <a:cs typeface="Calibri Light" panose="020F0302020204030204" pitchFamily="34" charset="0"/>
              </a:rPr>
              <a:t>) </a:t>
            </a:r>
            <a:endParaRPr lang="en-US" sz="2000" dirty="0">
              <a:solidFill>
                <a:prstClr val="black"/>
              </a:solidFill>
              <a:latin typeface="Calibri Light" panose="020F0302020204030204" pitchFamily="34" charset="0"/>
              <a:cs typeface="Calibri Light" panose="020F0302020204030204" pitchFamily="34" charset="0"/>
            </a:endParaRPr>
          </a:p>
          <a:p>
            <a:pPr marL="396875" lvl="0" indent="-284163">
              <a:spcAft>
                <a:spcPts val="1200"/>
              </a:spcAft>
              <a:buClr>
                <a:srgbClr val="1680BC"/>
              </a:buClr>
              <a:buFont typeface="Wingdings 2" panose="05020102010507070707" pitchFamily="18" charset="2"/>
              <a:buChar char=""/>
            </a:pPr>
            <a:r>
              <a:rPr lang="en-US" sz="2000" dirty="0" smtClean="0">
                <a:solidFill>
                  <a:prstClr val="black"/>
                </a:solidFill>
                <a:latin typeface="Calibri Light" panose="020F0302020204030204" pitchFamily="34" charset="0"/>
                <a:cs typeface="Calibri Light" panose="020F0302020204030204" pitchFamily="34" charset="0"/>
              </a:rPr>
              <a:t>Income-based repayment</a:t>
            </a:r>
            <a:endParaRPr lang="en-US" sz="2000" dirty="0">
              <a:solidFill>
                <a:prstClr val="black"/>
              </a:solidFill>
              <a:latin typeface="Calibri Light" panose="020F0302020204030204" pitchFamily="34" charset="0"/>
              <a:cs typeface="Calibri Light" panose="020F0302020204030204" pitchFamily="34" charset="0"/>
            </a:endParaRPr>
          </a:p>
          <a:p>
            <a:pPr marL="396875" lvl="0" indent="-284163">
              <a:spcAft>
                <a:spcPts val="1200"/>
              </a:spcAft>
              <a:buClr>
                <a:srgbClr val="1680BC"/>
              </a:buClr>
              <a:buFont typeface="Wingdings 2" panose="05020102010507070707" pitchFamily="18" charset="2"/>
              <a:buChar char=""/>
            </a:pPr>
            <a:r>
              <a:rPr lang="en-US" sz="2000" dirty="0" smtClean="0">
                <a:solidFill>
                  <a:prstClr val="black"/>
                </a:solidFill>
                <a:latin typeface="Calibri Light" panose="020F0302020204030204" pitchFamily="34" charset="0"/>
                <a:cs typeface="Calibri Light" panose="020F0302020204030204" pitchFamily="34" charset="0"/>
              </a:rPr>
              <a:t>Income-contingent repayment</a:t>
            </a:r>
            <a:endParaRPr lang="en-US" sz="2000" dirty="0"/>
          </a:p>
        </p:txBody>
      </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41</a:t>
            </a:fld>
            <a:endParaRPr lang="en-US"/>
          </a:p>
        </p:txBody>
      </p:sp>
    </p:spTree>
    <p:extLst>
      <p:ext uri="{BB962C8B-B14F-4D97-AF65-F5344CB8AC3E}">
        <p14:creationId xmlns:p14="http://schemas.microsoft.com/office/powerpoint/2010/main" val="35388451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943" y="276446"/>
            <a:ext cx="8730114" cy="578959"/>
          </a:xfrm>
        </p:spPr>
        <p:txBody>
          <a:bodyPr>
            <a:noAutofit/>
          </a:bodyPr>
          <a:lstStyle/>
          <a:p>
            <a:r>
              <a:rPr lang="en-US" dirty="0">
                <a:solidFill>
                  <a:prstClr val="black"/>
                </a:solidFill>
              </a:rPr>
              <a:t>Qualifying repayment plans </a:t>
            </a:r>
            <a:r>
              <a:rPr lang="en-US" dirty="0"/>
              <a:t>–</a:t>
            </a:r>
            <a:r>
              <a:rPr lang="en-US" dirty="0" smtClean="0">
                <a:solidFill>
                  <a:prstClr val="black"/>
                </a:solidFill>
              </a:rPr>
              <a:t> 10-year standard repayment plan</a:t>
            </a:r>
            <a:endParaRPr lang="en-US" dirty="0"/>
          </a:p>
        </p:txBody>
      </p:sp>
      <p:sp>
        <p:nvSpPr>
          <p:cNvPr id="9" name="TextBox 8"/>
          <p:cNvSpPr txBox="1"/>
          <p:nvPr/>
        </p:nvSpPr>
        <p:spPr>
          <a:xfrm>
            <a:off x="894270" y="1414732"/>
            <a:ext cx="7024779" cy="861774"/>
          </a:xfrm>
          <a:prstGeom prst="rect">
            <a:avLst/>
          </a:prstGeom>
          <a:noFill/>
        </p:spPr>
        <p:txBody>
          <a:bodyPr wrap="square" rtlCol="0">
            <a:spAutoFit/>
          </a:bodyPr>
          <a:lstStyle/>
          <a:p>
            <a:pPr lvl="0"/>
            <a:r>
              <a:rPr lang="en-US" sz="2500" dirty="0">
                <a:latin typeface="Calibri" panose="020F0502020204030204" pitchFamily="34" charset="0"/>
                <a:cs typeface="Calibri" panose="020F0502020204030204" pitchFamily="34" charset="0"/>
              </a:rPr>
              <a:t>Does the </a:t>
            </a:r>
            <a:r>
              <a:rPr lang="en-US" sz="2500" dirty="0" smtClean="0">
                <a:latin typeface="Calibri" panose="020F0502020204030204" pitchFamily="34" charset="0"/>
                <a:cs typeface="Calibri" panose="020F0502020204030204" pitchFamily="34" charset="0"/>
              </a:rPr>
              <a:t>10-year standard repayment </a:t>
            </a:r>
            <a:r>
              <a:rPr lang="en-US" sz="2500" dirty="0">
                <a:latin typeface="Calibri" panose="020F0502020204030204" pitchFamily="34" charset="0"/>
                <a:cs typeface="Calibri" panose="020F0502020204030204" pitchFamily="34" charset="0"/>
              </a:rPr>
              <a:t>plan for Direct Consolidation Loans qualify for PSLF? </a:t>
            </a:r>
          </a:p>
        </p:txBody>
      </p:sp>
      <p:graphicFrame>
        <p:nvGraphicFramePr>
          <p:cNvPr id="7" name="Content Placeholder 6" descr="Grid "/>
          <p:cNvGraphicFramePr>
            <a:graphicFrameLocks noGrp="1"/>
          </p:cNvGraphicFramePr>
          <p:nvPr>
            <p:ph idx="1"/>
            <p:extLst>
              <p:ext uri="{D42A27DB-BD31-4B8C-83A1-F6EECF244321}">
                <p14:modId xmlns:p14="http://schemas.microsoft.com/office/powerpoint/2010/main" val="1293938668"/>
              </p:ext>
            </p:extLst>
          </p:nvPr>
        </p:nvGraphicFramePr>
        <p:xfrm>
          <a:off x="628650" y="2216989"/>
          <a:ext cx="7886700" cy="3925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Light"/>
                <a:ea typeface="+mn-ea"/>
                <a:cs typeface="+mn-cs"/>
              </a:rPr>
              <a:t>OFM </a:t>
            </a:r>
            <a:fld id="{CDF985D0-C357-48EB-9EE9-66F0233E8AF8}" type="datetime1">
              <a:rPr kumimoji="0" lang="en-US" sz="1200" b="0" i="0" u="none" strike="noStrike" kern="1200" cap="none" spc="0" normalizeH="0" baseline="0" noProof="0" smtClean="0">
                <a:ln>
                  <a:noFill/>
                </a:ln>
                <a:solidFill>
                  <a:prstClr val="black">
                    <a:tint val="75000"/>
                  </a:prstClr>
                </a:solidFill>
                <a:effectLst/>
                <a:uLnTx/>
                <a:uFillTx/>
                <a:latin typeface="Calibri Ligh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8/6/2018</a:t>
            </a:fld>
            <a:endParaRPr kumimoji="0" lang="en-US" sz="1200" b="0" i="0" u="none" strike="noStrike" kern="1200" cap="none" spc="0" normalizeH="0" baseline="0" noProof="0" dirty="0">
              <a:ln>
                <a:noFill/>
              </a:ln>
              <a:solidFill>
                <a:prstClr val="black">
                  <a:tint val="75000"/>
                </a:prstClr>
              </a:solidFill>
              <a:effectLst/>
              <a:uLnTx/>
              <a:uFillTx/>
              <a:latin typeface="Calibri Ligh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5BEBA6-4A57-406D-B671-F270610AB5E4}" type="slidenum">
              <a:rPr kumimoji="0" lang="en-US" sz="1200" b="0" i="0" u="none" strike="noStrike" kern="1200" cap="none" spc="0" normalizeH="0" baseline="0" noProof="0" smtClean="0">
                <a:ln>
                  <a:noFill/>
                </a:ln>
                <a:solidFill>
                  <a:prstClr val="black">
                    <a:tint val="75000"/>
                  </a:prstClr>
                </a:solidFill>
                <a:effectLst/>
                <a:uLnTx/>
                <a:uFillTx/>
                <a:latin typeface="Calibri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Light"/>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Light"/>
                <a:ea typeface="+mn-ea"/>
                <a:cs typeface="+mn-cs"/>
              </a:rPr>
              <a:t>Myfedloan.org </a:t>
            </a:r>
            <a:endParaRPr kumimoji="0" lang="en-US" sz="1200" b="0" i="0" u="none" strike="noStrike" kern="1200" cap="none" spc="0" normalizeH="0" baseline="0" noProof="0">
              <a:ln>
                <a:noFill/>
              </a:ln>
              <a:solidFill>
                <a:prstClr val="black">
                  <a:tint val="75000"/>
                </a:prstClr>
              </a:solidFill>
              <a:effectLst/>
              <a:uLnTx/>
              <a:uFillTx/>
              <a:latin typeface="Calibri Light"/>
              <a:ea typeface="+mn-ea"/>
              <a:cs typeface="+mn-cs"/>
            </a:endParaRPr>
          </a:p>
        </p:txBody>
      </p:sp>
      <p:pic>
        <p:nvPicPr>
          <p:cNvPr id="11" name="Picture 10" title="Yellow and green alarm clock. "/>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0026" y="3497664"/>
            <a:ext cx="1348598" cy="1423358"/>
          </a:xfrm>
          <a:prstGeom prst="rect">
            <a:avLst/>
          </a:prstGeom>
        </p:spPr>
      </p:pic>
    </p:spTree>
    <p:extLst>
      <p:ext uri="{BB962C8B-B14F-4D97-AF65-F5344CB8AC3E}">
        <p14:creationId xmlns:p14="http://schemas.microsoft.com/office/powerpoint/2010/main" val="5953073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OFM </a:t>
            </a:r>
            <a:fld id="{DD98B380-2ACF-4ABD-B83C-2AA2CFD71CC5}" type="datetime1">
              <a:rPr lang="en-US" smtClean="0"/>
              <a:t>8/6/2018</a:t>
            </a:fld>
            <a:endParaRPr lang="en-US" dirty="0"/>
          </a:p>
        </p:txBody>
      </p:sp>
      <p:sp>
        <p:nvSpPr>
          <p:cNvPr id="3" name="Footer Placeholder 2"/>
          <p:cNvSpPr>
            <a:spLocks noGrp="1"/>
          </p:cNvSpPr>
          <p:nvPr>
            <p:ph type="ftr" sz="quarter" idx="11"/>
          </p:nvPr>
        </p:nvSpPr>
        <p:spPr/>
        <p:txBody>
          <a:bodyPr/>
          <a:lstStyle/>
          <a:p>
            <a:r>
              <a:rPr lang="en-US" smtClean="0"/>
              <a:t>Myfedloan.org </a:t>
            </a:r>
            <a:endParaRPr lang="en-US" dirty="0"/>
          </a:p>
        </p:txBody>
      </p:sp>
      <p:sp>
        <p:nvSpPr>
          <p:cNvPr id="4" name="Slide Number Placeholder 3"/>
          <p:cNvSpPr>
            <a:spLocks noGrp="1"/>
          </p:cNvSpPr>
          <p:nvPr>
            <p:ph type="sldNum" sz="quarter" idx="12"/>
          </p:nvPr>
        </p:nvSpPr>
        <p:spPr/>
        <p:txBody>
          <a:bodyPr/>
          <a:lstStyle/>
          <a:p>
            <a:fld id="{675BEBA6-4A57-406D-B671-F270610AB5E4}" type="slidenum">
              <a:rPr lang="en-US" smtClean="0"/>
              <a:t>43</a:t>
            </a:fld>
            <a:endParaRPr lang="en-US"/>
          </a:p>
        </p:txBody>
      </p:sp>
      <p:sp>
        <p:nvSpPr>
          <p:cNvPr id="5" name="Text Placeholder 4"/>
          <p:cNvSpPr>
            <a:spLocks noGrp="1"/>
          </p:cNvSpPr>
          <p:nvPr>
            <p:ph type="body" sz="quarter" idx="13"/>
          </p:nvPr>
        </p:nvSpPr>
        <p:spPr/>
        <p:txBody>
          <a:bodyPr>
            <a:noAutofit/>
          </a:bodyPr>
          <a:lstStyle/>
          <a:p>
            <a:r>
              <a:rPr lang="en-US" sz="4300" dirty="0" smtClean="0"/>
              <a:t>Public Service Loan Forgiveness </a:t>
            </a:r>
            <a:r>
              <a:rPr lang="en-US" sz="4300" dirty="0"/>
              <a:t>A</a:t>
            </a:r>
            <a:r>
              <a:rPr lang="en-US" sz="4300" dirty="0" smtClean="0"/>
              <a:t>pplication</a:t>
            </a:r>
            <a:endParaRPr lang="en-US" sz="4300" dirty="0"/>
          </a:p>
        </p:txBody>
      </p:sp>
    </p:spTree>
    <p:extLst>
      <p:ext uri="{BB962C8B-B14F-4D97-AF65-F5344CB8AC3E}">
        <p14:creationId xmlns:p14="http://schemas.microsoft.com/office/powerpoint/2010/main" val="30400777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prstClr val="black"/>
                </a:solidFill>
              </a:rPr>
              <a:t>Public Service Loan </a:t>
            </a:r>
            <a:r>
              <a:rPr lang="en-US" dirty="0" smtClean="0">
                <a:solidFill>
                  <a:prstClr val="black"/>
                </a:solidFill>
              </a:rPr>
              <a:t>Forgiveness Application </a:t>
            </a:r>
            <a:endParaRPr lang="en-US" dirty="0"/>
          </a:p>
        </p:txBody>
      </p:sp>
      <p:sp>
        <p:nvSpPr>
          <p:cNvPr id="8" name="Content Placeholder 7"/>
          <p:cNvSpPr>
            <a:spLocks noGrp="1"/>
          </p:cNvSpPr>
          <p:nvPr>
            <p:ph idx="1"/>
          </p:nvPr>
        </p:nvSpPr>
        <p:spPr/>
        <p:txBody>
          <a:bodyPr>
            <a:normAutofit/>
          </a:bodyPr>
          <a:lstStyle/>
          <a:p>
            <a:pPr lvl="0"/>
            <a:endParaRPr lang="en-US" sz="2000" dirty="0" smtClean="0"/>
          </a:p>
          <a:p>
            <a:pPr lvl="0"/>
            <a:endParaRPr lang="en-US" sz="2000" dirty="0"/>
          </a:p>
          <a:p>
            <a:pPr lvl="0"/>
            <a:endParaRPr lang="en-US" sz="2000" dirty="0" smtClean="0"/>
          </a:p>
          <a:p>
            <a:pPr marL="342900" lvl="0" indent="-342900">
              <a:spcAft>
                <a:spcPts val="1500"/>
              </a:spcAft>
              <a:buClr>
                <a:srgbClr val="0070C0"/>
              </a:buClr>
              <a:buSzPct val="150000"/>
              <a:buFont typeface="Arial" panose="020B0604020202020204" pitchFamily="34" charset="0"/>
              <a:buChar char="•"/>
            </a:pPr>
            <a:r>
              <a:rPr lang="en-US" sz="2000" dirty="0" smtClean="0">
                <a:latin typeface="Calibri Light" panose="020F0302020204030204" pitchFamily="34" charset="0"/>
                <a:cs typeface="Calibri Light" panose="020F0302020204030204" pitchFamily="34" charset="0"/>
              </a:rPr>
              <a:t>After </a:t>
            </a:r>
            <a:r>
              <a:rPr lang="en-US" sz="2000" dirty="0">
                <a:latin typeface="Calibri Light" panose="020F0302020204030204" pitchFamily="34" charset="0"/>
                <a:cs typeface="Calibri Light" panose="020F0302020204030204" pitchFamily="34" charset="0"/>
              </a:rPr>
              <a:t>you have completed your Employment Certification </a:t>
            </a:r>
            <a:r>
              <a:rPr lang="en-US" sz="2000" dirty="0" smtClean="0">
                <a:latin typeface="Calibri Light" panose="020F0302020204030204" pitchFamily="34" charset="0"/>
                <a:cs typeface="Calibri Light" panose="020F0302020204030204" pitchFamily="34" charset="0"/>
              </a:rPr>
              <a:t>Form </a:t>
            </a:r>
            <a:r>
              <a:rPr lang="en-US" sz="2000" dirty="0">
                <a:latin typeface="Calibri Light" panose="020F0302020204030204" pitchFamily="34" charset="0"/>
                <a:cs typeface="Calibri Light" panose="020F0302020204030204" pitchFamily="34" charset="0"/>
              </a:rPr>
              <a:t>and  made your final payment toward the 120 qualifying payments required for PSLF. </a:t>
            </a:r>
            <a:endParaRPr lang="en-US" sz="2000" dirty="0" smtClean="0">
              <a:latin typeface="Calibri Light" panose="020F0302020204030204" pitchFamily="34" charset="0"/>
              <a:cs typeface="Calibri Light" panose="020F0302020204030204" pitchFamily="34" charset="0"/>
            </a:endParaRPr>
          </a:p>
          <a:p>
            <a:pPr marL="342900" lvl="0" indent="-342900">
              <a:buClr>
                <a:srgbClr val="0070C0"/>
              </a:buClr>
              <a:buSzPct val="150000"/>
              <a:buFont typeface="Arial" panose="020B0604020202020204" pitchFamily="34" charset="0"/>
              <a:buChar char="•"/>
            </a:pPr>
            <a:r>
              <a:rPr lang="en-US" sz="2000" dirty="0" smtClean="0">
                <a:latin typeface="Calibri Light" panose="020F0302020204030204" pitchFamily="34" charset="0"/>
                <a:cs typeface="Calibri Light" panose="020F0302020204030204" pitchFamily="34" charset="0"/>
              </a:rPr>
              <a:t>You </a:t>
            </a:r>
            <a:r>
              <a:rPr lang="en-US" sz="2000" dirty="0">
                <a:latin typeface="Calibri Light" panose="020F0302020204030204" pitchFamily="34" charset="0"/>
                <a:cs typeface="Calibri Light" panose="020F0302020204030204" pitchFamily="34" charset="0"/>
              </a:rPr>
              <a:t>must be working full-time at least 30 hours per week for a qualifying employer at the time you submit the PSLF Application for Forgiveness </a:t>
            </a:r>
            <a:r>
              <a:rPr lang="en-US" sz="2000" i="1" dirty="0">
                <a:latin typeface="Calibri Light" panose="020F0302020204030204" pitchFamily="34" charset="0"/>
                <a:cs typeface="Calibri Light" panose="020F0302020204030204" pitchFamily="34" charset="0"/>
              </a:rPr>
              <a:t>and</a:t>
            </a:r>
            <a:r>
              <a:rPr lang="en-US" sz="2000" dirty="0">
                <a:latin typeface="Calibri Light" panose="020F0302020204030204" pitchFamily="34" charset="0"/>
                <a:cs typeface="Calibri Light" panose="020F0302020204030204" pitchFamily="34" charset="0"/>
              </a:rPr>
              <a:t> working full-time at least 30 hours per week </a:t>
            </a:r>
            <a:r>
              <a:rPr lang="en-US" sz="2000" dirty="0" smtClean="0">
                <a:latin typeface="Calibri Light" panose="020F0302020204030204" pitchFamily="34" charset="0"/>
                <a:cs typeface="Calibri Light" panose="020F0302020204030204" pitchFamily="34" charset="0"/>
              </a:rPr>
              <a:t>at </a:t>
            </a:r>
            <a:r>
              <a:rPr lang="en-US" sz="2000" dirty="0">
                <a:latin typeface="Calibri Light" panose="020F0302020204030204" pitchFamily="34" charset="0"/>
                <a:cs typeface="Calibri Light" panose="020F0302020204030204" pitchFamily="34" charset="0"/>
              </a:rPr>
              <a:t>the moment the </a:t>
            </a:r>
            <a:r>
              <a:rPr lang="en-US" sz="2000" dirty="0" smtClean="0">
                <a:latin typeface="Calibri Light" panose="020F0302020204030204" pitchFamily="34" charset="0"/>
                <a:cs typeface="Calibri Light" panose="020F0302020204030204" pitchFamily="34" charset="0"/>
              </a:rPr>
              <a:t>balance </a:t>
            </a:r>
            <a:r>
              <a:rPr lang="en-US" sz="2000" dirty="0">
                <a:latin typeface="Calibri Light" panose="020F0302020204030204" pitchFamily="34" charset="0"/>
                <a:cs typeface="Calibri Light" panose="020F0302020204030204" pitchFamily="34" charset="0"/>
              </a:rPr>
              <a:t>on your loan is forgiven.</a:t>
            </a:r>
          </a:p>
          <a:p>
            <a:endParaRPr lang="en-US" dirty="0"/>
          </a:p>
        </p:txBody>
      </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44</a:t>
            </a:fld>
            <a:endParaRPr lang="en-US"/>
          </a:p>
        </p:txBody>
      </p:sp>
      <p:sp>
        <p:nvSpPr>
          <p:cNvPr id="3" name="TextBox 2"/>
          <p:cNvSpPr txBox="1"/>
          <p:nvPr/>
        </p:nvSpPr>
        <p:spPr>
          <a:xfrm>
            <a:off x="470780" y="1360778"/>
            <a:ext cx="6721733" cy="861774"/>
          </a:xfrm>
          <a:prstGeom prst="rect">
            <a:avLst/>
          </a:prstGeom>
          <a:noFill/>
        </p:spPr>
        <p:txBody>
          <a:bodyPr wrap="square" rtlCol="0">
            <a:spAutoFit/>
          </a:bodyPr>
          <a:lstStyle/>
          <a:p>
            <a:r>
              <a:rPr lang="en-US" sz="2500" dirty="0" smtClean="0">
                <a:latin typeface="Calibri" panose="020F0502020204030204" pitchFamily="34" charset="0"/>
                <a:cs typeface="Calibri" panose="020F0502020204030204" pitchFamily="34" charset="0"/>
              </a:rPr>
              <a:t>When do you complete and submit your PSLF Application for Forgiveness? </a:t>
            </a:r>
            <a:endParaRPr lang="en-US" sz="2500" dirty="0">
              <a:latin typeface="Calibri" panose="020F0502020204030204" pitchFamily="34" charset="0"/>
              <a:cs typeface="Calibri" panose="020F0502020204030204" pitchFamily="34" charset="0"/>
            </a:endParaRPr>
          </a:p>
        </p:txBody>
      </p:sp>
      <p:pic>
        <p:nvPicPr>
          <p:cNvPr id="7" name="Picture 6" title="Application and pencil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2513" y="1267942"/>
            <a:ext cx="1065818" cy="1047445"/>
          </a:xfrm>
          <a:prstGeom prst="rect">
            <a:avLst/>
          </a:prstGeom>
          <a:effectLst>
            <a:glow rad="101600">
              <a:schemeClr val="accent6">
                <a:satMod val="175000"/>
                <a:alpha val="40000"/>
              </a:schemeClr>
            </a:glow>
          </a:effectLst>
        </p:spPr>
      </p:pic>
    </p:spTree>
    <p:extLst>
      <p:ext uri="{BB962C8B-B14F-4D97-AF65-F5344CB8AC3E}">
        <p14:creationId xmlns:p14="http://schemas.microsoft.com/office/powerpoint/2010/main" val="5566426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prstClr val="black"/>
                </a:solidFill>
              </a:rPr>
              <a:t>Public Service Loan Forgiveness </a:t>
            </a:r>
            <a:r>
              <a:rPr lang="en-US" dirty="0" smtClean="0">
                <a:solidFill>
                  <a:prstClr val="black"/>
                </a:solidFill>
              </a:rPr>
              <a:t>Application – instructions  </a:t>
            </a:r>
            <a:endParaRPr lang="en-US" dirty="0"/>
          </a:p>
        </p:txBody>
      </p:sp>
      <p:sp>
        <p:nvSpPr>
          <p:cNvPr id="8" name="TextBox 7"/>
          <p:cNvSpPr txBox="1"/>
          <p:nvPr/>
        </p:nvSpPr>
        <p:spPr>
          <a:xfrm>
            <a:off x="470780" y="1043796"/>
            <a:ext cx="7489879" cy="477054"/>
          </a:xfrm>
          <a:prstGeom prst="rect">
            <a:avLst/>
          </a:prstGeom>
          <a:noFill/>
        </p:spPr>
        <p:txBody>
          <a:bodyPr wrap="square" rtlCol="0">
            <a:spAutoFit/>
          </a:bodyPr>
          <a:lstStyle/>
          <a:p>
            <a:r>
              <a:rPr lang="en-US" sz="2500" dirty="0">
                <a:solidFill>
                  <a:prstClr val="black"/>
                </a:solidFill>
                <a:latin typeface="Calibri" panose="020F0502020204030204" pitchFamily="34" charset="0"/>
                <a:ea typeface="Segoe UI Black" panose="020B0A02040204020203" pitchFamily="34" charset="0"/>
                <a:cs typeface="Calibri" panose="020F0502020204030204" pitchFamily="34" charset="0"/>
              </a:rPr>
              <a:t>If you do not have a student loan serviced by </a:t>
            </a:r>
            <a:r>
              <a:rPr lang="en-US" sz="2500" dirty="0" err="1" smtClean="0">
                <a:solidFill>
                  <a:prstClr val="black"/>
                </a:solidFill>
                <a:latin typeface="Calibri" panose="020F0502020204030204" pitchFamily="34" charset="0"/>
                <a:ea typeface="Segoe UI Black" panose="020B0A02040204020203" pitchFamily="34" charset="0"/>
                <a:cs typeface="Calibri" panose="020F0502020204030204" pitchFamily="34" charset="0"/>
              </a:rPr>
              <a:t>FedLoan</a:t>
            </a:r>
            <a:r>
              <a:rPr lang="en-US" sz="2500" dirty="0" smtClean="0">
                <a:solidFill>
                  <a:prstClr val="black"/>
                </a:solidFill>
                <a:latin typeface="Calibri" panose="020F0502020204030204" pitchFamily="34" charset="0"/>
                <a:ea typeface="Segoe UI Black" panose="020B0A02040204020203" pitchFamily="34" charset="0"/>
                <a:cs typeface="Calibri" panose="020F0502020204030204" pitchFamily="34" charset="0"/>
              </a:rPr>
              <a:t>:</a:t>
            </a:r>
            <a:endParaRPr lang="en-US" sz="2500" dirty="0">
              <a:solidFill>
                <a:srgbClr val="FF0000"/>
              </a:solidFill>
            </a:endParaRPr>
          </a:p>
        </p:txBody>
      </p:sp>
      <p:sp>
        <p:nvSpPr>
          <p:cNvPr id="3" name="Content Placeholder 2"/>
          <p:cNvSpPr>
            <a:spLocks noGrp="1"/>
          </p:cNvSpPr>
          <p:nvPr>
            <p:ph idx="1"/>
          </p:nvPr>
        </p:nvSpPr>
        <p:spPr>
          <a:xfrm>
            <a:off x="628650" y="2155736"/>
            <a:ext cx="7886700" cy="3584188"/>
          </a:xfrm>
        </p:spPr>
        <p:txBody>
          <a:bodyPr>
            <a:normAutofit fontScale="92500" lnSpcReduction="20000"/>
          </a:bodyPr>
          <a:lstStyle/>
          <a:p>
            <a:pPr marL="342900" lvl="0" indent="-342900" defTabSz="457200">
              <a:lnSpc>
                <a:spcPct val="100000"/>
              </a:lnSpc>
              <a:spcBef>
                <a:spcPts val="0"/>
              </a:spcBef>
              <a:buClr>
                <a:srgbClr val="0070C0"/>
              </a:buClr>
              <a:buSzPct val="150000"/>
              <a:buFont typeface="Arial" panose="020B0604020202020204" pitchFamily="34" charset="0"/>
              <a:buChar char="•"/>
            </a:pPr>
            <a:r>
              <a:rPr lang="en-US" sz="2000" dirty="0" smtClean="0">
                <a:solidFill>
                  <a:prstClr val="black"/>
                </a:solidFill>
                <a:latin typeface="Calibri Light" panose="020F0302020204030204" pitchFamily="34" charset="0"/>
                <a:ea typeface="+mn-ea"/>
                <a:cs typeface="Calibri Light" panose="020F0302020204030204" pitchFamily="34" charset="0"/>
              </a:rPr>
              <a:t>You will need to mail or fax in your PSLF application. Complete </a:t>
            </a:r>
            <a:r>
              <a:rPr lang="en-US" sz="2000" dirty="0">
                <a:solidFill>
                  <a:prstClr val="black"/>
                </a:solidFill>
                <a:latin typeface="Calibri Light" panose="020F0302020204030204" pitchFamily="34" charset="0"/>
                <a:ea typeface="+mn-ea"/>
                <a:cs typeface="Calibri Light" panose="020F0302020204030204" pitchFamily="34" charset="0"/>
              </a:rPr>
              <a:t>S</a:t>
            </a:r>
            <a:r>
              <a:rPr lang="en-US" sz="2000" dirty="0" smtClean="0">
                <a:solidFill>
                  <a:prstClr val="black"/>
                </a:solidFill>
                <a:latin typeface="Calibri Light" panose="020F0302020204030204" pitchFamily="34" charset="0"/>
                <a:ea typeface="+mn-ea"/>
                <a:cs typeface="Calibri Light" panose="020F0302020204030204" pitchFamily="34" charset="0"/>
              </a:rPr>
              <a:t>ection </a:t>
            </a:r>
            <a:r>
              <a:rPr lang="en-US" sz="2000" dirty="0">
                <a:solidFill>
                  <a:prstClr val="black"/>
                </a:solidFill>
                <a:latin typeface="Calibri Light" panose="020F0302020204030204" pitchFamily="34" charset="0"/>
                <a:ea typeface="+mn-ea"/>
                <a:cs typeface="Calibri Light" panose="020F0302020204030204" pitchFamily="34" charset="0"/>
              </a:rPr>
              <a:t>2 and </a:t>
            </a:r>
            <a:r>
              <a:rPr lang="en-US" sz="2000" dirty="0" smtClean="0">
                <a:solidFill>
                  <a:prstClr val="black"/>
                </a:solidFill>
                <a:latin typeface="Calibri Light" panose="020F0302020204030204" pitchFamily="34" charset="0"/>
                <a:ea typeface="+mn-ea"/>
                <a:cs typeface="Calibri Light" panose="020F0302020204030204" pitchFamily="34" charset="0"/>
              </a:rPr>
              <a:t>Section </a:t>
            </a:r>
            <a:r>
              <a:rPr lang="en-US" sz="2000" dirty="0">
                <a:solidFill>
                  <a:prstClr val="black"/>
                </a:solidFill>
                <a:latin typeface="Calibri Light" panose="020F0302020204030204" pitchFamily="34" charset="0"/>
                <a:ea typeface="+mn-ea"/>
                <a:cs typeface="Calibri Light" panose="020F0302020204030204" pitchFamily="34" charset="0"/>
              </a:rPr>
              <a:t>3 of </a:t>
            </a:r>
            <a:r>
              <a:rPr lang="en-US" sz="2000" dirty="0" smtClean="0">
                <a:solidFill>
                  <a:prstClr val="black"/>
                </a:solidFill>
                <a:latin typeface="Calibri Light" panose="020F0302020204030204" pitchFamily="34" charset="0"/>
                <a:ea typeface="+mn-ea"/>
                <a:cs typeface="Calibri Light" panose="020F0302020204030204" pitchFamily="34" charset="0"/>
              </a:rPr>
              <a:t>the</a:t>
            </a:r>
            <a:r>
              <a:rPr lang="en-US" sz="2000" dirty="0">
                <a:solidFill>
                  <a:prstClr val="black"/>
                </a:solidFill>
                <a:latin typeface="Calibri Light" panose="020F0302020204030204" pitchFamily="34" charset="0"/>
                <a:cs typeface="Calibri Light" panose="020F0302020204030204" pitchFamily="34" charset="0"/>
              </a:rPr>
              <a:t> </a:t>
            </a:r>
            <a:r>
              <a:rPr lang="en-US" sz="2000" dirty="0" smtClean="0">
                <a:solidFill>
                  <a:prstClr val="black"/>
                </a:solidFill>
                <a:latin typeface="Calibri Light" panose="020F0302020204030204" pitchFamily="34" charset="0"/>
                <a:cs typeface="Calibri Light" panose="020F0302020204030204" pitchFamily="34" charset="0"/>
              </a:rPr>
              <a:t>application</a:t>
            </a:r>
            <a:r>
              <a:rPr lang="en-US" sz="2000" dirty="0" smtClean="0">
                <a:solidFill>
                  <a:prstClr val="black"/>
                </a:solidFill>
                <a:latin typeface="Calibri Light" panose="020F0302020204030204" pitchFamily="34" charset="0"/>
                <a:ea typeface="+mn-ea"/>
                <a:cs typeface="Calibri Light" panose="020F0302020204030204" pitchFamily="34" charset="0"/>
              </a:rPr>
              <a:t> on your own. </a:t>
            </a:r>
            <a:r>
              <a:rPr lang="en-US" sz="2000" dirty="0">
                <a:solidFill>
                  <a:prstClr val="black"/>
                </a:solidFill>
                <a:latin typeface="Calibri Light" panose="020F0302020204030204" pitchFamily="34" charset="0"/>
                <a:cs typeface="Calibri Light" panose="020F0302020204030204" pitchFamily="34" charset="0"/>
              </a:rPr>
              <a:t>An authorized official may complete Section 3, if you need help doing so. </a:t>
            </a:r>
          </a:p>
          <a:p>
            <a:pPr lvl="0" defTabSz="457200">
              <a:lnSpc>
                <a:spcPct val="100000"/>
              </a:lnSpc>
              <a:spcBef>
                <a:spcPts val="0"/>
              </a:spcBef>
              <a:buClr>
                <a:srgbClr val="0070C0"/>
              </a:buClr>
              <a:buSzPct val="150000"/>
            </a:pPr>
            <a:endParaRPr lang="en-US" sz="2000" dirty="0">
              <a:solidFill>
                <a:prstClr val="black"/>
              </a:solidFill>
              <a:latin typeface="Calibri Light" panose="020F0302020204030204" pitchFamily="34" charset="0"/>
              <a:ea typeface="+mn-ea"/>
              <a:cs typeface="Calibri Light" panose="020F0302020204030204" pitchFamily="34" charset="0"/>
            </a:endParaRPr>
          </a:p>
          <a:p>
            <a:pPr marL="342900" lvl="0" indent="-342900" defTabSz="457200">
              <a:lnSpc>
                <a:spcPct val="100000"/>
              </a:lnSpc>
              <a:spcBef>
                <a:spcPts val="0"/>
              </a:spcBef>
              <a:buClr>
                <a:srgbClr val="0070C0"/>
              </a:buClr>
              <a:buSzPct val="150000"/>
              <a:buFont typeface="Arial" panose="020B0604020202020204" pitchFamily="34" charset="0"/>
              <a:buChar char="•"/>
            </a:pPr>
            <a:endParaRPr lang="en-US" sz="2000" dirty="0">
              <a:solidFill>
                <a:prstClr val="black"/>
              </a:solidFill>
              <a:latin typeface="Calibri Light" panose="020F0302020204030204" pitchFamily="34" charset="0"/>
              <a:ea typeface="+mn-ea"/>
              <a:cs typeface="Calibri Light" panose="020F0302020204030204" pitchFamily="34" charset="0"/>
            </a:endParaRPr>
          </a:p>
          <a:p>
            <a:pPr marL="342900" lvl="0" indent="-342900" defTabSz="457200">
              <a:lnSpc>
                <a:spcPct val="100000"/>
              </a:lnSpc>
              <a:spcBef>
                <a:spcPts val="0"/>
              </a:spcBef>
              <a:buClr>
                <a:srgbClr val="0070C0"/>
              </a:buClr>
              <a:buSzPct val="150000"/>
              <a:buFont typeface="Arial" panose="020B0604020202020204" pitchFamily="34" charset="0"/>
              <a:buChar char="•"/>
            </a:pPr>
            <a:endParaRPr lang="en-US" sz="2000" dirty="0" smtClean="0">
              <a:solidFill>
                <a:prstClr val="black"/>
              </a:solidFill>
              <a:latin typeface="Calibri Light" panose="020F0302020204030204" pitchFamily="34" charset="0"/>
              <a:ea typeface="+mn-ea"/>
              <a:cs typeface="Calibri Light" panose="020F0302020204030204" pitchFamily="34" charset="0"/>
            </a:endParaRPr>
          </a:p>
          <a:p>
            <a:pPr marL="342900" lvl="0" indent="-342900" defTabSz="457200">
              <a:lnSpc>
                <a:spcPct val="100000"/>
              </a:lnSpc>
              <a:spcBef>
                <a:spcPts val="0"/>
              </a:spcBef>
              <a:buClr>
                <a:srgbClr val="0070C0"/>
              </a:buClr>
              <a:buSzPct val="150000"/>
              <a:buFont typeface="Arial" panose="020B0604020202020204" pitchFamily="34" charset="0"/>
              <a:buChar char="•"/>
            </a:pPr>
            <a:r>
              <a:rPr lang="en-US" sz="2000" dirty="0" smtClean="0">
                <a:solidFill>
                  <a:prstClr val="black"/>
                </a:solidFill>
                <a:latin typeface="Calibri Light" panose="020F0302020204030204" pitchFamily="34" charset="0"/>
                <a:ea typeface="+mn-ea"/>
                <a:cs typeface="Calibri Light" panose="020F0302020204030204" pitchFamily="34" charset="0"/>
              </a:rPr>
              <a:t>Section 4 can be </a:t>
            </a:r>
            <a:r>
              <a:rPr lang="en-US" sz="2000" dirty="0">
                <a:solidFill>
                  <a:prstClr val="black"/>
                </a:solidFill>
                <a:latin typeface="Calibri Light" panose="020F0302020204030204" pitchFamily="34" charset="0"/>
                <a:ea typeface="+mn-ea"/>
                <a:cs typeface="Calibri Light" panose="020F0302020204030204" pitchFamily="34" charset="0"/>
              </a:rPr>
              <a:t>completed </a:t>
            </a:r>
            <a:r>
              <a:rPr lang="en-US" sz="2000" dirty="0" smtClean="0">
                <a:solidFill>
                  <a:prstClr val="black"/>
                </a:solidFill>
                <a:latin typeface="Calibri Light" panose="020F0302020204030204" pitchFamily="34" charset="0"/>
                <a:ea typeface="+mn-ea"/>
                <a:cs typeface="Calibri Light" panose="020F0302020204030204" pitchFamily="34" charset="0"/>
              </a:rPr>
              <a:t>only by </a:t>
            </a:r>
            <a:r>
              <a:rPr lang="en-US" sz="2000" dirty="0">
                <a:solidFill>
                  <a:prstClr val="black"/>
                </a:solidFill>
                <a:latin typeface="Calibri Light" panose="020F0302020204030204" pitchFamily="34" charset="0"/>
                <a:ea typeface="+mn-ea"/>
                <a:cs typeface="Calibri Light" panose="020F0302020204030204" pitchFamily="34" charset="0"/>
              </a:rPr>
              <a:t>an authorized official</a:t>
            </a:r>
            <a:r>
              <a:rPr lang="en-US" sz="2000" dirty="0" smtClean="0">
                <a:solidFill>
                  <a:prstClr val="black"/>
                </a:solidFill>
                <a:latin typeface="Calibri Light" panose="020F0302020204030204" pitchFamily="34" charset="0"/>
                <a:ea typeface="+mn-ea"/>
                <a:cs typeface="Calibri Light" panose="020F0302020204030204" pitchFamily="34" charset="0"/>
              </a:rPr>
              <a:t>.</a:t>
            </a:r>
            <a:r>
              <a:rPr lang="en-US" sz="2000" dirty="0">
                <a:latin typeface="Calibri Light" panose="020F0302020204030204" pitchFamily="34" charset="0"/>
                <a:cs typeface="Calibri Light" panose="020F0302020204030204" pitchFamily="34" charset="0"/>
              </a:rPr>
              <a:t> This official may include a </a:t>
            </a:r>
            <a:r>
              <a:rPr lang="en-US" sz="2000" dirty="0" smtClean="0">
                <a:latin typeface="Calibri Light" panose="020F0302020204030204" pitchFamily="34" charset="0"/>
                <a:cs typeface="Calibri Light" panose="020F0302020204030204" pitchFamily="34" charset="0"/>
              </a:rPr>
              <a:t>person authorized by your employer </a:t>
            </a:r>
            <a:r>
              <a:rPr lang="en-US" sz="2000" dirty="0">
                <a:latin typeface="Calibri Light" panose="020F0302020204030204" pitchFamily="34" charset="0"/>
                <a:cs typeface="Calibri Light" panose="020F0302020204030204" pitchFamily="34" charset="0"/>
              </a:rPr>
              <a:t>to certify </a:t>
            </a:r>
            <a:r>
              <a:rPr lang="en-US" sz="2000" dirty="0" smtClean="0">
                <a:latin typeface="Calibri Light" panose="020F0302020204030204" pitchFamily="34" charset="0"/>
                <a:cs typeface="Calibri Light" panose="020F0302020204030204" pitchFamily="34" charset="0"/>
              </a:rPr>
              <a:t>your current or past employment status. </a:t>
            </a:r>
            <a:r>
              <a:rPr lang="en-US" sz="2000" dirty="0" smtClean="0">
                <a:solidFill>
                  <a:prstClr val="black"/>
                </a:solidFill>
                <a:latin typeface="Calibri Light" panose="020F0302020204030204" pitchFamily="34" charset="0"/>
                <a:ea typeface="+mn-ea"/>
                <a:cs typeface="Calibri Light" panose="020F0302020204030204" pitchFamily="34" charset="0"/>
              </a:rPr>
              <a:t>Many </a:t>
            </a:r>
            <a:r>
              <a:rPr lang="en-US" sz="2000" dirty="0">
                <a:solidFill>
                  <a:prstClr val="black"/>
                </a:solidFill>
                <a:latin typeface="Calibri Light" panose="020F0302020204030204" pitchFamily="34" charset="0"/>
                <a:ea typeface="+mn-ea"/>
                <a:cs typeface="Calibri Light" panose="020F0302020204030204" pitchFamily="34" charset="0"/>
              </a:rPr>
              <a:t>employers designate the </a:t>
            </a:r>
            <a:r>
              <a:rPr lang="en-US" sz="2000" dirty="0" smtClean="0">
                <a:solidFill>
                  <a:prstClr val="black"/>
                </a:solidFill>
                <a:latin typeface="Calibri Light" panose="020F0302020204030204" pitchFamily="34" charset="0"/>
                <a:ea typeface="+mn-ea"/>
                <a:cs typeface="Calibri Light" panose="020F0302020204030204" pitchFamily="34" charset="0"/>
              </a:rPr>
              <a:t>human resource </a:t>
            </a:r>
            <a:r>
              <a:rPr lang="en-US" sz="2000" dirty="0">
                <a:solidFill>
                  <a:prstClr val="black"/>
                </a:solidFill>
                <a:latin typeface="Calibri Light" panose="020F0302020204030204" pitchFamily="34" charset="0"/>
                <a:ea typeface="+mn-ea"/>
                <a:cs typeface="Calibri Light" panose="020F0302020204030204" pitchFamily="34" charset="0"/>
              </a:rPr>
              <a:t>office staff as authorized officials. </a:t>
            </a:r>
          </a:p>
          <a:p>
            <a:pPr marL="342900" lvl="0" indent="-342900" defTabSz="457200">
              <a:lnSpc>
                <a:spcPct val="100000"/>
              </a:lnSpc>
              <a:spcBef>
                <a:spcPts val="0"/>
              </a:spcBef>
              <a:buClr>
                <a:srgbClr val="0070C0"/>
              </a:buClr>
              <a:buSzPct val="150000"/>
              <a:buFont typeface="Arial" panose="020B0604020202020204" pitchFamily="34" charset="0"/>
              <a:buChar char="•"/>
            </a:pPr>
            <a:endParaRPr lang="en-US" sz="2000" dirty="0">
              <a:solidFill>
                <a:prstClr val="black"/>
              </a:solidFill>
              <a:latin typeface="Calibri Light" panose="020F0302020204030204" pitchFamily="34" charset="0"/>
              <a:ea typeface="+mn-ea"/>
              <a:cs typeface="Calibri Light" panose="020F0302020204030204" pitchFamily="34" charset="0"/>
            </a:endParaRPr>
          </a:p>
          <a:p>
            <a:pPr marL="342900" lvl="0" indent="-342900" defTabSz="457200">
              <a:lnSpc>
                <a:spcPct val="100000"/>
              </a:lnSpc>
              <a:spcBef>
                <a:spcPts val="0"/>
              </a:spcBef>
              <a:buClr>
                <a:srgbClr val="0070C0"/>
              </a:buClr>
              <a:buSzPct val="150000"/>
              <a:buFont typeface="Arial" panose="020B0604020202020204" pitchFamily="34" charset="0"/>
              <a:buChar char="•"/>
            </a:pPr>
            <a:endParaRPr lang="en-US" sz="2000" dirty="0" smtClean="0">
              <a:solidFill>
                <a:prstClr val="black"/>
              </a:solidFill>
              <a:latin typeface="Calibri Light" panose="020F0302020204030204" pitchFamily="34" charset="0"/>
              <a:ea typeface="+mn-ea"/>
              <a:cs typeface="Calibri Light" panose="020F0302020204030204" pitchFamily="34" charset="0"/>
            </a:endParaRPr>
          </a:p>
          <a:p>
            <a:pPr marL="342900" lvl="0" indent="-342900" defTabSz="457200">
              <a:lnSpc>
                <a:spcPct val="100000"/>
              </a:lnSpc>
              <a:spcBef>
                <a:spcPts val="0"/>
              </a:spcBef>
              <a:buClr>
                <a:srgbClr val="0070C0"/>
              </a:buClr>
              <a:buSzPct val="150000"/>
              <a:buFont typeface="Arial" panose="020B0604020202020204" pitchFamily="34" charset="0"/>
              <a:buChar char="•"/>
            </a:pPr>
            <a:r>
              <a:rPr lang="en-US" sz="2000" dirty="0" smtClean="0">
                <a:solidFill>
                  <a:prstClr val="black"/>
                </a:solidFill>
                <a:latin typeface="Calibri Light" panose="020F0302020204030204" pitchFamily="34" charset="0"/>
                <a:ea typeface="+mn-ea"/>
                <a:cs typeface="Calibri Light" panose="020F0302020204030204" pitchFamily="34" charset="0"/>
              </a:rPr>
              <a:t>Once </a:t>
            </a:r>
            <a:r>
              <a:rPr lang="en-US" sz="2000" dirty="0">
                <a:solidFill>
                  <a:prstClr val="black"/>
                </a:solidFill>
                <a:latin typeface="Calibri Light" panose="020F0302020204030204" pitchFamily="34" charset="0"/>
                <a:ea typeface="+mn-ea"/>
                <a:cs typeface="Calibri Light" panose="020F0302020204030204" pitchFamily="34" charset="0"/>
              </a:rPr>
              <a:t>form has been completed and signed, </a:t>
            </a:r>
            <a:r>
              <a:rPr lang="en-US" sz="2000" dirty="0" smtClean="0">
                <a:solidFill>
                  <a:prstClr val="black"/>
                </a:solidFill>
                <a:latin typeface="Calibri Light" panose="020F0302020204030204" pitchFamily="34" charset="0"/>
                <a:ea typeface="+mn-ea"/>
                <a:cs typeface="Calibri Light" panose="020F0302020204030204" pitchFamily="34" charset="0"/>
              </a:rPr>
              <a:t>you may mail </a:t>
            </a:r>
            <a:r>
              <a:rPr lang="en-US" sz="2000" dirty="0">
                <a:solidFill>
                  <a:prstClr val="black"/>
                </a:solidFill>
                <a:latin typeface="Calibri Light" panose="020F0302020204030204" pitchFamily="34" charset="0"/>
                <a:ea typeface="+mn-ea"/>
                <a:cs typeface="Calibri Light" panose="020F0302020204030204" pitchFamily="34" charset="0"/>
              </a:rPr>
              <a:t>or fax form to </a:t>
            </a:r>
            <a:r>
              <a:rPr lang="en-US" sz="2000" dirty="0" smtClean="0">
                <a:solidFill>
                  <a:prstClr val="black"/>
                </a:solidFill>
                <a:latin typeface="Calibri Light" panose="020F0302020204030204" pitchFamily="34" charset="0"/>
                <a:ea typeface="+mn-ea"/>
                <a:cs typeface="Calibri Light" panose="020F0302020204030204" pitchFamily="34" charset="0"/>
              </a:rPr>
              <a:t>the address </a:t>
            </a:r>
            <a:r>
              <a:rPr lang="en-US" sz="2000" dirty="0">
                <a:solidFill>
                  <a:prstClr val="black"/>
                </a:solidFill>
                <a:latin typeface="Calibri Light" panose="020F0302020204030204" pitchFamily="34" charset="0"/>
                <a:ea typeface="+mn-ea"/>
                <a:cs typeface="Calibri Light" panose="020F0302020204030204" pitchFamily="34" charset="0"/>
              </a:rPr>
              <a:t>circled in </a:t>
            </a:r>
            <a:r>
              <a:rPr lang="en-US" sz="2000" dirty="0">
                <a:solidFill>
                  <a:srgbClr val="00B050"/>
                </a:solidFill>
                <a:latin typeface="Calibri Light" panose="020F0302020204030204" pitchFamily="34" charset="0"/>
                <a:ea typeface="+mn-ea"/>
                <a:cs typeface="Calibri Light" panose="020F0302020204030204" pitchFamily="34" charset="0"/>
              </a:rPr>
              <a:t>green</a:t>
            </a:r>
            <a:r>
              <a:rPr lang="en-US" sz="2000" dirty="0">
                <a:solidFill>
                  <a:prstClr val="black"/>
                </a:solidFill>
                <a:latin typeface="Calibri Light" panose="020F0302020204030204" pitchFamily="34" charset="0"/>
                <a:ea typeface="+mn-ea"/>
                <a:cs typeface="Calibri Light" panose="020F0302020204030204" pitchFamily="34" charset="0"/>
              </a:rPr>
              <a:t>  </a:t>
            </a:r>
            <a:r>
              <a:rPr lang="en-US" sz="2000" dirty="0" smtClean="0">
                <a:solidFill>
                  <a:prstClr val="black"/>
                </a:solidFill>
                <a:latin typeface="Calibri Light" panose="020F0302020204030204" pitchFamily="34" charset="0"/>
                <a:ea typeface="+mn-ea"/>
                <a:cs typeface="Calibri Light" panose="020F0302020204030204" pitchFamily="34" charset="0"/>
              </a:rPr>
              <a:t>on the next slide.</a:t>
            </a:r>
            <a:endParaRPr lang="en-US" sz="2000" dirty="0">
              <a:solidFill>
                <a:prstClr val="black"/>
              </a:solidFill>
              <a:latin typeface="Calibri Light" panose="020F0302020204030204" pitchFamily="34" charset="0"/>
              <a:ea typeface="+mn-ea"/>
              <a:cs typeface="Calibri Light" panose="020F0302020204030204" pitchFamily="34" charset="0"/>
            </a:endParaRPr>
          </a:p>
          <a:p>
            <a:pPr marL="342900" indent="-342900">
              <a:buClr>
                <a:srgbClr val="0070C0"/>
              </a:buClr>
              <a:buSzPct val="150000"/>
              <a:buFont typeface="Arial" panose="020B0604020202020204" pitchFamily="34" charset="0"/>
              <a:buChar char="•"/>
            </a:pPr>
            <a:endParaRPr lang="en-US" dirty="0"/>
          </a:p>
        </p:txBody>
      </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45</a:t>
            </a:fld>
            <a:endParaRPr lang="en-US"/>
          </a:p>
        </p:txBody>
      </p:sp>
      <p:sp>
        <p:nvSpPr>
          <p:cNvPr id="9" name="Right Arrow 8" title="Blue arrow"/>
          <p:cNvSpPr/>
          <p:nvPr/>
        </p:nvSpPr>
        <p:spPr>
          <a:xfrm>
            <a:off x="6719978" y="5903495"/>
            <a:ext cx="1549728" cy="589380"/>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15127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https://myfedloan.org/documents/repayment/fd/pslf-app.pdf - Internet Explorer&#10;&#10;A screen shot of the PSLF Application For Forgiveness."/>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490" t="17767" r="4599" b="-286"/>
          <a:stretch/>
        </p:blipFill>
        <p:spPr>
          <a:xfrm>
            <a:off x="794435" y="1426625"/>
            <a:ext cx="7082287" cy="3545457"/>
          </a:xfrm>
        </p:spPr>
      </p:pic>
      <p:sp>
        <p:nvSpPr>
          <p:cNvPr id="2" name="Title 1"/>
          <p:cNvSpPr>
            <a:spLocks noGrp="1"/>
          </p:cNvSpPr>
          <p:nvPr>
            <p:ph type="title"/>
          </p:nvPr>
        </p:nvSpPr>
        <p:spPr>
          <a:xfrm>
            <a:off x="336884" y="554493"/>
            <a:ext cx="7778416" cy="428504"/>
          </a:xfrm>
        </p:spPr>
        <p:txBody>
          <a:bodyPr>
            <a:normAutofit fontScale="90000"/>
          </a:bodyPr>
          <a:lstStyle/>
          <a:p>
            <a:r>
              <a:rPr lang="en-US" sz="2600" dirty="0" smtClean="0">
                <a:solidFill>
                  <a:prstClr val="black"/>
                </a:solidFill>
              </a:rPr>
              <a:t>Public Service Loan Forgiveness Application – form instruction </a:t>
            </a:r>
            <a:r>
              <a:rPr lang="en-US" dirty="0" smtClean="0"/>
              <a:t/>
            </a:r>
            <a:br>
              <a:rPr lang="en-US" dirty="0" smtClean="0"/>
            </a:br>
            <a:endParaRPr lang="en-US" dirty="0"/>
          </a:p>
        </p:txBody>
      </p:sp>
      <p:sp>
        <p:nvSpPr>
          <p:cNvPr id="10" name="Oval 9" title="Red Circle "/>
          <p:cNvSpPr/>
          <p:nvPr/>
        </p:nvSpPr>
        <p:spPr>
          <a:xfrm>
            <a:off x="1403784" y="1426625"/>
            <a:ext cx="4546132" cy="733201"/>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8" name="Oval 7" title="Red circle "/>
          <p:cNvSpPr/>
          <p:nvPr/>
        </p:nvSpPr>
        <p:spPr>
          <a:xfrm>
            <a:off x="336884" y="3031958"/>
            <a:ext cx="3835066" cy="1802648"/>
          </a:xfrm>
          <a:prstGeom prst="ellipse">
            <a:avLst/>
          </a:prstGeom>
          <a:noFill/>
          <a:ln w="952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 name="Rectangle 2" title="Green circle "/>
          <p:cNvSpPr/>
          <p:nvPr/>
        </p:nvSpPr>
        <p:spPr>
          <a:xfrm>
            <a:off x="913197" y="3199354"/>
            <a:ext cx="2927283" cy="1477328"/>
          </a:xfrm>
          <a:prstGeom prst="rect">
            <a:avLst/>
          </a:prstGeom>
        </p:spPr>
        <p:txBody>
          <a:bodyPr wrap="square">
            <a:spAutoFit/>
          </a:bodyPr>
          <a:lstStyle/>
          <a:p>
            <a:r>
              <a:rPr lang="en-US" dirty="0"/>
              <a:t>U.S. Department of Education, FedLoan Servicing,</a:t>
            </a:r>
          </a:p>
          <a:p>
            <a:r>
              <a:rPr lang="en-US" dirty="0"/>
              <a:t>P.O. Box 69184, Harrisburg, PA 17106-9184.</a:t>
            </a:r>
          </a:p>
          <a:p>
            <a:r>
              <a:rPr lang="en-US" dirty="0"/>
              <a:t>Fax to: 717-720-1628.</a:t>
            </a:r>
          </a:p>
        </p:txBody>
      </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46</a:t>
            </a:fld>
            <a:endParaRPr lang="en-US"/>
          </a:p>
        </p:txBody>
      </p:sp>
    </p:spTree>
    <p:extLst>
      <p:ext uri="{BB962C8B-B14F-4D97-AF65-F5344CB8AC3E}">
        <p14:creationId xmlns:p14="http://schemas.microsoft.com/office/powerpoint/2010/main" val="6239423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2611"/>
            <a:ext cx="8732874" cy="778041"/>
          </a:xfrm>
        </p:spPr>
        <p:txBody>
          <a:bodyPr/>
          <a:lstStyle/>
          <a:p>
            <a:pPr lvl="0" defTabSz="457200">
              <a:lnSpc>
                <a:spcPct val="100000"/>
              </a:lnSpc>
              <a:spcBef>
                <a:spcPts val="0"/>
              </a:spcBef>
            </a:pPr>
            <a:r>
              <a:rPr lang="en-US" dirty="0">
                <a:solidFill>
                  <a:prstClr val="black"/>
                </a:solidFill>
              </a:rPr>
              <a:t>Public Service Loan Forgiveness application </a:t>
            </a:r>
            <a:r>
              <a:rPr lang="en-US" sz="2400" dirty="0">
                <a:solidFill>
                  <a:prstClr val="black"/>
                </a:solidFill>
              </a:rPr>
              <a:t>–</a:t>
            </a:r>
            <a:r>
              <a:rPr lang="en-US" dirty="0" smtClean="0">
                <a:solidFill>
                  <a:prstClr val="black"/>
                </a:solidFill>
              </a:rPr>
              <a:t> link to print application </a:t>
            </a:r>
            <a:endParaRPr lang="en-US" sz="2500" dirty="0"/>
          </a:p>
        </p:txBody>
      </p:sp>
      <p:sp>
        <p:nvSpPr>
          <p:cNvPr id="3" name="Content Placeholder 2"/>
          <p:cNvSpPr>
            <a:spLocks noGrp="1"/>
          </p:cNvSpPr>
          <p:nvPr>
            <p:ph idx="1"/>
          </p:nvPr>
        </p:nvSpPr>
        <p:spPr>
          <a:xfrm>
            <a:off x="542023" y="1388587"/>
            <a:ext cx="7973327" cy="4351338"/>
          </a:xfrm>
        </p:spPr>
        <p:txBody>
          <a:bodyPr/>
          <a:lstStyle/>
          <a:p>
            <a:r>
              <a:rPr lang="en-US" dirty="0" smtClean="0"/>
              <a:t>The link to print out your Public Service Loan Forgiveness application:</a:t>
            </a:r>
            <a:endParaRPr lang="en-US" dirty="0"/>
          </a:p>
        </p:txBody>
      </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47</a:t>
            </a:fld>
            <a:endParaRPr lang="en-US"/>
          </a:p>
        </p:txBody>
      </p:sp>
      <p:sp>
        <p:nvSpPr>
          <p:cNvPr id="7" name="Rounded Rectangle 6"/>
          <p:cNvSpPr/>
          <p:nvPr/>
        </p:nvSpPr>
        <p:spPr>
          <a:xfrm>
            <a:off x="385311" y="3445663"/>
            <a:ext cx="8286750" cy="107830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500" dirty="0" smtClean="0">
                <a:latin typeface="Calibri Light" panose="020F0302020204030204" pitchFamily="34" charset="0"/>
                <a:cs typeface="Calibri Light" panose="020F0302020204030204" pitchFamily="34" charset="0"/>
              </a:rPr>
              <a:t> </a:t>
            </a:r>
            <a:r>
              <a:rPr lang="en-US" sz="2500" dirty="0">
                <a:latin typeface="Calibri Light" panose="020F0302020204030204" pitchFamily="34" charset="0"/>
                <a:cs typeface="Calibri Light" panose="020F0302020204030204" pitchFamily="34" charset="0"/>
              </a:rPr>
              <a:t>https://myfedloan.org/documents/repayment/fd/pslf-app.pdf</a:t>
            </a:r>
            <a:endParaRPr lang="en-US"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817741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779" y="521368"/>
            <a:ext cx="8708997" cy="489284"/>
          </a:xfrm>
        </p:spPr>
        <p:txBody>
          <a:bodyPr/>
          <a:lstStyle/>
          <a:p>
            <a:pPr lvl="0" defTabSz="457200">
              <a:lnSpc>
                <a:spcPct val="100000"/>
              </a:lnSpc>
              <a:spcBef>
                <a:spcPts val="0"/>
              </a:spcBef>
            </a:pPr>
            <a:r>
              <a:rPr lang="en-US" dirty="0">
                <a:solidFill>
                  <a:prstClr val="black"/>
                </a:solidFill>
              </a:rPr>
              <a:t>Public Service Loan Forgiveness </a:t>
            </a:r>
            <a:r>
              <a:rPr lang="en-US" dirty="0" smtClean="0">
                <a:solidFill>
                  <a:prstClr val="black"/>
                </a:solidFill>
              </a:rPr>
              <a:t>Application </a:t>
            </a:r>
            <a:r>
              <a:rPr lang="en-US" dirty="0">
                <a:solidFill>
                  <a:prstClr val="black"/>
                </a:solidFill>
              </a:rPr>
              <a:t>– q</a:t>
            </a:r>
            <a:r>
              <a:rPr lang="en-US" dirty="0" smtClean="0">
                <a:solidFill>
                  <a:prstClr val="black"/>
                </a:solidFill>
              </a:rPr>
              <a:t>uestions  </a:t>
            </a:r>
            <a:r>
              <a:rPr lang="en-US" sz="2500" dirty="0"/>
              <a:t/>
            </a:r>
            <a:br>
              <a:rPr lang="en-US" sz="2500" dirty="0"/>
            </a:br>
            <a:endParaRPr lang="en-US" sz="2500" dirty="0"/>
          </a:p>
        </p:txBody>
      </p:sp>
      <p:sp>
        <p:nvSpPr>
          <p:cNvPr id="3" name="Content Placeholder 2"/>
          <p:cNvSpPr>
            <a:spLocks noGrp="1"/>
          </p:cNvSpPr>
          <p:nvPr>
            <p:ph idx="1"/>
          </p:nvPr>
        </p:nvSpPr>
        <p:spPr>
          <a:xfrm>
            <a:off x="542023" y="1388587"/>
            <a:ext cx="7973327" cy="4351338"/>
          </a:xfrm>
        </p:spPr>
        <p:txBody>
          <a:bodyPr/>
          <a:lstStyle/>
          <a:p>
            <a:r>
              <a:rPr lang="en-US" dirty="0"/>
              <a:t>Whom do I contact with questions about </a:t>
            </a:r>
            <a:r>
              <a:rPr lang="en-US" dirty="0" smtClean="0"/>
              <a:t>PSLF</a:t>
            </a:r>
            <a:r>
              <a:rPr lang="en-US" dirty="0"/>
              <a:t>?</a:t>
            </a:r>
          </a:p>
          <a:p>
            <a:endParaRPr lang="en-US" dirty="0"/>
          </a:p>
          <a:p>
            <a:endParaRPr lang="en-US" dirty="0"/>
          </a:p>
          <a:p>
            <a:pPr marL="342900" indent="-342900">
              <a:buClr>
                <a:srgbClr val="0070C0"/>
              </a:buClr>
              <a:buSzPct val="150000"/>
              <a:buFont typeface="Arial" panose="020B0604020202020204" pitchFamily="34" charset="0"/>
              <a:buChar char="•"/>
            </a:pPr>
            <a:r>
              <a:rPr lang="en-US" dirty="0"/>
              <a:t>If you have questions or cannot email FedLoan Servicing, </a:t>
            </a:r>
            <a:r>
              <a:rPr lang="en-US" dirty="0" smtClean="0"/>
              <a:t>call it at:</a:t>
            </a:r>
            <a:endParaRPr lang="en-US" dirty="0"/>
          </a:p>
          <a:p>
            <a:endParaRPr lang="en-US" dirty="0"/>
          </a:p>
          <a:p>
            <a:endParaRPr lang="en-US" dirty="0"/>
          </a:p>
          <a:p>
            <a:endParaRPr lang="en-US" dirty="0"/>
          </a:p>
        </p:txBody>
      </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48</a:t>
            </a:fld>
            <a:endParaRPr lang="en-US"/>
          </a:p>
        </p:txBody>
      </p:sp>
      <p:sp>
        <p:nvSpPr>
          <p:cNvPr id="7" name="Rounded Rectangle 6"/>
          <p:cNvSpPr/>
          <p:nvPr/>
        </p:nvSpPr>
        <p:spPr>
          <a:xfrm>
            <a:off x="1358256" y="3899623"/>
            <a:ext cx="6140617" cy="107830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3200" dirty="0" smtClean="0">
                <a:latin typeface="Calibri Light" panose="020F0302020204030204" pitchFamily="34" charset="0"/>
                <a:cs typeface="Calibri Light" panose="020F0302020204030204" pitchFamily="34" charset="0"/>
              </a:rPr>
              <a:t> </a:t>
            </a:r>
            <a:r>
              <a:rPr lang="en-US" sz="3200" dirty="0" smtClean="0"/>
              <a:t>                855-265-4038</a:t>
            </a:r>
            <a:endParaRPr lang="en-US" sz="3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096976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047750" y="1280160"/>
            <a:ext cx="5481638" cy="2233059"/>
          </a:xfrm>
        </p:spPr>
        <p:txBody>
          <a:bodyPr>
            <a:normAutofit fontScale="55000" lnSpcReduction="20000"/>
          </a:bodyPr>
          <a:lstStyle/>
          <a:p>
            <a:r>
              <a:rPr lang="en-US" sz="8500" dirty="0"/>
              <a:t>Temporary Expanded Public Service Loan </a:t>
            </a:r>
            <a:r>
              <a:rPr lang="en-US" sz="8500" dirty="0" smtClean="0"/>
              <a:t>Forgiveness</a:t>
            </a:r>
            <a:endParaRPr lang="en-US" sz="8500" dirty="0"/>
          </a:p>
          <a:p>
            <a:endParaRPr lang="en-US" dirty="0"/>
          </a:p>
        </p:txBody>
      </p:sp>
      <p:sp>
        <p:nvSpPr>
          <p:cNvPr id="3" name="Text Placeholder 2"/>
          <p:cNvSpPr>
            <a:spLocks noGrp="1"/>
          </p:cNvSpPr>
          <p:nvPr>
            <p:ph type="body" sz="quarter" idx="15"/>
          </p:nvPr>
        </p:nvSpPr>
        <p:spPr>
          <a:xfrm>
            <a:off x="1047750" y="3513220"/>
            <a:ext cx="8096250" cy="1463041"/>
          </a:xfrm>
        </p:spPr>
        <p:txBody>
          <a:bodyPr>
            <a:normAutofit/>
          </a:bodyPr>
          <a:lstStyle/>
          <a:p>
            <a:r>
              <a:rPr lang="en-US" sz="2000" dirty="0" smtClean="0"/>
              <a:t>The </a:t>
            </a:r>
            <a:r>
              <a:rPr lang="en-US" sz="2000" dirty="0"/>
              <a:t>Consolidated Appropriations </a:t>
            </a:r>
            <a:r>
              <a:rPr lang="en-US" sz="2000" dirty="0" smtClean="0"/>
              <a:t>Act </a:t>
            </a:r>
            <a:r>
              <a:rPr lang="en-US" sz="2000" dirty="0"/>
              <a:t>2018 provided limited, additional conditions under which you may become eligible for loan forgiveness if some or all </a:t>
            </a:r>
            <a:r>
              <a:rPr lang="en-US" sz="2000" dirty="0" smtClean="0"/>
              <a:t>the </a:t>
            </a:r>
            <a:r>
              <a:rPr lang="en-US" sz="2000" dirty="0"/>
              <a:t>payments you made on your </a:t>
            </a:r>
            <a:r>
              <a:rPr lang="en-US" sz="2000" dirty="0" smtClean="0"/>
              <a:t>Federal </a:t>
            </a:r>
            <a:r>
              <a:rPr lang="en-US" sz="2000" dirty="0"/>
              <a:t>Direct </a:t>
            </a:r>
            <a:r>
              <a:rPr lang="en-US" sz="2000" dirty="0" smtClean="0"/>
              <a:t>Loans were under </a:t>
            </a:r>
            <a:r>
              <a:rPr lang="en-US" sz="2000" dirty="0"/>
              <a:t>a </a:t>
            </a:r>
            <a:r>
              <a:rPr lang="en-US" sz="2000" dirty="0" err="1" smtClean="0"/>
              <a:t>nonqualifying</a:t>
            </a:r>
            <a:r>
              <a:rPr lang="en-US" sz="2000" dirty="0" smtClean="0"/>
              <a:t> </a:t>
            </a:r>
            <a:r>
              <a:rPr lang="en-US" sz="2000" dirty="0"/>
              <a:t>repayment plan for </a:t>
            </a:r>
            <a:r>
              <a:rPr lang="en-US" sz="2000" dirty="0" smtClean="0"/>
              <a:t>PSLF.</a:t>
            </a:r>
            <a:endParaRPr lang="en-US" sz="2000" dirty="0"/>
          </a:p>
          <a:p>
            <a:endParaRPr lang="en-US" dirty="0"/>
          </a:p>
        </p:txBody>
      </p:sp>
    </p:spTree>
    <p:extLst>
      <p:ext uri="{BB962C8B-B14F-4D97-AF65-F5344CB8AC3E}">
        <p14:creationId xmlns:p14="http://schemas.microsoft.com/office/powerpoint/2010/main" val="3476336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275" y="321276"/>
            <a:ext cx="7867349" cy="642551"/>
          </a:xfrm>
        </p:spPr>
        <p:txBody>
          <a:bodyPr anchor="t"/>
          <a:lstStyle/>
          <a:p>
            <a:r>
              <a:rPr lang="en-US" dirty="0" smtClean="0"/>
              <a:t>Public </a:t>
            </a:r>
            <a:r>
              <a:rPr lang="en-US" dirty="0"/>
              <a:t>Service Loan Forgiveness program – </a:t>
            </a:r>
            <a:r>
              <a:rPr lang="en-US" dirty="0" smtClean="0"/>
              <a:t>defined </a:t>
            </a:r>
            <a:endParaRPr lang="en-US" dirty="0"/>
          </a:p>
        </p:txBody>
      </p:sp>
      <p:sp>
        <p:nvSpPr>
          <p:cNvPr id="7" name="Content Placeholder 6"/>
          <p:cNvSpPr>
            <a:spLocks noGrp="1"/>
          </p:cNvSpPr>
          <p:nvPr>
            <p:ph idx="1"/>
          </p:nvPr>
        </p:nvSpPr>
        <p:spPr>
          <a:xfrm>
            <a:off x="0" y="1396166"/>
            <a:ext cx="8365722" cy="4351338"/>
          </a:xfrm>
        </p:spPr>
        <p:txBody>
          <a:bodyPr/>
          <a:lstStyle/>
          <a:p>
            <a:pPr lvl="0" rtl="0"/>
            <a:r>
              <a:rPr lang="en-US" dirty="0" smtClean="0"/>
              <a:t>      What is the Public Service Loan Forgiveness program?</a:t>
            </a:r>
            <a:endParaRPr lang="en-US" dirty="0"/>
          </a:p>
          <a:p>
            <a:pPr lvl="1" rtl="0"/>
            <a:endParaRPr lang="en-US" sz="2000" dirty="0" smtClean="0"/>
          </a:p>
          <a:p>
            <a:pPr lvl="1" rtl="0">
              <a:buSzPct val="150000"/>
            </a:pPr>
            <a:r>
              <a:rPr lang="en-US" sz="2000" dirty="0" smtClean="0"/>
              <a:t>It was created by Congress to encourage individuals to enter and continue in full-time public service employment.</a:t>
            </a:r>
            <a:endParaRPr lang="en-US" sz="2000" dirty="0"/>
          </a:p>
          <a:p>
            <a:pPr lvl="1" rtl="0">
              <a:buSzPct val="150000"/>
            </a:pPr>
            <a:endParaRPr lang="en-US" sz="2000" dirty="0" smtClean="0"/>
          </a:p>
          <a:p>
            <a:pPr lvl="1" rtl="0">
              <a:buSzPct val="150000"/>
            </a:pPr>
            <a:r>
              <a:rPr lang="en-US" sz="2000" dirty="0" smtClean="0"/>
              <a:t>It allows you to receive forgiveness of the balance of your Federal Direct Loans </a:t>
            </a:r>
            <a:r>
              <a:rPr lang="en-US" sz="2000" i="1" dirty="0" smtClean="0"/>
              <a:t>after</a:t>
            </a:r>
            <a:r>
              <a:rPr lang="en-US" sz="2000" dirty="0" smtClean="0"/>
              <a:t> you have made 120 qualified monthly payments. You must be  working full-time for a qualified employer. </a:t>
            </a:r>
            <a:endParaRPr lang="en-US" sz="2000" dirty="0"/>
          </a:p>
          <a:p>
            <a:pPr marL="457200" lvl="1" indent="0" rtl="0">
              <a:buSzPct val="150000"/>
              <a:buNone/>
            </a:pPr>
            <a:endParaRPr lang="en-US" sz="2000" dirty="0" smtClean="0"/>
          </a:p>
          <a:p>
            <a:pPr lvl="1" rtl="0">
              <a:buSzPct val="150000"/>
            </a:pPr>
            <a:r>
              <a:rPr lang="en-US" sz="2000" dirty="0" smtClean="0"/>
              <a:t>Only Federal Direct Loans that are not in default qualify for the PSLF program.</a:t>
            </a:r>
            <a:endParaRPr lang="en-US" sz="2000" dirty="0"/>
          </a:p>
        </p:txBody>
      </p:sp>
      <p:sp>
        <p:nvSpPr>
          <p:cNvPr id="10" name="Date Placeholder 9"/>
          <p:cNvSpPr>
            <a:spLocks noGrp="1"/>
          </p:cNvSpPr>
          <p:nvPr>
            <p:ph type="dt" sz="half" idx="10"/>
          </p:nvPr>
        </p:nvSpPr>
        <p:spPr/>
        <p:txBody>
          <a:bodyPr/>
          <a:lstStyle/>
          <a:p>
            <a:r>
              <a:rPr lang="en-US" dirty="0" smtClean="0"/>
              <a:t>OFM </a:t>
            </a:r>
            <a:fld id="{4D9AFA4A-8CD0-4C3A-8B32-69CED2A73B29}" type="datetime1">
              <a:rPr lang="en-US" smtClean="0"/>
              <a:t>8/6/2018</a:t>
            </a:fld>
            <a:endParaRPr lang="en-US" dirty="0"/>
          </a:p>
        </p:txBody>
      </p:sp>
      <p:sp>
        <p:nvSpPr>
          <p:cNvPr id="3" name="Footer Placeholder 2"/>
          <p:cNvSpPr>
            <a:spLocks noGrp="1"/>
          </p:cNvSpPr>
          <p:nvPr>
            <p:ph type="ftr" sz="quarter" idx="11"/>
          </p:nvPr>
        </p:nvSpPr>
        <p:spPr/>
        <p:txBody>
          <a:bodyPr/>
          <a:lstStyle/>
          <a:p>
            <a:r>
              <a:rPr lang="en-US" smtClean="0"/>
              <a:t>Myfedloan.org </a:t>
            </a:r>
            <a:endParaRPr lang="en-US"/>
          </a:p>
        </p:txBody>
      </p:sp>
      <p:sp>
        <p:nvSpPr>
          <p:cNvPr id="11" name="Slide Number Placeholder 10"/>
          <p:cNvSpPr>
            <a:spLocks noGrp="1"/>
          </p:cNvSpPr>
          <p:nvPr>
            <p:ph type="sldNum" sz="quarter" idx="12"/>
          </p:nvPr>
        </p:nvSpPr>
        <p:spPr>
          <a:xfrm>
            <a:off x="4422372" y="6492874"/>
            <a:ext cx="4721628" cy="365125"/>
          </a:xfrm>
        </p:spPr>
        <p:txBody>
          <a:bodyPr/>
          <a:lstStyle/>
          <a:p>
            <a:fld id="{675BEBA6-4A57-406D-B671-F270610AB5E4}" type="slidenum">
              <a:rPr lang="en-US" smtClean="0"/>
              <a:t>5</a:t>
            </a:fld>
            <a:endParaRPr lang="en-US" dirty="0"/>
          </a:p>
        </p:txBody>
      </p:sp>
    </p:spTree>
    <p:extLst>
      <p:ext uri="{BB962C8B-B14F-4D97-AF65-F5344CB8AC3E}">
        <p14:creationId xmlns:p14="http://schemas.microsoft.com/office/powerpoint/2010/main" val="14590127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280737"/>
            <a:ext cx="8541468" cy="461134"/>
          </a:xfrm>
        </p:spPr>
        <p:txBody>
          <a:bodyPr>
            <a:noAutofit/>
          </a:bodyPr>
          <a:lstStyle/>
          <a:p>
            <a:r>
              <a:rPr lang="en-US" sz="2100" dirty="0" smtClean="0"/>
              <a:t>Temporary Expanded Public Service Loan Forgiveness opportunity</a:t>
            </a:r>
            <a:endParaRPr lang="en-US" sz="2100" dirty="0"/>
          </a:p>
        </p:txBody>
      </p:sp>
      <p:graphicFrame>
        <p:nvGraphicFramePr>
          <p:cNvPr id="7" name="Content Placeholder 6" title="Grid"/>
          <p:cNvGraphicFramePr>
            <a:graphicFrameLocks noGrp="1"/>
          </p:cNvGraphicFramePr>
          <p:nvPr>
            <p:ph idx="1"/>
            <p:extLst>
              <p:ext uri="{D42A27DB-BD31-4B8C-83A1-F6EECF244321}">
                <p14:modId xmlns:p14="http://schemas.microsoft.com/office/powerpoint/2010/main" val="3662982443"/>
              </p:ext>
            </p:extLst>
          </p:nvPr>
        </p:nvGraphicFramePr>
        <p:xfrm>
          <a:off x="739037" y="1379533"/>
          <a:ext cx="811525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50</a:t>
            </a:fld>
            <a:endParaRPr lang="en-US"/>
          </a:p>
        </p:txBody>
      </p:sp>
    </p:spTree>
    <p:extLst>
      <p:ext uri="{BB962C8B-B14F-4D97-AF65-F5344CB8AC3E}">
        <p14:creationId xmlns:p14="http://schemas.microsoft.com/office/powerpoint/2010/main" val="34157045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25" y="280736"/>
            <a:ext cx="8640056" cy="512893"/>
          </a:xfrm>
        </p:spPr>
        <p:txBody>
          <a:bodyPr>
            <a:normAutofit fontScale="90000"/>
          </a:bodyPr>
          <a:lstStyle/>
          <a:p>
            <a:r>
              <a:rPr lang="en-US" sz="2100" dirty="0" smtClean="0"/>
              <a:t>Temporary Expanded Public Service Loan Forgiveness opportunity </a:t>
            </a:r>
            <a:r>
              <a:rPr lang="en-US" sz="2000" dirty="0"/>
              <a:t>–</a:t>
            </a:r>
            <a:r>
              <a:rPr lang="en-US" sz="2100" dirty="0" smtClean="0"/>
              <a:t> </a:t>
            </a:r>
            <a:r>
              <a:rPr lang="en-US" sz="2100" dirty="0"/>
              <a:t>e</a:t>
            </a:r>
            <a:r>
              <a:rPr lang="en-US" sz="2100" dirty="0" smtClean="0"/>
              <a:t>ligibility</a:t>
            </a:r>
            <a:endParaRPr lang="en-US" sz="2100" dirty="0"/>
          </a:p>
        </p:txBody>
      </p:sp>
      <p:sp>
        <p:nvSpPr>
          <p:cNvPr id="7" name="Rectangle 6"/>
          <p:cNvSpPr/>
          <p:nvPr/>
        </p:nvSpPr>
        <p:spPr>
          <a:xfrm>
            <a:off x="517586" y="1345190"/>
            <a:ext cx="6383546" cy="2131866"/>
          </a:xfrm>
          <a:prstGeom prst="rect">
            <a:avLst/>
          </a:prstGeom>
        </p:spPr>
        <p:txBody>
          <a:bodyPr wrap="square">
            <a:spAutoFit/>
          </a:bodyPr>
          <a:lstStyle/>
          <a:p>
            <a:pPr lvl="0" defTabSz="914400">
              <a:lnSpc>
                <a:spcPct val="90000"/>
              </a:lnSpc>
              <a:spcBef>
                <a:spcPts val="1000"/>
              </a:spcBef>
            </a:pPr>
            <a:r>
              <a:rPr lang="en-US" sz="2500" dirty="0">
                <a:solidFill>
                  <a:prstClr val="black"/>
                </a:solidFill>
                <a:latin typeface="Calibri" panose="020F0502020204030204" pitchFamily="34" charset="0"/>
                <a:ea typeface="Segoe UI Black" panose="020B0A02040204020203" pitchFamily="34" charset="0"/>
                <a:cs typeface="Calibri" panose="020F0502020204030204" pitchFamily="34" charset="0"/>
              </a:rPr>
              <a:t>If my PSLF application was denied, why would I be eligible under TEPSLF?</a:t>
            </a:r>
          </a:p>
          <a:p>
            <a:pPr lvl="0" defTabSz="914400">
              <a:lnSpc>
                <a:spcPct val="90000"/>
              </a:lnSpc>
              <a:spcBef>
                <a:spcPts val="1000"/>
              </a:spcBef>
            </a:pPr>
            <a:r>
              <a:rPr lang="en-US" sz="8800" dirty="0">
                <a:solidFill>
                  <a:srgbClr val="FF0000"/>
                </a:solidFill>
                <a:ea typeface="Segoe UI Black" panose="020B0A02040204020203" pitchFamily="34" charset="0"/>
                <a:cs typeface="Calibri" panose="020F0502020204030204" pitchFamily="34" charset="0"/>
              </a:rPr>
              <a:t> </a:t>
            </a:r>
          </a:p>
        </p:txBody>
      </p:sp>
      <p:sp>
        <p:nvSpPr>
          <p:cNvPr id="3" name="Content Placeholder 2"/>
          <p:cNvSpPr>
            <a:spLocks noGrp="1"/>
          </p:cNvSpPr>
          <p:nvPr>
            <p:ph idx="1"/>
          </p:nvPr>
        </p:nvSpPr>
        <p:spPr>
          <a:xfrm>
            <a:off x="517586" y="2456329"/>
            <a:ext cx="8215580" cy="3274969"/>
          </a:xfrm>
        </p:spPr>
        <p:txBody>
          <a:bodyPr>
            <a:normAutofit/>
          </a:bodyPr>
          <a:lstStyle/>
          <a:p>
            <a:endParaRPr lang="en-US" sz="2000" dirty="0" smtClean="0">
              <a:latin typeface="+mn-lt"/>
            </a:endParaRPr>
          </a:p>
          <a:p>
            <a:pPr marL="342900" indent="-342900">
              <a:buClr>
                <a:srgbClr val="0070C0"/>
              </a:buClr>
              <a:buSzPct val="150000"/>
              <a:buFont typeface="Arial" panose="020B0604020202020204" pitchFamily="34" charset="0"/>
              <a:buChar char="•"/>
            </a:pPr>
            <a:r>
              <a:rPr lang="en-US" sz="2000" dirty="0" smtClean="0">
                <a:latin typeface="Calibri Light" panose="020F0302020204030204" pitchFamily="34" charset="0"/>
                <a:cs typeface="Calibri Light" panose="020F0302020204030204" pitchFamily="34" charset="0"/>
              </a:rPr>
              <a:t>The </a:t>
            </a:r>
            <a:r>
              <a:rPr lang="en-US" sz="2000" dirty="0">
                <a:latin typeface="Calibri Light" panose="020F0302020204030204" pitchFamily="34" charset="0"/>
                <a:cs typeface="Calibri Light" panose="020F0302020204030204" pitchFamily="34" charset="0"/>
              </a:rPr>
              <a:t>U.S. Department of Education</a:t>
            </a:r>
            <a:r>
              <a:rPr lang="en-US" sz="2000" dirty="0" smtClean="0">
                <a:latin typeface="Calibri Light" panose="020F0302020204030204" pitchFamily="34" charset="0"/>
                <a:cs typeface="Calibri Light" panose="020F0302020204030204" pitchFamily="34" charset="0"/>
              </a:rPr>
              <a:t> </a:t>
            </a:r>
            <a:r>
              <a:rPr lang="en-US" sz="2000" dirty="0">
                <a:latin typeface="Calibri Light" panose="020F0302020204030204" pitchFamily="34" charset="0"/>
                <a:cs typeface="Calibri Light" panose="020F0302020204030204" pitchFamily="34" charset="0"/>
              </a:rPr>
              <a:t>will reconsider your eligibility for PSLF </a:t>
            </a:r>
            <a:r>
              <a:rPr lang="en-US" sz="2000" dirty="0" smtClean="0">
                <a:latin typeface="Calibri Light" panose="020F0302020204030204" pitchFamily="34" charset="0"/>
                <a:cs typeface="Calibri Light" panose="020F0302020204030204" pitchFamily="34" charset="0"/>
              </a:rPr>
              <a:t>using </a:t>
            </a:r>
            <a:r>
              <a:rPr lang="en-US" sz="2000" dirty="0">
                <a:latin typeface="Calibri Light" panose="020F0302020204030204" pitchFamily="34" charset="0"/>
                <a:cs typeface="Calibri Light" panose="020F0302020204030204" pitchFamily="34" charset="0"/>
              </a:rPr>
              <a:t>an expanded list of qualifying repayment plans. </a:t>
            </a:r>
            <a:endParaRPr lang="en-US" sz="2000" dirty="0" smtClean="0">
              <a:latin typeface="Calibri Light" panose="020F0302020204030204" pitchFamily="34" charset="0"/>
              <a:cs typeface="Calibri Light" panose="020F0302020204030204" pitchFamily="34" charset="0"/>
            </a:endParaRPr>
          </a:p>
          <a:p>
            <a:pPr marL="342900" indent="-342900">
              <a:buClr>
                <a:srgbClr val="0070C0"/>
              </a:buClr>
              <a:buSzPct val="150000"/>
              <a:buFont typeface="Arial" panose="020B0604020202020204" pitchFamily="34" charset="0"/>
              <a:buChar char="•"/>
            </a:pPr>
            <a:endParaRPr lang="en-US" sz="2000" dirty="0">
              <a:latin typeface="Calibri Light" panose="020F0302020204030204" pitchFamily="34" charset="0"/>
              <a:cs typeface="Calibri Light" panose="020F0302020204030204" pitchFamily="34" charset="0"/>
            </a:endParaRPr>
          </a:p>
          <a:p>
            <a:pPr marL="342900" indent="-342900">
              <a:buClr>
                <a:srgbClr val="0070C0"/>
              </a:buClr>
              <a:buSzPct val="150000"/>
              <a:buFont typeface="Arial" panose="020B0604020202020204" pitchFamily="34" charset="0"/>
              <a:buChar char="•"/>
            </a:pPr>
            <a:r>
              <a:rPr lang="en-US" sz="2000" dirty="0" smtClean="0">
                <a:latin typeface="Calibri Light" panose="020F0302020204030204" pitchFamily="34" charset="0"/>
                <a:cs typeface="Calibri Light" panose="020F0302020204030204" pitchFamily="34" charset="0"/>
              </a:rPr>
              <a:t>Some </a:t>
            </a:r>
            <a:r>
              <a:rPr lang="en-US" sz="2000" dirty="0">
                <a:latin typeface="Calibri Light" panose="020F0302020204030204" pitchFamily="34" charset="0"/>
                <a:cs typeface="Calibri Light" panose="020F0302020204030204" pitchFamily="34" charset="0"/>
              </a:rPr>
              <a:t>payments that </a:t>
            </a:r>
            <a:r>
              <a:rPr lang="en-US" sz="2000" dirty="0" smtClean="0">
                <a:latin typeface="Calibri Light" panose="020F0302020204030204" pitchFamily="34" charset="0"/>
                <a:cs typeface="Calibri Light" panose="020F0302020204030204" pitchFamily="34" charset="0"/>
              </a:rPr>
              <a:t>do not count toward </a:t>
            </a:r>
            <a:r>
              <a:rPr lang="en-US" sz="2000" dirty="0">
                <a:latin typeface="Calibri Light" panose="020F0302020204030204" pitchFamily="34" charset="0"/>
                <a:cs typeface="Calibri Light" panose="020F0302020204030204" pitchFamily="34" charset="0"/>
              </a:rPr>
              <a:t>loan forgiveness under </a:t>
            </a:r>
            <a:r>
              <a:rPr lang="en-US" sz="2000" dirty="0" smtClean="0">
                <a:latin typeface="Calibri Light" panose="020F0302020204030204" pitchFamily="34" charset="0"/>
                <a:cs typeface="Calibri Light" panose="020F0302020204030204" pitchFamily="34" charset="0"/>
              </a:rPr>
              <a:t>PSLF </a:t>
            </a:r>
            <a:r>
              <a:rPr lang="en-US" sz="2000" dirty="0">
                <a:latin typeface="Calibri Light" panose="020F0302020204030204" pitchFamily="34" charset="0"/>
                <a:cs typeface="Calibri Light" panose="020F0302020204030204" pitchFamily="34" charset="0"/>
              </a:rPr>
              <a:t>may count toward forgiveness </a:t>
            </a:r>
            <a:r>
              <a:rPr lang="en-US" sz="2000" dirty="0" smtClean="0">
                <a:latin typeface="Calibri Light" panose="020F0302020204030204" pitchFamily="34" charset="0"/>
                <a:cs typeface="Calibri Light" panose="020F0302020204030204" pitchFamily="34" charset="0"/>
              </a:rPr>
              <a:t>under TEPSLF.</a:t>
            </a:r>
          </a:p>
          <a:p>
            <a:pPr>
              <a:buClr>
                <a:srgbClr val="0070C0"/>
              </a:buClr>
              <a:buSzPct val="150000"/>
            </a:pPr>
            <a:endParaRPr lang="en-US" sz="2000" dirty="0">
              <a:latin typeface="Calibri Light" panose="020F0302020204030204" pitchFamily="34" charset="0"/>
              <a:cs typeface="Calibri Light" panose="020F0302020204030204" pitchFamily="34" charset="0"/>
            </a:endParaRPr>
          </a:p>
          <a:p>
            <a:pPr>
              <a:buClr>
                <a:srgbClr val="0070C0"/>
              </a:buClr>
              <a:buSzPct val="150000"/>
            </a:pPr>
            <a:endParaRPr lang="en-US" sz="2000" dirty="0">
              <a:latin typeface="Calibri Light" panose="020F0302020204030204" pitchFamily="34" charset="0"/>
              <a:cs typeface="Calibri Light" panose="020F0302020204030204" pitchFamily="34" charset="0"/>
            </a:endParaRPr>
          </a:p>
        </p:txBody>
      </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51</a:t>
            </a:fld>
            <a:endParaRPr lang="en-US"/>
          </a:p>
        </p:txBody>
      </p:sp>
      <p:pic>
        <p:nvPicPr>
          <p:cNvPr id="8" name="Picture 7" title="Blue head with question mark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7384" y="1185444"/>
            <a:ext cx="1017916" cy="979521"/>
          </a:xfrm>
          <a:prstGeom prst="rect">
            <a:avLst/>
          </a:prstGeom>
        </p:spPr>
      </p:pic>
    </p:spTree>
    <p:extLst>
      <p:ext uri="{BB962C8B-B14F-4D97-AF65-F5344CB8AC3E}">
        <p14:creationId xmlns:p14="http://schemas.microsoft.com/office/powerpoint/2010/main" val="512154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OFM </a:t>
            </a:r>
            <a:fld id="{DD98B380-2ACF-4ABD-B83C-2AA2CFD71CC5}" type="datetime1">
              <a:rPr lang="en-US" smtClean="0"/>
              <a:t>8/6/2018</a:t>
            </a:fld>
            <a:endParaRPr lang="en-US" dirty="0"/>
          </a:p>
        </p:txBody>
      </p:sp>
      <p:sp>
        <p:nvSpPr>
          <p:cNvPr id="3" name="Footer Placeholder 2"/>
          <p:cNvSpPr>
            <a:spLocks noGrp="1"/>
          </p:cNvSpPr>
          <p:nvPr>
            <p:ph type="ftr" sz="quarter" idx="11"/>
          </p:nvPr>
        </p:nvSpPr>
        <p:spPr/>
        <p:txBody>
          <a:bodyPr/>
          <a:lstStyle/>
          <a:p>
            <a:r>
              <a:rPr lang="en-US" smtClean="0"/>
              <a:t>Myfedloan.org </a:t>
            </a:r>
            <a:endParaRPr lang="en-US" dirty="0"/>
          </a:p>
        </p:txBody>
      </p:sp>
      <p:sp>
        <p:nvSpPr>
          <p:cNvPr id="4" name="Slide Number Placeholder 3"/>
          <p:cNvSpPr>
            <a:spLocks noGrp="1"/>
          </p:cNvSpPr>
          <p:nvPr>
            <p:ph type="sldNum" sz="quarter" idx="12"/>
          </p:nvPr>
        </p:nvSpPr>
        <p:spPr/>
        <p:txBody>
          <a:bodyPr/>
          <a:lstStyle/>
          <a:p>
            <a:fld id="{675BEBA6-4A57-406D-B671-F270610AB5E4}" type="slidenum">
              <a:rPr lang="en-US" smtClean="0"/>
              <a:t>52</a:t>
            </a:fld>
            <a:endParaRPr lang="en-US"/>
          </a:p>
        </p:txBody>
      </p:sp>
      <p:sp>
        <p:nvSpPr>
          <p:cNvPr id="5" name="Text Placeholder 4"/>
          <p:cNvSpPr>
            <a:spLocks noGrp="1"/>
          </p:cNvSpPr>
          <p:nvPr>
            <p:ph type="body" sz="quarter" idx="13"/>
          </p:nvPr>
        </p:nvSpPr>
        <p:spPr>
          <a:xfrm>
            <a:off x="1028700" y="2577324"/>
            <a:ext cx="6435725" cy="1597025"/>
          </a:xfrm>
        </p:spPr>
        <p:txBody>
          <a:bodyPr>
            <a:normAutofit/>
          </a:bodyPr>
          <a:lstStyle/>
          <a:p>
            <a:r>
              <a:rPr lang="en-US" sz="4300" dirty="0" smtClean="0"/>
              <a:t>How to qualify for the TEPSLF program </a:t>
            </a:r>
            <a:endParaRPr lang="en-US" sz="4300" dirty="0"/>
          </a:p>
        </p:txBody>
      </p:sp>
    </p:spTree>
    <p:extLst>
      <p:ext uri="{BB962C8B-B14F-4D97-AF65-F5344CB8AC3E}">
        <p14:creationId xmlns:p14="http://schemas.microsoft.com/office/powerpoint/2010/main" val="3742810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758" y="368967"/>
            <a:ext cx="8504367" cy="424663"/>
          </a:xfrm>
        </p:spPr>
        <p:txBody>
          <a:bodyPr>
            <a:normAutofit/>
          </a:bodyPr>
          <a:lstStyle/>
          <a:p>
            <a:r>
              <a:rPr lang="en-US" sz="2100" dirty="0"/>
              <a:t>Temporary Expanded Public Service Loan Forgiveness </a:t>
            </a:r>
            <a:r>
              <a:rPr lang="en-US" sz="2100" dirty="0" smtClean="0"/>
              <a:t>opportunity </a:t>
            </a:r>
            <a:r>
              <a:rPr lang="en-US" sz="2000" dirty="0"/>
              <a:t>–</a:t>
            </a:r>
            <a:r>
              <a:rPr lang="en-US" sz="2100" dirty="0" smtClean="0"/>
              <a:t> qualify </a:t>
            </a:r>
            <a:endParaRPr lang="en-US" sz="2100" dirty="0"/>
          </a:p>
        </p:txBody>
      </p:sp>
      <p:graphicFrame>
        <p:nvGraphicFramePr>
          <p:cNvPr id="7" name="Content Placeholder 6" title="Grid with description of TEPSLF "/>
          <p:cNvGraphicFramePr>
            <a:graphicFrameLocks noGrp="1"/>
          </p:cNvGraphicFramePr>
          <p:nvPr>
            <p:ph idx="1"/>
            <p:extLst>
              <p:ext uri="{D42A27DB-BD31-4B8C-83A1-F6EECF244321}">
                <p14:modId xmlns:p14="http://schemas.microsoft.com/office/powerpoint/2010/main" val="1402977848"/>
              </p:ext>
            </p:extLst>
          </p:nvPr>
        </p:nvGraphicFramePr>
        <p:xfrm>
          <a:off x="628650" y="1322173"/>
          <a:ext cx="7886700" cy="4813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53</a:t>
            </a:fld>
            <a:endParaRPr lang="en-US"/>
          </a:p>
        </p:txBody>
      </p:sp>
    </p:spTree>
    <p:extLst>
      <p:ext uri="{BB962C8B-B14F-4D97-AF65-F5344CB8AC3E}">
        <p14:creationId xmlns:p14="http://schemas.microsoft.com/office/powerpoint/2010/main" val="5706425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738" y="376988"/>
            <a:ext cx="8671876" cy="416641"/>
          </a:xfrm>
        </p:spPr>
        <p:txBody>
          <a:bodyPr/>
          <a:lstStyle/>
          <a:p>
            <a:r>
              <a:rPr lang="en-US" sz="2100" dirty="0">
                <a:solidFill>
                  <a:prstClr val="black"/>
                </a:solidFill>
              </a:rPr>
              <a:t>Temporary Expanded Public Service Loan Forgiveness </a:t>
            </a:r>
            <a:r>
              <a:rPr lang="en-US" sz="2100" dirty="0" smtClean="0">
                <a:solidFill>
                  <a:prstClr val="black"/>
                </a:solidFill>
              </a:rPr>
              <a:t>opportunity </a:t>
            </a:r>
            <a:r>
              <a:rPr lang="en-US" sz="2000" dirty="0"/>
              <a:t>–</a:t>
            </a:r>
            <a:r>
              <a:rPr lang="en-US" sz="2100" dirty="0" smtClean="0">
                <a:solidFill>
                  <a:prstClr val="black"/>
                </a:solidFill>
              </a:rPr>
              <a:t> qualify </a:t>
            </a:r>
            <a:endParaRPr lang="en-US" sz="2100" dirty="0"/>
          </a:p>
        </p:txBody>
      </p:sp>
      <p:sp>
        <p:nvSpPr>
          <p:cNvPr id="3" name="Content Placeholder 2"/>
          <p:cNvSpPr>
            <a:spLocks noGrp="1"/>
          </p:cNvSpPr>
          <p:nvPr>
            <p:ph idx="1"/>
          </p:nvPr>
        </p:nvSpPr>
        <p:spPr/>
        <p:txBody>
          <a:bodyPr>
            <a:normAutofit/>
          </a:bodyPr>
          <a:lstStyle/>
          <a:p>
            <a:r>
              <a:rPr lang="en-US" sz="2000" dirty="0">
                <a:latin typeface="+mn-lt"/>
              </a:rPr>
              <a:t>You will be eligible for the TEPSLF opportunity only if, among other requirements, the amount you paid 12 months prior to applying for TEPSLF </a:t>
            </a:r>
            <a:r>
              <a:rPr lang="en-US" sz="2000" i="1" dirty="0">
                <a:latin typeface="+mn-lt"/>
              </a:rPr>
              <a:t>and</a:t>
            </a:r>
            <a:r>
              <a:rPr lang="en-US" sz="2000" dirty="0">
                <a:latin typeface="+mn-lt"/>
              </a:rPr>
              <a:t> the last payment you made before applying for TEPSLF are at least as much as you would have paid under an income-driven repayment plan.</a:t>
            </a:r>
          </a:p>
          <a:p>
            <a:endParaRPr lang="en-US" sz="2000" dirty="0">
              <a:latin typeface="+mn-lt"/>
            </a:endParaRPr>
          </a:p>
          <a:p>
            <a:r>
              <a:rPr lang="en-US" sz="2000" dirty="0" smtClean="0">
                <a:latin typeface="+mn-lt"/>
              </a:rPr>
              <a:t>FedLoan </a:t>
            </a:r>
            <a:r>
              <a:rPr lang="en-US" sz="2000" dirty="0">
                <a:latin typeface="+mn-lt"/>
              </a:rPr>
              <a:t>Servicing will assess this and contact you if </a:t>
            </a:r>
            <a:r>
              <a:rPr lang="en-US" sz="2000" dirty="0" smtClean="0">
                <a:latin typeface="+mn-lt"/>
              </a:rPr>
              <a:t>it needs </a:t>
            </a:r>
            <a:r>
              <a:rPr lang="en-US" sz="2000" dirty="0">
                <a:latin typeface="+mn-lt"/>
              </a:rPr>
              <a:t>documentation of your income to determine whether you are </a:t>
            </a:r>
            <a:r>
              <a:rPr lang="en-US" sz="2000" dirty="0" smtClean="0">
                <a:latin typeface="+mn-lt"/>
              </a:rPr>
              <a:t>eligible.</a:t>
            </a:r>
            <a:endParaRPr lang="en-US" sz="2000" dirty="0">
              <a:latin typeface="+mn-lt"/>
            </a:endParaRPr>
          </a:p>
        </p:txBody>
      </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54</a:t>
            </a:fld>
            <a:endParaRPr lang="en-US"/>
          </a:p>
        </p:txBody>
      </p:sp>
    </p:spTree>
    <p:extLst>
      <p:ext uri="{BB962C8B-B14F-4D97-AF65-F5344CB8AC3E}">
        <p14:creationId xmlns:p14="http://schemas.microsoft.com/office/powerpoint/2010/main" val="37551384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737" y="368968"/>
            <a:ext cx="8682510" cy="424662"/>
          </a:xfrm>
        </p:spPr>
        <p:txBody>
          <a:bodyPr/>
          <a:lstStyle/>
          <a:p>
            <a:r>
              <a:rPr lang="en-US" sz="2100" dirty="0">
                <a:solidFill>
                  <a:prstClr val="black"/>
                </a:solidFill>
              </a:rPr>
              <a:t>Temporary Expanded Public Service Loan Forgiveness </a:t>
            </a:r>
            <a:r>
              <a:rPr lang="en-US" sz="2100" dirty="0" smtClean="0">
                <a:solidFill>
                  <a:prstClr val="black"/>
                </a:solidFill>
              </a:rPr>
              <a:t>opportunity </a:t>
            </a:r>
            <a:r>
              <a:rPr lang="en-US" sz="2000" dirty="0"/>
              <a:t>–</a:t>
            </a:r>
            <a:r>
              <a:rPr lang="en-US" sz="2100" dirty="0" smtClean="0">
                <a:solidFill>
                  <a:prstClr val="black"/>
                </a:solidFill>
              </a:rPr>
              <a:t> qualify </a:t>
            </a:r>
            <a:endParaRPr lang="en-US" sz="2100" dirty="0"/>
          </a:p>
        </p:txBody>
      </p:sp>
      <p:sp>
        <p:nvSpPr>
          <p:cNvPr id="3" name="Content Placeholder 2"/>
          <p:cNvSpPr>
            <a:spLocks noGrp="1"/>
          </p:cNvSpPr>
          <p:nvPr>
            <p:ph idx="1"/>
          </p:nvPr>
        </p:nvSpPr>
        <p:spPr>
          <a:xfrm>
            <a:off x="628649" y="1388586"/>
            <a:ext cx="7913771" cy="4996171"/>
          </a:xfrm>
        </p:spPr>
        <p:txBody>
          <a:bodyPr>
            <a:normAutofit fontScale="77500" lnSpcReduction="20000"/>
          </a:bodyPr>
          <a:lstStyle/>
          <a:p>
            <a:pPr>
              <a:lnSpc>
                <a:spcPct val="105000"/>
              </a:lnSpc>
            </a:pPr>
            <a:r>
              <a:rPr lang="en-US" sz="3100" dirty="0" smtClean="0"/>
              <a:t>The Department of Education will reconsider your eligibility for PSLF using this expanded list of qualifying repayment plans:</a:t>
            </a:r>
          </a:p>
          <a:p>
            <a:pPr>
              <a:buClr>
                <a:srgbClr val="0070C0"/>
              </a:buClr>
              <a:buSzPct val="150000"/>
            </a:pPr>
            <a:endParaRPr lang="en-US" dirty="0"/>
          </a:p>
          <a:p>
            <a:pPr marL="342900" indent="-342900">
              <a:buClr>
                <a:srgbClr val="0070C0"/>
              </a:buClr>
              <a:buSzPct val="150000"/>
              <a:buFont typeface="Arial" panose="020B0604020202020204" pitchFamily="34" charset="0"/>
              <a:buChar char="•"/>
            </a:pPr>
            <a:r>
              <a:rPr lang="en-US" sz="2900" dirty="0">
                <a:latin typeface="+mn-lt"/>
              </a:rPr>
              <a:t>Graduated Repayment </a:t>
            </a:r>
            <a:r>
              <a:rPr lang="en-US" sz="2900" dirty="0" smtClean="0">
                <a:latin typeface="+mn-lt"/>
              </a:rPr>
              <a:t>Plan</a:t>
            </a:r>
          </a:p>
          <a:p>
            <a:pPr marL="342900" indent="-342900">
              <a:buClr>
                <a:srgbClr val="0070C0"/>
              </a:buClr>
              <a:buSzPct val="150000"/>
              <a:buFont typeface="Arial" panose="020B0604020202020204" pitchFamily="34" charset="0"/>
              <a:buChar char="•"/>
            </a:pPr>
            <a:endParaRPr lang="en-US" sz="2900" dirty="0" smtClean="0">
              <a:latin typeface="+mn-lt"/>
            </a:endParaRPr>
          </a:p>
          <a:p>
            <a:pPr marL="342900" indent="-342900">
              <a:buClr>
                <a:srgbClr val="0070C0"/>
              </a:buClr>
              <a:buSzPct val="150000"/>
              <a:buFont typeface="Arial" panose="020B0604020202020204" pitchFamily="34" charset="0"/>
              <a:buChar char="•"/>
            </a:pPr>
            <a:r>
              <a:rPr lang="en-US" sz="2900" dirty="0" smtClean="0">
                <a:latin typeface="+mn-lt"/>
              </a:rPr>
              <a:t>Extended </a:t>
            </a:r>
            <a:r>
              <a:rPr lang="en-US" sz="2900" dirty="0">
                <a:latin typeface="+mn-lt"/>
              </a:rPr>
              <a:t>Repayment </a:t>
            </a:r>
            <a:r>
              <a:rPr lang="en-US" sz="2900" dirty="0" smtClean="0">
                <a:latin typeface="+mn-lt"/>
              </a:rPr>
              <a:t>Plan</a:t>
            </a:r>
          </a:p>
          <a:p>
            <a:pPr marL="342900" indent="-342900">
              <a:buClr>
                <a:srgbClr val="0070C0"/>
              </a:buClr>
              <a:buSzPct val="150000"/>
              <a:buFont typeface="Arial" panose="020B0604020202020204" pitchFamily="34" charset="0"/>
              <a:buChar char="•"/>
            </a:pPr>
            <a:endParaRPr lang="en-US" sz="2900" dirty="0" smtClean="0">
              <a:latin typeface="+mn-lt"/>
            </a:endParaRPr>
          </a:p>
          <a:p>
            <a:pPr marL="342900" indent="-342900">
              <a:buClr>
                <a:srgbClr val="0070C0"/>
              </a:buClr>
              <a:buSzPct val="150000"/>
              <a:buFont typeface="Arial" panose="020B0604020202020204" pitchFamily="34" charset="0"/>
              <a:buChar char="•"/>
            </a:pPr>
            <a:r>
              <a:rPr lang="en-US" sz="2900" dirty="0" smtClean="0">
                <a:latin typeface="+mn-lt"/>
              </a:rPr>
              <a:t>Consolidation </a:t>
            </a:r>
            <a:r>
              <a:rPr lang="en-US" sz="2900" dirty="0">
                <a:latin typeface="+mn-lt"/>
              </a:rPr>
              <a:t>Standard Repayment </a:t>
            </a:r>
            <a:r>
              <a:rPr lang="en-US" sz="2900" dirty="0" smtClean="0">
                <a:latin typeface="+mn-lt"/>
              </a:rPr>
              <a:t>Plan</a:t>
            </a:r>
          </a:p>
          <a:p>
            <a:pPr marL="342900" indent="-342900">
              <a:buClr>
                <a:srgbClr val="0070C0"/>
              </a:buClr>
              <a:buSzPct val="150000"/>
              <a:buFont typeface="Arial" panose="020B0604020202020204" pitchFamily="34" charset="0"/>
              <a:buChar char="•"/>
            </a:pPr>
            <a:endParaRPr lang="en-US" sz="2900" dirty="0" smtClean="0">
              <a:latin typeface="+mn-lt"/>
            </a:endParaRPr>
          </a:p>
          <a:p>
            <a:pPr marL="342900" indent="-342900">
              <a:buClr>
                <a:srgbClr val="0070C0"/>
              </a:buClr>
              <a:buSzPct val="150000"/>
              <a:buFont typeface="Arial" panose="020B0604020202020204" pitchFamily="34" charset="0"/>
              <a:buChar char="•"/>
            </a:pPr>
            <a:r>
              <a:rPr lang="en-US" sz="2900" dirty="0" smtClean="0">
                <a:latin typeface="+mn-lt"/>
              </a:rPr>
              <a:t>Consolidation </a:t>
            </a:r>
            <a:r>
              <a:rPr lang="en-US" sz="2900" dirty="0">
                <a:latin typeface="+mn-lt"/>
              </a:rPr>
              <a:t>Graduated Repayment </a:t>
            </a:r>
            <a:r>
              <a:rPr lang="en-US" sz="2900" dirty="0" smtClean="0">
                <a:latin typeface="+mn-lt"/>
              </a:rPr>
              <a:t>Plan </a:t>
            </a:r>
          </a:p>
          <a:p>
            <a:endParaRPr lang="en-US" sz="600" dirty="0" smtClean="0"/>
          </a:p>
          <a:p>
            <a:endParaRPr lang="en-US" sz="2900" dirty="0">
              <a:latin typeface="+mn-lt"/>
            </a:endParaRPr>
          </a:p>
          <a:p>
            <a:r>
              <a:rPr lang="en-US" sz="2900" dirty="0" smtClean="0">
                <a:latin typeface="+mn-lt"/>
              </a:rPr>
              <a:t>These </a:t>
            </a:r>
            <a:r>
              <a:rPr lang="en-US" sz="2900" dirty="0">
                <a:latin typeface="+mn-lt"/>
              </a:rPr>
              <a:t>plans </a:t>
            </a:r>
            <a:r>
              <a:rPr lang="en-US" sz="2900" dirty="0" smtClean="0">
                <a:latin typeface="+mn-lt"/>
              </a:rPr>
              <a:t>do not </a:t>
            </a:r>
            <a:r>
              <a:rPr lang="en-US" sz="2900" dirty="0">
                <a:latin typeface="+mn-lt"/>
              </a:rPr>
              <a:t>usually qualify for </a:t>
            </a:r>
            <a:r>
              <a:rPr lang="en-US" sz="2900" dirty="0" smtClean="0">
                <a:latin typeface="+mn-lt"/>
              </a:rPr>
              <a:t>PSLF, only TEPSLF.</a:t>
            </a:r>
            <a:endParaRPr lang="en-US" sz="2900" dirty="0">
              <a:latin typeface="+mn-lt"/>
            </a:endParaRPr>
          </a:p>
          <a:p>
            <a:endParaRPr lang="en-US" sz="2900" dirty="0" smtClean="0"/>
          </a:p>
          <a:p>
            <a:endParaRPr lang="en-US" sz="2900" dirty="0"/>
          </a:p>
          <a:p>
            <a:endParaRPr lang="en-US" dirty="0"/>
          </a:p>
        </p:txBody>
      </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55</a:t>
            </a:fld>
            <a:endParaRPr lang="en-US"/>
          </a:p>
        </p:txBody>
      </p:sp>
    </p:spTree>
    <p:extLst>
      <p:ext uri="{BB962C8B-B14F-4D97-AF65-F5344CB8AC3E}">
        <p14:creationId xmlns:p14="http://schemas.microsoft.com/office/powerpoint/2010/main" val="10574748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758" y="376989"/>
            <a:ext cx="8472469" cy="416641"/>
          </a:xfrm>
        </p:spPr>
        <p:txBody>
          <a:bodyPr>
            <a:noAutofit/>
          </a:bodyPr>
          <a:lstStyle/>
          <a:p>
            <a:r>
              <a:rPr lang="en-US" sz="2100" dirty="0" smtClean="0">
                <a:solidFill>
                  <a:prstClr val="black"/>
                </a:solidFill>
              </a:rPr>
              <a:t>Temporary </a:t>
            </a:r>
            <a:r>
              <a:rPr lang="en-US" sz="2100" dirty="0">
                <a:solidFill>
                  <a:prstClr val="black"/>
                </a:solidFill>
              </a:rPr>
              <a:t>Expanded Public Service Loan Forgiveness </a:t>
            </a:r>
            <a:r>
              <a:rPr lang="en-US" sz="2100" dirty="0" smtClean="0">
                <a:solidFill>
                  <a:prstClr val="black"/>
                </a:solidFill>
              </a:rPr>
              <a:t>opportunity </a:t>
            </a:r>
            <a:r>
              <a:rPr lang="en-US" sz="2000" dirty="0"/>
              <a:t>–</a:t>
            </a:r>
            <a:r>
              <a:rPr lang="en-US" sz="2100" dirty="0" smtClean="0">
                <a:solidFill>
                  <a:prstClr val="black"/>
                </a:solidFill>
              </a:rPr>
              <a:t> qualify</a:t>
            </a:r>
            <a:endParaRPr lang="en-US" sz="2100" dirty="0"/>
          </a:p>
        </p:txBody>
      </p:sp>
      <p:graphicFrame>
        <p:nvGraphicFramePr>
          <p:cNvPr id="7" name="Content Placeholder 6" title="Blue grid with arrows and content "/>
          <p:cNvGraphicFramePr>
            <a:graphicFrameLocks noGrp="1"/>
          </p:cNvGraphicFramePr>
          <p:nvPr>
            <p:ph idx="1"/>
            <p:extLst>
              <p:ext uri="{D42A27DB-BD31-4B8C-83A1-F6EECF244321}">
                <p14:modId xmlns:p14="http://schemas.microsoft.com/office/powerpoint/2010/main" val="4257385317"/>
              </p:ext>
            </p:extLst>
          </p:nvPr>
        </p:nvGraphicFramePr>
        <p:xfrm>
          <a:off x="726140" y="1344706"/>
          <a:ext cx="7789209" cy="4833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hidden="1"/>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56</a:t>
            </a:fld>
            <a:endParaRPr lang="en-US"/>
          </a:p>
        </p:txBody>
      </p:sp>
    </p:spTree>
    <p:extLst>
      <p:ext uri="{BB962C8B-B14F-4D97-AF65-F5344CB8AC3E}">
        <p14:creationId xmlns:p14="http://schemas.microsoft.com/office/powerpoint/2010/main" val="8048034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25" y="401053"/>
            <a:ext cx="8842074" cy="392578"/>
          </a:xfrm>
        </p:spPr>
        <p:txBody>
          <a:bodyPr>
            <a:noAutofit/>
          </a:bodyPr>
          <a:lstStyle/>
          <a:p>
            <a:r>
              <a:rPr lang="en-US" sz="2100" dirty="0">
                <a:solidFill>
                  <a:prstClr val="black"/>
                </a:solidFill>
              </a:rPr>
              <a:t>Temporary Expanded Public Service Loan Forgiveness </a:t>
            </a:r>
            <a:r>
              <a:rPr lang="en-US" sz="2100" dirty="0" smtClean="0">
                <a:solidFill>
                  <a:prstClr val="black"/>
                </a:solidFill>
              </a:rPr>
              <a:t>opportunity </a:t>
            </a:r>
            <a:r>
              <a:rPr lang="en-US" sz="2000" dirty="0"/>
              <a:t>–</a:t>
            </a:r>
            <a:r>
              <a:rPr lang="en-US" sz="2100" dirty="0" smtClean="0">
                <a:solidFill>
                  <a:prstClr val="black"/>
                </a:solidFill>
              </a:rPr>
              <a:t> email </a:t>
            </a:r>
            <a:endParaRPr lang="en-US" sz="2100" dirty="0"/>
          </a:p>
        </p:txBody>
      </p:sp>
      <p:sp>
        <p:nvSpPr>
          <p:cNvPr id="9" name="TextBox 8"/>
          <p:cNvSpPr txBox="1"/>
          <p:nvPr/>
        </p:nvSpPr>
        <p:spPr>
          <a:xfrm>
            <a:off x="494270" y="1144202"/>
            <a:ext cx="8155460" cy="477054"/>
          </a:xfrm>
          <a:prstGeom prst="rect">
            <a:avLst/>
          </a:prstGeom>
          <a:noFill/>
        </p:spPr>
        <p:txBody>
          <a:bodyPr wrap="square" rtlCol="0">
            <a:spAutoFit/>
          </a:bodyPr>
          <a:lstStyle/>
          <a:p>
            <a:r>
              <a:rPr lang="en-US" sz="2500" dirty="0">
                <a:latin typeface="Calibri" panose="020F0502020204030204" pitchFamily="34" charset="0"/>
                <a:cs typeface="Calibri" panose="020F0502020204030204" pitchFamily="34" charset="0"/>
              </a:rPr>
              <a:t>Below is a template you can use when creating your </a:t>
            </a:r>
            <a:r>
              <a:rPr lang="en-US" sz="2500" dirty="0" smtClean="0">
                <a:latin typeface="Calibri" panose="020F0502020204030204" pitchFamily="34" charset="0"/>
                <a:cs typeface="Calibri" panose="020F0502020204030204" pitchFamily="34" charset="0"/>
              </a:rPr>
              <a:t>email:  </a:t>
            </a:r>
            <a:endParaRPr lang="en-US" sz="2500" dirty="0">
              <a:latin typeface="Calibri" panose="020F0502020204030204" pitchFamily="34" charset="0"/>
              <a:cs typeface="Calibri" panose="020F0502020204030204" pitchFamily="34" charset="0"/>
            </a:endParaRPr>
          </a:p>
        </p:txBody>
      </p:sp>
      <p:sp>
        <p:nvSpPr>
          <p:cNvPr id="8" name="TextBox 7"/>
          <p:cNvSpPr txBox="1"/>
          <p:nvPr/>
        </p:nvSpPr>
        <p:spPr>
          <a:xfrm>
            <a:off x="2310714" y="2248929"/>
            <a:ext cx="6351373" cy="4093428"/>
          </a:xfrm>
          <a:prstGeom prst="rect">
            <a:avLst/>
          </a:prstGeom>
          <a:noFill/>
        </p:spPr>
        <p:txBody>
          <a:bodyPr wrap="square" rtlCol="0">
            <a:spAutoFit/>
          </a:bodyPr>
          <a:lstStyle/>
          <a:p>
            <a:r>
              <a:rPr lang="en-US" sz="2000" dirty="0"/>
              <a:t>To: TEPSLF@myfedloan.org</a:t>
            </a:r>
            <a:br>
              <a:rPr lang="en-US" sz="2000" dirty="0"/>
            </a:br>
            <a:r>
              <a:rPr lang="en-US" sz="2000" dirty="0" smtClean="0"/>
              <a:t>Subject</a:t>
            </a:r>
            <a:r>
              <a:rPr lang="en-US" sz="2000" dirty="0"/>
              <a:t>: TEPSLF request</a:t>
            </a:r>
          </a:p>
          <a:p>
            <a:endParaRPr lang="en-US" sz="2000" dirty="0"/>
          </a:p>
          <a:p>
            <a:r>
              <a:rPr lang="en-US" sz="2000" dirty="0" smtClean="0"/>
              <a:t>I </a:t>
            </a:r>
            <a:r>
              <a:rPr lang="en-US" sz="2000" dirty="0"/>
              <a:t>request that t</a:t>
            </a:r>
            <a:r>
              <a:rPr lang="en-US" sz="2000" dirty="0" smtClean="0"/>
              <a:t>he U.S. Department of Education </a:t>
            </a:r>
            <a:r>
              <a:rPr lang="en-US" sz="2000" dirty="0"/>
              <a:t>reconsider my eligibility for public service loan forgiveness.</a:t>
            </a:r>
          </a:p>
          <a:p>
            <a:endParaRPr lang="en-US" sz="2000" dirty="0"/>
          </a:p>
          <a:p>
            <a:r>
              <a:rPr lang="en-US" sz="2000" dirty="0"/>
              <a:t>Name: </a:t>
            </a:r>
            <a:r>
              <a:rPr lang="en-US" sz="2000" dirty="0" smtClean="0"/>
              <a:t>(Enter </a:t>
            </a:r>
            <a:r>
              <a:rPr lang="en-US" sz="2000" dirty="0"/>
              <a:t>the same name under which you submitted    your PSLF </a:t>
            </a:r>
            <a:r>
              <a:rPr lang="en-US" sz="2000" dirty="0" smtClean="0"/>
              <a:t>application)</a:t>
            </a:r>
            <a:endParaRPr lang="en-US" sz="2000" dirty="0"/>
          </a:p>
          <a:p>
            <a:endParaRPr lang="en-US" sz="2000" dirty="0"/>
          </a:p>
          <a:p>
            <a:r>
              <a:rPr lang="en-US" sz="2000" dirty="0"/>
              <a:t>Date of Birth: </a:t>
            </a:r>
            <a:r>
              <a:rPr lang="en-US" sz="2000" dirty="0" smtClean="0"/>
              <a:t>(Enter </a:t>
            </a:r>
            <a:r>
              <a:rPr lang="en-US" sz="2000" dirty="0"/>
              <a:t>your date of birth in MM/DD/YYYY </a:t>
            </a:r>
            <a:r>
              <a:rPr lang="en-US" sz="2000" dirty="0" smtClean="0"/>
              <a:t>format)</a:t>
            </a:r>
            <a:endParaRPr lang="en-US" sz="2000" dirty="0"/>
          </a:p>
          <a:p>
            <a:endParaRPr lang="en-US" sz="2000" dirty="0"/>
          </a:p>
          <a:p>
            <a:r>
              <a:rPr lang="en-US" sz="2000" dirty="0"/>
              <a:t>Thank you.</a:t>
            </a:r>
          </a:p>
        </p:txBody>
      </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57</a:t>
            </a:fld>
            <a:endParaRPr lang="en-US"/>
          </a:p>
        </p:txBody>
      </p:sp>
      <p:pic>
        <p:nvPicPr>
          <p:cNvPr id="7" name="Content Placeholder 6" title="Envelop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925" y="2992854"/>
            <a:ext cx="1755475" cy="1755475"/>
          </a:xfrm>
          <a:prstGeom prst="rect">
            <a:avLst/>
          </a:prstGeom>
        </p:spPr>
      </p:pic>
    </p:spTree>
    <p:extLst>
      <p:ext uri="{BB962C8B-B14F-4D97-AF65-F5344CB8AC3E}">
        <p14:creationId xmlns:p14="http://schemas.microsoft.com/office/powerpoint/2010/main" val="17111871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99730"/>
            <a:ext cx="8421130" cy="309620"/>
          </a:xfrm>
        </p:spPr>
        <p:txBody>
          <a:bodyPr>
            <a:normAutofit fontScale="90000"/>
          </a:bodyPr>
          <a:lstStyle/>
          <a:p>
            <a:r>
              <a:rPr lang="en-US" dirty="0">
                <a:solidFill>
                  <a:prstClr val="black"/>
                </a:solidFill>
              </a:rPr>
              <a:t>Temporary Expanded Public Service Loan Forgiveness </a:t>
            </a:r>
            <a:r>
              <a:rPr lang="en-US" dirty="0" smtClean="0">
                <a:solidFill>
                  <a:prstClr val="black"/>
                </a:solidFill>
              </a:rPr>
              <a:t>opportunity </a:t>
            </a:r>
            <a:r>
              <a:rPr lang="en-US" dirty="0" smtClean="0"/>
              <a:t>–</a:t>
            </a:r>
            <a:r>
              <a:rPr lang="en-US" dirty="0" smtClean="0">
                <a:solidFill>
                  <a:prstClr val="black"/>
                </a:solidFill>
              </a:rPr>
              <a:t> </a:t>
            </a:r>
            <a:r>
              <a:rPr lang="en-US" dirty="0">
                <a:solidFill>
                  <a:prstClr val="black"/>
                </a:solidFill>
              </a:rPr>
              <a:t>e</a:t>
            </a:r>
            <a:r>
              <a:rPr lang="en-US" dirty="0" smtClean="0">
                <a:solidFill>
                  <a:prstClr val="black"/>
                </a:solidFill>
              </a:rPr>
              <a:t>mail </a:t>
            </a:r>
            <a:r>
              <a:rPr lang="en-US" dirty="0" smtClean="0"/>
              <a:t> </a:t>
            </a:r>
            <a:br>
              <a:rPr lang="en-US" dirty="0" smtClean="0"/>
            </a:br>
            <a:endParaRPr lang="en-US" dirty="0"/>
          </a:p>
        </p:txBody>
      </p:sp>
      <p:sp>
        <p:nvSpPr>
          <p:cNvPr id="10" name="TextBox 9"/>
          <p:cNvSpPr txBox="1"/>
          <p:nvPr/>
        </p:nvSpPr>
        <p:spPr>
          <a:xfrm>
            <a:off x="461727" y="985625"/>
            <a:ext cx="8188003" cy="861774"/>
          </a:xfrm>
          <a:prstGeom prst="rect">
            <a:avLst/>
          </a:prstGeom>
          <a:noFill/>
        </p:spPr>
        <p:txBody>
          <a:bodyPr wrap="square" rtlCol="0">
            <a:spAutoFit/>
          </a:bodyPr>
          <a:lstStyle/>
          <a:p>
            <a:pPr lvl="0"/>
            <a:r>
              <a:rPr lang="en-US" sz="2500" dirty="0" smtClean="0">
                <a:latin typeface="Calibri" panose="020F0502020204030204" pitchFamily="34" charset="0"/>
                <a:cs typeface="Calibri" panose="020F0502020204030204" pitchFamily="34" charset="0"/>
              </a:rPr>
              <a:t>In response, you </a:t>
            </a:r>
            <a:r>
              <a:rPr lang="en-US" sz="2500" dirty="0">
                <a:latin typeface="Calibri" panose="020F0502020204030204" pitchFamily="34" charset="0"/>
                <a:cs typeface="Calibri" panose="020F0502020204030204" pitchFamily="34" charset="0"/>
              </a:rPr>
              <a:t>will receive an email from </a:t>
            </a:r>
            <a:r>
              <a:rPr lang="en-US" sz="2500" dirty="0">
                <a:latin typeface="Calibri" panose="020F0502020204030204" pitchFamily="34" charset="0"/>
                <a:cs typeface="Calibri" panose="020F0502020204030204" pitchFamily="34" charset="0"/>
                <a:hlinkClick r:id="rId2"/>
              </a:rPr>
              <a:t>TEPSLF@myfedloan.org</a:t>
            </a:r>
            <a:r>
              <a:rPr lang="en-US" sz="2500" dirty="0">
                <a:latin typeface="Calibri" panose="020F0502020204030204" pitchFamily="34" charset="0"/>
                <a:cs typeface="Calibri" panose="020F0502020204030204" pitchFamily="34" charset="0"/>
              </a:rPr>
              <a:t> with one </a:t>
            </a:r>
            <a:r>
              <a:rPr lang="en-US" sz="2500" dirty="0" smtClean="0">
                <a:latin typeface="Calibri" panose="020F0502020204030204" pitchFamily="34" charset="0"/>
                <a:cs typeface="Calibri" panose="020F0502020204030204" pitchFamily="34" charset="0"/>
              </a:rPr>
              <a:t>of </a:t>
            </a:r>
            <a:r>
              <a:rPr lang="en-US" sz="2500" dirty="0">
                <a:latin typeface="Calibri" panose="020F0502020204030204" pitchFamily="34" charset="0"/>
                <a:cs typeface="Calibri" panose="020F0502020204030204" pitchFamily="34" charset="0"/>
              </a:rPr>
              <a:t>the following </a:t>
            </a:r>
            <a:r>
              <a:rPr lang="en-US" sz="2500" dirty="0" smtClean="0">
                <a:latin typeface="Calibri" panose="020F0502020204030204" pitchFamily="34" charset="0"/>
                <a:cs typeface="Calibri" panose="020F0502020204030204" pitchFamily="34" charset="0"/>
              </a:rPr>
              <a:t>statements:</a:t>
            </a:r>
            <a:endParaRPr lang="en-US" sz="2500" dirty="0">
              <a:latin typeface="Calibri" panose="020F0502020204030204" pitchFamily="34" charset="0"/>
              <a:cs typeface="Calibri" panose="020F0502020204030204" pitchFamily="34" charset="0"/>
            </a:endParaRPr>
          </a:p>
        </p:txBody>
      </p:sp>
      <p:sp>
        <p:nvSpPr>
          <p:cNvPr id="7" name="Rectangle 6"/>
          <p:cNvSpPr/>
          <p:nvPr/>
        </p:nvSpPr>
        <p:spPr>
          <a:xfrm>
            <a:off x="621230" y="2508875"/>
            <a:ext cx="7797114" cy="3876424"/>
          </a:xfrm>
          <a:prstGeom prst="rect">
            <a:avLst/>
          </a:prstGeom>
          <a:ln w="76200"/>
        </p:spPr>
      </p:sp>
      <p:sp>
        <p:nvSpPr>
          <p:cNvPr id="9" name="Straight Connector 8"/>
          <p:cNvSpPr/>
          <p:nvPr/>
        </p:nvSpPr>
        <p:spPr>
          <a:xfrm>
            <a:off x="580919" y="2098771"/>
            <a:ext cx="7797114" cy="0"/>
          </a:xfrm>
          <a:prstGeom prst="line">
            <a:avLst/>
          </a:prstGeom>
        </p:spPr>
        <p:style>
          <a:lnRef idx="1">
            <a:schemeClr val="accent5">
              <a:alpha val="90000"/>
              <a:hueOff val="0"/>
              <a:satOff val="0"/>
              <a:lumOff val="0"/>
              <a:alphaOff val="0"/>
            </a:schemeClr>
          </a:lnRef>
          <a:fillRef idx="2">
            <a:schemeClr val="accent5">
              <a:alpha val="90000"/>
              <a:hueOff val="0"/>
              <a:satOff val="0"/>
              <a:lumOff val="0"/>
              <a:alphaOff val="0"/>
            </a:schemeClr>
          </a:fillRef>
          <a:effectRef idx="1">
            <a:schemeClr val="accent5">
              <a:alpha val="90000"/>
              <a:hueOff val="0"/>
              <a:satOff val="0"/>
              <a:lumOff val="0"/>
              <a:alphaOff val="0"/>
            </a:schemeClr>
          </a:effectRef>
          <a:fontRef idx="minor">
            <a:schemeClr val="dk1"/>
          </a:fontRef>
        </p:style>
      </p:sp>
      <p:sp>
        <p:nvSpPr>
          <p:cNvPr id="11" name="Freeform 10"/>
          <p:cNvSpPr/>
          <p:nvPr/>
        </p:nvSpPr>
        <p:spPr>
          <a:xfrm>
            <a:off x="621230" y="2232171"/>
            <a:ext cx="7797114" cy="895265"/>
          </a:xfrm>
          <a:custGeom>
            <a:avLst/>
            <a:gdLst>
              <a:gd name="connsiteX0" fmla="*/ 0 w 7797114"/>
              <a:gd name="connsiteY0" fmla="*/ 0 h 1035353"/>
              <a:gd name="connsiteX1" fmla="*/ 7797114 w 7797114"/>
              <a:gd name="connsiteY1" fmla="*/ 0 h 1035353"/>
              <a:gd name="connsiteX2" fmla="*/ 7797114 w 7797114"/>
              <a:gd name="connsiteY2" fmla="*/ 1035353 h 1035353"/>
              <a:gd name="connsiteX3" fmla="*/ 0 w 7797114"/>
              <a:gd name="connsiteY3" fmla="*/ 1035353 h 1035353"/>
              <a:gd name="connsiteX4" fmla="*/ 0 w 7797114"/>
              <a:gd name="connsiteY4" fmla="*/ 0 h 1035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7114" h="1035353">
                <a:moveTo>
                  <a:pt x="0" y="0"/>
                </a:moveTo>
                <a:lnTo>
                  <a:pt x="7797114" y="0"/>
                </a:lnTo>
                <a:lnTo>
                  <a:pt x="7797114" y="1035353"/>
                </a:lnTo>
                <a:lnTo>
                  <a:pt x="0" y="10353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1900" i="0" kern="1200" baseline="0" dirty="0" smtClean="0"/>
              <a:t>You are being considered for TEPSLF because you applied for PSLF and had your application denied. FedLoan Servicing will contact you again once the review is complete or if it needs additional information.</a:t>
            </a:r>
            <a:endParaRPr lang="en-US" sz="1900" kern="1200" baseline="0" dirty="0"/>
          </a:p>
        </p:txBody>
      </p:sp>
      <p:sp>
        <p:nvSpPr>
          <p:cNvPr id="12" name="Straight Connector 11"/>
          <p:cNvSpPr/>
          <p:nvPr/>
        </p:nvSpPr>
        <p:spPr>
          <a:xfrm>
            <a:off x="580919" y="3250664"/>
            <a:ext cx="7797114" cy="0"/>
          </a:xfrm>
          <a:prstGeom prst="line">
            <a:avLst/>
          </a:prstGeom>
        </p:spPr>
        <p:style>
          <a:lnRef idx="1">
            <a:schemeClr val="accent5">
              <a:alpha val="90000"/>
              <a:hueOff val="0"/>
              <a:satOff val="0"/>
              <a:lumOff val="0"/>
              <a:alphaOff val="-20000"/>
            </a:schemeClr>
          </a:lnRef>
          <a:fillRef idx="2">
            <a:schemeClr val="accent5">
              <a:alpha val="90000"/>
              <a:hueOff val="0"/>
              <a:satOff val="0"/>
              <a:lumOff val="0"/>
              <a:alphaOff val="-20000"/>
            </a:schemeClr>
          </a:fillRef>
          <a:effectRef idx="1">
            <a:schemeClr val="accent5">
              <a:alpha val="90000"/>
              <a:hueOff val="0"/>
              <a:satOff val="0"/>
              <a:lumOff val="0"/>
              <a:alphaOff val="-20000"/>
            </a:schemeClr>
          </a:effectRef>
          <a:fontRef idx="minor">
            <a:schemeClr val="dk1"/>
          </a:fontRef>
        </p:style>
      </p:sp>
      <p:sp>
        <p:nvSpPr>
          <p:cNvPr id="13" name="Freeform 12"/>
          <p:cNvSpPr/>
          <p:nvPr/>
        </p:nvSpPr>
        <p:spPr>
          <a:xfrm>
            <a:off x="621230" y="3403064"/>
            <a:ext cx="7789499" cy="1801173"/>
          </a:xfrm>
          <a:custGeom>
            <a:avLst/>
            <a:gdLst>
              <a:gd name="connsiteX0" fmla="*/ 0 w 7789499"/>
              <a:gd name="connsiteY0" fmla="*/ 0 h 1801173"/>
              <a:gd name="connsiteX1" fmla="*/ 7789499 w 7789499"/>
              <a:gd name="connsiteY1" fmla="*/ 0 h 1801173"/>
              <a:gd name="connsiteX2" fmla="*/ 7789499 w 7789499"/>
              <a:gd name="connsiteY2" fmla="*/ 1801173 h 1801173"/>
              <a:gd name="connsiteX3" fmla="*/ 0 w 7789499"/>
              <a:gd name="connsiteY3" fmla="*/ 1801173 h 1801173"/>
              <a:gd name="connsiteX4" fmla="*/ 0 w 7789499"/>
              <a:gd name="connsiteY4" fmla="*/ 0 h 1801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9499" h="1801173">
                <a:moveTo>
                  <a:pt x="0" y="0"/>
                </a:moveTo>
                <a:lnTo>
                  <a:pt x="7789499" y="0"/>
                </a:lnTo>
                <a:lnTo>
                  <a:pt x="7789499" y="1801173"/>
                </a:lnTo>
                <a:lnTo>
                  <a:pt x="0" y="18011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lvl="0" algn="l" defTabSz="889000" rtl="0">
              <a:lnSpc>
                <a:spcPct val="90000"/>
              </a:lnSpc>
              <a:spcBef>
                <a:spcPct val="0"/>
              </a:spcBef>
              <a:spcAft>
                <a:spcPts val="1200"/>
              </a:spcAft>
            </a:pPr>
            <a:r>
              <a:rPr lang="en-US" sz="1900" i="0" kern="1200" baseline="0" dirty="0" smtClean="0"/>
              <a:t>You have a PSLF application under review and if you are not determined to be eligible for loan forgiveness under the PSLF Program, your eligibility for the TEPSLF opportunity will be evaluated automatically because you have already sent your email request for reconsideration. </a:t>
            </a:r>
          </a:p>
          <a:p>
            <a:pPr lvl="0" algn="l" defTabSz="889000" rtl="0">
              <a:lnSpc>
                <a:spcPct val="90000"/>
              </a:lnSpc>
              <a:spcBef>
                <a:spcPct val="0"/>
              </a:spcBef>
              <a:spcAft>
                <a:spcPct val="35000"/>
              </a:spcAft>
            </a:pPr>
            <a:r>
              <a:rPr lang="en-US" sz="1900" i="0" kern="1200" baseline="0" dirty="0" smtClean="0"/>
              <a:t>FedLoan Servicing will contact you again once the review is complete or if it needs additional information.</a:t>
            </a:r>
            <a:endParaRPr lang="en-US" sz="1900" kern="1200" baseline="0" dirty="0"/>
          </a:p>
        </p:txBody>
      </p:sp>
      <p:sp>
        <p:nvSpPr>
          <p:cNvPr id="14" name="Straight Connector 13"/>
          <p:cNvSpPr/>
          <p:nvPr/>
        </p:nvSpPr>
        <p:spPr>
          <a:xfrm>
            <a:off x="580919" y="5340126"/>
            <a:ext cx="7797114" cy="0"/>
          </a:xfrm>
          <a:prstGeom prst="line">
            <a:avLst/>
          </a:prstGeom>
        </p:spPr>
        <p:style>
          <a:lnRef idx="1">
            <a:schemeClr val="accent5">
              <a:alpha val="90000"/>
              <a:hueOff val="0"/>
              <a:satOff val="0"/>
              <a:lumOff val="0"/>
              <a:alphaOff val="-40000"/>
            </a:schemeClr>
          </a:lnRef>
          <a:fillRef idx="2">
            <a:schemeClr val="accent5">
              <a:alpha val="90000"/>
              <a:hueOff val="0"/>
              <a:satOff val="0"/>
              <a:lumOff val="0"/>
              <a:alphaOff val="-40000"/>
            </a:schemeClr>
          </a:fillRef>
          <a:effectRef idx="1">
            <a:schemeClr val="accent5">
              <a:alpha val="90000"/>
              <a:hueOff val="0"/>
              <a:satOff val="0"/>
              <a:lumOff val="0"/>
              <a:alphaOff val="-40000"/>
            </a:schemeClr>
          </a:effectRef>
          <a:fontRef idx="minor">
            <a:schemeClr val="dk1"/>
          </a:fontRef>
        </p:style>
      </p:sp>
      <p:sp>
        <p:nvSpPr>
          <p:cNvPr id="15" name="Freeform 14"/>
          <p:cNvSpPr/>
          <p:nvPr/>
        </p:nvSpPr>
        <p:spPr>
          <a:xfrm>
            <a:off x="621230" y="5457522"/>
            <a:ext cx="7797114" cy="1035353"/>
          </a:xfrm>
          <a:custGeom>
            <a:avLst/>
            <a:gdLst>
              <a:gd name="connsiteX0" fmla="*/ 0 w 7797114"/>
              <a:gd name="connsiteY0" fmla="*/ 0 h 1035353"/>
              <a:gd name="connsiteX1" fmla="*/ 7797114 w 7797114"/>
              <a:gd name="connsiteY1" fmla="*/ 0 h 1035353"/>
              <a:gd name="connsiteX2" fmla="*/ 7797114 w 7797114"/>
              <a:gd name="connsiteY2" fmla="*/ 1035353 h 1035353"/>
              <a:gd name="connsiteX3" fmla="*/ 0 w 7797114"/>
              <a:gd name="connsiteY3" fmla="*/ 1035353 h 1035353"/>
              <a:gd name="connsiteX4" fmla="*/ 0 w 7797114"/>
              <a:gd name="connsiteY4" fmla="*/ 0 h 1035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7114" h="1035353">
                <a:moveTo>
                  <a:pt x="0" y="0"/>
                </a:moveTo>
                <a:lnTo>
                  <a:pt x="7797114" y="0"/>
                </a:lnTo>
                <a:lnTo>
                  <a:pt x="7797114" y="1035353"/>
                </a:lnTo>
                <a:lnTo>
                  <a:pt x="0" y="10353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1900" i="0" kern="1200" baseline="0" dirty="0" smtClean="0"/>
              <a:t>You are not eligible for TEPSLF at this time because you have not applied for PSLF and had your application denied.</a:t>
            </a:r>
            <a:br>
              <a:rPr lang="en-US" sz="1900" i="0" kern="1200" baseline="0" dirty="0" smtClean="0"/>
            </a:br>
            <a:r>
              <a:rPr lang="en-US" sz="1900" i="0" kern="1200" baseline="0" dirty="0" smtClean="0"/>
              <a:t>  </a:t>
            </a:r>
            <a:endParaRPr lang="en-US" sz="1900" kern="1200" baseline="0" dirty="0"/>
          </a:p>
        </p:txBody>
      </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58</a:t>
            </a:fld>
            <a:endParaRPr lang="en-US"/>
          </a:p>
        </p:txBody>
      </p:sp>
    </p:spTree>
    <p:extLst>
      <p:ext uri="{BB962C8B-B14F-4D97-AF65-F5344CB8AC3E}">
        <p14:creationId xmlns:p14="http://schemas.microsoft.com/office/powerpoint/2010/main" val="35495267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50873"/>
            <a:ext cx="8915400" cy="659779"/>
          </a:xfrm>
        </p:spPr>
        <p:txBody>
          <a:bodyPr/>
          <a:lstStyle/>
          <a:p>
            <a:pPr lvl="0" defTabSz="457200">
              <a:lnSpc>
                <a:spcPct val="100000"/>
              </a:lnSpc>
              <a:spcBef>
                <a:spcPts val="0"/>
              </a:spcBef>
            </a:pPr>
            <a:r>
              <a:rPr lang="en-US" sz="2100" dirty="0" smtClean="0"/>
              <a:t>Temporary Expanded Public Service Loan Forgiveness opportunity </a:t>
            </a:r>
            <a:r>
              <a:rPr lang="en-US" sz="2000" dirty="0"/>
              <a:t>–</a:t>
            </a:r>
            <a:r>
              <a:rPr lang="en-US" sz="2100" dirty="0" smtClean="0"/>
              <a:t> questions </a:t>
            </a:r>
            <a:r>
              <a:rPr lang="en-US" sz="2500" dirty="0"/>
              <a:t/>
            </a:r>
            <a:br>
              <a:rPr lang="en-US" sz="2500" dirty="0"/>
            </a:br>
            <a:endParaRPr lang="en-US" sz="2500" dirty="0"/>
          </a:p>
        </p:txBody>
      </p:sp>
      <p:sp>
        <p:nvSpPr>
          <p:cNvPr id="3" name="Content Placeholder 2"/>
          <p:cNvSpPr>
            <a:spLocks noGrp="1"/>
          </p:cNvSpPr>
          <p:nvPr>
            <p:ph idx="1"/>
          </p:nvPr>
        </p:nvSpPr>
        <p:spPr>
          <a:xfrm>
            <a:off x="542023" y="1388587"/>
            <a:ext cx="7973327" cy="4351338"/>
          </a:xfrm>
        </p:spPr>
        <p:txBody>
          <a:bodyPr/>
          <a:lstStyle/>
          <a:p>
            <a:r>
              <a:rPr lang="en-US" dirty="0"/>
              <a:t>Whom do I contact with questions about </a:t>
            </a:r>
            <a:r>
              <a:rPr lang="en-US" dirty="0" smtClean="0"/>
              <a:t>TEPSLF</a:t>
            </a:r>
            <a:r>
              <a:rPr lang="en-US" dirty="0"/>
              <a:t>?</a:t>
            </a:r>
          </a:p>
          <a:p>
            <a:endParaRPr lang="en-US" dirty="0"/>
          </a:p>
          <a:p>
            <a:endParaRPr lang="en-US" dirty="0"/>
          </a:p>
          <a:p>
            <a:pPr marL="342900" indent="-342900">
              <a:buClr>
                <a:srgbClr val="0070C0"/>
              </a:buClr>
              <a:buSzPct val="150000"/>
              <a:buFont typeface="Arial" panose="020B0604020202020204" pitchFamily="34" charset="0"/>
              <a:buChar char="•"/>
            </a:pPr>
            <a:r>
              <a:rPr lang="en-US" sz="2000" dirty="0"/>
              <a:t>If you have questions or cannot email </a:t>
            </a:r>
            <a:r>
              <a:rPr lang="en-US" sz="2000" dirty="0" err="1"/>
              <a:t>FedLoan</a:t>
            </a:r>
            <a:r>
              <a:rPr lang="en-US" sz="2000" dirty="0"/>
              <a:t> Servicing, call it at:</a:t>
            </a:r>
          </a:p>
          <a:p>
            <a:endParaRPr lang="en-US" dirty="0"/>
          </a:p>
          <a:p>
            <a:endParaRPr lang="en-US" dirty="0"/>
          </a:p>
          <a:p>
            <a:endParaRPr lang="en-US" dirty="0"/>
          </a:p>
        </p:txBody>
      </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59</a:t>
            </a:fld>
            <a:endParaRPr lang="en-US"/>
          </a:p>
        </p:txBody>
      </p:sp>
      <p:sp>
        <p:nvSpPr>
          <p:cNvPr id="7" name="Rounded Rectangle 6"/>
          <p:cNvSpPr/>
          <p:nvPr/>
        </p:nvSpPr>
        <p:spPr>
          <a:xfrm>
            <a:off x="1487301" y="3973723"/>
            <a:ext cx="5500687" cy="806978"/>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3200" dirty="0" smtClean="0">
                <a:latin typeface="Calibri Light" panose="020F0302020204030204" pitchFamily="34" charset="0"/>
                <a:cs typeface="Calibri Light" panose="020F0302020204030204" pitchFamily="34" charset="0"/>
              </a:rPr>
              <a:t> </a:t>
            </a:r>
            <a:r>
              <a:rPr lang="en-US" sz="3200" dirty="0" smtClean="0"/>
              <a:t>              855-265-4038</a:t>
            </a:r>
            <a:endParaRPr lang="en-US" sz="3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20151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028700" y="2577324"/>
            <a:ext cx="6435725" cy="1597025"/>
          </a:xfrm>
        </p:spPr>
        <p:txBody>
          <a:bodyPr>
            <a:normAutofit/>
          </a:bodyPr>
          <a:lstStyle/>
          <a:p>
            <a:r>
              <a:rPr lang="en-US" sz="4300" dirty="0" smtClean="0"/>
              <a:t>How to qualify for the PSLF program </a:t>
            </a:r>
            <a:endParaRPr lang="en-US" sz="4300" dirty="0"/>
          </a:p>
        </p:txBody>
      </p:sp>
      <p:sp>
        <p:nvSpPr>
          <p:cNvPr id="2" name="Date Placeholder 1" hidden="1"/>
          <p:cNvSpPr>
            <a:spLocks noGrp="1"/>
          </p:cNvSpPr>
          <p:nvPr>
            <p:ph type="dt" sz="half" idx="10"/>
          </p:nvPr>
        </p:nvSpPr>
        <p:spPr/>
        <p:txBody>
          <a:bodyPr/>
          <a:lstStyle/>
          <a:p>
            <a:r>
              <a:rPr lang="en-US" smtClean="0"/>
              <a:t>OFM </a:t>
            </a:r>
            <a:fld id="{DD98B380-2ACF-4ABD-B83C-2AA2CFD71CC5}" type="datetime1">
              <a:rPr lang="en-US" smtClean="0"/>
              <a:t>8/6/2018</a:t>
            </a:fld>
            <a:endParaRPr lang="en-US" dirty="0"/>
          </a:p>
        </p:txBody>
      </p:sp>
      <p:sp>
        <p:nvSpPr>
          <p:cNvPr id="3" name="Footer Placeholder 2"/>
          <p:cNvSpPr>
            <a:spLocks noGrp="1"/>
          </p:cNvSpPr>
          <p:nvPr>
            <p:ph type="ftr" sz="quarter" idx="11"/>
          </p:nvPr>
        </p:nvSpPr>
        <p:spPr/>
        <p:txBody>
          <a:bodyPr/>
          <a:lstStyle/>
          <a:p>
            <a:r>
              <a:rPr lang="en-US" smtClean="0"/>
              <a:t>Myfedloan.org </a:t>
            </a:r>
            <a:endParaRPr lang="en-US" dirty="0"/>
          </a:p>
        </p:txBody>
      </p:sp>
      <p:sp>
        <p:nvSpPr>
          <p:cNvPr id="4" name="Slide Number Placeholder 3"/>
          <p:cNvSpPr>
            <a:spLocks noGrp="1"/>
          </p:cNvSpPr>
          <p:nvPr>
            <p:ph type="sldNum" sz="quarter" idx="12"/>
          </p:nvPr>
        </p:nvSpPr>
        <p:spPr/>
        <p:txBody>
          <a:bodyPr/>
          <a:lstStyle/>
          <a:p>
            <a:fld id="{675BEBA6-4A57-406D-B671-F270610AB5E4}" type="slidenum">
              <a:rPr lang="en-US" smtClean="0"/>
              <a:t>6</a:t>
            </a:fld>
            <a:endParaRPr lang="en-US"/>
          </a:p>
        </p:txBody>
      </p:sp>
    </p:spTree>
    <p:extLst>
      <p:ext uri="{BB962C8B-B14F-4D97-AF65-F5344CB8AC3E}">
        <p14:creationId xmlns:p14="http://schemas.microsoft.com/office/powerpoint/2010/main" val="331021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Autofit/>
          </a:bodyPr>
          <a:lstStyle/>
          <a:p>
            <a:r>
              <a:rPr lang="en-US" sz="4300" dirty="0" smtClean="0"/>
              <a:t>Loan Servicers and Consumer Financial Protection Bureau </a:t>
            </a:r>
            <a:endParaRPr lang="en-US" sz="4300" dirty="0"/>
          </a:p>
        </p:txBody>
      </p:sp>
      <p:sp>
        <p:nvSpPr>
          <p:cNvPr id="2" name="Date Placeholder 1" hidden="1"/>
          <p:cNvSpPr>
            <a:spLocks noGrp="1"/>
          </p:cNvSpPr>
          <p:nvPr>
            <p:ph type="dt" sz="half" idx="10"/>
          </p:nvPr>
        </p:nvSpPr>
        <p:spPr/>
        <p:txBody>
          <a:bodyPr/>
          <a:lstStyle/>
          <a:p>
            <a:r>
              <a:rPr lang="en-US" smtClean="0"/>
              <a:t>OFM </a:t>
            </a:r>
            <a:fld id="{DD98B380-2ACF-4ABD-B83C-2AA2CFD71CC5}" type="datetime1">
              <a:rPr lang="en-US" smtClean="0"/>
              <a:t>8/6/2018</a:t>
            </a:fld>
            <a:endParaRPr lang="en-US" dirty="0"/>
          </a:p>
        </p:txBody>
      </p:sp>
      <p:sp>
        <p:nvSpPr>
          <p:cNvPr id="3" name="Footer Placeholder 2" hidden="1"/>
          <p:cNvSpPr>
            <a:spLocks noGrp="1"/>
          </p:cNvSpPr>
          <p:nvPr>
            <p:ph type="ftr" sz="quarter" idx="11"/>
          </p:nvPr>
        </p:nvSpPr>
        <p:spPr/>
        <p:txBody>
          <a:bodyPr/>
          <a:lstStyle/>
          <a:p>
            <a:r>
              <a:rPr lang="en-US" smtClean="0"/>
              <a:t>Myfedloan.org </a:t>
            </a:r>
            <a:endParaRPr lang="en-US" dirty="0"/>
          </a:p>
        </p:txBody>
      </p:sp>
      <p:sp>
        <p:nvSpPr>
          <p:cNvPr id="4" name="Slide Number Placeholder 3"/>
          <p:cNvSpPr>
            <a:spLocks noGrp="1"/>
          </p:cNvSpPr>
          <p:nvPr>
            <p:ph type="sldNum" sz="quarter" idx="12"/>
          </p:nvPr>
        </p:nvSpPr>
        <p:spPr/>
        <p:txBody>
          <a:bodyPr/>
          <a:lstStyle/>
          <a:p>
            <a:fld id="{675BEBA6-4A57-406D-B671-F270610AB5E4}" type="slidenum">
              <a:rPr lang="en-US" smtClean="0"/>
              <a:t>60</a:t>
            </a:fld>
            <a:endParaRPr lang="en-US"/>
          </a:p>
        </p:txBody>
      </p:sp>
    </p:spTree>
    <p:extLst>
      <p:ext uri="{BB962C8B-B14F-4D97-AF65-F5344CB8AC3E}">
        <p14:creationId xmlns:p14="http://schemas.microsoft.com/office/powerpoint/2010/main" val="20229213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servicer </a:t>
            </a:r>
            <a:r>
              <a:rPr lang="en-US" dirty="0"/>
              <a:t>– </a:t>
            </a:r>
            <a:r>
              <a:rPr lang="en-US" dirty="0" smtClean="0"/>
              <a:t>contacts listing </a:t>
            </a:r>
            <a:endParaRPr lang="en-US" dirty="0"/>
          </a:p>
        </p:txBody>
      </p:sp>
      <p:sp>
        <p:nvSpPr>
          <p:cNvPr id="3" name="Content Placeholder 2"/>
          <p:cNvSpPr>
            <a:spLocks noGrp="1"/>
          </p:cNvSpPr>
          <p:nvPr>
            <p:ph idx="1"/>
          </p:nvPr>
        </p:nvSpPr>
        <p:spPr>
          <a:xfrm>
            <a:off x="362347" y="1020726"/>
            <a:ext cx="8419306" cy="5390707"/>
          </a:xfrm>
        </p:spPr>
        <p:txBody>
          <a:bodyPr/>
          <a:lstStyle/>
          <a:p>
            <a:r>
              <a:rPr lang="en-US" sz="2000" dirty="0">
                <a:solidFill>
                  <a:prstClr val="black"/>
                </a:solidFill>
              </a:rPr>
              <a:t>Please contact your loan servicer for </a:t>
            </a:r>
            <a:r>
              <a:rPr lang="en-US" sz="2000" dirty="0" smtClean="0">
                <a:solidFill>
                  <a:prstClr val="black"/>
                </a:solidFill>
              </a:rPr>
              <a:t>questions about </a:t>
            </a:r>
            <a:r>
              <a:rPr lang="en-US" sz="2000" dirty="0">
                <a:solidFill>
                  <a:prstClr val="black"/>
                </a:solidFill>
              </a:rPr>
              <a:t>your </a:t>
            </a:r>
            <a:r>
              <a:rPr lang="en-US" sz="2000" dirty="0" smtClean="0">
                <a:solidFill>
                  <a:prstClr val="black"/>
                </a:solidFill>
              </a:rPr>
              <a:t>specific loan </a:t>
            </a:r>
            <a:r>
              <a:rPr lang="en-US" sz="2000" dirty="0">
                <a:solidFill>
                  <a:prstClr val="black"/>
                </a:solidFill>
              </a:rPr>
              <a:t>circumstances. </a:t>
            </a:r>
          </a:p>
          <a:p>
            <a:r>
              <a:rPr lang="en-US" sz="2000" dirty="0" smtClean="0">
                <a:solidFill>
                  <a:prstClr val="black"/>
                </a:solidFill>
                <a:latin typeface="Calibri Light" panose="020F0302020204030204" pitchFamily="34" charset="0"/>
                <a:cs typeface="Calibri Light" panose="020F0302020204030204" pitchFamily="34" charset="0"/>
              </a:rPr>
              <a:t>Only loan </a:t>
            </a:r>
            <a:r>
              <a:rPr lang="en-US" sz="2000" dirty="0">
                <a:solidFill>
                  <a:prstClr val="black"/>
                </a:solidFill>
                <a:latin typeface="Calibri Light" panose="020F0302020204030204" pitchFamily="34" charset="0"/>
                <a:cs typeface="Calibri Light" panose="020F0302020204030204" pitchFamily="34" charset="0"/>
              </a:rPr>
              <a:t>servicers for federally held loans made through the William D. Ford Federal Direct Loan </a:t>
            </a:r>
            <a:r>
              <a:rPr lang="en-US" sz="2000" dirty="0" smtClean="0">
                <a:solidFill>
                  <a:prstClr val="black"/>
                </a:solidFill>
                <a:latin typeface="Calibri Light" panose="020F0302020204030204" pitchFamily="34" charset="0"/>
                <a:cs typeface="Calibri Light" panose="020F0302020204030204" pitchFamily="34" charset="0"/>
              </a:rPr>
              <a:t>Program </a:t>
            </a:r>
            <a:r>
              <a:rPr lang="en-US" sz="2000" dirty="0">
                <a:solidFill>
                  <a:prstClr val="black"/>
                </a:solidFill>
                <a:latin typeface="Calibri Light" panose="020F0302020204030204" pitchFamily="34" charset="0"/>
                <a:cs typeface="Calibri Light" panose="020F0302020204030204" pitchFamily="34" charset="0"/>
              </a:rPr>
              <a:t>and the Federal Family Education Loan </a:t>
            </a:r>
            <a:r>
              <a:rPr lang="en-US" sz="2000" dirty="0" smtClean="0">
                <a:solidFill>
                  <a:prstClr val="black"/>
                </a:solidFill>
                <a:latin typeface="Calibri Light" panose="020F0302020204030204" pitchFamily="34" charset="0"/>
                <a:cs typeface="Calibri Light" panose="020F0302020204030204" pitchFamily="34" charset="0"/>
              </a:rPr>
              <a:t>Programs are </a:t>
            </a:r>
            <a:r>
              <a:rPr lang="en-US" sz="2000" dirty="0">
                <a:solidFill>
                  <a:prstClr val="black"/>
                </a:solidFill>
                <a:latin typeface="Calibri Light" panose="020F0302020204030204" pitchFamily="34" charset="0"/>
                <a:cs typeface="Calibri Light" panose="020F0302020204030204" pitchFamily="34" charset="0"/>
              </a:rPr>
              <a:t>listed </a:t>
            </a:r>
            <a:r>
              <a:rPr lang="en-US" sz="2000" dirty="0" smtClean="0">
                <a:solidFill>
                  <a:prstClr val="black"/>
                </a:solidFill>
                <a:latin typeface="Calibri Light" panose="020F0302020204030204" pitchFamily="34" charset="0"/>
                <a:cs typeface="Calibri Light" panose="020F0302020204030204" pitchFamily="34" charset="0"/>
              </a:rPr>
              <a:t>here. </a:t>
            </a:r>
          </a:p>
          <a:p>
            <a:endParaRPr lang="en-US" sz="2800" dirty="0">
              <a:solidFill>
                <a:prstClr val="black"/>
              </a:solidFill>
              <a:latin typeface="Calibri Light" panose="020F0302020204030204" pitchFamily="34" charset="0"/>
              <a:cs typeface="Calibri Light" panose="020F0302020204030204" pitchFamily="34" charset="0"/>
            </a:endParaRPr>
          </a:p>
          <a:p>
            <a:endParaRPr lang="en-US" sz="2800" dirty="0" smtClean="0">
              <a:solidFill>
                <a:prstClr val="black"/>
              </a:solidFill>
              <a:latin typeface="Calibri Light" panose="020F0302020204030204" pitchFamily="34" charset="0"/>
              <a:cs typeface="Calibri Light" panose="020F0302020204030204" pitchFamily="34" charset="0"/>
            </a:endParaRPr>
          </a:p>
          <a:p>
            <a:endParaRPr lang="en-US" dirty="0"/>
          </a:p>
        </p:txBody>
      </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61</a:t>
            </a:fld>
            <a:endParaRPr lang="en-US"/>
          </a:p>
        </p:txBody>
      </p:sp>
      <p:pic>
        <p:nvPicPr>
          <p:cNvPr id="8" name="Picture 7" title="Table listing Loan Servicers "/>
          <p:cNvPicPr>
            <a:picLocks noChangeAspect="1"/>
          </p:cNvPicPr>
          <p:nvPr/>
        </p:nvPicPr>
        <p:blipFill>
          <a:blip r:embed="rId2"/>
          <a:stretch>
            <a:fillRect/>
          </a:stretch>
        </p:blipFill>
        <p:spPr>
          <a:xfrm>
            <a:off x="362347" y="2945219"/>
            <a:ext cx="8419306" cy="3547656"/>
          </a:xfrm>
          <a:prstGeom prst="rect">
            <a:avLst/>
          </a:prstGeom>
        </p:spPr>
      </p:pic>
    </p:spTree>
    <p:extLst>
      <p:ext uri="{BB962C8B-B14F-4D97-AF65-F5344CB8AC3E}">
        <p14:creationId xmlns:p14="http://schemas.microsoft.com/office/powerpoint/2010/main" val="35071807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Servicer </a:t>
            </a:r>
            <a:r>
              <a:rPr lang="en-US" dirty="0"/>
              <a:t>– Consumer Financial Protection Bureau </a:t>
            </a:r>
          </a:p>
        </p:txBody>
      </p:sp>
      <p:sp>
        <p:nvSpPr>
          <p:cNvPr id="3" name="Content Placeholder 2"/>
          <p:cNvSpPr>
            <a:spLocks noGrp="1"/>
          </p:cNvSpPr>
          <p:nvPr>
            <p:ph idx="1"/>
          </p:nvPr>
        </p:nvSpPr>
        <p:spPr>
          <a:xfrm>
            <a:off x="628650" y="1212112"/>
            <a:ext cx="7886700" cy="5135525"/>
          </a:xfrm>
        </p:spPr>
        <p:txBody>
          <a:bodyPr/>
          <a:lstStyle/>
          <a:p>
            <a:r>
              <a:rPr lang="en-US" dirty="0"/>
              <a:t>Do you have a problem with a financial product or service from your </a:t>
            </a:r>
            <a:r>
              <a:rPr lang="en-US" dirty="0" smtClean="0"/>
              <a:t>loan servicer</a:t>
            </a:r>
            <a:r>
              <a:rPr lang="en-US" dirty="0"/>
              <a:t>?</a:t>
            </a:r>
          </a:p>
          <a:p>
            <a:endParaRPr lang="en-US" sz="2200" dirty="0"/>
          </a:p>
          <a:p>
            <a:r>
              <a:rPr lang="en-US" sz="2000" dirty="0">
                <a:latin typeface="+mn-lt"/>
              </a:rPr>
              <a:t>Consumer Financial Protection Bureau can help! </a:t>
            </a:r>
          </a:p>
          <a:p>
            <a:endParaRPr lang="en-US" sz="2000" dirty="0">
              <a:latin typeface="+mn-lt"/>
            </a:endParaRPr>
          </a:p>
          <a:p>
            <a:r>
              <a:rPr lang="en-US" sz="2000" dirty="0">
                <a:latin typeface="+mn-lt"/>
              </a:rPr>
              <a:t>Consumer Financial Protection </a:t>
            </a:r>
            <a:r>
              <a:rPr lang="en-US" sz="2000" dirty="0" smtClean="0">
                <a:latin typeface="+mn-lt"/>
              </a:rPr>
              <a:t>Bureau </a:t>
            </a:r>
            <a:r>
              <a:rPr lang="en-US" sz="2000" dirty="0">
                <a:latin typeface="+mn-lt"/>
              </a:rPr>
              <a:t>will connect with financial companies to understand issues, fix </a:t>
            </a:r>
            <a:r>
              <a:rPr lang="en-US" sz="2000" dirty="0" smtClean="0">
                <a:latin typeface="+mn-lt"/>
              </a:rPr>
              <a:t>errors </a:t>
            </a:r>
            <a:r>
              <a:rPr lang="en-US" sz="2000" dirty="0">
                <a:latin typeface="+mn-lt"/>
              </a:rPr>
              <a:t>and get direct responses about problems. When you submit a </a:t>
            </a:r>
            <a:r>
              <a:rPr lang="en-US" sz="2000" dirty="0" smtClean="0">
                <a:latin typeface="+mn-lt"/>
              </a:rPr>
              <a:t>complaint, </a:t>
            </a:r>
            <a:r>
              <a:rPr lang="en-US" sz="2000" dirty="0">
                <a:latin typeface="+mn-lt"/>
              </a:rPr>
              <a:t>CFPB will </a:t>
            </a:r>
            <a:r>
              <a:rPr lang="en-US" sz="2000" dirty="0" smtClean="0">
                <a:latin typeface="+mn-lt"/>
              </a:rPr>
              <a:t>work </a:t>
            </a:r>
            <a:r>
              <a:rPr lang="en-US" sz="2000" dirty="0">
                <a:latin typeface="+mn-lt"/>
              </a:rPr>
              <a:t>to get you a </a:t>
            </a:r>
            <a:r>
              <a:rPr lang="en-US" sz="2000" dirty="0" smtClean="0">
                <a:latin typeface="+mn-lt"/>
              </a:rPr>
              <a:t>response. Most </a:t>
            </a:r>
            <a:r>
              <a:rPr lang="en-US" sz="2000" dirty="0">
                <a:latin typeface="+mn-lt"/>
              </a:rPr>
              <a:t>companies respond to complaints within 15 days.</a:t>
            </a:r>
          </a:p>
          <a:p>
            <a:endParaRPr lang="en-US" sz="2000" dirty="0">
              <a:latin typeface="+mn-lt"/>
            </a:endParaRPr>
          </a:p>
          <a:p>
            <a:endParaRPr lang="en-US" sz="2000" dirty="0">
              <a:latin typeface="+mn-lt"/>
            </a:endParaRPr>
          </a:p>
        </p:txBody>
      </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62</a:t>
            </a:fld>
            <a:endParaRPr lang="en-US"/>
          </a:p>
        </p:txBody>
      </p:sp>
      <p:pic>
        <p:nvPicPr>
          <p:cNvPr id="7" name="Picture 6" title="CFPB logo  "/>
          <p:cNvPicPr>
            <a:picLocks noChangeAspect="1"/>
          </p:cNvPicPr>
          <p:nvPr/>
        </p:nvPicPr>
        <p:blipFill>
          <a:blip r:embed="rId2"/>
          <a:stretch>
            <a:fillRect/>
          </a:stretch>
        </p:blipFill>
        <p:spPr>
          <a:xfrm>
            <a:off x="5873159" y="2379799"/>
            <a:ext cx="2242141" cy="521662"/>
          </a:xfrm>
          <a:prstGeom prst="rect">
            <a:avLst/>
          </a:prstGeom>
        </p:spPr>
      </p:pic>
      <p:sp>
        <p:nvSpPr>
          <p:cNvPr id="9" name="Rounded Rectangle 8"/>
          <p:cNvSpPr/>
          <p:nvPr/>
        </p:nvSpPr>
        <p:spPr>
          <a:xfrm>
            <a:off x="1585913" y="4932947"/>
            <a:ext cx="5500687" cy="806978"/>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3200" dirty="0" smtClean="0">
                <a:latin typeface="Calibri Light" panose="020F0302020204030204" pitchFamily="34" charset="0"/>
                <a:cs typeface="Calibri Light" panose="020F0302020204030204" pitchFamily="34" charset="0"/>
              </a:rPr>
              <a:t> </a:t>
            </a:r>
            <a:r>
              <a:rPr lang="en-US" sz="3200" dirty="0" smtClean="0"/>
              <a:t>              855-265-4038</a:t>
            </a:r>
            <a:endParaRPr lang="en-US" sz="3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167698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hidden="1"/>
          <p:cNvSpPr>
            <a:spLocks noGrp="1"/>
          </p:cNvSpPr>
          <p:nvPr>
            <p:ph type="dt" sz="half" idx="10"/>
          </p:nvPr>
        </p:nvSpPr>
        <p:spPr/>
        <p:txBody>
          <a:bodyPr/>
          <a:lstStyle/>
          <a:p>
            <a:r>
              <a:rPr lang="en-US" smtClean="0"/>
              <a:t>OFM </a:t>
            </a:r>
            <a:fld id="{DD98B380-2ACF-4ABD-B83C-2AA2CFD71CC5}" type="datetime1">
              <a:rPr lang="en-US" smtClean="0"/>
              <a:t>8/6/2018</a:t>
            </a:fld>
            <a:endParaRPr lang="en-US" dirty="0"/>
          </a:p>
        </p:txBody>
      </p:sp>
      <p:sp>
        <p:nvSpPr>
          <p:cNvPr id="3" name="Footer Placeholder 2" hidden="1"/>
          <p:cNvSpPr>
            <a:spLocks noGrp="1"/>
          </p:cNvSpPr>
          <p:nvPr>
            <p:ph type="ftr" sz="quarter" idx="11"/>
          </p:nvPr>
        </p:nvSpPr>
        <p:spPr/>
        <p:txBody>
          <a:bodyPr/>
          <a:lstStyle/>
          <a:p>
            <a:r>
              <a:rPr lang="en-US" smtClean="0"/>
              <a:t>Myfedloan.org </a:t>
            </a:r>
            <a:endParaRPr lang="en-US" dirty="0"/>
          </a:p>
        </p:txBody>
      </p:sp>
      <p:sp>
        <p:nvSpPr>
          <p:cNvPr id="5" name="Text Placeholder 4"/>
          <p:cNvSpPr>
            <a:spLocks noGrp="1"/>
          </p:cNvSpPr>
          <p:nvPr>
            <p:ph type="body" sz="quarter" idx="13"/>
          </p:nvPr>
        </p:nvSpPr>
        <p:spPr>
          <a:xfrm>
            <a:off x="1028700" y="2635075"/>
            <a:ext cx="5511114" cy="1597025"/>
          </a:xfrm>
        </p:spPr>
        <p:txBody>
          <a:bodyPr>
            <a:normAutofit/>
          </a:bodyPr>
          <a:lstStyle/>
          <a:p>
            <a:r>
              <a:rPr lang="en-US" sz="4300" dirty="0" smtClean="0"/>
              <a:t>Questions and answers </a:t>
            </a:r>
            <a:endParaRPr lang="en-US" sz="4300" dirty="0"/>
          </a:p>
        </p:txBody>
      </p:sp>
      <p:sp>
        <p:nvSpPr>
          <p:cNvPr id="4" name="Slide Number Placeholder 3"/>
          <p:cNvSpPr>
            <a:spLocks noGrp="1"/>
          </p:cNvSpPr>
          <p:nvPr>
            <p:ph type="sldNum" sz="quarter" idx="12"/>
          </p:nvPr>
        </p:nvSpPr>
        <p:spPr/>
        <p:txBody>
          <a:bodyPr/>
          <a:lstStyle/>
          <a:p>
            <a:fld id="{675BEBA6-4A57-406D-B671-F270610AB5E4}" type="slidenum">
              <a:rPr lang="en-US" smtClean="0"/>
              <a:t>63</a:t>
            </a:fld>
            <a:endParaRPr lang="en-US"/>
          </a:p>
        </p:txBody>
      </p:sp>
    </p:spTree>
    <p:extLst>
      <p:ext uri="{BB962C8B-B14F-4D97-AF65-F5344CB8AC3E}">
        <p14:creationId xmlns:p14="http://schemas.microsoft.com/office/powerpoint/2010/main" val="24050770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 and answers </a:t>
            </a:r>
            <a:r>
              <a:rPr lang="en-US" dirty="0"/>
              <a:t>– </a:t>
            </a:r>
            <a:r>
              <a:rPr lang="en-US" dirty="0" smtClean="0"/>
              <a:t>qualifying loan payments</a:t>
            </a:r>
            <a:endParaRPr lang="en-US" dirty="0"/>
          </a:p>
        </p:txBody>
      </p:sp>
      <p:graphicFrame>
        <p:nvGraphicFramePr>
          <p:cNvPr id="7" name="Content Placeholder 6" title="blue boxes with thumbs up and question mark "/>
          <p:cNvGraphicFramePr>
            <a:graphicFrameLocks noGrp="1"/>
          </p:cNvGraphicFramePr>
          <p:nvPr>
            <p:ph idx="1"/>
            <p:extLst>
              <p:ext uri="{D42A27DB-BD31-4B8C-83A1-F6EECF244321}">
                <p14:modId xmlns:p14="http://schemas.microsoft.com/office/powerpoint/2010/main" val="3896072803"/>
              </p:ext>
            </p:extLst>
          </p:nvPr>
        </p:nvGraphicFramePr>
        <p:xfrm>
          <a:off x="628650" y="1388587"/>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hidden="1"/>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64</a:t>
            </a:fld>
            <a:endParaRPr lang="en-US"/>
          </a:p>
        </p:txBody>
      </p:sp>
    </p:spTree>
    <p:extLst>
      <p:ext uri="{BB962C8B-B14F-4D97-AF65-F5344CB8AC3E}">
        <p14:creationId xmlns:p14="http://schemas.microsoft.com/office/powerpoint/2010/main" val="6350312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 and </a:t>
            </a:r>
            <a:r>
              <a:rPr lang="en-US" dirty="0" smtClean="0"/>
              <a:t>answers </a:t>
            </a:r>
            <a:r>
              <a:rPr lang="en-US" dirty="0"/>
              <a:t>– </a:t>
            </a:r>
            <a:r>
              <a:rPr lang="en-US" dirty="0" smtClean="0"/>
              <a:t>not a qualified employer</a:t>
            </a:r>
            <a:endParaRPr lang="en-US" dirty="0"/>
          </a:p>
        </p:txBody>
      </p:sp>
      <p:graphicFrame>
        <p:nvGraphicFramePr>
          <p:cNvPr id="7" name="Content Placeholder 6" title="blue boxes with thumbs up and question mark "/>
          <p:cNvGraphicFramePr>
            <a:graphicFrameLocks noGrp="1"/>
          </p:cNvGraphicFramePr>
          <p:nvPr>
            <p:ph idx="1"/>
            <p:extLst>
              <p:ext uri="{D42A27DB-BD31-4B8C-83A1-F6EECF244321}">
                <p14:modId xmlns:p14="http://schemas.microsoft.com/office/powerpoint/2010/main" val="1113854224"/>
              </p:ext>
            </p:extLst>
          </p:nvPr>
        </p:nvGraphicFramePr>
        <p:xfrm>
          <a:off x="628650" y="1388587"/>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65</a:t>
            </a:fld>
            <a:endParaRPr lang="en-US"/>
          </a:p>
        </p:txBody>
      </p:sp>
    </p:spTree>
    <p:extLst>
      <p:ext uri="{BB962C8B-B14F-4D97-AF65-F5344CB8AC3E}">
        <p14:creationId xmlns:p14="http://schemas.microsoft.com/office/powerpoint/2010/main" val="22617009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 and answers </a:t>
            </a:r>
            <a:r>
              <a:rPr lang="en-US" dirty="0"/>
              <a:t>– </a:t>
            </a:r>
            <a:r>
              <a:rPr lang="en-US" dirty="0" smtClean="0"/>
              <a:t>qualifying loan payments</a:t>
            </a:r>
            <a:endParaRPr lang="en-US" dirty="0"/>
          </a:p>
        </p:txBody>
      </p:sp>
      <p:sp>
        <p:nvSpPr>
          <p:cNvPr id="8" name="Freeform 7" title="Blue box "/>
          <p:cNvSpPr/>
          <p:nvPr/>
        </p:nvSpPr>
        <p:spPr>
          <a:xfrm>
            <a:off x="2422479" y="1390752"/>
            <a:ext cx="5244655" cy="1891231"/>
          </a:xfrm>
          <a:custGeom>
            <a:avLst/>
            <a:gdLst>
              <a:gd name="connsiteX0" fmla="*/ 0 w 5244655"/>
              <a:gd name="connsiteY0" fmla="*/ 0 h 1891229"/>
              <a:gd name="connsiteX1" fmla="*/ 4299041 w 5244655"/>
              <a:gd name="connsiteY1" fmla="*/ 0 h 1891229"/>
              <a:gd name="connsiteX2" fmla="*/ 5244655 w 5244655"/>
              <a:gd name="connsiteY2" fmla="*/ 945615 h 1891229"/>
              <a:gd name="connsiteX3" fmla="*/ 4299041 w 5244655"/>
              <a:gd name="connsiteY3" fmla="*/ 1891229 h 1891229"/>
              <a:gd name="connsiteX4" fmla="*/ 0 w 5244655"/>
              <a:gd name="connsiteY4" fmla="*/ 1891229 h 1891229"/>
              <a:gd name="connsiteX5" fmla="*/ 0 w 5244655"/>
              <a:gd name="connsiteY5" fmla="*/ 0 h 189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4655" h="1891229">
                <a:moveTo>
                  <a:pt x="5244655" y="1891228"/>
                </a:moveTo>
                <a:lnTo>
                  <a:pt x="945614" y="1891228"/>
                </a:lnTo>
                <a:lnTo>
                  <a:pt x="0" y="945614"/>
                </a:lnTo>
                <a:lnTo>
                  <a:pt x="945614" y="1"/>
                </a:lnTo>
                <a:lnTo>
                  <a:pt x="5244655" y="1"/>
                </a:lnTo>
                <a:lnTo>
                  <a:pt x="5244655" y="1891228"/>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06787" tIns="76201" rIns="142240" bIns="76201" numCol="1" spcCol="1270" anchor="ctr" anchorCtr="0">
            <a:noAutofit/>
          </a:bodyPr>
          <a:lstStyle/>
          <a:p>
            <a:pPr lvl="0" algn="l" defTabSz="889000" rtl="0">
              <a:lnSpc>
                <a:spcPct val="85000"/>
              </a:lnSpc>
              <a:spcBef>
                <a:spcPct val="0"/>
              </a:spcBef>
              <a:spcAft>
                <a:spcPct val="35000"/>
              </a:spcAft>
            </a:pPr>
            <a:r>
              <a:rPr lang="en-US" sz="2000" i="0" kern="1200" baseline="0" dirty="0" smtClean="0"/>
              <a:t>Once approved for PSLF, what happens if I make a late payment or leave public service for a brief period? </a:t>
            </a:r>
            <a:endParaRPr lang="en-US" sz="2000" kern="1200" dirty="0"/>
          </a:p>
        </p:txBody>
      </p:sp>
      <p:sp>
        <p:nvSpPr>
          <p:cNvPr id="9" name="Oval 8" title="Question mark "/>
          <p:cNvSpPr/>
          <p:nvPr/>
        </p:nvSpPr>
        <p:spPr>
          <a:xfrm>
            <a:off x="1418860" y="1390753"/>
            <a:ext cx="1891229" cy="1891229"/>
          </a:xfrm>
          <a:prstGeom prst="ellipse">
            <a:avLst/>
          </a:prstGeom>
          <a:blipFill>
            <a:blip r:embed="rId3">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0" name="Freeform 9" title="blue box "/>
          <p:cNvSpPr/>
          <p:nvPr/>
        </p:nvSpPr>
        <p:spPr>
          <a:xfrm>
            <a:off x="2397777" y="3675954"/>
            <a:ext cx="5244655" cy="2011680"/>
          </a:xfrm>
          <a:custGeom>
            <a:avLst/>
            <a:gdLst>
              <a:gd name="connsiteX0" fmla="*/ 0 w 5244655"/>
              <a:gd name="connsiteY0" fmla="*/ 0 h 1891229"/>
              <a:gd name="connsiteX1" fmla="*/ 4299041 w 5244655"/>
              <a:gd name="connsiteY1" fmla="*/ 0 h 1891229"/>
              <a:gd name="connsiteX2" fmla="*/ 5244655 w 5244655"/>
              <a:gd name="connsiteY2" fmla="*/ 945615 h 1891229"/>
              <a:gd name="connsiteX3" fmla="*/ 4299041 w 5244655"/>
              <a:gd name="connsiteY3" fmla="*/ 1891229 h 1891229"/>
              <a:gd name="connsiteX4" fmla="*/ 0 w 5244655"/>
              <a:gd name="connsiteY4" fmla="*/ 1891229 h 1891229"/>
              <a:gd name="connsiteX5" fmla="*/ 0 w 5244655"/>
              <a:gd name="connsiteY5" fmla="*/ 0 h 189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4655" h="1891229">
                <a:moveTo>
                  <a:pt x="5244655" y="1891228"/>
                </a:moveTo>
                <a:lnTo>
                  <a:pt x="945614" y="1891228"/>
                </a:lnTo>
                <a:lnTo>
                  <a:pt x="0" y="945614"/>
                </a:lnTo>
                <a:lnTo>
                  <a:pt x="945614" y="1"/>
                </a:lnTo>
                <a:lnTo>
                  <a:pt x="5244655" y="1"/>
                </a:lnTo>
                <a:lnTo>
                  <a:pt x="5244655" y="1891228"/>
                </a:lnTo>
                <a:close/>
              </a:path>
            </a:pathLst>
          </a:custGeom>
        </p:spPr>
        <p:style>
          <a:lnRef idx="2">
            <a:schemeClr val="lt1">
              <a:hueOff val="0"/>
              <a:satOff val="0"/>
              <a:lumOff val="0"/>
              <a:alphaOff val="0"/>
            </a:schemeClr>
          </a:lnRef>
          <a:fillRef idx="1">
            <a:schemeClr val="accent3">
              <a:hueOff val="350468"/>
              <a:satOff val="-66976"/>
              <a:lumOff val="-17645"/>
              <a:alphaOff val="0"/>
            </a:schemeClr>
          </a:fillRef>
          <a:effectRef idx="0">
            <a:schemeClr val="accent3">
              <a:hueOff val="350468"/>
              <a:satOff val="-66976"/>
              <a:lumOff val="-17645"/>
              <a:alphaOff val="0"/>
            </a:schemeClr>
          </a:effectRef>
          <a:fontRef idx="minor">
            <a:schemeClr val="lt1"/>
          </a:fontRef>
        </p:style>
        <p:txBody>
          <a:bodyPr spcFirstLastPara="0" vert="horz" wrap="square" lIns="1306787" tIns="76201" rIns="142240" bIns="76200" numCol="1" spcCol="1270" anchor="ctr" anchorCtr="0">
            <a:noAutofit/>
          </a:bodyPr>
          <a:lstStyle/>
          <a:p>
            <a:pPr lvl="0" algn="l" defTabSz="889000" rtl="0">
              <a:lnSpc>
                <a:spcPct val="85000"/>
              </a:lnSpc>
              <a:spcBef>
                <a:spcPct val="0"/>
              </a:spcBef>
              <a:spcAft>
                <a:spcPts val="600"/>
              </a:spcAft>
            </a:pPr>
            <a:r>
              <a:rPr lang="en-US" sz="2000" i="0" kern="1200" baseline="0" dirty="0" smtClean="0"/>
              <a:t>You will remain eligible for the PSLF program itself, although your payments may not count toward the 120 qualified payments. </a:t>
            </a:r>
          </a:p>
          <a:p>
            <a:pPr lvl="0" algn="l" defTabSz="889000" rtl="0">
              <a:lnSpc>
                <a:spcPct val="85000"/>
              </a:lnSpc>
              <a:spcBef>
                <a:spcPct val="0"/>
              </a:spcBef>
              <a:spcAft>
                <a:spcPts val="0"/>
              </a:spcAft>
            </a:pPr>
            <a:r>
              <a:rPr lang="en-US" sz="2000" i="0" kern="1200" baseline="0" dirty="0" smtClean="0"/>
              <a:t>Contact MyFedloan for details at </a:t>
            </a:r>
            <a:br>
              <a:rPr lang="en-US" sz="2000" i="0" kern="1200" baseline="0" dirty="0" smtClean="0"/>
            </a:br>
            <a:r>
              <a:rPr lang="en-US" sz="2000" kern="1200" dirty="0" smtClean="0"/>
              <a:t>855-265-4038.</a:t>
            </a:r>
            <a:endParaRPr lang="en-US" sz="2000" kern="1200" dirty="0"/>
          </a:p>
        </p:txBody>
      </p:sp>
      <p:sp>
        <p:nvSpPr>
          <p:cNvPr id="11" name="Oval 10" title="Thumbs up "/>
          <p:cNvSpPr/>
          <p:nvPr/>
        </p:nvSpPr>
        <p:spPr>
          <a:xfrm>
            <a:off x="1452146" y="3648819"/>
            <a:ext cx="1891229" cy="1891229"/>
          </a:xfrm>
          <a:prstGeom prst="ellipse">
            <a:avLst/>
          </a:prstGeom>
          <a:blipFill>
            <a:blip r:embed="rId4">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209479"/>
              <a:satOff val="-74794"/>
              <a:lumOff val="-8794"/>
              <a:alphaOff val="0"/>
            </a:schemeClr>
          </a:effectRef>
          <a:fontRef idx="minor">
            <a:schemeClr val="lt1">
              <a:hueOff val="0"/>
              <a:satOff val="0"/>
              <a:lumOff val="0"/>
              <a:alphaOff val="0"/>
            </a:schemeClr>
          </a:fontRef>
        </p:style>
      </p:sp>
      <p:sp>
        <p:nvSpPr>
          <p:cNvPr id="4" name="Date Placeholder 3" hidden="1"/>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66</a:t>
            </a:fld>
            <a:endParaRPr lang="en-US"/>
          </a:p>
        </p:txBody>
      </p:sp>
    </p:spTree>
    <p:extLst>
      <p:ext uri="{BB962C8B-B14F-4D97-AF65-F5344CB8AC3E}">
        <p14:creationId xmlns:p14="http://schemas.microsoft.com/office/powerpoint/2010/main" val="9191617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 and </a:t>
            </a:r>
            <a:r>
              <a:rPr lang="en-US" dirty="0" smtClean="0"/>
              <a:t>answers </a:t>
            </a:r>
            <a:r>
              <a:rPr lang="en-US" dirty="0"/>
              <a:t>– </a:t>
            </a:r>
            <a:r>
              <a:rPr lang="en-US" dirty="0" smtClean="0"/>
              <a:t>not a qualified employer</a:t>
            </a:r>
            <a:endParaRPr lang="en-US" dirty="0"/>
          </a:p>
        </p:txBody>
      </p:sp>
      <p:sp>
        <p:nvSpPr>
          <p:cNvPr id="8" name="Freeform 7" title="Blue box "/>
          <p:cNvSpPr/>
          <p:nvPr/>
        </p:nvSpPr>
        <p:spPr>
          <a:xfrm>
            <a:off x="2422479" y="1390752"/>
            <a:ext cx="5244655" cy="1891231"/>
          </a:xfrm>
          <a:custGeom>
            <a:avLst/>
            <a:gdLst>
              <a:gd name="connsiteX0" fmla="*/ 0 w 5244655"/>
              <a:gd name="connsiteY0" fmla="*/ 0 h 1891229"/>
              <a:gd name="connsiteX1" fmla="*/ 4299041 w 5244655"/>
              <a:gd name="connsiteY1" fmla="*/ 0 h 1891229"/>
              <a:gd name="connsiteX2" fmla="*/ 5244655 w 5244655"/>
              <a:gd name="connsiteY2" fmla="*/ 945615 h 1891229"/>
              <a:gd name="connsiteX3" fmla="*/ 4299041 w 5244655"/>
              <a:gd name="connsiteY3" fmla="*/ 1891229 h 1891229"/>
              <a:gd name="connsiteX4" fmla="*/ 0 w 5244655"/>
              <a:gd name="connsiteY4" fmla="*/ 1891229 h 1891229"/>
              <a:gd name="connsiteX5" fmla="*/ 0 w 5244655"/>
              <a:gd name="connsiteY5" fmla="*/ 0 h 189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4655" h="1891229">
                <a:moveTo>
                  <a:pt x="5244655" y="1891228"/>
                </a:moveTo>
                <a:lnTo>
                  <a:pt x="945614" y="1891228"/>
                </a:lnTo>
                <a:lnTo>
                  <a:pt x="0" y="945614"/>
                </a:lnTo>
                <a:lnTo>
                  <a:pt x="945614" y="1"/>
                </a:lnTo>
                <a:lnTo>
                  <a:pt x="5244655" y="1"/>
                </a:lnTo>
                <a:lnTo>
                  <a:pt x="5244655" y="1891228"/>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06787" tIns="76201" rIns="142240" bIns="76201" numCol="1" spcCol="1270" anchor="ctr" anchorCtr="0">
            <a:noAutofit/>
          </a:bodyPr>
          <a:lstStyle/>
          <a:p>
            <a:pPr lvl="0" algn="l" defTabSz="889000" rtl="0">
              <a:lnSpc>
                <a:spcPct val="85000"/>
              </a:lnSpc>
              <a:spcBef>
                <a:spcPct val="0"/>
              </a:spcBef>
              <a:spcAft>
                <a:spcPct val="35000"/>
              </a:spcAft>
            </a:pPr>
            <a:r>
              <a:rPr lang="en-US" sz="2000" i="0" kern="1200" baseline="0" dirty="0" smtClean="0"/>
              <a:t>Do I have to pay all 120 qualified payments in a row?</a:t>
            </a:r>
            <a:endParaRPr lang="en-US" sz="2000" kern="1200" dirty="0"/>
          </a:p>
        </p:txBody>
      </p:sp>
      <p:sp>
        <p:nvSpPr>
          <p:cNvPr id="9" name="Oval 8" title="Question mark"/>
          <p:cNvSpPr/>
          <p:nvPr/>
        </p:nvSpPr>
        <p:spPr>
          <a:xfrm>
            <a:off x="1418860" y="1390753"/>
            <a:ext cx="1891229" cy="1891229"/>
          </a:xfrm>
          <a:prstGeom prst="ellipse">
            <a:avLst/>
          </a:prstGeom>
          <a:blipFill>
            <a:blip r:embed="rId3"/>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0" name="Freeform 9" title="Blue box "/>
          <p:cNvSpPr/>
          <p:nvPr/>
        </p:nvSpPr>
        <p:spPr>
          <a:xfrm>
            <a:off x="2397777" y="3595273"/>
            <a:ext cx="5244655" cy="2011680"/>
          </a:xfrm>
          <a:custGeom>
            <a:avLst/>
            <a:gdLst>
              <a:gd name="connsiteX0" fmla="*/ 0 w 5244655"/>
              <a:gd name="connsiteY0" fmla="*/ 0 h 1891229"/>
              <a:gd name="connsiteX1" fmla="*/ 4299041 w 5244655"/>
              <a:gd name="connsiteY1" fmla="*/ 0 h 1891229"/>
              <a:gd name="connsiteX2" fmla="*/ 5244655 w 5244655"/>
              <a:gd name="connsiteY2" fmla="*/ 945615 h 1891229"/>
              <a:gd name="connsiteX3" fmla="*/ 4299041 w 5244655"/>
              <a:gd name="connsiteY3" fmla="*/ 1891229 h 1891229"/>
              <a:gd name="connsiteX4" fmla="*/ 0 w 5244655"/>
              <a:gd name="connsiteY4" fmla="*/ 1891229 h 1891229"/>
              <a:gd name="connsiteX5" fmla="*/ 0 w 5244655"/>
              <a:gd name="connsiteY5" fmla="*/ 0 h 189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4655" h="1891229">
                <a:moveTo>
                  <a:pt x="5244655" y="1891228"/>
                </a:moveTo>
                <a:lnTo>
                  <a:pt x="945614" y="1891228"/>
                </a:lnTo>
                <a:lnTo>
                  <a:pt x="0" y="945614"/>
                </a:lnTo>
                <a:lnTo>
                  <a:pt x="945614" y="1"/>
                </a:lnTo>
                <a:lnTo>
                  <a:pt x="5244655" y="1"/>
                </a:lnTo>
                <a:lnTo>
                  <a:pt x="5244655" y="1891228"/>
                </a:lnTo>
                <a:close/>
              </a:path>
            </a:pathLst>
          </a:custGeom>
        </p:spPr>
        <p:style>
          <a:lnRef idx="2">
            <a:schemeClr val="lt1">
              <a:hueOff val="0"/>
              <a:satOff val="0"/>
              <a:lumOff val="0"/>
              <a:alphaOff val="0"/>
            </a:schemeClr>
          </a:lnRef>
          <a:fillRef idx="1">
            <a:schemeClr val="accent3">
              <a:hueOff val="350468"/>
              <a:satOff val="-66976"/>
              <a:lumOff val="-17645"/>
              <a:alphaOff val="0"/>
            </a:schemeClr>
          </a:fillRef>
          <a:effectRef idx="0">
            <a:schemeClr val="accent3">
              <a:hueOff val="350468"/>
              <a:satOff val="-66976"/>
              <a:lumOff val="-17645"/>
              <a:alphaOff val="0"/>
            </a:schemeClr>
          </a:effectRef>
          <a:fontRef idx="minor">
            <a:schemeClr val="lt1"/>
          </a:fontRef>
        </p:style>
        <p:txBody>
          <a:bodyPr spcFirstLastPara="0" vert="horz" wrap="square" lIns="1306787" tIns="72391" rIns="135128" bIns="72390" numCol="1" spcCol="1270" anchor="ctr" anchorCtr="0">
            <a:noAutofit/>
          </a:bodyPr>
          <a:lstStyle/>
          <a:p>
            <a:pPr lvl="0" algn="l" defTabSz="844550" rtl="0">
              <a:lnSpc>
                <a:spcPct val="85000"/>
              </a:lnSpc>
              <a:spcBef>
                <a:spcPct val="0"/>
              </a:spcBef>
              <a:spcAft>
                <a:spcPts val="0"/>
              </a:spcAft>
            </a:pPr>
            <a:r>
              <a:rPr lang="en-US" sz="1900" b="1" i="0" kern="1200" baseline="0" dirty="0" smtClean="0">
                <a:latin typeface="Calibri" panose="020F0502020204030204" pitchFamily="34" charset="0"/>
                <a:cs typeface="Calibri" panose="020F0502020204030204" pitchFamily="34" charset="0"/>
              </a:rPr>
              <a:t>No.</a:t>
            </a:r>
          </a:p>
          <a:p>
            <a:pPr lvl="0" algn="l" defTabSz="844550" rtl="0">
              <a:lnSpc>
                <a:spcPct val="85000"/>
              </a:lnSpc>
              <a:spcBef>
                <a:spcPct val="0"/>
              </a:spcBef>
              <a:spcAft>
                <a:spcPts val="0"/>
              </a:spcAft>
            </a:pPr>
            <a:r>
              <a:rPr lang="en-US" sz="1900" kern="1200" dirty="0" smtClean="0"/>
              <a:t>The payments do not have to be consecutive. If you have a period of employment that you are working for a nonqualified employer, you will not lose credit for prior qualifying payments.</a:t>
            </a:r>
            <a:endParaRPr lang="en-US" sz="1900" kern="1200" dirty="0"/>
          </a:p>
        </p:txBody>
      </p:sp>
      <p:sp>
        <p:nvSpPr>
          <p:cNvPr id="11" name="Oval 10" title="Thumbs down "/>
          <p:cNvSpPr/>
          <p:nvPr/>
        </p:nvSpPr>
        <p:spPr>
          <a:xfrm>
            <a:off x="1452146" y="3648819"/>
            <a:ext cx="1891229" cy="1891229"/>
          </a:xfrm>
          <a:prstGeom prst="ellipse">
            <a:avLst/>
          </a:prstGeom>
          <a:blipFill>
            <a:blip r:embed="rId4">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209479"/>
              <a:satOff val="-74794"/>
              <a:lumOff val="-8794"/>
              <a:alphaOff val="0"/>
            </a:schemeClr>
          </a:effectRef>
          <a:fontRef idx="minor">
            <a:schemeClr val="lt1">
              <a:hueOff val="0"/>
              <a:satOff val="0"/>
              <a:lumOff val="0"/>
              <a:alphaOff val="0"/>
            </a:schemeClr>
          </a:fontRef>
        </p:style>
      </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67</a:t>
            </a:fld>
            <a:endParaRPr lang="en-US"/>
          </a:p>
        </p:txBody>
      </p:sp>
    </p:spTree>
    <p:extLst>
      <p:ext uri="{BB962C8B-B14F-4D97-AF65-F5344CB8AC3E}">
        <p14:creationId xmlns:p14="http://schemas.microsoft.com/office/powerpoint/2010/main" val="5322343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 and </a:t>
            </a:r>
            <a:r>
              <a:rPr lang="en-US" dirty="0" smtClean="0"/>
              <a:t>answers </a:t>
            </a:r>
            <a:r>
              <a:rPr lang="en-US" dirty="0"/>
              <a:t>– d</a:t>
            </a:r>
            <a:r>
              <a:rPr lang="en-US" dirty="0" smtClean="0"/>
              <a:t>efaulted loan </a:t>
            </a:r>
            <a:endParaRPr lang="en-US" dirty="0"/>
          </a:p>
        </p:txBody>
      </p:sp>
      <p:graphicFrame>
        <p:nvGraphicFramePr>
          <p:cNvPr id="7" name="Content Placeholder 6" title="Blue boxes with question mark  "/>
          <p:cNvGraphicFramePr>
            <a:graphicFrameLocks noGrp="1"/>
          </p:cNvGraphicFramePr>
          <p:nvPr>
            <p:ph idx="1"/>
            <p:extLst>
              <p:ext uri="{D42A27DB-BD31-4B8C-83A1-F6EECF244321}">
                <p14:modId xmlns:p14="http://schemas.microsoft.com/office/powerpoint/2010/main" val="2650466056"/>
              </p:ext>
            </p:extLst>
          </p:nvPr>
        </p:nvGraphicFramePr>
        <p:xfrm>
          <a:off x="628650" y="1388587"/>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68</a:t>
            </a:fld>
            <a:endParaRPr lang="en-US"/>
          </a:p>
        </p:txBody>
      </p:sp>
    </p:spTree>
    <p:extLst>
      <p:ext uri="{BB962C8B-B14F-4D97-AF65-F5344CB8AC3E}">
        <p14:creationId xmlns:p14="http://schemas.microsoft.com/office/powerpoint/2010/main" val="20242270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 and </a:t>
            </a:r>
            <a:r>
              <a:rPr lang="en-US" dirty="0" smtClean="0"/>
              <a:t>answers – no income requirement for PSLF </a:t>
            </a:r>
            <a:endParaRPr lang="en-US" dirty="0"/>
          </a:p>
        </p:txBody>
      </p:sp>
      <p:graphicFrame>
        <p:nvGraphicFramePr>
          <p:cNvPr id="7" name="Content Placeholder 6" title="blue boxes with text inside "/>
          <p:cNvGraphicFramePr>
            <a:graphicFrameLocks noGrp="1"/>
          </p:cNvGraphicFramePr>
          <p:nvPr>
            <p:ph idx="1"/>
            <p:extLst>
              <p:ext uri="{D42A27DB-BD31-4B8C-83A1-F6EECF244321}">
                <p14:modId xmlns:p14="http://schemas.microsoft.com/office/powerpoint/2010/main" val="158985472"/>
              </p:ext>
            </p:extLst>
          </p:nvPr>
        </p:nvGraphicFramePr>
        <p:xfrm>
          <a:off x="628650" y="1388587"/>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69</a:t>
            </a:fld>
            <a:endParaRPr lang="en-US"/>
          </a:p>
        </p:txBody>
      </p:sp>
    </p:spTree>
    <p:extLst>
      <p:ext uri="{BB962C8B-B14F-4D97-AF65-F5344CB8AC3E}">
        <p14:creationId xmlns:p14="http://schemas.microsoft.com/office/powerpoint/2010/main" val="35702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How to qualify for the PSLF program </a:t>
            </a:r>
            <a:endParaRPr lang="en-US" dirty="0"/>
          </a:p>
        </p:txBody>
      </p:sp>
      <p:graphicFrame>
        <p:nvGraphicFramePr>
          <p:cNvPr id="7" name="Content Placeholder 6" title="blue box with written content "/>
          <p:cNvGraphicFramePr>
            <a:graphicFrameLocks noGrp="1"/>
          </p:cNvGraphicFramePr>
          <p:nvPr>
            <p:ph idx="1"/>
            <p:extLst>
              <p:ext uri="{D42A27DB-BD31-4B8C-83A1-F6EECF244321}">
                <p14:modId xmlns:p14="http://schemas.microsoft.com/office/powerpoint/2010/main" val="3686784198"/>
              </p:ext>
            </p:extLst>
          </p:nvPr>
        </p:nvGraphicFramePr>
        <p:xfrm>
          <a:off x="641007" y="1149178"/>
          <a:ext cx="7886700" cy="5343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7</a:t>
            </a:fld>
            <a:endParaRPr lang="en-US"/>
          </a:p>
        </p:txBody>
      </p:sp>
    </p:spTree>
    <p:extLst>
      <p:ext uri="{BB962C8B-B14F-4D97-AF65-F5344CB8AC3E}">
        <p14:creationId xmlns:p14="http://schemas.microsoft.com/office/powerpoint/2010/main" val="10968690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 and </a:t>
            </a:r>
            <a:r>
              <a:rPr lang="en-US" dirty="0" smtClean="0"/>
              <a:t>answers – no income requirement for PSLF </a:t>
            </a:r>
            <a:endParaRPr lang="en-US" dirty="0"/>
          </a:p>
        </p:txBody>
      </p:sp>
      <p:graphicFrame>
        <p:nvGraphicFramePr>
          <p:cNvPr id="7" name="Content Placeholder 6" title="blue boxes with text inside "/>
          <p:cNvGraphicFramePr>
            <a:graphicFrameLocks noGrp="1"/>
          </p:cNvGraphicFramePr>
          <p:nvPr>
            <p:ph idx="1"/>
            <p:extLst>
              <p:ext uri="{D42A27DB-BD31-4B8C-83A1-F6EECF244321}">
                <p14:modId xmlns:p14="http://schemas.microsoft.com/office/powerpoint/2010/main" val="1278219370"/>
              </p:ext>
            </p:extLst>
          </p:nvPr>
        </p:nvGraphicFramePr>
        <p:xfrm>
          <a:off x="628650" y="1388587"/>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70</a:t>
            </a:fld>
            <a:endParaRPr lang="en-US"/>
          </a:p>
        </p:txBody>
      </p:sp>
    </p:spTree>
    <p:extLst>
      <p:ext uri="{BB962C8B-B14F-4D97-AF65-F5344CB8AC3E}">
        <p14:creationId xmlns:p14="http://schemas.microsoft.com/office/powerpoint/2010/main" val="31046879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 and </a:t>
            </a:r>
            <a:r>
              <a:rPr lang="en-US" dirty="0" smtClean="0"/>
              <a:t>answers – no income requirement for PSLF </a:t>
            </a:r>
            <a:endParaRPr lang="en-US" dirty="0"/>
          </a:p>
        </p:txBody>
      </p:sp>
      <p:graphicFrame>
        <p:nvGraphicFramePr>
          <p:cNvPr id="7" name="Content Placeholder 6" title="blue boxes with text inside "/>
          <p:cNvGraphicFramePr>
            <a:graphicFrameLocks noGrp="1"/>
          </p:cNvGraphicFramePr>
          <p:nvPr>
            <p:ph idx="1"/>
            <p:extLst>
              <p:ext uri="{D42A27DB-BD31-4B8C-83A1-F6EECF244321}">
                <p14:modId xmlns:p14="http://schemas.microsoft.com/office/powerpoint/2010/main" val="2045228096"/>
              </p:ext>
            </p:extLst>
          </p:nvPr>
        </p:nvGraphicFramePr>
        <p:xfrm>
          <a:off x="628650" y="1388587"/>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71</a:t>
            </a:fld>
            <a:endParaRPr lang="en-US"/>
          </a:p>
        </p:txBody>
      </p:sp>
    </p:spTree>
    <p:extLst>
      <p:ext uri="{BB962C8B-B14F-4D97-AF65-F5344CB8AC3E}">
        <p14:creationId xmlns:p14="http://schemas.microsoft.com/office/powerpoint/2010/main" val="30127519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 and </a:t>
            </a:r>
            <a:r>
              <a:rPr lang="en-US" dirty="0" smtClean="0"/>
              <a:t>answers – no income requirement for PSLF </a:t>
            </a:r>
            <a:endParaRPr lang="en-US" dirty="0"/>
          </a:p>
        </p:txBody>
      </p:sp>
      <p:sp>
        <p:nvSpPr>
          <p:cNvPr id="8" name="Freeform 7" title="blue box "/>
          <p:cNvSpPr/>
          <p:nvPr/>
        </p:nvSpPr>
        <p:spPr>
          <a:xfrm>
            <a:off x="2414106" y="1390752"/>
            <a:ext cx="5244655" cy="1891231"/>
          </a:xfrm>
          <a:custGeom>
            <a:avLst/>
            <a:gdLst>
              <a:gd name="connsiteX0" fmla="*/ 0 w 5244655"/>
              <a:gd name="connsiteY0" fmla="*/ 0 h 1891229"/>
              <a:gd name="connsiteX1" fmla="*/ 4299041 w 5244655"/>
              <a:gd name="connsiteY1" fmla="*/ 0 h 1891229"/>
              <a:gd name="connsiteX2" fmla="*/ 5244655 w 5244655"/>
              <a:gd name="connsiteY2" fmla="*/ 945615 h 1891229"/>
              <a:gd name="connsiteX3" fmla="*/ 4299041 w 5244655"/>
              <a:gd name="connsiteY3" fmla="*/ 1891229 h 1891229"/>
              <a:gd name="connsiteX4" fmla="*/ 0 w 5244655"/>
              <a:gd name="connsiteY4" fmla="*/ 1891229 h 1891229"/>
              <a:gd name="connsiteX5" fmla="*/ 0 w 5244655"/>
              <a:gd name="connsiteY5" fmla="*/ 0 h 189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4655" h="1891229">
                <a:moveTo>
                  <a:pt x="5244655" y="1891228"/>
                </a:moveTo>
                <a:lnTo>
                  <a:pt x="945614" y="1891228"/>
                </a:lnTo>
                <a:lnTo>
                  <a:pt x="0" y="945614"/>
                </a:lnTo>
                <a:lnTo>
                  <a:pt x="945614" y="1"/>
                </a:lnTo>
                <a:lnTo>
                  <a:pt x="5244655" y="1"/>
                </a:lnTo>
                <a:lnTo>
                  <a:pt x="5244655" y="1891228"/>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88720" tIns="76201" rIns="142240" bIns="76201" numCol="1" spcCol="1270" anchor="ctr" anchorCtr="0">
            <a:noAutofit/>
          </a:bodyPr>
          <a:lstStyle/>
          <a:p>
            <a:pPr lvl="0" algn="l" defTabSz="889000" rtl="0">
              <a:lnSpc>
                <a:spcPct val="90000"/>
              </a:lnSpc>
              <a:spcBef>
                <a:spcPct val="0"/>
              </a:spcBef>
              <a:spcAft>
                <a:spcPct val="35000"/>
              </a:spcAft>
            </a:pPr>
            <a:r>
              <a:rPr lang="en-US" sz="2000" i="0" kern="1200" baseline="0" dirty="0" smtClean="0"/>
              <a:t>If I pay more than my scheduled monthly student loan payment amount, can I get PSLF sooner </a:t>
            </a:r>
            <a:r>
              <a:rPr lang="en-US" sz="2000" i="0" kern="1200" baseline="0" smtClean="0"/>
              <a:t>than </a:t>
            </a:r>
            <a:br>
              <a:rPr lang="en-US" sz="2000" i="0" kern="1200" baseline="0" smtClean="0"/>
            </a:br>
            <a:r>
              <a:rPr lang="en-US" sz="2000" i="0" kern="1200" baseline="0" smtClean="0"/>
              <a:t>10 </a:t>
            </a:r>
            <a:r>
              <a:rPr lang="en-US" sz="2000" i="0" kern="1200" baseline="0" dirty="0" smtClean="0"/>
              <a:t>years?</a:t>
            </a:r>
          </a:p>
        </p:txBody>
      </p:sp>
      <p:sp>
        <p:nvSpPr>
          <p:cNvPr id="9" name="Oval 8" title="question "/>
          <p:cNvSpPr/>
          <p:nvPr/>
        </p:nvSpPr>
        <p:spPr>
          <a:xfrm>
            <a:off x="1427234" y="1472332"/>
            <a:ext cx="1857735" cy="1728072"/>
          </a:xfrm>
          <a:prstGeom prst="ellipse">
            <a:avLst/>
          </a:prstGeom>
          <a:blipFill>
            <a:blip r:embed="rId3"/>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0" name="Freeform 9" title="blue box "/>
          <p:cNvSpPr/>
          <p:nvPr/>
        </p:nvSpPr>
        <p:spPr>
          <a:xfrm>
            <a:off x="2407479" y="3595269"/>
            <a:ext cx="5244655" cy="2194560"/>
          </a:xfrm>
          <a:custGeom>
            <a:avLst/>
            <a:gdLst>
              <a:gd name="connsiteX0" fmla="*/ 0 w 5244655"/>
              <a:gd name="connsiteY0" fmla="*/ 0 h 1891229"/>
              <a:gd name="connsiteX1" fmla="*/ 4299041 w 5244655"/>
              <a:gd name="connsiteY1" fmla="*/ 0 h 1891229"/>
              <a:gd name="connsiteX2" fmla="*/ 5244655 w 5244655"/>
              <a:gd name="connsiteY2" fmla="*/ 945615 h 1891229"/>
              <a:gd name="connsiteX3" fmla="*/ 4299041 w 5244655"/>
              <a:gd name="connsiteY3" fmla="*/ 1891229 h 1891229"/>
              <a:gd name="connsiteX4" fmla="*/ 0 w 5244655"/>
              <a:gd name="connsiteY4" fmla="*/ 1891229 h 1891229"/>
              <a:gd name="connsiteX5" fmla="*/ 0 w 5244655"/>
              <a:gd name="connsiteY5" fmla="*/ 0 h 189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4655" h="1891229">
                <a:moveTo>
                  <a:pt x="5244655" y="1891228"/>
                </a:moveTo>
                <a:lnTo>
                  <a:pt x="945614" y="1891228"/>
                </a:lnTo>
                <a:lnTo>
                  <a:pt x="0" y="945614"/>
                </a:lnTo>
                <a:lnTo>
                  <a:pt x="945614" y="1"/>
                </a:lnTo>
                <a:lnTo>
                  <a:pt x="5244655" y="1"/>
                </a:lnTo>
                <a:lnTo>
                  <a:pt x="5244655" y="1891228"/>
                </a:lnTo>
                <a:close/>
              </a:path>
            </a:pathLst>
          </a:custGeom>
        </p:spPr>
        <p:style>
          <a:lnRef idx="2">
            <a:schemeClr val="lt1">
              <a:hueOff val="0"/>
              <a:satOff val="0"/>
              <a:lumOff val="0"/>
              <a:alphaOff val="0"/>
            </a:schemeClr>
          </a:lnRef>
          <a:fillRef idx="1">
            <a:schemeClr val="accent3">
              <a:hueOff val="350468"/>
              <a:satOff val="-66976"/>
              <a:lumOff val="-17645"/>
              <a:alphaOff val="0"/>
            </a:schemeClr>
          </a:fillRef>
          <a:effectRef idx="0">
            <a:schemeClr val="accent3">
              <a:hueOff val="350468"/>
              <a:satOff val="-66976"/>
              <a:lumOff val="-17645"/>
              <a:alphaOff val="0"/>
            </a:schemeClr>
          </a:effectRef>
          <a:fontRef idx="minor">
            <a:schemeClr val="lt1"/>
          </a:fontRef>
        </p:style>
        <p:txBody>
          <a:bodyPr spcFirstLastPara="0" vert="horz" wrap="square" lIns="1188720" tIns="72391" rIns="135128" bIns="72390" numCol="1" spcCol="1270" anchor="ctr" anchorCtr="0">
            <a:noAutofit/>
          </a:bodyPr>
          <a:lstStyle/>
          <a:p>
            <a:pPr lvl="0" algn="l" defTabSz="844550" rtl="0">
              <a:lnSpc>
                <a:spcPct val="85000"/>
              </a:lnSpc>
              <a:spcBef>
                <a:spcPct val="0"/>
              </a:spcBef>
              <a:spcAft>
                <a:spcPts val="0"/>
              </a:spcAft>
            </a:pPr>
            <a:endParaRPr lang="en-US" sz="1900" b="1" kern="1200" dirty="0" smtClean="0"/>
          </a:p>
          <a:p>
            <a:pPr lvl="0" algn="l" defTabSz="844550" rtl="0">
              <a:lnSpc>
                <a:spcPct val="85000"/>
              </a:lnSpc>
              <a:spcBef>
                <a:spcPct val="0"/>
              </a:spcBef>
              <a:spcAft>
                <a:spcPts val="0"/>
              </a:spcAft>
            </a:pPr>
            <a:r>
              <a:rPr lang="en-US" sz="1900" b="1" kern="1200" dirty="0" smtClean="0">
                <a:latin typeface="Calibri" panose="020F0502020204030204" pitchFamily="34" charset="0"/>
                <a:cs typeface="Calibri" panose="020F0502020204030204" pitchFamily="34" charset="0"/>
              </a:rPr>
              <a:t>No. </a:t>
            </a:r>
          </a:p>
          <a:p>
            <a:pPr lvl="0" algn="l" defTabSz="844550" rtl="0">
              <a:lnSpc>
                <a:spcPct val="85000"/>
              </a:lnSpc>
              <a:spcBef>
                <a:spcPct val="0"/>
              </a:spcBef>
              <a:spcAft>
                <a:spcPts val="0"/>
              </a:spcAft>
            </a:pPr>
            <a:r>
              <a:rPr lang="en-US" sz="1900" kern="1200" dirty="0" smtClean="0"/>
              <a:t>You must make 120 separate monthly payments. Paying extra won’t make you eligible to receive PSLF sooner. If you do pay ahead, the excess payment will be applied to future loan payments, unless you request otherwise.</a:t>
            </a:r>
          </a:p>
          <a:p>
            <a:pPr lvl="0" algn="l" defTabSz="844550" rtl="0">
              <a:lnSpc>
                <a:spcPct val="85000"/>
              </a:lnSpc>
              <a:spcBef>
                <a:spcPct val="0"/>
              </a:spcBef>
              <a:spcAft>
                <a:spcPts val="0"/>
              </a:spcAft>
            </a:pPr>
            <a:endParaRPr lang="en-US" sz="1900" b="0" kern="1200" dirty="0"/>
          </a:p>
        </p:txBody>
      </p:sp>
      <p:sp>
        <p:nvSpPr>
          <p:cNvPr id="11" name="Oval 10" title="thumbs down"/>
          <p:cNvSpPr/>
          <p:nvPr/>
        </p:nvSpPr>
        <p:spPr>
          <a:xfrm>
            <a:off x="1442444" y="3763687"/>
            <a:ext cx="1930037" cy="1822861"/>
          </a:xfrm>
          <a:prstGeom prst="ellipse">
            <a:avLst/>
          </a:prstGeom>
          <a:blipFill>
            <a:blip r:embed="rId4">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209479"/>
              <a:satOff val="-74794"/>
              <a:lumOff val="-8794"/>
              <a:alphaOff val="0"/>
            </a:schemeClr>
          </a:effectRef>
          <a:fontRef idx="minor">
            <a:schemeClr val="lt1">
              <a:hueOff val="0"/>
              <a:satOff val="0"/>
              <a:lumOff val="0"/>
              <a:alphaOff val="0"/>
            </a:schemeClr>
          </a:fontRef>
        </p:style>
      </p:sp>
      <p:sp>
        <p:nvSpPr>
          <p:cNvPr id="4" name="Date Placeholder 3"/>
          <p:cNvSpPr>
            <a:spLocks noGrp="1"/>
          </p:cNvSpPr>
          <p:nvPr>
            <p:ph type="dt" sz="half" idx="10"/>
          </p:nvPr>
        </p:nvSpPr>
        <p:spPr/>
        <p:txBody>
          <a:bodyPr/>
          <a:lstStyle/>
          <a:p>
            <a:r>
              <a:rPr lang="en-US" smtClean="0"/>
              <a:t>OFM </a:t>
            </a:r>
            <a:fld id="{B422C6A4-1AB8-49F0-AE29-82D1214B7992}" type="datetime1">
              <a:rPr lang="en-US" smtClean="0"/>
              <a:t>8/6/2018</a:t>
            </a:fld>
            <a:endParaRPr lang="en-US" dirty="0"/>
          </a:p>
        </p:txBody>
      </p:sp>
      <p:sp>
        <p:nvSpPr>
          <p:cNvPr id="5" name="Footer Placeholder 4"/>
          <p:cNvSpPr>
            <a:spLocks noGrp="1"/>
          </p:cNvSpPr>
          <p:nvPr>
            <p:ph type="ftr" sz="quarter" idx="11"/>
          </p:nvPr>
        </p:nvSpPr>
        <p:spPr/>
        <p:txBody>
          <a:bodyPr/>
          <a:lstStyle/>
          <a:p>
            <a:r>
              <a:rPr lang="en-US" smtClean="0"/>
              <a:t>Myfedloan.org </a:t>
            </a:r>
            <a:endParaRPr lang="en-US"/>
          </a:p>
        </p:txBody>
      </p:sp>
      <p:sp>
        <p:nvSpPr>
          <p:cNvPr id="6" name="Slide Number Placeholder 5"/>
          <p:cNvSpPr>
            <a:spLocks noGrp="1"/>
          </p:cNvSpPr>
          <p:nvPr>
            <p:ph type="sldNum" sz="quarter" idx="12"/>
          </p:nvPr>
        </p:nvSpPr>
        <p:spPr/>
        <p:txBody>
          <a:bodyPr/>
          <a:lstStyle/>
          <a:p>
            <a:fld id="{675BEBA6-4A57-406D-B671-F270610AB5E4}" type="slidenum">
              <a:rPr lang="en-US" smtClean="0"/>
              <a:t>72</a:t>
            </a:fld>
            <a:endParaRPr lang="en-US"/>
          </a:p>
        </p:txBody>
      </p:sp>
    </p:spTree>
    <p:extLst>
      <p:ext uri="{BB962C8B-B14F-4D97-AF65-F5344CB8AC3E}">
        <p14:creationId xmlns:p14="http://schemas.microsoft.com/office/powerpoint/2010/main" val="26244680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title="Rectangle with words   "/>
          <p:cNvSpPr/>
          <p:nvPr/>
        </p:nvSpPr>
        <p:spPr>
          <a:xfrm>
            <a:off x="235105" y="1129827"/>
            <a:ext cx="4466122" cy="1367443"/>
          </a:xfrm>
          <a:prstGeom prst="rect">
            <a:avLst/>
          </a:prstGeom>
          <a:solidFill>
            <a:srgbClr val="E8E8E8"/>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 name="TextBox 4"/>
          <p:cNvSpPr txBox="1"/>
          <p:nvPr/>
        </p:nvSpPr>
        <p:spPr>
          <a:xfrm>
            <a:off x="438664" y="1382662"/>
            <a:ext cx="4431718" cy="861774"/>
          </a:xfrm>
          <a:prstGeom prst="rect">
            <a:avLst/>
          </a:prstGeom>
          <a:noFill/>
        </p:spPr>
        <p:txBody>
          <a:bodyPr wrap="square" rtlCol="0">
            <a:spAutoFit/>
          </a:bodyPr>
          <a:lstStyle/>
          <a:p>
            <a:r>
              <a:rPr lang="en-US" sz="2500" dirty="0">
                <a:latin typeface="Calibri" panose="020F0502020204030204" pitchFamily="34" charset="0"/>
                <a:cs typeface="Calibri" panose="020F0502020204030204" pitchFamily="34" charset="0"/>
              </a:rPr>
              <a:t>Now is the </a:t>
            </a:r>
            <a:r>
              <a:rPr lang="en-US" sz="2500" dirty="0" smtClean="0">
                <a:latin typeface="Calibri" panose="020F0502020204030204" pitchFamily="34" charset="0"/>
                <a:cs typeface="Calibri" panose="020F0502020204030204" pitchFamily="34" charset="0"/>
              </a:rPr>
              <a:t>time </a:t>
            </a:r>
            <a:r>
              <a:rPr lang="en-US" sz="2500" dirty="0">
                <a:latin typeface="Calibri" panose="020F0502020204030204" pitchFamily="34" charset="0"/>
                <a:cs typeface="Calibri" panose="020F0502020204030204" pitchFamily="34" charset="0"/>
              </a:rPr>
              <a:t>to take control of your </a:t>
            </a:r>
            <a:r>
              <a:rPr lang="en-US" sz="2500" dirty="0" smtClean="0">
                <a:latin typeface="Calibri" panose="020F0502020204030204" pitchFamily="34" charset="0"/>
                <a:cs typeface="Calibri" panose="020F0502020204030204" pitchFamily="34" charset="0"/>
              </a:rPr>
              <a:t>student </a:t>
            </a:r>
            <a:r>
              <a:rPr lang="en-US" sz="2500" dirty="0">
                <a:latin typeface="Calibri" panose="020F0502020204030204" pitchFamily="34" charset="0"/>
                <a:cs typeface="Calibri" panose="020F0502020204030204" pitchFamily="34" charset="0"/>
              </a:rPr>
              <a:t>loan </a:t>
            </a:r>
            <a:r>
              <a:rPr lang="en-US" sz="2500" dirty="0" smtClean="0">
                <a:latin typeface="Calibri" panose="020F0502020204030204" pitchFamily="34" charset="0"/>
                <a:cs typeface="Calibri" panose="020F0502020204030204" pitchFamily="34" charset="0"/>
              </a:rPr>
              <a:t>debt!</a:t>
            </a:r>
            <a:endParaRPr lang="en-US" sz="2500" dirty="0">
              <a:latin typeface="Calibri" panose="020F0502020204030204" pitchFamily="34" charset="0"/>
              <a:cs typeface="Calibri" panose="020F0502020204030204" pitchFamily="34" charset="0"/>
            </a:endParaRPr>
          </a:p>
        </p:txBody>
      </p:sp>
      <p:pic>
        <p:nvPicPr>
          <p:cNvPr id="6" name="Picture 5" title="Picture of female graduate blowing confetti "/>
          <p:cNvPicPr>
            <a:picLocks noChangeAspect="1"/>
          </p:cNvPicPr>
          <p:nvPr/>
        </p:nvPicPr>
        <p:blipFill>
          <a:blip r:embed="rId2"/>
          <a:stretch>
            <a:fillRect/>
          </a:stretch>
        </p:blipFill>
        <p:spPr>
          <a:xfrm>
            <a:off x="4870382" y="1000372"/>
            <a:ext cx="3619099" cy="5125451"/>
          </a:xfrm>
          <a:prstGeom prst="rect">
            <a:avLst/>
          </a:prstGeom>
          <a:ln>
            <a:noFill/>
          </a:ln>
          <a:effectLst>
            <a:softEdge rad="112500"/>
          </a:effectLst>
        </p:spPr>
      </p:pic>
      <p:sp>
        <p:nvSpPr>
          <p:cNvPr id="2" name="Date Placeholder 1"/>
          <p:cNvSpPr>
            <a:spLocks noGrp="1"/>
          </p:cNvSpPr>
          <p:nvPr>
            <p:ph type="dt" sz="half" idx="10"/>
          </p:nvPr>
        </p:nvSpPr>
        <p:spPr/>
        <p:txBody>
          <a:bodyPr/>
          <a:lstStyle/>
          <a:p>
            <a:r>
              <a:rPr lang="en-US" smtClean="0"/>
              <a:t>OFM </a:t>
            </a:r>
            <a:fld id="{FBB8CFF8-BDD1-449A-BE40-45EFD529019A}" type="datetime1">
              <a:rPr lang="en-US" smtClean="0"/>
              <a:t>8/6/2018</a:t>
            </a:fld>
            <a:endParaRPr lang="en-US" dirty="0"/>
          </a:p>
        </p:txBody>
      </p:sp>
      <p:sp>
        <p:nvSpPr>
          <p:cNvPr id="4" name="Slide Number Placeholder 3"/>
          <p:cNvSpPr>
            <a:spLocks noGrp="1"/>
          </p:cNvSpPr>
          <p:nvPr>
            <p:ph type="sldNum" sz="quarter" idx="12"/>
          </p:nvPr>
        </p:nvSpPr>
        <p:spPr/>
        <p:txBody>
          <a:bodyPr/>
          <a:lstStyle/>
          <a:p>
            <a:fld id="{675BEBA6-4A57-406D-B671-F270610AB5E4}" type="slidenum">
              <a:rPr lang="en-US" smtClean="0"/>
              <a:t>73</a:t>
            </a:fld>
            <a:endParaRPr lang="en-US"/>
          </a:p>
        </p:txBody>
      </p:sp>
    </p:spTree>
    <p:extLst>
      <p:ext uri="{BB962C8B-B14F-4D97-AF65-F5344CB8AC3E}">
        <p14:creationId xmlns:p14="http://schemas.microsoft.com/office/powerpoint/2010/main" val="39211748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1402" y="442762"/>
            <a:ext cx="5320522" cy="477054"/>
          </a:xfrm>
          <a:prstGeom prst="rect">
            <a:avLst/>
          </a:prstGeom>
          <a:noFill/>
        </p:spPr>
        <p:txBody>
          <a:bodyPr wrap="square" rtlCol="0">
            <a:spAutoFit/>
          </a:bodyPr>
          <a:lstStyle/>
          <a:p>
            <a:r>
              <a:rPr lang="en-US" sz="2500" dirty="0" smtClean="0">
                <a:solidFill>
                  <a:schemeClr val="bg1"/>
                </a:solidFill>
                <a:latin typeface="Calibri" panose="020F0502020204030204" pitchFamily="34" charset="0"/>
                <a:cs typeface="Calibri" panose="020F0502020204030204" pitchFamily="34" charset="0"/>
              </a:rPr>
              <a:t>For more information :</a:t>
            </a:r>
          </a:p>
        </p:txBody>
      </p:sp>
      <p:sp>
        <p:nvSpPr>
          <p:cNvPr id="4" name="Text Placeholder 3"/>
          <p:cNvSpPr>
            <a:spLocks noGrp="1"/>
          </p:cNvSpPr>
          <p:nvPr>
            <p:ph type="body" sz="quarter" idx="17"/>
          </p:nvPr>
        </p:nvSpPr>
        <p:spPr>
          <a:xfrm>
            <a:off x="1059917" y="1145407"/>
            <a:ext cx="6370786" cy="2281188"/>
          </a:xfrm>
          <a:ln w="3175">
            <a:solidFill>
              <a:srgbClr val="00B0F0"/>
            </a:solidFill>
          </a:ln>
        </p:spPr>
        <p:txBody>
          <a:bodyPr>
            <a:normAutofit fontScale="85000" lnSpcReduction="20000"/>
          </a:bodyPr>
          <a:lstStyle/>
          <a:p>
            <a:r>
              <a:rPr lang="en-US" sz="2600" dirty="0" smtClean="0">
                <a:latin typeface="Calibri" panose="020F0502020204030204" pitchFamily="34" charset="0"/>
                <a:cs typeface="Calibri" panose="020F0502020204030204" pitchFamily="34" charset="0"/>
              </a:rPr>
              <a:t>Contact</a:t>
            </a:r>
          </a:p>
          <a:p>
            <a:endParaRPr lang="en-US" sz="2600" dirty="0" smtClean="0"/>
          </a:p>
          <a:p>
            <a:r>
              <a:rPr lang="en-US" sz="2400" dirty="0" smtClean="0"/>
              <a:t>FedLoan Servicing at 855-265-4038</a:t>
            </a:r>
          </a:p>
          <a:p>
            <a:endParaRPr lang="en-US" sz="2400" dirty="0" smtClean="0"/>
          </a:p>
          <a:p>
            <a:r>
              <a:rPr lang="en-US" sz="2400" dirty="0" smtClean="0"/>
              <a:t>Assistance with Employment Verification forms or </a:t>
            </a:r>
            <a:br>
              <a:rPr lang="en-US" sz="2400" dirty="0" smtClean="0"/>
            </a:br>
            <a:r>
              <a:rPr lang="en-US" sz="2400" dirty="0" smtClean="0"/>
              <a:t>PSLF Application at 855-265-4038</a:t>
            </a:r>
          </a:p>
          <a:p>
            <a:endParaRPr lang="en-US" sz="2400" dirty="0" smtClean="0"/>
          </a:p>
          <a:p>
            <a:r>
              <a:rPr lang="en-US" sz="2400" dirty="0" smtClean="0"/>
              <a:t>Consumer Financial Protection </a:t>
            </a:r>
            <a:r>
              <a:rPr lang="en-US" sz="2400" dirty="0"/>
              <a:t>Bureau </a:t>
            </a:r>
            <a:r>
              <a:rPr lang="en-US" sz="2400" dirty="0" smtClean="0"/>
              <a:t>at 855-411-2372 </a:t>
            </a:r>
            <a:endParaRPr lang="en-US" sz="2400" dirty="0"/>
          </a:p>
          <a:p>
            <a:endParaRPr lang="en-US" sz="2400" dirty="0" smtClean="0"/>
          </a:p>
          <a:p>
            <a:endParaRPr lang="en-US" sz="2900" dirty="0"/>
          </a:p>
        </p:txBody>
      </p:sp>
      <p:sp>
        <p:nvSpPr>
          <p:cNvPr id="2" name="Text Placeholder 1"/>
          <p:cNvSpPr>
            <a:spLocks noGrp="1"/>
          </p:cNvSpPr>
          <p:nvPr>
            <p:ph type="body" sz="quarter" idx="15"/>
          </p:nvPr>
        </p:nvSpPr>
        <p:spPr>
          <a:xfrm>
            <a:off x="1059917" y="3551721"/>
            <a:ext cx="5252007" cy="1751799"/>
          </a:xfrm>
          <a:ln w="3175">
            <a:solidFill>
              <a:srgbClr val="00B0F0"/>
            </a:solidFill>
          </a:ln>
        </p:spPr>
        <p:txBody>
          <a:bodyPr>
            <a:normAutofit lnSpcReduction="10000"/>
          </a:bodyPr>
          <a:lstStyle/>
          <a:p>
            <a:pPr>
              <a:lnSpc>
                <a:spcPct val="110000"/>
              </a:lnSpc>
            </a:pPr>
            <a:r>
              <a:rPr lang="en-US" sz="2000" dirty="0" smtClean="0">
                <a:latin typeface="Calibri" panose="020F0502020204030204" pitchFamily="34" charset="0"/>
                <a:cs typeface="Calibri" panose="020F0502020204030204" pitchFamily="34" charset="0"/>
              </a:rPr>
              <a:t>Resources</a:t>
            </a:r>
          </a:p>
          <a:p>
            <a:pPr>
              <a:lnSpc>
                <a:spcPct val="110000"/>
              </a:lnSpc>
            </a:pPr>
            <a:r>
              <a:rPr lang="en-US" sz="2000" dirty="0" smtClean="0"/>
              <a:t>Myfedloan.org </a:t>
            </a:r>
            <a:endParaRPr lang="en-US" sz="2000" dirty="0"/>
          </a:p>
          <a:p>
            <a:pPr>
              <a:lnSpc>
                <a:spcPct val="110000"/>
              </a:lnSpc>
            </a:pPr>
            <a:r>
              <a:rPr lang="en-US" sz="2000" dirty="0" smtClean="0"/>
              <a:t>Studentaid.ed.gov</a:t>
            </a:r>
          </a:p>
          <a:p>
            <a:pPr>
              <a:lnSpc>
                <a:spcPct val="110000"/>
              </a:lnSpc>
            </a:pPr>
            <a:r>
              <a:rPr lang="en-US" sz="2000" dirty="0" smtClean="0"/>
              <a:t>Consumerfinance.gov  </a:t>
            </a:r>
            <a:endParaRPr lang="en-US" sz="2000" dirty="0"/>
          </a:p>
        </p:txBody>
      </p:sp>
    </p:spTree>
    <p:extLst>
      <p:ext uri="{BB962C8B-B14F-4D97-AF65-F5344CB8AC3E}">
        <p14:creationId xmlns:p14="http://schemas.microsoft.com/office/powerpoint/2010/main" val="4111434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hidden="1"/>
          <p:cNvSpPr>
            <a:spLocks noGrp="1"/>
          </p:cNvSpPr>
          <p:nvPr>
            <p:ph type="dt" sz="half" idx="10"/>
          </p:nvPr>
        </p:nvSpPr>
        <p:spPr/>
        <p:txBody>
          <a:bodyPr/>
          <a:lstStyle/>
          <a:p>
            <a:r>
              <a:rPr lang="en-US" smtClean="0"/>
              <a:t>OFM </a:t>
            </a:r>
            <a:fld id="{DD98B380-2ACF-4ABD-B83C-2AA2CFD71CC5}" type="datetime1">
              <a:rPr lang="en-US" smtClean="0"/>
              <a:t>8/6/2018</a:t>
            </a:fld>
            <a:endParaRPr lang="en-US" dirty="0"/>
          </a:p>
        </p:txBody>
      </p:sp>
      <p:sp>
        <p:nvSpPr>
          <p:cNvPr id="3" name="Footer Placeholder 2"/>
          <p:cNvSpPr>
            <a:spLocks noGrp="1"/>
          </p:cNvSpPr>
          <p:nvPr>
            <p:ph type="ftr" sz="quarter" idx="11"/>
          </p:nvPr>
        </p:nvSpPr>
        <p:spPr/>
        <p:txBody>
          <a:bodyPr/>
          <a:lstStyle/>
          <a:p>
            <a:r>
              <a:rPr lang="en-US" smtClean="0"/>
              <a:t>Myfedloan.org </a:t>
            </a:r>
            <a:endParaRPr lang="en-US" dirty="0"/>
          </a:p>
        </p:txBody>
      </p:sp>
      <p:sp>
        <p:nvSpPr>
          <p:cNvPr id="4" name="Slide Number Placeholder 3"/>
          <p:cNvSpPr>
            <a:spLocks noGrp="1"/>
          </p:cNvSpPr>
          <p:nvPr>
            <p:ph type="sldNum" sz="quarter" idx="12"/>
          </p:nvPr>
        </p:nvSpPr>
        <p:spPr/>
        <p:txBody>
          <a:bodyPr/>
          <a:lstStyle/>
          <a:p>
            <a:fld id="{675BEBA6-4A57-406D-B671-F270610AB5E4}" type="slidenum">
              <a:rPr lang="en-US" smtClean="0"/>
              <a:t>8</a:t>
            </a:fld>
            <a:endParaRPr lang="en-US"/>
          </a:p>
        </p:txBody>
      </p:sp>
      <p:sp>
        <p:nvSpPr>
          <p:cNvPr id="5" name="Text Placeholder 4"/>
          <p:cNvSpPr>
            <a:spLocks noGrp="1"/>
          </p:cNvSpPr>
          <p:nvPr>
            <p:ph type="body" sz="quarter" idx="13"/>
          </p:nvPr>
        </p:nvSpPr>
        <p:spPr>
          <a:xfrm>
            <a:off x="1028700" y="2586949"/>
            <a:ext cx="5677570" cy="1597025"/>
          </a:xfrm>
        </p:spPr>
        <p:txBody>
          <a:bodyPr>
            <a:normAutofit/>
          </a:bodyPr>
          <a:lstStyle/>
          <a:p>
            <a:r>
              <a:rPr lang="en-US" sz="4300" dirty="0" smtClean="0"/>
              <a:t>Eligible loan </a:t>
            </a:r>
            <a:r>
              <a:rPr lang="en-US" sz="4300" dirty="0"/>
              <a:t>t</a:t>
            </a:r>
            <a:r>
              <a:rPr lang="en-US" sz="4300" dirty="0" smtClean="0"/>
              <a:t>ypes for PSLF</a:t>
            </a:r>
            <a:endParaRPr lang="en-US" sz="4300" dirty="0"/>
          </a:p>
        </p:txBody>
      </p:sp>
    </p:spTree>
    <p:extLst>
      <p:ext uri="{BB962C8B-B14F-4D97-AF65-F5344CB8AC3E}">
        <p14:creationId xmlns:p14="http://schemas.microsoft.com/office/powerpoint/2010/main" val="1849582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prstClr val="black"/>
                </a:solidFill>
              </a:rPr>
              <a:t>Public </a:t>
            </a:r>
            <a:r>
              <a:rPr lang="en-US" dirty="0" smtClean="0">
                <a:solidFill>
                  <a:prstClr val="black"/>
                </a:solidFill>
              </a:rPr>
              <a:t>Service Loan Forgiveness – eligible </a:t>
            </a:r>
            <a:r>
              <a:rPr lang="en-US" dirty="0">
                <a:solidFill>
                  <a:prstClr val="black"/>
                </a:solidFill>
              </a:rPr>
              <a:t>loan types</a:t>
            </a:r>
            <a:endParaRPr lang="en-US" dirty="0"/>
          </a:p>
        </p:txBody>
      </p:sp>
      <p:graphicFrame>
        <p:nvGraphicFramePr>
          <p:cNvPr id="9" name="Content Placeholder 8" descr="Blue boxes with written content inside "/>
          <p:cNvGraphicFramePr>
            <a:graphicFrameLocks noGrp="1"/>
          </p:cNvGraphicFramePr>
          <p:nvPr>
            <p:ph idx="1"/>
            <p:extLst>
              <p:ext uri="{D42A27DB-BD31-4B8C-83A1-F6EECF244321}">
                <p14:modId xmlns:p14="http://schemas.microsoft.com/office/powerpoint/2010/main" val="3732721409"/>
              </p:ext>
            </p:extLst>
          </p:nvPr>
        </p:nvGraphicFramePr>
        <p:xfrm>
          <a:off x="628650" y="1383957"/>
          <a:ext cx="7922226" cy="4355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t>OFM </a:t>
            </a:r>
            <a:fld id="{58B07F7E-6D4C-4468-93CA-2C197545BE4E}" type="datetime1">
              <a:rPr lang="en-US" smtClean="0"/>
              <a:t>8/6/2018</a:t>
            </a:fld>
            <a:endParaRPr lang="en-US" dirty="0"/>
          </a:p>
        </p:txBody>
      </p:sp>
      <p:sp>
        <p:nvSpPr>
          <p:cNvPr id="6" name="Footer Placeholder 5"/>
          <p:cNvSpPr>
            <a:spLocks noGrp="1"/>
          </p:cNvSpPr>
          <p:nvPr>
            <p:ph type="ftr" sz="quarter" idx="11"/>
          </p:nvPr>
        </p:nvSpPr>
        <p:spPr/>
        <p:txBody>
          <a:bodyPr/>
          <a:lstStyle/>
          <a:p>
            <a:r>
              <a:rPr lang="en-US" smtClean="0"/>
              <a:t>Myfedloan.org </a:t>
            </a:r>
            <a:endParaRPr lang="en-US"/>
          </a:p>
        </p:txBody>
      </p:sp>
      <p:sp>
        <p:nvSpPr>
          <p:cNvPr id="5" name="Slide Number Placeholder 4"/>
          <p:cNvSpPr>
            <a:spLocks noGrp="1"/>
          </p:cNvSpPr>
          <p:nvPr>
            <p:ph type="sldNum" sz="quarter" idx="12"/>
          </p:nvPr>
        </p:nvSpPr>
        <p:spPr/>
        <p:txBody>
          <a:bodyPr/>
          <a:lstStyle/>
          <a:p>
            <a:fld id="{675BEBA6-4A57-406D-B671-F270610AB5E4}" type="slidenum">
              <a:rPr lang="en-US" smtClean="0"/>
              <a:t>9</a:t>
            </a:fld>
            <a:endParaRPr lang="en-US"/>
          </a:p>
        </p:txBody>
      </p:sp>
    </p:spTree>
    <p:extLst>
      <p:ext uri="{BB962C8B-B14F-4D97-AF65-F5344CB8AC3E}">
        <p14:creationId xmlns:p14="http://schemas.microsoft.com/office/powerpoint/2010/main" val="1100418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44546A"/>
      </a:dk2>
      <a:lt2>
        <a:srgbClr val="E7E6E6"/>
      </a:lt2>
      <a:accent1>
        <a:srgbClr val="93E2FF"/>
      </a:accent1>
      <a:accent2>
        <a:srgbClr val="00B0F0"/>
      </a:accent2>
      <a:accent3>
        <a:srgbClr val="1680F0"/>
      </a:accent3>
      <a:accent4>
        <a:srgbClr val="445268"/>
      </a:accent4>
      <a:accent5>
        <a:srgbClr val="0D3D61"/>
      </a:accent5>
      <a:accent6>
        <a:srgbClr val="1F4E79"/>
      </a:accent6>
      <a:hlink>
        <a:srgbClr val="0563C1"/>
      </a:hlink>
      <a:folHlink>
        <a:srgbClr val="954F72"/>
      </a:folHlink>
    </a:clrScheme>
    <a:fontScheme name="Custom 3">
      <a:majorFont>
        <a:latin typeface="Franklin Gothic Heavy"/>
        <a:ea typeface=""/>
        <a:cs typeface=""/>
      </a:majorFont>
      <a:minorFont>
        <a:latin typeface="Calibri Light"/>
        <a:ea typeface=""/>
        <a:cs typeface=""/>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8E7AC09BE8BB47A2167528D560AB5C" ma:contentTypeVersion="6" ma:contentTypeDescription="Create a new document." ma:contentTypeScope="" ma:versionID="819d042e9084dca3ddf47532f8da6ee9">
  <xsd:schema xmlns:xsd="http://www.w3.org/2001/XMLSchema" xmlns:xs="http://www.w3.org/2001/XMLSchema" xmlns:p="http://schemas.microsoft.com/office/2006/metadata/properties" xmlns:ns1="http://schemas.microsoft.com/sharepoint/v3" xmlns:ns2="9987ccb2-fedd-444e-99c7-a3b7a566b7c6" targetNamespace="http://schemas.microsoft.com/office/2006/metadata/properties" ma:root="true" ma:fieldsID="6231946738a2a9d93c15267e247f686d" ns1:_="" ns2:_="">
    <xsd:import namespace="http://schemas.microsoft.com/sharepoint/v3"/>
    <xsd:import namespace="9987ccb2-fedd-444e-99c7-a3b7a566b7c6"/>
    <xsd:element name="properties">
      <xsd:complexType>
        <xsd:sequence>
          <xsd:element name="documentManagement">
            <xsd:complexType>
              <xsd:all>
                <xsd:element ref="ns1:PublishingStartDate" minOccurs="0"/>
                <xsd:element ref="ns1:PublishingExpirationDate" minOccurs="0"/>
                <xsd:element ref="ns2: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87ccb2-fedd-444e-99c7-a3b7a566b7c6" elementFormDefault="qualified">
    <xsd:import namespace="http://schemas.microsoft.com/office/2006/documentManagement/types"/>
    <xsd:import namespace="http://schemas.microsoft.com/office/infopath/2007/PartnerControls"/>
    <xsd:element name="Tags" ma:index="10" nillable="true" ma:displayName="Tags" ma:internalName="Tag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gs xmlns="9987ccb2-fedd-444e-99c7-a3b7a566b7c6"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EDD569F-B89B-4960-A35B-EA2E4AC4D6EB}">
  <ds:schemaRefs>
    <ds:schemaRef ds:uri="http://schemas.microsoft.com/sharepoint/v3/contenttype/forms"/>
  </ds:schemaRefs>
</ds:datastoreItem>
</file>

<file path=customXml/itemProps2.xml><?xml version="1.0" encoding="utf-8"?>
<ds:datastoreItem xmlns:ds="http://schemas.openxmlformats.org/officeDocument/2006/customXml" ds:itemID="{3A531FFD-323D-4BD9-A9FC-B0D6B24379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987ccb2-fedd-444e-99c7-a3b7a566b7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58D409-310C-4F65-8B28-04AB20274EB3}">
  <ds:schemaRefs>
    <ds:schemaRef ds:uri="http://schemas.microsoft.com/office/2006/metadata/properties"/>
    <ds:schemaRef ds:uri="http://purl.org/dc/elements/1.1/"/>
    <ds:schemaRef ds:uri="http://www.w3.org/XML/1998/namespace"/>
    <ds:schemaRef ds:uri="http://schemas.openxmlformats.org/package/2006/metadata/core-properties"/>
    <ds:schemaRef ds:uri="http://schemas.microsoft.com/office/2006/documentManagement/types"/>
    <ds:schemaRef ds:uri="http://purl.org/dc/dcmitype/"/>
    <ds:schemaRef ds:uri="9987ccb2-fedd-444e-99c7-a3b7a566b7c6"/>
    <ds:schemaRef ds:uri="http://schemas.microsoft.com/office/infopath/2007/PartnerControls"/>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10973</TotalTime>
  <Words>3990</Words>
  <Application>Microsoft Office PowerPoint</Application>
  <PresentationFormat>On-screen Show (4:3)</PresentationFormat>
  <Paragraphs>613</Paragraphs>
  <Slides>74</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74</vt:i4>
      </vt:variant>
    </vt:vector>
  </HeadingPairs>
  <TitlesOfParts>
    <vt:vector size="85" baseType="lpstr">
      <vt:lpstr>Arial</vt:lpstr>
      <vt:lpstr>Calibri</vt:lpstr>
      <vt:lpstr>Calibri Light</vt:lpstr>
      <vt:lpstr>Courier New</vt:lpstr>
      <vt:lpstr>Franklin Gothic Heavy</vt:lpstr>
      <vt:lpstr>Georgia</vt:lpstr>
      <vt:lpstr>Segoe UI Black</vt:lpstr>
      <vt:lpstr>Segoe UI Light</vt:lpstr>
      <vt:lpstr>Segoe UI Semilight</vt:lpstr>
      <vt:lpstr>Wingdings 2</vt:lpstr>
      <vt:lpstr>Office Theme</vt:lpstr>
      <vt:lpstr>PowerPoint Presentation</vt:lpstr>
      <vt:lpstr>Public Service Loan Forgiveness Program</vt:lpstr>
      <vt:lpstr>Overview and Course Objectives</vt:lpstr>
      <vt:lpstr>PowerPoint Presentation</vt:lpstr>
      <vt:lpstr>Public Service Loan Forgiveness program – defined </vt:lpstr>
      <vt:lpstr>PowerPoint Presentation</vt:lpstr>
      <vt:lpstr>How to qualify for the PSLF program </vt:lpstr>
      <vt:lpstr>PowerPoint Presentation</vt:lpstr>
      <vt:lpstr>Public Service Loan Forgiveness – eligible loan types</vt:lpstr>
      <vt:lpstr>PowerPoint Presentation</vt:lpstr>
      <vt:lpstr>Public Service Loan Forgiveness – ineligible loan types</vt:lpstr>
      <vt:lpstr>PowerPoint Presentation</vt:lpstr>
      <vt:lpstr>Public Service Loan Forgiveness – qualified employment status </vt:lpstr>
      <vt:lpstr>Public Service Loan Forgiveness – qualified employer</vt:lpstr>
      <vt:lpstr>  Public Service Loan Forgiveness – qualified employment status </vt:lpstr>
      <vt:lpstr>PowerPoint Presentation</vt:lpstr>
      <vt:lpstr>Public Service Loan Forgiveness – qualified employment status </vt:lpstr>
      <vt:lpstr>PowerPoint Presentation</vt:lpstr>
      <vt:lpstr>Qualified employment status – uncommon employment status </vt:lpstr>
      <vt:lpstr>Qualified employment status – uncommon employment status </vt:lpstr>
      <vt:lpstr>PowerPoint Presentation</vt:lpstr>
      <vt:lpstr>Nonqualified employers or employment – employers </vt:lpstr>
      <vt:lpstr>Nonqualified employers or employment </vt:lpstr>
      <vt:lpstr>PowerPoint Presentation</vt:lpstr>
      <vt:lpstr>Loan types that must be consolidated for PSLF  </vt:lpstr>
      <vt:lpstr>Loan types that must be consolidated for PSLF </vt:lpstr>
      <vt:lpstr>Loan types that must be consolidated for PSLF  </vt:lpstr>
      <vt:lpstr>Loan types that must be consolidated for PSLF </vt:lpstr>
      <vt:lpstr>PowerPoint Presentation</vt:lpstr>
      <vt:lpstr>Public Service Loan Forgiveness – Employment Certification Form</vt:lpstr>
      <vt:lpstr>Employment Certification Form – sequence </vt:lpstr>
      <vt:lpstr>Employment Certification Form – preparation assistance </vt:lpstr>
      <vt:lpstr>Employment Certification Form –  form instructions </vt:lpstr>
      <vt:lpstr>Employment Certification Form –  form instructions </vt:lpstr>
      <vt:lpstr>Employment Certification Form –  print form  </vt:lpstr>
      <vt:lpstr>PowerPoint Presentation</vt:lpstr>
      <vt:lpstr>Qualified loan payment  PSLF – qualified loan payment </vt:lpstr>
      <vt:lpstr>Qualified loan payment – make payments when required</vt:lpstr>
      <vt:lpstr>Qualified loan payment – inquire on your loan type  </vt:lpstr>
      <vt:lpstr>PowerPoint Presentation</vt:lpstr>
      <vt:lpstr>Qualifying repayment plans – definition </vt:lpstr>
      <vt:lpstr>Qualifying repayment plans – 10-year standard repayment plan</vt:lpstr>
      <vt:lpstr>PowerPoint Presentation</vt:lpstr>
      <vt:lpstr>Public Service Loan Forgiveness Application </vt:lpstr>
      <vt:lpstr>Public Service Loan Forgiveness Application – instructions  </vt:lpstr>
      <vt:lpstr>Public Service Loan Forgiveness Application – form instruction  </vt:lpstr>
      <vt:lpstr>Public Service Loan Forgiveness application – link to print application </vt:lpstr>
      <vt:lpstr>Public Service Loan Forgiveness Application – questions   </vt:lpstr>
      <vt:lpstr>PowerPoint Presentation</vt:lpstr>
      <vt:lpstr>Temporary Expanded Public Service Loan Forgiveness opportunity</vt:lpstr>
      <vt:lpstr>Temporary Expanded Public Service Loan Forgiveness opportunity – eligibility</vt:lpstr>
      <vt:lpstr>PowerPoint Presentation</vt:lpstr>
      <vt:lpstr>Temporary Expanded Public Service Loan Forgiveness opportunity – qualify </vt:lpstr>
      <vt:lpstr>Temporary Expanded Public Service Loan Forgiveness opportunity – qualify </vt:lpstr>
      <vt:lpstr>Temporary Expanded Public Service Loan Forgiveness opportunity – qualify </vt:lpstr>
      <vt:lpstr>Temporary Expanded Public Service Loan Forgiveness opportunity – qualify</vt:lpstr>
      <vt:lpstr>Temporary Expanded Public Service Loan Forgiveness opportunity – email </vt:lpstr>
      <vt:lpstr>Temporary Expanded Public Service Loan Forgiveness opportunity – email   </vt:lpstr>
      <vt:lpstr>Temporary Expanded Public Service Loan Forgiveness opportunity – questions  </vt:lpstr>
      <vt:lpstr>PowerPoint Presentation</vt:lpstr>
      <vt:lpstr>Loan servicer – contacts listing </vt:lpstr>
      <vt:lpstr>Loan Servicer – Consumer Financial Protection Bureau </vt:lpstr>
      <vt:lpstr>PowerPoint Presentation</vt:lpstr>
      <vt:lpstr>Questions and answers – qualifying loan payments</vt:lpstr>
      <vt:lpstr>Questions and answers – not a qualified employer</vt:lpstr>
      <vt:lpstr>Questions and answers – qualifying loan payments</vt:lpstr>
      <vt:lpstr>Questions and answers – not a qualified employer</vt:lpstr>
      <vt:lpstr>Questions and answers – defaulted loan </vt:lpstr>
      <vt:lpstr>Questions and answers – no income requirement for PSLF </vt:lpstr>
      <vt:lpstr>Questions and answers – no income requirement for PSLF </vt:lpstr>
      <vt:lpstr>Questions and answers – no income requirement for PSLF </vt:lpstr>
      <vt:lpstr>Questions and answers – no income requirement for PSLF </vt:lpstr>
      <vt:lpstr>PowerPoint Presentation</vt:lpstr>
      <vt:lpstr>PowerPoint Presentation</vt:lpstr>
    </vt:vector>
  </TitlesOfParts>
  <Company>Washington Technology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Service Loan Forgiveness Program Training</dc:title>
  <dc:subject>Public Service Loan Forgiveness Program</dc:subject>
  <dc:creator>Office of Financial Management</dc:creator>
  <cp:lastModifiedBy>Mackley, Hayden (OFM)</cp:lastModifiedBy>
  <cp:revision>439</cp:revision>
  <dcterms:created xsi:type="dcterms:W3CDTF">2018-02-16T20:00:56Z</dcterms:created>
  <dcterms:modified xsi:type="dcterms:W3CDTF">2018-08-06T21:33:00Z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0x010100468E7AC09BE8BB47A2167528D560AB5C</vt:lpwstr>
  </property>
</Properties>
</file>