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40"/>
  </p:notesMasterIdLst>
  <p:sldIdLst>
    <p:sldId id="278" r:id="rId2"/>
    <p:sldId id="279" r:id="rId3"/>
    <p:sldId id="294" r:id="rId4"/>
    <p:sldId id="280" r:id="rId5"/>
    <p:sldId id="353" r:id="rId6"/>
    <p:sldId id="354" r:id="rId7"/>
    <p:sldId id="295" r:id="rId8"/>
    <p:sldId id="282" r:id="rId9"/>
    <p:sldId id="281" r:id="rId10"/>
    <p:sldId id="306" r:id="rId11"/>
    <p:sldId id="355" r:id="rId12"/>
    <p:sldId id="296" r:id="rId13"/>
    <p:sldId id="356" r:id="rId14"/>
    <p:sldId id="307" r:id="rId15"/>
    <p:sldId id="317" r:id="rId16"/>
    <p:sldId id="357" r:id="rId17"/>
    <p:sldId id="302" r:id="rId18"/>
    <p:sldId id="358" r:id="rId19"/>
    <p:sldId id="371" r:id="rId20"/>
    <p:sldId id="350" r:id="rId21"/>
    <p:sldId id="303" r:id="rId22"/>
    <p:sldId id="298" r:id="rId23"/>
    <p:sldId id="299" r:id="rId24"/>
    <p:sldId id="301" r:id="rId25"/>
    <p:sldId id="363" r:id="rId26"/>
    <p:sldId id="321" r:id="rId27"/>
    <p:sldId id="364" r:id="rId28"/>
    <p:sldId id="366" r:id="rId29"/>
    <p:sldId id="367" r:id="rId30"/>
    <p:sldId id="347" r:id="rId31"/>
    <p:sldId id="297" r:id="rId32"/>
    <p:sldId id="368" r:id="rId33"/>
    <p:sldId id="341" r:id="rId34"/>
    <p:sldId id="369" r:id="rId35"/>
    <p:sldId id="370" r:id="rId36"/>
    <p:sldId id="372" r:id="rId37"/>
    <p:sldId id="349" r:id="rId38"/>
    <p:sldId id="308" r:id="rId39"/>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FEF"/>
    <a:srgbClr val="202C8F"/>
    <a:srgbClr val="FDFBF6"/>
    <a:srgbClr val="AAC4E9"/>
    <a:srgbClr val="F5CDCE"/>
    <a:srgbClr val="DF8C8C"/>
    <a:srgbClr val="D4D593"/>
    <a:srgbClr val="E6F0FE"/>
    <a:srgbClr val="CDBE8A"/>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437"/>
    <p:restoredTop sz="86412" autoAdjust="0"/>
  </p:normalViewPr>
  <p:slideViewPr>
    <p:cSldViewPr snapToGrid="0" snapToObjects="1">
      <p:cViewPr varScale="1">
        <p:scale>
          <a:sx n="130" d="100"/>
          <a:sy n="130" d="100"/>
        </p:scale>
        <p:origin x="84" y="240"/>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outlineViewPr>
    <p:cViewPr>
      <p:scale>
        <a:sx n="33" d="100"/>
        <a:sy n="33" d="100"/>
      </p:scale>
      <p:origin x="0" y="-323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hecut.com/2013/09/julie-chen-says-eyelid-surgery-saved-her-career.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3260784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3643895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3265848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1332974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r>
              <a:rPr lang="en-US" dirty="0">
                <a:hlinkClick r:id="rId3"/>
              </a:rPr>
              <a:t>https://www.thecut.com/2013/09/julie-chen-says-eyelid-surgery-saved-her-career.html</a:t>
            </a:r>
          </a:p>
          <a:p>
            <a:r>
              <a:rPr lang="en-US" dirty="0">
                <a:ea typeface="Calibri"/>
                <a:cs typeface="Calibri"/>
              </a:rPr>
              <a:t>The white western influence on East Asian beauty standards: Rite of passage </a:t>
            </a:r>
          </a:p>
        </p:txBody>
      </p:sp>
    </p:spTree>
    <p:extLst>
      <p:ext uri="{BB962C8B-B14F-4D97-AF65-F5344CB8AC3E}">
        <p14:creationId xmlns:p14="http://schemas.microsoft.com/office/powerpoint/2010/main" val="3539197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dirty="0">
              <a:ea typeface="Calibri"/>
              <a:cs typeface="Calibri"/>
            </a:endParaRPr>
          </a:p>
        </p:txBody>
      </p:sp>
    </p:spTree>
    <p:extLst>
      <p:ext uri="{BB962C8B-B14F-4D97-AF65-F5344CB8AC3E}">
        <p14:creationId xmlns:p14="http://schemas.microsoft.com/office/powerpoint/2010/main" val="1068733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3151608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726686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2261010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245576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3164370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383918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811340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3063922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1777821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122213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3048000"/>
            <a:ext cx="14630400" cy="8229600"/>
          </a:xfrm>
          <a:prstGeom prst="rect">
            <a:avLst/>
          </a:prstGeom>
          <a:noFill/>
          <a:ln w="12700">
            <a:solidFill>
              <a:prstClr val="black"/>
            </a:solidFill>
          </a:ln>
        </p:spPr>
      </p:sp>
      <p:sp>
        <p:nvSpPr>
          <p:cNvPr id="3" name="Notes Placeholder 2"/>
          <p:cNvSpPr>
            <a:spLocks noGrp="1"/>
          </p:cNvSpPr>
          <p:nvPr>
            <p:ph type="body" idx="1"/>
          </p:nvPr>
        </p:nvSpPr>
        <p:spPr>
          <a:xfrm>
            <a:off x="1371600" y="11734800"/>
            <a:ext cx="10972800" cy="9601200"/>
          </a:xfrm>
          <a:prstGeom prst="rect">
            <a:avLst/>
          </a:prstGeom>
        </p:spPr>
        <p:txBody>
          <a:bodyPr/>
          <a:lstStyle/>
          <a:p>
            <a:endParaRPr lang="en-US"/>
          </a:p>
        </p:txBody>
      </p:sp>
    </p:spTree>
    <p:extLst>
      <p:ext uri="{BB962C8B-B14F-4D97-AF65-F5344CB8AC3E}">
        <p14:creationId xmlns:p14="http://schemas.microsoft.com/office/powerpoint/2010/main" val="2890960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p:nvPr>
        </p:nvSpPr>
        <p:spPr>
          <a:xfrm>
            <a:off x="3403092" y="1984248"/>
            <a:ext cx="5385816" cy="1225296"/>
          </a:xfrm>
        </p:spPr>
        <p:txBody>
          <a:bodyPr tIns="0" anchor="t">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4349496" y="3483864"/>
            <a:ext cx="3493008" cy="878908"/>
          </a:xfrm>
        </p:spPr>
        <p:txBody>
          <a:bodyPr lIns="0" tIns="0" rIns="0" bIns="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3179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dirty="0"/>
              <a:t>Click to edit Master title style</a:t>
            </a:r>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Autofit/>
          </a:bodyPr>
          <a:lstStyle>
            <a:lvl1pPr marL="0" indent="0" algn="ctr">
              <a:spcBef>
                <a:spcPts val="0"/>
              </a:spcBef>
              <a:buNone/>
              <a:defRPr sz="1500"/>
            </a:lvl1pPr>
          </a:lstStyle>
          <a:p>
            <a:pPr lvl="0"/>
            <a:r>
              <a:rPr lang="en-US" dirty="0"/>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endParaRPr lang="en-US" dirty="0"/>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Autofit/>
          </a:bodyPr>
          <a:lstStyle>
            <a:lvl1pPr marL="0" indent="0" algn="ctr">
              <a:spcBef>
                <a:spcPts val="0"/>
              </a:spcBef>
              <a:buNone/>
              <a:defRPr sz="1500"/>
            </a:lvl1pPr>
          </a:lstStyle>
          <a:p>
            <a:pPr lvl="0"/>
            <a:r>
              <a:rPr lang="en-US" dirty="0"/>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endParaRPr lang="en-US" dirty="0"/>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500"/>
            </a:lvl1pPr>
          </a:lstStyle>
          <a:p>
            <a:pPr lvl="0"/>
            <a:r>
              <a:rPr lang="en-US" dirty="0"/>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500"/>
            </a:lvl1pPr>
          </a:lstStyle>
          <a:p>
            <a:pPr lvl="0"/>
            <a:r>
              <a:rPr lang="en-US" dirty="0"/>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500"/>
            </a:lvl1pPr>
          </a:lstStyle>
          <a:p>
            <a:pPr lvl="0"/>
            <a:r>
              <a:rPr lang="en-US" dirty="0"/>
              <a:t>Click to edit Master text styles</a:t>
            </a:r>
          </a:p>
        </p:txBody>
      </p:sp>
    </p:spTree>
    <p:extLst>
      <p:ext uri="{BB962C8B-B14F-4D97-AF65-F5344CB8AC3E}">
        <p14:creationId xmlns:p14="http://schemas.microsoft.com/office/powerpoint/2010/main" val="87251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dirty="0"/>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dirty="0"/>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dirty="0"/>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dirty="0"/>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dirty="0"/>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3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dirty="0"/>
              <a:t>Click to edit Master title style</a:t>
            </a:r>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71031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dirty="0"/>
              <a:t>Click to edit Master title style</a:t>
            </a:r>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dirty="0"/>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dirty="0"/>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dirty="0"/>
              <a:t>Click to edit Master text styles</a:t>
            </a:r>
          </a:p>
        </p:txBody>
      </p:sp>
    </p:spTree>
    <p:extLst>
      <p:ext uri="{BB962C8B-B14F-4D97-AF65-F5344CB8AC3E}">
        <p14:creationId xmlns:p14="http://schemas.microsoft.com/office/powerpoint/2010/main" val="1268954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dirty="0"/>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dirty="0"/>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dirty="0"/>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dirty="0"/>
              <a:t>Click to edit Master title style</a:t>
            </a:r>
          </a:p>
        </p:txBody>
      </p:sp>
      <p:sp>
        <p:nvSpPr>
          <p:cNvPr id="3" name="Content Placeholder 2"/>
          <p:cNvSpPr>
            <a:spLocks noGrp="1"/>
          </p:cNvSpPr>
          <p:nvPr>
            <p:ph idx="1"/>
          </p:nvPr>
        </p:nvSpPr>
        <p:spPr>
          <a:xfrm>
            <a:off x="1508760" y="2837688"/>
            <a:ext cx="5879592"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
        <p:nvSpPr>
          <p:cNvPr id="4" name="Footer Placeholder 3">
            <a:extLst>
              <a:ext uri="{FF2B5EF4-FFF2-40B4-BE49-F238E27FC236}">
                <a16:creationId xmlns:a16="http://schemas.microsoft.com/office/drawing/2014/main" id="{E1F9FD95-086F-282B-820C-8CDAD4A6EEB6}"/>
              </a:ext>
            </a:extLst>
          </p:cNvPr>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4248485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ctr">
            <a:noAutofit/>
          </a:bodyPr>
          <a:lstStyle>
            <a:lvl1pPr algn="l">
              <a:defRPr sz="4400"/>
            </a:lvl1pPr>
          </a:lstStyle>
          <a:p>
            <a:r>
              <a:rPr lang="en-US" dirty="0"/>
              <a:t>Click to edit Master title style</a:t>
            </a:r>
          </a:p>
        </p:txBody>
      </p:sp>
      <p:sp>
        <p:nvSpPr>
          <p:cNvPr id="3" name="Subtitle 2"/>
          <p:cNvSpPr>
            <a:spLocks noGrp="1"/>
          </p:cNvSpPr>
          <p:nvPr>
            <p:ph type="subTitle" idx="1"/>
          </p:nvPr>
        </p:nvSpPr>
        <p:spPr>
          <a:xfrm>
            <a:off x="1545336" y="2846832"/>
            <a:ext cx="4169664" cy="2176272"/>
          </a:xfrm>
        </p:spPr>
        <p:txBody>
          <a:bodyPr lIns="91440" tIns="0" rIns="91440" bIns="0">
            <a:no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72898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dirty="0"/>
              <a:t>Click to edit Master title style</a:t>
            </a:r>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083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71868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81182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500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dirty="0"/>
              <a:t>Click to edit Master title style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3467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p:cNvSpPr>
            <a:spLocks noGrp="1"/>
          </p:cNvSpPr>
          <p:nvPr userDrawn="1">
            <p:ph type="title"/>
          </p:nvPr>
        </p:nvSpPr>
        <p:spPr>
          <a:xfrm>
            <a:off x="4224528" y="2276856"/>
            <a:ext cx="6766560" cy="768096"/>
          </a:xfrm>
        </p:spPr>
        <p:txBody>
          <a:bodyPr>
            <a:noAutofit/>
          </a:bodyPr>
          <a:lstStyle>
            <a:lvl1pPr algn="l">
              <a:lnSpc>
                <a:spcPct val="100000"/>
              </a:lnSpc>
              <a:defRPr b="1"/>
            </a:lvl1pPr>
          </a:lstStyle>
          <a:p>
            <a:r>
              <a:rPr lang="en-US" dirty="0"/>
              <a:t>Click to edit Master title style</a:t>
            </a:r>
          </a:p>
        </p:txBody>
      </p:sp>
      <p:sp>
        <p:nvSpPr>
          <p:cNvPr id="3" name="Content Placeholder 2"/>
          <p:cNvSpPr>
            <a:spLocks noGrp="1"/>
          </p:cNvSpPr>
          <p:nvPr userDrawn="1">
            <p:ph idx="1"/>
          </p:nvPr>
        </p:nvSpPr>
        <p:spPr>
          <a:xfrm>
            <a:off x="4224528" y="3222752"/>
            <a:ext cx="6766560"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userDrawn="1">
            <p:ph type="ftr" sz="quarter" idx="11"/>
          </p:nvPr>
        </p:nvSpPr>
        <p:spPr>
          <a:xfrm>
            <a:off x="4224528" y="457200"/>
            <a:ext cx="3200400" cy="27432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772183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Title 1"/>
          <p:cNvSpPr>
            <a:spLocks noGrp="1"/>
          </p:cNvSpPr>
          <p:nvPr>
            <p:ph type="title"/>
          </p:nvPr>
        </p:nvSpPr>
        <p:spPr>
          <a:xfrm>
            <a:off x="2895600" y="3776472"/>
            <a:ext cx="6400800" cy="768096"/>
          </a:xfrm>
        </p:spPr>
        <p:txBody>
          <a:bodyPr anchor="t">
            <a:noAutofit/>
          </a:bodyPr>
          <a:lstStyle>
            <a:lvl1pPr>
              <a:lnSpc>
                <a:spcPct val="100000"/>
              </a:lnSpc>
              <a:defRPr sz="4400"/>
            </a:lvl1pPr>
          </a:lstStyle>
          <a:p>
            <a:r>
              <a:rPr lang="en-US" dirty="0"/>
              <a:t>Click to edit Master title style</a:t>
            </a:r>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dirty="0"/>
              <a:t>Click to edit Master title style</a:t>
            </a:r>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080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57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dirty="0"/>
              <a:t>Click to edit Master title style</a:t>
            </a:r>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dirty="0"/>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dirty="0"/>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dirty="0"/>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285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dirty="0"/>
              <a:t>Click to edit Master title style</a:t>
            </a:r>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dirty="0"/>
              <a:t>Title</a:t>
            </a:r>
          </a:p>
        </p:txBody>
      </p:sp>
    </p:spTree>
    <p:extLst>
      <p:ext uri="{BB962C8B-B14F-4D97-AF65-F5344CB8AC3E}">
        <p14:creationId xmlns:p14="http://schemas.microsoft.com/office/powerpoint/2010/main" val="2586653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dirty="0"/>
              <a:t>Click to edit Master title style</a:t>
            </a:r>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dirty="0"/>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dirty="0"/>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dirty="0"/>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dirty="0"/>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dirty="0"/>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dirty="0"/>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dirty="0"/>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endParaRPr lang="en-US" dirty="0"/>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dirty="0"/>
              <a:t>Title</a:t>
            </a:r>
          </a:p>
        </p:txBody>
      </p:sp>
    </p:spTree>
    <p:extLst>
      <p:ext uri="{BB962C8B-B14F-4D97-AF65-F5344CB8AC3E}">
        <p14:creationId xmlns:p14="http://schemas.microsoft.com/office/powerpoint/2010/main" val="190070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1216152"/>
            <a:ext cx="10671048" cy="768096"/>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sz="12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sz="12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52" r:id="rId3"/>
    <p:sldLayoutId id="2147483653" r:id="rId4"/>
    <p:sldLayoutId id="2147483664" r:id="rId5"/>
    <p:sldLayoutId id="2147483667" r:id="rId6"/>
    <p:sldLayoutId id="2147483668" r:id="rId7"/>
    <p:sldLayoutId id="2147483669" r:id="rId8"/>
    <p:sldLayoutId id="2147483673" r:id="rId9"/>
    <p:sldLayoutId id="2147483670" r:id="rId10"/>
    <p:sldLayoutId id="2147483671" r:id="rId11"/>
    <p:sldLayoutId id="2147483655" r:id="rId12"/>
    <p:sldLayoutId id="2147483674" r:id="rId13"/>
    <p:sldLayoutId id="2147483675" r:id="rId14"/>
    <p:sldLayoutId id="2147483676" r:id="rId15"/>
    <p:sldLayoutId id="2147483654" r:id="rId16"/>
    <p:sldLayoutId id="2147483656" r:id="rId17"/>
    <p:sldLayoutId id="2147483657" r:id="rId18"/>
    <p:sldLayoutId id="2147483658" r:id="rId19"/>
    <p:sldLayoutId id="2147483659" r:id="rId20"/>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hyperlink" Target="https://laist.com/news/stopasianhate-artist-viral-la-jonathan-chang-pandemic-attacks-asian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www.asianmhc.org/" TargetMode="External"/><Relationship Id="rId2" Type="http://schemas.openxmlformats.org/officeDocument/2006/relationships/hyperlink" Target="http://www.aapaonline.org/" TargetMode="External"/><Relationship Id="rId1" Type="http://schemas.openxmlformats.org/officeDocument/2006/relationships/slideLayout" Target="../slideLayouts/slideLayout12.xml"/><Relationship Id="rId4" Type="http://schemas.openxmlformats.org/officeDocument/2006/relationships/hyperlink" Target="https://www.apctc.or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mailto:joansungwriter@gmail.com"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hyperlink" Target="mailto:Joansungwriter@gmail.com" TargetMode="Externa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a:xfrm>
            <a:off x="3403092" y="1034222"/>
            <a:ext cx="5385816" cy="1225296"/>
          </a:xfrm>
        </p:spPr>
        <p:txBody>
          <a:bodyPr/>
          <a:lstStyle/>
          <a:p>
            <a:r>
              <a:rPr lang="en-US" sz="2800" dirty="0"/>
              <a:t>aa inclusion within </a:t>
            </a:r>
            <a:r>
              <a:rPr lang="en-US" sz="2800" dirty="0" err="1"/>
              <a:t>dei</a:t>
            </a:r>
            <a:r>
              <a:rPr lang="en-US" sz="2800" dirty="0"/>
              <a:t> work</a:t>
            </a:r>
          </a:p>
        </p:txBody>
      </p:sp>
      <p:sp>
        <p:nvSpPr>
          <p:cNvPr id="3" name="Subtitle 2">
            <a:extLst>
              <a:ext uri="{FF2B5EF4-FFF2-40B4-BE49-F238E27FC236}">
                <a16:creationId xmlns:a16="http://schemas.microsoft.com/office/drawing/2014/main" id="{86C1060B-300F-3CE3-E5AA-D8E29791C960}"/>
              </a:ext>
            </a:extLst>
          </p:cNvPr>
          <p:cNvSpPr>
            <a:spLocks noGrp="1"/>
          </p:cNvSpPr>
          <p:nvPr>
            <p:ph type="subTitle" idx="1"/>
          </p:nvPr>
        </p:nvSpPr>
        <p:spPr>
          <a:xfrm>
            <a:off x="3942607" y="2528672"/>
            <a:ext cx="4612416" cy="1800655"/>
          </a:xfrm>
        </p:spPr>
        <p:txBody>
          <a:bodyPr vert="horz" lIns="0" tIns="0" rIns="0" bIns="0" rtlCol="0" anchor="t">
            <a:noAutofit/>
          </a:bodyPr>
          <a:lstStyle/>
          <a:p>
            <a:r>
              <a:rPr lang="en-US" b="1" dirty="0"/>
              <a:t>Dr. Joan King, </a:t>
            </a:r>
            <a:r>
              <a:rPr lang="en-US" b="1" dirty="0" err="1"/>
              <a:t>edD</a:t>
            </a:r>
            <a:r>
              <a:rPr lang="en-US" b="1" dirty="0"/>
              <a:t> (she/her)</a:t>
            </a:r>
          </a:p>
          <a:p>
            <a:endParaRPr lang="en-US" b="1" dirty="0"/>
          </a:p>
          <a:p>
            <a:r>
              <a:rPr lang="en-US" i="1" dirty="0"/>
              <a:t>Director of AANAPISI Grant </a:t>
            </a:r>
          </a:p>
          <a:p>
            <a:r>
              <a:rPr lang="en-US" dirty="0"/>
              <a:t>Shoreline Community College </a:t>
            </a:r>
          </a:p>
          <a:p>
            <a:endParaRPr lang="en-US" dirty="0"/>
          </a:p>
        </p:txBody>
      </p:sp>
    </p:spTree>
    <p:extLst>
      <p:ext uri="{BB962C8B-B14F-4D97-AF65-F5344CB8AC3E}">
        <p14:creationId xmlns:p14="http://schemas.microsoft.com/office/powerpoint/2010/main" val="2131568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A54D6-8CE3-EEAE-0A06-D639C94B212B}"/>
              </a:ext>
            </a:extLst>
          </p:cNvPr>
          <p:cNvSpPr>
            <a:spLocks noGrp="1"/>
          </p:cNvSpPr>
          <p:nvPr>
            <p:ph type="title"/>
          </p:nvPr>
        </p:nvSpPr>
        <p:spPr/>
        <p:txBody>
          <a:bodyPr>
            <a:normAutofit fontScale="90000"/>
          </a:bodyPr>
          <a:lstStyle/>
          <a:p>
            <a:r>
              <a:rPr lang="en-US" dirty="0"/>
              <a:t>what racism? You have it good.</a:t>
            </a:r>
            <a:br>
              <a:rPr lang="en-US" dirty="0"/>
            </a:br>
            <a:r>
              <a:rPr lang="en-US" dirty="0"/>
              <a:t>The erasure caused by </a:t>
            </a:r>
            <a:r>
              <a:rPr lang="en-US" dirty="0" err="1"/>
              <a:t>m.m.m</a:t>
            </a:r>
            <a:r>
              <a:rPr lang="en-US" dirty="0"/>
              <a:t>.</a:t>
            </a:r>
          </a:p>
        </p:txBody>
      </p:sp>
      <p:sp>
        <p:nvSpPr>
          <p:cNvPr id="4" name="Text Placeholder 3">
            <a:extLst>
              <a:ext uri="{FF2B5EF4-FFF2-40B4-BE49-F238E27FC236}">
                <a16:creationId xmlns:a16="http://schemas.microsoft.com/office/drawing/2014/main" id="{A2BA120F-2561-C17F-E3F9-4B06325158F1}"/>
              </a:ext>
            </a:extLst>
          </p:cNvPr>
          <p:cNvSpPr>
            <a:spLocks noGrp="1"/>
          </p:cNvSpPr>
          <p:nvPr>
            <p:ph type="body" idx="1"/>
          </p:nvPr>
        </p:nvSpPr>
        <p:spPr/>
        <p:txBody>
          <a:bodyPr/>
          <a:lstStyle/>
          <a:p>
            <a:r>
              <a:rPr lang="en-US" dirty="0">
                <a:latin typeface="Arial"/>
                <a:cs typeface="Arial"/>
              </a:rPr>
              <a:t>1800s+</a:t>
            </a:r>
            <a:endParaRPr lang="en-US" dirty="0"/>
          </a:p>
        </p:txBody>
      </p:sp>
      <p:sp>
        <p:nvSpPr>
          <p:cNvPr id="9" name="Text Placeholder 8">
            <a:extLst>
              <a:ext uri="{FF2B5EF4-FFF2-40B4-BE49-F238E27FC236}">
                <a16:creationId xmlns:a16="http://schemas.microsoft.com/office/drawing/2014/main" id="{6CBADA86-C0EE-6917-615F-205425020C80}"/>
              </a:ext>
            </a:extLst>
          </p:cNvPr>
          <p:cNvSpPr>
            <a:spLocks noGrp="1"/>
          </p:cNvSpPr>
          <p:nvPr>
            <p:ph type="body" sz="quarter" idx="18"/>
          </p:nvPr>
        </p:nvSpPr>
        <p:spPr/>
        <p:txBody>
          <a:bodyPr/>
          <a:lstStyle/>
          <a:p>
            <a:r>
              <a:rPr lang="en-US">
                <a:cs typeface="Sabon Next LT"/>
              </a:rPr>
              <a:t>Yellow Peril</a:t>
            </a:r>
            <a:endParaRPr lang="en-US" dirty="0"/>
          </a:p>
        </p:txBody>
      </p:sp>
      <p:sp>
        <p:nvSpPr>
          <p:cNvPr id="5" name="Text Placeholder 4">
            <a:extLst>
              <a:ext uri="{FF2B5EF4-FFF2-40B4-BE49-F238E27FC236}">
                <a16:creationId xmlns:a16="http://schemas.microsoft.com/office/drawing/2014/main" id="{4C6FFDEA-CF3B-C315-EDF9-B7BD365E0358}"/>
              </a:ext>
            </a:extLst>
          </p:cNvPr>
          <p:cNvSpPr>
            <a:spLocks noGrp="1"/>
          </p:cNvSpPr>
          <p:nvPr>
            <p:ph type="body" sz="quarter" idx="3"/>
          </p:nvPr>
        </p:nvSpPr>
        <p:spPr/>
        <p:txBody>
          <a:bodyPr/>
          <a:lstStyle/>
          <a:p>
            <a:r>
              <a:rPr lang="en-US" dirty="0">
                <a:latin typeface="Arial"/>
                <a:cs typeface="Arial"/>
              </a:rPr>
              <a:t>1871</a:t>
            </a:r>
          </a:p>
        </p:txBody>
      </p:sp>
      <p:sp>
        <p:nvSpPr>
          <p:cNvPr id="10" name="Text Placeholder 9">
            <a:extLst>
              <a:ext uri="{FF2B5EF4-FFF2-40B4-BE49-F238E27FC236}">
                <a16:creationId xmlns:a16="http://schemas.microsoft.com/office/drawing/2014/main" id="{5D7F6D20-9B4E-C103-0496-231933AEB012}"/>
              </a:ext>
            </a:extLst>
          </p:cNvPr>
          <p:cNvSpPr>
            <a:spLocks noGrp="1"/>
          </p:cNvSpPr>
          <p:nvPr>
            <p:ph type="body" sz="quarter" idx="19"/>
          </p:nvPr>
        </p:nvSpPr>
        <p:spPr/>
        <p:txBody>
          <a:bodyPr/>
          <a:lstStyle/>
          <a:p>
            <a:r>
              <a:rPr lang="en-US" dirty="0">
                <a:cs typeface="Sabon Next LT"/>
              </a:rPr>
              <a:t>LA Chinese Massacre of 1871</a:t>
            </a:r>
          </a:p>
        </p:txBody>
      </p:sp>
      <p:sp>
        <p:nvSpPr>
          <p:cNvPr id="6" name="Text Placeholder 5">
            <a:extLst>
              <a:ext uri="{FF2B5EF4-FFF2-40B4-BE49-F238E27FC236}">
                <a16:creationId xmlns:a16="http://schemas.microsoft.com/office/drawing/2014/main" id="{78D73F94-C1CF-8F51-D64B-D2828F6BCB80}"/>
              </a:ext>
            </a:extLst>
          </p:cNvPr>
          <p:cNvSpPr>
            <a:spLocks noGrp="1"/>
          </p:cNvSpPr>
          <p:nvPr>
            <p:ph type="body" sz="quarter" idx="13"/>
          </p:nvPr>
        </p:nvSpPr>
        <p:spPr/>
        <p:txBody>
          <a:bodyPr/>
          <a:lstStyle/>
          <a:p>
            <a:r>
              <a:rPr lang="en-US" dirty="0">
                <a:latin typeface="Arial"/>
                <a:cs typeface="Arial"/>
              </a:rPr>
              <a:t>1882</a:t>
            </a:r>
          </a:p>
        </p:txBody>
      </p:sp>
      <p:sp>
        <p:nvSpPr>
          <p:cNvPr id="11" name="Text Placeholder 10">
            <a:extLst>
              <a:ext uri="{FF2B5EF4-FFF2-40B4-BE49-F238E27FC236}">
                <a16:creationId xmlns:a16="http://schemas.microsoft.com/office/drawing/2014/main" id="{183E333A-F379-9DC5-1FD6-4B926123EF10}"/>
              </a:ext>
            </a:extLst>
          </p:cNvPr>
          <p:cNvSpPr>
            <a:spLocks noGrp="1"/>
          </p:cNvSpPr>
          <p:nvPr>
            <p:ph type="body" sz="quarter" idx="20"/>
          </p:nvPr>
        </p:nvSpPr>
        <p:spPr/>
        <p:txBody>
          <a:bodyPr/>
          <a:lstStyle/>
          <a:p>
            <a:r>
              <a:rPr lang="en-US" dirty="0">
                <a:ea typeface="+mn-lt"/>
                <a:cs typeface="+mn-lt"/>
              </a:rPr>
              <a:t>Chinese Exclusion Act (resulting in AAPI immigration restrictions)</a:t>
            </a:r>
          </a:p>
        </p:txBody>
      </p:sp>
      <p:sp>
        <p:nvSpPr>
          <p:cNvPr id="7" name="Text Placeholder 6">
            <a:extLst>
              <a:ext uri="{FF2B5EF4-FFF2-40B4-BE49-F238E27FC236}">
                <a16:creationId xmlns:a16="http://schemas.microsoft.com/office/drawing/2014/main" id="{21C8BF86-7AAA-B5F2-16A0-ED953786C7E8}"/>
              </a:ext>
            </a:extLst>
          </p:cNvPr>
          <p:cNvSpPr>
            <a:spLocks noGrp="1"/>
          </p:cNvSpPr>
          <p:nvPr>
            <p:ph type="body" sz="quarter" idx="15"/>
          </p:nvPr>
        </p:nvSpPr>
        <p:spPr/>
        <p:txBody>
          <a:bodyPr/>
          <a:lstStyle/>
          <a:p>
            <a:r>
              <a:rPr lang="en-US" dirty="0">
                <a:latin typeface="Arial"/>
                <a:cs typeface="Arial"/>
              </a:rPr>
              <a:t>1941</a:t>
            </a:r>
            <a:endParaRPr lang="en-US" dirty="0"/>
          </a:p>
        </p:txBody>
      </p:sp>
      <p:sp>
        <p:nvSpPr>
          <p:cNvPr id="12" name="Text Placeholder 11">
            <a:extLst>
              <a:ext uri="{FF2B5EF4-FFF2-40B4-BE49-F238E27FC236}">
                <a16:creationId xmlns:a16="http://schemas.microsoft.com/office/drawing/2014/main" id="{0E3CEC55-8DBC-1470-E74D-8A81B2DE67AE}"/>
              </a:ext>
            </a:extLst>
          </p:cNvPr>
          <p:cNvSpPr>
            <a:spLocks noGrp="1"/>
          </p:cNvSpPr>
          <p:nvPr>
            <p:ph type="body" sz="quarter" idx="21"/>
          </p:nvPr>
        </p:nvSpPr>
        <p:spPr/>
        <p:txBody>
          <a:bodyPr/>
          <a:lstStyle/>
          <a:p>
            <a:r>
              <a:rPr lang="en-US" dirty="0">
                <a:ea typeface="+mn-lt"/>
                <a:cs typeface="+mn-lt"/>
              </a:rPr>
              <a:t>Pearl Harbor/WWII</a:t>
            </a:r>
          </a:p>
        </p:txBody>
      </p:sp>
      <p:sp>
        <p:nvSpPr>
          <p:cNvPr id="8" name="Text Placeholder 7">
            <a:extLst>
              <a:ext uri="{FF2B5EF4-FFF2-40B4-BE49-F238E27FC236}">
                <a16:creationId xmlns:a16="http://schemas.microsoft.com/office/drawing/2014/main" id="{A93A4FDD-41EC-6FA2-C00B-025F08A170AA}"/>
              </a:ext>
            </a:extLst>
          </p:cNvPr>
          <p:cNvSpPr>
            <a:spLocks noGrp="1"/>
          </p:cNvSpPr>
          <p:nvPr>
            <p:ph type="body" sz="quarter" idx="17"/>
          </p:nvPr>
        </p:nvSpPr>
        <p:spPr/>
        <p:txBody>
          <a:bodyPr/>
          <a:lstStyle/>
          <a:p>
            <a:r>
              <a:rPr lang="en-US" dirty="0"/>
              <a:t>1982</a:t>
            </a:r>
          </a:p>
        </p:txBody>
      </p:sp>
      <p:sp>
        <p:nvSpPr>
          <p:cNvPr id="13" name="Text Placeholder 12">
            <a:extLst>
              <a:ext uri="{FF2B5EF4-FFF2-40B4-BE49-F238E27FC236}">
                <a16:creationId xmlns:a16="http://schemas.microsoft.com/office/drawing/2014/main" id="{F047828E-B2BC-B405-FC3C-C87F23F721CD}"/>
              </a:ext>
            </a:extLst>
          </p:cNvPr>
          <p:cNvSpPr>
            <a:spLocks noGrp="1"/>
          </p:cNvSpPr>
          <p:nvPr>
            <p:ph type="body" sz="quarter" idx="22"/>
          </p:nvPr>
        </p:nvSpPr>
        <p:spPr/>
        <p:txBody>
          <a:bodyPr/>
          <a:lstStyle/>
          <a:p>
            <a:r>
              <a:rPr lang="en-US" dirty="0">
                <a:ea typeface="+mn-lt"/>
                <a:cs typeface="+mn-lt"/>
              </a:rPr>
              <a:t>Vincent Chin</a:t>
            </a:r>
          </a:p>
          <a:p>
            <a:endParaRPr lang="en-US" dirty="0">
              <a:cs typeface="Sabon Next LT"/>
            </a:endParaRPr>
          </a:p>
        </p:txBody>
      </p:sp>
      <p:sp>
        <p:nvSpPr>
          <p:cNvPr id="3" name="Slide Number Placeholder 2">
            <a:extLst>
              <a:ext uri="{FF2B5EF4-FFF2-40B4-BE49-F238E27FC236}">
                <a16:creationId xmlns:a16="http://schemas.microsoft.com/office/drawing/2014/main" id="{C1D5543E-2167-AD5D-A7C5-416D0F3C6C32}"/>
              </a:ext>
            </a:extLst>
          </p:cNvPr>
          <p:cNvSpPr>
            <a:spLocks noGrp="1"/>
          </p:cNvSpPr>
          <p:nvPr>
            <p:ph type="sldNum" sz="quarter" idx="12"/>
          </p:nvPr>
        </p:nvSpPr>
        <p:spPr>
          <a:xfrm>
            <a:off x="11204448" y="6591015"/>
            <a:ext cx="987552" cy="274320"/>
          </a:xfrm>
        </p:spPr>
        <p:txBody>
          <a:bodyPr/>
          <a:lstStyle/>
          <a:p>
            <a:fld id="{48F63A3B-78C7-47BE-AE5E-E10140E04643}" type="slidenum">
              <a:rPr lang="en-US" smtClean="0"/>
              <a:pPr/>
              <a:t>10</a:t>
            </a:fld>
            <a:endParaRPr lang="en-US" dirty="0"/>
          </a:p>
        </p:txBody>
      </p:sp>
    </p:spTree>
    <p:extLst>
      <p:ext uri="{BB962C8B-B14F-4D97-AF65-F5344CB8AC3E}">
        <p14:creationId xmlns:p14="http://schemas.microsoft.com/office/powerpoint/2010/main" val="3111552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EA9A1-2CA1-0B38-4C75-770C7477EEA9}"/>
              </a:ext>
            </a:extLst>
          </p:cNvPr>
          <p:cNvSpPr>
            <a:spLocks noGrp="1"/>
          </p:cNvSpPr>
          <p:nvPr>
            <p:ph type="title"/>
          </p:nvPr>
        </p:nvSpPr>
        <p:spPr>
          <a:xfrm>
            <a:off x="839788" y="457200"/>
            <a:ext cx="3932237" cy="1600200"/>
          </a:xfrm>
        </p:spPr>
        <p:txBody>
          <a:bodyPr anchor="b">
            <a:noAutofit/>
          </a:bodyPr>
          <a:lstStyle/>
          <a:p>
            <a:r>
              <a:rPr lang="en-US" sz="2000" dirty="0"/>
              <a:t>Perpetual foreigner but one of our own defined citizenship</a:t>
            </a:r>
          </a:p>
        </p:txBody>
      </p:sp>
      <p:sp>
        <p:nvSpPr>
          <p:cNvPr id="11" name="Text Placeholder 3">
            <a:extLst>
              <a:ext uri="{FF2B5EF4-FFF2-40B4-BE49-F238E27FC236}">
                <a16:creationId xmlns:a16="http://schemas.microsoft.com/office/drawing/2014/main" id="{6780D638-2A30-5BE2-2FA6-E0854BBA7D13}"/>
              </a:ext>
            </a:extLst>
          </p:cNvPr>
          <p:cNvSpPr>
            <a:spLocks noGrp="1"/>
          </p:cNvSpPr>
          <p:nvPr>
            <p:ph type="body" sz="half" idx="2"/>
          </p:nvPr>
        </p:nvSpPr>
        <p:spPr>
          <a:xfrm>
            <a:off x="839788" y="2710543"/>
            <a:ext cx="3932237" cy="3811588"/>
          </a:xfrm>
        </p:spPr>
        <p:txBody>
          <a:bodyPr vert="horz" lIns="91440" tIns="45720" rIns="91440" bIns="45720" rtlCol="0" anchor="t">
            <a:normAutofit fontScale="92500" lnSpcReduction="20000"/>
          </a:bodyPr>
          <a:lstStyle/>
          <a:p>
            <a:pPr marL="457200" indent="-457200">
              <a:buFont typeface="Arial" panose="020B0604020202020204" pitchFamily="34" charset="0"/>
              <a:buChar char="•"/>
            </a:pPr>
            <a:r>
              <a:rPr lang="en-US" sz="2400" dirty="0">
                <a:cs typeface="Sabon Next LT"/>
              </a:rPr>
              <a:t>Wong Kim Ark</a:t>
            </a:r>
            <a:endParaRPr lang="en-US" dirty="0"/>
          </a:p>
          <a:p>
            <a:pPr marL="457200" indent="-457200">
              <a:buFont typeface="Arial" panose="020B0604020202020204" pitchFamily="34" charset="0"/>
              <a:buChar char="•"/>
            </a:pPr>
            <a:r>
              <a:rPr lang="en-US" sz="2400" dirty="0">
                <a:ea typeface="+mn-lt"/>
                <a:cs typeface="+mn-lt"/>
              </a:rPr>
              <a:t>United States vs. Wong Kim Ark (1898)</a:t>
            </a:r>
          </a:p>
          <a:p>
            <a:pPr marL="457200" indent="-457200">
              <a:buFont typeface="Arial" panose="020B0604020202020204" pitchFamily="34" charset="0"/>
              <a:buChar char="•"/>
            </a:pPr>
            <a:r>
              <a:rPr lang="en-US" sz="2400" dirty="0">
                <a:ea typeface="+mn-lt"/>
                <a:cs typeface="+mn-lt"/>
              </a:rPr>
              <a:t>This Supreme Court case established the precedent that any person born in the United States is a citizen by birth regardless of race or parents' status.</a:t>
            </a:r>
          </a:p>
          <a:p>
            <a:pPr marL="457200" indent="-457200">
              <a:buFont typeface="Arial" panose="020B0604020202020204" pitchFamily="34" charset="0"/>
              <a:buChar char="•"/>
            </a:pPr>
            <a:r>
              <a:rPr lang="en-US" sz="2400" dirty="0">
                <a:ea typeface="+mn-lt"/>
                <a:cs typeface="+mn-lt"/>
              </a:rPr>
              <a:t>An Asian American defined American citizenship. </a:t>
            </a:r>
          </a:p>
          <a:p>
            <a:pPr marL="457200" indent="-457200">
              <a:buFont typeface="Arial" panose="020B0604020202020204" pitchFamily="34" charset="0"/>
              <a:buChar char="•"/>
            </a:pPr>
            <a:r>
              <a:rPr lang="en-US" sz="2400" dirty="0">
                <a:ea typeface="+mn-lt"/>
                <a:cs typeface="+mn-lt"/>
              </a:rPr>
              <a:t>Source: PBS</a:t>
            </a:r>
          </a:p>
        </p:txBody>
      </p:sp>
      <p:pic>
        <p:nvPicPr>
          <p:cNvPr id="6" name="Picture 6" descr="Black and white headshot of a Chinese American man looking at camera. &#10;">
            <a:extLst>
              <a:ext uri="{FF2B5EF4-FFF2-40B4-BE49-F238E27FC236}">
                <a16:creationId xmlns:a16="http://schemas.microsoft.com/office/drawing/2014/main" id="{4A9BA17C-3936-1BE9-3250-3D1F1CAE848E}"/>
              </a:ext>
            </a:extLst>
          </p:cNvPr>
          <p:cNvPicPr>
            <a:picLocks noGrp="1" noChangeAspect="1"/>
          </p:cNvPicPr>
          <p:nvPr>
            <p:ph idx="1"/>
          </p:nvPr>
        </p:nvPicPr>
        <p:blipFill rotWithShape="1">
          <a:blip r:embed="rId3"/>
          <a:srcRect l="7295" r="8406" b="-3"/>
          <a:stretch/>
        </p:blipFill>
        <p:spPr>
          <a:xfrm>
            <a:off x="5183188" y="987425"/>
            <a:ext cx="6172200" cy="4873625"/>
          </a:xfrm>
          <a:noFill/>
        </p:spPr>
      </p:pic>
      <p:sp>
        <p:nvSpPr>
          <p:cNvPr id="5" name="Slide Number Placeholder 4">
            <a:extLst>
              <a:ext uri="{FF2B5EF4-FFF2-40B4-BE49-F238E27FC236}">
                <a16:creationId xmlns:a16="http://schemas.microsoft.com/office/drawing/2014/main" id="{D8881F84-00BA-E41E-25D3-38958B944C84}"/>
              </a:ext>
            </a:extLst>
          </p:cNvPr>
          <p:cNvSpPr>
            <a:spLocks noGrp="1"/>
          </p:cNvSpPr>
          <p:nvPr>
            <p:ph type="sldNum" sz="quarter" idx="12"/>
          </p:nvPr>
        </p:nvSpPr>
        <p:spPr>
          <a:xfrm>
            <a:off x="11204448" y="6583680"/>
            <a:ext cx="987552" cy="274320"/>
          </a:xfrm>
        </p:spPr>
        <p:txBody>
          <a:bodyPr anchor="ctr">
            <a:normAutofit/>
          </a:bodyPr>
          <a:lstStyle/>
          <a:p>
            <a:pPr>
              <a:spcAft>
                <a:spcPts val="600"/>
              </a:spcAft>
            </a:pPr>
            <a:fld id="{48F63A3B-78C7-47BE-AE5E-E10140E04643}" type="slidenum">
              <a:rPr lang="en-US" dirty="0"/>
              <a:pPr>
                <a:spcAft>
                  <a:spcPts val="600"/>
                </a:spcAft>
              </a:pPr>
              <a:t>11</a:t>
            </a:fld>
            <a:endParaRPr lang="en-US" dirty="0"/>
          </a:p>
        </p:txBody>
      </p:sp>
    </p:spTree>
    <p:extLst>
      <p:ext uri="{BB962C8B-B14F-4D97-AF65-F5344CB8AC3E}">
        <p14:creationId xmlns:p14="http://schemas.microsoft.com/office/powerpoint/2010/main" val="1937563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E31D1-8165-582F-396A-C74CE68DBD62}"/>
              </a:ext>
            </a:extLst>
          </p:cNvPr>
          <p:cNvSpPr>
            <a:spLocks noGrp="1"/>
          </p:cNvSpPr>
          <p:nvPr>
            <p:ph type="title"/>
          </p:nvPr>
        </p:nvSpPr>
        <p:spPr/>
        <p:txBody>
          <a:bodyPr/>
          <a:lstStyle/>
          <a:p>
            <a:r>
              <a:rPr lang="en-US" dirty="0"/>
              <a:t>Today's context: what has changed?</a:t>
            </a:r>
          </a:p>
        </p:txBody>
      </p:sp>
    </p:spTree>
    <p:extLst>
      <p:ext uri="{BB962C8B-B14F-4D97-AF65-F5344CB8AC3E}">
        <p14:creationId xmlns:p14="http://schemas.microsoft.com/office/powerpoint/2010/main" val="3815180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6D3EBB6-0C0C-5B99-578D-789312405C4A}"/>
              </a:ext>
            </a:extLst>
          </p:cNvPr>
          <p:cNvSpPr>
            <a:spLocks noGrp="1"/>
          </p:cNvSpPr>
          <p:nvPr>
            <p:ph type="title"/>
          </p:nvPr>
        </p:nvSpPr>
        <p:spPr>
          <a:xfrm>
            <a:off x="758952" y="-768096"/>
            <a:ext cx="10671048" cy="768096"/>
          </a:xfrm>
        </p:spPr>
        <p:txBody>
          <a:bodyPr vert="horz" lIns="91440" tIns="45720" rIns="91440" bIns="45720" rtlCol="0" anchor="b">
            <a:noAutofit/>
          </a:bodyPr>
          <a:lstStyle/>
          <a:p>
            <a:r>
              <a:rPr lang="en-US" dirty="0"/>
              <a:t>The answer: nothing has changed</a:t>
            </a:r>
          </a:p>
        </p:txBody>
      </p:sp>
      <p:pic>
        <p:nvPicPr>
          <p:cNvPr id="5" name="Picture 5" descr="10 or more smiling faces of the victims of the anti-Asian hate crimes in the wake of the anti-Chinese rhetoric during the Covid-19 pandemic juxtaposed on a street mural in New York City’s Times Square&#10;">
            <a:extLst>
              <a:ext uri="{FF2B5EF4-FFF2-40B4-BE49-F238E27FC236}">
                <a16:creationId xmlns:a16="http://schemas.microsoft.com/office/drawing/2014/main" id="{46FA671A-C30C-C6CD-C0BC-D8A53EB8D15A}"/>
              </a:ext>
            </a:extLst>
          </p:cNvPr>
          <p:cNvPicPr>
            <a:picLocks noChangeAspect="1"/>
          </p:cNvPicPr>
          <p:nvPr/>
        </p:nvPicPr>
        <p:blipFill rotWithShape="1">
          <a:blip r:embed="rId3"/>
          <a:srcRect b="5063"/>
          <a:stretch/>
        </p:blipFill>
        <p:spPr>
          <a:xfrm>
            <a:off x="20" y="0"/>
            <a:ext cx="12191980" cy="6857990"/>
          </a:xfrm>
          <a:prstGeom prst="rect">
            <a:avLst/>
          </a:prstGeom>
          <a:noFill/>
          <a:ln>
            <a:noFill/>
          </a:ln>
        </p:spPr>
      </p:pic>
      <p:sp>
        <p:nvSpPr>
          <p:cNvPr id="6" name="TextBox 5">
            <a:extLst>
              <a:ext uri="{FF2B5EF4-FFF2-40B4-BE49-F238E27FC236}">
                <a16:creationId xmlns:a16="http://schemas.microsoft.com/office/drawing/2014/main" id="{6C192937-54E1-A1D6-7EA4-6849A7670A41}"/>
              </a:ext>
            </a:extLst>
          </p:cNvPr>
          <p:cNvSpPr txBox="1"/>
          <p:nvPr/>
        </p:nvSpPr>
        <p:spPr>
          <a:xfrm>
            <a:off x="7950657" y="6384923"/>
            <a:ext cx="4137496" cy="43088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dirty="0">
                <a:ea typeface="+mn-lt"/>
                <a:cs typeface="+mn-lt"/>
                <a:hlinkClick r:id="rId4"/>
              </a:rPr>
              <a:t>Source: https://laist.com/news/stopasianhate-artist-viral-la-jonathan-chang-pandemic-attacks-asians</a:t>
            </a:r>
            <a:endParaRPr lang="en-US" sz="1100" dirty="0"/>
          </a:p>
        </p:txBody>
      </p:sp>
      <p:sp>
        <p:nvSpPr>
          <p:cNvPr id="3" name="Slide Number Placeholder 2">
            <a:extLst>
              <a:ext uri="{FF2B5EF4-FFF2-40B4-BE49-F238E27FC236}">
                <a16:creationId xmlns:a16="http://schemas.microsoft.com/office/drawing/2014/main" id="{C0F83E1C-1918-19EF-6E16-C37A16B3B792}"/>
              </a:ext>
            </a:extLst>
          </p:cNvPr>
          <p:cNvSpPr>
            <a:spLocks noGrp="1"/>
          </p:cNvSpPr>
          <p:nvPr>
            <p:ph type="sldNum" sz="quarter" idx="12"/>
          </p:nvPr>
        </p:nvSpPr>
        <p:spPr/>
        <p:txBody>
          <a:bodyPr/>
          <a:lstStyle/>
          <a:p>
            <a:pPr>
              <a:spcAft>
                <a:spcPts val="600"/>
              </a:spcAft>
            </a:pPr>
            <a:fld id="{48F63A3B-78C7-47BE-AE5E-E10140E04643}" type="slidenum">
              <a:rPr lang="en-US" dirty="0"/>
              <a:pPr>
                <a:spcAft>
                  <a:spcPts val="600"/>
                </a:spcAft>
              </a:pPr>
              <a:t>13</a:t>
            </a:fld>
            <a:endParaRPr lang="en-US"/>
          </a:p>
        </p:txBody>
      </p:sp>
    </p:spTree>
    <p:extLst>
      <p:ext uri="{BB962C8B-B14F-4D97-AF65-F5344CB8AC3E}">
        <p14:creationId xmlns:p14="http://schemas.microsoft.com/office/powerpoint/2010/main" val="3315393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FD25F-10C4-7811-F0C3-1EB21040A160}"/>
              </a:ext>
            </a:extLst>
          </p:cNvPr>
          <p:cNvSpPr>
            <a:spLocks noGrp="1"/>
          </p:cNvSpPr>
          <p:nvPr>
            <p:ph type="title"/>
          </p:nvPr>
        </p:nvSpPr>
        <p:spPr>
          <a:xfrm>
            <a:off x="758952" y="1216152"/>
            <a:ext cx="10671048" cy="768096"/>
          </a:xfrm>
        </p:spPr>
        <p:txBody>
          <a:bodyPr vert="horz" lIns="91440" tIns="45720" rIns="91440" bIns="45720" rtlCol="0" anchor="t">
            <a:noAutofit/>
          </a:bodyPr>
          <a:lstStyle/>
          <a:p>
            <a:r>
              <a:rPr lang="en-US" sz="3200" dirty="0"/>
              <a:t>But how does violence against </a:t>
            </a:r>
            <a:r>
              <a:rPr lang="en-US" sz="3200" dirty="0" err="1"/>
              <a:t>chinese</a:t>
            </a:r>
            <a:r>
              <a:rPr lang="en-US" sz="3200" dirty="0"/>
              <a:t> immigrants result in general </a:t>
            </a:r>
            <a:r>
              <a:rPr lang="en-US" sz="3200" dirty="0" err="1"/>
              <a:t>asian</a:t>
            </a:r>
            <a:r>
              <a:rPr lang="en-US" sz="3200" dirty="0"/>
              <a:t> hate? </a:t>
            </a:r>
            <a:br>
              <a:rPr lang="en-US" sz="3200" dirty="0"/>
            </a:br>
            <a:br>
              <a:rPr lang="en-US" sz="3200" dirty="0"/>
            </a:br>
            <a:r>
              <a:rPr lang="en-US" sz="3200" dirty="0"/>
              <a:t>#wedontalllookthesame</a:t>
            </a:r>
          </a:p>
        </p:txBody>
      </p:sp>
      <p:sp>
        <p:nvSpPr>
          <p:cNvPr id="9" name="Slide Number Placeholder 3">
            <a:extLst>
              <a:ext uri="{FF2B5EF4-FFF2-40B4-BE49-F238E27FC236}">
                <a16:creationId xmlns:a16="http://schemas.microsoft.com/office/drawing/2014/main" id="{38CDFDE8-2AF8-517C-E83B-744F02CEAD17}"/>
              </a:ext>
            </a:extLst>
          </p:cNvPr>
          <p:cNvSpPr>
            <a:spLocks noGrp="1"/>
          </p:cNvSpPr>
          <p:nvPr>
            <p:ph type="sldNum" sz="quarter" idx="12"/>
          </p:nvPr>
        </p:nvSpPr>
        <p:spPr>
          <a:xfrm>
            <a:off x="11204448" y="6586125"/>
            <a:ext cx="987552" cy="274320"/>
          </a:xfrm>
        </p:spPr>
        <p:txBody>
          <a:bodyPr/>
          <a:lstStyle/>
          <a:p>
            <a:pPr>
              <a:spcAft>
                <a:spcPts val="600"/>
              </a:spcAft>
            </a:pPr>
            <a:fld id="{48F63A3B-78C7-47BE-AE5E-E10140E04643}" type="slidenum">
              <a:rPr lang="en-US" dirty="0"/>
              <a:pPr>
                <a:spcAft>
                  <a:spcPts val="600"/>
                </a:spcAft>
              </a:pPr>
              <a:t>14</a:t>
            </a:fld>
            <a:endParaRPr lang="en-US" dirty="0"/>
          </a:p>
        </p:txBody>
      </p:sp>
    </p:spTree>
    <p:extLst>
      <p:ext uri="{BB962C8B-B14F-4D97-AF65-F5344CB8AC3E}">
        <p14:creationId xmlns:p14="http://schemas.microsoft.com/office/powerpoint/2010/main" val="2579793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3F457D-FF10-B177-C680-38899CB590F9}"/>
              </a:ext>
            </a:extLst>
          </p:cNvPr>
          <p:cNvSpPr>
            <a:spLocks noGrp="1"/>
          </p:cNvSpPr>
          <p:nvPr>
            <p:ph type="title"/>
          </p:nvPr>
        </p:nvSpPr>
        <p:spPr>
          <a:xfrm>
            <a:off x="758952" y="-768096"/>
            <a:ext cx="10671048" cy="768096"/>
          </a:xfrm>
        </p:spPr>
        <p:txBody>
          <a:bodyPr vert="horz" lIns="91440" tIns="45720" rIns="91440" bIns="45720" rtlCol="0" anchor="b">
            <a:noAutofit/>
          </a:bodyPr>
          <a:lstStyle/>
          <a:p>
            <a:r>
              <a:rPr lang="en-US" dirty="0"/>
              <a:t>Anti-Asian hate crimes increased 339% nationwide last year, report says</a:t>
            </a:r>
          </a:p>
        </p:txBody>
      </p:sp>
      <p:pic>
        <p:nvPicPr>
          <p:cNvPr id="6" name="Picture 6" descr="Screenshot of a headline that reads, Anti-Asian hate crimes increased 339 percent nationwide last year, report says &#10;">
            <a:extLst>
              <a:ext uri="{FF2B5EF4-FFF2-40B4-BE49-F238E27FC236}">
                <a16:creationId xmlns:a16="http://schemas.microsoft.com/office/drawing/2014/main" id="{73215607-9287-C42B-76A6-4854592972B0}"/>
              </a:ext>
            </a:extLst>
          </p:cNvPr>
          <p:cNvPicPr>
            <a:picLocks noGrp="1" noChangeAspect="1"/>
          </p:cNvPicPr>
          <p:nvPr>
            <p:ph type="pic" sz="quarter" idx="13"/>
          </p:nvPr>
        </p:nvPicPr>
        <p:blipFill rotWithShape="1">
          <a:blip r:embed="rId2"/>
          <a:srcRect l="879" t="14662" r="4980" b="8764"/>
          <a:stretch/>
        </p:blipFill>
        <p:spPr>
          <a:xfrm>
            <a:off x="71457" y="330219"/>
            <a:ext cx="11930054" cy="6073070"/>
          </a:xfrm>
          <a:noFill/>
        </p:spPr>
      </p:pic>
      <p:sp>
        <p:nvSpPr>
          <p:cNvPr id="2" name="TextBox 1">
            <a:extLst>
              <a:ext uri="{FF2B5EF4-FFF2-40B4-BE49-F238E27FC236}">
                <a16:creationId xmlns:a16="http://schemas.microsoft.com/office/drawing/2014/main" id="{1A5C3470-F4EA-7DA7-F15F-00D13BEA450E}"/>
              </a:ext>
            </a:extLst>
          </p:cNvPr>
          <p:cNvSpPr txBox="1"/>
          <p:nvPr/>
        </p:nvSpPr>
        <p:spPr>
          <a:xfrm>
            <a:off x="190489" y="6488668"/>
            <a:ext cx="2901756" cy="369332"/>
          </a:xfrm>
          <a:prstGeom prst="rect">
            <a:avLst/>
          </a:prstGeom>
          <a:noFill/>
        </p:spPr>
        <p:txBody>
          <a:bodyPr wrap="none" rtlCol="0">
            <a:spAutoFit/>
          </a:bodyPr>
          <a:lstStyle/>
          <a:p>
            <a:r>
              <a:rPr lang="en-US" dirty="0"/>
              <a:t>Source: ABC Asian America</a:t>
            </a:r>
          </a:p>
        </p:txBody>
      </p:sp>
      <p:sp>
        <p:nvSpPr>
          <p:cNvPr id="5" name="Slide Number Placeholder 4">
            <a:extLst>
              <a:ext uri="{FF2B5EF4-FFF2-40B4-BE49-F238E27FC236}">
                <a16:creationId xmlns:a16="http://schemas.microsoft.com/office/drawing/2014/main" id="{330A9A43-B981-D419-3776-89B0C285DAFB}"/>
              </a:ext>
            </a:extLst>
          </p:cNvPr>
          <p:cNvSpPr>
            <a:spLocks noGrp="1"/>
          </p:cNvSpPr>
          <p:nvPr>
            <p:ph type="sldNum" sz="quarter" idx="12"/>
          </p:nvPr>
        </p:nvSpPr>
        <p:spPr>
          <a:xfrm>
            <a:off x="11204448" y="6583680"/>
            <a:ext cx="987552" cy="274320"/>
          </a:xfrm>
        </p:spPr>
        <p:txBody>
          <a:bodyPr/>
          <a:lstStyle/>
          <a:p>
            <a:pPr>
              <a:spcAft>
                <a:spcPts val="600"/>
              </a:spcAft>
            </a:pPr>
            <a:fld id="{48F63A3B-78C7-47BE-AE5E-E10140E04643}" type="slidenum">
              <a:rPr lang="en-US" dirty="0"/>
              <a:pPr>
                <a:spcAft>
                  <a:spcPts val="600"/>
                </a:spcAft>
              </a:pPr>
              <a:t>15</a:t>
            </a:fld>
            <a:endParaRPr lang="en-US" dirty="0"/>
          </a:p>
        </p:txBody>
      </p:sp>
    </p:spTree>
    <p:extLst>
      <p:ext uri="{BB962C8B-B14F-4D97-AF65-F5344CB8AC3E}">
        <p14:creationId xmlns:p14="http://schemas.microsoft.com/office/powerpoint/2010/main" val="2409231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76F06-D5DC-0D30-6B63-CD1DC595CFBE}"/>
              </a:ext>
            </a:extLst>
          </p:cNvPr>
          <p:cNvSpPr>
            <a:spLocks noGrp="1"/>
          </p:cNvSpPr>
          <p:nvPr>
            <p:ph type="title"/>
          </p:nvPr>
        </p:nvSpPr>
        <p:spPr>
          <a:xfrm>
            <a:off x="758952" y="275812"/>
            <a:ext cx="10671048" cy="768096"/>
          </a:xfrm>
        </p:spPr>
        <p:txBody>
          <a:bodyPr anchor="t">
            <a:normAutofit/>
          </a:bodyPr>
          <a:lstStyle/>
          <a:p>
            <a:pPr>
              <a:lnSpc>
                <a:spcPct val="90000"/>
              </a:lnSpc>
            </a:pPr>
            <a:r>
              <a:rPr lang="en-US" sz="3100" dirty="0"/>
              <a:t>Report: mental health, stop </a:t>
            </a:r>
            <a:r>
              <a:rPr lang="en-US" sz="3100" dirty="0" err="1"/>
              <a:t>asian</a:t>
            </a:r>
            <a:r>
              <a:rPr lang="en-US" sz="3100" dirty="0"/>
              <a:t> hate</a:t>
            </a:r>
          </a:p>
        </p:txBody>
      </p:sp>
      <p:pic>
        <p:nvPicPr>
          <p:cNvPr id="6" name="Picture 6" descr="Screenshot of abstract from a report from Stop Asian Hate with a pink arrow pointing out the four Overall Key findings&#10;">
            <a:extLst>
              <a:ext uri="{FF2B5EF4-FFF2-40B4-BE49-F238E27FC236}">
                <a16:creationId xmlns:a16="http://schemas.microsoft.com/office/drawing/2014/main" id="{6F56ADB4-CBA5-34ED-5925-1F22D5E23D79}"/>
              </a:ext>
            </a:extLst>
          </p:cNvPr>
          <p:cNvPicPr>
            <a:picLocks noGrp="1" noChangeAspect="1"/>
          </p:cNvPicPr>
          <p:nvPr>
            <p:ph sz="half" idx="1"/>
          </p:nvPr>
        </p:nvPicPr>
        <p:blipFill rotWithShape="1">
          <a:blip r:embed="rId2"/>
          <a:srcRect l="4733" t="13743" r="6496" b="9403"/>
          <a:stretch/>
        </p:blipFill>
        <p:spPr>
          <a:xfrm>
            <a:off x="867366" y="973164"/>
            <a:ext cx="10661854" cy="5768965"/>
          </a:xfrm>
          <a:noFill/>
        </p:spPr>
      </p:pic>
      <p:sp>
        <p:nvSpPr>
          <p:cNvPr id="7" name="Curved Right Arrow 6" descr="Pink arrow pointing to report findings. ">
            <a:extLst>
              <a:ext uri="{FF2B5EF4-FFF2-40B4-BE49-F238E27FC236}">
                <a16:creationId xmlns:a16="http://schemas.microsoft.com/office/drawing/2014/main" id="{79DAF6DD-64BA-B52D-B03A-82C740471CE0}"/>
              </a:ext>
            </a:extLst>
          </p:cNvPr>
          <p:cNvSpPr/>
          <p:nvPr/>
        </p:nvSpPr>
        <p:spPr>
          <a:xfrm rot="20691468">
            <a:off x="3443844" y="1959043"/>
            <a:ext cx="731520"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F11D509C-A86E-8879-F971-292C3EC42093}"/>
              </a:ext>
            </a:extLst>
          </p:cNvPr>
          <p:cNvSpPr txBox="1"/>
          <p:nvPr/>
        </p:nvSpPr>
        <p:spPr>
          <a:xfrm>
            <a:off x="332509" y="6424551"/>
            <a:ext cx="2531462" cy="369332"/>
          </a:xfrm>
          <a:prstGeom prst="rect">
            <a:avLst/>
          </a:prstGeom>
          <a:solidFill>
            <a:schemeClr val="bg1"/>
          </a:solidFill>
          <a:ln>
            <a:solidFill>
              <a:schemeClr val="tx1"/>
            </a:solidFill>
          </a:ln>
        </p:spPr>
        <p:txBody>
          <a:bodyPr wrap="none" rtlCol="0">
            <a:spAutoFit/>
          </a:bodyPr>
          <a:lstStyle/>
          <a:p>
            <a:r>
              <a:rPr lang="en-US" dirty="0"/>
              <a:t>Source: Stop Asian Hate</a:t>
            </a:r>
          </a:p>
        </p:txBody>
      </p:sp>
      <p:sp>
        <p:nvSpPr>
          <p:cNvPr id="5" name="Slide Number Placeholder 4">
            <a:extLst>
              <a:ext uri="{FF2B5EF4-FFF2-40B4-BE49-F238E27FC236}">
                <a16:creationId xmlns:a16="http://schemas.microsoft.com/office/drawing/2014/main" id="{F9518234-45A6-40AF-889D-180460D5C71E}"/>
              </a:ext>
            </a:extLst>
          </p:cNvPr>
          <p:cNvSpPr>
            <a:spLocks noGrp="1"/>
          </p:cNvSpPr>
          <p:nvPr>
            <p:ph type="sldNum" sz="quarter" idx="12"/>
          </p:nvPr>
        </p:nvSpPr>
        <p:spPr>
          <a:xfrm>
            <a:off x="11204448" y="6583680"/>
            <a:ext cx="987552" cy="274320"/>
          </a:xfrm>
        </p:spPr>
        <p:txBody>
          <a:bodyPr anchor="ctr">
            <a:normAutofit/>
          </a:bodyPr>
          <a:lstStyle/>
          <a:p>
            <a:pPr>
              <a:spcAft>
                <a:spcPts val="600"/>
              </a:spcAft>
            </a:pPr>
            <a:fld id="{48F63A3B-78C7-47BE-AE5E-E10140E04643}" type="slidenum">
              <a:rPr lang="en-US" dirty="0"/>
              <a:pPr>
                <a:spcAft>
                  <a:spcPts val="600"/>
                </a:spcAft>
              </a:pPr>
              <a:t>16</a:t>
            </a:fld>
            <a:endParaRPr lang="en-US" dirty="0"/>
          </a:p>
        </p:txBody>
      </p:sp>
    </p:spTree>
    <p:extLst>
      <p:ext uri="{BB962C8B-B14F-4D97-AF65-F5344CB8AC3E}">
        <p14:creationId xmlns:p14="http://schemas.microsoft.com/office/powerpoint/2010/main" val="2141772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ACBE0-4975-6DD0-E929-706E5BC9D51A}"/>
              </a:ext>
            </a:extLst>
          </p:cNvPr>
          <p:cNvSpPr>
            <a:spLocks noGrp="1"/>
          </p:cNvSpPr>
          <p:nvPr>
            <p:ph type="title"/>
          </p:nvPr>
        </p:nvSpPr>
        <p:spPr>
          <a:xfrm>
            <a:off x="3986784" y="1243584"/>
            <a:ext cx="8165592" cy="768096"/>
          </a:xfrm>
        </p:spPr>
        <p:txBody>
          <a:bodyPr anchor="t">
            <a:normAutofit fontScale="90000"/>
          </a:bodyPr>
          <a:lstStyle/>
          <a:p>
            <a:pPr>
              <a:lnSpc>
                <a:spcPct val="90000"/>
              </a:lnSpc>
            </a:pPr>
            <a:r>
              <a:rPr lang="en-US" sz="3700" dirty="0"/>
              <a:t>Causes of </a:t>
            </a:r>
            <a:r>
              <a:rPr lang="en-US" sz="3700" dirty="0" err="1"/>
              <a:t>asian</a:t>
            </a:r>
            <a:r>
              <a:rPr lang="en-US" sz="3700" dirty="0"/>
              <a:t> hate (</a:t>
            </a:r>
            <a:r>
              <a:rPr lang="en-US" sz="3700" dirty="0" err="1"/>
              <a:t>dei</a:t>
            </a:r>
            <a:r>
              <a:rPr lang="en-US" sz="3700" dirty="0"/>
              <a:t> trainings)</a:t>
            </a:r>
            <a:endParaRPr lang="en-US" dirty="0"/>
          </a:p>
        </p:txBody>
      </p:sp>
      <p:sp>
        <p:nvSpPr>
          <p:cNvPr id="11" name="Text Placeholder 2">
            <a:extLst>
              <a:ext uri="{FF2B5EF4-FFF2-40B4-BE49-F238E27FC236}">
                <a16:creationId xmlns:a16="http://schemas.microsoft.com/office/drawing/2014/main" id="{690EE861-34D7-8884-94B7-931DDD994C10}"/>
              </a:ext>
            </a:extLst>
          </p:cNvPr>
          <p:cNvSpPr>
            <a:spLocks noGrp="1"/>
          </p:cNvSpPr>
          <p:nvPr>
            <p:ph type="body" idx="1"/>
          </p:nvPr>
        </p:nvSpPr>
        <p:spPr>
          <a:xfrm>
            <a:off x="3977640" y="2330704"/>
            <a:ext cx="3822192" cy="411480"/>
          </a:xfrm>
        </p:spPr>
        <p:txBody>
          <a:bodyPr/>
          <a:lstStyle/>
          <a:p>
            <a:r>
              <a:rPr lang="en-US" dirty="0">
                <a:latin typeface="Arial"/>
                <a:cs typeface="Arial"/>
              </a:rPr>
              <a:t>Proficiency stereotypes</a:t>
            </a:r>
          </a:p>
        </p:txBody>
      </p:sp>
      <p:sp>
        <p:nvSpPr>
          <p:cNvPr id="3" name="Content Placeholder 2">
            <a:extLst>
              <a:ext uri="{FF2B5EF4-FFF2-40B4-BE49-F238E27FC236}">
                <a16:creationId xmlns:a16="http://schemas.microsoft.com/office/drawing/2014/main" id="{A7EAD5A1-2990-8703-8208-25841F75A698}"/>
              </a:ext>
            </a:extLst>
          </p:cNvPr>
          <p:cNvSpPr>
            <a:spLocks noGrp="1"/>
          </p:cNvSpPr>
          <p:nvPr>
            <p:ph sz="half" idx="2"/>
          </p:nvPr>
        </p:nvSpPr>
        <p:spPr>
          <a:xfrm>
            <a:off x="3685032" y="2877312"/>
            <a:ext cx="3741928" cy="3684588"/>
          </a:xfrm>
        </p:spPr>
        <p:txBody>
          <a:bodyPr vert="horz" lIns="91440" tIns="45720" rIns="91440" bIns="45720" rtlCol="0" anchor="t">
            <a:normAutofit fontScale="92500"/>
          </a:bodyPr>
          <a:lstStyle/>
          <a:p>
            <a:pPr marL="347345" indent="-347345"/>
            <a:r>
              <a:rPr lang="en-US" sz="2000" dirty="0"/>
              <a:t>Asians are good at math </a:t>
            </a:r>
            <a:endParaRPr lang="en-US" sz="2000" dirty="0">
              <a:cs typeface="Sabon Next LT"/>
            </a:endParaRPr>
          </a:p>
          <a:p>
            <a:pPr marL="347345" indent="-347345"/>
            <a:r>
              <a:rPr lang="en-US" sz="2000" dirty="0">
                <a:cs typeface="Sabon Next LT"/>
              </a:rPr>
              <a:t>Asians are bad drivers </a:t>
            </a:r>
          </a:p>
          <a:p>
            <a:pPr marL="347345" indent="-347345"/>
            <a:r>
              <a:rPr lang="en-US" sz="2000" dirty="0">
                <a:cs typeface="Sabon Next LT"/>
              </a:rPr>
              <a:t>Asians are good at tennis </a:t>
            </a:r>
          </a:p>
          <a:p>
            <a:pPr marL="347345" indent="-347345"/>
            <a:r>
              <a:rPr lang="en-US" sz="2000" dirty="0">
                <a:cs typeface="Sabon Next LT"/>
              </a:rPr>
              <a:t>Asians are smart, have 4.0s, etc. </a:t>
            </a:r>
          </a:p>
          <a:p>
            <a:pPr marL="347345" indent="-347345"/>
            <a:r>
              <a:rPr lang="en-US" sz="2000" dirty="0">
                <a:cs typeface="Sabon Next LT"/>
              </a:rPr>
              <a:t>Crazy Rich Asians</a:t>
            </a:r>
          </a:p>
          <a:p>
            <a:pPr marL="347345" indent="-347345"/>
            <a:endParaRPr lang="en-US" sz="2000" dirty="0">
              <a:cs typeface="Sabon Next LT"/>
            </a:endParaRPr>
          </a:p>
          <a:p>
            <a:pPr marL="347345" indent="-347345"/>
            <a:endParaRPr lang="en-US" sz="2000" dirty="0">
              <a:cs typeface="Sabon Next LT"/>
            </a:endParaRPr>
          </a:p>
          <a:p>
            <a:pPr marL="0" indent="0">
              <a:buNone/>
            </a:pPr>
            <a:r>
              <a:rPr lang="en-US" sz="2000" b="1" dirty="0">
                <a:cs typeface="Sabon Next LT"/>
              </a:rPr>
              <a:t>These stereotypes (although they exist) completely ignore the mental health element of the Model Minority Myth </a:t>
            </a:r>
          </a:p>
        </p:txBody>
      </p:sp>
      <p:sp>
        <p:nvSpPr>
          <p:cNvPr id="13" name="Text Placeholder 4">
            <a:extLst>
              <a:ext uri="{FF2B5EF4-FFF2-40B4-BE49-F238E27FC236}">
                <a16:creationId xmlns:a16="http://schemas.microsoft.com/office/drawing/2014/main" id="{98A8110B-102D-8750-F0FB-02D08D1DD56C}"/>
              </a:ext>
            </a:extLst>
          </p:cNvPr>
          <p:cNvSpPr>
            <a:spLocks noGrp="1"/>
          </p:cNvSpPr>
          <p:nvPr>
            <p:ph type="body" sz="quarter" idx="3"/>
          </p:nvPr>
        </p:nvSpPr>
        <p:spPr>
          <a:xfrm>
            <a:off x="8046720" y="2330704"/>
            <a:ext cx="3822192" cy="411480"/>
          </a:xfrm>
        </p:spPr>
        <p:txBody>
          <a:bodyPr/>
          <a:lstStyle/>
          <a:p>
            <a:r>
              <a:rPr lang="en-US" dirty="0">
                <a:latin typeface="Arial"/>
                <a:cs typeface="Arial"/>
              </a:rPr>
              <a:t>Stereotypes w. lethality</a:t>
            </a:r>
            <a:endParaRPr lang="en-US" dirty="0"/>
          </a:p>
        </p:txBody>
      </p:sp>
      <p:sp>
        <p:nvSpPr>
          <p:cNvPr id="6" name="Content Placeholder 5">
            <a:extLst>
              <a:ext uri="{FF2B5EF4-FFF2-40B4-BE49-F238E27FC236}">
                <a16:creationId xmlns:a16="http://schemas.microsoft.com/office/drawing/2014/main" id="{792323D8-2BCA-5835-1DAD-6A324B283235}"/>
              </a:ext>
            </a:extLst>
          </p:cNvPr>
          <p:cNvSpPr>
            <a:spLocks noGrp="1"/>
          </p:cNvSpPr>
          <p:nvPr>
            <p:ph sz="quarter" idx="4"/>
          </p:nvPr>
        </p:nvSpPr>
        <p:spPr>
          <a:xfrm>
            <a:off x="7754112" y="2877312"/>
            <a:ext cx="3741928" cy="3684588"/>
          </a:xfrm>
        </p:spPr>
        <p:txBody>
          <a:bodyPr vert="horz" lIns="45720" tIns="45720" rIns="45720" bIns="45720" rtlCol="0" anchor="t">
            <a:normAutofit lnSpcReduction="10000"/>
          </a:bodyPr>
          <a:lstStyle/>
          <a:p>
            <a:pPr marL="347345" indent="-347345"/>
            <a:r>
              <a:rPr lang="en-US" sz="1600" dirty="0"/>
              <a:t>Asians brought over Covid (Kung flu, China flu, etc.) </a:t>
            </a:r>
            <a:endParaRPr lang="en-US" sz="1600" dirty="0">
              <a:cs typeface="Sabon Next LT"/>
            </a:endParaRPr>
          </a:p>
          <a:p>
            <a:pPr marL="347345" indent="-347345"/>
            <a:r>
              <a:rPr lang="en-US" sz="1600" dirty="0"/>
              <a:t>Asian women are Lotus Flowers (</a:t>
            </a:r>
            <a:r>
              <a:rPr lang="en-US" dirty="0">
                <a:ea typeface="+mn-lt"/>
                <a:cs typeface="+mn-lt"/>
              </a:rPr>
              <a:t>Asian women are submissive, quiet, etc.) </a:t>
            </a:r>
            <a:endParaRPr lang="en-US" sz="1600" dirty="0">
              <a:cs typeface="Sabon Next LT"/>
            </a:endParaRPr>
          </a:p>
          <a:p>
            <a:pPr marL="347345" indent="-347345"/>
            <a:r>
              <a:rPr lang="en-US" sz="1600" dirty="0"/>
              <a:t>Asian women are freaks in bed (the ultimate sexual passport stamp) </a:t>
            </a:r>
            <a:endParaRPr lang="en-US" sz="1600" dirty="0">
              <a:cs typeface="Sabon Next LT"/>
            </a:endParaRPr>
          </a:p>
          <a:p>
            <a:pPr marL="347345" indent="-347345"/>
            <a:r>
              <a:rPr lang="en-US" sz="1600" dirty="0"/>
              <a:t>Dragon Lady </a:t>
            </a:r>
            <a:endParaRPr lang="en-US" sz="1600" dirty="0">
              <a:cs typeface="Sabon Next LT"/>
            </a:endParaRPr>
          </a:p>
          <a:p>
            <a:pPr marL="347345" indent="-347345"/>
            <a:r>
              <a:rPr lang="en-US" sz="1600" dirty="0"/>
              <a:t>Asian women are prostitutes (esp. If they work in a massage parlor) </a:t>
            </a:r>
            <a:endParaRPr lang="en-US" sz="1600" dirty="0">
              <a:cs typeface="Sabon Next LT"/>
            </a:endParaRPr>
          </a:p>
          <a:p>
            <a:pPr marL="347345" indent="-347345"/>
            <a:endParaRPr lang="en-US" sz="1600" dirty="0">
              <a:cs typeface="Sabon Next LT"/>
            </a:endParaRPr>
          </a:p>
          <a:p>
            <a:pPr marL="0" indent="0">
              <a:buNone/>
            </a:pPr>
            <a:r>
              <a:rPr lang="en-US" sz="1800" b="1" dirty="0">
                <a:cs typeface="Sabon Next LT"/>
              </a:rPr>
              <a:t>These stereotypes result in sexual violence against women AND anti-Asian hate crimes. Not to mention they are conflicting stereotypes.</a:t>
            </a:r>
          </a:p>
        </p:txBody>
      </p:sp>
      <p:sp>
        <p:nvSpPr>
          <p:cNvPr id="5" name="Slide Number Placeholder 4">
            <a:extLst>
              <a:ext uri="{FF2B5EF4-FFF2-40B4-BE49-F238E27FC236}">
                <a16:creationId xmlns:a16="http://schemas.microsoft.com/office/drawing/2014/main" id="{020A4A7B-4BDF-0278-EBF2-9D24BE1CEAA0}"/>
              </a:ext>
            </a:extLst>
          </p:cNvPr>
          <p:cNvSpPr>
            <a:spLocks noGrp="1"/>
          </p:cNvSpPr>
          <p:nvPr>
            <p:ph type="sldNum" sz="quarter" idx="12"/>
          </p:nvPr>
        </p:nvSpPr>
        <p:spPr>
          <a:xfrm>
            <a:off x="11204448" y="6574125"/>
            <a:ext cx="987552" cy="274320"/>
          </a:xfrm>
        </p:spPr>
        <p:txBody>
          <a:bodyPr anchor="ctr">
            <a:normAutofit/>
          </a:bodyPr>
          <a:lstStyle/>
          <a:p>
            <a:pPr>
              <a:spcAft>
                <a:spcPts val="600"/>
              </a:spcAft>
            </a:pPr>
            <a:fld id="{48F63A3B-78C7-47BE-AE5E-E10140E04643}" type="slidenum">
              <a:rPr lang="en-US" dirty="0"/>
              <a:pPr>
                <a:spcAft>
                  <a:spcPts val="600"/>
                </a:spcAft>
              </a:pPr>
              <a:t>17</a:t>
            </a:fld>
            <a:endParaRPr lang="en-US" dirty="0"/>
          </a:p>
        </p:txBody>
      </p:sp>
    </p:spTree>
    <p:extLst>
      <p:ext uri="{BB962C8B-B14F-4D97-AF65-F5344CB8AC3E}">
        <p14:creationId xmlns:p14="http://schemas.microsoft.com/office/powerpoint/2010/main" val="5624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15C3D1-BAAA-4847-7A3E-033FCEE03F07}"/>
              </a:ext>
            </a:extLst>
          </p:cNvPr>
          <p:cNvSpPr>
            <a:spLocks noGrp="1"/>
          </p:cNvSpPr>
          <p:nvPr>
            <p:ph type="title"/>
          </p:nvPr>
        </p:nvSpPr>
        <p:spPr>
          <a:xfrm>
            <a:off x="758952" y="-768096"/>
            <a:ext cx="10671048" cy="768096"/>
          </a:xfrm>
        </p:spPr>
        <p:txBody>
          <a:bodyPr vert="horz" lIns="91440" tIns="45720" rIns="91440" bIns="45720" rtlCol="0" anchor="b">
            <a:noAutofit/>
          </a:bodyPr>
          <a:lstStyle/>
          <a:p>
            <a:r>
              <a:rPr lang="en-US" dirty="0"/>
              <a:t>8 dead in </a:t>
            </a:r>
            <a:r>
              <a:rPr lang="en-US" dirty="0" err="1"/>
              <a:t>atlanta</a:t>
            </a:r>
            <a:r>
              <a:rPr lang="en-US" dirty="0"/>
              <a:t> spa shootings, with fears of anti-Asian bias</a:t>
            </a:r>
          </a:p>
        </p:txBody>
      </p:sp>
      <p:pic>
        <p:nvPicPr>
          <p:cNvPr id="6" name="Picture 6" descr="Screenshot of The New York Times headline that reads, &quot;8 Dead in Atlanta Spa Shootings, With Fears of Anti-Asian Bias&quot;. ">
            <a:extLst>
              <a:ext uri="{FF2B5EF4-FFF2-40B4-BE49-F238E27FC236}">
                <a16:creationId xmlns:a16="http://schemas.microsoft.com/office/drawing/2014/main" id="{5DB87016-018A-DDB9-55D2-FBDB7BE8D81A}"/>
              </a:ext>
            </a:extLst>
          </p:cNvPr>
          <p:cNvPicPr>
            <a:picLocks noChangeAspect="1"/>
          </p:cNvPicPr>
          <p:nvPr/>
        </p:nvPicPr>
        <p:blipFill rotWithShape="1">
          <a:blip r:embed="rId2"/>
          <a:srcRect l="542" t="13302" r="5273" b="8860"/>
          <a:stretch/>
        </p:blipFill>
        <p:spPr>
          <a:xfrm>
            <a:off x="0" y="16616"/>
            <a:ext cx="11482957" cy="5931278"/>
          </a:xfrm>
          <a:prstGeom prst="rect">
            <a:avLst/>
          </a:prstGeom>
          <a:noFill/>
          <a:ln>
            <a:noFill/>
          </a:ln>
        </p:spPr>
      </p:pic>
      <p:pic>
        <p:nvPicPr>
          <p:cNvPr id="2" name="Picture 2" descr="Headline from The New York Times reads, “8 Dead in Atlanta Spa Shootings, With Fears of Anti-Asian Bias” &#10;&#10;Headshot of Chinese American “talkies” actress Annie May Wong in black and white&#10;">
            <a:extLst>
              <a:ext uri="{FF2B5EF4-FFF2-40B4-BE49-F238E27FC236}">
                <a16:creationId xmlns:a16="http://schemas.microsoft.com/office/drawing/2014/main" id="{35D108E0-454C-BFAB-CD16-75CEA4E7890C}"/>
              </a:ext>
            </a:extLst>
          </p:cNvPr>
          <p:cNvPicPr>
            <a:picLocks noChangeAspect="1"/>
          </p:cNvPicPr>
          <p:nvPr/>
        </p:nvPicPr>
        <p:blipFill>
          <a:blip r:embed="rId3"/>
          <a:stretch>
            <a:fillRect/>
          </a:stretch>
        </p:blipFill>
        <p:spPr>
          <a:xfrm>
            <a:off x="8686800" y="3790749"/>
            <a:ext cx="2743200" cy="2583917"/>
          </a:xfrm>
          <a:prstGeom prst="rect">
            <a:avLst/>
          </a:prstGeom>
        </p:spPr>
      </p:pic>
      <p:sp>
        <p:nvSpPr>
          <p:cNvPr id="3" name="TextBox 2">
            <a:extLst>
              <a:ext uri="{FF2B5EF4-FFF2-40B4-BE49-F238E27FC236}">
                <a16:creationId xmlns:a16="http://schemas.microsoft.com/office/drawing/2014/main" id="{C2CC1F31-B1D3-837B-1E47-EF620AF515ED}"/>
              </a:ext>
            </a:extLst>
          </p:cNvPr>
          <p:cNvSpPr txBox="1"/>
          <p:nvPr/>
        </p:nvSpPr>
        <p:spPr>
          <a:xfrm>
            <a:off x="522514" y="6472052"/>
            <a:ext cx="6788333" cy="369332"/>
          </a:xfrm>
          <a:prstGeom prst="rect">
            <a:avLst/>
          </a:prstGeom>
          <a:solidFill>
            <a:schemeClr val="bg1"/>
          </a:solidFill>
          <a:ln>
            <a:noFill/>
          </a:ln>
        </p:spPr>
        <p:txBody>
          <a:bodyPr wrap="none" rtlCol="0">
            <a:spAutoFit/>
          </a:bodyPr>
          <a:lstStyle/>
          <a:p>
            <a:r>
              <a:rPr lang="en-US" dirty="0"/>
              <a:t>Source: Headline c/o NYT and headshot c/o Encyclopedia Britannica</a:t>
            </a:r>
          </a:p>
        </p:txBody>
      </p:sp>
      <p:sp>
        <p:nvSpPr>
          <p:cNvPr id="5" name="Slide Number Placeholder 4">
            <a:extLst>
              <a:ext uri="{FF2B5EF4-FFF2-40B4-BE49-F238E27FC236}">
                <a16:creationId xmlns:a16="http://schemas.microsoft.com/office/drawing/2014/main" id="{180C95A2-3DA3-2D07-16B1-6C2AB45AC25B}"/>
              </a:ext>
            </a:extLst>
          </p:cNvPr>
          <p:cNvSpPr>
            <a:spLocks noGrp="1"/>
          </p:cNvSpPr>
          <p:nvPr>
            <p:ph type="sldNum" sz="quarter" idx="12"/>
          </p:nvPr>
        </p:nvSpPr>
        <p:spPr>
          <a:xfrm>
            <a:off x="11482957" y="6611134"/>
            <a:ext cx="987552" cy="274320"/>
          </a:xfrm>
        </p:spPr>
        <p:txBody>
          <a:bodyPr/>
          <a:lstStyle/>
          <a:p>
            <a:pPr>
              <a:spcAft>
                <a:spcPts val="600"/>
              </a:spcAft>
            </a:pPr>
            <a:fld id="{48F63A3B-78C7-47BE-AE5E-E10140E04643}" type="slidenum">
              <a:rPr lang="en-US" dirty="0"/>
              <a:pPr>
                <a:spcAft>
                  <a:spcPts val="600"/>
                </a:spcAft>
              </a:pPr>
              <a:t>18</a:t>
            </a:fld>
            <a:endParaRPr lang="en-US" dirty="0"/>
          </a:p>
        </p:txBody>
      </p:sp>
    </p:spTree>
    <p:extLst>
      <p:ext uri="{BB962C8B-B14F-4D97-AF65-F5344CB8AC3E}">
        <p14:creationId xmlns:p14="http://schemas.microsoft.com/office/powerpoint/2010/main" val="2475791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F0AE5-69DA-80E9-2809-CEBB6F103F54}"/>
              </a:ext>
            </a:extLst>
          </p:cNvPr>
          <p:cNvSpPr>
            <a:spLocks noGrp="1"/>
          </p:cNvSpPr>
          <p:nvPr>
            <p:ph type="title"/>
          </p:nvPr>
        </p:nvSpPr>
        <p:spPr>
          <a:xfrm>
            <a:off x="768096" y="320675"/>
            <a:ext cx="10671048" cy="768096"/>
          </a:xfrm>
        </p:spPr>
        <p:txBody>
          <a:bodyPr/>
          <a:lstStyle/>
          <a:p>
            <a:r>
              <a:rPr lang="en-US" dirty="0"/>
              <a:t>March 31, 2022: a faux pas</a:t>
            </a:r>
          </a:p>
        </p:txBody>
      </p:sp>
      <p:pic>
        <p:nvPicPr>
          <p:cNvPr id="6" name="Content Placeholder 5" descr="Screenshot of Facebook, Margaret Cho sitting on sofa chair in red jumpsuit holding her dog&#10;">
            <a:extLst>
              <a:ext uri="{FF2B5EF4-FFF2-40B4-BE49-F238E27FC236}">
                <a16:creationId xmlns:a16="http://schemas.microsoft.com/office/drawing/2014/main" id="{7CD3C4D4-4CA2-2731-D9B1-5FF7F310F317}"/>
              </a:ext>
            </a:extLst>
          </p:cNvPr>
          <p:cNvPicPr>
            <a:picLocks noGrp="1" noChangeAspect="1"/>
          </p:cNvPicPr>
          <p:nvPr>
            <p:ph sz="half" idx="1"/>
          </p:nvPr>
        </p:nvPicPr>
        <p:blipFill rotWithShape="1">
          <a:blip r:embed="rId2"/>
          <a:srcRect l="2040" t="18522" r="16826" b="14684"/>
          <a:stretch/>
        </p:blipFill>
        <p:spPr>
          <a:xfrm>
            <a:off x="519878" y="1319667"/>
            <a:ext cx="8617276" cy="4433887"/>
          </a:xfrm>
          <a:prstGeom prst="rect">
            <a:avLst/>
          </a:prstGeom>
        </p:spPr>
      </p:pic>
      <p:sp>
        <p:nvSpPr>
          <p:cNvPr id="9" name="TextBox 8">
            <a:extLst>
              <a:ext uri="{FF2B5EF4-FFF2-40B4-BE49-F238E27FC236}">
                <a16:creationId xmlns:a16="http://schemas.microsoft.com/office/drawing/2014/main" id="{1C7B4250-4987-83AE-57FF-486A79A0245A}"/>
              </a:ext>
            </a:extLst>
          </p:cNvPr>
          <p:cNvSpPr txBox="1"/>
          <p:nvPr/>
        </p:nvSpPr>
        <p:spPr>
          <a:xfrm>
            <a:off x="332509" y="6472052"/>
            <a:ext cx="3127459" cy="369332"/>
          </a:xfrm>
          <a:prstGeom prst="rect">
            <a:avLst/>
          </a:prstGeom>
          <a:noFill/>
        </p:spPr>
        <p:txBody>
          <a:bodyPr wrap="none" rtlCol="0">
            <a:spAutoFit/>
          </a:bodyPr>
          <a:lstStyle/>
          <a:p>
            <a:r>
              <a:rPr lang="en-US" dirty="0"/>
              <a:t>Source: Facebook c/o The Talk</a:t>
            </a:r>
          </a:p>
        </p:txBody>
      </p:sp>
      <p:sp>
        <p:nvSpPr>
          <p:cNvPr id="5" name="Slide Number Placeholder 4">
            <a:extLst>
              <a:ext uri="{FF2B5EF4-FFF2-40B4-BE49-F238E27FC236}">
                <a16:creationId xmlns:a16="http://schemas.microsoft.com/office/drawing/2014/main" id="{F060A852-CEEC-E91A-8553-4332F201B61B}"/>
              </a:ext>
            </a:extLst>
          </p:cNvPr>
          <p:cNvSpPr>
            <a:spLocks noGrp="1"/>
          </p:cNvSpPr>
          <p:nvPr>
            <p:ph type="sldNum" sz="quarter" idx="12"/>
          </p:nvPr>
        </p:nvSpPr>
        <p:spPr>
          <a:xfrm>
            <a:off x="11204448" y="6583680"/>
            <a:ext cx="987552" cy="274320"/>
          </a:xfrm>
        </p:spPr>
        <p:txBody>
          <a:bodyPr/>
          <a:lstStyle/>
          <a:p>
            <a:fld id="{48F63A3B-78C7-47BE-AE5E-E10140E04643}" type="slidenum">
              <a:rPr lang="en-US" smtClean="0"/>
              <a:t>19</a:t>
            </a:fld>
            <a:endParaRPr lang="en-US" dirty="0"/>
          </a:p>
        </p:txBody>
      </p:sp>
    </p:spTree>
    <p:extLst>
      <p:ext uri="{BB962C8B-B14F-4D97-AF65-F5344CB8AC3E}">
        <p14:creationId xmlns:p14="http://schemas.microsoft.com/office/powerpoint/2010/main" val="2785306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65E9-D88A-55D3-9D42-BD1C24B6DE9F}"/>
              </a:ext>
            </a:extLst>
          </p:cNvPr>
          <p:cNvSpPr>
            <a:spLocks noGrp="1"/>
          </p:cNvSpPr>
          <p:nvPr>
            <p:ph type="title"/>
          </p:nvPr>
        </p:nvSpPr>
        <p:spPr/>
        <p:txBody>
          <a:bodyPr/>
          <a:lstStyle/>
          <a:p>
            <a:r>
              <a:rPr lang="en-US" sz="4400" b="1" dirty="0">
                <a:solidFill>
                  <a:schemeClr val="accent6"/>
                </a:solidFill>
                <a:latin typeface="Arial Black" panose="020B0604020202020204" pitchFamily="34" charset="0"/>
                <a:ea typeface="Arial Regular" pitchFamily="34" charset="-122"/>
                <a:cs typeface="Arial Black" panose="020B0604020202020204" pitchFamily="34" charset="0"/>
              </a:rPr>
              <a:t>AGENDA</a:t>
            </a:r>
            <a:endParaRPr lang="en-US" sz="4400" b="1" dirty="0">
              <a:solidFill>
                <a:schemeClr val="accent6"/>
              </a:solidFill>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4D1F66E5-D2D7-172B-46BA-FEBFE092CC7F}"/>
              </a:ext>
            </a:extLst>
          </p:cNvPr>
          <p:cNvSpPr>
            <a:spLocks noGrp="1"/>
          </p:cNvSpPr>
          <p:nvPr>
            <p:ph idx="1"/>
          </p:nvPr>
        </p:nvSpPr>
        <p:spPr/>
        <p:txBody>
          <a:bodyPr vert="horz" lIns="91440" tIns="45720" rIns="91440" bIns="45720" rtlCol="0" anchor="t">
            <a:noAutofit/>
          </a:bodyPr>
          <a:lstStyle/>
          <a:p>
            <a:r>
              <a:rPr lang="en-US" dirty="0"/>
              <a:t>Introduction​</a:t>
            </a:r>
          </a:p>
          <a:p>
            <a:r>
              <a:rPr lang="en-US" dirty="0"/>
              <a:t>Learning Targets</a:t>
            </a:r>
            <a:endParaRPr lang="en-US" dirty="0">
              <a:cs typeface="Sabon Next LT"/>
            </a:endParaRPr>
          </a:p>
          <a:p>
            <a:r>
              <a:rPr lang="en-US" dirty="0"/>
              <a:t>​History </a:t>
            </a:r>
            <a:endParaRPr lang="en-US" dirty="0">
              <a:cs typeface="Sabon Next LT"/>
            </a:endParaRPr>
          </a:p>
          <a:p>
            <a:r>
              <a:rPr lang="en-US" dirty="0">
                <a:cs typeface="Sabon Next LT"/>
              </a:rPr>
              <a:t>Today's Context</a:t>
            </a:r>
          </a:p>
          <a:p>
            <a:r>
              <a:rPr lang="en-US" dirty="0"/>
              <a:t>​Strategies for Employees </a:t>
            </a:r>
            <a:endParaRPr lang="en-US" dirty="0">
              <a:cs typeface="Sabon Next LT"/>
            </a:endParaRPr>
          </a:p>
          <a:p>
            <a:r>
              <a:rPr lang="en-US" dirty="0">
                <a:cs typeface="Sabon Next LT"/>
              </a:rPr>
              <a:t>Q/A</a:t>
            </a:r>
          </a:p>
          <a:p>
            <a:endParaRPr lang="en-US" dirty="0"/>
          </a:p>
        </p:txBody>
      </p:sp>
    </p:spTree>
    <p:extLst>
      <p:ext uri="{BB962C8B-B14F-4D97-AF65-F5344CB8AC3E}">
        <p14:creationId xmlns:p14="http://schemas.microsoft.com/office/powerpoint/2010/main" val="3855531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55319-C9A3-1E0B-AF6A-4265537A4935}"/>
              </a:ext>
            </a:extLst>
          </p:cNvPr>
          <p:cNvSpPr>
            <a:spLocks noGrp="1"/>
          </p:cNvSpPr>
          <p:nvPr>
            <p:ph type="title"/>
          </p:nvPr>
        </p:nvSpPr>
        <p:spPr>
          <a:xfrm>
            <a:off x="1330123" y="239814"/>
            <a:ext cx="9325335" cy="768096"/>
          </a:xfrm>
        </p:spPr>
        <p:txBody>
          <a:bodyPr/>
          <a:lstStyle/>
          <a:p>
            <a:r>
              <a:rPr lang="en-US" dirty="0"/>
              <a:t>intersectionality&amp; </a:t>
            </a:r>
            <a:r>
              <a:rPr lang="en-US" dirty="0" err="1"/>
              <a:t>monolids</a:t>
            </a:r>
            <a:endParaRPr lang="en-US" dirty="0"/>
          </a:p>
        </p:txBody>
      </p:sp>
      <p:sp>
        <p:nvSpPr>
          <p:cNvPr id="3" name="Content Placeholder 2">
            <a:extLst>
              <a:ext uri="{FF2B5EF4-FFF2-40B4-BE49-F238E27FC236}">
                <a16:creationId xmlns:a16="http://schemas.microsoft.com/office/drawing/2014/main" id="{961B6D13-F259-9529-5990-847591F14D5D}"/>
              </a:ext>
            </a:extLst>
          </p:cNvPr>
          <p:cNvSpPr>
            <a:spLocks noGrp="1"/>
          </p:cNvSpPr>
          <p:nvPr>
            <p:ph sz="half" idx="1"/>
          </p:nvPr>
        </p:nvSpPr>
        <p:spPr>
          <a:xfrm>
            <a:off x="1705510" y="1699913"/>
            <a:ext cx="8574563" cy="2363781"/>
          </a:xfrm>
        </p:spPr>
        <p:txBody>
          <a:bodyPr/>
          <a:lstStyle/>
          <a:p>
            <a:pPr marL="0" indent="0" algn="ctr">
              <a:buNone/>
            </a:pPr>
            <a:r>
              <a:rPr lang="en-US" sz="1800" dirty="0">
                <a:effectLst/>
                <a:latin typeface="Helvetica" pitchFamily="2" charset="0"/>
              </a:rPr>
              <a:t>“A fascinating little-known fact about the Korean</a:t>
            </a:r>
          </a:p>
          <a:p>
            <a:pPr marL="0" indent="0" algn="ctr">
              <a:buNone/>
            </a:pPr>
            <a:r>
              <a:rPr lang="en-US" sz="1800" dirty="0">
                <a:effectLst/>
                <a:latin typeface="Helvetica" pitchFamily="2" charset="0"/>
              </a:rPr>
              <a:t>War is that an American surgeon, David Ralph Millard, stationed there to</a:t>
            </a:r>
          </a:p>
          <a:p>
            <a:pPr marL="0" indent="0" algn="ctr">
              <a:buNone/>
            </a:pPr>
            <a:r>
              <a:rPr lang="en-US" sz="1800" dirty="0">
                <a:effectLst/>
                <a:latin typeface="Helvetica" pitchFamily="2" charset="0"/>
              </a:rPr>
              <a:t>treat burn victims, invented a double-eyelid surgical procedure to make Asian</a:t>
            </a:r>
          </a:p>
          <a:p>
            <a:pPr marL="0" indent="0" algn="ctr">
              <a:buNone/>
            </a:pPr>
            <a:r>
              <a:rPr lang="en-US" sz="1800" dirty="0">
                <a:effectLst/>
                <a:latin typeface="Helvetica" pitchFamily="2" charset="0"/>
              </a:rPr>
              <a:t>eyes look Western, which he ended up testing on Korean sex workers so they</a:t>
            </a:r>
          </a:p>
          <a:p>
            <a:pPr marL="0" indent="0" algn="ctr">
              <a:buNone/>
            </a:pPr>
            <a:r>
              <a:rPr lang="en-US" sz="1800" dirty="0">
                <a:effectLst/>
                <a:latin typeface="Helvetica" pitchFamily="2" charset="0"/>
              </a:rPr>
              <a:t>could be more attractive to GIs. Now, it’s the most popular surgical procedure</a:t>
            </a:r>
          </a:p>
          <a:p>
            <a:pPr marL="0" indent="0" algn="ctr">
              <a:buNone/>
            </a:pPr>
            <a:r>
              <a:rPr lang="en-US" sz="1800" dirty="0">
                <a:effectLst/>
                <a:latin typeface="Helvetica" pitchFamily="2" charset="0"/>
              </a:rPr>
              <a:t>for women in South Korea.” –Cathy Park Hong, </a:t>
            </a:r>
            <a:r>
              <a:rPr lang="en-US" sz="1800" i="1" dirty="0">
                <a:latin typeface="Helvetica" pitchFamily="2" charset="0"/>
              </a:rPr>
              <a:t>Minor Feelings</a:t>
            </a:r>
            <a:endParaRPr lang="en-US" sz="1800" dirty="0">
              <a:effectLst/>
              <a:latin typeface="Helvetica" pitchFamily="2" charset="0"/>
            </a:endParaRPr>
          </a:p>
        </p:txBody>
      </p:sp>
      <p:pic>
        <p:nvPicPr>
          <p:cNvPr id="6" name="Picture 10" descr="A before and after photo of double eyelid surgery. Before shows a lid with no crease and after shows a crease on the eyelid.&#10;">
            <a:extLst>
              <a:ext uri="{FF2B5EF4-FFF2-40B4-BE49-F238E27FC236}">
                <a16:creationId xmlns:a16="http://schemas.microsoft.com/office/drawing/2014/main" id="{9F2727F5-14AC-D3DC-6AEB-63BA84EEC9C5}"/>
              </a:ext>
            </a:extLst>
          </p:cNvPr>
          <p:cNvPicPr>
            <a:picLocks noChangeAspect="1"/>
          </p:cNvPicPr>
          <p:nvPr/>
        </p:nvPicPr>
        <p:blipFill>
          <a:blip r:embed="rId2"/>
          <a:stretch>
            <a:fillRect/>
          </a:stretch>
        </p:blipFill>
        <p:spPr>
          <a:xfrm>
            <a:off x="4357165" y="4082036"/>
            <a:ext cx="3271252" cy="2152102"/>
          </a:xfrm>
          <a:prstGeom prst="rect">
            <a:avLst/>
          </a:prstGeom>
        </p:spPr>
      </p:pic>
      <p:sp>
        <p:nvSpPr>
          <p:cNvPr id="9" name="TextBox 8">
            <a:extLst>
              <a:ext uri="{FF2B5EF4-FFF2-40B4-BE49-F238E27FC236}">
                <a16:creationId xmlns:a16="http://schemas.microsoft.com/office/drawing/2014/main" id="{B832EE07-4E5C-0175-5879-210403A5D55E}"/>
              </a:ext>
            </a:extLst>
          </p:cNvPr>
          <p:cNvSpPr txBox="1"/>
          <p:nvPr/>
        </p:nvSpPr>
        <p:spPr>
          <a:xfrm>
            <a:off x="4266351" y="6412676"/>
            <a:ext cx="2605585" cy="369332"/>
          </a:xfrm>
          <a:prstGeom prst="rect">
            <a:avLst/>
          </a:prstGeom>
          <a:solidFill>
            <a:schemeClr val="bg1"/>
          </a:solidFill>
          <a:ln>
            <a:noFill/>
          </a:ln>
        </p:spPr>
        <p:txBody>
          <a:bodyPr wrap="none" rtlCol="0">
            <a:spAutoFit/>
          </a:bodyPr>
          <a:lstStyle/>
          <a:p>
            <a:r>
              <a:rPr lang="en-US" dirty="0"/>
              <a:t>Source: All About Vision</a:t>
            </a:r>
          </a:p>
        </p:txBody>
      </p:sp>
      <p:sp>
        <p:nvSpPr>
          <p:cNvPr id="5" name="Slide Number Placeholder 4">
            <a:extLst>
              <a:ext uri="{FF2B5EF4-FFF2-40B4-BE49-F238E27FC236}">
                <a16:creationId xmlns:a16="http://schemas.microsoft.com/office/drawing/2014/main" id="{DAEF56E6-9359-E32D-E141-0F612F9B7E86}"/>
              </a:ext>
            </a:extLst>
          </p:cNvPr>
          <p:cNvSpPr>
            <a:spLocks noGrp="1"/>
          </p:cNvSpPr>
          <p:nvPr>
            <p:ph type="sldNum" sz="quarter" idx="12"/>
          </p:nvPr>
        </p:nvSpPr>
        <p:spPr>
          <a:xfrm>
            <a:off x="11204448" y="6591015"/>
            <a:ext cx="987552" cy="274320"/>
          </a:xfrm>
        </p:spPr>
        <p:txBody>
          <a:bodyPr/>
          <a:lstStyle/>
          <a:p>
            <a:fld id="{48F63A3B-78C7-47BE-AE5E-E10140E04643}" type="slidenum">
              <a:rPr lang="en-US" smtClean="0"/>
              <a:t>20</a:t>
            </a:fld>
            <a:endParaRPr lang="en-US" dirty="0"/>
          </a:p>
        </p:txBody>
      </p:sp>
    </p:spTree>
    <p:extLst>
      <p:ext uri="{BB962C8B-B14F-4D97-AF65-F5344CB8AC3E}">
        <p14:creationId xmlns:p14="http://schemas.microsoft.com/office/powerpoint/2010/main" val="298160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020CD-E88D-4267-22A4-EBA5EE86D774}"/>
              </a:ext>
            </a:extLst>
          </p:cNvPr>
          <p:cNvSpPr>
            <a:spLocks noGrp="1"/>
          </p:cNvSpPr>
          <p:nvPr>
            <p:ph type="title"/>
          </p:nvPr>
        </p:nvSpPr>
        <p:spPr>
          <a:xfrm>
            <a:off x="839163" y="206836"/>
            <a:ext cx="10671048" cy="768096"/>
          </a:xfrm>
        </p:spPr>
        <p:txBody>
          <a:bodyPr/>
          <a:lstStyle/>
          <a:p>
            <a:r>
              <a:rPr lang="en-US" dirty="0"/>
              <a:t>Double eyelid bias</a:t>
            </a:r>
          </a:p>
        </p:txBody>
      </p:sp>
      <p:pic>
        <p:nvPicPr>
          <p:cNvPr id="9" name="Picture 9" descr="A screenshot of The Cut which reads, “Julie Chen Says Eyelid Surgery Saved Her Career&#10;">
            <a:extLst>
              <a:ext uri="{FF2B5EF4-FFF2-40B4-BE49-F238E27FC236}">
                <a16:creationId xmlns:a16="http://schemas.microsoft.com/office/drawing/2014/main" id="{F3897411-9F2C-1FD4-478D-5C98BA2AB8F5}"/>
              </a:ext>
            </a:extLst>
          </p:cNvPr>
          <p:cNvPicPr>
            <a:picLocks noGrp="1" noChangeAspect="1"/>
          </p:cNvPicPr>
          <p:nvPr>
            <p:ph sz="half" idx="1"/>
          </p:nvPr>
        </p:nvPicPr>
        <p:blipFill>
          <a:blip r:embed="rId3"/>
          <a:stretch>
            <a:fillRect/>
          </a:stretch>
        </p:blipFill>
        <p:spPr>
          <a:xfrm>
            <a:off x="1457367" y="866542"/>
            <a:ext cx="7364995" cy="5992260"/>
          </a:xfrm>
        </p:spPr>
      </p:pic>
      <p:sp>
        <p:nvSpPr>
          <p:cNvPr id="7" name="TextBox 6">
            <a:extLst>
              <a:ext uri="{FF2B5EF4-FFF2-40B4-BE49-F238E27FC236}">
                <a16:creationId xmlns:a16="http://schemas.microsoft.com/office/drawing/2014/main" id="{61279F9A-EC0E-EB39-B1C3-D28EC3BDCD1C}"/>
              </a:ext>
            </a:extLst>
          </p:cNvPr>
          <p:cNvSpPr txBox="1"/>
          <p:nvPr/>
        </p:nvSpPr>
        <p:spPr>
          <a:xfrm>
            <a:off x="8366548" y="6489470"/>
            <a:ext cx="1762021" cy="369332"/>
          </a:xfrm>
          <a:prstGeom prst="rect">
            <a:avLst/>
          </a:prstGeom>
          <a:noFill/>
          <a:ln>
            <a:noFill/>
          </a:ln>
        </p:spPr>
        <p:txBody>
          <a:bodyPr wrap="none" rtlCol="0">
            <a:spAutoFit/>
          </a:bodyPr>
          <a:lstStyle/>
          <a:p>
            <a:r>
              <a:rPr lang="en-US" dirty="0"/>
              <a:t>Source: The Cut</a:t>
            </a:r>
          </a:p>
        </p:txBody>
      </p:sp>
      <p:sp>
        <p:nvSpPr>
          <p:cNvPr id="5" name="Slide Number Placeholder 4">
            <a:extLst>
              <a:ext uri="{FF2B5EF4-FFF2-40B4-BE49-F238E27FC236}">
                <a16:creationId xmlns:a16="http://schemas.microsoft.com/office/drawing/2014/main" id="{9622B122-CD1E-70FD-DA15-CF9CFE23AB27}"/>
              </a:ext>
            </a:extLst>
          </p:cNvPr>
          <p:cNvSpPr>
            <a:spLocks noGrp="1"/>
          </p:cNvSpPr>
          <p:nvPr>
            <p:ph type="sldNum" sz="quarter" idx="12"/>
          </p:nvPr>
        </p:nvSpPr>
        <p:spPr>
          <a:xfrm>
            <a:off x="11204448" y="6583680"/>
            <a:ext cx="987552" cy="274320"/>
          </a:xfrm>
        </p:spPr>
        <p:txBody>
          <a:bodyPr/>
          <a:lstStyle/>
          <a:p>
            <a:fld id="{48F63A3B-78C7-47BE-AE5E-E10140E04643}" type="slidenum">
              <a:rPr lang="en-US" dirty="0"/>
              <a:t>21</a:t>
            </a:fld>
            <a:endParaRPr lang="en-US" dirty="0"/>
          </a:p>
        </p:txBody>
      </p:sp>
    </p:spTree>
    <p:extLst>
      <p:ext uri="{BB962C8B-B14F-4D97-AF65-F5344CB8AC3E}">
        <p14:creationId xmlns:p14="http://schemas.microsoft.com/office/powerpoint/2010/main" val="2744326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112B401-CB6F-BC85-6E16-18AF99EA6D74}"/>
              </a:ext>
            </a:extLst>
          </p:cNvPr>
          <p:cNvSpPr>
            <a:spLocks noGrp="1"/>
          </p:cNvSpPr>
          <p:nvPr>
            <p:ph type="title"/>
          </p:nvPr>
        </p:nvSpPr>
        <p:spPr>
          <a:xfrm>
            <a:off x="839163" y="206836"/>
            <a:ext cx="10671048" cy="768096"/>
          </a:xfrm>
        </p:spPr>
        <p:txBody>
          <a:bodyPr/>
          <a:lstStyle/>
          <a:p>
            <a:r>
              <a:rPr lang="en-US" dirty="0"/>
              <a:t>Bias disruptors penalized in the workplace</a:t>
            </a:r>
          </a:p>
        </p:txBody>
      </p:sp>
      <p:pic>
        <p:nvPicPr>
          <p:cNvPr id="7" name="Picture 7" descr="Alt Text: Screenshot of NextShark with headline that reads, “Asian American women are not being promoted to executive management positions, study reveals.   &#10;">
            <a:extLst>
              <a:ext uri="{FF2B5EF4-FFF2-40B4-BE49-F238E27FC236}">
                <a16:creationId xmlns:a16="http://schemas.microsoft.com/office/drawing/2014/main" id="{E1197797-97EB-CD98-0F9C-CBE8D4B397A9}"/>
              </a:ext>
            </a:extLst>
          </p:cNvPr>
          <p:cNvPicPr>
            <a:picLocks noChangeAspect="1"/>
          </p:cNvPicPr>
          <p:nvPr/>
        </p:nvPicPr>
        <p:blipFill rotWithShape="1">
          <a:blip r:embed="rId3"/>
          <a:srcRect l="2723" t="19357" r="36506" b="8006"/>
          <a:stretch/>
        </p:blipFill>
        <p:spPr>
          <a:xfrm>
            <a:off x="0" y="1565656"/>
            <a:ext cx="5781275" cy="4315969"/>
          </a:xfrm>
          <a:prstGeom prst="rect">
            <a:avLst/>
          </a:prstGeom>
        </p:spPr>
      </p:pic>
      <p:sp>
        <p:nvSpPr>
          <p:cNvPr id="10" name="Curved Right Arrow 9" descr="Pink arrow pointing to &quot;Researchers found that Asian American women experience a severe drop of 80% in representation and promotion at high levels in senior management positions.&quot; ">
            <a:extLst>
              <a:ext uri="{FF2B5EF4-FFF2-40B4-BE49-F238E27FC236}">
                <a16:creationId xmlns:a16="http://schemas.microsoft.com/office/drawing/2014/main" id="{C475666D-6B95-F59E-9529-ABE6E4A09C9C}"/>
              </a:ext>
            </a:extLst>
          </p:cNvPr>
          <p:cNvSpPr/>
          <p:nvPr/>
        </p:nvSpPr>
        <p:spPr>
          <a:xfrm>
            <a:off x="5808927" y="2446911"/>
            <a:ext cx="731520"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6" descr="Second image is screenshot that reads, “Researchers found that Asian American women experience a severe drop of 80% in representation and promotion at high levels in senior management positions.&#10;">
            <a:extLst>
              <a:ext uri="{FF2B5EF4-FFF2-40B4-BE49-F238E27FC236}">
                <a16:creationId xmlns:a16="http://schemas.microsoft.com/office/drawing/2014/main" id="{978B6AC1-FFCD-F191-E813-8DCF61D266DE}"/>
              </a:ext>
            </a:extLst>
          </p:cNvPr>
          <p:cNvPicPr>
            <a:picLocks noChangeAspect="1"/>
          </p:cNvPicPr>
          <p:nvPr/>
        </p:nvPicPr>
        <p:blipFill rotWithShape="1">
          <a:blip r:embed="rId4"/>
          <a:srcRect l="3009" t="19317" r="36766" b="22644"/>
          <a:stretch/>
        </p:blipFill>
        <p:spPr>
          <a:xfrm>
            <a:off x="6540447" y="2030481"/>
            <a:ext cx="5612149" cy="3378530"/>
          </a:xfrm>
          <a:prstGeom prst="rect">
            <a:avLst/>
          </a:prstGeom>
        </p:spPr>
      </p:pic>
      <p:sp>
        <p:nvSpPr>
          <p:cNvPr id="9" name="TextBox 8">
            <a:extLst>
              <a:ext uri="{FF2B5EF4-FFF2-40B4-BE49-F238E27FC236}">
                <a16:creationId xmlns:a16="http://schemas.microsoft.com/office/drawing/2014/main" id="{F8DF2E7D-9275-7034-6716-21A29AB23B28}"/>
              </a:ext>
            </a:extLst>
          </p:cNvPr>
          <p:cNvSpPr txBox="1"/>
          <p:nvPr/>
        </p:nvSpPr>
        <p:spPr>
          <a:xfrm>
            <a:off x="6540447" y="6532677"/>
            <a:ext cx="3097678" cy="369332"/>
          </a:xfrm>
          <a:prstGeom prst="rect">
            <a:avLst/>
          </a:prstGeom>
          <a:noFill/>
        </p:spPr>
        <p:txBody>
          <a:bodyPr wrap="square" rtlCol="0">
            <a:spAutoFit/>
          </a:bodyPr>
          <a:lstStyle/>
          <a:p>
            <a:r>
              <a:rPr lang="en-US" dirty="0"/>
              <a:t>Source: </a:t>
            </a:r>
            <a:r>
              <a:rPr lang="en-US" dirty="0" err="1"/>
              <a:t>NextShark.com</a:t>
            </a:r>
            <a:endParaRPr lang="en-US" dirty="0"/>
          </a:p>
        </p:txBody>
      </p:sp>
      <p:sp>
        <p:nvSpPr>
          <p:cNvPr id="5" name="Slide Number Placeholder 4">
            <a:extLst>
              <a:ext uri="{FF2B5EF4-FFF2-40B4-BE49-F238E27FC236}">
                <a16:creationId xmlns:a16="http://schemas.microsoft.com/office/drawing/2014/main" id="{1C295EE6-A9D1-BD6D-4442-5366BD010FF6}"/>
              </a:ext>
            </a:extLst>
          </p:cNvPr>
          <p:cNvSpPr>
            <a:spLocks noGrp="1"/>
          </p:cNvSpPr>
          <p:nvPr>
            <p:ph type="sldNum" sz="quarter" idx="12"/>
          </p:nvPr>
        </p:nvSpPr>
        <p:spPr>
          <a:xfrm>
            <a:off x="11204448" y="6600794"/>
            <a:ext cx="987552" cy="274320"/>
          </a:xfrm>
        </p:spPr>
        <p:txBody>
          <a:bodyPr/>
          <a:lstStyle/>
          <a:p>
            <a:fld id="{48F63A3B-78C7-47BE-AE5E-E10140E04643}" type="slidenum">
              <a:rPr lang="en-US" dirty="0"/>
              <a:t>22</a:t>
            </a:fld>
            <a:endParaRPr lang="en-US" dirty="0"/>
          </a:p>
        </p:txBody>
      </p:sp>
    </p:spTree>
    <p:extLst>
      <p:ext uri="{BB962C8B-B14F-4D97-AF65-F5344CB8AC3E}">
        <p14:creationId xmlns:p14="http://schemas.microsoft.com/office/powerpoint/2010/main" val="1350537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4F0D7-1547-736A-86BA-9B7D8496A2C5}"/>
              </a:ext>
            </a:extLst>
          </p:cNvPr>
          <p:cNvSpPr>
            <a:spLocks noGrp="1"/>
          </p:cNvSpPr>
          <p:nvPr>
            <p:ph type="title"/>
          </p:nvPr>
        </p:nvSpPr>
        <p:spPr>
          <a:xfrm>
            <a:off x="758952" y="660675"/>
            <a:ext cx="10671048" cy="768096"/>
          </a:xfrm>
        </p:spPr>
        <p:txBody>
          <a:bodyPr/>
          <a:lstStyle/>
          <a:p>
            <a:r>
              <a:rPr lang="en-US" dirty="0"/>
              <a:t>Gaslighting because we don’t “fight back”?</a:t>
            </a:r>
          </a:p>
        </p:txBody>
      </p:sp>
      <p:sp>
        <p:nvSpPr>
          <p:cNvPr id="3" name="Content Placeholder 2">
            <a:extLst>
              <a:ext uri="{FF2B5EF4-FFF2-40B4-BE49-F238E27FC236}">
                <a16:creationId xmlns:a16="http://schemas.microsoft.com/office/drawing/2014/main" id="{77F68ACF-5C2C-4626-B834-3042253FACB2}"/>
              </a:ext>
            </a:extLst>
          </p:cNvPr>
          <p:cNvSpPr>
            <a:spLocks noGrp="1"/>
          </p:cNvSpPr>
          <p:nvPr>
            <p:ph sz="half" idx="1"/>
          </p:nvPr>
        </p:nvSpPr>
        <p:spPr/>
        <p:txBody>
          <a:bodyPr vert="horz" lIns="91440" tIns="45720" rIns="91440" bIns="45720" rtlCol="0" anchor="t">
            <a:noAutofit/>
          </a:bodyPr>
          <a:lstStyle/>
          <a:p>
            <a:pPr marL="0" indent="0">
              <a:buNone/>
            </a:pPr>
            <a:r>
              <a:rPr lang="en-US" sz="2400" dirty="0">
                <a:ea typeface="+mn-lt"/>
                <a:cs typeface="+mn-lt"/>
              </a:rPr>
              <a:t>•Strength in America: Loud, aggressive, physical, push back, to fight, etc. </a:t>
            </a:r>
            <a:endParaRPr lang="en-US" dirty="0">
              <a:ea typeface="+mn-lt"/>
              <a:cs typeface="+mn-lt"/>
            </a:endParaRPr>
          </a:p>
          <a:p>
            <a:pPr marL="0" indent="0">
              <a:buNone/>
            </a:pPr>
            <a:r>
              <a:rPr lang="en-US" sz="2400" dirty="0">
                <a:ea typeface="+mn-lt"/>
                <a:cs typeface="+mn-lt"/>
              </a:rPr>
              <a:t>•Strength in AA communities: Control and mastery over oneself </a:t>
            </a:r>
          </a:p>
          <a:p>
            <a:pPr marL="0" indent="0">
              <a:buNone/>
            </a:pPr>
            <a:r>
              <a:rPr lang="en-US" sz="2400" dirty="0">
                <a:ea typeface="+mn-lt"/>
                <a:cs typeface="+mn-lt"/>
              </a:rPr>
              <a:t>•Buddhist ideal of protecting your inner peace and conquering yourself </a:t>
            </a:r>
            <a:r>
              <a:rPr lang="en-US" sz="2400" u="sng" dirty="0">
                <a:ea typeface="+mn-lt"/>
                <a:cs typeface="+mn-lt"/>
              </a:rPr>
              <a:t>OR</a:t>
            </a:r>
            <a:r>
              <a:rPr lang="en-US" sz="2400" dirty="0">
                <a:ea typeface="+mn-lt"/>
                <a:cs typeface="+mn-lt"/>
              </a:rPr>
              <a:t> </a:t>
            </a:r>
            <a:r>
              <a:rPr lang="en-US" sz="2400" i="1" dirty="0">
                <a:ea typeface="+mn-lt"/>
                <a:cs typeface="+mn-lt"/>
              </a:rPr>
              <a:t>The Art of War</a:t>
            </a:r>
            <a:r>
              <a:rPr lang="en-US" sz="2400" dirty="0">
                <a:ea typeface="+mn-lt"/>
                <a:cs typeface="+mn-lt"/>
              </a:rPr>
              <a:t>'s idea of "crouch to conquer" </a:t>
            </a:r>
            <a:endParaRPr lang="en-US" dirty="0">
              <a:ea typeface="+mn-lt"/>
              <a:cs typeface="+mn-lt"/>
            </a:endParaRPr>
          </a:p>
          <a:p>
            <a:pPr marL="0" indent="0">
              <a:buNone/>
            </a:pPr>
            <a:r>
              <a:rPr lang="en-US" sz="2400" dirty="0">
                <a:ea typeface="+mn-lt"/>
                <a:cs typeface="+mn-lt"/>
              </a:rPr>
              <a:t>•"Keep your head down and don’t cause trouble”</a:t>
            </a:r>
            <a:r>
              <a:rPr lang="en-US" dirty="0">
                <a:cs typeface="Sabon Next LT"/>
              </a:rPr>
              <a:t> = </a:t>
            </a:r>
            <a:r>
              <a:rPr lang="en-US" sz="2400" dirty="0">
                <a:ea typeface="+mn-lt"/>
                <a:cs typeface="+mn-lt"/>
              </a:rPr>
              <a:t>Immigrant assimilation tool for survival (immigrants escaping famine, poverty, war, etc.)</a:t>
            </a:r>
          </a:p>
          <a:p>
            <a:r>
              <a:rPr lang="en-US" sz="2400" dirty="0">
                <a:ea typeface="+mn-lt"/>
                <a:cs typeface="+mn-lt"/>
              </a:rPr>
              <a:t>Safety (as mentioned by Cathy Park Hong in </a:t>
            </a:r>
            <a:r>
              <a:rPr lang="en-US" sz="2400" i="1" dirty="0">
                <a:ea typeface="+mn-lt"/>
                <a:cs typeface="+mn-lt"/>
              </a:rPr>
              <a:t>Minor Feelings</a:t>
            </a:r>
            <a:r>
              <a:rPr lang="en-US" sz="2400" dirty="0">
                <a:ea typeface="+mn-lt"/>
                <a:cs typeface="+mn-lt"/>
              </a:rPr>
              <a:t>) </a:t>
            </a:r>
          </a:p>
          <a:p>
            <a:pPr lvl="1" indent="-347345"/>
            <a:r>
              <a:rPr lang="en-US" sz="2400" dirty="0">
                <a:ea typeface="+mn-lt"/>
                <a:cs typeface="+mn-lt"/>
              </a:rPr>
              <a:t>Ultimate goal: Coveted American education and rise in the work force. </a:t>
            </a:r>
            <a:endParaRPr lang="en-US" dirty="0">
              <a:cs typeface="Sabon Next LT"/>
            </a:endParaRPr>
          </a:p>
          <a:p>
            <a:pPr marL="0" indent="0">
              <a:buNone/>
            </a:pPr>
            <a:r>
              <a:rPr lang="en-US" sz="2400" dirty="0">
                <a:ea typeface="+mn-lt"/>
                <a:cs typeface="+mn-lt"/>
              </a:rPr>
              <a:t>•The result? “Weak" or "quiet" to describe AAPI communities during the rise in hate crimes </a:t>
            </a:r>
            <a:endParaRPr lang="en-US" dirty="0">
              <a:cs typeface="Sabon Next LT"/>
            </a:endParaRPr>
          </a:p>
          <a:p>
            <a:pPr marL="0" indent="0">
              <a:buNone/>
            </a:pPr>
            <a:endParaRPr lang="en-US" dirty="0">
              <a:cs typeface="Sabon Next LT"/>
            </a:endParaRPr>
          </a:p>
        </p:txBody>
      </p:sp>
      <p:sp>
        <p:nvSpPr>
          <p:cNvPr id="5" name="Slide Number Placeholder 4">
            <a:extLst>
              <a:ext uri="{FF2B5EF4-FFF2-40B4-BE49-F238E27FC236}">
                <a16:creationId xmlns:a16="http://schemas.microsoft.com/office/drawing/2014/main" id="{436A34FD-AC57-00EB-5FE6-A0A8746D1B7E}"/>
              </a:ext>
            </a:extLst>
          </p:cNvPr>
          <p:cNvSpPr>
            <a:spLocks noGrp="1"/>
          </p:cNvSpPr>
          <p:nvPr>
            <p:ph type="sldNum" sz="quarter" idx="12"/>
          </p:nvPr>
        </p:nvSpPr>
        <p:spPr>
          <a:xfrm>
            <a:off x="11204448" y="6581235"/>
            <a:ext cx="987552" cy="274320"/>
          </a:xfrm>
        </p:spPr>
        <p:txBody>
          <a:bodyPr/>
          <a:lstStyle/>
          <a:p>
            <a:fld id="{48F63A3B-78C7-47BE-AE5E-E10140E04643}" type="slidenum">
              <a:rPr lang="en-US" dirty="0"/>
              <a:t>23</a:t>
            </a:fld>
            <a:endParaRPr lang="en-US" dirty="0"/>
          </a:p>
        </p:txBody>
      </p:sp>
    </p:spTree>
    <p:extLst>
      <p:ext uri="{BB962C8B-B14F-4D97-AF65-F5344CB8AC3E}">
        <p14:creationId xmlns:p14="http://schemas.microsoft.com/office/powerpoint/2010/main" val="13570608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89B03-3772-AD0F-E880-E899342715FD}"/>
              </a:ext>
            </a:extLst>
          </p:cNvPr>
          <p:cNvSpPr>
            <a:spLocks noGrp="1"/>
          </p:cNvSpPr>
          <p:nvPr>
            <p:ph type="title"/>
          </p:nvPr>
        </p:nvSpPr>
        <p:spPr>
          <a:xfrm>
            <a:off x="758952" y="596582"/>
            <a:ext cx="10671048" cy="768096"/>
          </a:xfrm>
        </p:spPr>
        <p:txBody>
          <a:bodyPr/>
          <a:lstStyle/>
          <a:p>
            <a:r>
              <a:rPr lang="en-US" dirty="0"/>
              <a:t>Group identity &amp; “high shame culture”</a:t>
            </a:r>
          </a:p>
        </p:txBody>
      </p:sp>
      <p:sp>
        <p:nvSpPr>
          <p:cNvPr id="3" name="Content Placeholder 2">
            <a:extLst>
              <a:ext uri="{FF2B5EF4-FFF2-40B4-BE49-F238E27FC236}">
                <a16:creationId xmlns:a16="http://schemas.microsoft.com/office/drawing/2014/main" id="{5AB2522E-A3BC-0C2A-C1EF-C182F9DB4A8D}"/>
              </a:ext>
            </a:extLst>
          </p:cNvPr>
          <p:cNvSpPr>
            <a:spLocks noGrp="1"/>
          </p:cNvSpPr>
          <p:nvPr>
            <p:ph sz="half" idx="1"/>
          </p:nvPr>
        </p:nvSpPr>
        <p:spPr/>
        <p:txBody>
          <a:bodyPr vert="horz" lIns="91440" tIns="45720" rIns="91440" bIns="45720" rtlCol="0" anchor="t">
            <a:noAutofit/>
          </a:bodyPr>
          <a:lstStyle/>
          <a:p>
            <a:pPr marL="347345" indent="-347345"/>
            <a:r>
              <a:rPr lang="en-US" sz="2800" dirty="0">
                <a:cs typeface="Sabon Next LT"/>
              </a:rPr>
              <a:t>Confucian culture: "The Face"</a:t>
            </a:r>
          </a:p>
          <a:p>
            <a:pPr marL="347345" indent="-347345"/>
            <a:r>
              <a:rPr lang="en-US" sz="2800" dirty="0">
                <a:cs typeface="Sabon Next LT"/>
              </a:rPr>
              <a:t>Individualism (can be perceived as selfish) </a:t>
            </a:r>
          </a:p>
          <a:p>
            <a:pPr marL="347345" indent="-347345"/>
            <a:r>
              <a:rPr lang="en-US" sz="2800" dirty="0">
                <a:cs typeface="Sabon Next LT"/>
              </a:rPr>
              <a:t>Actions of the part are reflective of the whole </a:t>
            </a:r>
          </a:p>
          <a:p>
            <a:pPr marL="347345" indent="-347345"/>
            <a:r>
              <a:rPr lang="en-US" sz="2800" dirty="0">
                <a:cs typeface="Sabon Next LT"/>
              </a:rPr>
              <a:t>This idea has inadvertently become a barrier for AAs wanting to access community resources </a:t>
            </a:r>
          </a:p>
          <a:p>
            <a:pPr lvl="1" indent="-347345"/>
            <a:r>
              <a:rPr lang="en-US" sz="2600" dirty="0">
                <a:cs typeface="Sabon Next LT"/>
              </a:rPr>
              <a:t>NAMI.org reports that AAPI communities are the #1 “racial group” to be less likely to reach out for mental health resources </a:t>
            </a:r>
          </a:p>
        </p:txBody>
      </p:sp>
      <p:sp>
        <p:nvSpPr>
          <p:cNvPr id="5" name="Slide Number Placeholder 4">
            <a:extLst>
              <a:ext uri="{FF2B5EF4-FFF2-40B4-BE49-F238E27FC236}">
                <a16:creationId xmlns:a16="http://schemas.microsoft.com/office/drawing/2014/main" id="{EA21A51D-558E-5C53-89F1-5AFCDF4F06CF}"/>
              </a:ext>
            </a:extLst>
          </p:cNvPr>
          <p:cNvSpPr>
            <a:spLocks noGrp="1"/>
          </p:cNvSpPr>
          <p:nvPr>
            <p:ph type="sldNum" sz="quarter" idx="12"/>
          </p:nvPr>
        </p:nvSpPr>
        <p:spPr>
          <a:xfrm>
            <a:off x="11204448" y="6581235"/>
            <a:ext cx="987552" cy="274320"/>
          </a:xfrm>
        </p:spPr>
        <p:txBody>
          <a:bodyPr/>
          <a:lstStyle/>
          <a:p>
            <a:fld id="{48F63A3B-78C7-47BE-AE5E-E10140E04643}" type="slidenum">
              <a:rPr lang="en-US" dirty="0"/>
              <a:t>24</a:t>
            </a:fld>
            <a:endParaRPr lang="en-US" dirty="0"/>
          </a:p>
        </p:txBody>
      </p:sp>
    </p:spTree>
    <p:extLst>
      <p:ext uri="{BB962C8B-B14F-4D97-AF65-F5344CB8AC3E}">
        <p14:creationId xmlns:p14="http://schemas.microsoft.com/office/powerpoint/2010/main" val="3330524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6DCE9-C5DF-409D-BEC4-A288AC08286D}"/>
              </a:ext>
            </a:extLst>
          </p:cNvPr>
          <p:cNvSpPr>
            <a:spLocks noGrp="1"/>
          </p:cNvSpPr>
          <p:nvPr>
            <p:ph type="title"/>
          </p:nvPr>
        </p:nvSpPr>
        <p:spPr>
          <a:xfrm>
            <a:off x="773195" y="689161"/>
            <a:ext cx="10671048" cy="768096"/>
          </a:xfrm>
        </p:spPr>
        <p:txBody>
          <a:bodyPr/>
          <a:lstStyle/>
          <a:p>
            <a:r>
              <a:rPr lang="en-US" dirty="0"/>
              <a:t>Inequitable access to community resources</a:t>
            </a:r>
          </a:p>
        </p:txBody>
      </p:sp>
      <p:sp>
        <p:nvSpPr>
          <p:cNvPr id="3" name="Content Placeholder 2">
            <a:extLst>
              <a:ext uri="{FF2B5EF4-FFF2-40B4-BE49-F238E27FC236}">
                <a16:creationId xmlns:a16="http://schemas.microsoft.com/office/drawing/2014/main" id="{01762F4F-4D50-C406-9907-1A58AF09F184}"/>
              </a:ext>
            </a:extLst>
          </p:cNvPr>
          <p:cNvSpPr>
            <a:spLocks noGrp="1"/>
          </p:cNvSpPr>
          <p:nvPr>
            <p:ph sz="half" idx="1"/>
          </p:nvPr>
        </p:nvSpPr>
        <p:spPr/>
        <p:txBody>
          <a:bodyPr vert="horz" lIns="91440" tIns="45720" rIns="91440" bIns="45720" rtlCol="0" anchor="t">
            <a:noAutofit/>
          </a:bodyPr>
          <a:lstStyle/>
          <a:p>
            <a:pPr marL="347345" indent="-347345"/>
            <a:r>
              <a:rPr lang="en-US" sz="2800" dirty="0">
                <a:cs typeface="Sabon Next LT"/>
              </a:rPr>
              <a:t>The erasure of all AAPI folks who do not fit into the Crazy Rich Asian stereotype:</a:t>
            </a:r>
          </a:p>
          <a:p>
            <a:pPr lvl="1" indent="-347345"/>
            <a:r>
              <a:rPr lang="en-US" sz="2400" dirty="0">
                <a:cs typeface="Sabon Next LT"/>
              </a:rPr>
              <a:t>Parentification, where children are now the adults in the family and have to help their parents navigate American systems they know nothing about (mainly because they speak English) </a:t>
            </a:r>
          </a:p>
          <a:p>
            <a:pPr lvl="1" indent="-347345"/>
            <a:r>
              <a:rPr lang="en-US" sz="2400" dirty="0">
                <a:cs typeface="Sabon Next LT"/>
              </a:rPr>
              <a:t>Funding (children of immigrants or immigrants) generally will have lower incomes because they left all their resources in their home country </a:t>
            </a:r>
          </a:p>
          <a:p>
            <a:pPr lvl="1" indent="-347345"/>
            <a:r>
              <a:rPr lang="en-US" sz="2400" dirty="0">
                <a:cs typeface="Sabon Next LT"/>
              </a:rPr>
              <a:t>Which means children have to navigate applications for community resources alone, without the help of their parents (again, not just because of language, but because they are unfamiliar with these American systems). </a:t>
            </a:r>
          </a:p>
          <a:p>
            <a:pPr marL="338455" lvl="1" indent="0">
              <a:buNone/>
            </a:pPr>
            <a:endParaRPr lang="en-US" sz="2400" dirty="0">
              <a:cs typeface="Sabon Next LT"/>
            </a:endParaRPr>
          </a:p>
        </p:txBody>
      </p:sp>
      <p:sp>
        <p:nvSpPr>
          <p:cNvPr id="5" name="Slide Number Placeholder 4">
            <a:extLst>
              <a:ext uri="{FF2B5EF4-FFF2-40B4-BE49-F238E27FC236}">
                <a16:creationId xmlns:a16="http://schemas.microsoft.com/office/drawing/2014/main" id="{C67EBB4A-5B1F-D8DD-A21D-F24C4BA1AF1B}"/>
              </a:ext>
            </a:extLst>
          </p:cNvPr>
          <p:cNvSpPr>
            <a:spLocks noGrp="1"/>
          </p:cNvSpPr>
          <p:nvPr>
            <p:ph type="sldNum" sz="quarter" idx="12"/>
          </p:nvPr>
        </p:nvSpPr>
        <p:spPr>
          <a:xfrm>
            <a:off x="11204448" y="6591015"/>
            <a:ext cx="987552" cy="274320"/>
          </a:xfrm>
        </p:spPr>
        <p:txBody>
          <a:bodyPr/>
          <a:lstStyle/>
          <a:p>
            <a:fld id="{48F63A3B-78C7-47BE-AE5E-E10140E04643}" type="slidenum">
              <a:rPr lang="en-US" dirty="0"/>
              <a:t>25</a:t>
            </a:fld>
            <a:endParaRPr lang="en-US" dirty="0"/>
          </a:p>
        </p:txBody>
      </p:sp>
    </p:spTree>
    <p:extLst>
      <p:ext uri="{BB962C8B-B14F-4D97-AF65-F5344CB8AC3E}">
        <p14:creationId xmlns:p14="http://schemas.microsoft.com/office/powerpoint/2010/main" val="1064852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2A82F-7B84-74A5-5195-6F84E2DE1264}"/>
              </a:ext>
            </a:extLst>
          </p:cNvPr>
          <p:cNvSpPr>
            <a:spLocks noGrp="1"/>
          </p:cNvSpPr>
          <p:nvPr>
            <p:ph type="title"/>
          </p:nvPr>
        </p:nvSpPr>
        <p:spPr>
          <a:xfrm>
            <a:off x="768096" y="971660"/>
            <a:ext cx="10671048" cy="768096"/>
          </a:xfrm>
        </p:spPr>
        <p:txBody>
          <a:bodyPr/>
          <a:lstStyle/>
          <a:p>
            <a:r>
              <a:rPr lang="en-US" dirty="0"/>
              <a:t>Cont...</a:t>
            </a:r>
          </a:p>
        </p:txBody>
      </p:sp>
      <p:sp>
        <p:nvSpPr>
          <p:cNvPr id="3" name="Content Placeholder 2">
            <a:extLst>
              <a:ext uri="{FF2B5EF4-FFF2-40B4-BE49-F238E27FC236}">
                <a16:creationId xmlns:a16="http://schemas.microsoft.com/office/drawing/2014/main" id="{E21E6B03-6115-0C52-497F-956662A9CFB4}"/>
              </a:ext>
            </a:extLst>
          </p:cNvPr>
          <p:cNvSpPr>
            <a:spLocks noGrp="1"/>
          </p:cNvSpPr>
          <p:nvPr>
            <p:ph sz="half" idx="1"/>
          </p:nvPr>
        </p:nvSpPr>
        <p:spPr>
          <a:xfrm>
            <a:off x="544068" y="1790170"/>
            <a:ext cx="11119104" cy="4434840"/>
          </a:xfrm>
        </p:spPr>
        <p:txBody>
          <a:bodyPr vert="horz" lIns="91440" tIns="45720" rIns="91440" bIns="45720" rtlCol="0" anchor="t">
            <a:noAutofit/>
          </a:bodyPr>
          <a:lstStyle/>
          <a:p>
            <a:pPr lvl="1" indent="-347345"/>
            <a:r>
              <a:rPr lang="en-US" sz="2400" dirty="0">
                <a:ea typeface="+mn-lt"/>
                <a:cs typeface="+mn-lt"/>
              </a:rPr>
              <a:t>Employment inequities because their parents did not have the knowledge on </a:t>
            </a:r>
            <a:r>
              <a:rPr lang="en-US" sz="2800" dirty="0">
                <a:ea typeface="+mn-lt"/>
                <a:cs typeface="+mn-lt"/>
              </a:rPr>
              <a:t>how to navigate western customs of getting employed:</a:t>
            </a:r>
            <a:endParaRPr lang="en-US" sz="2800" dirty="0">
              <a:cs typeface="Sabon Next LT"/>
            </a:endParaRPr>
          </a:p>
          <a:p>
            <a:pPr lvl="2" indent="-347345"/>
            <a:r>
              <a:rPr lang="en-US" sz="2400" dirty="0">
                <a:ea typeface="+mn-lt"/>
                <a:cs typeface="+mn-lt"/>
              </a:rPr>
              <a:t>"</a:t>
            </a:r>
            <a:r>
              <a:rPr lang="en-US" sz="2400" dirty="0" err="1">
                <a:ea typeface="+mn-lt"/>
                <a:cs typeface="+mn-lt"/>
              </a:rPr>
              <a:t>I"language</a:t>
            </a:r>
            <a:r>
              <a:rPr lang="en-US" sz="2400" dirty="0">
                <a:ea typeface="+mn-lt"/>
                <a:cs typeface="+mn-lt"/>
              </a:rPr>
              <a:t> on resumes and cover letters when AAs use "We" (group identity) </a:t>
            </a:r>
          </a:p>
          <a:p>
            <a:pPr lvl="2" indent="-347345"/>
            <a:r>
              <a:rPr lang="en-US" sz="2400" dirty="0">
                <a:ea typeface="+mn-lt"/>
                <a:cs typeface="+mn-lt"/>
              </a:rPr>
              <a:t>Leadership verbs: spearheaded, led, managed, facilitated, etc. </a:t>
            </a:r>
          </a:p>
          <a:p>
            <a:pPr lvl="2" indent="-347345"/>
            <a:r>
              <a:rPr lang="en-US" sz="2400" dirty="0">
                <a:ea typeface="+mn-lt"/>
                <a:cs typeface="+mn-lt"/>
              </a:rPr>
              <a:t>Not applying for jobs because they do not meet every single bullet on the minimum qualifications list </a:t>
            </a:r>
          </a:p>
          <a:p>
            <a:pPr lvl="2" indent="-347345"/>
            <a:r>
              <a:rPr lang="en-US" sz="2400" dirty="0">
                <a:ea typeface="+mn-lt"/>
                <a:cs typeface="+mn-lt"/>
              </a:rPr>
              <a:t>Imposter syndrome </a:t>
            </a:r>
          </a:p>
          <a:p>
            <a:pPr lvl="2" indent="-347345"/>
            <a:r>
              <a:rPr lang="en-US" sz="2400" dirty="0">
                <a:ea typeface="+mn-lt"/>
                <a:cs typeface="+mn-lt"/>
              </a:rPr>
              <a:t>Immigrants frequently tell children to work hard, and then your boss will take notice, give you that promotion... in America, the squeaky wheel gets the oil</a:t>
            </a:r>
          </a:p>
          <a:p>
            <a:pPr lvl="2" indent="-347345"/>
            <a:r>
              <a:rPr lang="en-US" sz="2400" dirty="0">
                <a:cs typeface="Sabon Next LT"/>
              </a:rPr>
              <a:t>NETWORKING</a:t>
            </a:r>
          </a:p>
        </p:txBody>
      </p:sp>
      <p:sp>
        <p:nvSpPr>
          <p:cNvPr id="5" name="Slide Number Placeholder 4">
            <a:extLst>
              <a:ext uri="{FF2B5EF4-FFF2-40B4-BE49-F238E27FC236}">
                <a16:creationId xmlns:a16="http://schemas.microsoft.com/office/drawing/2014/main" id="{186BA90B-3DB6-EAB2-246E-29FC2BBA1FFB}"/>
              </a:ext>
            </a:extLst>
          </p:cNvPr>
          <p:cNvSpPr>
            <a:spLocks noGrp="1"/>
          </p:cNvSpPr>
          <p:nvPr>
            <p:ph type="sldNum" sz="quarter" idx="12"/>
          </p:nvPr>
        </p:nvSpPr>
        <p:spPr>
          <a:xfrm>
            <a:off x="11204448" y="6583680"/>
            <a:ext cx="987552" cy="274320"/>
          </a:xfrm>
        </p:spPr>
        <p:txBody>
          <a:bodyPr/>
          <a:lstStyle/>
          <a:p>
            <a:fld id="{48F63A3B-78C7-47BE-AE5E-E10140E04643}" type="slidenum">
              <a:rPr lang="en-US" dirty="0"/>
              <a:t>26</a:t>
            </a:fld>
            <a:endParaRPr lang="en-US" dirty="0"/>
          </a:p>
        </p:txBody>
      </p:sp>
    </p:spTree>
    <p:extLst>
      <p:ext uri="{BB962C8B-B14F-4D97-AF65-F5344CB8AC3E}">
        <p14:creationId xmlns:p14="http://schemas.microsoft.com/office/powerpoint/2010/main" val="1484480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F290A-1D1D-F355-0179-AB489D0C52F0}"/>
              </a:ext>
            </a:extLst>
          </p:cNvPr>
          <p:cNvSpPr>
            <a:spLocks noGrp="1"/>
          </p:cNvSpPr>
          <p:nvPr>
            <p:ph type="title"/>
          </p:nvPr>
        </p:nvSpPr>
        <p:spPr/>
        <p:txBody>
          <a:bodyPr/>
          <a:lstStyle/>
          <a:p>
            <a:r>
              <a:rPr lang="en-US" dirty="0"/>
              <a:t>Onus of communication</a:t>
            </a:r>
          </a:p>
        </p:txBody>
      </p:sp>
      <p:sp>
        <p:nvSpPr>
          <p:cNvPr id="3" name="Content Placeholder 2">
            <a:extLst>
              <a:ext uri="{FF2B5EF4-FFF2-40B4-BE49-F238E27FC236}">
                <a16:creationId xmlns:a16="http://schemas.microsoft.com/office/drawing/2014/main" id="{AE4B1680-6898-71F5-5F4B-B0C99B132A65}"/>
              </a:ext>
            </a:extLst>
          </p:cNvPr>
          <p:cNvSpPr>
            <a:spLocks noGrp="1"/>
          </p:cNvSpPr>
          <p:nvPr>
            <p:ph sz="half" idx="1"/>
          </p:nvPr>
        </p:nvSpPr>
        <p:spPr/>
        <p:txBody>
          <a:bodyPr vert="horz" lIns="91440" tIns="45720" rIns="91440" bIns="45720" rtlCol="0" anchor="t">
            <a:noAutofit/>
          </a:bodyPr>
          <a:lstStyle/>
          <a:p>
            <a:pPr marL="347345" indent="-347345"/>
            <a:r>
              <a:rPr lang="en-US" sz="3600" dirty="0">
                <a:cs typeface="Sabon Next LT"/>
              </a:rPr>
              <a:t>Malcolm Gladwell's </a:t>
            </a:r>
            <a:r>
              <a:rPr lang="en-US" sz="3600" i="1" dirty="0">
                <a:cs typeface="Sabon Next LT"/>
              </a:rPr>
              <a:t>Outliers</a:t>
            </a:r>
          </a:p>
          <a:p>
            <a:pPr lvl="1" indent="-347345"/>
            <a:r>
              <a:rPr lang="en-US" sz="3200" dirty="0">
                <a:cs typeface="Sabon Next LT"/>
              </a:rPr>
              <a:t>Korean Air anecdote </a:t>
            </a:r>
          </a:p>
          <a:p>
            <a:pPr lvl="1" indent="-347345"/>
            <a:r>
              <a:rPr lang="en-US" sz="3200" dirty="0">
                <a:cs typeface="Sabon Next LT"/>
              </a:rPr>
              <a:t>Responsibility is placed on the listener and not the speaker </a:t>
            </a:r>
          </a:p>
          <a:p>
            <a:pPr lvl="1" indent="-347345"/>
            <a:r>
              <a:rPr lang="en-US" sz="3200" dirty="0">
                <a:cs typeface="Sabon Next LT"/>
              </a:rPr>
              <a:t>How this relates to how you work with your employees or co-workers</a:t>
            </a:r>
          </a:p>
        </p:txBody>
      </p:sp>
      <p:sp>
        <p:nvSpPr>
          <p:cNvPr id="5" name="Slide Number Placeholder 4">
            <a:extLst>
              <a:ext uri="{FF2B5EF4-FFF2-40B4-BE49-F238E27FC236}">
                <a16:creationId xmlns:a16="http://schemas.microsoft.com/office/drawing/2014/main" id="{C7637B26-57E6-242E-ED94-5FBB09BE5869}"/>
              </a:ext>
            </a:extLst>
          </p:cNvPr>
          <p:cNvSpPr>
            <a:spLocks noGrp="1"/>
          </p:cNvSpPr>
          <p:nvPr>
            <p:ph type="sldNum" sz="quarter" idx="12"/>
          </p:nvPr>
        </p:nvSpPr>
        <p:spPr>
          <a:xfrm>
            <a:off x="11191001" y="6583680"/>
            <a:ext cx="987552" cy="274320"/>
          </a:xfrm>
        </p:spPr>
        <p:txBody>
          <a:bodyPr/>
          <a:lstStyle/>
          <a:p>
            <a:fld id="{48F63A3B-78C7-47BE-AE5E-E10140E04643}" type="slidenum">
              <a:rPr lang="en-US" dirty="0"/>
              <a:t>27</a:t>
            </a:fld>
            <a:endParaRPr lang="en-US" dirty="0"/>
          </a:p>
        </p:txBody>
      </p:sp>
    </p:spTree>
    <p:extLst>
      <p:ext uri="{BB962C8B-B14F-4D97-AF65-F5344CB8AC3E}">
        <p14:creationId xmlns:p14="http://schemas.microsoft.com/office/powerpoint/2010/main" val="1572832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8D02-828D-ACF1-E3A6-45BEB74F7AAE}"/>
              </a:ext>
            </a:extLst>
          </p:cNvPr>
          <p:cNvSpPr>
            <a:spLocks noGrp="1"/>
          </p:cNvSpPr>
          <p:nvPr>
            <p:ph type="title"/>
          </p:nvPr>
        </p:nvSpPr>
        <p:spPr>
          <a:xfrm>
            <a:off x="758952" y="731890"/>
            <a:ext cx="10671048" cy="768096"/>
          </a:xfrm>
        </p:spPr>
        <p:txBody>
          <a:bodyPr/>
          <a:lstStyle/>
          <a:p>
            <a:r>
              <a:rPr lang="en-US" dirty="0"/>
              <a:t>Mental health resources are not inclusive</a:t>
            </a:r>
          </a:p>
        </p:txBody>
      </p:sp>
      <p:sp>
        <p:nvSpPr>
          <p:cNvPr id="3" name="Content Placeholder 2">
            <a:extLst>
              <a:ext uri="{FF2B5EF4-FFF2-40B4-BE49-F238E27FC236}">
                <a16:creationId xmlns:a16="http://schemas.microsoft.com/office/drawing/2014/main" id="{02BD6E74-C5FC-65E1-13A8-50B4970FFC78}"/>
              </a:ext>
            </a:extLst>
          </p:cNvPr>
          <p:cNvSpPr>
            <a:spLocks noGrp="1"/>
          </p:cNvSpPr>
          <p:nvPr>
            <p:ph sz="half" idx="1"/>
          </p:nvPr>
        </p:nvSpPr>
        <p:spPr/>
        <p:txBody>
          <a:bodyPr vert="horz" lIns="91440" tIns="45720" rIns="91440" bIns="45720" rtlCol="0" anchor="t">
            <a:noAutofit/>
          </a:bodyPr>
          <a:lstStyle/>
          <a:p>
            <a:pPr marL="347345" indent="-347345"/>
            <a:r>
              <a:rPr lang="en-US" sz="2800" dirty="0">
                <a:cs typeface="Sabon Next LT"/>
              </a:rPr>
              <a:t>Asian employees who are experiencing intergenerational trauma need to talk to Asian therapists </a:t>
            </a:r>
          </a:p>
          <a:p>
            <a:pPr lvl="1" indent="-347345"/>
            <a:r>
              <a:rPr lang="en-US" sz="2400" dirty="0">
                <a:cs typeface="Sabon Next LT"/>
              </a:rPr>
              <a:t>Understand immigrant trauma and historical trauma </a:t>
            </a:r>
          </a:p>
          <a:p>
            <a:pPr lvl="1" indent="-347345"/>
            <a:r>
              <a:rPr lang="en-US" sz="2400" dirty="0">
                <a:cs typeface="Sabon Next LT"/>
              </a:rPr>
              <a:t>Loss of culture between generations </a:t>
            </a:r>
          </a:p>
          <a:p>
            <a:pPr lvl="1" indent="-347345"/>
            <a:r>
              <a:rPr lang="en-US" sz="2400" dirty="0">
                <a:cs typeface="Sabon Next LT"/>
              </a:rPr>
              <a:t>Loss of language between parent and child </a:t>
            </a:r>
          </a:p>
          <a:p>
            <a:pPr lvl="1" indent="-347345"/>
            <a:endParaRPr lang="en-US" sz="2400" dirty="0">
              <a:cs typeface="Sabon Next LT"/>
            </a:endParaRPr>
          </a:p>
          <a:p>
            <a:pPr marL="338455" lvl="1" indent="0">
              <a:buNone/>
            </a:pPr>
            <a:r>
              <a:rPr lang="en-US" sz="2400" i="1" dirty="0">
                <a:cs typeface="Sabon Next LT"/>
              </a:rPr>
              <a:t>Referring an AA employee in this situation to a white counselor or a white therapist is NOT culturally competent. </a:t>
            </a:r>
          </a:p>
          <a:p>
            <a:pPr marL="347345" indent="-347345"/>
            <a:endParaRPr lang="en-US" dirty="0">
              <a:cs typeface="Sabon Next LT"/>
            </a:endParaRPr>
          </a:p>
        </p:txBody>
      </p:sp>
      <p:sp>
        <p:nvSpPr>
          <p:cNvPr id="5" name="Slide Number Placeholder 4">
            <a:extLst>
              <a:ext uri="{FF2B5EF4-FFF2-40B4-BE49-F238E27FC236}">
                <a16:creationId xmlns:a16="http://schemas.microsoft.com/office/drawing/2014/main" id="{0683FEAD-521A-7C21-794E-D56464C53B42}"/>
              </a:ext>
            </a:extLst>
          </p:cNvPr>
          <p:cNvSpPr>
            <a:spLocks noGrp="1"/>
          </p:cNvSpPr>
          <p:nvPr>
            <p:ph type="sldNum" sz="quarter" idx="12"/>
          </p:nvPr>
        </p:nvSpPr>
        <p:spPr>
          <a:xfrm>
            <a:off x="11204448" y="6583680"/>
            <a:ext cx="987552" cy="274320"/>
          </a:xfrm>
        </p:spPr>
        <p:txBody>
          <a:bodyPr/>
          <a:lstStyle/>
          <a:p>
            <a:fld id="{48F63A3B-78C7-47BE-AE5E-E10140E04643}" type="slidenum">
              <a:rPr lang="en-US" dirty="0"/>
              <a:t>28</a:t>
            </a:fld>
            <a:endParaRPr lang="en-US" dirty="0"/>
          </a:p>
        </p:txBody>
      </p:sp>
    </p:spTree>
    <p:extLst>
      <p:ext uri="{BB962C8B-B14F-4D97-AF65-F5344CB8AC3E}">
        <p14:creationId xmlns:p14="http://schemas.microsoft.com/office/powerpoint/2010/main" val="3358797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5A21-C3F7-33B1-486B-D743BE322F22}"/>
              </a:ext>
            </a:extLst>
          </p:cNvPr>
          <p:cNvSpPr>
            <a:spLocks noGrp="1"/>
          </p:cNvSpPr>
          <p:nvPr>
            <p:ph type="title"/>
          </p:nvPr>
        </p:nvSpPr>
        <p:spPr>
          <a:xfrm>
            <a:off x="839788" y="457200"/>
            <a:ext cx="3932237" cy="1600200"/>
          </a:xfrm>
        </p:spPr>
        <p:txBody>
          <a:bodyPr anchor="b">
            <a:normAutofit fontScale="90000"/>
          </a:bodyPr>
          <a:lstStyle/>
          <a:p>
            <a:r>
              <a:rPr lang="en-US" dirty="0"/>
              <a:t>Love languages &amp; employee needs</a:t>
            </a:r>
          </a:p>
        </p:txBody>
      </p:sp>
      <p:sp>
        <p:nvSpPr>
          <p:cNvPr id="3" name="Content Placeholder 2">
            <a:extLst>
              <a:ext uri="{FF2B5EF4-FFF2-40B4-BE49-F238E27FC236}">
                <a16:creationId xmlns:a16="http://schemas.microsoft.com/office/drawing/2014/main" id="{1CE58A25-6F78-37E9-8342-BDCAA8F84AAF}"/>
              </a:ext>
            </a:extLst>
          </p:cNvPr>
          <p:cNvSpPr>
            <a:spLocks noGrp="1"/>
          </p:cNvSpPr>
          <p:nvPr>
            <p:ph type="body" sz="half" idx="2"/>
          </p:nvPr>
        </p:nvSpPr>
        <p:spPr>
          <a:xfrm>
            <a:off x="839788" y="2057400"/>
            <a:ext cx="3932237" cy="3811588"/>
          </a:xfrm>
        </p:spPr>
        <p:txBody>
          <a:bodyPr vert="horz" lIns="91440" tIns="45720" rIns="91440" bIns="45720" rtlCol="0" anchor="t">
            <a:normAutofit/>
          </a:bodyPr>
          <a:lstStyle/>
          <a:p>
            <a:pPr marL="457200" indent="-457200">
              <a:buChar char="•"/>
            </a:pPr>
            <a:r>
              <a:rPr lang="en-US" sz="3200" b="1" dirty="0"/>
              <a:t>Words of affirmation </a:t>
            </a:r>
            <a:endParaRPr lang="en-US" sz="3200" b="1" dirty="0">
              <a:cs typeface="Sabon Next LT"/>
            </a:endParaRPr>
          </a:p>
          <a:p>
            <a:pPr marL="457200" indent="-457200">
              <a:buChar char="•"/>
            </a:pPr>
            <a:r>
              <a:rPr lang="en-US" sz="3200" dirty="0">
                <a:highlight>
                  <a:srgbClr val="00FFFF"/>
                </a:highlight>
              </a:rPr>
              <a:t>Acts of service (Did you eat?)</a:t>
            </a:r>
            <a:endParaRPr lang="en-US" sz="3200" dirty="0">
              <a:highlight>
                <a:srgbClr val="00FFFF"/>
              </a:highlight>
              <a:cs typeface="Sabon Next LT"/>
            </a:endParaRPr>
          </a:p>
          <a:p>
            <a:pPr marL="457200" indent="-457200">
              <a:buChar char="•"/>
            </a:pPr>
            <a:r>
              <a:rPr lang="en-US" sz="3200" dirty="0"/>
              <a:t>Touch </a:t>
            </a:r>
            <a:endParaRPr lang="en-US" sz="3200" dirty="0">
              <a:cs typeface="Sabon Next LT"/>
            </a:endParaRPr>
          </a:p>
          <a:p>
            <a:pPr marL="457200" indent="-457200">
              <a:buChar char="•"/>
            </a:pPr>
            <a:r>
              <a:rPr lang="en-US" sz="3200" dirty="0"/>
              <a:t>Quality time </a:t>
            </a:r>
            <a:endParaRPr lang="en-US" sz="3200" dirty="0">
              <a:cs typeface="Sabon Next LT"/>
            </a:endParaRPr>
          </a:p>
          <a:p>
            <a:pPr marL="457200" indent="-457200">
              <a:buChar char="•"/>
            </a:pPr>
            <a:r>
              <a:rPr lang="en-US" sz="3200" dirty="0"/>
              <a:t>Receiving gifts </a:t>
            </a:r>
            <a:endParaRPr lang="en-US" sz="3200" dirty="0">
              <a:cs typeface="Sabon Next LT"/>
            </a:endParaRPr>
          </a:p>
          <a:p>
            <a:pPr marL="0" indent="0">
              <a:buNone/>
            </a:pPr>
            <a:endParaRPr lang="en-US" dirty="0"/>
          </a:p>
        </p:txBody>
      </p:sp>
      <p:sp>
        <p:nvSpPr>
          <p:cNvPr id="4" name="TextBox 3">
            <a:extLst>
              <a:ext uri="{FF2B5EF4-FFF2-40B4-BE49-F238E27FC236}">
                <a16:creationId xmlns:a16="http://schemas.microsoft.com/office/drawing/2014/main" id="{DD0B4BDE-40F5-53E4-BEE4-9CE1CC3A6C5F}"/>
              </a:ext>
            </a:extLst>
          </p:cNvPr>
          <p:cNvSpPr txBox="1"/>
          <p:nvPr/>
        </p:nvSpPr>
        <p:spPr>
          <a:xfrm>
            <a:off x="0" y="6476793"/>
            <a:ext cx="2786725" cy="369332"/>
          </a:xfrm>
          <a:prstGeom prst="rect">
            <a:avLst/>
          </a:prstGeom>
          <a:noFill/>
        </p:spPr>
        <p:txBody>
          <a:bodyPr wrap="none" rtlCol="0">
            <a:spAutoFit/>
          </a:bodyPr>
          <a:lstStyle/>
          <a:p>
            <a:r>
              <a:rPr lang="en-US" dirty="0"/>
              <a:t>Source: Simple Psychology</a:t>
            </a:r>
          </a:p>
        </p:txBody>
      </p:sp>
      <p:pic>
        <p:nvPicPr>
          <p:cNvPr id="7" name="Picture 7" descr="Photo of Maslow’s Hierarchy of Needs: Top of pyramid from bottom reads&quot; Self actualization: achieving one's full potential, including creative activities, Esteem needs: prestige and feeling of accomplishment, Belonging and love needs: intimate relationships, friends, Safety needs: security, safety, Physiological needs: food, water, warmth, rest. Self-fulfillment needs are: self-actualization, psychological needs are: esteem needs and belongingness and love needs, basic needs are safety needs and physiological needs. &#10;">
            <a:extLst>
              <a:ext uri="{FF2B5EF4-FFF2-40B4-BE49-F238E27FC236}">
                <a16:creationId xmlns:a16="http://schemas.microsoft.com/office/drawing/2014/main" id="{F46730FF-0C82-7EE9-CEF6-941B44C4C17E}"/>
              </a:ext>
            </a:extLst>
          </p:cNvPr>
          <p:cNvPicPr>
            <a:picLocks noChangeAspect="1"/>
          </p:cNvPicPr>
          <p:nvPr/>
        </p:nvPicPr>
        <p:blipFill>
          <a:blip r:embed="rId3"/>
          <a:stretch>
            <a:fillRect/>
          </a:stretch>
        </p:blipFill>
        <p:spPr>
          <a:xfrm>
            <a:off x="5183188" y="1186815"/>
            <a:ext cx="6172200" cy="4474845"/>
          </a:xfrm>
          <a:prstGeom prst="rect">
            <a:avLst/>
          </a:prstGeom>
          <a:noFill/>
        </p:spPr>
      </p:pic>
      <p:sp>
        <p:nvSpPr>
          <p:cNvPr id="8" name="TextBox 7">
            <a:extLst>
              <a:ext uri="{FF2B5EF4-FFF2-40B4-BE49-F238E27FC236}">
                <a16:creationId xmlns:a16="http://schemas.microsoft.com/office/drawing/2014/main" id="{1AAF10C1-C20D-62F7-75F1-0E6B5FFCC82E}"/>
              </a:ext>
            </a:extLst>
          </p:cNvPr>
          <p:cNvSpPr txBox="1"/>
          <p:nvPr/>
        </p:nvSpPr>
        <p:spPr>
          <a:xfrm>
            <a:off x="6737611" y="5738129"/>
            <a:ext cx="3063354" cy="92333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Sabon Next LT"/>
              </a:rPr>
              <a:t>Note: Stolen then repurposed from the Blackfoot (First Nations People) </a:t>
            </a:r>
          </a:p>
        </p:txBody>
      </p:sp>
      <p:sp>
        <p:nvSpPr>
          <p:cNvPr id="5" name="Slide Number Placeholder 4">
            <a:extLst>
              <a:ext uri="{FF2B5EF4-FFF2-40B4-BE49-F238E27FC236}">
                <a16:creationId xmlns:a16="http://schemas.microsoft.com/office/drawing/2014/main" id="{7CDA8D07-E951-180F-789D-8FBFA21FFF3A}"/>
              </a:ext>
            </a:extLst>
          </p:cNvPr>
          <p:cNvSpPr>
            <a:spLocks noGrp="1"/>
          </p:cNvSpPr>
          <p:nvPr>
            <p:ph type="sldNum" sz="quarter" idx="12"/>
          </p:nvPr>
        </p:nvSpPr>
        <p:spPr>
          <a:xfrm>
            <a:off x="11204448" y="6583680"/>
            <a:ext cx="987552" cy="274320"/>
          </a:xfrm>
        </p:spPr>
        <p:txBody>
          <a:bodyPr anchor="ctr">
            <a:normAutofit/>
          </a:bodyPr>
          <a:lstStyle/>
          <a:p>
            <a:pPr>
              <a:spcAft>
                <a:spcPts val="600"/>
              </a:spcAft>
            </a:pPr>
            <a:fld id="{48F63A3B-78C7-47BE-AE5E-E10140E04643}" type="slidenum">
              <a:rPr lang="en-US" dirty="0"/>
              <a:pPr>
                <a:spcAft>
                  <a:spcPts val="600"/>
                </a:spcAft>
              </a:pPr>
              <a:t>29</a:t>
            </a:fld>
            <a:endParaRPr lang="en-US" dirty="0"/>
          </a:p>
        </p:txBody>
      </p:sp>
    </p:spTree>
    <p:extLst>
      <p:ext uri="{BB962C8B-B14F-4D97-AF65-F5344CB8AC3E}">
        <p14:creationId xmlns:p14="http://schemas.microsoft.com/office/powerpoint/2010/main" val="1729581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9551D-A697-6E54-BBAC-9FFD2287A474}"/>
              </a:ext>
            </a:extLst>
          </p:cNvPr>
          <p:cNvSpPr>
            <a:spLocks noGrp="1"/>
          </p:cNvSpPr>
          <p:nvPr>
            <p:ph type="title"/>
          </p:nvPr>
        </p:nvSpPr>
        <p:spPr>
          <a:xfrm>
            <a:off x="1556588" y="947672"/>
            <a:ext cx="5693664" cy="768096"/>
          </a:xfrm>
        </p:spPr>
        <p:txBody>
          <a:bodyPr/>
          <a:lstStyle/>
          <a:p>
            <a:r>
              <a:rPr lang="en-US" dirty="0"/>
              <a:t>LEARNING TARGETS</a:t>
            </a:r>
          </a:p>
        </p:txBody>
      </p:sp>
      <p:sp>
        <p:nvSpPr>
          <p:cNvPr id="3" name="Content Placeholder 2">
            <a:extLst>
              <a:ext uri="{FF2B5EF4-FFF2-40B4-BE49-F238E27FC236}">
                <a16:creationId xmlns:a16="http://schemas.microsoft.com/office/drawing/2014/main" id="{91D2416B-5F72-4B5D-F05F-C71533FA58EF}"/>
              </a:ext>
            </a:extLst>
          </p:cNvPr>
          <p:cNvSpPr>
            <a:spLocks noGrp="1"/>
          </p:cNvSpPr>
          <p:nvPr>
            <p:ph idx="1"/>
          </p:nvPr>
        </p:nvSpPr>
        <p:spPr>
          <a:xfrm>
            <a:off x="1556588" y="2272127"/>
            <a:ext cx="5693664" cy="3122168"/>
          </a:xfrm>
        </p:spPr>
        <p:txBody>
          <a:bodyPr vert="horz" lIns="91440" tIns="45720" rIns="91440" bIns="45720" rtlCol="0" anchor="t">
            <a:noAutofit/>
          </a:bodyPr>
          <a:lstStyle/>
          <a:p>
            <a:r>
              <a:rPr lang="en-US" dirty="0">
                <a:cs typeface="Sabon Next LT"/>
              </a:rPr>
              <a:t>By the end of this lesson, I </a:t>
            </a:r>
            <a:r>
              <a:rPr lang="en-US" i="1" dirty="0">
                <a:cs typeface="Sabon Next LT"/>
              </a:rPr>
              <a:t>hope </a:t>
            </a:r>
            <a:r>
              <a:rPr lang="en-US" dirty="0">
                <a:cs typeface="Sabon Next LT"/>
              </a:rPr>
              <a:t>to achieve:</a:t>
            </a:r>
          </a:p>
          <a:p>
            <a:pPr marL="342900" indent="-342900">
              <a:buChar char="•"/>
            </a:pPr>
            <a:r>
              <a:rPr lang="en-US" dirty="0">
                <a:cs typeface="Sabon Next LT"/>
              </a:rPr>
              <a:t>Comprehension of how historical factors and the Model Minority Myth contribute to AA discrimination. </a:t>
            </a:r>
          </a:p>
          <a:p>
            <a:pPr marL="342900" indent="-342900">
              <a:buChar char="•"/>
            </a:pPr>
            <a:r>
              <a:rPr lang="en-US" dirty="0">
                <a:cs typeface="Sabon Next LT"/>
              </a:rPr>
              <a:t>Comprehension of how to better support my AA colleagues in the workplace </a:t>
            </a:r>
          </a:p>
        </p:txBody>
      </p:sp>
    </p:spTree>
    <p:extLst>
      <p:ext uri="{BB962C8B-B14F-4D97-AF65-F5344CB8AC3E}">
        <p14:creationId xmlns:p14="http://schemas.microsoft.com/office/powerpoint/2010/main" val="2018598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D61BE-DE46-5AE1-2FE4-76EEB5C2EC03}"/>
              </a:ext>
            </a:extLst>
          </p:cNvPr>
          <p:cNvSpPr>
            <a:spLocks noGrp="1"/>
          </p:cNvSpPr>
          <p:nvPr>
            <p:ph type="title"/>
          </p:nvPr>
        </p:nvSpPr>
        <p:spPr>
          <a:xfrm>
            <a:off x="768096" y="347472"/>
            <a:ext cx="10671048" cy="768096"/>
          </a:xfrm>
        </p:spPr>
        <p:txBody>
          <a:bodyPr/>
          <a:lstStyle/>
          <a:p>
            <a:r>
              <a:rPr lang="en-US" dirty="0"/>
              <a:t>How white supremacy takes advantage of group identity</a:t>
            </a:r>
          </a:p>
        </p:txBody>
      </p:sp>
      <p:sp>
        <p:nvSpPr>
          <p:cNvPr id="3" name="Content Placeholder 2">
            <a:extLst>
              <a:ext uri="{FF2B5EF4-FFF2-40B4-BE49-F238E27FC236}">
                <a16:creationId xmlns:a16="http://schemas.microsoft.com/office/drawing/2014/main" id="{45157E69-69F6-237A-DD43-391B1A776942}"/>
              </a:ext>
            </a:extLst>
          </p:cNvPr>
          <p:cNvSpPr>
            <a:spLocks noGrp="1"/>
          </p:cNvSpPr>
          <p:nvPr>
            <p:ph sz="half" idx="1"/>
          </p:nvPr>
        </p:nvSpPr>
        <p:spPr/>
        <p:txBody>
          <a:bodyPr/>
          <a:lstStyle/>
          <a:p>
            <a:r>
              <a:rPr lang="en-US" sz="2400" dirty="0"/>
              <a:t>Texas A&amp;M publication on white supremacy culture (you can Google it): </a:t>
            </a:r>
          </a:p>
          <a:p>
            <a:pPr lvl="1"/>
            <a:r>
              <a:rPr lang="en-US" sz="2200" dirty="0"/>
              <a:t>PERFECTIONISM</a:t>
            </a:r>
          </a:p>
          <a:p>
            <a:pPr lvl="2"/>
            <a:r>
              <a:rPr lang="en-US" sz="2000" dirty="0"/>
              <a:t>Different than AA culture valuing high standards because perfection is unobtainable and we are set up to fail under impossible standards (also a tool of white supremacy) </a:t>
            </a:r>
          </a:p>
          <a:p>
            <a:pPr lvl="1"/>
            <a:r>
              <a:rPr lang="en-US" sz="2200" dirty="0"/>
              <a:t>HUSTLE </a:t>
            </a:r>
          </a:p>
          <a:p>
            <a:pPr lvl="1"/>
            <a:r>
              <a:rPr lang="en-US" sz="2200" dirty="0"/>
              <a:t>URGENCY</a:t>
            </a:r>
          </a:p>
          <a:p>
            <a:pPr lvl="1"/>
            <a:r>
              <a:rPr lang="en-US" sz="2200" dirty="0"/>
              <a:t>High stakes, little chance of success </a:t>
            </a:r>
          </a:p>
          <a:p>
            <a:pPr lvl="1"/>
            <a:r>
              <a:rPr lang="en-US" sz="2200" i="1" dirty="0"/>
              <a:t>Because of our value in group identity, this idea is allowed to thrive in our work places because white systems can capitalize and weaponize our culture</a:t>
            </a:r>
          </a:p>
          <a:p>
            <a:pPr lvl="2"/>
            <a:r>
              <a:rPr lang="en-US" sz="2000" i="1" dirty="0"/>
              <a:t>In group identity, members are looking out for group, white supremacy is not</a:t>
            </a:r>
          </a:p>
        </p:txBody>
      </p:sp>
      <p:sp>
        <p:nvSpPr>
          <p:cNvPr id="5" name="Slide Number Placeholder 4">
            <a:extLst>
              <a:ext uri="{FF2B5EF4-FFF2-40B4-BE49-F238E27FC236}">
                <a16:creationId xmlns:a16="http://schemas.microsoft.com/office/drawing/2014/main" id="{DEAF3A3A-36B1-BF26-AF93-5CE2B4A5B0C8}"/>
              </a:ext>
            </a:extLst>
          </p:cNvPr>
          <p:cNvSpPr>
            <a:spLocks noGrp="1"/>
          </p:cNvSpPr>
          <p:nvPr>
            <p:ph type="sldNum" sz="quarter" idx="12"/>
          </p:nvPr>
        </p:nvSpPr>
        <p:spPr>
          <a:xfrm>
            <a:off x="11204448" y="6583680"/>
            <a:ext cx="987552" cy="274320"/>
          </a:xfrm>
        </p:spPr>
        <p:txBody>
          <a:bodyPr/>
          <a:lstStyle/>
          <a:p>
            <a:fld id="{48F63A3B-78C7-47BE-AE5E-E10140E04643}" type="slidenum">
              <a:rPr lang="en-US" smtClean="0"/>
              <a:t>30</a:t>
            </a:fld>
            <a:endParaRPr lang="en-US" dirty="0"/>
          </a:p>
        </p:txBody>
      </p:sp>
    </p:spTree>
    <p:extLst>
      <p:ext uri="{BB962C8B-B14F-4D97-AF65-F5344CB8AC3E}">
        <p14:creationId xmlns:p14="http://schemas.microsoft.com/office/powerpoint/2010/main" val="32136986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A7E1B-FAE5-DDAE-B41F-5FEBD2F394DF}"/>
              </a:ext>
            </a:extLst>
          </p:cNvPr>
          <p:cNvSpPr>
            <a:spLocks noGrp="1"/>
          </p:cNvSpPr>
          <p:nvPr>
            <p:ph type="title"/>
          </p:nvPr>
        </p:nvSpPr>
        <p:spPr/>
        <p:txBody>
          <a:bodyPr/>
          <a:lstStyle/>
          <a:p>
            <a:r>
              <a:rPr lang="en-US" dirty="0"/>
              <a:t>Strategies for professionals</a:t>
            </a:r>
          </a:p>
        </p:txBody>
      </p:sp>
    </p:spTree>
    <p:extLst>
      <p:ext uri="{BB962C8B-B14F-4D97-AF65-F5344CB8AC3E}">
        <p14:creationId xmlns:p14="http://schemas.microsoft.com/office/powerpoint/2010/main" val="1798928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B5412-D547-8CFF-0F15-DD78A815B0FE}"/>
              </a:ext>
            </a:extLst>
          </p:cNvPr>
          <p:cNvSpPr>
            <a:spLocks noGrp="1"/>
          </p:cNvSpPr>
          <p:nvPr>
            <p:ph type="title"/>
          </p:nvPr>
        </p:nvSpPr>
        <p:spPr>
          <a:xfrm>
            <a:off x="758952" y="404302"/>
            <a:ext cx="10671048" cy="768096"/>
          </a:xfrm>
        </p:spPr>
        <p:txBody>
          <a:bodyPr/>
          <a:lstStyle/>
          <a:p>
            <a:r>
              <a:rPr lang="en-US"/>
              <a:t>strategies</a:t>
            </a:r>
          </a:p>
        </p:txBody>
      </p:sp>
      <p:sp>
        <p:nvSpPr>
          <p:cNvPr id="3" name="Content Placeholder 2">
            <a:extLst>
              <a:ext uri="{FF2B5EF4-FFF2-40B4-BE49-F238E27FC236}">
                <a16:creationId xmlns:a16="http://schemas.microsoft.com/office/drawing/2014/main" id="{C95C91F8-DA76-A5F7-B0EF-7C2C8C9F2C4E}"/>
              </a:ext>
            </a:extLst>
          </p:cNvPr>
          <p:cNvSpPr>
            <a:spLocks noGrp="1"/>
          </p:cNvSpPr>
          <p:nvPr>
            <p:ph sz="half" idx="1"/>
          </p:nvPr>
        </p:nvSpPr>
        <p:spPr>
          <a:xfrm>
            <a:off x="582225" y="1390970"/>
            <a:ext cx="11119104" cy="4434840"/>
          </a:xfrm>
        </p:spPr>
        <p:txBody>
          <a:bodyPr vert="horz" lIns="91440" tIns="45720" rIns="91440" bIns="45720" rtlCol="0" anchor="t">
            <a:noAutofit/>
          </a:bodyPr>
          <a:lstStyle/>
          <a:p>
            <a:pPr marL="347345" indent="-347345"/>
            <a:r>
              <a:rPr lang="en-US" sz="2400" dirty="0">
                <a:cs typeface="Sabon Next LT"/>
              </a:rPr>
              <a:t>"We" language to combat high shame culture (example: Can </a:t>
            </a:r>
            <a:r>
              <a:rPr lang="en-US" sz="2400" i="1" dirty="0">
                <a:cs typeface="Sabon Next LT"/>
              </a:rPr>
              <a:t>we </a:t>
            </a:r>
            <a:r>
              <a:rPr lang="en-US" sz="2400" dirty="0">
                <a:cs typeface="Sabon Next LT"/>
              </a:rPr>
              <a:t>try to be more mindful of time?) </a:t>
            </a:r>
          </a:p>
          <a:p>
            <a:pPr marL="347345" indent="-347345"/>
            <a:r>
              <a:rPr lang="en-US" sz="2400" dirty="0">
                <a:cs typeface="Sabon Next LT"/>
              </a:rPr>
              <a:t>Onus of communication: LISTEN to your AA colleague and ask them if you are understanding their needs ("I hear you are saying... is that right?") </a:t>
            </a:r>
          </a:p>
          <a:p>
            <a:pPr marL="347345" indent="-347345"/>
            <a:r>
              <a:rPr lang="en-US" sz="2400" dirty="0">
                <a:cs typeface="Sabon Next LT"/>
              </a:rPr>
              <a:t>Take the time to understand their culture (and you'd better know how to pronounce their name correctly). Then reflect on where that person’s' cultural lens sits in relation to your own cultural lens. </a:t>
            </a:r>
          </a:p>
          <a:p>
            <a:pPr lvl="1" indent="-347345"/>
            <a:r>
              <a:rPr lang="en-US" sz="2000" dirty="0">
                <a:cs typeface="Sabon Next LT"/>
              </a:rPr>
              <a:t>NEVER ask for a nickname. We learned how to say Pfizer and you know how to pronounce Aztecan superfoods like quinoa. </a:t>
            </a:r>
          </a:p>
          <a:p>
            <a:pPr marL="347345" indent="-347345"/>
            <a:r>
              <a:rPr lang="en-US" sz="2400" dirty="0">
                <a:cs typeface="Sabon Next LT"/>
              </a:rPr>
              <a:t>Advocate for DEI trainings to be inclusive (NOT polarizing conversations around the Black-white experience). </a:t>
            </a:r>
          </a:p>
          <a:p>
            <a:pPr marL="347345" indent="-347345"/>
            <a:r>
              <a:rPr lang="en-US" sz="2400" dirty="0">
                <a:cs typeface="Sabon Next LT"/>
              </a:rPr>
              <a:t>Proactive outreach</a:t>
            </a:r>
          </a:p>
          <a:p>
            <a:pPr marL="347345" indent="-347345"/>
            <a:endParaRPr lang="en-US" sz="2000" dirty="0">
              <a:cs typeface="Sabon Next LT"/>
            </a:endParaRPr>
          </a:p>
        </p:txBody>
      </p:sp>
      <p:sp>
        <p:nvSpPr>
          <p:cNvPr id="5" name="Slide Number Placeholder 4">
            <a:extLst>
              <a:ext uri="{FF2B5EF4-FFF2-40B4-BE49-F238E27FC236}">
                <a16:creationId xmlns:a16="http://schemas.microsoft.com/office/drawing/2014/main" id="{FDBA10D7-3498-9F86-28FA-74C2B45F6B9F}"/>
              </a:ext>
            </a:extLst>
          </p:cNvPr>
          <p:cNvSpPr>
            <a:spLocks noGrp="1"/>
          </p:cNvSpPr>
          <p:nvPr>
            <p:ph type="sldNum" sz="quarter" idx="12"/>
          </p:nvPr>
        </p:nvSpPr>
        <p:spPr>
          <a:xfrm>
            <a:off x="11204448" y="6576345"/>
            <a:ext cx="987552" cy="274320"/>
          </a:xfrm>
        </p:spPr>
        <p:txBody>
          <a:bodyPr/>
          <a:lstStyle/>
          <a:p>
            <a:fld id="{48F63A3B-78C7-47BE-AE5E-E10140E04643}" type="slidenum">
              <a:rPr lang="en-US" dirty="0"/>
              <a:t>32</a:t>
            </a:fld>
            <a:endParaRPr lang="en-US" dirty="0"/>
          </a:p>
        </p:txBody>
      </p:sp>
    </p:spTree>
    <p:extLst>
      <p:ext uri="{BB962C8B-B14F-4D97-AF65-F5344CB8AC3E}">
        <p14:creationId xmlns:p14="http://schemas.microsoft.com/office/powerpoint/2010/main" val="463156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381DA-2A4A-82FE-ED3D-F7067704DC2A}"/>
              </a:ext>
            </a:extLst>
          </p:cNvPr>
          <p:cNvSpPr>
            <a:spLocks noGrp="1"/>
          </p:cNvSpPr>
          <p:nvPr>
            <p:ph type="title"/>
          </p:nvPr>
        </p:nvSpPr>
        <p:spPr/>
        <p:txBody>
          <a:bodyPr/>
          <a:lstStyle/>
          <a:p>
            <a:r>
              <a:rPr lang="en-US" dirty="0"/>
              <a:t>Strategies, cont...</a:t>
            </a:r>
          </a:p>
        </p:txBody>
      </p:sp>
      <p:sp>
        <p:nvSpPr>
          <p:cNvPr id="3" name="Content Placeholder 2">
            <a:extLst>
              <a:ext uri="{FF2B5EF4-FFF2-40B4-BE49-F238E27FC236}">
                <a16:creationId xmlns:a16="http://schemas.microsoft.com/office/drawing/2014/main" id="{49810D1B-E205-24CC-AA1B-824E7CF27AB2}"/>
              </a:ext>
            </a:extLst>
          </p:cNvPr>
          <p:cNvSpPr>
            <a:spLocks noGrp="1"/>
          </p:cNvSpPr>
          <p:nvPr>
            <p:ph sz="half" idx="1"/>
          </p:nvPr>
        </p:nvSpPr>
        <p:spPr/>
        <p:txBody>
          <a:bodyPr vert="horz" lIns="91440" tIns="45720" rIns="91440" bIns="45720" rtlCol="0" anchor="t">
            <a:noAutofit/>
          </a:bodyPr>
          <a:lstStyle/>
          <a:p>
            <a:pPr marL="347345" indent="-347345"/>
            <a:r>
              <a:rPr lang="en-US" sz="2800" dirty="0">
                <a:cs typeface="Sabon Next LT"/>
              </a:rPr>
              <a:t>Look at your hiring practices </a:t>
            </a:r>
          </a:p>
          <a:p>
            <a:pPr lvl="1" indent="-347345"/>
            <a:r>
              <a:rPr lang="en-US" sz="2400" dirty="0">
                <a:cs typeface="Sabon Next LT"/>
              </a:rPr>
              <a:t>“They didn’t talk enough about…” use the interview to give them multiple opportunities (Group identity and challenges around individualism— it’s hard to talk about ourselves!) </a:t>
            </a:r>
          </a:p>
          <a:p>
            <a:pPr lvl="1" indent="-347345"/>
            <a:r>
              <a:rPr lang="en-US" sz="2400" dirty="0">
                <a:cs typeface="Sabon Next LT"/>
              </a:rPr>
              <a:t>Are your minimum qualifications </a:t>
            </a:r>
            <a:r>
              <a:rPr lang="en-US" sz="2400" i="1" dirty="0">
                <a:cs typeface="Sabon Next LT"/>
              </a:rPr>
              <a:t>actually </a:t>
            </a:r>
            <a:r>
              <a:rPr lang="en-US" sz="2400" dirty="0">
                <a:cs typeface="Sabon Next LT"/>
              </a:rPr>
              <a:t>your minimum qualifications? </a:t>
            </a:r>
          </a:p>
          <a:p>
            <a:pPr lvl="1" indent="-347345"/>
            <a:r>
              <a:rPr lang="en-US" sz="2400" dirty="0">
                <a:cs typeface="Sabon Next LT"/>
              </a:rPr>
              <a:t>Are you placing too much emphasis on higher education when folks of color do not have equitable access to higher education? </a:t>
            </a:r>
          </a:p>
          <a:p>
            <a:pPr lvl="1" indent="-347345"/>
            <a:r>
              <a:rPr lang="en-US" sz="2400" dirty="0">
                <a:cs typeface="Sabon Next LT"/>
              </a:rPr>
              <a:t>Do you value lived experience or are you asking POC to describe how racism impacts marginalized communities? </a:t>
            </a:r>
          </a:p>
          <a:p>
            <a:pPr lvl="1" indent="-347345"/>
            <a:r>
              <a:rPr lang="en-US" sz="2400" dirty="0">
                <a:cs typeface="Sabon Next LT"/>
              </a:rPr>
              <a:t>Are you encouraging folks to apply when they may not meet all qualifications? Are you having a discussion around what are teachable skills and what are not?</a:t>
            </a:r>
          </a:p>
        </p:txBody>
      </p:sp>
      <p:sp>
        <p:nvSpPr>
          <p:cNvPr id="5" name="Slide Number Placeholder 4">
            <a:extLst>
              <a:ext uri="{FF2B5EF4-FFF2-40B4-BE49-F238E27FC236}">
                <a16:creationId xmlns:a16="http://schemas.microsoft.com/office/drawing/2014/main" id="{2D7E55A6-9447-A0F3-D901-6E99203FEC18}"/>
              </a:ext>
            </a:extLst>
          </p:cNvPr>
          <p:cNvSpPr>
            <a:spLocks noGrp="1"/>
          </p:cNvSpPr>
          <p:nvPr>
            <p:ph type="sldNum" sz="quarter" idx="12"/>
          </p:nvPr>
        </p:nvSpPr>
        <p:spPr>
          <a:xfrm>
            <a:off x="11204448" y="6581235"/>
            <a:ext cx="987552" cy="274320"/>
          </a:xfrm>
        </p:spPr>
        <p:txBody>
          <a:bodyPr/>
          <a:lstStyle/>
          <a:p>
            <a:fld id="{48F63A3B-78C7-47BE-AE5E-E10140E04643}" type="slidenum">
              <a:rPr lang="en-US" dirty="0"/>
              <a:t>33</a:t>
            </a:fld>
            <a:endParaRPr lang="en-US" dirty="0"/>
          </a:p>
        </p:txBody>
      </p:sp>
    </p:spTree>
    <p:extLst>
      <p:ext uri="{BB962C8B-B14F-4D97-AF65-F5344CB8AC3E}">
        <p14:creationId xmlns:p14="http://schemas.microsoft.com/office/powerpoint/2010/main" val="1564538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11F7-D317-0925-9C0C-61DE11E726D8}"/>
              </a:ext>
            </a:extLst>
          </p:cNvPr>
          <p:cNvSpPr>
            <a:spLocks noGrp="1"/>
          </p:cNvSpPr>
          <p:nvPr>
            <p:ph type="title"/>
          </p:nvPr>
        </p:nvSpPr>
        <p:spPr>
          <a:xfrm>
            <a:off x="3986784" y="1243584"/>
            <a:ext cx="8165592" cy="768096"/>
          </a:xfrm>
        </p:spPr>
        <p:txBody>
          <a:bodyPr anchor="t">
            <a:normAutofit/>
          </a:bodyPr>
          <a:lstStyle/>
          <a:p>
            <a:pPr>
              <a:lnSpc>
                <a:spcPct val="90000"/>
              </a:lnSpc>
            </a:pPr>
            <a:r>
              <a:rPr lang="en-US" sz="3700" dirty="0"/>
              <a:t>Mental health resources</a:t>
            </a:r>
          </a:p>
        </p:txBody>
      </p:sp>
      <p:sp>
        <p:nvSpPr>
          <p:cNvPr id="3" name="Content Placeholder 2">
            <a:extLst>
              <a:ext uri="{FF2B5EF4-FFF2-40B4-BE49-F238E27FC236}">
                <a16:creationId xmlns:a16="http://schemas.microsoft.com/office/drawing/2014/main" id="{EC898A77-3B0E-82D2-2BEC-862AE4D8361F}"/>
              </a:ext>
            </a:extLst>
          </p:cNvPr>
          <p:cNvSpPr>
            <a:spLocks noGrp="1"/>
          </p:cNvSpPr>
          <p:nvPr>
            <p:ph sz="half" idx="2"/>
          </p:nvPr>
        </p:nvSpPr>
        <p:spPr>
          <a:xfrm>
            <a:off x="3685032" y="2877312"/>
            <a:ext cx="3741928" cy="3684588"/>
          </a:xfrm>
        </p:spPr>
        <p:txBody>
          <a:bodyPr vert="horz" lIns="91440" tIns="45720" rIns="91440" bIns="45720" rtlCol="0">
            <a:normAutofit/>
          </a:bodyPr>
          <a:lstStyle/>
          <a:p>
            <a:pPr marL="347345" indent="-347345"/>
            <a:r>
              <a:rPr lang="en-US" b="1" dirty="0"/>
              <a:t>Asians for Mental Health:</a:t>
            </a:r>
            <a:endParaRPr lang="en-US" dirty="0"/>
          </a:p>
          <a:p>
            <a:pPr marL="347345" indent="-347345"/>
            <a:r>
              <a:rPr lang="en-US" dirty="0" err="1"/>
              <a:t>Asiansformentalhealth.com</a:t>
            </a:r>
            <a:endParaRPr lang="en-US" dirty="0"/>
          </a:p>
          <a:p>
            <a:pPr marL="347345" indent="-347345"/>
            <a:endParaRPr lang="en-US" dirty="0"/>
          </a:p>
          <a:p>
            <a:pPr marL="347345" indent="-347345"/>
            <a:r>
              <a:rPr lang="en-US" b="1" dirty="0"/>
              <a:t>Asian American Psychological Association:</a:t>
            </a:r>
            <a:endParaRPr lang="en-US" dirty="0"/>
          </a:p>
          <a:p>
            <a:pPr marL="347345" indent="-347345"/>
            <a:r>
              <a:rPr lang="en-US" dirty="0">
                <a:hlinkClick r:id="rId2"/>
              </a:rPr>
              <a:t>www.aapaonline.org</a:t>
            </a:r>
            <a:endParaRPr lang="en-US" dirty="0"/>
          </a:p>
          <a:p>
            <a:pPr marL="347345" indent="-347345"/>
            <a:endParaRPr lang="en-US" dirty="0"/>
          </a:p>
          <a:p>
            <a:pPr marL="347345" indent="-347345"/>
            <a:r>
              <a:rPr lang="en-US" b="1" dirty="0"/>
              <a:t>Asian Mental Health Project:</a:t>
            </a:r>
            <a:endParaRPr lang="en-US" dirty="0"/>
          </a:p>
          <a:p>
            <a:pPr marL="347345" indent="-347345"/>
            <a:r>
              <a:rPr lang="en-US" dirty="0" err="1"/>
              <a:t>Asianmentalhealthproject.com</a:t>
            </a:r>
            <a:endParaRPr lang="en-US" dirty="0"/>
          </a:p>
          <a:p>
            <a:pPr marL="347345" indent="-347345"/>
            <a:r>
              <a:rPr lang="en-US" dirty="0"/>
              <a:t>@</a:t>
            </a:r>
            <a:r>
              <a:rPr lang="en-US" dirty="0" err="1"/>
              <a:t>asianmentalhealthproject</a:t>
            </a:r>
            <a:endParaRPr lang="en-US" dirty="0"/>
          </a:p>
          <a:p>
            <a:pPr marL="347345" indent="-347345"/>
            <a:endParaRPr lang="en-US" dirty="0"/>
          </a:p>
          <a:p>
            <a:pPr marL="347345" indent="-347345"/>
            <a:endParaRPr lang="en-US" dirty="0"/>
          </a:p>
        </p:txBody>
      </p:sp>
      <p:sp>
        <p:nvSpPr>
          <p:cNvPr id="6" name="Content Placeholder 5">
            <a:extLst>
              <a:ext uri="{FF2B5EF4-FFF2-40B4-BE49-F238E27FC236}">
                <a16:creationId xmlns:a16="http://schemas.microsoft.com/office/drawing/2014/main" id="{BA5ADE3C-C973-5821-987F-79D3EBD152AE}"/>
              </a:ext>
            </a:extLst>
          </p:cNvPr>
          <p:cNvSpPr>
            <a:spLocks noGrp="1"/>
          </p:cNvSpPr>
          <p:nvPr>
            <p:ph sz="quarter" idx="4"/>
          </p:nvPr>
        </p:nvSpPr>
        <p:spPr>
          <a:xfrm>
            <a:off x="7754112" y="2877312"/>
            <a:ext cx="3741928" cy="3684588"/>
          </a:xfrm>
        </p:spPr>
        <p:txBody>
          <a:bodyPr vert="horz" lIns="45720" tIns="45720" rIns="45720" bIns="45720" rtlCol="0">
            <a:normAutofit/>
          </a:bodyPr>
          <a:lstStyle/>
          <a:p>
            <a:pPr marL="347345" indent="-347345"/>
            <a:r>
              <a:rPr lang="en-US" b="1" dirty="0"/>
              <a:t>Asian American Mental Health Collective:</a:t>
            </a:r>
            <a:endParaRPr lang="en-US" dirty="0"/>
          </a:p>
          <a:p>
            <a:pPr marL="347345" indent="-347345"/>
            <a:r>
              <a:rPr lang="en-US" dirty="0">
                <a:hlinkClick r:id="rId3"/>
              </a:rPr>
              <a:t>www.asianmhc.org</a:t>
            </a:r>
            <a:endParaRPr lang="en-US" dirty="0"/>
          </a:p>
          <a:p>
            <a:pPr marL="347345" indent="-347345"/>
            <a:r>
              <a:rPr lang="en-US" dirty="0"/>
              <a:t>@</a:t>
            </a:r>
            <a:r>
              <a:rPr lang="en-US" dirty="0" err="1"/>
              <a:t>asianmentalhealthcollective</a:t>
            </a:r>
            <a:endParaRPr lang="en-US" dirty="0"/>
          </a:p>
          <a:p>
            <a:pPr marL="347345" indent="-347345"/>
            <a:endParaRPr lang="en-US" dirty="0"/>
          </a:p>
          <a:p>
            <a:pPr marL="347345" indent="-347345"/>
            <a:r>
              <a:rPr lang="en-US" b="1" dirty="0"/>
              <a:t>Asian Pacific Counseling and Treatment Centers:</a:t>
            </a:r>
            <a:endParaRPr lang="en-US" dirty="0"/>
          </a:p>
          <a:p>
            <a:pPr marL="347345" indent="-347345"/>
            <a:r>
              <a:rPr lang="en-US" dirty="0">
                <a:hlinkClick r:id="rId4"/>
              </a:rPr>
              <a:t>www.apctc.org/</a:t>
            </a:r>
            <a:endParaRPr lang="en-US" dirty="0"/>
          </a:p>
          <a:p>
            <a:pPr marL="347345" indent="-347345"/>
            <a:endParaRPr lang="en-US" dirty="0"/>
          </a:p>
        </p:txBody>
      </p:sp>
      <p:sp>
        <p:nvSpPr>
          <p:cNvPr id="5" name="Slide Number Placeholder 4">
            <a:extLst>
              <a:ext uri="{FF2B5EF4-FFF2-40B4-BE49-F238E27FC236}">
                <a16:creationId xmlns:a16="http://schemas.microsoft.com/office/drawing/2014/main" id="{186B74F1-AE28-01A4-0FD1-0CFCFB041F89}"/>
              </a:ext>
            </a:extLst>
          </p:cNvPr>
          <p:cNvSpPr>
            <a:spLocks noGrp="1"/>
          </p:cNvSpPr>
          <p:nvPr>
            <p:ph type="sldNum" sz="quarter" idx="12"/>
          </p:nvPr>
        </p:nvSpPr>
        <p:spPr>
          <a:xfrm>
            <a:off x="11204448" y="6561900"/>
            <a:ext cx="987552" cy="274320"/>
          </a:xfrm>
        </p:spPr>
        <p:txBody>
          <a:bodyPr anchor="ctr">
            <a:normAutofit/>
          </a:bodyPr>
          <a:lstStyle/>
          <a:p>
            <a:pPr>
              <a:spcAft>
                <a:spcPts val="600"/>
              </a:spcAft>
            </a:pPr>
            <a:fld id="{48F63A3B-78C7-47BE-AE5E-E10140E04643}" type="slidenum">
              <a:rPr lang="en-US" dirty="0"/>
              <a:pPr>
                <a:spcAft>
                  <a:spcPts val="600"/>
                </a:spcAft>
              </a:pPr>
              <a:t>34</a:t>
            </a:fld>
            <a:endParaRPr lang="en-US" dirty="0"/>
          </a:p>
        </p:txBody>
      </p:sp>
    </p:spTree>
    <p:extLst>
      <p:ext uri="{BB962C8B-B14F-4D97-AF65-F5344CB8AC3E}">
        <p14:creationId xmlns:p14="http://schemas.microsoft.com/office/powerpoint/2010/main" val="1739780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10469-4804-C265-0523-7A3F807B4011}"/>
              </a:ext>
            </a:extLst>
          </p:cNvPr>
          <p:cNvSpPr>
            <a:spLocks noGrp="1"/>
          </p:cNvSpPr>
          <p:nvPr>
            <p:ph type="title"/>
          </p:nvPr>
        </p:nvSpPr>
        <p:spPr/>
        <p:txBody>
          <a:bodyPr/>
          <a:lstStyle/>
          <a:p>
            <a:r>
              <a:rPr lang="en-US" dirty="0"/>
              <a:t>More resources</a:t>
            </a:r>
          </a:p>
        </p:txBody>
      </p:sp>
      <p:sp>
        <p:nvSpPr>
          <p:cNvPr id="3" name="Content Placeholder 2">
            <a:extLst>
              <a:ext uri="{FF2B5EF4-FFF2-40B4-BE49-F238E27FC236}">
                <a16:creationId xmlns:a16="http://schemas.microsoft.com/office/drawing/2014/main" id="{D06AA190-F597-9110-5345-AB8C5829FCBD}"/>
              </a:ext>
            </a:extLst>
          </p:cNvPr>
          <p:cNvSpPr>
            <a:spLocks noGrp="1"/>
          </p:cNvSpPr>
          <p:nvPr>
            <p:ph sz="half" idx="1"/>
          </p:nvPr>
        </p:nvSpPr>
        <p:spPr/>
        <p:txBody>
          <a:bodyPr vert="horz" lIns="91440" tIns="45720" rIns="91440" bIns="45720" rtlCol="0" anchor="t">
            <a:noAutofit/>
          </a:bodyPr>
          <a:lstStyle/>
          <a:p>
            <a:pPr marL="347345" indent="-347345"/>
            <a:r>
              <a:rPr lang="en-US" sz="2400" b="1" dirty="0">
                <a:cs typeface="Sabon Next LT"/>
              </a:rPr>
              <a:t>Grief circles</a:t>
            </a:r>
            <a:r>
              <a:rPr lang="en-US" sz="2400" dirty="0">
                <a:cs typeface="Sabon Next LT"/>
              </a:rPr>
              <a:t>: Tsuru for Solidarity</a:t>
            </a:r>
          </a:p>
          <a:p>
            <a:pPr marL="347345" indent="-347345"/>
            <a:r>
              <a:rPr lang="en-US" sz="2400" b="1" dirty="0">
                <a:ea typeface="+mn-lt"/>
                <a:cs typeface="+mn-lt"/>
              </a:rPr>
              <a:t>Book on immigrant trauma/intergenerational trauma</a:t>
            </a:r>
            <a:r>
              <a:rPr lang="en-US" sz="2400" dirty="0">
                <a:ea typeface="+mn-lt"/>
                <a:cs typeface="+mn-lt"/>
              </a:rPr>
              <a:t>: Permission to Come Home by Dr. Jenny Wang </a:t>
            </a:r>
          </a:p>
          <a:p>
            <a:pPr marL="347345" indent="-347345"/>
            <a:r>
              <a:rPr lang="en-US" sz="2400" b="1" dirty="0">
                <a:ea typeface="+mn-lt"/>
                <a:cs typeface="+mn-lt"/>
              </a:rPr>
              <a:t>Remind folks that carrying pepper spray when walking alone can help them feel safer</a:t>
            </a:r>
          </a:p>
          <a:p>
            <a:pPr marL="347345" indent="-347345"/>
            <a:r>
              <a:rPr lang="en-US" sz="2400" b="1" dirty="0">
                <a:ea typeface="+mn-lt"/>
                <a:cs typeface="+mn-lt"/>
              </a:rPr>
              <a:t>Right To Be's Guide on de-escalating conflict in public (in collab with Asian Americans Advocating Justice)</a:t>
            </a:r>
            <a:endParaRPr lang="en-US" sz="2400" dirty="0">
              <a:ea typeface="+mn-lt"/>
              <a:cs typeface="+mn-lt"/>
            </a:endParaRPr>
          </a:p>
        </p:txBody>
      </p:sp>
      <p:sp>
        <p:nvSpPr>
          <p:cNvPr id="5" name="Slide Number Placeholder 4">
            <a:extLst>
              <a:ext uri="{FF2B5EF4-FFF2-40B4-BE49-F238E27FC236}">
                <a16:creationId xmlns:a16="http://schemas.microsoft.com/office/drawing/2014/main" id="{785BD98B-12AE-CCAF-4125-4AC13695CDE9}"/>
              </a:ext>
            </a:extLst>
          </p:cNvPr>
          <p:cNvSpPr>
            <a:spLocks noGrp="1"/>
          </p:cNvSpPr>
          <p:nvPr>
            <p:ph type="sldNum" sz="quarter" idx="12"/>
          </p:nvPr>
        </p:nvSpPr>
        <p:spPr>
          <a:xfrm>
            <a:off x="11204448" y="6583680"/>
            <a:ext cx="987552" cy="274320"/>
          </a:xfrm>
        </p:spPr>
        <p:txBody>
          <a:bodyPr/>
          <a:lstStyle/>
          <a:p>
            <a:fld id="{48F63A3B-78C7-47BE-AE5E-E10140E04643}" type="slidenum">
              <a:rPr lang="en-US" dirty="0"/>
              <a:t>35</a:t>
            </a:fld>
            <a:endParaRPr lang="en-US" dirty="0"/>
          </a:p>
        </p:txBody>
      </p:sp>
    </p:spTree>
    <p:extLst>
      <p:ext uri="{BB962C8B-B14F-4D97-AF65-F5344CB8AC3E}">
        <p14:creationId xmlns:p14="http://schemas.microsoft.com/office/powerpoint/2010/main" val="2104426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2FDA1-47F6-37BE-05A3-46E26F6B2EF9}"/>
              </a:ext>
            </a:extLst>
          </p:cNvPr>
          <p:cNvSpPr>
            <a:spLocks noGrp="1"/>
          </p:cNvSpPr>
          <p:nvPr>
            <p:ph type="title"/>
          </p:nvPr>
        </p:nvSpPr>
        <p:spPr>
          <a:xfrm>
            <a:off x="760476" y="457200"/>
            <a:ext cx="10671048" cy="768096"/>
          </a:xfrm>
        </p:spPr>
        <p:txBody>
          <a:bodyPr/>
          <a:lstStyle/>
          <a:p>
            <a:r>
              <a:rPr lang="en-US" dirty="0"/>
              <a:t>access to all resources</a:t>
            </a:r>
          </a:p>
        </p:txBody>
      </p:sp>
      <p:sp>
        <p:nvSpPr>
          <p:cNvPr id="3" name="Content Placeholder 2">
            <a:extLst>
              <a:ext uri="{FF2B5EF4-FFF2-40B4-BE49-F238E27FC236}">
                <a16:creationId xmlns:a16="http://schemas.microsoft.com/office/drawing/2014/main" id="{CC1553AC-A1B4-54A9-3C61-BB7BC28176D3}"/>
              </a:ext>
            </a:extLst>
          </p:cNvPr>
          <p:cNvSpPr>
            <a:spLocks noGrp="1"/>
          </p:cNvSpPr>
          <p:nvPr>
            <p:ph sz="half" idx="1"/>
          </p:nvPr>
        </p:nvSpPr>
        <p:spPr/>
        <p:txBody>
          <a:bodyPr/>
          <a:lstStyle/>
          <a:p>
            <a:r>
              <a:rPr lang="en-US" sz="2800" dirty="0"/>
              <a:t>Email me for link at </a:t>
            </a:r>
            <a:r>
              <a:rPr lang="en-US" sz="2800" dirty="0">
                <a:hlinkClick r:id="rId3"/>
              </a:rPr>
              <a:t>joansungwriter@gmail.com</a:t>
            </a:r>
            <a:r>
              <a:rPr lang="en-US" sz="2800" dirty="0"/>
              <a:t> OR</a:t>
            </a:r>
          </a:p>
          <a:p>
            <a:r>
              <a:rPr lang="en-US" sz="2800" dirty="0"/>
              <a:t>QR code: </a:t>
            </a:r>
          </a:p>
        </p:txBody>
      </p:sp>
      <p:pic>
        <p:nvPicPr>
          <p:cNvPr id="6" name="Picture 5" descr="QR code">
            <a:extLst>
              <a:ext uri="{FF2B5EF4-FFF2-40B4-BE49-F238E27FC236}">
                <a16:creationId xmlns:a16="http://schemas.microsoft.com/office/drawing/2014/main" id="{DE733802-E565-6966-C8A1-2DAFC86F097C}"/>
              </a:ext>
            </a:extLst>
          </p:cNvPr>
          <p:cNvPicPr>
            <a:picLocks noChangeAspect="1"/>
          </p:cNvPicPr>
          <p:nvPr/>
        </p:nvPicPr>
        <p:blipFill>
          <a:blip r:embed="rId4"/>
          <a:stretch>
            <a:fillRect/>
          </a:stretch>
        </p:blipFill>
        <p:spPr>
          <a:xfrm>
            <a:off x="4667250" y="3010543"/>
            <a:ext cx="2857500" cy="2857500"/>
          </a:xfrm>
          <a:prstGeom prst="rect">
            <a:avLst/>
          </a:prstGeom>
        </p:spPr>
      </p:pic>
      <p:sp>
        <p:nvSpPr>
          <p:cNvPr id="5" name="Slide Number Placeholder 4">
            <a:extLst>
              <a:ext uri="{FF2B5EF4-FFF2-40B4-BE49-F238E27FC236}">
                <a16:creationId xmlns:a16="http://schemas.microsoft.com/office/drawing/2014/main" id="{29197EA1-28C5-302C-54D7-736F30AAA218}"/>
              </a:ext>
            </a:extLst>
          </p:cNvPr>
          <p:cNvSpPr>
            <a:spLocks noGrp="1"/>
          </p:cNvSpPr>
          <p:nvPr>
            <p:ph type="sldNum" sz="quarter" idx="12"/>
          </p:nvPr>
        </p:nvSpPr>
        <p:spPr>
          <a:xfrm>
            <a:off x="11210560" y="6581235"/>
            <a:ext cx="987552" cy="274320"/>
          </a:xfrm>
        </p:spPr>
        <p:txBody>
          <a:bodyPr/>
          <a:lstStyle/>
          <a:p>
            <a:fld id="{48F63A3B-78C7-47BE-AE5E-E10140E04643}" type="slidenum">
              <a:rPr lang="en-US" smtClean="0"/>
              <a:t>36</a:t>
            </a:fld>
            <a:endParaRPr lang="en-US" dirty="0"/>
          </a:p>
        </p:txBody>
      </p:sp>
    </p:spTree>
    <p:extLst>
      <p:ext uri="{BB962C8B-B14F-4D97-AF65-F5344CB8AC3E}">
        <p14:creationId xmlns:p14="http://schemas.microsoft.com/office/powerpoint/2010/main" val="1291885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AAE00-BE18-DA45-59BE-C88CBFC8270A}"/>
              </a:ext>
            </a:extLst>
          </p:cNvPr>
          <p:cNvSpPr>
            <a:spLocks noGrp="1"/>
          </p:cNvSpPr>
          <p:nvPr>
            <p:ph type="title"/>
          </p:nvPr>
        </p:nvSpPr>
        <p:spPr>
          <a:xfrm>
            <a:off x="2895600" y="3044952"/>
            <a:ext cx="6400800" cy="768096"/>
          </a:xfrm>
        </p:spPr>
        <p:txBody>
          <a:bodyPr/>
          <a:lstStyle/>
          <a:p>
            <a:r>
              <a:rPr lang="en-US" dirty="0"/>
              <a:t>Want to learn more?</a:t>
            </a:r>
          </a:p>
        </p:txBody>
      </p:sp>
      <p:sp>
        <p:nvSpPr>
          <p:cNvPr id="3" name="Text Placeholder 2">
            <a:extLst>
              <a:ext uri="{FF2B5EF4-FFF2-40B4-BE49-F238E27FC236}">
                <a16:creationId xmlns:a16="http://schemas.microsoft.com/office/drawing/2014/main" id="{64EEF267-3088-52C3-A312-3FDAA4A1CF5F}"/>
              </a:ext>
            </a:extLst>
          </p:cNvPr>
          <p:cNvSpPr>
            <a:spLocks noGrp="1"/>
          </p:cNvSpPr>
          <p:nvPr>
            <p:ph type="body" idx="1"/>
          </p:nvPr>
        </p:nvSpPr>
        <p:spPr/>
        <p:txBody>
          <a:bodyPr/>
          <a:lstStyle/>
          <a:p>
            <a:r>
              <a:rPr lang="en-US" dirty="0"/>
              <a:t>PBS documentary narrated by Sandra Oh, </a:t>
            </a:r>
          </a:p>
          <a:p>
            <a:r>
              <a:rPr lang="en-US" dirty="0"/>
              <a:t>“One Day in March” </a:t>
            </a:r>
          </a:p>
        </p:txBody>
      </p:sp>
    </p:spTree>
    <p:extLst>
      <p:ext uri="{BB962C8B-B14F-4D97-AF65-F5344CB8AC3E}">
        <p14:creationId xmlns:p14="http://schemas.microsoft.com/office/powerpoint/2010/main" val="3372390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a:xfrm>
            <a:off x="1538215" y="676894"/>
            <a:ext cx="6370043" cy="2274481"/>
          </a:xfrm>
        </p:spPr>
        <p:txBody>
          <a:bodyPr/>
          <a:lstStyle/>
          <a:p>
            <a:r>
              <a:rPr lang="en-US" dirty="0"/>
              <a:t>THANK YOU</a:t>
            </a:r>
            <a:br>
              <a:rPr lang="en-US" dirty="0"/>
            </a:br>
            <a:r>
              <a:rPr lang="en-US" dirty="0"/>
              <a:t>Q/A: </a:t>
            </a:r>
            <a:r>
              <a:rPr lang="en-US" u="sng" dirty="0"/>
              <a:t>NORMS</a:t>
            </a:r>
            <a:br>
              <a:rPr lang="en-US" u="sng" dirty="0"/>
            </a:br>
            <a:r>
              <a:rPr lang="en-US" sz="1600" u="sng" dirty="0"/>
              <a:t>Are we asking to seek understanding or to share opinions? And if the latter, where does your cultural lens sit in relation to mine?</a:t>
            </a:r>
            <a:endParaRPr lang="en-US" u="sng" dirty="0"/>
          </a:p>
        </p:txBody>
      </p:sp>
      <p:sp>
        <p:nvSpPr>
          <p:cNvPr id="3" name="Subtitle 2">
            <a:extLst>
              <a:ext uri="{FF2B5EF4-FFF2-40B4-BE49-F238E27FC236}">
                <a16:creationId xmlns:a16="http://schemas.microsoft.com/office/drawing/2014/main" id="{B787DFD8-D262-D485-B1F2-817C5A0928C5}"/>
              </a:ext>
            </a:extLst>
          </p:cNvPr>
          <p:cNvSpPr>
            <a:spLocks noGrp="1"/>
          </p:cNvSpPr>
          <p:nvPr>
            <p:ph type="subTitle" idx="1"/>
          </p:nvPr>
        </p:nvSpPr>
        <p:spPr>
          <a:xfrm>
            <a:off x="1538215" y="3779322"/>
            <a:ext cx="4169664" cy="2710543"/>
          </a:xfrm>
        </p:spPr>
        <p:txBody>
          <a:bodyPr vert="horz" lIns="91440" tIns="0" rIns="91440" bIns="0" rtlCol="0" anchor="t">
            <a:noAutofit/>
          </a:bodyPr>
          <a:lstStyle/>
          <a:p>
            <a:r>
              <a:rPr lang="en-US" dirty="0"/>
              <a:t>Dr. Joan King</a:t>
            </a:r>
            <a:endParaRPr lang="en-US" dirty="0">
              <a:cs typeface="Sabon Next LT"/>
            </a:endParaRPr>
          </a:p>
          <a:p>
            <a:r>
              <a:rPr lang="en-US" b="1" i="1" dirty="0">
                <a:cs typeface="Sabon Next LT"/>
              </a:rPr>
              <a:t>Interested in PD? </a:t>
            </a:r>
            <a:endParaRPr lang="en-US" b="1" dirty="0">
              <a:cs typeface="Sabon Next LT"/>
            </a:endParaRPr>
          </a:p>
          <a:p>
            <a:r>
              <a:rPr lang="en-US" sz="1800" b="1" i="1" dirty="0">
                <a:cs typeface="Sabon Next LT"/>
              </a:rPr>
              <a:t>Email me at:</a:t>
            </a:r>
            <a:endParaRPr lang="en-US" sz="1800" b="1" dirty="0">
              <a:cs typeface="Sabon Next LT"/>
            </a:endParaRPr>
          </a:p>
          <a:p>
            <a:r>
              <a:rPr lang="en-US" u="sng" dirty="0">
                <a:hlinkClick r:id="rId2"/>
              </a:rPr>
              <a:t>Joansungwriter@gmail.com</a:t>
            </a:r>
            <a:endParaRPr lang="en-US" u="sng" dirty="0">
              <a:cs typeface="Sabon Next LT"/>
            </a:endParaRPr>
          </a:p>
          <a:p>
            <a:r>
              <a:rPr lang="en-US" dirty="0"/>
              <a:t>www.joansungwriter.com</a:t>
            </a:r>
            <a:endParaRPr lang="en-US" dirty="0">
              <a:cs typeface="Sabon Next LT"/>
            </a:endParaRPr>
          </a:p>
        </p:txBody>
      </p:sp>
    </p:spTree>
    <p:extLst>
      <p:ext uri="{BB962C8B-B14F-4D97-AF65-F5344CB8AC3E}">
        <p14:creationId xmlns:p14="http://schemas.microsoft.com/office/powerpoint/2010/main" val="3684066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4181799" y="1329697"/>
            <a:ext cx="6766560" cy="768096"/>
          </a:xfrm>
        </p:spPr>
        <p:txBody>
          <a:bodyPr/>
          <a:lstStyle/>
          <a:p>
            <a:r>
              <a:rPr lang="en-US" dirty="0"/>
              <a:t>Introduction/</a:t>
            </a:r>
            <a:br>
              <a:rPr lang="en-US" dirty="0"/>
            </a:br>
            <a:r>
              <a:rPr lang="en-US" dirty="0"/>
              <a:t>my lens </a:t>
            </a:r>
          </a:p>
        </p:txBody>
      </p:sp>
      <p:sp>
        <p:nvSpPr>
          <p:cNvPr id="3" name="Content Placeholder 2">
            <a:extLst>
              <a:ext uri="{FF2B5EF4-FFF2-40B4-BE49-F238E27FC236}">
                <a16:creationId xmlns:a16="http://schemas.microsoft.com/office/drawing/2014/main" id="{1E0B8C4B-3A3C-9FD1-59FB-1666C1F09376}"/>
              </a:ext>
            </a:extLst>
          </p:cNvPr>
          <p:cNvSpPr>
            <a:spLocks noGrp="1"/>
          </p:cNvSpPr>
          <p:nvPr>
            <p:ph idx="1"/>
          </p:nvPr>
        </p:nvSpPr>
        <p:spPr/>
        <p:txBody>
          <a:bodyPr vert="horz" lIns="91440" tIns="45720" rIns="91440" bIns="45720" rtlCol="0" anchor="t">
            <a:noAutofit/>
          </a:bodyPr>
          <a:lstStyle/>
          <a:p>
            <a:pPr marL="285750" indent="-285750">
              <a:buChar char="•"/>
            </a:pPr>
            <a:r>
              <a:rPr lang="en-US" sz="1800" dirty="0">
                <a:cs typeface="Sabon Next LT"/>
              </a:rPr>
              <a:t>Korean American (East Asian) cisgendered woman. Intersectional identity (which is commonly associated with Black women, not AA women)</a:t>
            </a:r>
            <a:endParaRPr lang="en-US" dirty="0"/>
          </a:p>
          <a:p>
            <a:pPr marL="285750" indent="-285750">
              <a:buChar char="•"/>
            </a:pPr>
            <a:r>
              <a:rPr lang="en-US" sz="1800" dirty="0">
                <a:cs typeface="Sabon Next LT"/>
              </a:rPr>
              <a:t>Military veteran </a:t>
            </a:r>
          </a:p>
          <a:p>
            <a:pPr marL="285750" indent="-285750">
              <a:buChar char="•"/>
            </a:pPr>
            <a:r>
              <a:rPr lang="en-US" sz="1800" dirty="0">
                <a:cs typeface="Sabon Next LT"/>
              </a:rPr>
              <a:t>Daughter of immigrants </a:t>
            </a:r>
          </a:p>
          <a:p>
            <a:pPr marL="285750" indent="-285750">
              <a:buChar char="•"/>
            </a:pPr>
            <a:r>
              <a:rPr lang="en-US" sz="1800" dirty="0">
                <a:cs typeface="Sabon Next LT"/>
              </a:rPr>
              <a:t>My family did not have equitable access to employment and resources </a:t>
            </a:r>
          </a:p>
          <a:p>
            <a:pPr marL="285750" indent="-285750">
              <a:buChar char="•"/>
            </a:pPr>
            <a:endParaRPr lang="en-US" sz="1800" dirty="0">
              <a:cs typeface="Sabon Next LT"/>
            </a:endParaRPr>
          </a:p>
          <a:p>
            <a:r>
              <a:rPr lang="en-US" sz="1800" i="1" dirty="0">
                <a:cs typeface="Sabon Next LT"/>
              </a:rPr>
              <a:t>My cultural lens shapes the way I communicate and the way I talk about these issues</a:t>
            </a:r>
          </a:p>
        </p:txBody>
      </p:sp>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a:xfrm>
            <a:off x="11204448" y="6591015"/>
            <a:ext cx="987552" cy="274320"/>
          </a:xfrm>
        </p:spPr>
        <p:txBody>
          <a:bodyPr/>
          <a:lstStyle/>
          <a:p>
            <a:fld id="{48F63A3B-78C7-47BE-AE5E-E10140E04643}" type="slidenum">
              <a:rPr lang="en-US" smtClean="0"/>
              <a:t>4</a:t>
            </a:fld>
            <a:endParaRPr lang="en-US" dirty="0"/>
          </a:p>
        </p:txBody>
      </p:sp>
    </p:spTree>
    <p:extLst>
      <p:ext uri="{BB962C8B-B14F-4D97-AF65-F5344CB8AC3E}">
        <p14:creationId xmlns:p14="http://schemas.microsoft.com/office/powerpoint/2010/main" val="979622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65BEA-604C-0804-59DC-C48A82179244}"/>
              </a:ext>
            </a:extLst>
          </p:cNvPr>
          <p:cNvSpPr>
            <a:spLocks noGrp="1"/>
          </p:cNvSpPr>
          <p:nvPr>
            <p:ph type="title"/>
          </p:nvPr>
        </p:nvSpPr>
        <p:spPr>
          <a:xfrm>
            <a:off x="2815389" y="1717735"/>
            <a:ext cx="6400800" cy="768096"/>
          </a:xfrm>
        </p:spPr>
        <p:txBody>
          <a:bodyPr/>
          <a:lstStyle/>
          <a:p>
            <a:r>
              <a:rPr lang="en-US" dirty="0"/>
              <a:t>My privileges:</a:t>
            </a:r>
            <a:br>
              <a:rPr lang="en-US" dirty="0"/>
            </a:br>
            <a:r>
              <a:rPr lang="en-US" dirty="0"/>
              <a:t>Cisgendered, light skinned, able bodied...</a:t>
            </a:r>
          </a:p>
        </p:txBody>
      </p:sp>
      <p:sp>
        <p:nvSpPr>
          <p:cNvPr id="3" name="Text Placeholder 2">
            <a:extLst>
              <a:ext uri="{FF2B5EF4-FFF2-40B4-BE49-F238E27FC236}">
                <a16:creationId xmlns:a16="http://schemas.microsoft.com/office/drawing/2014/main" id="{DADCC067-1ED6-99F9-2574-68A23DBA955D}"/>
              </a:ext>
            </a:extLst>
          </p:cNvPr>
          <p:cNvSpPr>
            <a:spLocks noGrp="1"/>
          </p:cNvSpPr>
          <p:nvPr>
            <p:ph type="body" idx="1"/>
          </p:nvPr>
        </p:nvSpPr>
        <p:spPr/>
        <p:txBody>
          <a:bodyPr vert="horz" lIns="0" tIns="0" rIns="0" bIns="0" rtlCol="0" anchor="t">
            <a:noAutofit/>
          </a:bodyPr>
          <a:lstStyle/>
          <a:p>
            <a:r>
              <a:rPr lang="en-US" dirty="0">
                <a:cs typeface="Sabon Next LT"/>
              </a:rPr>
              <a:t>Colorism's impact on AAPI communities:</a:t>
            </a:r>
          </a:p>
          <a:p>
            <a:r>
              <a:rPr lang="en-US" dirty="0">
                <a:cs typeface="Sabon Next LT"/>
              </a:rPr>
              <a:t>Yes, I am a person of color</a:t>
            </a:r>
          </a:p>
        </p:txBody>
      </p:sp>
    </p:spTree>
    <p:extLst>
      <p:ext uri="{BB962C8B-B14F-4D97-AF65-F5344CB8AC3E}">
        <p14:creationId xmlns:p14="http://schemas.microsoft.com/office/powerpoint/2010/main" val="3283267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6BA0C-9314-93F9-47F6-5C3B1D4B722D}"/>
              </a:ext>
            </a:extLst>
          </p:cNvPr>
          <p:cNvSpPr>
            <a:spLocks noGrp="1"/>
          </p:cNvSpPr>
          <p:nvPr>
            <p:ph type="title"/>
          </p:nvPr>
        </p:nvSpPr>
        <p:spPr>
          <a:xfrm>
            <a:off x="4224528" y="1883950"/>
            <a:ext cx="6766560" cy="768096"/>
          </a:xfrm>
        </p:spPr>
        <p:txBody>
          <a:bodyPr/>
          <a:lstStyle/>
          <a:p>
            <a:r>
              <a:rPr lang="en-US" dirty="0"/>
              <a:t>Preface on research &amp; data</a:t>
            </a:r>
          </a:p>
        </p:txBody>
      </p:sp>
      <p:sp>
        <p:nvSpPr>
          <p:cNvPr id="3" name="Content Placeholder 2">
            <a:extLst>
              <a:ext uri="{FF2B5EF4-FFF2-40B4-BE49-F238E27FC236}">
                <a16:creationId xmlns:a16="http://schemas.microsoft.com/office/drawing/2014/main" id="{6D769F87-DBFF-F75D-5673-4E1CA50D007C}"/>
              </a:ext>
            </a:extLst>
          </p:cNvPr>
          <p:cNvSpPr>
            <a:spLocks noGrp="1"/>
          </p:cNvSpPr>
          <p:nvPr>
            <p:ph idx="1"/>
          </p:nvPr>
        </p:nvSpPr>
        <p:spPr/>
        <p:txBody>
          <a:bodyPr vert="horz" lIns="91440" tIns="45720" rIns="91440" bIns="45720" rtlCol="0" anchor="t">
            <a:noAutofit/>
          </a:bodyPr>
          <a:lstStyle/>
          <a:p>
            <a:pPr marL="342900" indent="-342900">
              <a:buChar char="•"/>
            </a:pPr>
            <a:r>
              <a:rPr lang="en-US" sz="2800" dirty="0">
                <a:cs typeface="Sabon Next LT"/>
              </a:rPr>
              <a:t>The colonial idea of data and research being required in all educational discussions. </a:t>
            </a:r>
          </a:p>
          <a:p>
            <a:pPr marL="342900" indent="-342900">
              <a:buChar char="•"/>
            </a:pPr>
            <a:r>
              <a:rPr lang="en-US" sz="2800" dirty="0">
                <a:cs typeface="Sabon Next LT"/>
              </a:rPr>
              <a:t>We must ask ourselves: Who has access to higher level data and research? </a:t>
            </a:r>
          </a:p>
          <a:p>
            <a:pPr marL="342900" indent="-342900">
              <a:buChar char="•"/>
            </a:pPr>
            <a:r>
              <a:rPr lang="en-US" sz="2800" dirty="0">
                <a:cs typeface="Sabon Next LT"/>
              </a:rPr>
              <a:t>Who is doing the researching? Who are </a:t>
            </a:r>
            <a:r>
              <a:rPr lang="en-US" sz="2800" i="1" dirty="0">
                <a:cs typeface="Sabon Next LT"/>
              </a:rPr>
              <a:t>they </a:t>
            </a:r>
            <a:r>
              <a:rPr lang="en-US" sz="2800" dirty="0">
                <a:cs typeface="Sabon Next LT"/>
              </a:rPr>
              <a:t>researching? </a:t>
            </a:r>
            <a:endParaRPr lang="en-US" sz="2400" dirty="0">
              <a:cs typeface="Sabon Next LT"/>
            </a:endParaRPr>
          </a:p>
        </p:txBody>
      </p:sp>
      <p:sp>
        <p:nvSpPr>
          <p:cNvPr id="5" name="Slide Number Placeholder 4">
            <a:extLst>
              <a:ext uri="{FF2B5EF4-FFF2-40B4-BE49-F238E27FC236}">
                <a16:creationId xmlns:a16="http://schemas.microsoft.com/office/drawing/2014/main" id="{3360AF56-E130-8168-AA99-FDE258EFDFFA}"/>
              </a:ext>
            </a:extLst>
          </p:cNvPr>
          <p:cNvSpPr>
            <a:spLocks noGrp="1"/>
          </p:cNvSpPr>
          <p:nvPr>
            <p:ph type="sldNum" sz="quarter" idx="12"/>
          </p:nvPr>
        </p:nvSpPr>
        <p:spPr>
          <a:xfrm>
            <a:off x="11204448" y="6583680"/>
            <a:ext cx="987552" cy="274320"/>
          </a:xfrm>
        </p:spPr>
        <p:txBody>
          <a:bodyPr/>
          <a:lstStyle/>
          <a:p>
            <a:fld id="{48F63A3B-78C7-47BE-AE5E-E10140E04643}" type="slidenum">
              <a:rPr lang="en-US" dirty="0"/>
              <a:t>6</a:t>
            </a:fld>
            <a:endParaRPr lang="en-US" dirty="0"/>
          </a:p>
        </p:txBody>
      </p:sp>
    </p:spTree>
    <p:extLst>
      <p:ext uri="{BB962C8B-B14F-4D97-AF65-F5344CB8AC3E}">
        <p14:creationId xmlns:p14="http://schemas.microsoft.com/office/powerpoint/2010/main" val="3802236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8A1C8-F915-E021-51B8-A43A782DF197}"/>
              </a:ext>
            </a:extLst>
          </p:cNvPr>
          <p:cNvSpPr>
            <a:spLocks noGrp="1"/>
          </p:cNvSpPr>
          <p:nvPr>
            <p:ph type="title"/>
          </p:nvPr>
        </p:nvSpPr>
        <p:spPr>
          <a:xfrm>
            <a:off x="4181799" y="1251361"/>
            <a:ext cx="6766560" cy="768096"/>
          </a:xfrm>
        </p:spPr>
        <p:txBody>
          <a:bodyPr/>
          <a:lstStyle/>
          <a:p>
            <a:r>
              <a:rPr lang="en-US" dirty="0"/>
              <a:t>We are not a monolith: I do not represent all</a:t>
            </a:r>
          </a:p>
        </p:txBody>
      </p:sp>
      <p:sp>
        <p:nvSpPr>
          <p:cNvPr id="3" name="Content Placeholder 2">
            <a:extLst>
              <a:ext uri="{FF2B5EF4-FFF2-40B4-BE49-F238E27FC236}">
                <a16:creationId xmlns:a16="http://schemas.microsoft.com/office/drawing/2014/main" id="{9E16F7F1-4BEB-2074-CAAC-84901603B8E2}"/>
              </a:ext>
            </a:extLst>
          </p:cNvPr>
          <p:cNvSpPr>
            <a:spLocks noGrp="1"/>
          </p:cNvSpPr>
          <p:nvPr>
            <p:ph idx="1"/>
          </p:nvPr>
        </p:nvSpPr>
        <p:spPr/>
        <p:txBody>
          <a:bodyPr vert="horz" lIns="91440" tIns="45720" rIns="91440" bIns="45720" rtlCol="0" anchor="t">
            <a:noAutofit/>
          </a:bodyPr>
          <a:lstStyle/>
          <a:p>
            <a:pPr marL="342900" indent="-342900">
              <a:buChar char="•"/>
            </a:pPr>
            <a:r>
              <a:rPr lang="en-US" sz="2000" dirty="0">
                <a:cs typeface="Sabon Next LT"/>
              </a:rPr>
              <a:t>AAPI is problematic (PI erasure) </a:t>
            </a:r>
            <a:endParaRPr lang="en-US" dirty="0"/>
          </a:p>
          <a:p>
            <a:pPr marL="342900" indent="-342900">
              <a:buChar char="•"/>
            </a:pPr>
            <a:r>
              <a:rPr lang="en-US" sz="2000" dirty="0">
                <a:cs typeface="Sabon Next LT"/>
              </a:rPr>
              <a:t>My focus is on East Asian culture because it would be impossible to include all today</a:t>
            </a:r>
          </a:p>
          <a:p>
            <a:pPr marL="342900" indent="-342900">
              <a:buChar char="•"/>
            </a:pPr>
            <a:r>
              <a:rPr lang="en-US" sz="2000" dirty="0">
                <a:cs typeface="Sabon Next LT"/>
              </a:rPr>
              <a:t>I pluralize “community” because there are over 50 cultures in AAPI </a:t>
            </a:r>
          </a:p>
          <a:p>
            <a:pPr marL="342900" indent="-342900">
              <a:buChar char="•"/>
            </a:pPr>
            <a:r>
              <a:rPr lang="en-US" sz="2000" dirty="0">
                <a:cs typeface="Sabon Next LT"/>
              </a:rPr>
              <a:t>“Asian American” is not only Chinese </a:t>
            </a:r>
          </a:p>
          <a:p>
            <a:pPr marL="342900" indent="-342900">
              <a:buChar char="•"/>
            </a:pPr>
            <a:r>
              <a:rPr lang="en-US" sz="2000" dirty="0">
                <a:cs typeface="Sabon Next LT"/>
              </a:rPr>
              <a:t>Asia reaches into parts of Russia, Turkey, etc. </a:t>
            </a:r>
          </a:p>
        </p:txBody>
      </p:sp>
      <p:sp>
        <p:nvSpPr>
          <p:cNvPr id="5" name="Slide Number Placeholder 4">
            <a:extLst>
              <a:ext uri="{FF2B5EF4-FFF2-40B4-BE49-F238E27FC236}">
                <a16:creationId xmlns:a16="http://schemas.microsoft.com/office/drawing/2014/main" id="{88623B03-CA95-E14B-566F-E6BC927518DA}"/>
              </a:ext>
            </a:extLst>
          </p:cNvPr>
          <p:cNvSpPr>
            <a:spLocks noGrp="1"/>
          </p:cNvSpPr>
          <p:nvPr>
            <p:ph type="sldNum" sz="quarter" idx="12"/>
          </p:nvPr>
        </p:nvSpPr>
        <p:spPr>
          <a:xfrm>
            <a:off x="11204448" y="6586125"/>
            <a:ext cx="987552" cy="274320"/>
          </a:xfrm>
        </p:spPr>
        <p:txBody>
          <a:bodyPr/>
          <a:lstStyle/>
          <a:p>
            <a:fld id="{48F63A3B-78C7-47BE-AE5E-E10140E04643}" type="slidenum">
              <a:rPr lang="en-US" dirty="0"/>
              <a:t>7</a:t>
            </a:fld>
            <a:endParaRPr lang="en-US" dirty="0"/>
          </a:p>
        </p:txBody>
      </p:sp>
    </p:spTree>
    <p:extLst>
      <p:ext uri="{BB962C8B-B14F-4D97-AF65-F5344CB8AC3E}">
        <p14:creationId xmlns:p14="http://schemas.microsoft.com/office/powerpoint/2010/main" val="121477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8954-9BCB-7FD9-A210-38DC54382D45}"/>
              </a:ext>
            </a:extLst>
          </p:cNvPr>
          <p:cNvSpPr>
            <a:spLocks noGrp="1"/>
          </p:cNvSpPr>
          <p:nvPr>
            <p:ph type="title"/>
          </p:nvPr>
        </p:nvSpPr>
        <p:spPr>
          <a:xfrm>
            <a:off x="3592361" y="2005370"/>
            <a:ext cx="8840269" cy="1627632"/>
          </a:xfrm>
        </p:spPr>
        <p:txBody>
          <a:bodyPr/>
          <a:lstStyle/>
          <a:p>
            <a:r>
              <a:rPr lang="en-US" sz="10000" dirty="0">
                <a:latin typeface="+mn-lt"/>
                <a:cs typeface="Arial"/>
              </a:rPr>
              <a:t>“</a:t>
            </a:r>
            <a:r>
              <a:rPr lang="en-US" dirty="0">
                <a:latin typeface="Arial"/>
                <a:cs typeface="Arial"/>
              </a:rPr>
              <a:t>but if </a:t>
            </a:r>
            <a:r>
              <a:rPr lang="en-US" dirty="0" err="1">
                <a:latin typeface="Arial"/>
                <a:cs typeface="Arial"/>
              </a:rPr>
              <a:t>i'm</a:t>
            </a:r>
            <a:r>
              <a:rPr lang="en-US" dirty="0">
                <a:latin typeface="Arial"/>
                <a:cs typeface="Arial"/>
              </a:rPr>
              <a:t> not black, I'm white.</a:t>
            </a:r>
            <a:r>
              <a:rPr lang="en-US" sz="10000" dirty="0">
                <a:latin typeface="Sabon Next LT (Body)"/>
                <a:cs typeface="Arial"/>
              </a:rPr>
              <a:t>”</a:t>
            </a:r>
          </a:p>
        </p:txBody>
      </p:sp>
      <p:sp>
        <p:nvSpPr>
          <p:cNvPr id="4" name="Text Placeholder 3">
            <a:extLst>
              <a:ext uri="{FF2B5EF4-FFF2-40B4-BE49-F238E27FC236}">
                <a16:creationId xmlns:a16="http://schemas.microsoft.com/office/drawing/2014/main" id="{D2BBD890-6A99-C160-C084-2916E2310718}"/>
              </a:ext>
            </a:extLst>
          </p:cNvPr>
          <p:cNvSpPr>
            <a:spLocks noGrp="1"/>
          </p:cNvSpPr>
          <p:nvPr>
            <p:ph type="body" sz="quarter" idx="13"/>
          </p:nvPr>
        </p:nvSpPr>
        <p:spPr>
          <a:xfrm>
            <a:off x="4389119" y="4308475"/>
            <a:ext cx="6144293" cy="588963"/>
          </a:xfrm>
        </p:spPr>
        <p:txBody>
          <a:bodyPr vert="horz" lIns="0" tIns="0" rIns="0" bIns="0" rtlCol="0" anchor="t">
            <a:noAutofit/>
          </a:bodyPr>
          <a:lstStyle/>
          <a:p>
            <a:r>
              <a:rPr lang="en-US" dirty="0">
                <a:cs typeface="Sabon Next LT"/>
              </a:rPr>
              <a:t>Jacob King, age 6</a:t>
            </a:r>
          </a:p>
          <a:p>
            <a:r>
              <a:rPr lang="en-US" i="1" dirty="0">
                <a:cs typeface="Sabon Next LT"/>
              </a:rPr>
              <a:t>The polarization in our discussions around race in this country</a:t>
            </a:r>
          </a:p>
        </p:txBody>
      </p:sp>
      <p:sp>
        <p:nvSpPr>
          <p:cNvPr id="23" name="Slide Number Placeholder 22">
            <a:extLst>
              <a:ext uri="{FF2B5EF4-FFF2-40B4-BE49-F238E27FC236}">
                <a16:creationId xmlns:a16="http://schemas.microsoft.com/office/drawing/2014/main" id="{94FF72B7-0438-3641-5939-75128934B0DF}"/>
              </a:ext>
            </a:extLst>
          </p:cNvPr>
          <p:cNvSpPr>
            <a:spLocks noGrp="1"/>
          </p:cNvSpPr>
          <p:nvPr>
            <p:ph type="sldNum" sz="quarter" idx="12"/>
          </p:nvPr>
        </p:nvSpPr>
        <p:spPr>
          <a:xfrm>
            <a:off x="11204448" y="6586125"/>
            <a:ext cx="987552" cy="274320"/>
          </a:xfrm>
        </p:spPr>
        <p:txBody>
          <a:bodyPr/>
          <a:lstStyle/>
          <a:p>
            <a:fld id="{48F63A3B-78C7-47BE-AE5E-E10140E04643}" type="slidenum">
              <a:rPr lang="en-US" smtClean="0"/>
              <a:t>8</a:t>
            </a:fld>
            <a:endParaRPr lang="en-US" dirty="0"/>
          </a:p>
        </p:txBody>
      </p:sp>
    </p:spTree>
    <p:extLst>
      <p:ext uri="{BB962C8B-B14F-4D97-AF65-F5344CB8AC3E}">
        <p14:creationId xmlns:p14="http://schemas.microsoft.com/office/powerpoint/2010/main" val="685681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p:txBody>
          <a:bodyPr/>
          <a:lstStyle/>
          <a:p>
            <a:r>
              <a:rPr lang="en-US" dirty="0">
                <a:latin typeface="Arial Black"/>
              </a:rPr>
              <a:t>History of anti-Asian rhetoric</a:t>
            </a:r>
            <a:endParaRPr lang="en-US" dirty="0"/>
          </a:p>
        </p:txBody>
      </p:sp>
    </p:spTree>
    <p:extLst>
      <p:ext uri="{BB962C8B-B14F-4D97-AF65-F5344CB8AC3E}">
        <p14:creationId xmlns:p14="http://schemas.microsoft.com/office/powerpoint/2010/main" val="2952923800"/>
      </p:ext>
    </p:extLst>
  </p:cSld>
  <p:clrMapOvr>
    <a:masterClrMapping/>
  </p:clrMapOvr>
</p:sld>
</file>

<file path=ppt/theme/theme1.xml><?xml version="1.0" encoding="utf-8"?>
<a:theme xmlns:a="http://schemas.openxmlformats.org/drawingml/2006/main" name="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Color-Block_Win32_jx_v9" id="{18518462-57BD-4B9F-9628-24DEFF39786A}" vid="{86105DA6-E613-46C4-BC07-43C4C2AF65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2660</TotalTime>
  <Words>1934</Words>
  <Application>Microsoft Office PowerPoint</Application>
  <PresentationFormat>Widescreen</PresentationFormat>
  <Paragraphs>234</Paragraphs>
  <Slides>38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Arial Black</vt:lpstr>
      <vt:lpstr>Calibri</vt:lpstr>
      <vt:lpstr>Helvetica</vt:lpstr>
      <vt:lpstr>Sabon Next LT</vt:lpstr>
      <vt:lpstr>Sabon Next LT (Body)</vt:lpstr>
      <vt:lpstr>Office Theme</vt:lpstr>
      <vt:lpstr>aa inclusion within dei work</vt:lpstr>
      <vt:lpstr>AGENDA</vt:lpstr>
      <vt:lpstr>LEARNING TARGETS</vt:lpstr>
      <vt:lpstr>Introduction/ my lens </vt:lpstr>
      <vt:lpstr>My privileges: Cisgendered, light skinned, able bodied...</vt:lpstr>
      <vt:lpstr>Preface on research &amp; data</vt:lpstr>
      <vt:lpstr>We are not a monolith: I do not represent all</vt:lpstr>
      <vt:lpstr>“but if i'm not black, I'm white.”</vt:lpstr>
      <vt:lpstr>History of anti-Asian rhetoric</vt:lpstr>
      <vt:lpstr>what racism? You have it good. The erasure caused by m.m.m.</vt:lpstr>
      <vt:lpstr>Perpetual foreigner but one of our own defined citizenship</vt:lpstr>
      <vt:lpstr>Today's context: what has changed?</vt:lpstr>
      <vt:lpstr>The answer: nothing has changed</vt:lpstr>
      <vt:lpstr>But how does violence against chinese immigrants result in general asian hate?   #wedontalllookthesame</vt:lpstr>
      <vt:lpstr>Anti-Asian hate crimes increased 339% nationwide last year, report says</vt:lpstr>
      <vt:lpstr>Report: mental health, stop asian hate</vt:lpstr>
      <vt:lpstr>Causes of asian hate (dei trainings)</vt:lpstr>
      <vt:lpstr>8 dead in atlanta spa shootings, with fears of anti-Asian bias</vt:lpstr>
      <vt:lpstr>March 31, 2022: a faux pas</vt:lpstr>
      <vt:lpstr>intersectionality&amp; monolids</vt:lpstr>
      <vt:lpstr>Double eyelid bias</vt:lpstr>
      <vt:lpstr>Bias disruptors penalized in the workplace</vt:lpstr>
      <vt:lpstr>Gaslighting because we don’t “fight back”?</vt:lpstr>
      <vt:lpstr>Group identity &amp; “high shame culture”</vt:lpstr>
      <vt:lpstr>Inequitable access to community resources</vt:lpstr>
      <vt:lpstr>Cont...</vt:lpstr>
      <vt:lpstr>Onus of communication</vt:lpstr>
      <vt:lpstr>Mental health resources are not inclusive</vt:lpstr>
      <vt:lpstr>Love languages &amp; employee needs</vt:lpstr>
      <vt:lpstr>How white supremacy takes advantage of group identity</vt:lpstr>
      <vt:lpstr>Strategies for professionals</vt:lpstr>
      <vt:lpstr>strategies</vt:lpstr>
      <vt:lpstr>Strategies, cont...</vt:lpstr>
      <vt:lpstr>Mental health resources</vt:lpstr>
      <vt:lpstr>More resources</vt:lpstr>
      <vt:lpstr>access to all resources</vt:lpstr>
      <vt:lpstr>Want to learn more?</vt:lpstr>
      <vt:lpstr>THANK YOU Q/A: NORMS Are we asking to seek understanding or to share opinions? And if the latter, where does your cultural lens sit in relation to mine?</vt:lpstr>
    </vt:vector>
  </TitlesOfParts>
  <Manager/>
  <Company>Consultant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Asian American Inclusion in DEI Work</dc:subject>
  <dc:creator>Dr. Joan King</dc:creator>
  <cp:keywords>Advocacy, DEI, racial equity, Asian hate, education</cp:keywords>
  <dc:description/>
  <cp:lastModifiedBy>La, Viet (OFM)</cp:lastModifiedBy>
  <cp:revision>778</cp:revision>
  <dcterms:created xsi:type="dcterms:W3CDTF">2022-10-19T16:50:49Z</dcterms:created>
  <dcterms:modified xsi:type="dcterms:W3CDTF">2023-05-22T16:09:21Z</dcterms:modified>
  <cp:category>DEI</cp:category>
</cp:coreProperties>
</file>