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ink/ink3.xml" ContentType="application/inkml+xml"/>
  <Override PartName="/ppt/notesSlides/notesSlide25.xml" ContentType="application/vnd.openxmlformats-officedocument.presentationml.notesSlide+xml"/>
  <Override PartName="/ppt/ink/ink4.xml" ContentType="application/inkml+xml"/>
  <Override PartName="/ppt/ink/ink5.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82" r:id="rId12"/>
    <p:sldId id="265" r:id="rId13"/>
    <p:sldId id="283" r:id="rId14"/>
    <p:sldId id="266" r:id="rId15"/>
    <p:sldId id="267" r:id="rId16"/>
    <p:sldId id="268" r:id="rId17"/>
    <p:sldId id="269" r:id="rId18"/>
    <p:sldId id="270" r:id="rId19"/>
    <p:sldId id="271" r:id="rId20"/>
    <p:sldId id="272" r:id="rId21"/>
    <p:sldId id="284" r:id="rId22"/>
    <p:sldId id="273" r:id="rId23"/>
    <p:sldId id="285" r:id="rId24"/>
    <p:sldId id="274" r:id="rId25"/>
    <p:sldId id="286" r:id="rId26"/>
    <p:sldId id="275" r:id="rId27"/>
    <p:sldId id="287" r:id="rId28"/>
    <p:sldId id="276" r:id="rId29"/>
    <p:sldId id="288" r:id="rId30"/>
    <p:sldId id="277" r:id="rId31"/>
    <p:sldId id="278" r:id="rId32"/>
    <p:sldId id="279" r:id="rId33"/>
    <p:sldId id="280" r:id="rId34"/>
    <p:sldId id="281" r:id="rId35"/>
    <p:sldId id="289" r:id="rId36"/>
  </p:sldIdLst>
  <p:sldSz cx="9144000" cy="5143500" type="screen16x9"/>
  <p:notesSz cx="6858000" cy="9144000"/>
  <p:embeddedFontLst>
    <p:embeddedFont>
      <p:font typeface="Century Gothic" panose="020B0502020202020204" pitchFamily="34" charset="0"/>
      <p:regular r:id="rId38"/>
      <p:bold r:id="rId39"/>
      <p:italic r:id="rId40"/>
      <p:boldItalic r:id="rId41"/>
    </p:embeddedFont>
    <p:embeddedFont>
      <p:font typeface="Lato" panose="020F0502020204030203" pitchFamily="34" charset="0"/>
      <p:regular r:id="rId42"/>
      <p:bold r:id="rId43"/>
      <p:italic r:id="rId44"/>
      <p:boldItalic r:id="rId45"/>
    </p:embeddedFont>
    <p:embeddedFont>
      <p:font typeface="Montserrat" panose="00000500000000000000" pitchFamily="2" charset="0"/>
      <p:regular r:id="rId46"/>
      <p:bold r:id="rId47"/>
      <p:italic r:id="rId48"/>
      <p:boldItalic r:id="rId49"/>
    </p:embeddedFont>
    <p:embeddedFont>
      <p:font typeface="Proxima Nova" panose="020B0604020202020204"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Roboto Slab" pitchFamily="2"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18:09:43.168"/>
    </inkml:context>
    <inkml:brush xml:id="br0">
      <inkml:brushProperty name="width" value="0.05" units="cm"/>
      <inkml:brushProperty name="height" value="0.05" units="cm"/>
    </inkml:brush>
  </inkml:definitions>
  <inkml:trace contextRef="#ctx0" brushRef="#br0">613 42 24575,'-12'0'0,"1"-2"0,-1 0 0,0 0 0,-14-5 0,14 3 0,0 1 0,0 0 0,0 1 0,-17-1 0,-176-10 0,149 12 0,-50 3 0,102-1 0,0 0 0,0 0 0,0 0 0,0 1 0,0-1 0,0 1 0,1 0 0,-1 0 0,1 1 0,-1-1 0,1 1 0,0 0 0,0 0 0,0 0 0,0 0 0,0 0 0,1 0 0,-1 1 0,-1 4 0,0-1 0,0 0 0,1 0 0,0 0 0,0 1 0,1-1 0,-1 1 0,2 0 0,-1-1 0,0 12 0,4 334 0,-1-336 0,1 0 0,1-1 0,1 1 0,0-1 0,2 0 0,-1 0 0,11 19 0,-6-20 0,1-1 0,1 0 0,0 0 0,1-1 0,0-1 0,19 14 0,-14-16 0,0 0 0,1-1 0,0-1 0,0-1 0,1-1 0,0-1 0,29 5 0,-1-1 0,-8-1 0,0-2 0,63 1 0,-85-7 0,-3 0 0,0 0 0,0-1 0,18-4 0,-28 4 0,1-1 0,-1 0 0,0 0 0,1 0 0,-1-1 0,0 1 0,0-1 0,-1-1 0,1 1 0,0-1 0,6-7 0,109-133 0,-86 112 0,-29 28 0,0 0 0,0 1 0,0-2 0,-1 1 0,0 0 0,0-1 0,0 0 0,0 0 0,-1 0 0,0-1 0,0 1 0,0-1 0,0 1 0,-1-1 0,0 0 0,-1 0 0,1 0 0,0-12 0,10-252 0,-11 244 0,-1 14 0,1 1 0,-2-1 0,0 1 0,0-1 0,-5-17 0,5 25 0,-1 0 0,0 0 0,0 0 0,0 0 0,-1 0 0,0 0 0,1 1 0,-1-1 0,0 1 0,-1 0 0,1 0 0,-1 0 0,1 0 0,-1 0 0,0 1 0,0 0 0,-8-4 0,-4 1 0,-1 1 0,0 0 0,-1 1 0,1 1 0,0 1 0,-1 0 0,1 1 0,-28 4 0,-18-1 0,-45-3-1365,96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18:09:48.345"/>
    </inkml:context>
    <inkml:brush xml:id="br0">
      <inkml:brushProperty name="width" value="0.05" units="cm"/>
      <inkml:brushProperty name="height" value="0.05" units="cm"/>
    </inkml:brush>
  </inkml:definitions>
  <inkml:trace contextRef="#ctx0" brushRef="#br0">437 32 24575,'-53'-14'0,"30"12"0,1 1 0,-1 1 0,0 1 0,1 0 0,-1 2 0,1 1 0,-27 8 0,34-7 0,0 0 0,1 2 0,0 0 0,-22 14 0,31-17 0,0-1 0,1 1 0,0 1 0,0-1 0,0 0 0,0 1 0,1 0 0,0 0 0,0 0 0,0 0 0,0 1 0,1-1 0,0 1 0,0-1 0,-1 10 0,-10 30 0,10-35 0,0 1 0,0-1 0,1 1 0,1 0 0,-1 14 0,1-5 0,1-7 0,0 0 0,1 0 0,0 0 0,3 15 0,-2-23 0,0 0 0,0 0 0,0 0 0,0 0 0,1 0 0,0-1 0,0 1 0,0-1 0,0 0 0,1 0 0,0 0 0,0 0 0,5 4 0,13 7 0,0 0 0,0-1 0,2-1 0,-1-2 0,34 12 0,31 22 0,-67-32 0,1-2 0,45 18 0,-16-8 0,-39-15 0,1-1 0,-1 0 0,24 5 0,87 25 0,-86-29 0,0-2 0,1-1 0,-1-2 0,59-5 0,-92 3 0,0 0 0,0 0 0,0 0 0,0 0 0,0 0 0,0-1 0,0 0 0,0 0 0,-1 0 0,1 0 0,-1 0 0,1-1 0,-1 0 0,0 0 0,0 1 0,0-2 0,0 1 0,-1 0 0,1-1 0,-1 1 0,0-1 0,0 0 0,0 1 0,-1-1 0,1 0 0,-1 0 0,0 0 0,1-6 0,2-13 0,-1 1 0,-1 0 0,0-1 0,-3-24 0,0 22 0,3-27 0,0 37 0,-1 1 0,0-1 0,-2 0 0,1 0 0,-2 0 0,0 0 0,-4-14 0,-6 6 0,0 1 0,-1 1 0,-1 0 0,-1 1 0,-29-31 0,35 42 0,0 0 0,-1 1 0,-1 0 0,1 1 0,-1 0 0,0 1 0,-1 0 0,-17-6 0,-24-13 0,36 16 0,0 1 0,-1 1 0,-1 1 0,1 1 0,-1 0 0,1 2 0,-1 0 0,-1 1 0,1 0 0,-33 3 0,-3-2-30,34-1-304,0 2 0,0 0 1,-38 6-1,48-3-6492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18:11:15.864"/>
    </inkml:context>
    <inkml:brush xml:id="br0">
      <inkml:brushProperty name="width" value="0.05" units="cm"/>
      <inkml:brushProperty name="height" value="0.05" units="cm"/>
      <inkml:brushProperty name="color" value="#E71224"/>
    </inkml:brush>
  </inkml:definitions>
  <inkml:trace contextRef="#ctx0" brushRef="#br0">2339 141 24575,'-17'-18'0,"15"15"0,0 0 0,0 0 0,-1 1 0,1-1 0,-1 1 0,0-1 0,1 1 0,-1 0 0,0 0 0,0 0 0,-1 0 0,1 1 0,0 0 0,-1-1 0,1 1 0,0 0 0,-1 0 0,1 1 0,-5-1 0,-312-11 0,283 11 0,-1-1 0,1-2 0,-49-12 0,57 12 0,1 1 0,0 2 0,-52 3 0,14 0 0,43-1 0,0 2 0,0 0 0,-32 10 0,-26 5 0,70-16 0,0 1 0,0 0 0,-18 8 0,-29 9 0,-144 35 0,183-50 0,-13 8 0,1 0 0,0 2 0,-52 34 0,-10 6 0,57-36 0,-79 36 0,74-39 0,-1 3 0,-41 24 0,68-34 0,0 1 0,1 1 0,0 0 0,0 0 0,1 1 0,1 1 0,0 1 0,-12 17 0,0 10 0,2 2 0,2 0 0,2 1 0,2 0 0,2 2 0,-10 54 0,-11 133 0,12-98 0,-10 241 0,30-262 0,-6 312 0,7-99 0,5 328 0,1-610 0,13 64 0,3 25 0,-16-104 0,1-1 0,1 0 0,1-1 0,2 0 0,1 0 0,22 45 0,-21-53 0,-5-6 0,1 0 0,0 0 0,2 0 0,-1-1 0,2 0 0,0-1 0,0 0 0,1 0 0,0-1 0,24 17 0,55 28 0,-74-44 0,-1 1 0,-1 0 0,-1 1 0,24 29 0,-27-29 0,1-1 0,0 0 0,1-1 0,0 0 0,1-1 0,26 17 0,-2-6 0,41 20 0,-63-36 0,1-1 0,0 0 0,0-2 0,0 1 0,1-2 0,23 1 0,27 10 0,-55-9 0,1-1 0,-1-1 0,0 0 0,16 0 0,121 8 0,-135-8 0,291 2 0,-162-7 0,523 3 0,-655-2 0,0-1 0,-1 1 0,1-2 0,-1 0 0,0 0 0,0 0 0,11-8 0,2 0 0,45-16 0,-45 19 0,1-1 0,27-16 0,-6 2 0,57-23 0,-55 26 0,50-28 0,-26 10 0,-43 25 0,-2-1 0,35-25 0,-6-6 0,82-89 0,-60 47 0,-33 28 0,72-127 0,-94 149 0,69-110 0,-78 129 0,-6 10 0,0 0 0,-1-1 0,0 0 0,-1 0 0,0-1 0,0 1 0,-1-1 0,3-14 0,2-9 0,2 1 0,1 1 0,2 0 0,34-59 0,21-46 0,35-97 0,-76 148 0,-15 42 0,50-120 0,-49 128 0,-1-1 0,11-56 0,-19 53 0,-2 0 0,-2-1 0,-4-42 0,0-6 0,5-30 0,-4-127 0,-2 227 0,0-1 0,-1 1 0,-1 0 0,-1 1 0,0 0 0,-2 0 0,-20-33 0,14 24 0,-24-56 0,20 34 0,-3 1 0,-2 0 0,-47-71 0,41 73 0,11 16 0,0 0 0,-2 2 0,-1 0 0,-35-32 0,38 43 0,0-1 0,-1 0 0,-1 1 0,-1 2 0,-24-15 0,-19-6 0,-46-23 0,8 0 0,-61-34 0,134 76 0,-1 2 0,0 1 0,-2 1 0,1 2 0,-1 1 0,-49-8 0,18 6 0,47 8 0,0 0 0,-1 1 0,-29 0 0,-13 4 0,-83-2 0,35-13 0,97 11 0,1 0 0,0 0 0,0-1 0,0 0 0,0 0 0,1-1 0,0-1 0,0 1 0,0-2 0,1 1 0,0-1 0,-9-10 0,5 6 0,-1 1 0,0 0 0,-29-16 0,25 17-1365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18:13:15.874"/>
    </inkml:context>
    <inkml:brush xml:id="br0">
      <inkml:brushProperty name="width" value="0.05" units="cm"/>
      <inkml:brushProperty name="height" value="0.05" units="cm"/>
    </inkml:brush>
  </inkml:definitions>
  <inkml:trace contextRef="#ctx0" brushRef="#br0">5164 477 24575,'-6'-2'0,"0"0"0,1 0 0,-1 0 0,0 0 0,1-1 0,-1 0 0,1-1 0,-9-6 0,-2-1 0,-36-17 0,-105-41 0,136 60 0,6 3 0,0 0 0,-1 0 0,0 2 0,-25-5 0,-81-18 0,-78-10 0,-12 1 0,168 29 0,5 1 0,-75-3 0,-534 10 0,485-15 0,108 7 0,-60 0 0,92 6 0,2-1 0,-1-1 0,-40-12 0,-22-4 0,32 13 0,-76-1 0,102 6 0,1-2 0,-35-7 0,34 5 0,0 1 0,-33-1 0,-264-8 0,-424 13 0,724-2 0,-1 0 0,1-1 0,-34-11 0,35 8 0,-1 1 0,0 1 0,-40-1 0,-100-9 0,134 14 0,7 0 0,0 0 0,-33 6 0,47-5 0,1 1 0,-1 1 0,0-1 0,1 1 0,0 0 0,0 1 0,0 0 0,0 0 0,0 1 0,-9 8 0,-7 5 0,0-1 0,-49 27 0,1-1 0,-74 36 0,131-70 0,1 1 0,0 1 0,0 0 0,2 0 0,-1 1 0,1 1 0,1 0 0,0 1 0,1-1 0,0 2 0,-10 23 0,11-25 0,-1-1 0,0-1 0,-1 1 0,-21 18 0,-6 7 0,22-21 0,-7 9 0,1 0 0,-21 33 0,36-49 0,1 0 0,0 0 0,1 0 0,0 1 0,1 0 0,0 0 0,0 0 0,1 0 0,1 0 0,-1 0 0,1 13 0,1-4 0,1 1 0,0-1 0,6 28 0,-4-39 0,-1-1 0,1 0 0,0 0 0,0-1 0,0 1 0,1 0 0,0-1 0,1 0 0,0 0 0,0 0 0,10 9 0,31 31 0,-33-32 0,1 0 0,0-1 0,1 0 0,25 15 0,60 29 0,45 26 0,-135-78 0,0 0 0,0-1 0,1 0 0,0-1 0,0 0 0,-1-1 0,23 2 0,-17-2 0,0 0 0,-1 2 0,17 4 0,-6 0 0,1-1 0,0-1 0,1-2 0,-1 0 0,34-1 0,5 1 0,-13 2 0,44 2 0,1038-9 0,-585 1 0,-415-14 0,-100 13 0,66-13 0,-6 1 0,-68 10 0,0-2 0,45-14 0,-45 11 0,1 0 0,36-3 0,60-7 0,-73 9 0,100-4 0,-26 11 0,116 5 0,-121 16 0,-81-11 0,74 5 0,-91-11 0,-1 1 0,30 7 0,18 3 0,-48-10 0,121 7 0,21 4 0,-53-13 0,84-3 0,-186 1 0,0-1 0,1 0 0,-1-1 0,-1 1 0,1-1 0,0-1 0,-1 0 0,1 0 0,-1 0 0,0-1 0,7-7 0,13-10 0,30-35 0,-47 46 0,4-5 0,-1-1 0,-1 0 0,12-23 0,6-9 0,-26 43 0,-1-1 0,1 0 0,-1 0 0,-1 0 0,0 0 0,0 0 0,0-1 0,-1 1 0,1-15 0,-4-77 0,0 42 0,2 40 0,0-7 0,-1 1 0,-4-29 0,4 43 0,-2 0 0,1 0 0,-1 0 0,-1 1 0,1-1 0,-1 1 0,-1 0 0,-10-14 0,-3-3 40,-1 2 0,-24-23 0,38 41-146,-1 0 0,0 0 0,0 0 0,0 1 0,0 0 0,-1 0-1,1 0 1,-1 1 0,0 0 0,0 0 0,0 1 0,-1 0 0,-14-2 0,11 4-6720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18:13:45.524"/>
    </inkml:context>
    <inkml:brush xml:id="br0">
      <inkml:brushProperty name="width" value="0.05" units="cm"/>
      <inkml:brushProperty name="height" value="0.05" units="cm"/>
      <inkml:brushProperty name="color" value="#E71224"/>
    </inkml:brush>
  </inkml:definitions>
  <inkml:trace contextRef="#ctx0" brushRef="#br0">1675 123 24575,'-95'-15'0,"-830"16"0,900 1 0,1 1 0,-1 1 0,0 2 0,-46 16 0,11-3 0,-32 17 0,29-10 0,44-18 0,1 1 0,0 1 0,0 0 0,-23 19 0,-3 2 0,23-18 0,11-7 0,0 0 0,0 1 0,1 0 0,0 0 0,0 1 0,-9 10 0,16-15 0,1 0 0,-1 0 0,0 0 0,1 0 0,-1 0 0,1 0 0,0 1 0,0-1 0,0 0 0,1 1 0,-1-1 0,1 1 0,0-1 0,0 0 0,0 1 0,0-1 0,0 1 0,1-1 0,0 0 0,-1 1 0,1-1 0,1 0 0,-1 0 0,0 0 0,1 1 0,2 2 0,38 58 0,-32-51 0,-1 0 0,0 1 0,-1 0 0,8 20 0,-6-11 0,1 0 0,1 0 0,1-1 0,1 0 0,1-1 0,1-1 0,0-1 0,26 23 0,-35-36 0,1-1 0,0 0 0,0 0 0,0-1 0,0 0 0,1-1 0,0 0 0,-1 0 0,1-1 0,0 0 0,17 1 0,10-1 0,62-4 0,-30 0 0,1154 2 0,-1209-1 0,-1-1 0,0 0 0,1-1 0,-1 0 0,0-1 0,17-8 0,44-11 0,-30 17 0,0 3 0,0 2 0,48 4 0,2-1 0,1686-2 0,-1765-2 0,0 0 0,-1-1 0,1-1 0,-1 0 0,0-1 0,0 0 0,13-8 0,26-9 0,-24 10 0,0-1 0,43-28 0,0 0 0,110-75 0,-120 73 0,-44 32 0,-1-1 0,-1 0 0,20-20 0,-31 27 0,0 1 0,0-1 0,-1 0 0,1 0 0,-1 0 0,0-1 0,-1 1 0,1-1 0,-1 1 0,0-1 0,-1 0 0,1 0 0,-1 0 0,0 0 0,0-9 0,-1 11 0,1 0 0,-1 0 0,0 0 0,0 1 0,-1-1 0,1 0 0,-1 0 0,1 0 0,-1 0 0,-1 0 0,1 1 0,0-1 0,-1 0 0,0 1 0,0-1 0,0 1 0,0 0 0,0-1 0,-1 1 0,1 0 0,-1 1 0,0-1 0,0 0 0,0 1 0,0-1 0,-1 1 0,1 0 0,-1 0 0,-5-2 0,-18-9 0,-1 2 0,-1 0 0,-43-9 0,23 6 0,8 4 0,-60-7 0,-30-7 0,-44-10 0,73 16 0,35 4 0,-1 2 0,-113-3 0,154 14 0,1-1 0,-37-8 0,37 5 0,-1 1 0,-37-1 0,-164-8 0,-535 13 0,628 14 0,87-15 0,27-1 0,0 2 0,0 0 0,0 1 0,0 1 0,0 1 0,-36 10 0,33-7 0,0 0 0,0-1 0,0-2 0,-31 2 0,-147 22 0,146-21 0,-52 2 0,90-7 0,1 1 0,0 1 0,-1 0 0,-23 9 0,-15 3 0,-52 11-1365,98-23-5461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iles.eric.ed.gov/fulltext/ED601883.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pa.gov/environmentaljustice/environmental-justice-tribes-and-indigenous-peopl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aysofknowingforum.ca/online-dialogue-seri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winomish-nsn.gov/ihi2/index.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anhr.uaf.edu/research/past-canhr-projects/native-transforma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58758a62c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58758a62c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1c2b6f110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1c2b6f110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1b4be1c17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1b4be1c17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Large get out the vote campaign by many CBOs and Illuminative and UIHI</a:t>
            </a:r>
            <a:endParaRPr/>
          </a:p>
          <a:p>
            <a:pPr marL="0" lvl="0" indent="0" algn="l" rtl="0">
              <a:spcBef>
                <a:spcPts val="0"/>
              </a:spcBef>
              <a:spcAft>
                <a:spcPts val="0"/>
              </a:spcAft>
              <a:buNone/>
            </a:pPr>
            <a:endParaRPr/>
          </a:p>
          <a:p>
            <a:pPr marL="0" lvl="0" indent="0" algn="l" rtl="0">
              <a:spcBef>
                <a:spcPts val="0"/>
              </a:spcBef>
              <a:spcAft>
                <a:spcPts val="0"/>
              </a:spcAft>
              <a:buNone/>
            </a:pPr>
            <a:r>
              <a:rPr lang="en"/>
              <a:t>See the voting power of Native in the 2020 election by looking at Araizon and the blue correlates with reservations.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1b4be1c17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1b4be1c1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That voting power was depicted as “something else” on CNN which turned into a meme. </a:t>
            </a:r>
            <a:endParaRPr/>
          </a:p>
          <a:p>
            <a:pPr marL="0" lvl="0" indent="0" algn="l" rtl="0">
              <a:spcBef>
                <a:spcPts val="0"/>
              </a:spcBef>
              <a:spcAft>
                <a:spcPts val="0"/>
              </a:spcAft>
              <a:buNone/>
            </a:pPr>
            <a:endParaRPr/>
          </a:p>
          <a:p>
            <a:pPr marL="0" lvl="0" indent="0" algn="l" rtl="0">
              <a:spcBef>
                <a:spcPts val="0"/>
              </a:spcBef>
              <a:spcAft>
                <a:spcPts val="0"/>
              </a:spcAft>
              <a:buNone/>
            </a:pPr>
            <a:r>
              <a:rPr lang="en"/>
              <a:t>But ties into the data problems and even genocide in the data. This was online at a LHJ. I suspected and it was later changed to Native Hawaiian Pacific Islander.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1b4be1c17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1b4be1c17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sng" dirty="0">
                <a:solidFill>
                  <a:schemeClr val="hlink"/>
                </a:solidFill>
                <a:hlinkClick r:id="rId3"/>
              </a:rPr>
              <a:t>https://files.eric.ed.gov/fulltext/ED601883.pdf</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58758a62c5_0_2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58758a62c5_0_2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https://www.epa.gov/environmentaljustice/environmental-justice-tribes-and-indigenous-peoples</a:t>
            </a:r>
            <a:r>
              <a:rPr lang="en" dirty="0"/>
              <a: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1c2b6f11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1c2b6f11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sng" dirty="0">
                <a:solidFill>
                  <a:schemeClr val="hlink"/>
                </a:solidFill>
                <a:hlinkClick r:id="rId3"/>
              </a:rPr>
              <a:t>https://www.waysofknowingforum.ca/online-dialogue-series</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1c2b6f110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1c2b6f110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3e0abc5bb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3e0abc5bb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3e0abc5bb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3e0abc5bb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Lethbridge feasibility study</a:t>
            </a:r>
          </a:p>
        </p:txBody>
      </p:sp>
    </p:spTree>
    <p:extLst>
      <p:ext uri="{BB962C8B-B14F-4D97-AF65-F5344CB8AC3E}">
        <p14:creationId xmlns:p14="http://schemas.microsoft.com/office/powerpoint/2010/main" val="88812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55951b14d5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55951b14d5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e0abc5bb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e0abc5bb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3e0abc5bb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3e0abc5bb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3e0abc5bb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3e0abc5bb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3e0abc5bb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3e0abc5bb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3e0abc5bb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3e0abc5bb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3e0abc5bb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3e0abc5bb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3e0abc5bb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3e0abc5bb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3e0abc5bb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3e0abc5bb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https://swinomish-nsn.gov/ihi2/index.html</a:t>
            </a:r>
            <a:r>
              <a:rPr lang="en"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sng" dirty="0">
                <a:solidFill>
                  <a:schemeClr val="hlink"/>
                </a:solidFill>
                <a:hlinkClick r:id="rId4"/>
              </a:rPr>
              <a:t>https://canhr.uaf.edu/research/past-canhr-projects/native-transformations/</a:t>
            </a:r>
            <a:r>
              <a:rPr lang="en-US" dirty="0"/>
              <a:t> </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58758a62c5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58758a62c5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58758a62c5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58758a62c5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58758a62c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58758a62c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58758a62c5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158758a62c5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58758a62c5_0_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158758a62c5_0_1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58758a62c5_0_1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58758a62c5_0_1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58758a62c5_0_1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58758a62c5_0_1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pic>
        <p:nvPicPr>
          <p:cNvPr id="60" name="Google Shape;60;p13" descr="Droplets-HD-Content-R1d.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1" name="Google Shape;61;p13"/>
          <p:cNvSpPr txBox="1">
            <a:spLocks noGrp="1"/>
          </p:cNvSpPr>
          <p:nvPr>
            <p:ph type="title"/>
          </p:nvPr>
        </p:nvSpPr>
        <p:spPr>
          <a:xfrm>
            <a:off x="685331" y="463888"/>
            <a:ext cx="7773300" cy="11973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3"/>
          <p:cNvSpPr txBox="1">
            <a:spLocks noGrp="1"/>
          </p:cNvSpPr>
          <p:nvPr>
            <p:ph type="body" idx="1"/>
          </p:nvPr>
        </p:nvSpPr>
        <p:spPr>
          <a:xfrm>
            <a:off x="685331" y="1775319"/>
            <a:ext cx="3829500" cy="256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20000"/>
              </a:lnSpc>
              <a:spcBef>
                <a:spcPts val="800"/>
              </a:spcBef>
              <a:spcAft>
                <a:spcPts val="0"/>
              </a:spcAft>
              <a:buSzPts val="1400"/>
              <a:buChar char="●"/>
              <a:defRPr/>
            </a:lvl1pPr>
            <a:lvl2pPr marL="914400" lvl="1" indent="-317500" algn="l" rtl="0">
              <a:lnSpc>
                <a:spcPct val="120000"/>
              </a:lnSpc>
              <a:spcBef>
                <a:spcPts val="1200"/>
              </a:spcBef>
              <a:spcAft>
                <a:spcPts val="0"/>
              </a:spcAft>
              <a:buSzPts val="1400"/>
              <a:buChar char="○"/>
              <a:defRPr/>
            </a:lvl2pPr>
            <a:lvl3pPr marL="1371600" lvl="2" indent="-317500" algn="l" rtl="0">
              <a:lnSpc>
                <a:spcPct val="120000"/>
              </a:lnSpc>
              <a:spcBef>
                <a:spcPts val="1200"/>
              </a:spcBef>
              <a:spcAft>
                <a:spcPts val="0"/>
              </a:spcAft>
              <a:buSzPts val="1400"/>
              <a:buChar char="■"/>
              <a:defRPr/>
            </a:lvl3pPr>
            <a:lvl4pPr marL="1828800" lvl="3" indent="-317500" algn="l" rtl="0">
              <a:lnSpc>
                <a:spcPct val="120000"/>
              </a:lnSpc>
              <a:spcBef>
                <a:spcPts val="1200"/>
              </a:spcBef>
              <a:spcAft>
                <a:spcPts val="0"/>
              </a:spcAft>
              <a:buSzPts val="1400"/>
              <a:buChar char="●"/>
              <a:defRPr/>
            </a:lvl4pPr>
            <a:lvl5pPr marL="2286000" lvl="4" indent="-317500" algn="l" rtl="0">
              <a:lnSpc>
                <a:spcPct val="120000"/>
              </a:lnSpc>
              <a:spcBef>
                <a:spcPts val="1200"/>
              </a:spcBef>
              <a:spcAft>
                <a:spcPts val="0"/>
              </a:spcAft>
              <a:buSzPts val="1400"/>
              <a:buChar char="○"/>
              <a:defRPr/>
            </a:lvl5pPr>
            <a:lvl6pPr marL="2743200" lvl="5" indent="-317500" algn="l" rtl="0">
              <a:lnSpc>
                <a:spcPct val="120000"/>
              </a:lnSpc>
              <a:spcBef>
                <a:spcPts val="1200"/>
              </a:spcBef>
              <a:spcAft>
                <a:spcPts val="0"/>
              </a:spcAft>
              <a:buSzPts val="1400"/>
              <a:buChar char="■"/>
              <a:defRPr/>
            </a:lvl6pPr>
            <a:lvl7pPr marL="3200400" lvl="6" indent="-317500" algn="l" rtl="0">
              <a:lnSpc>
                <a:spcPct val="120000"/>
              </a:lnSpc>
              <a:spcBef>
                <a:spcPts val="1200"/>
              </a:spcBef>
              <a:spcAft>
                <a:spcPts val="0"/>
              </a:spcAft>
              <a:buSzPts val="1400"/>
              <a:buChar char="●"/>
              <a:defRPr/>
            </a:lvl7pPr>
            <a:lvl8pPr marL="3657600" lvl="7" indent="-317500" algn="l" rtl="0">
              <a:lnSpc>
                <a:spcPct val="120000"/>
              </a:lnSpc>
              <a:spcBef>
                <a:spcPts val="1200"/>
              </a:spcBef>
              <a:spcAft>
                <a:spcPts val="0"/>
              </a:spcAft>
              <a:buSzPts val="1400"/>
              <a:buChar char="○"/>
              <a:defRPr/>
            </a:lvl8pPr>
            <a:lvl9pPr marL="4114800" lvl="8" indent="-317500" algn="l" rtl="0">
              <a:lnSpc>
                <a:spcPct val="120000"/>
              </a:lnSpc>
              <a:spcBef>
                <a:spcPts val="1200"/>
              </a:spcBef>
              <a:spcAft>
                <a:spcPts val="1200"/>
              </a:spcAft>
              <a:buSzPts val="1400"/>
              <a:buChar char="■"/>
              <a:defRPr/>
            </a:lvl9pPr>
          </a:lstStyle>
          <a:p>
            <a:endParaRPr/>
          </a:p>
        </p:txBody>
      </p:sp>
      <p:sp>
        <p:nvSpPr>
          <p:cNvPr id="63" name="Google Shape;63;p13"/>
          <p:cNvSpPr txBox="1">
            <a:spLocks noGrp="1"/>
          </p:cNvSpPr>
          <p:nvPr>
            <p:ph type="body" idx="2"/>
          </p:nvPr>
        </p:nvSpPr>
        <p:spPr>
          <a:xfrm>
            <a:off x="4629150" y="1775319"/>
            <a:ext cx="3828900" cy="256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20000"/>
              </a:lnSpc>
              <a:spcBef>
                <a:spcPts val="800"/>
              </a:spcBef>
              <a:spcAft>
                <a:spcPts val="0"/>
              </a:spcAft>
              <a:buSzPts val="1400"/>
              <a:buChar char="●"/>
              <a:defRPr/>
            </a:lvl1pPr>
            <a:lvl2pPr marL="914400" lvl="1" indent="-317500" algn="l" rtl="0">
              <a:lnSpc>
                <a:spcPct val="120000"/>
              </a:lnSpc>
              <a:spcBef>
                <a:spcPts val="1200"/>
              </a:spcBef>
              <a:spcAft>
                <a:spcPts val="0"/>
              </a:spcAft>
              <a:buSzPts val="1400"/>
              <a:buChar char="○"/>
              <a:defRPr/>
            </a:lvl2pPr>
            <a:lvl3pPr marL="1371600" lvl="2" indent="-317500" algn="l" rtl="0">
              <a:lnSpc>
                <a:spcPct val="120000"/>
              </a:lnSpc>
              <a:spcBef>
                <a:spcPts val="1200"/>
              </a:spcBef>
              <a:spcAft>
                <a:spcPts val="0"/>
              </a:spcAft>
              <a:buSzPts val="1400"/>
              <a:buChar char="■"/>
              <a:defRPr/>
            </a:lvl3pPr>
            <a:lvl4pPr marL="1828800" lvl="3" indent="-317500" algn="l" rtl="0">
              <a:lnSpc>
                <a:spcPct val="120000"/>
              </a:lnSpc>
              <a:spcBef>
                <a:spcPts val="1200"/>
              </a:spcBef>
              <a:spcAft>
                <a:spcPts val="0"/>
              </a:spcAft>
              <a:buSzPts val="1400"/>
              <a:buChar char="●"/>
              <a:defRPr/>
            </a:lvl4pPr>
            <a:lvl5pPr marL="2286000" lvl="4" indent="-317500" algn="l" rtl="0">
              <a:lnSpc>
                <a:spcPct val="120000"/>
              </a:lnSpc>
              <a:spcBef>
                <a:spcPts val="1200"/>
              </a:spcBef>
              <a:spcAft>
                <a:spcPts val="0"/>
              </a:spcAft>
              <a:buSzPts val="1400"/>
              <a:buChar char="○"/>
              <a:defRPr/>
            </a:lvl5pPr>
            <a:lvl6pPr marL="2743200" lvl="5" indent="-317500" algn="l" rtl="0">
              <a:lnSpc>
                <a:spcPct val="120000"/>
              </a:lnSpc>
              <a:spcBef>
                <a:spcPts val="1200"/>
              </a:spcBef>
              <a:spcAft>
                <a:spcPts val="0"/>
              </a:spcAft>
              <a:buSzPts val="1400"/>
              <a:buChar char="■"/>
              <a:defRPr/>
            </a:lvl6pPr>
            <a:lvl7pPr marL="3200400" lvl="6" indent="-317500" algn="l" rtl="0">
              <a:lnSpc>
                <a:spcPct val="120000"/>
              </a:lnSpc>
              <a:spcBef>
                <a:spcPts val="1200"/>
              </a:spcBef>
              <a:spcAft>
                <a:spcPts val="0"/>
              </a:spcAft>
              <a:buSzPts val="1400"/>
              <a:buChar char="●"/>
              <a:defRPr/>
            </a:lvl7pPr>
            <a:lvl8pPr marL="3657600" lvl="7" indent="-317500" algn="l" rtl="0">
              <a:lnSpc>
                <a:spcPct val="120000"/>
              </a:lnSpc>
              <a:spcBef>
                <a:spcPts val="1200"/>
              </a:spcBef>
              <a:spcAft>
                <a:spcPts val="0"/>
              </a:spcAft>
              <a:buSzPts val="1400"/>
              <a:buChar char="○"/>
              <a:defRPr/>
            </a:lvl8pPr>
            <a:lvl9pPr marL="4114800" lvl="8" indent="-317500" algn="l" rtl="0">
              <a:lnSpc>
                <a:spcPct val="120000"/>
              </a:lnSpc>
              <a:spcBef>
                <a:spcPts val="1200"/>
              </a:spcBef>
              <a:spcAft>
                <a:spcPts val="1200"/>
              </a:spcAft>
              <a:buSzPts val="1400"/>
              <a:buChar char="■"/>
              <a:defRPr/>
            </a:lvl9pPr>
          </a:lstStyle>
          <a:p>
            <a:endParaRPr/>
          </a:p>
        </p:txBody>
      </p:sp>
      <p:sp>
        <p:nvSpPr>
          <p:cNvPr id="64" name="Google Shape;64;p13"/>
          <p:cNvSpPr txBox="1">
            <a:spLocks noGrp="1"/>
          </p:cNvSpPr>
          <p:nvPr>
            <p:ph type="dt" idx="10"/>
          </p:nvPr>
        </p:nvSpPr>
        <p:spPr>
          <a:xfrm>
            <a:off x="5759053" y="4412456"/>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3"/>
          <p:cNvSpPr txBox="1">
            <a:spLocks noGrp="1"/>
          </p:cNvSpPr>
          <p:nvPr>
            <p:ph type="ftr" idx="11"/>
          </p:nvPr>
        </p:nvSpPr>
        <p:spPr>
          <a:xfrm>
            <a:off x="685331" y="4412456"/>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3"/>
          <p:cNvSpPr txBox="1">
            <a:spLocks noGrp="1"/>
          </p:cNvSpPr>
          <p:nvPr>
            <p:ph type="sldNum" idx="12"/>
          </p:nvPr>
        </p:nvSpPr>
        <p:spPr>
          <a:xfrm>
            <a:off x="7885508" y="4412456"/>
            <a:ext cx="5730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4"/>
          <p:cNvSpPr txBox="1">
            <a:spLocks noGrp="1"/>
          </p:cNvSpPr>
          <p:nvPr>
            <p:ph type="body" idx="1"/>
          </p:nvPr>
        </p:nvSpPr>
        <p:spPr>
          <a:xfrm>
            <a:off x="857250" y="1501133"/>
            <a:ext cx="3566400" cy="5829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0"/>
              </a:spcBef>
              <a:spcAft>
                <a:spcPts val="0"/>
              </a:spcAft>
              <a:buSzPts val="1400"/>
              <a:buNone/>
              <a:defRPr sz="1800" b="1"/>
            </a:lvl1pPr>
            <a:lvl2pPr marL="914400" lvl="1" indent="-228600" algn="l" rtl="0">
              <a:lnSpc>
                <a:spcPct val="90000"/>
              </a:lnSpc>
              <a:spcBef>
                <a:spcPts val="1200"/>
              </a:spcBef>
              <a:spcAft>
                <a:spcPts val="0"/>
              </a:spcAft>
              <a:buSzPts val="1200"/>
              <a:buNone/>
              <a:defRPr sz="1500" b="1"/>
            </a:lvl2pPr>
            <a:lvl3pPr marL="1371600" lvl="2" indent="-228600" algn="l" rtl="0">
              <a:lnSpc>
                <a:spcPct val="90000"/>
              </a:lnSpc>
              <a:spcBef>
                <a:spcPts val="300"/>
              </a:spcBef>
              <a:spcAft>
                <a:spcPts val="0"/>
              </a:spcAft>
              <a:buSzPts val="1100"/>
              <a:buNone/>
              <a:defRPr sz="1400" b="1"/>
            </a:lvl3pPr>
            <a:lvl4pPr marL="1828800" lvl="3" indent="-228600" algn="l" rtl="0">
              <a:lnSpc>
                <a:spcPct val="90000"/>
              </a:lnSpc>
              <a:spcBef>
                <a:spcPts val="300"/>
              </a:spcBef>
              <a:spcAft>
                <a:spcPts val="0"/>
              </a:spcAft>
              <a:buSzPts val="1000"/>
              <a:buNone/>
              <a:defRPr sz="1200" b="1"/>
            </a:lvl4pPr>
            <a:lvl5pPr marL="2286000" lvl="4" indent="-228600" algn="l" rtl="0">
              <a:lnSpc>
                <a:spcPct val="90000"/>
              </a:lnSpc>
              <a:spcBef>
                <a:spcPts val="300"/>
              </a:spcBef>
              <a:spcAft>
                <a:spcPts val="0"/>
              </a:spcAft>
              <a:buSzPts val="1000"/>
              <a:buNone/>
              <a:defRPr sz="1200" b="1"/>
            </a:lvl5pPr>
            <a:lvl6pPr marL="2743200" lvl="5" indent="-228600" algn="l" rtl="0">
              <a:lnSpc>
                <a:spcPct val="90000"/>
              </a:lnSpc>
              <a:spcBef>
                <a:spcPts val="300"/>
              </a:spcBef>
              <a:spcAft>
                <a:spcPts val="0"/>
              </a:spcAft>
              <a:buSzPts val="1000"/>
              <a:buNone/>
              <a:defRPr sz="1200" b="1"/>
            </a:lvl6pPr>
            <a:lvl7pPr marL="3200400" lvl="6" indent="-228600" algn="l" rtl="0">
              <a:lnSpc>
                <a:spcPct val="90000"/>
              </a:lnSpc>
              <a:spcBef>
                <a:spcPts val="300"/>
              </a:spcBef>
              <a:spcAft>
                <a:spcPts val="0"/>
              </a:spcAft>
              <a:buSzPts val="1000"/>
              <a:buNone/>
              <a:defRPr sz="1200" b="1"/>
            </a:lvl7pPr>
            <a:lvl8pPr marL="3657600" lvl="7" indent="-228600" algn="l" rtl="0">
              <a:lnSpc>
                <a:spcPct val="90000"/>
              </a:lnSpc>
              <a:spcBef>
                <a:spcPts val="300"/>
              </a:spcBef>
              <a:spcAft>
                <a:spcPts val="0"/>
              </a:spcAft>
              <a:buSzPts val="1000"/>
              <a:buNone/>
              <a:defRPr sz="1200" b="1"/>
            </a:lvl8pPr>
            <a:lvl9pPr marL="4114800" lvl="8" indent="-228600" algn="l" rtl="0">
              <a:lnSpc>
                <a:spcPct val="90000"/>
              </a:lnSpc>
              <a:spcBef>
                <a:spcPts val="300"/>
              </a:spcBef>
              <a:spcAft>
                <a:spcPts val="300"/>
              </a:spcAft>
              <a:buSzPts val="1000"/>
              <a:buNone/>
              <a:defRPr sz="1200" b="1"/>
            </a:lvl9pPr>
          </a:lstStyle>
          <a:p>
            <a:endParaRPr/>
          </a:p>
        </p:txBody>
      </p:sp>
      <p:sp>
        <p:nvSpPr>
          <p:cNvPr id="70" name="Google Shape;70;p14"/>
          <p:cNvSpPr txBox="1">
            <a:spLocks noGrp="1"/>
          </p:cNvSpPr>
          <p:nvPr>
            <p:ph type="body" idx="2"/>
          </p:nvPr>
        </p:nvSpPr>
        <p:spPr>
          <a:xfrm>
            <a:off x="857250" y="2041112"/>
            <a:ext cx="3566400" cy="25377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71" name="Google Shape;71;p14"/>
          <p:cNvSpPr txBox="1">
            <a:spLocks noGrp="1"/>
          </p:cNvSpPr>
          <p:nvPr>
            <p:ph type="body" idx="3"/>
          </p:nvPr>
        </p:nvSpPr>
        <p:spPr>
          <a:xfrm>
            <a:off x="4701880" y="1499274"/>
            <a:ext cx="3566400" cy="5829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0"/>
              </a:spcBef>
              <a:spcAft>
                <a:spcPts val="0"/>
              </a:spcAft>
              <a:buSzPts val="1400"/>
              <a:buNone/>
              <a:defRPr sz="1800" b="1"/>
            </a:lvl1pPr>
            <a:lvl2pPr marL="914400" lvl="1" indent="-228600" algn="l" rtl="0">
              <a:lnSpc>
                <a:spcPct val="90000"/>
              </a:lnSpc>
              <a:spcBef>
                <a:spcPts val="1200"/>
              </a:spcBef>
              <a:spcAft>
                <a:spcPts val="0"/>
              </a:spcAft>
              <a:buSzPts val="1200"/>
              <a:buNone/>
              <a:defRPr sz="1500" b="1"/>
            </a:lvl2pPr>
            <a:lvl3pPr marL="1371600" lvl="2" indent="-228600" algn="l" rtl="0">
              <a:lnSpc>
                <a:spcPct val="90000"/>
              </a:lnSpc>
              <a:spcBef>
                <a:spcPts val="300"/>
              </a:spcBef>
              <a:spcAft>
                <a:spcPts val="0"/>
              </a:spcAft>
              <a:buSzPts val="1100"/>
              <a:buNone/>
              <a:defRPr sz="1400" b="1"/>
            </a:lvl3pPr>
            <a:lvl4pPr marL="1828800" lvl="3" indent="-228600" algn="l" rtl="0">
              <a:lnSpc>
                <a:spcPct val="90000"/>
              </a:lnSpc>
              <a:spcBef>
                <a:spcPts val="300"/>
              </a:spcBef>
              <a:spcAft>
                <a:spcPts val="0"/>
              </a:spcAft>
              <a:buSzPts val="1000"/>
              <a:buNone/>
              <a:defRPr sz="1200" b="1"/>
            </a:lvl4pPr>
            <a:lvl5pPr marL="2286000" lvl="4" indent="-228600" algn="l" rtl="0">
              <a:lnSpc>
                <a:spcPct val="90000"/>
              </a:lnSpc>
              <a:spcBef>
                <a:spcPts val="300"/>
              </a:spcBef>
              <a:spcAft>
                <a:spcPts val="0"/>
              </a:spcAft>
              <a:buSzPts val="1000"/>
              <a:buNone/>
              <a:defRPr sz="1200" b="1"/>
            </a:lvl5pPr>
            <a:lvl6pPr marL="2743200" lvl="5" indent="-228600" algn="l" rtl="0">
              <a:lnSpc>
                <a:spcPct val="90000"/>
              </a:lnSpc>
              <a:spcBef>
                <a:spcPts val="300"/>
              </a:spcBef>
              <a:spcAft>
                <a:spcPts val="0"/>
              </a:spcAft>
              <a:buSzPts val="1000"/>
              <a:buNone/>
              <a:defRPr sz="1200" b="1"/>
            </a:lvl6pPr>
            <a:lvl7pPr marL="3200400" lvl="6" indent="-228600" algn="l" rtl="0">
              <a:lnSpc>
                <a:spcPct val="90000"/>
              </a:lnSpc>
              <a:spcBef>
                <a:spcPts val="300"/>
              </a:spcBef>
              <a:spcAft>
                <a:spcPts val="0"/>
              </a:spcAft>
              <a:buSzPts val="1000"/>
              <a:buNone/>
              <a:defRPr sz="1200" b="1"/>
            </a:lvl7pPr>
            <a:lvl8pPr marL="3657600" lvl="7" indent="-228600" algn="l" rtl="0">
              <a:lnSpc>
                <a:spcPct val="90000"/>
              </a:lnSpc>
              <a:spcBef>
                <a:spcPts val="300"/>
              </a:spcBef>
              <a:spcAft>
                <a:spcPts val="0"/>
              </a:spcAft>
              <a:buSzPts val="1000"/>
              <a:buNone/>
              <a:defRPr sz="1200" b="1"/>
            </a:lvl8pPr>
            <a:lvl9pPr marL="4114800" lvl="8" indent="-228600" algn="l" rtl="0">
              <a:lnSpc>
                <a:spcPct val="90000"/>
              </a:lnSpc>
              <a:spcBef>
                <a:spcPts val="300"/>
              </a:spcBef>
              <a:spcAft>
                <a:spcPts val="300"/>
              </a:spcAft>
              <a:buSzPts val="1000"/>
              <a:buNone/>
              <a:defRPr sz="1200" b="1"/>
            </a:lvl9pPr>
          </a:lstStyle>
          <a:p>
            <a:endParaRPr/>
          </a:p>
        </p:txBody>
      </p:sp>
      <p:sp>
        <p:nvSpPr>
          <p:cNvPr id="72" name="Google Shape;72;p14"/>
          <p:cNvSpPr txBox="1">
            <a:spLocks noGrp="1"/>
          </p:cNvSpPr>
          <p:nvPr>
            <p:ph type="body" idx="4"/>
          </p:nvPr>
        </p:nvSpPr>
        <p:spPr>
          <a:xfrm>
            <a:off x="4701880" y="2039492"/>
            <a:ext cx="3566400" cy="25377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73" name="Google Shape;73;p1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4" name="Google Shape;74;p14"/>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5" name="Google Shape;75;p14"/>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
        <p:cNvGrpSpPr/>
        <p:nvPr/>
      </p:nvGrpSpPr>
      <p:grpSpPr>
        <a:xfrm>
          <a:off x="0" y="0"/>
          <a:ext cx="0" cy="0"/>
          <a:chOff x="0" y="0"/>
          <a:chExt cx="0" cy="0"/>
        </a:xfrm>
      </p:grpSpPr>
      <p:sp>
        <p:nvSpPr>
          <p:cNvPr id="81" name="Google Shape;81;p16"/>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16"/>
          <p:cNvGrpSpPr/>
          <p:nvPr/>
        </p:nvGrpSpPr>
        <p:grpSpPr>
          <a:xfrm>
            <a:off x="0" y="490"/>
            <a:ext cx="5153705" cy="5134399"/>
            <a:chOff x="0" y="75"/>
            <a:chExt cx="5153705" cy="5152950"/>
          </a:xfrm>
        </p:grpSpPr>
        <p:sp>
          <p:nvSpPr>
            <p:cNvPr id="83" name="Google Shape;83;p16"/>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6"/>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88" name="Google Shape;88;p16"/>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grpSp>
        <p:nvGrpSpPr>
          <p:cNvPr id="91" name="Google Shape;91;p17"/>
          <p:cNvGrpSpPr/>
          <p:nvPr/>
        </p:nvGrpSpPr>
        <p:grpSpPr>
          <a:xfrm>
            <a:off x="4406400" y="0"/>
            <a:ext cx="4737600" cy="5143065"/>
            <a:chOff x="4406400" y="0"/>
            <a:chExt cx="4737600" cy="5143065"/>
          </a:xfrm>
        </p:grpSpPr>
        <p:sp>
          <p:nvSpPr>
            <p:cNvPr id="92" name="Google Shape;92;p17"/>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7"/>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17"/>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grpSp>
        <p:nvGrpSpPr>
          <p:cNvPr id="113" name="Google Shape;113;p18"/>
          <p:cNvGrpSpPr/>
          <p:nvPr/>
        </p:nvGrpSpPr>
        <p:grpSpPr>
          <a:xfrm>
            <a:off x="0" y="381001"/>
            <a:ext cx="1037850" cy="1016287"/>
            <a:chOff x="0" y="381001"/>
            <a:chExt cx="1037850" cy="1016287"/>
          </a:xfrm>
        </p:grpSpPr>
        <p:sp>
          <p:nvSpPr>
            <p:cNvPr id="114" name="Google Shape;114;p1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1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18" name="Google Shape;11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grpSp>
        <p:nvGrpSpPr>
          <p:cNvPr id="120" name="Google Shape;120;p19"/>
          <p:cNvGrpSpPr/>
          <p:nvPr/>
        </p:nvGrpSpPr>
        <p:grpSpPr>
          <a:xfrm>
            <a:off x="0" y="381001"/>
            <a:ext cx="1037850" cy="1016287"/>
            <a:chOff x="0" y="381001"/>
            <a:chExt cx="1037850" cy="1016287"/>
          </a:xfrm>
        </p:grpSpPr>
        <p:sp>
          <p:nvSpPr>
            <p:cNvPr id="121" name="Google Shape;121;p1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4" name="Google Shape;124;p19"/>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25" name="Google Shape;125;p19"/>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26" name="Google Shape;12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grpSp>
        <p:nvGrpSpPr>
          <p:cNvPr id="128" name="Google Shape;128;p20"/>
          <p:cNvGrpSpPr/>
          <p:nvPr/>
        </p:nvGrpSpPr>
        <p:grpSpPr>
          <a:xfrm>
            <a:off x="0" y="381001"/>
            <a:ext cx="1037850" cy="1016287"/>
            <a:chOff x="0" y="381001"/>
            <a:chExt cx="1037850" cy="1016287"/>
          </a:xfrm>
        </p:grpSpPr>
        <p:sp>
          <p:nvSpPr>
            <p:cNvPr id="129" name="Google Shape;129;p2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2" name="Google Shape;13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3"/>
        <p:cNvGrpSpPr/>
        <p:nvPr/>
      </p:nvGrpSpPr>
      <p:grpSpPr>
        <a:xfrm>
          <a:off x="0" y="0"/>
          <a:ext cx="0" cy="0"/>
          <a:chOff x="0" y="0"/>
          <a:chExt cx="0" cy="0"/>
        </a:xfrm>
      </p:grpSpPr>
      <p:grpSp>
        <p:nvGrpSpPr>
          <p:cNvPr id="134" name="Google Shape;134;p21"/>
          <p:cNvGrpSpPr/>
          <p:nvPr/>
        </p:nvGrpSpPr>
        <p:grpSpPr>
          <a:xfrm>
            <a:off x="0" y="381001"/>
            <a:ext cx="1037850" cy="1016287"/>
            <a:chOff x="0" y="381001"/>
            <a:chExt cx="1037850" cy="1016287"/>
          </a:xfrm>
        </p:grpSpPr>
        <p:sp>
          <p:nvSpPr>
            <p:cNvPr id="135" name="Google Shape;135;p21"/>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1"/>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21"/>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 name="Google Shape;138;p21"/>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39" name="Google Shape;13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0"/>
        <p:cNvGrpSpPr/>
        <p:nvPr/>
      </p:nvGrpSpPr>
      <p:grpSpPr>
        <a:xfrm>
          <a:off x="0" y="0"/>
          <a:ext cx="0" cy="0"/>
          <a:chOff x="0" y="0"/>
          <a:chExt cx="0" cy="0"/>
        </a:xfrm>
      </p:grpSpPr>
      <p:grpSp>
        <p:nvGrpSpPr>
          <p:cNvPr id="141" name="Google Shape;141;p22"/>
          <p:cNvGrpSpPr/>
          <p:nvPr/>
        </p:nvGrpSpPr>
        <p:grpSpPr>
          <a:xfrm>
            <a:off x="4406400" y="0"/>
            <a:ext cx="4737600" cy="5143500"/>
            <a:chOff x="4406400" y="0"/>
            <a:chExt cx="4737600" cy="5143500"/>
          </a:xfrm>
        </p:grpSpPr>
        <p:sp>
          <p:nvSpPr>
            <p:cNvPr id="142" name="Google Shape;142;p22"/>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2"/>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2"/>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2"/>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2"/>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2"/>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2"/>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22"/>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2"/>
        <p:cNvGrpSpPr/>
        <p:nvPr/>
      </p:nvGrpSpPr>
      <p:grpSpPr>
        <a:xfrm>
          <a:off x="0" y="0"/>
          <a:ext cx="0" cy="0"/>
          <a:chOff x="0" y="0"/>
          <a:chExt cx="0" cy="0"/>
        </a:xfrm>
      </p:grpSpPr>
      <p:grpSp>
        <p:nvGrpSpPr>
          <p:cNvPr id="163" name="Google Shape;163;p23"/>
          <p:cNvGrpSpPr/>
          <p:nvPr/>
        </p:nvGrpSpPr>
        <p:grpSpPr>
          <a:xfrm>
            <a:off x="0" y="381001"/>
            <a:ext cx="1037850" cy="1016287"/>
            <a:chOff x="0" y="381001"/>
            <a:chExt cx="1037850" cy="1016287"/>
          </a:xfrm>
        </p:grpSpPr>
        <p:sp>
          <p:nvSpPr>
            <p:cNvPr id="164" name="Google Shape;164;p23"/>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23"/>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7" name="Google Shape;167;p23"/>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168" name="Google Shape;168;p23"/>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69" name="Google Shape;16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0"/>
        <p:cNvGrpSpPr/>
        <p:nvPr/>
      </p:nvGrpSpPr>
      <p:grpSpPr>
        <a:xfrm>
          <a:off x="0" y="0"/>
          <a:ext cx="0" cy="0"/>
          <a:chOff x="0" y="0"/>
          <a:chExt cx="0" cy="0"/>
        </a:xfrm>
      </p:grpSpPr>
      <p:grpSp>
        <p:nvGrpSpPr>
          <p:cNvPr id="171" name="Google Shape;171;p24"/>
          <p:cNvGrpSpPr/>
          <p:nvPr/>
        </p:nvGrpSpPr>
        <p:grpSpPr>
          <a:xfrm>
            <a:off x="0" y="4128572"/>
            <a:ext cx="698925" cy="684657"/>
            <a:chOff x="0" y="3785672"/>
            <a:chExt cx="698925" cy="684657"/>
          </a:xfrm>
        </p:grpSpPr>
        <p:sp>
          <p:nvSpPr>
            <p:cNvPr id="172" name="Google Shape;172;p24"/>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24"/>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300"/>
              <a:buNone/>
              <a:defRPr/>
            </a:lvl1pPr>
          </a:lstStyle>
          <a:p>
            <a:endParaRPr/>
          </a:p>
        </p:txBody>
      </p:sp>
      <p:sp>
        <p:nvSpPr>
          <p:cNvPr id="175" name="Google Shape;17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6"/>
        <p:cNvGrpSpPr/>
        <p:nvPr/>
      </p:nvGrpSpPr>
      <p:grpSpPr>
        <a:xfrm>
          <a:off x="0" y="0"/>
          <a:ext cx="0" cy="0"/>
          <a:chOff x="0" y="0"/>
          <a:chExt cx="0" cy="0"/>
        </a:xfrm>
      </p:grpSpPr>
      <p:grpSp>
        <p:nvGrpSpPr>
          <p:cNvPr id="177" name="Google Shape;177;p25"/>
          <p:cNvGrpSpPr/>
          <p:nvPr/>
        </p:nvGrpSpPr>
        <p:grpSpPr>
          <a:xfrm>
            <a:off x="4406400" y="0"/>
            <a:ext cx="4737600" cy="5143065"/>
            <a:chOff x="4406400" y="0"/>
            <a:chExt cx="4737600" cy="5143065"/>
          </a:xfrm>
        </p:grpSpPr>
        <p:sp>
          <p:nvSpPr>
            <p:cNvPr id="178" name="Google Shape;178;p25"/>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5"/>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5"/>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5"/>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5"/>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5"/>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5"/>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5"/>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5"/>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5"/>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5"/>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5"/>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5"/>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5"/>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25"/>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97" name="Google Shape;197;p25"/>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98" name="Google Shape;19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9"/>
        <p:cNvGrpSpPr/>
        <p:nvPr/>
      </p:nvGrpSpPr>
      <p:grpSpPr>
        <a:xfrm>
          <a:off x="0" y="0"/>
          <a:ext cx="0" cy="0"/>
          <a:chOff x="0" y="0"/>
          <a:chExt cx="0" cy="0"/>
        </a:xfrm>
      </p:grpSpPr>
      <p:sp>
        <p:nvSpPr>
          <p:cNvPr id="200" name="Google Shape;20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1"/>
        <p:cNvGrpSpPr/>
        <p:nvPr/>
      </p:nvGrpSpPr>
      <p:grpSpPr>
        <a:xfrm>
          <a:off x="0" y="0"/>
          <a:ext cx="0" cy="0"/>
          <a:chOff x="0" y="0"/>
          <a:chExt cx="0" cy="0"/>
        </a:xfrm>
      </p:grpSpPr>
      <p:pic>
        <p:nvPicPr>
          <p:cNvPr id="202" name="Google Shape;202;p27" descr="Droplets-HD-Content-R1d.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3" name="Google Shape;203;p27"/>
          <p:cNvSpPr txBox="1">
            <a:spLocks noGrp="1"/>
          </p:cNvSpPr>
          <p:nvPr>
            <p:ph type="title"/>
          </p:nvPr>
        </p:nvSpPr>
        <p:spPr>
          <a:xfrm>
            <a:off x="685331" y="463888"/>
            <a:ext cx="7773300" cy="11973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27"/>
          <p:cNvSpPr txBox="1">
            <a:spLocks noGrp="1"/>
          </p:cNvSpPr>
          <p:nvPr>
            <p:ph type="body" idx="1"/>
          </p:nvPr>
        </p:nvSpPr>
        <p:spPr>
          <a:xfrm>
            <a:off x="685331" y="1775319"/>
            <a:ext cx="3829500" cy="256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20000"/>
              </a:lnSpc>
              <a:spcBef>
                <a:spcPts val="800"/>
              </a:spcBef>
              <a:spcAft>
                <a:spcPts val="0"/>
              </a:spcAft>
              <a:buSzPts val="1400"/>
              <a:buChar char="●"/>
              <a:defRPr/>
            </a:lvl1pPr>
            <a:lvl2pPr marL="914400" lvl="1" indent="-317500" algn="l" rtl="0">
              <a:lnSpc>
                <a:spcPct val="120000"/>
              </a:lnSpc>
              <a:spcBef>
                <a:spcPts val="1200"/>
              </a:spcBef>
              <a:spcAft>
                <a:spcPts val="0"/>
              </a:spcAft>
              <a:buSzPts val="1400"/>
              <a:buChar char="○"/>
              <a:defRPr/>
            </a:lvl2pPr>
            <a:lvl3pPr marL="1371600" lvl="2" indent="-317500" algn="l" rtl="0">
              <a:lnSpc>
                <a:spcPct val="120000"/>
              </a:lnSpc>
              <a:spcBef>
                <a:spcPts val="1200"/>
              </a:spcBef>
              <a:spcAft>
                <a:spcPts val="0"/>
              </a:spcAft>
              <a:buSzPts val="1400"/>
              <a:buChar char="■"/>
              <a:defRPr/>
            </a:lvl3pPr>
            <a:lvl4pPr marL="1828800" lvl="3" indent="-317500" algn="l" rtl="0">
              <a:lnSpc>
                <a:spcPct val="120000"/>
              </a:lnSpc>
              <a:spcBef>
                <a:spcPts val="1200"/>
              </a:spcBef>
              <a:spcAft>
                <a:spcPts val="0"/>
              </a:spcAft>
              <a:buSzPts val="1400"/>
              <a:buChar char="●"/>
              <a:defRPr/>
            </a:lvl4pPr>
            <a:lvl5pPr marL="2286000" lvl="4" indent="-317500" algn="l" rtl="0">
              <a:lnSpc>
                <a:spcPct val="120000"/>
              </a:lnSpc>
              <a:spcBef>
                <a:spcPts val="1200"/>
              </a:spcBef>
              <a:spcAft>
                <a:spcPts val="0"/>
              </a:spcAft>
              <a:buSzPts val="1400"/>
              <a:buChar char="○"/>
              <a:defRPr/>
            </a:lvl5pPr>
            <a:lvl6pPr marL="2743200" lvl="5" indent="-317500" algn="l" rtl="0">
              <a:lnSpc>
                <a:spcPct val="120000"/>
              </a:lnSpc>
              <a:spcBef>
                <a:spcPts val="1200"/>
              </a:spcBef>
              <a:spcAft>
                <a:spcPts val="0"/>
              </a:spcAft>
              <a:buSzPts val="1400"/>
              <a:buChar char="■"/>
              <a:defRPr/>
            </a:lvl6pPr>
            <a:lvl7pPr marL="3200400" lvl="6" indent="-317500" algn="l" rtl="0">
              <a:lnSpc>
                <a:spcPct val="120000"/>
              </a:lnSpc>
              <a:spcBef>
                <a:spcPts val="1200"/>
              </a:spcBef>
              <a:spcAft>
                <a:spcPts val="0"/>
              </a:spcAft>
              <a:buSzPts val="1400"/>
              <a:buChar char="●"/>
              <a:defRPr/>
            </a:lvl7pPr>
            <a:lvl8pPr marL="3657600" lvl="7" indent="-317500" algn="l" rtl="0">
              <a:lnSpc>
                <a:spcPct val="120000"/>
              </a:lnSpc>
              <a:spcBef>
                <a:spcPts val="1200"/>
              </a:spcBef>
              <a:spcAft>
                <a:spcPts val="0"/>
              </a:spcAft>
              <a:buSzPts val="1400"/>
              <a:buChar char="○"/>
              <a:defRPr/>
            </a:lvl8pPr>
            <a:lvl9pPr marL="4114800" lvl="8" indent="-317500" algn="l" rtl="0">
              <a:lnSpc>
                <a:spcPct val="120000"/>
              </a:lnSpc>
              <a:spcBef>
                <a:spcPts val="1200"/>
              </a:spcBef>
              <a:spcAft>
                <a:spcPts val="1200"/>
              </a:spcAft>
              <a:buSzPts val="1400"/>
              <a:buChar char="■"/>
              <a:defRPr/>
            </a:lvl9pPr>
          </a:lstStyle>
          <a:p>
            <a:endParaRPr/>
          </a:p>
        </p:txBody>
      </p:sp>
      <p:sp>
        <p:nvSpPr>
          <p:cNvPr id="205" name="Google Shape;205;p27"/>
          <p:cNvSpPr txBox="1">
            <a:spLocks noGrp="1"/>
          </p:cNvSpPr>
          <p:nvPr>
            <p:ph type="body" idx="2"/>
          </p:nvPr>
        </p:nvSpPr>
        <p:spPr>
          <a:xfrm>
            <a:off x="4629150" y="1775319"/>
            <a:ext cx="3828900" cy="256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20000"/>
              </a:lnSpc>
              <a:spcBef>
                <a:spcPts val="800"/>
              </a:spcBef>
              <a:spcAft>
                <a:spcPts val="0"/>
              </a:spcAft>
              <a:buSzPts val="1400"/>
              <a:buChar char="●"/>
              <a:defRPr/>
            </a:lvl1pPr>
            <a:lvl2pPr marL="914400" lvl="1" indent="-317500" algn="l" rtl="0">
              <a:lnSpc>
                <a:spcPct val="120000"/>
              </a:lnSpc>
              <a:spcBef>
                <a:spcPts val="1200"/>
              </a:spcBef>
              <a:spcAft>
                <a:spcPts val="0"/>
              </a:spcAft>
              <a:buSzPts val="1400"/>
              <a:buChar char="○"/>
              <a:defRPr/>
            </a:lvl2pPr>
            <a:lvl3pPr marL="1371600" lvl="2" indent="-317500" algn="l" rtl="0">
              <a:lnSpc>
                <a:spcPct val="120000"/>
              </a:lnSpc>
              <a:spcBef>
                <a:spcPts val="1200"/>
              </a:spcBef>
              <a:spcAft>
                <a:spcPts val="0"/>
              </a:spcAft>
              <a:buSzPts val="1400"/>
              <a:buChar char="■"/>
              <a:defRPr/>
            </a:lvl3pPr>
            <a:lvl4pPr marL="1828800" lvl="3" indent="-317500" algn="l" rtl="0">
              <a:lnSpc>
                <a:spcPct val="120000"/>
              </a:lnSpc>
              <a:spcBef>
                <a:spcPts val="1200"/>
              </a:spcBef>
              <a:spcAft>
                <a:spcPts val="0"/>
              </a:spcAft>
              <a:buSzPts val="1400"/>
              <a:buChar char="●"/>
              <a:defRPr/>
            </a:lvl4pPr>
            <a:lvl5pPr marL="2286000" lvl="4" indent="-317500" algn="l" rtl="0">
              <a:lnSpc>
                <a:spcPct val="120000"/>
              </a:lnSpc>
              <a:spcBef>
                <a:spcPts val="1200"/>
              </a:spcBef>
              <a:spcAft>
                <a:spcPts val="0"/>
              </a:spcAft>
              <a:buSzPts val="1400"/>
              <a:buChar char="○"/>
              <a:defRPr/>
            </a:lvl5pPr>
            <a:lvl6pPr marL="2743200" lvl="5" indent="-317500" algn="l" rtl="0">
              <a:lnSpc>
                <a:spcPct val="120000"/>
              </a:lnSpc>
              <a:spcBef>
                <a:spcPts val="1200"/>
              </a:spcBef>
              <a:spcAft>
                <a:spcPts val="0"/>
              </a:spcAft>
              <a:buSzPts val="1400"/>
              <a:buChar char="■"/>
              <a:defRPr/>
            </a:lvl6pPr>
            <a:lvl7pPr marL="3200400" lvl="6" indent="-317500" algn="l" rtl="0">
              <a:lnSpc>
                <a:spcPct val="120000"/>
              </a:lnSpc>
              <a:spcBef>
                <a:spcPts val="1200"/>
              </a:spcBef>
              <a:spcAft>
                <a:spcPts val="0"/>
              </a:spcAft>
              <a:buSzPts val="1400"/>
              <a:buChar char="●"/>
              <a:defRPr/>
            </a:lvl7pPr>
            <a:lvl8pPr marL="3657600" lvl="7" indent="-317500" algn="l" rtl="0">
              <a:lnSpc>
                <a:spcPct val="120000"/>
              </a:lnSpc>
              <a:spcBef>
                <a:spcPts val="1200"/>
              </a:spcBef>
              <a:spcAft>
                <a:spcPts val="0"/>
              </a:spcAft>
              <a:buSzPts val="1400"/>
              <a:buChar char="○"/>
              <a:defRPr/>
            </a:lvl8pPr>
            <a:lvl9pPr marL="4114800" lvl="8" indent="-317500" algn="l" rtl="0">
              <a:lnSpc>
                <a:spcPct val="120000"/>
              </a:lnSpc>
              <a:spcBef>
                <a:spcPts val="1200"/>
              </a:spcBef>
              <a:spcAft>
                <a:spcPts val="1200"/>
              </a:spcAft>
              <a:buSzPts val="1400"/>
              <a:buChar char="■"/>
              <a:defRPr/>
            </a:lvl9pPr>
          </a:lstStyle>
          <a:p>
            <a:endParaRPr/>
          </a:p>
        </p:txBody>
      </p:sp>
      <p:sp>
        <p:nvSpPr>
          <p:cNvPr id="206" name="Google Shape;206;p27"/>
          <p:cNvSpPr txBox="1">
            <a:spLocks noGrp="1"/>
          </p:cNvSpPr>
          <p:nvPr>
            <p:ph type="dt" idx="10"/>
          </p:nvPr>
        </p:nvSpPr>
        <p:spPr>
          <a:xfrm>
            <a:off x="5759053" y="4412456"/>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p27"/>
          <p:cNvSpPr txBox="1">
            <a:spLocks noGrp="1"/>
          </p:cNvSpPr>
          <p:nvPr>
            <p:ph type="ftr" idx="11"/>
          </p:nvPr>
        </p:nvSpPr>
        <p:spPr>
          <a:xfrm>
            <a:off x="685331" y="4412456"/>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p27"/>
          <p:cNvSpPr txBox="1">
            <a:spLocks noGrp="1"/>
          </p:cNvSpPr>
          <p:nvPr>
            <p:ph type="sldNum" idx="12"/>
          </p:nvPr>
        </p:nvSpPr>
        <p:spPr>
          <a:xfrm>
            <a:off x="7885508" y="4412456"/>
            <a:ext cx="5730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8" name="Google Shape;7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79" name="Google Shape;7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1"/>
                </a:solidFill>
                <a:latin typeface="Lato"/>
                <a:ea typeface="Lato"/>
                <a:cs typeface="Lato"/>
                <a:sym typeface="Lato"/>
              </a:defRPr>
            </a:lvl1pPr>
            <a:lvl2pPr lvl="1" algn="r" rtl="0">
              <a:buNone/>
              <a:defRPr sz="1000">
                <a:solidFill>
                  <a:schemeClr val="lt1"/>
                </a:solidFill>
                <a:latin typeface="Lato"/>
                <a:ea typeface="Lato"/>
                <a:cs typeface="Lato"/>
                <a:sym typeface="Lato"/>
              </a:defRPr>
            </a:lvl2pPr>
            <a:lvl3pPr lvl="2" algn="r" rtl="0">
              <a:buNone/>
              <a:defRPr sz="1000">
                <a:solidFill>
                  <a:schemeClr val="lt1"/>
                </a:solidFill>
                <a:latin typeface="Lato"/>
                <a:ea typeface="Lato"/>
                <a:cs typeface="Lato"/>
                <a:sym typeface="Lato"/>
              </a:defRPr>
            </a:lvl3pPr>
            <a:lvl4pPr lvl="3" algn="r" rtl="0">
              <a:buNone/>
              <a:defRPr sz="1000">
                <a:solidFill>
                  <a:schemeClr val="lt1"/>
                </a:solidFill>
                <a:latin typeface="Lato"/>
                <a:ea typeface="Lato"/>
                <a:cs typeface="Lato"/>
                <a:sym typeface="Lato"/>
              </a:defRPr>
            </a:lvl4pPr>
            <a:lvl5pPr lvl="4" algn="r" rtl="0">
              <a:buNone/>
              <a:defRPr sz="1000">
                <a:solidFill>
                  <a:schemeClr val="lt1"/>
                </a:solidFill>
                <a:latin typeface="Lato"/>
                <a:ea typeface="Lato"/>
                <a:cs typeface="Lato"/>
                <a:sym typeface="Lato"/>
              </a:defRPr>
            </a:lvl5pPr>
            <a:lvl6pPr lvl="5" algn="r" rtl="0">
              <a:buNone/>
              <a:defRPr sz="1000">
                <a:solidFill>
                  <a:schemeClr val="lt1"/>
                </a:solidFill>
                <a:latin typeface="Lato"/>
                <a:ea typeface="Lato"/>
                <a:cs typeface="Lato"/>
                <a:sym typeface="Lato"/>
              </a:defRPr>
            </a:lvl6pPr>
            <a:lvl7pPr lvl="6" algn="r" rtl="0">
              <a:buNone/>
              <a:defRPr sz="1000">
                <a:solidFill>
                  <a:schemeClr val="lt1"/>
                </a:solidFill>
                <a:latin typeface="Lato"/>
                <a:ea typeface="Lato"/>
                <a:cs typeface="Lato"/>
                <a:sym typeface="Lato"/>
              </a:defRPr>
            </a:lvl7pPr>
            <a:lvl8pPr lvl="7" algn="r" rtl="0">
              <a:buNone/>
              <a:defRPr sz="1000">
                <a:solidFill>
                  <a:schemeClr val="lt1"/>
                </a:solidFill>
                <a:latin typeface="Lato"/>
                <a:ea typeface="Lato"/>
                <a:cs typeface="Lato"/>
                <a:sym typeface="Lato"/>
              </a:defRPr>
            </a:lvl8pPr>
            <a:lvl9pPr lvl="8" algn="r" rtl="0">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ideo" Target="https://www.youtube.com/embed/rBrFBxaFz-o?start=1&amp;feature=oembed" TargetMode="Externa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ideo" Target="https://www.youtube.com/embed/CJ7MlTdC_aQ?feature=oembed" TargetMode="Externa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150.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customXml" Target="../ink/ink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customXml" Target="../ink/ink5.xml"/><Relationship Id="rId5" Type="http://schemas.openxmlformats.org/officeDocument/2006/relationships/image" Target="../media/image200.png"/><Relationship Id="rId4" Type="http://schemas.openxmlformats.org/officeDocument/2006/relationships/customXml" Target="../ink/ink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ideo" Target="https://www.youtube.com/embed/y32aUFVfCM0?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video" Target="https://www.youtube.com/embed/yvsf0wfMcwo?feature=oembed" TargetMode="Externa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Data Sovereignty &amp; and Two-Eyed Indigenous Evaluation</a:t>
            </a:r>
            <a:endParaRPr dirty="0"/>
          </a:p>
        </p:txBody>
      </p:sp>
      <p:sp>
        <p:nvSpPr>
          <p:cNvPr id="214" name="Google Shape;214;p28"/>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dirty="0"/>
              <a:t>Sauncha Romey</a:t>
            </a:r>
            <a:endParaRPr dirty="0"/>
          </a:p>
          <a:p>
            <a:pPr marL="0" lvl="0" indent="0" algn="ctr" rtl="0">
              <a:spcBef>
                <a:spcPts val="0"/>
              </a:spcBef>
              <a:spcAft>
                <a:spcPts val="0"/>
              </a:spcAft>
              <a:buNone/>
            </a:pPr>
            <a:r>
              <a:rPr lang="en" dirty="0"/>
              <a:t>Sauncha.Romey@doh.wa.gov</a:t>
            </a:r>
            <a:endParaRPr dirty="0"/>
          </a:p>
          <a:p>
            <a:pPr marL="0" lvl="0" indent="0" algn="ctr" rtl="0">
              <a:spcBef>
                <a:spcPts val="0"/>
              </a:spcBef>
              <a:spcAft>
                <a:spcPts val="0"/>
              </a:spcAft>
              <a:buNone/>
            </a:pPr>
            <a:r>
              <a:rPr lang="en" dirty="0"/>
              <a:t>Masters Public Administration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56B44-1178-E29D-DDF3-86B1C2409745}"/>
              </a:ext>
            </a:extLst>
          </p:cNvPr>
          <p:cNvSpPr>
            <a:spLocks noGrp="1"/>
          </p:cNvSpPr>
          <p:nvPr>
            <p:ph type="title"/>
          </p:nvPr>
        </p:nvSpPr>
        <p:spPr/>
        <p:txBody>
          <a:bodyPr/>
          <a:lstStyle/>
          <a:p>
            <a:r>
              <a:rPr lang="en" dirty="0"/>
              <a:t>Indigenous Methodologies: “Research”</a:t>
            </a:r>
            <a:endParaRPr lang="en-US" dirty="0"/>
          </a:p>
        </p:txBody>
      </p:sp>
      <p:sp>
        <p:nvSpPr>
          <p:cNvPr id="3" name="Text Placeholder 2">
            <a:extLst>
              <a:ext uri="{FF2B5EF4-FFF2-40B4-BE49-F238E27FC236}">
                <a16:creationId xmlns:a16="http://schemas.microsoft.com/office/drawing/2014/main" id="{8267161E-729E-D12F-890C-927FEF5AC1BB}"/>
              </a:ext>
            </a:extLst>
          </p:cNvPr>
          <p:cNvSpPr>
            <a:spLocks noGrp="1"/>
          </p:cNvSpPr>
          <p:nvPr>
            <p:ph type="body" idx="1"/>
          </p:nvPr>
        </p:nvSpPr>
        <p:spPr>
          <a:xfrm>
            <a:off x="387900" y="1489824"/>
            <a:ext cx="8527500" cy="3355501"/>
          </a:xfrm>
        </p:spPr>
        <p:txBody>
          <a:bodyPr>
            <a:normAutofit/>
          </a:bodyPr>
          <a:lstStyle/>
          <a:p>
            <a:pPr marL="139700" indent="0">
              <a:buNone/>
            </a:pPr>
            <a:r>
              <a:rPr lang="en-US" sz="1600" dirty="0"/>
              <a:t>It galls us that Western researchers and intellectuals can assume to know all that it is possible to know of us, on the basis of their brief encounters with some of us. It appalls us that the West can desire, extract, and claim ownership of our ways of knowing, our imagery, the things we create and produce, and then simultaneously reject the people who created and developed those ideas and seek to deny them further opportunities to be creators of their own culture and own nations. It angers us when practices linked to the last century, and the centuries before that, are still employed to deny the validity of indigenous peoples’ claim to existence, to land and territories, to the right of self-determination, to the survival of our languages and forms of culture knowledge, or our natural resources and systems for living within our environments. (Linda T. Smith, p. 1)</a:t>
            </a:r>
          </a:p>
          <a:p>
            <a:endParaRPr lang="en-US" dirty="0"/>
          </a:p>
        </p:txBody>
      </p:sp>
    </p:spTree>
    <p:extLst>
      <p:ext uri="{BB962C8B-B14F-4D97-AF65-F5344CB8AC3E}">
        <p14:creationId xmlns:p14="http://schemas.microsoft.com/office/powerpoint/2010/main" val="285861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Data Sovereignty</a:t>
            </a:r>
            <a:endParaRPr dirty="0"/>
          </a:p>
        </p:txBody>
      </p:sp>
      <p:sp>
        <p:nvSpPr>
          <p:cNvPr id="328" name="Google Shape;328;p37"/>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p>
            <a:pPr marL="37624" lvl="0" indent="0" algn="l" rtl="0">
              <a:lnSpc>
                <a:spcPct val="90000"/>
              </a:lnSpc>
              <a:spcBef>
                <a:spcPts val="0"/>
              </a:spcBef>
              <a:spcAft>
                <a:spcPts val="0"/>
              </a:spcAft>
              <a:buSzPct val="76470"/>
              <a:buNone/>
            </a:pPr>
            <a:r>
              <a:rPr lang="en" sz="2000" dirty="0"/>
              <a:t>“Data do not make themselves. Data are created and shaped by the assumptive determination of their makers to collect some data and not others.” (SIlva &amp; Zuberi, p. 7)</a:t>
            </a:r>
            <a:endParaRPr sz="2000" dirty="0"/>
          </a:p>
          <a:p>
            <a:pPr marL="37624" lvl="0" indent="0" algn="l" rtl="0">
              <a:lnSpc>
                <a:spcPct val="90000"/>
              </a:lnSpc>
              <a:spcBef>
                <a:spcPts val="1200"/>
              </a:spcBef>
              <a:spcAft>
                <a:spcPts val="1200"/>
              </a:spcAft>
              <a:buSzPct val="76470"/>
              <a:buNone/>
            </a:pPr>
            <a:r>
              <a:rPr lang="en" sz="2000" dirty="0"/>
              <a:t>“Being counted is an acknowledgement of both existence and value. It means that one matters.” (p. 194)</a:t>
            </a:r>
            <a:endParaRPr sz="2000" dirty="0"/>
          </a:p>
        </p:txBody>
      </p:sp>
      <p:sp>
        <p:nvSpPr>
          <p:cNvPr id="329" name="Google Shape;329;p37"/>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lnSpcReduction="10000"/>
          </a:bodyPr>
          <a:lstStyle/>
          <a:p>
            <a:pPr marL="0" indent="0">
              <a:buNone/>
            </a:pPr>
            <a:r>
              <a:rPr lang="en-US" sz="1600" dirty="0"/>
              <a:t>“[A] claim is that the data produced through statistic represents a fixed and discoverable social reality, rather that one that is partial and contingent on the researchers, their worldview and their methodologies…It reifies positivism’s investment in the notion of a singular truth…’Data do not tell a story. We use data to craft a story that comports with our understanding of the world.’” (Paine, Cormack, Reid, Harris, &amp; Robson, p. 190-1)</a:t>
            </a:r>
          </a:p>
          <a:p>
            <a:pPr marL="0" lvl="0" indent="0" algn="l" rtl="0">
              <a:spcBef>
                <a:spcPts val="0"/>
              </a:spcBef>
              <a:spcAft>
                <a:spcPts val="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BA67-E5A3-D0A0-F581-ED2950F002E0}"/>
              </a:ext>
            </a:extLst>
          </p:cNvPr>
          <p:cNvSpPr>
            <a:spLocks noGrp="1"/>
          </p:cNvSpPr>
          <p:nvPr>
            <p:ph type="title"/>
          </p:nvPr>
        </p:nvSpPr>
        <p:spPr>
          <a:xfrm>
            <a:off x="93094" y="323114"/>
            <a:ext cx="7177136" cy="591286"/>
          </a:xfrm>
        </p:spPr>
        <p:txBody>
          <a:bodyPr>
            <a:normAutofit fontScale="90000"/>
          </a:bodyPr>
          <a:lstStyle/>
          <a:p>
            <a:r>
              <a:rPr lang="en" dirty="0"/>
              <a:t>Statistics Founded on Racism</a:t>
            </a:r>
            <a:endParaRPr lang="en-US" dirty="0"/>
          </a:p>
        </p:txBody>
      </p:sp>
      <p:sp>
        <p:nvSpPr>
          <p:cNvPr id="3" name="Text Placeholder 2">
            <a:extLst>
              <a:ext uri="{FF2B5EF4-FFF2-40B4-BE49-F238E27FC236}">
                <a16:creationId xmlns:a16="http://schemas.microsoft.com/office/drawing/2014/main" id="{F1E00FA6-C3A5-D676-B893-60CEA900989A}"/>
              </a:ext>
            </a:extLst>
          </p:cNvPr>
          <p:cNvSpPr>
            <a:spLocks noGrp="1"/>
          </p:cNvSpPr>
          <p:nvPr>
            <p:ph type="body" idx="1"/>
          </p:nvPr>
        </p:nvSpPr>
        <p:spPr/>
        <p:txBody>
          <a:bodyPr/>
          <a:lstStyle/>
          <a:p>
            <a:pPr marL="139700" indent="0">
              <a:buNone/>
            </a:pPr>
            <a:r>
              <a:rPr lang="en-US" dirty="0"/>
              <a:t>Gillborn, D., </a:t>
            </a:r>
            <a:r>
              <a:rPr lang="en-US" dirty="0" err="1"/>
              <a:t>Warmington</a:t>
            </a:r>
            <a:r>
              <a:rPr lang="en-US" dirty="0"/>
              <a:t>, P., &amp; </a:t>
            </a:r>
            <a:r>
              <a:rPr lang="en-US" dirty="0" err="1"/>
              <a:t>Demack</a:t>
            </a:r>
            <a:r>
              <a:rPr lang="en-US" dirty="0"/>
              <a:t>, S. (2018). </a:t>
            </a:r>
            <a:r>
              <a:rPr lang="en-US" dirty="0" err="1"/>
              <a:t>QuantCrit</a:t>
            </a:r>
            <a:r>
              <a:rPr lang="en-US" dirty="0"/>
              <a:t>: education, policy, ‘Big Data’ and principles for a critical race theory of statistics. </a:t>
            </a:r>
          </a:p>
          <a:p>
            <a:pPr marL="457200" lvl="0" indent="-317500" algn="l" rtl="0">
              <a:spcBef>
                <a:spcPts val="1200"/>
              </a:spcBef>
              <a:spcAft>
                <a:spcPts val="0"/>
              </a:spcAft>
              <a:buSzPts val="1400"/>
              <a:buAutoNum type="arabicPeriod"/>
            </a:pPr>
            <a:r>
              <a:rPr lang="en-US" sz="1400" dirty="0"/>
              <a:t>The centrality of racism</a:t>
            </a:r>
          </a:p>
          <a:p>
            <a:pPr marL="457200" lvl="0" indent="-317500" algn="l" rtl="0">
              <a:spcBef>
                <a:spcPts val="0"/>
              </a:spcBef>
              <a:spcAft>
                <a:spcPts val="0"/>
              </a:spcAft>
              <a:buSzPts val="1400"/>
              <a:buAutoNum type="arabicPeriod"/>
            </a:pPr>
            <a:r>
              <a:rPr lang="en-US" sz="1400" dirty="0"/>
              <a:t>Numbers are not neutral</a:t>
            </a:r>
          </a:p>
          <a:p>
            <a:pPr marL="457200" lvl="0" indent="-317500" algn="l" rtl="0">
              <a:spcBef>
                <a:spcPts val="0"/>
              </a:spcBef>
              <a:spcAft>
                <a:spcPts val="0"/>
              </a:spcAft>
              <a:buSzPts val="1400"/>
              <a:buAutoNum type="arabicPeriod"/>
            </a:pPr>
            <a:r>
              <a:rPr lang="en-US" sz="1400" dirty="0"/>
              <a:t>Categories are neither ‘natural’ nor given</a:t>
            </a:r>
          </a:p>
          <a:p>
            <a:pPr marL="457200" lvl="0" indent="-317500" algn="l" rtl="0">
              <a:spcBef>
                <a:spcPts val="0"/>
              </a:spcBef>
              <a:spcAft>
                <a:spcPts val="0"/>
              </a:spcAft>
              <a:buSzPts val="1400"/>
              <a:buAutoNum type="arabicPeriod"/>
            </a:pPr>
            <a:r>
              <a:rPr lang="en-US" sz="1400" dirty="0"/>
              <a:t>Voice and insight: data cannot ‘speak for itself’</a:t>
            </a:r>
          </a:p>
          <a:p>
            <a:pPr marL="457200" lvl="0" indent="-317500" algn="l" rtl="0">
              <a:spcBef>
                <a:spcPts val="0"/>
              </a:spcBef>
              <a:spcAft>
                <a:spcPts val="0"/>
              </a:spcAft>
              <a:buSzPts val="1400"/>
              <a:buAutoNum type="arabicPeriod"/>
            </a:pPr>
            <a:r>
              <a:rPr lang="en-US" sz="1400" dirty="0"/>
              <a:t>Using numbers for social justice</a:t>
            </a:r>
          </a:p>
          <a:p>
            <a:pPr marL="139700" indent="0">
              <a:buNone/>
            </a:pPr>
            <a:endParaRPr lang="en-US" dirty="0"/>
          </a:p>
        </p:txBody>
      </p:sp>
      <p:pic>
        <p:nvPicPr>
          <p:cNvPr id="3074" name="Picture 2" descr="White Logic, White Methods: Racism and Methodology: Tukufu Zuberi, Eduardo  Bonilla-Silva: 9780742542815: Amazon.com: Books">
            <a:extLst>
              <a:ext uri="{FF2B5EF4-FFF2-40B4-BE49-F238E27FC236}">
                <a16:creationId xmlns:a16="http://schemas.microsoft.com/office/drawing/2014/main" id="{76A5861E-4544-F5EE-33F0-461602D67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3" y="0"/>
            <a:ext cx="34305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92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Voting is Sacred: IllumiNative, Tribes, and CBOs </a:t>
            </a:r>
            <a:endParaRPr/>
          </a:p>
        </p:txBody>
      </p:sp>
      <p:pic>
        <p:nvPicPr>
          <p:cNvPr id="335" name="Google Shape;335;p38" descr="Ledger art of diverse supreme court"/>
          <p:cNvPicPr preferRelativeResize="0"/>
          <p:nvPr/>
        </p:nvPicPr>
        <p:blipFill>
          <a:blip r:embed="rId3">
            <a:alphaModFix/>
          </a:blip>
          <a:stretch>
            <a:fillRect/>
          </a:stretch>
        </p:blipFill>
        <p:spPr>
          <a:xfrm>
            <a:off x="173775" y="2012250"/>
            <a:ext cx="3587925" cy="2320199"/>
          </a:xfrm>
          <a:prstGeom prst="rect">
            <a:avLst/>
          </a:prstGeom>
          <a:noFill/>
          <a:ln>
            <a:noFill/>
          </a:ln>
        </p:spPr>
      </p:pic>
      <p:pic>
        <p:nvPicPr>
          <p:cNvPr id="336" name="Google Shape;336;p38" descr="Map of AZ reservations with map of 2020 voting results that corelate to reservations."/>
          <p:cNvPicPr preferRelativeResize="0"/>
          <p:nvPr/>
        </p:nvPicPr>
        <p:blipFill>
          <a:blip r:embed="rId4">
            <a:alphaModFix/>
          </a:blip>
          <a:stretch>
            <a:fillRect/>
          </a:stretch>
        </p:blipFill>
        <p:spPr>
          <a:xfrm>
            <a:off x="3914100" y="1296525"/>
            <a:ext cx="5077500" cy="338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“Indigenous Creatures” and “Something Else”</a:t>
            </a:r>
            <a:endParaRPr/>
          </a:p>
        </p:txBody>
      </p:sp>
      <p:pic>
        <p:nvPicPr>
          <p:cNvPr id="342" name="Google Shape;342;p39" descr="Table of race of employees with one category labeled &quot;Indigenous&quot; and one labeled &quot;Native American/Pacific Islander&quot;."/>
          <p:cNvPicPr preferRelativeResize="0"/>
          <p:nvPr/>
        </p:nvPicPr>
        <p:blipFill>
          <a:blip r:embed="rId3">
            <a:alphaModFix/>
          </a:blip>
          <a:stretch>
            <a:fillRect/>
          </a:stretch>
        </p:blipFill>
        <p:spPr>
          <a:xfrm>
            <a:off x="120600" y="1890375"/>
            <a:ext cx="4451400" cy="2116565"/>
          </a:xfrm>
          <a:prstGeom prst="rect">
            <a:avLst/>
          </a:prstGeom>
          <a:noFill/>
          <a:ln>
            <a:noFill/>
          </a:ln>
        </p:spPr>
      </p:pic>
      <p:pic>
        <p:nvPicPr>
          <p:cNvPr id="343" name="Google Shape;343;p39" descr="CNN exit polls on voting for president labeling Natives with huge get out the vote as &quot;Something Else&quot;."/>
          <p:cNvPicPr preferRelativeResize="0"/>
          <p:nvPr/>
        </p:nvPicPr>
        <p:blipFill>
          <a:blip r:embed="rId4">
            <a:alphaModFix/>
          </a:blip>
          <a:stretch>
            <a:fillRect/>
          </a:stretch>
        </p:blipFill>
        <p:spPr>
          <a:xfrm>
            <a:off x="4724400" y="1296525"/>
            <a:ext cx="4267200" cy="3071091"/>
          </a:xfrm>
          <a:prstGeom prst="rect">
            <a:avLst/>
          </a:prstGeom>
          <a:noFill/>
          <a:ln>
            <a:noFill/>
          </a:ln>
        </p:spPr>
      </p:pic>
      <p:sp>
        <p:nvSpPr>
          <p:cNvPr id="344" name="Google Shape;344;p39"/>
          <p:cNvSpPr/>
          <p:nvPr/>
        </p:nvSpPr>
        <p:spPr>
          <a:xfrm>
            <a:off x="144162" y="2784873"/>
            <a:ext cx="1654325" cy="471300"/>
          </a:xfrm>
          <a:custGeom>
            <a:avLst/>
            <a:gdLst/>
            <a:ahLst/>
            <a:cxnLst/>
            <a:rect l="l" t="t" r="r" b="b"/>
            <a:pathLst>
              <a:path w="66173" h="18852" extrusionOk="0">
                <a:moveTo>
                  <a:pt x="23093" y="1683"/>
                </a:moveTo>
                <a:cubicBezTo>
                  <a:pt x="16042" y="510"/>
                  <a:pt x="6748" y="-1996"/>
                  <a:pt x="1694" y="3058"/>
                </a:cubicBezTo>
                <a:cubicBezTo>
                  <a:pt x="-1854" y="6606"/>
                  <a:pt x="751" y="14865"/>
                  <a:pt x="4835" y="17781"/>
                </a:cubicBezTo>
                <a:cubicBezTo>
                  <a:pt x="7605" y="19759"/>
                  <a:pt x="11667" y="18399"/>
                  <a:pt x="15044" y="17978"/>
                </a:cubicBezTo>
                <a:cubicBezTo>
                  <a:pt x="22577" y="17038"/>
                  <a:pt x="30225" y="18174"/>
                  <a:pt x="37816" y="18174"/>
                </a:cubicBezTo>
                <a:cubicBezTo>
                  <a:pt x="45304" y="18174"/>
                  <a:pt x="52897" y="17009"/>
                  <a:pt x="60000" y="14640"/>
                </a:cubicBezTo>
                <a:cubicBezTo>
                  <a:pt x="62112" y="13936"/>
                  <a:pt x="65545" y="14051"/>
                  <a:pt x="66086" y="11892"/>
                </a:cubicBezTo>
                <a:cubicBezTo>
                  <a:pt x="66715" y="9378"/>
                  <a:pt x="62864" y="7636"/>
                  <a:pt x="60589" y="6395"/>
                </a:cubicBezTo>
                <a:cubicBezTo>
                  <a:pt x="47715" y="-626"/>
                  <a:pt x="31474" y="2076"/>
                  <a:pt x="16810" y="2076"/>
                </a:cubicBezTo>
              </a:path>
            </a:pathLst>
          </a:custGeom>
          <a:noFill/>
          <a:ln w="9525" cap="flat" cmpd="sng">
            <a:solidFill>
              <a:schemeClr val="dk2"/>
            </a:solidFill>
            <a:prstDash val="solid"/>
            <a:round/>
            <a:headEnd type="none" w="med" len="med"/>
            <a:tailEnd type="none" w="med" len="med"/>
          </a:ln>
        </p:spPr>
      </p:sp>
      <p:sp>
        <p:nvSpPr>
          <p:cNvPr id="345" name="Google Shape;345;p39"/>
          <p:cNvSpPr/>
          <p:nvPr/>
        </p:nvSpPr>
        <p:spPr>
          <a:xfrm>
            <a:off x="5674513" y="2709851"/>
            <a:ext cx="1569075" cy="309300"/>
          </a:xfrm>
          <a:custGeom>
            <a:avLst/>
            <a:gdLst/>
            <a:ahLst/>
            <a:cxnLst/>
            <a:rect l="l" t="t" r="r" b="b"/>
            <a:pathLst>
              <a:path w="62763" h="12372" extrusionOk="0">
                <a:moveTo>
                  <a:pt x="56893" y="2329"/>
                </a:moveTo>
                <a:cubicBezTo>
                  <a:pt x="43374" y="-1064"/>
                  <a:pt x="28969" y="976"/>
                  <a:pt x="15078" y="2132"/>
                </a:cubicBezTo>
                <a:cubicBezTo>
                  <a:pt x="10708" y="2496"/>
                  <a:pt x="5847" y="369"/>
                  <a:pt x="1924" y="2329"/>
                </a:cubicBezTo>
                <a:cubicBezTo>
                  <a:pt x="-191" y="3386"/>
                  <a:pt x="-135" y="6853"/>
                  <a:pt x="158" y="9200"/>
                </a:cubicBezTo>
                <a:cubicBezTo>
                  <a:pt x="433" y="11405"/>
                  <a:pt x="4414" y="10770"/>
                  <a:pt x="6636" y="10770"/>
                </a:cubicBezTo>
                <a:cubicBezTo>
                  <a:pt x="11940" y="10770"/>
                  <a:pt x="17234" y="11359"/>
                  <a:pt x="22538" y="11359"/>
                </a:cubicBezTo>
                <a:cubicBezTo>
                  <a:pt x="35418" y="11359"/>
                  <a:pt x="50464" y="15212"/>
                  <a:pt x="61016" y="7826"/>
                </a:cubicBezTo>
                <a:cubicBezTo>
                  <a:pt x="62551" y="6751"/>
                  <a:pt x="63318" y="3828"/>
                  <a:pt x="62194" y="2329"/>
                </a:cubicBezTo>
                <a:cubicBezTo>
                  <a:pt x="59564" y="-1179"/>
                  <a:pt x="52549" y="-300"/>
                  <a:pt x="49040" y="2329"/>
                </a:cubicBezTo>
              </a:path>
            </a:pathLst>
          </a:custGeom>
          <a:noFill/>
          <a:ln w="9525" cap="flat" cmpd="sng">
            <a:solidFill>
              <a:schemeClr val="dk2"/>
            </a:solidFill>
            <a:prstDash val="solid"/>
            <a:round/>
            <a:headEnd type="none" w="med" len="med"/>
            <a:tailEnd type="none" w="med" len="med"/>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Census data and data genocide</a:t>
            </a:r>
            <a:endParaRPr/>
          </a:p>
        </p:txBody>
      </p:sp>
      <p:sp>
        <p:nvSpPr>
          <p:cNvPr id="351" name="Google Shape;351;p40"/>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Only people who identify as American Indian/Alaska Native ALONE are counted in the census. </a:t>
            </a:r>
            <a:endParaRPr dirty="0"/>
          </a:p>
          <a:p>
            <a:pPr marL="0" lvl="0" indent="0" algn="l" rtl="0">
              <a:spcBef>
                <a:spcPts val="1200"/>
              </a:spcBef>
              <a:spcAft>
                <a:spcPts val="0"/>
              </a:spcAft>
              <a:buNone/>
            </a:pPr>
            <a:r>
              <a:rPr lang="en" dirty="0"/>
              <a:t>OSPI found that this only captures 24.8% of Native students. Better question but still colonial, are you an enrolled member of a federally recognized Tribe, ANC or Descendant?</a:t>
            </a:r>
            <a:endParaRPr dirty="0"/>
          </a:p>
          <a:p>
            <a:pPr marL="0" lvl="0" indent="0" algn="l" rtl="0">
              <a:spcBef>
                <a:spcPts val="1200"/>
              </a:spcBef>
              <a:spcAft>
                <a:spcPts val="1200"/>
              </a:spcAft>
              <a:buNone/>
            </a:pPr>
            <a:r>
              <a:rPr lang="en" dirty="0"/>
              <a:t>Supreme Court has upheld this is a citizenship question, not race based.</a:t>
            </a:r>
            <a:endParaRPr dirty="0"/>
          </a:p>
        </p:txBody>
      </p:sp>
      <p:pic>
        <p:nvPicPr>
          <p:cNvPr id="352" name="Google Shape;352;p40" descr="screen shot from WA OSPI report on race in schools."/>
          <p:cNvPicPr preferRelativeResize="0"/>
          <p:nvPr/>
        </p:nvPicPr>
        <p:blipFill>
          <a:blip r:embed="rId3">
            <a:alphaModFix/>
          </a:blip>
          <a:stretch>
            <a:fillRect/>
          </a:stretch>
        </p:blipFill>
        <p:spPr>
          <a:xfrm>
            <a:off x="4532725" y="1512475"/>
            <a:ext cx="4451400" cy="26617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1"/>
          <p:cNvSpPr txBox="1">
            <a:spLocks noGrp="1"/>
          </p:cNvSpPr>
          <p:nvPr>
            <p:ph type="title"/>
          </p:nvPr>
        </p:nvSpPr>
        <p:spPr>
          <a:xfrm>
            <a:off x="1250173" y="128666"/>
            <a:ext cx="5829900" cy="897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Traditional Knowledge “Proprietary”</a:t>
            </a:r>
            <a:endParaRPr/>
          </a:p>
        </p:txBody>
      </p:sp>
      <p:sp>
        <p:nvSpPr>
          <p:cNvPr id="358" name="Google Shape;358;p41"/>
          <p:cNvSpPr txBox="1">
            <a:spLocks noGrp="1"/>
          </p:cNvSpPr>
          <p:nvPr>
            <p:ph type="body" idx="1"/>
          </p:nvPr>
        </p:nvSpPr>
        <p:spPr>
          <a:xfrm>
            <a:off x="521675" y="1026575"/>
            <a:ext cx="4183200" cy="3902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400" dirty="0"/>
              <a:t>Knowledge may be private and may belong to families or communities. Consent must take into consideration who owns knowledge and is authorized to share it. Consent can be removed at any time during or after sharing of the knowledge. Songs, stories, and experiences are sacred and the sharing of them is a gift and not a right. Reciprocity and respect for the knowledge must be demonstrated or knowledge may and should be withheld to ensure traditional knowledge will not be misappropriated yet again or cause damage to the community.</a:t>
            </a:r>
            <a:endParaRPr sz="1400" dirty="0"/>
          </a:p>
          <a:p>
            <a:pPr marL="0" lvl="0" indent="0" algn="l" rtl="0">
              <a:spcBef>
                <a:spcPts val="1200"/>
              </a:spcBef>
              <a:spcAft>
                <a:spcPts val="1200"/>
              </a:spcAft>
              <a:buNone/>
            </a:pPr>
            <a:r>
              <a:rPr lang="en" sz="1400" dirty="0"/>
              <a:t>EPA has a series of Tribal knowledge recordings</a:t>
            </a:r>
            <a:endParaRPr sz="1400" dirty="0"/>
          </a:p>
        </p:txBody>
      </p:sp>
      <p:pic>
        <p:nvPicPr>
          <p:cNvPr id="4" name="Online Media 3" title="Actor on Native American roles: 'They like us in the...">
            <a:hlinkClick r:id="" action="ppaction://media"/>
            <a:extLst>
              <a:ext uri="{FF2B5EF4-FFF2-40B4-BE49-F238E27FC236}">
                <a16:creationId xmlns:a16="http://schemas.microsoft.com/office/drawing/2014/main" id="{B040A366-107E-D422-EE54-76BE9067B182}"/>
              </a:ext>
            </a:extLst>
          </p:cNvPr>
          <p:cNvPicPr>
            <a:picLocks noRot="1" noChangeAspect="1"/>
          </p:cNvPicPr>
          <p:nvPr>
            <a:videoFile r:link="rId1"/>
          </p:nvPr>
        </p:nvPicPr>
        <p:blipFill>
          <a:blip r:embed="rId4"/>
          <a:stretch>
            <a:fillRect/>
          </a:stretch>
        </p:blipFill>
        <p:spPr>
          <a:xfrm>
            <a:off x="4748708" y="1399880"/>
            <a:ext cx="4304631" cy="2432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Two Eyed Seeing: Co-Creation of knowledge</a:t>
            </a:r>
            <a:endParaRPr/>
          </a:p>
        </p:txBody>
      </p:sp>
      <p:sp>
        <p:nvSpPr>
          <p:cNvPr id="365" name="Google Shape;365;p42"/>
          <p:cNvSpPr txBox="1">
            <a:spLocks noGrp="1"/>
          </p:cNvSpPr>
          <p:nvPr>
            <p:ph type="body" idx="1"/>
          </p:nvPr>
        </p:nvSpPr>
        <p:spPr>
          <a:xfrm>
            <a:off x="387900" y="1489825"/>
            <a:ext cx="3544520" cy="346192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t>Reconciling ways of knowing in Canada videos</a:t>
            </a:r>
            <a:endParaRPr sz="1800" dirty="0"/>
          </a:p>
          <a:p>
            <a:pPr marL="0" lvl="0" indent="0" algn="l" rtl="0">
              <a:spcBef>
                <a:spcPts val="1200"/>
              </a:spcBef>
              <a:spcAft>
                <a:spcPts val="0"/>
              </a:spcAft>
              <a:buNone/>
            </a:pPr>
            <a:r>
              <a:rPr lang="en" sz="1800" dirty="0"/>
              <a:t>Hermeneutics fusion of horizons:Meeting of two worldviews and no subsumming one of them.</a:t>
            </a:r>
            <a:endParaRPr sz="1800" dirty="0"/>
          </a:p>
          <a:p>
            <a:pPr marL="0" lvl="0" indent="0" algn="l" rtl="0">
              <a:spcBef>
                <a:spcPts val="1200"/>
              </a:spcBef>
              <a:spcAft>
                <a:spcPts val="0"/>
              </a:spcAft>
              <a:buNone/>
            </a:pPr>
            <a:r>
              <a:rPr lang="en" sz="1800" dirty="0"/>
              <a:t>Shaw Wilson: Research should change you as a person or you are doing it wrong.</a:t>
            </a:r>
            <a:endParaRPr sz="1800" dirty="0"/>
          </a:p>
        </p:txBody>
      </p:sp>
      <p:pic>
        <p:nvPicPr>
          <p:cNvPr id="3" name="Online Media 2" title="The Fusion of Horizons">
            <a:hlinkClick r:id="" action="ppaction://media"/>
            <a:extLst>
              <a:ext uri="{FF2B5EF4-FFF2-40B4-BE49-F238E27FC236}">
                <a16:creationId xmlns:a16="http://schemas.microsoft.com/office/drawing/2014/main" id="{6D4C47D5-70D5-A7EA-7B4A-D3FFDD9C8642}"/>
              </a:ext>
            </a:extLst>
          </p:cNvPr>
          <p:cNvPicPr>
            <a:picLocks noRot="1" noChangeAspect="1"/>
          </p:cNvPicPr>
          <p:nvPr>
            <a:videoFile r:link="rId1"/>
          </p:nvPr>
        </p:nvPicPr>
        <p:blipFill>
          <a:blip r:embed="rId4"/>
          <a:stretch>
            <a:fillRect/>
          </a:stretch>
        </p:blipFill>
        <p:spPr>
          <a:xfrm>
            <a:off x="4000201" y="1677971"/>
            <a:ext cx="4956423" cy="2800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The Hermeneutic Wager</a:t>
            </a:r>
            <a:endParaRPr/>
          </a:p>
        </p:txBody>
      </p:sp>
      <p:sp>
        <p:nvSpPr>
          <p:cNvPr id="372" name="Google Shape;372;p43"/>
          <p:cNvSpPr txBox="1">
            <a:spLocks noGrp="1"/>
          </p:cNvSpPr>
          <p:nvPr>
            <p:ph type="body" idx="1"/>
          </p:nvPr>
        </p:nvSpPr>
        <p:spPr>
          <a:xfrm>
            <a:off x="441875" y="1506725"/>
            <a:ext cx="3999900" cy="34497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dirty="0"/>
              <a:t>Imagination—Imagining research possibilities.</a:t>
            </a:r>
            <a:endParaRPr dirty="0"/>
          </a:p>
          <a:p>
            <a:pPr marL="0" lvl="0" indent="0" algn="l" rtl="0">
              <a:spcBef>
                <a:spcPts val="1200"/>
              </a:spcBef>
              <a:spcAft>
                <a:spcPts val="0"/>
              </a:spcAft>
              <a:buNone/>
            </a:pPr>
            <a:r>
              <a:rPr lang="en" dirty="0"/>
              <a:t>Humility—Becoming equal collaborators in research.</a:t>
            </a:r>
            <a:endParaRPr dirty="0"/>
          </a:p>
          <a:p>
            <a:pPr marL="0" lvl="0" indent="0" algn="l" rtl="0">
              <a:spcBef>
                <a:spcPts val="1200"/>
              </a:spcBef>
              <a:spcAft>
                <a:spcPts val="0"/>
              </a:spcAft>
              <a:buNone/>
            </a:pPr>
            <a:r>
              <a:rPr lang="en" dirty="0"/>
              <a:t>Commitment—Agreeing to move forward with research.</a:t>
            </a:r>
            <a:endParaRPr dirty="0"/>
          </a:p>
          <a:p>
            <a:pPr marL="0" lvl="0" indent="0" algn="l" rtl="0">
              <a:spcBef>
                <a:spcPts val="1200"/>
              </a:spcBef>
              <a:spcAft>
                <a:spcPts val="0"/>
              </a:spcAft>
              <a:buNone/>
            </a:pPr>
            <a:r>
              <a:rPr lang="en" dirty="0"/>
              <a:t>Discernment—Deciding feasible research paths and weighing risks.</a:t>
            </a:r>
            <a:endParaRPr dirty="0"/>
          </a:p>
          <a:p>
            <a:pPr marL="0" lvl="0" indent="0" algn="l" rtl="0">
              <a:spcBef>
                <a:spcPts val="1200"/>
              </a:spcBef>
              <a:spcAft>
                <a:spcPts val="0"/>
              </a:spcAft>
              <a:buNone/>
            </a:pPr>
            <a:r>
              <a:rPr lang="en" dirty="0"/>
              <a:t>Hospitality—Welcoming all possible outcomes.</a:t>
            </a:r>
            <a:endParaRPr dirty="0"/>
          </a:p>
          <a:p>
            <a:pPr marL="0" lvl="0" indent="0" algn="l" rtl="0">
              <a:spcBef>
                <a:spcPts val="1200"/>
              </a:spcBef>
              <a:spcAft>
                <a:spcPts val="1200"/>
              </a:spcAft>
              <a:buNone/>
            </a:pPr>
            <a:r>
              <a:rPr lang="en" i="1" dirty="0"/>
              <a:t>(Enhancing Indigenous Health Promotion Research Through Two-Eyed Seeing: A Hermeneutic Relational Proces</a:t>
            </a:r>
            <a:r>
              <a:rPr lang="en" dirty="0"/>
              <a:t>s by Hovey et Al, 2017)</a:t>
            </a:r>
            <a:endParaRPr dirty="0"/>
          </a:p>
        </p:txBody>
      </p:sp>
      <p:pic>
        <p:nvPicPr>
          <p:cNvPr id="373" name="Google Shape;373;p43" descr="Cover of Native Neighborhood Community Study"/>
          <p:cNvPicPr preferRelativeResize="0"/>
          <p:nvPr/>
        </p:nvPicPr>
        <p:blipFill>
          <a:blip r:embed="rId3">
            <a:alphaModFix/>
          </a:blip>
          <a:stretch>
            <a:fillRect/>
          </a:stretch>
        </p:blipFill>
        <p:spPr>
          <a:xfrm>
            <a:off x="5178314" y="0"/>
            <a:ext cx="3965685"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Imagination—Imagining Research Possibilities</a:t>
            </a:r>
            <a:endParaRPr dirty="0"/>
          </a:p>
        </p:txBody>
      </p:sp>
      <p:sp>
        <p:nvSpPr>
          <p:cNvPr id="379" name="Google Shape;379;p44"/>
          <p:cNvSpPr txBox="1">
            <a:spLocks noGrp="1"/>
          </p:cNvSpPr>
          <p:nvPr>
            <p:ph type="body" idx="1"/>
          </p:nvPr>
        </p:nvSpPr>
        <p:spPr>
          <a:xfrm>
            <a:off x="387900" y="1489824"/>
            <a:ext cx="8368200" cy="3420105"/>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dirty="0"/>
              <a:t>‘The first hermeneutic conversation to be explored is imagination. The purpose of imagination is for the research team to examine all possible ways that the research question can be explored through “brain storming” sessions where all ideas have value and potential. This is where the foundational strength of diversely based teams is found. Imagination offers little risk to the researchers because it is still hypothetical; however, it provides a means to move from ambiguity to a shared perspective of what a health promotion research team could become. The imagination stage also invites open dialogue, becoming a way to begin to learn how the group interacts, and how individual researchers respond to each other. Imagination is about introductions, professional and personal experiences, expectations, listening and learning about and from others who have different perspectives, understandings, and ways of knowing about the same topic’ (p. 3)</a:t>
            </a:r>
            <a:endParaRPr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subTitle" idx="1"/>
          </p:nvPr>
        </p:nvSpPr>
        <p:spPr>
          <a:xfrm>
            <a:off x="4119273" y="977968"/>
            <a:ext cx="4839900" cy="3761632"/>
          </a:xfrm>
          <a:prstGeom prst="rect">
            <a:avLst/>
          </a:prstGeom>
        </p:spPr>
        <p:txBody>
          <a:bodyPr spcFirstLastPara="1" wrap="square" lIns="91425" tIns="91425" rIns="91425" bIns="91425" anchor="t" anchorCtr="0">
            <a:normAutofit/>
          </a:bodyPr>
          <a:lstStyle/>
          <a:p>
            <a:pPr marL="0" lvl="0" indent="0" algn="l" rtl="0">
              <a:lnSpc>
                <a:spcPct val="200000"/>
              </a:lnSpc>
              <a:spcBef>
                <a:spcPts val="900"/>
              </a:spcBef>
              <a:spcAft>
                <a:spcPts val="0"/>
              </a:spcAft>
              <a:buClr>
                <a:schemeClr val="dk1"/>
              </a:buClr>
              <a:buSzPts val="800"/>
              <a:buFont typeface="Arial"/>
              <a:buNone/>
            </a:pPr>
            <a:r>
              <a:rPr lang="en" sz="1500" i="1" dirty="0">
                <a:latin typeface="Arial"/>
                <a:ea typeface="Arial"/>
                <a:cs typeface="Arial"/>
                <a:sym typeface="Arial"/>
              </a:rPr>
              <a:t>Sauncha Romey di waayu. Laxgibuu di pdeegu. Su Metlakatla, Alaska di wil ‘waatgu. Melanie Guthrie waa di nooyu. Ts’msyenu.</a:t>
            </a:r>
            <a:endParaRPr sz="1500" i="1" dirty="0">
              <a:latin typeface="Arial"/>
              <a:ea typeface="Arial"/>
              <a:cs typeface="Arial"/>
              <a:sym typeface="Arial"/>
            </a:endParaRPr>
          </a:p>
          <a:p>
            <a:pPr marL="0" lvl="0" indent="0" algn="l" rtl="0">
              <a:lnSpc>
                <a:spcPct val="200000"/>
              </a:lnSpc>
              <a:spcBef>
                <a:spcPts val="900"/>
              </a:spcBef>
              <a:spcAft>
                <a:spcPts val="0"/>
              </a:spcAft>
              <a:buClr>
                <a:schemeClr val="dk1"/>
              </a:buClr>
              <a:buSzPts val="800"/>
              <a:buFont typeface="Arial"/>
              <a:buNone/>
            </a:pPr>
            <a:r>
              <a:rPr lang="en" sz="1500" dirty="0">
                <a:latin typeface="Arial"/>
                <a:ea typeface="Arial"/>
                <a:cs typeface="Arial"/>
                <a:sym typeface="Arial"/>
              </a:rPr>
              <a:t>I have shared with you in Sm’algyax that I am Sauncha Romey. My clan crest is the wolf and I am from New Metlakatla, Alaska. Melanie Guthrie is my mother and I am Tsimshian.</a:t>
            </a:r>
            <a:endParaRPr sz="1500" dirty="0">
              <a:latin typeface="Arial"/>
              <a:ea typeface="Arial"/>
              <a:cs typeface="Arial"/>
              <a:sym typeface="Arial"/>
            </a:endParaRPr>
          </a:p>
          <a:p>
            <a:pPr marL="0" lvl="0" indent="0" algn="l" rtl="0">
              <a:spcBef>
                <a:spcPts val="0"/>
              </a:spcBef>
              <a:spcAft>
                <a:spcPts val="0"/>
              </a:spcAft>
              <a:buNone/>
            </a:pPr>
            <a:endParaRPr sz="1500" dirty="0">
              <a:latin typeface="Arial"/>
              <a:ea typeface="Arial"/>
              <a:cs typeface="Arial"/>
              <a:sym typeface="Arial"/>
            </a:endParaRPr>
          </a:p>
        </p:txBody>
      </p:sp>
      <p:pic>
        <p:nvPicPr>
          <p:cNvPr id="220" name="Google Shape;220;p29" descr="3 people"/>
          <p:cNvPicPr preferRelativeResize="0"/>
          <p:nvPr/>
        </p:nvPicPr>
        <p:blipFill>
          <a:blip r:embed="rId3">
            <a:alphaModFix/>
          </a:blip>
          <a:stretch>
            <a:fillRect/>
          </a:stretch>
        </p:blipFill>
        <p:spPr>
          <a:xfrm>
            <a:off x="0" y="0"/>
            <a:ext cx="3502160" cy="5143500"/>
          </a:xfrm>
          <a:prstGeom prst="rect">
            <a:avLst/>
          </a:prstGeom>
          <a:noFill/>
          <a:ln>
            <a:noFill/>
          </a:ln>
        </p:spPr>
      </p:pic>
      <p:sp>
        <p:nvSpPr>
          <p:cNvPr id="2" name="TextBox 1">
            <a:extLst>
              <a:ext uri="{FF2B5EF4-FFF2-40B4-BE49-F238E27FC236}">
                <a16:creationId xmlns:a16="http://schemas.microsoft.com/office/drawing/2014/main" id="{636D485E-16D0-F84A-C94F-1AF276A52AB9}"/>
              </a:ext>
            </a:extLst>
          </p:cNvPr>
          <p:cNvSpPr txBox="1"/>
          <p:nvPr/>
        </p:nvSpPr>
        <p:spPr>
          <a:xfrm>
            <a:off x="4283499" y="342289"/>
            <a:ext cx="3268844" cy="677108"/>
          </a:xfrm>
          <a:prstGeom prst="rect">
            <a:avLst/>
          </a:prstGeom>
          <a:noFill/>
        </p:spPr>
        <p:txBody>
          <a:bodyPr wrap="none" rtlCol="0">
            <a:spAutoFit/>
          </a:bodyPr>
          <a:lstStyle/>
          <a:p>
            <a:r>
              <a:rPr lang="en-US" sz="2400" dirty="0">
                <a:solidFill>
                  <a:schemeClr val="bg1"/>
                </a:solidFill>
                <a:latin typeface="Arial"/>
                <a:ea typeface="Arial"/>
                <a:cs typeface="Arial"/>
                <a:sym typeface="Arial"/>
              </a:rPr>
              <a:t>Language Sovereignty</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9ABC-311B-DA1B-35FA-3E4314E9A08E}"/>
              </a:ext>
            </a:extLst>
          </p:cNvPr>
          <p:cNvSpPr>
            <a:spLocks noGrp="1"/>
          </p:cNvSpPr>
          <p:nvPr>
            <p:ph type="title"/>
          </p:nvPr>
        </p:nvSpPr>
        <p:spPr>
          <a:xfrm>
            <a:off x="387900" y="458025"/>
            <a:ext cx="6405496" cy="686100"/>
          </a:xfrm>
        </p:spPr>
        <p:txBody>
          <a:bodyPr>
            <a:normAutofit fontScale="90000"/>
          </a:bodyPr>
          <a:lstStyle/>
          <a:p>
            <a:r>
              <a:rPr lang="en" dirty="0"/>
              <a:t>Imagination—Imagining Research Possibilities 5/5</a:t>
            </a:r>
            <a:endParaRPr lang="en-US" dirty="0"/>
          </a:p>
        </p:txBody>
      </p:sp>
      <p:sp>
        <p:nvSpPr>
          <p:cNvPr id="3" name="Text Placeholder 2">
            <a:extLst>
              <a:ext uri="{FF2B5EF4-FFF2-40B4-BE49-F238E27FC236}">
                <a16:creationId xmlns:a16="http://schemas.microsoft.com/office/drawing/2014/main" id="{0D20AD68-27AC-2445-2DDC-CE0E76E834F0}"/>
              </a:ext>
            </a:extLst>
          </p:cNvPr>
          <p:cNvSpPr>
            <a:spLocks noGrp="1"/>
          </p:cNvSpPr>
          <p:nvPr>
            <p:ph type="body" idx="1"/>
          </p:nvPr>
        </p:nvSpPr>
        <p:spPr>
          <a:xfrm>
            <a:off x="387900" y="1489825"/>
            <a:ext cx="4825174" cy="3430046"/>
          </a:xfrm>
        </p:spPr>
        <p:txBody>
          <a:bodyPr>
            <a:normAutofit fontScale="85000" lnSpcReduction="20000"/>
          </a:bodyPr>
          <a:lstStyle/>
          <a:p>
            <a:pPr marL="0" indent="0">
              <a:buNone/>
            </a:pPr>
            <a:r>
              <a:rPr lang="en-US" sz="2000" dirty="0"/>
              <a:t>Brought in Native PM, looked to Native Neighborhoods in San Francisco, Canada, Lethbridge Feasibility study.</a:t>
            </a:r>
          </a:p>
          <a:p>
            <a:pPr marL="0" indent="0">
              <a:spcBef>
                <a:spcPts val="1200"/>
              </a:spcBef>
              <a:buNone/>
            </a:pPr>
            <a:r>
              <a:rPr lang="en-US" sz="2000" dirty="0"/>
              <a:t>What would we and Native planners like to see? NWIC site, Indigenous Library, sound studio for music and podcasts, authentic native arts, Native languages and art in urban architecture, food sovereignty, Elder and youth center, water, and canoe access.</a:t>
            </a:r>
          </a:p>
          <a:p>
            <a:pPr marL="0" indent="0">
              <a:spcBef>
                <a:spcPts val="1200"/>
              </a:spcBef>
              <a:spcAft>
                <a:spcPts val="1200"/>
              </a:spcAft>
              <a:buNone/>
            </a:pPr>
            <a:r>
              <a:rPr lang="en-US" sz="2000" dirty="0"/>
              <a:t>On City side, Indigenous Design IO, City of Vancouver City of Reconciliation work </a:t>
            </a:r>
          </a:p>
        </p:txBody>
      </p:sp>
      <p:sp>
        <p:nvSpPr>
          <p:cNvPr id="6" name="TextBox 5">
            <a:extLst>
              <a:ext uri="{FF2B5EF4-FFF2-40B4-BE49-F238E27FC236}">
                <a16:creationId xmlns:a16="http://schemas.microsoft.com/office/drawing/2014/main" id="{276699C5-E1CE-69EB-7E3D-F9A065B9B3D7}"/>
              </a:ext>
            </a:extLst>
          </p:cNvPr>
          <p:cNvSpPr txBox="1"/>
          <p:nvPr/>
        </p:nvSpPr>
        <p:spPr>
          <a:xfrm>
            <a:off x="2286000" y="2417862"/>
            <a:ext cx="4572000" cy="307777"/>
          </a:xfrm>
          <a:prstGeom prst="rect">
            <a:avLst/>
          </a:prstGeom>
          <a:noFill/>
        </p:spPr>
        <p:txBody>
          <a:bodyPr wrap="square">
            <a:spAutoFit/>
          </a:bodyPr>
          <a:lstStyle/>
          <a:p>
            <a:r>
              <a:rPr lang="en-US" b="0" dirty="0">
                <a:effectLst/>
              </a:rPr>
              <a:t> </a:t>
            </a:r>
            <a:endParaRPr lang="en-US" dirty="0"/>
          </a:p>
        </p:txBody>
      </p:sp>
      <p:sp>
        <p:nvSpPr>
          <p:cNvPr id="8" name="TextBox 7">
            <a:extLst>
              <a:ext uri="{FF2B5EF4-FFF2-40B4-BE49-F238E27FC236}">
                <a16:creationId xmlns:a16="http://schemas.microsoft.com/office/drawing/2014/main" id="{474C1970-2538-8488-CB58-990409C0C4E3}"/>
              </a:ext>
            </a:extLst>
          </p:cNvPr>
          <p:cNvSpPr txBox="1"/>
          <p:nvPr/>
        </p:nvSpPr>
        <p:spPr>
          <a:xfrm>
            <a:off x="2286000" y="2417862"/>
            <a:ext cx="4572000" cy="307777"/>
          </a:xfrm>
          <a:prstGeom prst="rect">
            <a:avLst/>
          </a:prstGeom>
          <a:noFill/>
        </p:spPr>
        <p:txBody>
          <a:bodyPr wrap="square">
            <a:spAutoFit/>
          </a:bodyPr>
          <a:lstStyle/>
          <a:p>
            <a:r>
              <a:rPr lang="en-US" dirty="0"/>
              <a:t> </a:t>
            </a:r>
          </a:p>
        </p:txBody>
      </p:sp>
      <p:pic>
        <p:nvPicPr>
          <p:cNvPr id="14" name="Picture 13" descr="Alicia's Designs from Vancouver Indigenous Fashion Week">
            <a:extLst>
              <a:ext uri="{FF2B5EF4-FFF2-40B4-BE49-F238E27FC236}">
                <a16:creationId xmlns:a16="http://schemas.microsoft.com/office/drawing/2014/main" id="{33C1516C-0633-113C-67B3-94E261551194}"/>
              </a:ext>
            </a:extLst>
          </p:cNvPr>
          <p:cNvPicPr>
            <a:picLocks noChangeAspect="1"/>
          </p:cNvPicPr>
          <p:nvPr/>
        </p:nvPicPr>
        <p:blipFill>
          <a:blip r:embed="rId2"/>
          <a:stretch>
            <a:fillRect/>
          </a:stretch>
        </p:blipFill>
        <p:spPr>
          <a:xfrm>
            <a:off x="6127994" y="0"/>
            <a:ext cx="3016006" cy="5143500"/>
          </a:xfrm>
          <a:prstGeom prst="rect">
            <a:avLst/>
          </a:prstGeom>
        </p:spPr>
      </p:pic>
    </p:spTree>
    <p:extLst>
      <p:ext uri="{BB962C8B-B14F-4D97-AF65-F5344CB8AC3E}">
        <p14:creationId xmlns:p14="http://schemas.microsoft.com/office/powerpoint/2010/main" val="2289814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300" dirty="0"/>
              <a:t>Humility—Becoming Equal Collaborators in Research</a:t>
            </a:r>
            <a:endParaRPr sz="2300" dirty="0"/>
          </a:p>
        </p:txBody>
      </p:sp>
      <p:sp>
        <p:nvSpPr>
          <p:cNvPr id="386" name="Google Shape;386;p45"/>
          <p:cNvSpPr txBox="1">
            <a:spLocks noGrp="1"/>
          </p:cNvSpPr>
          <p:nvPr>
            <p:ph type="body" idx="1"/>
          </p:nvPr>
        </p:nvSpPr>
        <p:spPr>
          <a:xfrm>
            <a:off x="387900" y="1489824"/>
            <a:ext cx="8451300" cy="3371985"/>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800" dirty="0"/>
              <a:t>“The second conversation engages the capacity of the research team and community members to reflect on their humility. This means everyone is equal, standing at the same height, to have the foresight to see beyond encultured perceptions, professional wants, and needs toward what has been previously imagined about how a research team evolves over time. Humility is reflexivity of oneself with others that either strengthens or interferes with the building of a strong team. Humility invites generosity and ways of thinking that enhance potential through being open to learning from other perspectives, possibilities, and modes of health promotion in practice” (p. 3)</a:t>
            </a:r>
            <a:endParaRPr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89F3-1D94-0637-9983-902735E5CB7C}"/>
              </a:ext>
            </a:extLst>
          </p:cNvPr>
          <p:cNvSpPr>
            <a:spLocks noGrp="1"/>
          </p:cNvSpPr>
          <p:nvPr>
            <p:ph type="title"/>
          </p:nvPr>
        </p:nvSpPr>
        <p:spPr>
          <a:xfrm>
            <a:off x="387900" y="458025"/>
            <a:ext cx="4269044" cy="686100"/>
          </a:xfrm>
        </p:spPr>
        <p:txBody>
          <a:bodyPr>
            <a:noAutofit/>
          </a:bodyPr>
          <a:lstStyle/>
          <a:p>
            <a:r>
              <a:rPr lang="en" sz="2000" dirty="0"/>
              <a:t>Humility—Becoming Equal Collaborators in Research. 4/5</a:t>
            </a:r>
            <a:endParaRPr lang="en-US" sz="2000" dirty="0"/>
          </a:p>
        </p:txBody>
      </p:sp>
      <p:sp>
        <p:nvSpPr>
          <p:cNvPr id="3" name="Text Placeholder 2">
            <a:extLst>
              <a:ext uri="{FF2B5EF4-FFF2-40B4-BE49-F238E27FC236}">
                <a16:creationId xmlns:a16="http://schemas.microsoft.com/office/drawing/2014/main" id="{A8DA37C6-B754-031F-11FE-2E5B0D39E50A}"/>
              </a:ext>
            </a:extLst>
          </p:cNvPr>
          <p:cNvSpPr>
            <a:spLocks noGrp="1"/>
          </p:cNvSpPr>
          <p:nvPr>
            <p:ph type="body" idx="1"/>
          </p:nvPr>
        </p:nvSpPr>
        <p:spPr/>
        <p:txBody>
          <a:bodyPr>
            <a:normAutofit fontScale="92500" lnSpcReduction="20000"/>
          </a:bodyPr>
          <a:lstStyle/>
          <a:p>
            <a:pPr marL="0" lvl="0" indent="0" algn="l" rtl="0">
              <a:spcBef>
                <a:spcPts val="0"/>
              </a:spcBef>
              <a:spcAft>
                <a:spcPts val="0"/>
              </a:spcAft>
              <a:buNone/>
            </a:pPr>
            <a:r>
              <a:rPr lang="en-US" dirty="0"/>
              <a:t>Funding given to NIF to hire project manager.</a:t>
            </a:r>
          </a:p>
          <a:p>
            <a:pPr marL="0" lvl="0" indent="0" algn="l" rtl="0">
              <a:spcBef>
                <a:spcPts val="1200"/>
              </a:spcBef>
              <a:spcAft>
                <a:spcPts val="0"/>
              </a:spcAft>
              <a:buNone/>
            </a:pPr>
            <a:r>
              <a:rPr lang="en-US" dirty="0"/>
              <a:t>Indigenous Intern position.</a:t>
            </a:r>
          </a:p>
          <a:p>
            <a:pPr marL="0" lvl="0" indent="0" algn="l" rtl="0">
              <a:spcBef>
                <a:spcPts val="1200"/>
              </a:spcBef>
              <a:spcAft>
                <a:spcPts val="0"/>
              </a:spcAft>
              <a:buNone/>
            </a:pPr>
            <a:r>
              <a:rPr lang="en-US" dirty="0"/>
              <a:t>Indigenous Seattle Workgroup made up of volunteer Native planners unless their jobs allow to attend on work time.</a:t>
            </a:r>
          </a:p>
          <a:p>
            <a:pPr marL="0" lvl="0" indent="0" algn="l" rtl="0">
              <a:spcBef>
                <a:spcPts val="1200"/>
              </a:spcBef>
              <a:spcAft>
                <a:spcPts val="0"/>
              </a:spcAft>
              <a:buNone/>
            </a:pPr>
            <a:r>
              <a:rPr lang="en-US" dirty="0"/>
              <a:t>ISW and PM carries out work, design, and data collection.</a:t>
            </a:r>
          </a:p>
          <a:p>
            <a:pPr marL="0" lvl="0" indent="0" algn="l" rtl="0">
              <a:spcBef>
                <a:spcPts val="1200"/>
              </a:spcBef>
              <a:spcAft>
                <a:spcPts val="0"/>
              </a:spcAft>
              <a:buNone/>
            </a:pPr>
            <a:r>
              <a:rPr lang="en-US" dirty="0"/>
              <a:t>We pushed back when some City demographers wanted access to raw data.</a:t>
            </a:r>
          </a:p>
          <a:p>
            <a:pPr marL="0" lvl="0" indent="0" algn="l" rtl="0">
              <a:spcBef>
                <a:spcPts val="1200"/>
              </a:spcBef>
              <a:spcAft>
                <a:spcPts val="1200"/>
              </a:spcAft>
              <a:buNone/>
            </a:pPr>
            <a:r>
              <a:rPr lang="en-US" dirty="0"/>
              <a:t>Thankful for funding support but was budget dust.</a:t>
            </a:r>
          </a:p>
          <a:p>
            <a:endParaRPr lang="en-US" dirty="0"/>
          </a:p>
        </p:txBody>
      </p:sp>
      <p:pic>
        <p:nvPicPr>
          <p:cNvPr id="2050" name="Picture 2" descr="City of Lethbridge relationship data">
            <a:extLst>
              <a:ext uri="{FF2B5EF4-FFF2-40B4-BE49-F238E27FC236}">
                <a16:creationId xmlns:a16="http://schemas.microsoft.com/office/drawing/2014/main" id="{ECD50210-41E4-1454-4D21-7DF55292C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0"/>
            <a:ext cx="42799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46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200" dirty="0"/>
              <a:t>Commitment—Agreeing to Move Forward with Research</a:t>
            </a:r>
            <a:endParaRPr sz="2200" dirty="0"/>
          </a:p>
        </p:txBody>
      </p:sp>
      <p:sp>
        <p:nvSpPr>
          <p:cNvPr id="393" name="Google Shape;393;p46"/>
          <p:cNvSpPr txBox="1">
            <a:spLocks noGrp="1"/>
          </p:cNvSpPr>
          <p:nvPr>
            <p:ph type="body" idx="1"/>
          </p:nvPr>
        </p:nvSpPr>
        <p:spPr>
          <a:xfrm>
            <a:off x="387900" y="1489825"/>
            <a:ext cx="8466290" cy="3337008"/>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400" dirty="0"/>
              <a:t>“The third conversation, commitment, requires some element of risk. It is time for the team to make clear their intentions as a commitment to the project. This means all members understand how they will contribute, offer resources, and accept the responsibility of being part of a research team. Without commitment from all participants, the research process would certainly stall in mediocrity or fail altogether. (p. 4)”</a:t>
            </a:r>
            <a:endParaRPr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3B49-431E-E7C5-143D-733673DBE20D}"/>
              </a:ext>
            </a:extLst>
          </p:cNvPr>
          <p:cNvSpPr>
            <a:spLocks noGrp="1"/>
          </p:cNvSpPr>
          <p:nvPr>
            <p:ph type="title"/>
          </p:nvPr>
        </p:nvSpPr>
        <p:spPr>
          <a:xfrm>
            <a:off x="387900" y="458025"/>
            <a:ext cx="7763463" cy="686100"/>
          </a:xfrm>
        </p:spPr>
        <p:txBody>
          <a:bodyPr>
            <a:normAutofit/>
          </a:bodyPr>
          <a:lstStyle/>
          <a:p>
            <a:r>
              <a:rPr lang="en" sz="2000" dirty="0"/>
              <a:t>Commitment—Agreeing to Move Forward with Research 3/5</a:t>
            </a:r>
            <a:endParaRPr lang="en-US" sz="2000" dirty="0"/>
          </a:p>
        </p:txBody>
      </p:sp>
      <p:sp>
        <p:nvSpPr>
          <p:cNvPr id="3" name="Text Placeholder 2">
            <a:extLst>
              <a:ext uri="{FF2B5EF4-FFF2-40B4-BE49-F238E27FC236}">
                <a16:creationId xmlns:a16="http://schemas.microsoft.com/office/drawing/2014/main" id="{AEBFDC49-F90B-00B2-7C12-B9B041A7D067}"/>
              </a:ext>
            </a:extLst>
          </p:cNvPr>
          <p:cNvSpPr>
            <a:spLocks noGrp="1"/>
          </p:cNvSpPr>
          <p:nvPr>
            <p:ph type="body" idx="1"/>
          </p:nvPr>
        </p:nvSpPr>
        <p:spPr/>
        <p:txBody>
          <a:bodyPr>
            <a:normAutofit fontScale="92500"/>
          </a:bodyPr>
          <a:lstStyle/>
          <a:p>
            <a:pPr marL="0" lvl="0" indent="0" algn="l" rtl="0">
              <a:spcBef>
                <a:spcPts val="0"/>
              </a:spcBef>
              <a:spcAft>
                <a:spcPts val="0"/>
              </a:spcAft>
              <a:buNone/>
            </a:pPr>
            <a:r>
              <a:rPr lang="en-US" dirty="0"/>
              <a:t>Did not have enough money for a large feasibility study. Project expanded in time and additional funding found by NIF split with another project.</a:t>
            </a:r>
          </a:p>
          <a:p>
            <a:pPr marL="0" lvl="0" indent="0" algn="l" rtl="0">
              <a:spcBef>
                <a:spcPts val="1200"/>
              </a:spcBef>
              <a:spcAft>
                <a:spcPts val="0"/>
              </a:spcAft>
              <a:buNone/>
            </a:pPr>
            <a:r>
              <a:rPr lang="en-US" dirty="0"/>
              <a:t>Because of lack of money to pay workgroup beyond PM and intern, capacity of volunteers was hit or miss, rightly so. </a:t>
            </a:r>
          </a:p>
          <a:p>
            <a:pPr marL="0" lvl="0" indent="0" algn="l" rtl="0">
              <a:spcBef>
                <a:spcPts val="1200"/>
              </a:spcBef>
              <a:spcAft>
                <a:spcPts val="0"/>
              </a:spcAft>
              <a:buNone/>
            </a:pPr>
            <a:r>
              <a:rPr lang="en-US" dirty="0"/>
              <a:t>Engaged with Native CBOs, Tribal Nations, so that we would not step on toes and they would not find out by seeing the survey.</a:t>
            </a:r>
          </a:p>
          <a:p>
            <a:pPr marL="0" lvl="0" indent="0" algn="l" rtl="0">
              <a:spcBef>
                <a:spcPts val="1200"/>
              </a:spcBef>
              <a:spcAft>
                <a:spcPts val="1200"/>
              </a:spcAft>
              <a:buNone/>
            </a:pPr>
            <a:r>
              <a:rPr lang="en-US" dirty="0"/>
              <a:t>Project milestones around data and FPIC.</a:t>
            </a:r>
          </a:p>
        </p:txBody>
      </p:sp>
      <p:pic>
        <p:nvPicPr>
          <p:cNvPr id="4" name="Picture 2" descr="Demarus Tevuk and Kimberly Deriana with her child Khalako Lloyd ">
            <a:extLst>
              <a:ext uri="{FF2B5EF4-FFF2-40B4-BE49-F238E27FC236}">
                <a16:creationId xmlns:a16="http://schemas.microsoft.com/office/drawing/2014/main" id="{F70E3606-9A2F-655C-ECB6-EE8B0F55A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812" y="1631162"/>
            <a:ext cx="3935429" cy="279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638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1800" dirty="0"/>
              <a:t>Discernment—Deciding Feasible Research Paths and Weighing Risks 3/5</a:t>
            </a:r>
            <a:endParaRPr sz="1800" dirty="0"/>
          </a:p>
        </p:txBody>
      </p:sp>
      <p:sp>
        <p:nvSpPr>
          <p:cNvPr id="400" name="Google Shape;400;p47"/>
          <p:cNvSpPr txBox="1">
            <a:spLocks noGrp="1"/>
          </p:cNvSpPr>
          <p:nvPr>
            <p:ph type="body" idx="1"/>
          </p:nvPr>
        </p:nvSpPr>
        <p:spPr>
          <a:xfrm>
            <a:off x="387900" y="1489825"/>
            <a:ext cx="8619184" cy="352715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800" dirty="0"/>
              <a:t>‘The fourth conversation is the reality check of discernment. It refers to making explicit what is, in reality, possible and makes sense. It regulates imagination because it recognizes that not all possibilities are equal or achievable. This concept also moderates commitment with the reminder that some wagers are not possible due to conditions that may be insurmountable. This is the point where practical understandings are faced, authentic risks are discussed, and then weighed out. We asked ourselves the question, “Is this really Two-Eyed Seeing or are we just calling it Two-Eyed Seeing?” The hermeneutic wager exposes the risk and makes explicit the implications of continuing or not’ (p. 4).</a:t>
            </a:r>
            <a:endParaRPr sz="1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A677-7CFF-F4A6-2878-EEF534470584}"/>
              </a:ext>
            </a:extLst>
          </p:cNvPr>
          <p:cNvSpPr>
            <a:spLocks noGrp="1"/>
          </p:cNvSpPr>
          <p:nvPr>
            <p:ph type="title"/>
          </p:nvPr>
        </p:nvSpPr>
        <p:spPr>
          <a:xfrm>
            <a:off x="387900" y="458025"/>
            <a:ext cx="4358496" cy="686100"/>
          </a:xfrm>
        </p:spPr>
        <p:txBody>
          <a:bodyPr>
            <a:noAutofit/>
          </a:bodyPr>
          <a:lstStyle/>
          <a:p>
            <a:r>
              <a:rPr lang="en" sz="2000" dirty="0"/>
              <a:t>Discernment—Deciding Feasible Research Paths and Weighing Risks 3/5</a:t>
            </a:r>
            <a:endParaRPr lang="en-US" sz="2000" dirty="0"/>
          </a:p>
        </p:txBody>
      </p:sp>
      <p:sp>
        <p:nvSpPr>
          <p:cNvPr id="3" name="Text Placeholder 2">
            <a:extLst>
              <a:ext uri="{FF2B5EF4-FFF2-40B4-BE49-F238E27FC236}">
                <a16:creationId xmlns:a16="http://schemas.microsoft.com/office/drawing/2014/main" id="{F2FA1A2C-04ED-C1B1-B60A-9AFD85CF016E}"/>
              </a:ext>
            </a:extLst>
          </p:cNvPr>
          <p:cNvSpPr>
            <a:spLocks noGrp="1"/>
          </p:cNvSpPr>
          <p:nvPr>
            <p:ph type="body" idx="1"/>
          </p:nvPr>
        </p:nvSpPr>
        <p:spPr/>
        <p:txBody>
          <a:bodyPr>
            <a:normAutofit fontScale="85000" lnSpcReduction="20000"/>
          </a:bodyPr>
          <a:lstStyle/>
          <a:p>
            <a:pPr marL="0" lvl="0" indent="0" algn="l" rtl="0">
              <a:spcBef>
                <a:spcPts val="0"/>
              </a:spcBef>
              <a:spcAft>
                <a:spcPts val="0"/>
              </a:spcAft>
              <a:buNone/>
            </a:pPr>
            <a:r>
              <a:rPr lang="en-US" dirty="0"/>
              <a:t>First, thankful for the City for funding and support!</a:t>
            </a:r>
          </a:p>
          <a:p>
            <a:pPr marL="0" lvl="0" indent="0" algn="l" rtl="0">
              <a:spcBef>
                <a:spcPts val="1200"/>
              </a:spcBef>
              <a:spcAft>
                <a:spcPts val="0"/>
              </a:spcAft>
              <a:buNone/>
            </a:pPr>
            <a:r>
              <a:rPr lang="en-US" dirty="0"/>
              <a:t>MONEY: Originally $25k for entire project.</a:t>
            </a:r>
          </a:p>
          <a:p>
            <a:pPr marL="0" lvl="0" indent="0" algn="l" rtl="0">
              <a:spcBef>
                <a:spcPts val="1200"/>
              </a:spcBef>
              <a:spcAft>
                <a:spcPts val="0"/>
              </a:spcAft>
              <a:buNone/>
            </a:pPr>
            <a:r>
              <a:rPr lang="en-US" dirty="0"/>
              <a:t>Vocation Awe (</a:t>
            </a:r>
            <a:r>
              <a:rPr lang="en-US" dirty="0" err="1"/>
              <a:t>Fobazi</a:t>
            </a:r>
            <a:r>
              <a:rPr lang="en-US" dirty="0"/>
              <a:t> </a:t>
            </a:r>
            <a:r>
              <a:rPr lang="en-US" dirty="0" err="1"/>
              <a:t>Ettarh</a:t>
            </a:r>
            <a:r>
              <a:rPr lang="en-US" dirty="0"/>
              <a:t>): Doing community work where we share the identity of the work.</a:t>
            </a:r>
          </a:p>
          <a:p>
            <a:pPr marL="0" lvl="0" indent="0" algn="l" rtl="0">
              <a:spcBef>
                <a:spcPts val="1200"/>
              </a:spcBef>
              <a:spcAft>
                <a:spcPts val="0"/>
              </a:spcAft>
              <a:buNone/>
            </a:pPr>
            <a:r>
              <a:rPr lang="en-US" dirty="0"/>
              <a:t>Indigenous Planner position took years to hire</a:t>
            </a:r>
          </a:p>
          <a:p>
            <a:pPr marL="0" lvl="0" indent="0" algn="l" rtl="0">
              <a:spcBef>
                <a:spcPts val="1200"/>
              </a:spcBef>
              <a:spcAft>
                <a:spcPts val="0"/>
              </a:spcAft>
              <a:buNone/>
            </a:pPr>
            <a:r>
              <a:rPr lang="en-US" dirty="0"/>
              <a:t>Dialog with City planners: grateful for being able to voice and interact.</a:t>
            </a:r>
          </a:p>
          <a:p>
            <a:pPr marL="0" lvl="0" indent="0" algn="l" rtl="0">
              <a:spcBef>
                <a:spcPts val="1200"/>
              </a:spcBef>
              <a:spcAft>
                <a:spcPts val="0"/>
              </a:spcAft>
              <a:buNone/>
            </a:pPr>
            <a:r>
              <a:rPr lang="en-US" dirty="0"/>
              <a:t>Extraction of well paid City planners having meeting with unpaid Native planners.</a:t>
            </a:r>
          </a:p>
          <a:p>
            <a:pPr marL="0" lvl="0" indent="0" algn="l" rtl="0">
              <a:spcBef>
                <a:spcPts val="1200"/>
              </a:spcBef>
              <a:spcAft>
                <a:spcPts val="1200"/>
              </a:spcAft>
              <a:buNone/>
            </a:pPr>
            <a:r>
              <a:rPr lang="en-US" dirty="0"/>
              <a:t>Scope of work compared to Lethbridge study</a:t>
            </a:r>
          </a:p>
        </p:txBody>
      </p:sp>
      <p:pic>
        <p:nvPicPr>
          <p:cNvPr id="4" name="Picture 2" descr="Flyer by Jack George for the Native neighborhood survey">
            <a:extLst>
              <a:ext uri="{FF2B5EF4-FFF2-40B4-BE49-F238E27FC236}">
                <a16:creationId xmlns:a16="http://schemas.microsoft.com/office/drawing/2014/main" id="{824CFFAA-1DA2-C150-A092-AC62ED6B7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487" y="0"/>
            <a:ext cx="39735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77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SzPts val="990"/>
              <a:buNone/>
            </a:pPr>
            <a:r>
              <a:rPr lang="en" sz="2600" dirty="0"/>
              <a:t>Hospitality—Welcoming All Possible Outcomes. 4/5</a:t>
            </a:r>
            <a:endParaRPr sz="2600" dirty="0"/>
          </a:p>
        </p:txBody>
      </p:sp>
      <p:sp>
        <p:nvSpPr>
          <p:cNvPr id="407" name="Google Shape;407;p48"/>
          <p:cNvSpPr txBox="1">
            <a:spLocks noGrp="1"/>
          </p:cNvSpPr>
          <p:nvPr>
            <p:ph type="body" idx="1"/>
          </p:nvPr>
        </p:nvSpPr>
        <p:spPr>
          <a:xfrm>
            <a:off x="387899" y="1489825"/>
            <a:ext cx="8368199" cy="3346226"/>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dirty="0"/>
              <a:t>‘The fifth conversation, hospitality, wholeheartedly welcomes the outcomes of the relationship-building endeavors. If the team successfully moves from discernment to hospitality, this indicates the project has committed itself to continue. Future success involves an unconditional openness with all others and a desire to achieve something extraordinary. This condition also describes the relational considerations of being with others in the co-creation of a community of people. Belonging replaces suspicion and new understandings replace previous ways of thinking to ensure the interaction between and among people is just, caring, and leads toward research that keeps community priorities at the forefront throughout’ (p. 4).</a:t>
            </a:r>
            <a:endParaRPr sz="1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7AEC-C69D-7C05-7C71-CA3D0362DE60}"/>
              </a:ext>
            </a:extLst>
          </p:cNvPr>
          <p:cNvSpPr>
            <a:spLocks noGrp="1"/>
          </p:cNvSpPr>
          <p:nvPr>
            <p:ph type="title"/>
          </p:nvPr>
        </p:nvSpPr>
        <p:spPr/>
        <p:txBody>
          <a:bodyPr>
            <a:normAutofit/>
          </a:bodyPr>
          <a:lstStyle/>
          <a:p>
            <a:r>
              <a:rPr lang="en" sz="2400" dirty="0"/>
              <a:t>Hospitality—Welcoming All Possible Outcomes. 4/5</a:t>
            </a:r>
            <a:endParaRPr lang="en-US" sz="2400" dirty="0"/>
          </a:p>
        </p:txBody>
      </p:sp>
      <p:sp>
        <p:nvSpPr>
          <p:cNvPr id="3" name="Text Placeholder 2">
            <a:extLst>
              <a:ext uri="{FF2B5EF4-FFF2-40B4-BE49-F238E27FC236}">
                <a16:creationId xmlns:a16="http://schemas.microsoft.com/office/drawing/2014/main" id="{C6A3C801-75DF-6347-1695-43F7F577F27C}"/>
              </a:ext>
            </a:extLst>
          </p:cNvPr>
          <p:cNvSpPr>
            <a:spLocks noGrp="1"/>
          </p:cNvSpPr>
          <p:nvPr>
            <p:ph type="body" idx="1"/>
          </p:nvPr>
        </p:nvSpPr>
        <p:spPr/>
        <p:txBody>
          <a:bodyPr>
            <a:normAutofit fontScale="77500" lnSpcReduction="20000"/>
          </a:bodyPr>
          <a:lstStyle/>
          <a:p>
            <a:pPr marL="0" lvl="0" indent="0" algn="l" rtl="0">
              <a:spcBef>
                <a:spcPts val="0"/>
              </a:spcBef>
              <a:spcAft>
                <a:spcPts val="0"/>
              </a:spcAft>
              <a:buNone/>
            </a:pPr>
            <a:r>
              <a:rPr lang="en-US" dirty="0"/>
              <a:t>Report was made with Indigenous methodologies by Native people.</a:t>
            </a:r>
          </a:p>
          <a:p>
            <a:pPr marL="0" lvl="0" indent="0" algn="l" rtl="0">
              <a:spcBef>
                <a:spcPts val="1200"/>
              </a:spcBef>
              <a:spcAft>
                <a:spcPts val="0"/>
              </a:spcAft>
              <a:buNone/>
            </a:pPr>
            <a:r>
              <a:rPr lang="en-US" dirty="0"/>
              <a:t>End product beautiful and usable by community. </a:t>
            </a:r>
          </a:p>
          <a:p>
            <a:pPr marL="0" lvl="0" indent="0" algn="l" rtl="0">
              <a:spcBef>
                <a:spcPts val="1200"/>
              </a:spcBef>
              <a:spcAft>
                <a:spcPts val="0"/>
              </a:spcAft>
              <a:buNone/>
            </a:pPr>
            <a:r>
              <a:rPr lang="en-US" dirty="0"/>
              <a:t>Was many of ours's first projects. We did not always know what we were doing.</a:t>
            </a:r>
          </a:p>
          <a:p>
            <a:pPr marL="0" lvl="0" indent="0" algn="l" rtl="0">
              <a:spcBef>
                <a:spcPts val="1200"/>
              </a:spcBef>
              <a:spcAft>
                <a:spcPts val="0"/>
              </a:spcAft>
              <a:buNone/>
            </a:pPr>
            <a:r>
              <a:rPr lang="en-US" dirty="0"/>
              <a:t>As community members, we got amazing and authentic responses from a group that deeply distrusts research and government.</a:t>
            </a:r>
          </a:p>
          <a:p>
            <a:pPr marL="0" lvl="0" indent="0" algn="l" rtl="0">
              <a:spcBef>
                <a:spcPts val="1200"/>
              </a:spcBef>
              <a:spcAft>
                <a:spcPts val="0"/>
              </a:spcAft>
              <a:buNone/>
            </a:pPr>
            <a:r>
              <a:rPr lang="en-US" dirty="0"/>
              <a:t>Next steps: Deeper feasibility study on siting and funding. Education study. Sharing with other Native CBOs.</a:t>
            </a:r>
          </a:p>
          <a:p>
            <a:pPr marL="0" lvl="0" indent="0" algn="l" rtl="0">
              <a:spcBef>
                <a:spcPts val="1200"/>
              </a:spcBef>
              <a:spcAft>
                <a:spcPts val="1200"/>
              </a:spcAft>
              <a:buNone/>
            </a:pPr>
            <a:r>
              <a:rPr lang="en-US" dirty="0"/>
              <a:t>Capacity building that happened because of internship (4) and project experience.</a:t>
            </a:r>
          </a:p>
          <a:p>
            <a:endParaRPr lang="en-US" dirty="0"/>
          </a:p>
        </p:txBody>
      </p:sp>
      <p:pic>
        <p:nvPicPr>
          <p:cNvPr id="3078" name="Picture 6" descr="Yosso's Cultural Community Wealth ">
            <a:extLst>
              <a:ext uri="{FF2B5EF4-FFF2-40B4-BE49-F238E27FC236}">
                <a16:creationId xmlns:a16="http://schemas.microsoft.com/office/drawing/2014/main" id="{6C60BC5D-2383-E34C-312B-8B9AE4CA3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799" y="1545191"/>
            <a:ext cx="4462811" cy="312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68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9"/>
          <p:cNvSpPr/>
          <p:nvPr/>
        </p:nvSpPr>
        <p:spPr>
          <a:xfrm>
            <a:off x="6755440" y="2101169"/>
            <a:ext cx="459475" cy="351550"/>
          </a:xfrm>
          <a:custGeom>
            <a:avLst/>
            <a:gdLst/>
            <a:ahLst/>
            <a:cxnLst/>
            <a:rect l="l" t="t" r="r" b="b"/>
            <a:pathLst>
              <a:path w="18379" h="14062" extrusionOk="0">
                <a:moveTo>
                  <a:pt x="11104" y="2136"/>
                </a:moveTo>
                <a:cubicBezTo>
                  <a:pt x="7157" y="1150"/>
                  <a:pt x="-773" y="3466"/>
                  <a:pt x="110" y="7437"/>
                </a:cubicBezTo>
                <a:cubicBezTo>
                  <a:pt x="1377" y="13134"/>
                  <a:pt x="11848" y="15830"/>
                  <a:pt x="16797" y="12737"/>
                </a:cubicBezTo>
                <a:cubicBezTo>
                  <a:pt x="20270" y="10567"/>
                  <a:pt x="17327" y="3218"/>
                  <a:pt x="14049" y="762"/>
                </a:cubicBezTo>
                <a:cubicBezTo>
                  <a:pt x="12094" y="-703"/>
                  <a:pt x="8739" y="277"/>
                  <a:pt x="6785" y="1743"/>
                </a:cubicBezTo>
              </a:path>
            </a:pathLst>
          </a:custGeom>
          <a:noFill/>
          <a:ln w="9525" cap="flat" cmpd="sng">
            <a:solidFill>
              <a:schemeClr val="dk2"/>
            </a:solidFill>
            <a:prstDash val="solid"/>
            <a:round/>
            <a:headEnd type="none" w="med" len="med"/>
            <a:tailEnd type="none" w="med" len="med"/>
          </a:ln>
        </p:spPr>
      </p:sp>
      <p:sp>
        <p:nvSpPr>
          <p:cNvPr id="415" name="Google Shape;415;p49"/>
          <p:cNvSpPr/>
          <p:nvPr/>
        </p:nvSpPr>
        <p:spPr>
          <a:xfrm>
            <a:off x="5849001" y="1243355"/>
            <a:ext cx="523800" cy="301900"/>
          </a:xfrm>
          <a:custGeom>
            <a:avLst/>
            <a:gdLst/>
            <a:ahLst/>
            <a:cxnLst/>
            <a:rect l="l" t="t" r="r" b="b"/>
            <a:pathLst>
              <a:path w="20952" h="12076" extrusionOk="0">
                <a:moveTo>
                  <a:pt x="19092" y="1505"/>
                </a:moveTo>
                <a:cubicBezTo>
                  <a:pt x="12968" y="-538"/>
                  <a:pt x="-749" y="-1368"/>
                  <a:pt x="50" y="5038"/>
                </a:cubicBezTo>
                <a:cubicBezTo>
                  <a:pt x="860" y="11527"/>
                  <a:pt x="12577" y="13420"/>
                  <a:pt x="18700" y="11124"/>
                </a:cubicBezTo>
                <a:cubicBezTo>
                  <a:pt x="21826" y="9952"/>
                  <a:pt x="21503" y="3196"/>
                  <a:pt x="18896" y="1112"/>
                </a:cubicBezTo>
              </a:path>
            </a:pathLst>
          </a:custGeom>
          <a:noFill/>
          <a:ln w="9525" cap="flat" cmpd="sng">
            <a:solidFill>
              <a:schemeClr val="dk2"/>
            </a:solidFill>
            <a:prstDash val="solid"/>
            <a:round/>
            <a:headEnd type="none" w="med" len="med"/>
            <a:tailEnd type="none" w="med" len="med"/>
          </a:ln>
        </p:spPr>
      </p:sp>
      <p:pic>
        <p:nvPicPr>
          <p:cNvPr id="1026" name="Picture 2" descr="Page from the report showing where Urban Natives homelands are and where they live by zipcode">
            <a:extLst>
              <a:ext uri="{FF2B5EF4-FFF2-40B4-BE49-F238E27FC236}">
                <a16:creationId xmlns:a16="http://schemas.microsoft.com/office/drawing/2014/main" id="{CB6D9755-0A49-7F2A-56E6-318374155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323" y="1226964"/>
            <a:ext cx="6046677" cy="39088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62D589-70B9-8F2A-AEE2-06BD48551F7D}"/>
              </a:ext>
            </a:extLst>
          </p:cNvPr>
          <p:cNvSpPr txBox="1"/>
          <p:nvPr/>
        </p:nvSpPr>
        <p:spPr>
          <a:xfrm>
            <a:off x="586781" y="308060"/>
            <a:ext cx="4257897" cy="584775"/>
          </a:xfrm>
          <a:prstGeom prst="rect">
            <a:avLst/>
          </a:prstGeom>
          <a:noFill/>
        </p:spPr>
        <p:txBody>
          <a:bodyPr wrap="none" rtlCol="0">
            <a:spAutoFit/>
          </a:bodyPr>
          <a:lstStyle/>
          <a:p>
            <a:r>
              <a:rPr lang="en-US" sz="3200" b="0" i="0" u="none" strike="noStrike" dirty="0">
                <a:solidFill>
                  <a:srgbClr val="FFFFFF"/>
                </a:solidFill>
                <a:effectLst/>
                <a:latin typeface="Roboto" panose="02000000000000000000" pitchFamily="2" charset="0"/>
              </a:rPr>
              <a:t>Examples from Report</a:t>
            </a:r>
            <a:endParaRPr lang="en-US" sz="3200" dirty="0"/>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69302ED-56B1-BB00-B3CE-EAB07024E637}"/>
                  </a:ext>
                </a:extLst>
              </p14:cNvPr>
              <p14:cNvContentPartPr/>
              <p14:nvPr/>
            </p14:nvContentPartPr>
            <p14:xfrm>
              <a:off x="4004074" y="2351378"/>
              <a:ext cx="343440" cy="304200"/>
            </p14:xfrm>
          </p:contentPart>
        </mc:Choice>
        <mc:Fallback xmlns="">
          <p:pic>
            <p:nvPicPr>
              <p:cNvPr id="5" name="Ink 4">
                <a:extLst>
                  <a:ext uri="{FF2B5EF4-FFF2-40B4-BE49-F238E27FC236}">
                    <a16:creationId xmlns:a16="http://schemas.microsoft.com/office/drawing/2014/main" id="{B69302ED-56B1-BB00-B3CE-EAB07024E637}"/>
                  </a:ext>
                </a:extLst>
              </p:cNvPr>
              <p:cNvPicPr/>
              <p:nvPr/>
            </p:nvPicPr>
            <p:blipFill>
              <a:blip r:embed="rId5"/>
              <a:stretch>
                <a:fillRect/>
              </a:stretch>
            </p:blipFill>
            <p:spPr>
              <a:xfrm>
                <a:off x="3995074" y="2342378"/>
                <a:ext cx="36108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F50FF41-EF26-AECD-4A1D-95FD3035173D}"/>
                  </a:ext>
                </a:extLst>
              </p14:cNvPr>
              <p14:cNvContentPartPr/>
              <p14:nvPr/>
            </p14:nvContentPartPr>
            <p14:xfrm>
              <a:off x="7773994" y="2819738"/>
              <a:ext cx="364680" cy="267480"/>
            </p14:xfrm>
          </p:contentPart>
        </mc:Choice>
        <mc:Fallback xmlns="">
          <p:pic>
            <p:nvPicPr>
              <p:cNvPr id="6" name="Ink 5">
                <a:extLst>
                  <a:ext uri="{FF2B5EF4-FFF2-40B4-BE49-F238E27FC236}">
                    <a16:creationId xmlns:a16="http://schemas.microsoft.com/office/drawing/2014/main" id="{FF50FF41-EF26-AECD-4A1D-95FD3035173D}"/>
                  </a:ext>
                </a:extLst>
              </p:cNvPr>
              <p:cNvPicPr/>
              <p:nvPr/>
            </p:nvPicPr>
            <p:blipFill>
              <a:blip r:embed="rId7"/>
              <a:stretch>
                <a:fillRect/>
              </a:stretch>
            </p:blipFill>
            <p:spPr>
              <a:xfrm>
                <a:off x="7765354" y="2811098"/>
                <a:ext cx="382320" cy="285120"/>
              </a:xfrm>
              <a:prstGeom prst="rect">
                <a:avLst/>
              </a:prstGeom>
            </p:spPr>
          </p:pic>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1504920" y="258253"/>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dirty="0">
                <a:solidFill>
                  <a:schemeClr val="lt1"/>
                </a:solidFill>
              </a:rPr>
              <a:t>What is White Supremacy?</a:t>
            </a:r>
            <a:endParaRPr sz="2500" dirty="0">
              <a:solidFill>
                <a:schemeClr val="lt1"/>
              </a:solidFill>
            </a:endParaRPr>
          </a:p>
        </p:txBody>
      </p:sp>
      <p:pic>
        <p:nvPicPr>
          <p:cNvPr id="226" name="Google Shape;226;p30" descr="Chris Buck's photo of a white girl looking at a wall of black dolls."/>
          <p:cNvPicPr preferRelativeResize="0"/>
          <p:nvPr/>
        </p:nvPicPr>
        <p:blipFill rotWithShape="1">
          <a:blip r:embed="rId3">
            <a:alphaModFix/>
          </a:blip>
          <a:srcRect l="15948" t="6677" r="16273" b="12087"/>
          <a:stretch/>
        </p:blipFill>
        <p:spPr>
          <a:xfrm>
            <a:off x="275436" y="1172353"/>
            <a:ext cx="4331351" cy="3807600"/>
          </a:xfrm>
          <a:prstGeom prst="rect">
            <a:avLst/>
          </a:prstGeom>
          <a:noFill/>
          <a:ln>
            <a:noFill/>
          </a:ln>
        </p:spPr>
      </p:pic>
      <p:sp>
        <p:nvSpPr>
          <p:cNvPr id="227" name="Google Shape;227;p30"/>
          <p:cNvSpPr txBox="1">
            <a:spLocks noGrp="1"/>
          </p:cNvSpPr>
          <p:nvPr>
            <p:ph type="body" idx="1"/>
          </p:nvPr>
        </p:nvSpPr>
        <p:spPr>
          <a:xfrm>
            <a:off x="5024370" y="959126"/>
            <a:ext cx="4025208" cy="4121487"/>
          </a:xfrm>
          <a:prstGeom prst="rect">
            <a:avLst/>
          </a:prstGeom>
        </p:spPr>
        <p:txBody>
          <a:bodyPr spcFirstLastPara="1" wrap="square" lIns="91425" tIns="91425" rIns="91425" bIns="91425" anchor="t" anchorCtr="0">
            <a:noAutofit/>
          </a:bodyPr>
          <a:lstStyle/>
          <a:p>
            <a:pPr marL="12700" lvl="0" indent="0" algn="l" rtl="0">
              <a:lnSpc>
                <a:spcPct val="90000"/>
              </a:lnSpc>
              <a:spcBef>
                <a:spcPts val="0"/>
              </a:spcBef>
              <a:spcAft>
                <a:spcPts val="0"/>
              </a:spcAft>
              <a:buClr>
                <a:srgbClr val="86D1D8"/>
              </a:buClr>
              <a:buSzPts val="1240"/>
              <a:buNone/>
            </a:pPr>
            <a:r>
              <a:rPr lang="en" sz="1800" dirty="0">
                <a:solidFill>
                  <a:schemeClr val="lt1"/>
                </a:solidFill>
                <a:latin typeface="Century Gothic"/>
                <a:ea typeface="Century Gothic"/>
                <a:cs typeface="Century Gothic"/>
                <a:sym typeface="Century Gothic"/>
              </a:rPr>
              <a:t>“Inequity can occur simply through homogeneity; if I am not aware of the barrier you face, then I won’t see them, much less be motivated to remove them... the assumption is that the access enjoyed by the controlling group is universal (DiAngelo, 2018, p. xiii)…The default of the current system is the reproduction of racial inequality; our institutions were designed to reproduce racial inequality and they do so with efficiency. Our schools are particularly effective at this task.” (p. 153)</a:t>
            </a:r>
            <a:endParaRPr sz="1800" dirty="0">
              <a:solidFill>
                <a:schemeClr val="lt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2050" name="Picture 2" descr="Page from reports that includes 79% of Native feel unwelcome in the city.">
            <a:extLst>
              <a:ext uri="{FF2B5EF4-FFF2-40B4-BE49-F238E27FC236}">
                <a16:creationId xmlns:a16="http://schemas.microsoft.com/office/drawing/2014/main" id="{F0F7EC68-20AE-23C8-E98E-C0800B598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471" y="1177794"/>
            <a:ext cx="6118692" cy="396570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CBD987A-4FA7-D6BF-E26C-F99C70F69255}"/>
                  </a:ext>
                </a:extLst>
              </p14:cNvPr>
              <p14:cNvContentPartPr/>
              <p14:nvPr/>
            </p14:nvContentPartPr>
            <p14:xfrm>
              <a:off x="5534074" y="1327898"/>
              <a:ext cx="1445760" cy="1558080"/>
            </p14:xfrm>
          </p:contentPart>
        </mc:Choice>
        <mc:Fallback xmlns="">
          <p:pic>
            <p:nvPicPr>
              <p:cNvPr id="2" name="Ink 1">
                <a:extLst>
                  <a:ext uri="{FF2B5EF4-FFF2-40B4-BE49-F238E27FC236}">
                    <a16:creationId xmlns:a16="http://schemas.microsoft.com/office/drawing/2014/main" id="{3CBD987A-4FA7-D6BF-E26C-F99C70F69255}"/>
                  </a:ext>
                </a:extLst>
              </p:cNvPr>
              <p:cNvPicPr/>
              <p:nvPr/>
            </p:nvPicPr>
            <p:blipFill>
              <a:blip r:embed="rId5"/>
              <a:stretch>
                <a:fillRect/>
              </a:stretch>
            </p:blipFill>
            <p:spPr>
              <a:xfrm>
                <a:off x="5525434" y="1319258"/>
                <a:ext cx="1463400" cy="1575720"/>
              </a:xfrm>
              <a:prstGeom prst="rect">
                <a:avLst/>
              </a:prstGeom>
            </p:spPr>
          </p:pic>
        </mc:Fallback>
      </mc:AlternateContent>
      <p:sp>
        <p:nvSpPr>
          <p:cNvPr id="4" name="TextBox 3">
            <a:extLst>
              <a:ext uri="{FF2B5EF4-FFF2-40B4-BE49-F238E27FC236}">
                <a16:creationId xmlns:a16="http://schemas.microsoft.com/office/drawing/2014/main" id="{8FC54B4E-32BB-61ED-D5CB-17DD1A6C3305}"/>
              </a:ext>
            </a:extLst>
          </p:cNvPr>
          <p:cNvSpPr txBox="1"/>
          <p:nvPr/>
        </p:nvSpPr>
        <p:spPr>
          <a:xfrm>
            <a:off x="814158" y="447561"/>
            <a:ext cx="4572000" cy="523220"/>
          </a:xfrm>
          <a:prstGeom prst="rect">
            <a:avLst/>
          </a:prstGeom>
          <a:noFill/>
        </p:spPr>
        <p:txBody>
          <a:bodyPr wrap="square">
            <a:spAutoFit/>
          </a:bodyPr>
          <a:lstStyle/>
          <a:p>
            <a:r>
              <a:rPr lang="en-US" sz="2800" b="0" i="0" u="none" strike="noStrike" dirty="0">
                <a:solidFill>
                  <a:srgbClr val="FFFFFF"/>
                </a:solidFill>
                <a:effectLst/>
                <a:latin typeface="Roboto" panose="02000000000000000000" pitchFamily="2" charset="0"/>
              </a:rPr>
              <a:t>Examples from Report</a:t>
            </a:r>
            <a:endParaRPr lang="en-US" sz="2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3074" name="Picture 2" descr="Page from report on importance of relationships">
            <a:extLst>
              <a:ext uri="{FF2B5EF4-FFF2-40B4-BE49-F238E27FC236}">
                <a16:creationId xmlns:a16="http://schemas.microsoft.com/office/drawing/2014/main" id="{48BAE07C-E47E-5590-F585-540308516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250" y="1186666"/>
            <a:ext cx="6118438" cy="395683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696A610-FE75-E3E3-7843-A6F402B303DD}"/>
                  </a:ext>
                </a:extLst>
              </p14:cNvPr>
              <p14:cNvContentPartPr/>
              <p14:nvPr/>
            </p14:nvContentPartPr>
            <p14:xfrm>
              <a:off x="2575954" y="1295138"/>
              <a:ext cx="1948680" cy="484920"/>
            </p14:xfrm>
          </p:contentPart>
        </mc:Choice>
        <mc:Fallback xmlns="">
          <p:pic>
            <p:nvPicPr>
              <p:cNvPr id="2" name="Ink 1">
                <a:extLst>
                  <a:ext uri="{FF2B5EF4-FFF2-40B4-BE49-F238E27FC236}">
                    <a16:creationId xmlns:a16="http://schemas.microsoft.com/office/drawing/2014/main" id="{B696A610-FE75-E3E3-7843-A6F402B303DD}"/>
                  </a:ext>
                </a:extLst>
              </p:cNvPr>
              <p:cNvPicPr/>
              <p:nvPr/>
            </p:nvPicPr>
            <p:blipFill>
              <a:blip r:embed="rId5"/>
              <a:stretch>
                <a:fillRect/>
              </a:stretch>
            </p:blipFill>
            <p:spPr>
              <a:xfrm>
                <a:off x="2567314" y="1286498"/>
                <a:ext cx="196632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F27E992-29A9-44AB-DB2C-67E3D235E28B}"/>
                  </a:ext>
                </a:extLst>
              </p14:cNvPr>
              <p14:cNvContentPartPr/>
              <p14:nvPr/>
            </p14:nvContentPartPr>
            <p14:xfrm>
              <a:off x="6648634" y="3422738"/>
              <a:ext cx="1728720" cy="324720"/>
            </p14:xfrm>
          </p:contentPart>
        </mc:Choice>
        <mc:Fallback xmlns="">
          <p:pic>
            <p:nvPicPr>
              <p:cNvPr id="5" name="Ink 4">
                <a:extLst>
                  <a:ext uri="{FF2B5EF4-FFF2-40B4-BE49-F238E27FC236}">
                    <a16:creationId xmlns:a16="http://schemas.microsoft.com/office/drawing/2014/main" id="{FF27E992-29A9-44AB-DB2C-67E3D235E28B}"/>
                  </a:ext>
                </a:extLst>
              </p:cNvPr>
              <p:cNvPicPr/>
              <p:nvPr/>
            </p:nvPicPr>
            <p:blipFill>
              <a:blip r:embed="rId7"/>
              <a:stretch>
                <a:fillRect/>
              </a:stretch>
            </p:blipFill>
            <p:spPr>
              <a:xfrm>
                <a:off x="6639994" y="3413738"/>
                <a:ext cx="1746360" cy="342360"/>
              </a:xfrm>
              <a:prstGeom prst="rect">
                <a:avLst/>
              </a:prstGeom>
            </p:spPr>
          </p:pic>
        </mc:Fallback>
      </mc:AlternateContent>
      <p:sp>
        <p:nvSpPr>
          <p:cNvPr id="6" name="TextBox 5">
            <a:extLst>
              <a:ext uri="{FF2B5EF4-FFF2-40B4-BE49-F238E27FC236}">
                <a16:creationId xmlns:a16="http://schemas.microsoft.com/office/drawing/2014/main" id="{20604B5F-E283-0A25-7BD0-1F26604E74AD}"/>
              </a:ext>
            </a:extLst>
          </p:cNvPr>
          <p:cNvSpPr txBox="1"/>
          <p:nvPr/>
        </p:nvSpPr>
        <p:spPr>
          <a:xfrm>
            <a:off x="660129" y="386297"/>
            <a:ext cx="5430286" cy="461665"/>
          </a:xfrm>
          <a:prstGeom prst="rect">
            <a:avLst/>
          </a:prstGeom>
          <a:noFill/>
        </p:spPr>
        <p:txBody>
          <a:bodyPr wrap="square" rtlCol="0">
            <a:spAutoFit/>
          </a:bodyPr>
          <a:lstStyle/>
          <a:p>
            <a:r>
              <a:rPr lang="en-US" sz="2400" dirty="0">
                <a:solidFill>
                  <a:schemeClr val="tx1"/>
                </a:solidFill>
              </a:rPr>
              <a:t>Importance of Relationships in Results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1026" name="Picture 2" descr="Page from report showing location near water is the most important feature">
            <a:extLst>
              <a:ext uri="{FF2B5EF4-FFF2-40B4-BE49-F238E27FC236}">
                <a16:creationId xmlns:a16="http://schemas.microsoft.com/office/drawing/2014/main" id="{C310D09A-6164-FF49-9995-6E4E85CE7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515" y="1308113"/>
            <a:ext cx="5906969" cy="3835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B5C6EF-C09E-E269-6377-41A08AF6B190}"/>
              </a:ext>
            </a:extLst>
          </p:cNvPr>
          <p:cNvSpPr txBox="1"/>
          <p:nvPr/>
        </p:nvSpPr>
        <p:spPr>
          <a:xfrm>
            <a:off x="1990165" y="337399"/>
            <a:ext cx="4365298" cy="646331"/>
          </a:xfrm>
          <a:prstGeom prst="rect">
            <a:avLst/>
          </a:prstGeom>
          <a:noFill/>
        </p:spPr>
        <p:txBody>
          <a:bodyPr wrap="none" rtlCol="0">
            <a:spAutoFit/>
          </a:bodyPr>
          <a:lstStyle/>
          <a:p>
            <a:r>
              <a:rPr lang="en-US" sz="3600" dirty="0">
                <a:solidFill>
                  <a:schemeClr val="tx1"/>
                </a:solidFill>
              </a:rPr>
              <a:t>Importance of Water</a:t>
            </a:r>
          </a:p>
        </p:txBody>
      </p:sp>
      <p:sp>
        <p:nvSpPr>
          <p:cNvPr id="3" name="Freeform: Shape 2">
            <a:extLst>
              <a:ext uri="{FF2B5EF4-FFF2-40B4-BE49-F238E27FC236}">
                <a16:creationId xmlns:a16="http://schemas.microsoft.com/office/drawing/2014/main" id="{6E70F9C4-DE64-F928-B0B5-F4E76CA17E08}"/>
              </a:ext>
            </a:extLst>
          </p:cNvPr>
          <p:cNvSpPr/>
          <p:nvPr/>
        </p:nvSpPr>
        <p:spPr>
          <a:xfrm>
            <a:off x="4723585" y="2889470"/>
            <a:ext cx="1301117" cy="1193546"/>
          </a:xfrm>
          <a:custGeom>
            <a:avLst/>
            <a:gdLst>
              <a:gd name="connsiteX0" fmla="*/ 992637 w 1301117"/>
              <a:gd name="connsiteY0" fmla="*/ 24874 h 1193546"/>
              <a:gd name="connsiteX1" fmla="*/ 914400 w 1301117"/>
              <a:gd name="connsiteY1" fmla="*/ 29764 h 1193546"/>
              <a:gd name="connsiteX2" fmla="*/ 845942 w 1301117"/>
              <a:gd name="connsiteY2" fmla="*/ 34654 h 1193546"/>
              <a:gd name="connsiteX3" fmla="*/ 635679 w 1301117"/>
              <a:gd name="connsiteY3" fmla="*/ 24874 h 1193546"/>
              <a:gd name="connsiteX4" fmla="*/ 337399 w 1301117"/>
              <a:gd name="connsiteY4" fmla="*/ 19985 h 1193546"/>
              <a:gd name="connsiteX5" fmla="*/ 107576 w 1301117"/>
              <a:gd name="connsiteY5" fmla="*/ 59103 h 1193546"/>
              <a:gd name="connsiteX6" fmla="*/ 73348 w 1301117"/>
              <a:gd name="connsiteY6" fmla="*/ 103112 h 1193546"/>
              <a:gd name="connsiteX7" fmla="*/ 58678 w 1301117"/>
              <a:gd name="connsiteY7" fmla="*/ 142231 h 1193546"/>
              <a:gd name="connsiteX8" fmla="*/ 39119 w 1301117"/>
              <a:gd name="connsiteY8" fmla="*/ 186239 h 1193546"/>
              <a:gd name="connsiteX9" fmla="*/ 29339 w 1301117"/>
              <a:gd name="connsiteY9" fmla="*/ 220468 h 1193546"/>
              <a:gd name="connsiteX10" fmla="*/ 19559 w 1301117"/>
              <a:gd name="connsiteY10" fmla="*/ 308485 h 1193546"/>
              <a:gd name="connsiteX11" fmla="*/ 9780 w 1301117"/>
              <a:gd name="connsiteY11" fmla="*/ 357383 h 1193546"/>
              <a:gd name="connsiteX12" fmla="*/ 0 w 1301117"/>
              <a:gd name="connsiteY12" fmla="*/ 469850 h 1193546"/>
              <a:gd name="connsiteX13" fmla="*/ 4890 w 1301117"/>
              <a:gd name="connsiteY13" fmla="*/ 704562 h 1193546"/>
              <a:gd name="connsiteX14" fmla="*/ 14670 w 1301117"/>
              <a:gd name="connsiteY14" fmla="*/ 738791 h 1193546"/>
              <a:gd name="connsiteX15" fmla="*/ 29339 w 1301117"/>
              <a:gd name="connsiteY15" fmla="*/ 802359 h 1193546"/>
              <a:gd name="connsiteX16" fmla="*/ 34229 w 1301117"/>
              <a:gd name="connsiteY16" fmla="*/ 861037 h 1193546"/>
              <a:gd name="connsiteX17" fmla="*/ 39119 w 1301117"/>
              <a:gd name="connsiteY17" fmla="*/ 953944 h 1193546"/>
              <a:gd name="connsiteX18" fmla="*/ 117356 w 1301117"/>
              <a:gd name="connsiteY18" fmla="*/ 1090859 h 1193546"/>
              <a:gd name="connsiteX19" fmla="*/ 190704 w 1301117"/>
              <a:gd name="connsiteY19" fmla="*/ 1173987 h 1193546"/>
              <a:gd name="connsiteX20" fmla="*/ 254272 w 1301117"/>
              <a:gd name="connsiteY20" fmla="*/ 1193546 h 1193546"/>
              <a:gd name="connsiteX21" fmla="*/ 1021976 w 1301117"/>
              <a:gd name="connsiteY21" fmla="*/ 1154427 h 1193546"/>
              <a:gd name="connsiteX22" fmla="*/ 1095324 w 1301117"/>
              <a:gd name="connsiteY22" fmla="*/ 1090859 h 1193546"/>
              <a:gd name="connsiteX23" fmla="*/ 1183341 w 1301117"/>
              <a:gd name="connsiteY23" fmla="*/ 997952 h 1193546"/>
              <a:gd name="connsiteX24" fmla="*/ 1227350 w 1301117"/>
              <a:gd name="connsiteY24" fmla="*/ 909935 h 1193546"/>
              <a:gd name="connsiteX25" fmla="*/ 1256689 w 1301117"/>
              <a:gd name="connsiteY25" fmla="*/ 870817 h 1193546"/>
              <a:gd name="connsiteX26" fmla="*/ 1276248 w 1301117"/>
              <a:gd name="connsiteY26" fmla="*/ 817028 h 1193546"/>
              <a:gd name="connsiteX27" fmla="*/ 1295808 w 1301117"/>
              <a:gd name="connsiteY27" fmla="*/ 694782 h 1193546"/>
              <a:gd name="connsiteX28" fmla="*/ 1286028 w 1301117"/>
              <a:gd name="connsiteY28" fmla="*/ 450290 h 1193546"/>
              <a:gd name="connsiteX29" fmla="*/ 1261579 w 1301117"/>
              <a:gd name="connsiteY29" fmla="*/ 367163 h 1193546"/>
              <a:gd name="connsiteX30" fmla="*/ 1198011 w 1301117"/>
              <a:gd name="connsiteY30" fmla="*/ 254697 h 1193546"/>
              <a:gd name="connsiteX31" fmla="*/ 1168672 w 1301117"/>
              <a:gd name="connsiteY31" fmla="*/ 200909 h 1193546"/>
              <a:gd name="connsiteX32" fmla="*/ 1144222 w 1301117"/>
              <a:gd name="connsiteY32" fmla="*/ 147120 h 1193546"/>
              <a:gd name="connsiteX33" fmla="*/ 1085544 w 1301117"/>
              <a:gd name="connsiteY33" fmla="*/ 68883 h 1193546"/>
              <a:gd name="connsiteX34" fmla="*/ 1061095 w 1301117"/>
              <a:gd name="connsiteY34" fmla="*/ 39544 h 1193546"/>
              <a:gd name="connsiteX35" fmla="*/ 1046426 w 1301117"/>
              <a:gd name="connsiteY35" fmla="*/ 19985 h 1193546"/>
              <a:gd name="connsiteX36" fmla="*/ 1012197 w 1301117"/>
              <a:gd name="connsiteY36" fmla="*/ 10205 h 1193546"/>
              <a:gd name="connsiteX37" fmla="*/ 919290 w 1301117"/>
              <a:gd name="connsiteY37" fmla="*/ 425 h 11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01117" h="1193546">
                <a:moveTo>
                  <a:pt x="992637" y="24874"/>
                </a:moveTo>
                <a:lnTo>
                  <a:pt x="914400" y="29764"/>
                </a:lnTo>
                <a:cubicBezTo>
                  <a:pt x="891573" y="31286"/>
                  <a:pt x="868819" y="34654"/>
                  <a:pt x="845942" y="34654"/>
                </a:cubicBezTo>
                <a:cubicBezTo>
                  <a:pt x="760626" y="34654"/>
                  <a:pt x="717764" y="26926"/>
                  <a:pt x="635679" y="24874"/>
                </a:cubicBezTo>
                <a:lnTo>
                  <a:pt x="337399" y="19985"/>
                </a:lnTo>
                <a:cubicBezTo>
                  <a:pt x="270471" y="25133"/>
                  <a:pt x="167209" y="3445"/>
                  <a:pt x="107576" y="59103"/>
                </a:cubicBezTo>
                <a:cubicBezTo>
                  <a:pt x="93990" y="71783"/>
                  <a:pt x="84757" y="88442"/>
                  <a:pt x="73348" y="103112"/>
                </a:cubicBezTo>
                <a:cubicBezTo>
                  <a:pt x="68458" y="116152"/>
                  <a:pt x="63981" y="129354"/>
                  <a:pt x="58678" y="142231"/>
                </a:cubicBezTo>
                <a:cubicBezTo>
                  <a:pt x="52566" y="157075"/>
                  <a:pt x="44756" y="171208"/>
                  <a:pt x="39119" y="186239"/>
                </a:cubicBezTo>
                <a:cubicBezTo>
                  <a:pt x="34952" y="197350"/>
                  <a:pt x="32599" y="209058"/>
                  <a:pt x="29339" y="220468"/>
                </a:cubicBezTo>
                <a:cubicBezTo>
                  <a:pt x="26079" y="249807"/>
                  <a:pt x="23734" y="279262"/>
                  <a:pt x="19559" y="308485"/>
                </a:cubicBezTo>
                <a:cubicBezTo>
                  <a:pt x="17208" y="324940"/>
                  <a:pt x="11780" y="340882"/>
                  <a:pt x="9780" y="357383"/>
                </a:cubicBezTo>
                <a:cubicBezTo>
                  <a:pt x="5252" y="394740"/>
                  <a:pt x="3260" y="432361"/>
                  <a:pt x="0" y="469850"/>
                </a:cubicBezTo>
                <a:cubicBezTo>
                  <a:pt x="1630" y="548087"/>
                  <a:pt x="628" y="626424"/>
                  <a:pt x="4890" y="704562"/>
                </a:cubicBezTo>
                <a:cubicBezTo>
                  <a:pt x="5536" y="716411"/>
                  <a:pt x="12002" y="727229"/>
                  <a:pt x="14670" y="738791"/>
                </a:cubicBezTo>
                <a:cubicBezTo>
                  <a:pt x="35191" y="827720"/>
                  <a:pt x="460" y="701286"/>
                  <a:pt x="29339" y="802359"/>
                </a:cubicBezTo>
                <a:cubicBezTo>
                  <a:pt x="30969" y="821918"/>
                  <a:pt x="32965" y="841451"/>
                  <a:pt x="34229" y="861037"/>
                </a:cubicBezTo>
                <a:cubicBezTo>
                  <a:pt x="36226" y="891985"/>
                  <a:pt x="31972" y="923767"/>
                  <a:pt x="39119" y="953944"/>
                </a:cubicBezTo>
                <a:cubicBezTo>
                  <a:pt x="62828" y="1054050"/>
                  <a:pt x="69362" y="1028098"/>
                  <a:pt x="117356" y="1090859"/>
                </a:cubicBezTo>
                <a:cubicBezTo>
                  <a:pt x="148555" y="1131657"/>
                  <a:pt x="137324" y="1143816"/>
                  <a:pt x="190704" y="1173987"/>
                </a:cubicBezTo>
                <a:cubicBezTo>
                  <a:pt x="210004" y="1184896"/>
                  <a:pt x="233083" y="1187026"/>
                  <a:pt x="254272" y="1193546"/>
                </a:cubicBezTo>
                <a:cubicBezTo>
                  <a:pt x="510173" y="1180506"/>
                  <a:pt x="767631" y="1185481"/>
                  <a:pt x="1021976" y="1154427"/>
                </a:cubicBezTo>
                <a:cubicBezTo>
                  <a:pt x="1054091" y="1150506"/>
                  <a:pt x="1072446" y="1113736"/>
                  <a:pt x="1095324" y="1090859"/>
                </a:cubicBezTo>
                <a:cubicBezTo>
                  <a:pt x="1118925" y="1067258"/>
                  <a:pt x="1164943" y="1022483"/>
                  <a:pt x="1183341" y="997952"/>
                </a:cubicBezTo>
                <a:cubicBezTo>
                  <a:pt x="1215904" y="954534"/>
                  <a:pt x="1200670" y="955290"/>
                  <a:pt x="1227350" y="909935"/>
                </a:cubicBezTo>
                <a:cubicBezTo>
                  <a:pt x="1235614" y="895886"/>
                  <a:pt x="1246909" y="883856"/>
                  <a:pt x="1256689" y="870817"/>
                </a:cubicBezTo>
                <a:cubicBezTo>
                  <a:pt x="1263209" y="852887"/>
                  <a:pt x="1272109" y="835652"/>
                  <a:pt x="1276248" y="817028"/>
                </a:cubicBezTo>
                <a:cubicBezTo>
                  <a:pt x="1285200" y="776744"/>
                  <a:pt x="1295808" y="694782"/>
                  <a:pt x="1295808" y="694782"/>
                </a:cubicBezTo>
                <a:cubicBezTo>
                  <a:pt x="1302064" y="588409"/>
                  <a:pt x="1306720" y="579617"/>
                  <a:pt x="1286028" y="450290"/>
                </a:cubicBezTo>
                <a:cubicBezTo>
                  <a:pt x="1281465" y="421770"/>
                  <a:pt x="1272859" y="393752"/>
                  <a:pt x="1261579" y="367163"/>
                </a:cubicBezTo>
                <a:cubicBezTo>
                  <a:pt x="1256568" y="355352"/>
                  <a:pt x="1212459" y="280703"/>
                  <a:pt x="1198011" y="254697"/>
                </a:cubicBezTo>
                <a:cubicBezTo>
                  <a:pt x="1188093" y="236844"/>
                  <a:pt x="1177123" y="219501"/>
                  <a:pt x="1168672" y="200909"/>
                </a:cubicBezTo>
                <a:cubicBezTo>
                  <a:pt x="1160522" y="182979"/>
                  <a:pt x="1154716" y="163787"/>
                  <a:pt x="1144222" y="147120"/>
                </a:cubicBezTo>
                <a:cubicBezTo>
                  <a:pt x="1126853" y="119534"/>
                  <a:pt x="1106413" y="93926"/>
                  <a:pt x="1085544" y="68883"/>
                </a:cubicBezTo>
                <a:cubicBezTo>
                  <a:pt x="1077394" y="59103"/>
                  <a:pt x="1069047" y="49485"/>
                  <a:pt x="1061095" y="39544"/>
                </a:cubicBezTo>
                <a:cubicBezTo>
                  <a:pt x="1056004" y="33180"/>
                  <a:pt x="1053414" y="24178"/>
                  <a:pt x="1046426" y="19985"/>
                </a:cubicBezTo>
                <a:cubicBezTo>
                  <a:pt x="1036251" y="13880"/>
                  <a:pt x="1023709" y="13083"/>
                  <a:pt x="1012197" y="10205"/>
                </a:cubicBezTo>
                <a:cubicBezTo>
                  <a:pt x="958935" y="-3111"/>
                  <a:pt x="975994" y="425"/>
                  <a:pt x="919290" y="4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Other Native Projects</a:t>
            </a:r>
            <a:endParaRPr/>
          </a:p>
        </p:txBody>
      </p:sp>
      <p:sp>
        <p:nvSpPr>
          <p:cNvPr id="440" name="Google Shape;440;p53"/>
          <p:cNvSpPr txBox="1">
            <a:spLocks noGrp="1"/>
          </p:cNvSpPr>
          <p:nvPr>
            <p:ph type="body" idx="2"/>
          </p:nvPr>
        </p:nvSpPr>
        <p:spPr>
          <a:xfrm>
            <a:off x="427911" y="1421350"/>
            <a:ext cx="39999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Indigenous Health Indicators</a:t>
            </a:r>
            <a:endParaRPr dirty="0"/>
          </a:p>
        </p:txBody>
      </p:sp>
      <p:pic>
        <p:nvPicPr>
          <p:cNvPr id="441" name="Google Shape;441;p53" descr="Indigenous health Indicators that show relationship between land, culture, people, and health."/>
          <p:cNvPicPr preferRelativeResize="0"/>
          <p:nvPr/>
        </p:nvPicPr>
        <p:blipFill>
          <a:blip r:embed="rId3">
            <a:alphaModFix/>
          </a:blip>
          <a:stretch>
            <a:fillRect/>
          </a:stretch>
        </p:blipFill>
        <p:spPr>
          <a:xfrm>
            <a:off x="120601" y="1966113"/>
            <a:ext cx="4451399" cy="2969345"/>
          </a:xfrm>
          <a:prstGeom prst="rect">
            <a:avLst/>
          </a:prstGeom>
          <a:noFill/>
          <a:ln>
            <a:noFill/>
          </a:ln>
        </p:spPr>
      </p:pic>
      <p:pic>
        <p:nvPicPr>
          <p:cNvPr id="442" name="Google Shape;442;p53" descr="Cover of Native Transformations Project"/>
          <p:cNvPicPr preferRelativeResize="0"/>
          <p:nvPr/>
        </p:nvPicPr>
        <p:blipFill>
          <a:blip r:embed="rId4">
            <a:alphaModFix/>
          </a:blip>
          <a:stretch>
            <a:fillRect/>
          </a:stretch>
        </p:blipFill>
        <p:spPr>
          <a:xfrm>
            <a:off x="4949576" y="1966113"/>
            <a:ext cx="3720110" cy="2969345"/>
          </a:xfrm>
          <a:prstGeom prst="rect">
            <a:avLst/>
          </a:prstGeom>
          <a:noFill/>
          <a:ln>
            <a:noFill/>
          </a:ln>
        </p:spPr>
      </p:pic>
      <p:sp>
        <p:nvSpPr>
          <p:cNvPr id="2" name="TextBox 1">
            <a:extLst>
              <a:ext uri="{FF2B5EF4-FFF2-40B4-BE49-F238E27FC236}">
                <a16:creationId xmlns:a16="http://schemas.microsoft.com/office/drawing/2014/main" id="{AD13DFB6-4815-EC55-BB61-C491FDC577BD}"/>
              </a:ext>
            </a:extLst>
          </p:cNvPr>
          <p:cNvSpPr txBox="1"/>
          <p:nvPr/>
        </p:nvSpPr>
        <p:spPr>
          <a:xfrm>
            <a:off x="5268984" y="1510960"/>
            <a:ext cx="3081293" cy="523220"/>
          </a:xfrm>
          <a:prstGeom prst="rect">
            <a:avLst/>
          </a:prstGeom>
          <a:noFill/>
        </p:spPr>
        <p:txBody>
          <a:bodyPr wrap="none" rtlCol="0">
            <a:spAutoFit/>
          </a:bodyPr>
          <a:lstStyle/>
          <a:p>
            <a:r>
              <a:rPr lang="en-US" dirty="0">
                <a:solidFill>
                  <a:schemeClr val="tx1"/>
                </a:solidFill>
              </a:rPr>
              <a:t>Native Transformation Project NWIC</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9091-A11C-01C0-1A42-F151D352A353}"/>
              </a:ext>
            </a:extLst>
          </p:cNvPr>
          <p:cNvSpPr>
            <a:spLocks noGrp="1"/>
          </p:cNvSpPr>
          <p:nvPr>
            <p:ph type="title"/>
          </p:nvPr>
        </p:nvSpPr>
        <p:spPr/>
        <p:txBody>
          <a:bodyPr>
            <a:normAutofit fontScale="90000"/>
          </a:bodyPr>
          <a:lstStyle/>
          <a:p>
            <a:r>
              <a:rPr lang="en-US" dirty="0"/>
              <a:t>Canada Ownership, Control, Access, Possession</a:t>
            </a:r>
          </a:p>
        </p:txBody>
      </p:sp>
      <p:pic>
        <p:nvPicPr>
          <p:cNvPr id="3" name="Online Media 2" title="Understanding the First Nations Principles of OCAP™: Our Road Map to Information Governance">
            <a:hlinkClick r:id="" action="ppaction://media"/>
            <a:extLst>
              <a:ext uri="{FF2B5EF4-FFF2-40B4-BE49-F238E27FC236}">
                <a16:creationId xmlns:a16="http://schemas.microsoft.com/office/drawing/2014/main" id="{56B06A36-EA47-ECC3-4240-E042CBB31705}"/>
              </a:ext>
            </a:extLst>
          </p:cNvPr>
          <p:cNvPicPr>
            <a:picLocks noRot="1" noChangeAspect="1"/>
          </p:cNvPicPr>
          <p:nvPr>
            <a:videoFile r:link="rId1"/>
          </p:nvPr>
        </p:nvPicPr>
        <p:blipFill>
          <a:blip r:embed="rId3"/>
          <a:stretch>
            <a:fillRect/>
          </a:stretch>
        </p:blipFill>
        <p:spPr>
          <a:xfrm>
            <a:off x="1627083" y="1446920"/>
            <a:ext cx="5889834" cy="3327756"/>
          </a:xfrm>
          <a:prstGeom prst="rect">
            <a:avLst/>
          </a:prstGeom>
        </p:spPr>
      </p:pic>
    </p:spTree>
    <p:extLst>
      <p:ext uri="{BB962C8B-B14F-4D97-AF65-F5344CB8AC3E}">
        <p14:creationId xmlns:p14="http://schemas.microsoft.com/office/powerpoint/2010/main" val="148959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rPr>
              <a:t>Racism Spectrum vs Good/bad binary</a:t>
            </a:r>
            <a:endParaRPr>
              <a:solidFill>
                <a:schemeClr val="lt1"/>
              </a:solidFill>
            </a:endParaRPr>
          </a:p>
        </p:txBody>
      </p:sp>
      <p:pic>
        <p:nvPicPr>
          <p:cNvPr id="233" name="Google Shape;233;p31" descr="Example of a spectrum of racism from more racist to less racist."/>
          <p:cNvPicPr preferRelativeResize="0"/>
          <p:nvPr/>
        </p:nvPicPr>
        <p:blipFill>
          <a:blip r:embed="rId3">
            <a:alphaModFix/>
          </a:blip>
          <a:stretch>
            <a:fillRect/>
          </a:stretch>
        </p:blipFill>
        <p:spPr>
          <a:xfrm>
            <a:off x="1322500" y="1401725"/>
            <a:ext cx="6277066" cy="3530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solidFill>
                  <a:srgbClr val="FFFFFF"/>
                </a:solidFill>
              </a:rPr>
              <a:t>Cognitive Dissonance - Feedback on racism</a:t>
            </a:r>
            <a:endParaRPr dirty="0">
              <a:solidFill>
                <a:srgbClr val="FFFFFF"/>
              </a:solidFill>
            </a:endParaRPr>
          </a:p>
        </p:txBody>
      </p:sp>
      <p:sp>
        <p:nvSpPr>
          <p:cNvPr id="239" name="Google Shape;239;p32" descr="Logic model of cognitive dissonance"/>
          <p:cNvSpPr/>
          <p:nvPr/>
        </p:nvSpPr>
        <p:spPr>
          <a:xfrm>
            <a:off x="523925" y="2844425"/>
            <a:ext cx="1026600" cy="1026600"/>
          </a:xfrm>
          <a:prstGeom prst="smileyFace">
            <a:avLst>
              <a:gd name="adj" fmla="val 4653"/>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384900" y="4010000"/>
            <a:ext cx="1710900" cy="7272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523925" y="1604000"/>
            <a:ext cx="1454400" cy="9195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txBox="1"/>
          <p:nvPr/>
        </p:nvSpPr>
        <p:spPr>
          <a:xfrm>
            <a:off x="812700" y="1721600"/>
            <a:ext cx="1026600" cy="10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Proxima Nova"/>
                <a:ea typeface="Proxima Nova"/>
                <a:cs typeface="Proxima Nova"/>
                <a:sym typeface="Proxima Nova"/>
              </a:rPr>
              <a:t>Good/Bad</a:t>
            </a:r>
            <a:endParaRPr dirty="0">
              <a:latin typeface="Proxima Nova"/>
              <a:ea typeface="Proxima Nova"/>
              <a:cs typeface="Proxima Nova"/>
              <a:sym typeface="Proxima Nova"/>
            </a:endParaRPr>
          </a:p>
          <a:p>
            <a:pPr marL="0" lvl="0" indent="0" algn="l" rtl="0">
              <a:spcBef>
                <a:spcPts val="0"/>
              </a:spcBef>
              <a:spcAft>
                <a:spcPts val="0"/>
              </a:spcAft>
              <a:buNone/>
            </a:pPr>
            <a:r>
              <a:rPr lang="en" dirty="0">
                <a:latin typeface="Proxima Nova"/>
                <a:ea typeface="Proxima Nova"/>
                <a:cs typeface="Proxima Nova"/>
                <a:sym typeface="Proxima Nova"/>
              </a:rPr>
              <a:t>Binary</a:t>
            </a:r>
            <a:endParaRPr dirty="0">
              <a:latin typeface="Proxima Nova"/>
              <a:ea typeface="Proxima Nova"/>
              <a:cs typeface="Proxima Nova"/>
              <a:sym typeface="Proxima Nova"/>
            </a:endParaRPr>
          </a:p>
        </p:txBody>
      </p:sp>
      <p:sp>
        <p:nvSpPr>
          <p:cNvPr id="243" name="Google Shape;243;p32"/>
          <p:cNvSpPr txBox="1"/>
          <p:nvPr/>
        </p:nvSpPr>
        <p:spPr>
          <a:xfrm>
            <a:off x="384900" y="4010000"/>
            <a:ext cx="1844700" cy="9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You said something racially problematic</a:t>
            </a:r>
            <a:endParaRPr>
              <a:latin typeface="Proxima Nova"/>
              <a:ea typeface="Proxima Nova"/>
              <a:cs typeface="Proxima Nova"/>
              <a:sym typeface="Proxima Nova"/>
            </a:endParaRPr>
          </a:p>
        </p:txBody>
      </p:sp>
      <p:sp>
        <p:nvSpPr>
          <p:cNvPr id="244" name="Google Shape;244;p32"/>
          <p:cNvSpPr/>
          <p:nvPr/>
        </p:nvSpPr>
        <p:spPr>
          <a:xfrm>
            <a:off x="3208075" y="2363225"/>
            <a:ext cx="2598300" cy="18927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txBox="1"/>
          <p:nvPr/>
        </p:nvSpPr>
        <p:spPr>
          <a:xfrm>
            <a:off x="3272125" y="2405975"/>
            <a:ext cx="2470200" cy="18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Proxima Nova"/>
                <a:ea typeface="Proxima Nova"/>
                <a:cs typeface="Proxima Nova"/>
                <a:sym typeface="Proxima Nova"/>
              </a:rPr>
              <a:t>Cognitive Dissonance. Discomfort of worldview being challenged. Brain must decide if world view needs to change or if it will clamp down on racists can only be bad people. Therefore I am not a racist.</a:t>
            </a:r>
            <a:endParaRPr dirty="0">
              <a:latin typeface="Proxima Nova"/>
              <a:ea typeface="Proxima Nova"/>
              <a:cs typeface="Proxima Nova"/>
              <a:sym typeface="Proxima Nova"/>
            </a:endParaRPr>
          </a:p>
        </p:txBody>
      </p:sp>
      <p:sp>
        <p:nvSpPr>
          <p:cNvPr id="246" name="Google Shape;246;p32"/>
          <p:cNvSpPr/>
          <p:nvPr/>
        </p:nvSpPr>
        <p:spPr>
          <a:xfrm>
            <a:off x="6821375" y="1258475"/>
            <a:ext cx="1687800" cy="14895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p:nvPr/>
        </p:nvSpPr>
        <p:spPr>
          <a:xfrm>
            <a:off x="6821375" y="3036175"/>
            <a:ext cx="1867500" cy="17010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txBox="1"/>
          <p:nvPr/>
        </p:nvSpPr>
        <p:spPr>
          <a:xfrm>
            <a:off x="6821375" y="1258475"/>
            <a:ext cx="1687800" cy="1438200"/>
          </a:xfrm>
          <a:prstGeom prst="rect">
            <a:avLst/>
          </a:prstGeom>
          <a:noFill/>
          <a:ln>
            <a:noFill/>
          </a:ln>
        </p:spPr>
        <p:txBody>
          <a:bodyPr spcFirstLastPara="1" wrap="square" lIns="91425" tIns="91425" rIns="115375" bIns="91425" anchor="t" anchorCtr="0">
            <a:noAutofit/>
          </a:bodyPr>
          <a:lstStyle/>
          <a:p>
            <a:pPr marL="0" lvl="0" indent="0" algn="l" rtl="0">
              <a:spcBef>
                <a:spcPts val="0"/>
              </a:spcBef>
              <a:spcAft>
                <a:spcPts val="0"/>
              </a:spcAft>
              <a:buNone/>
            </a:pPr>
            <a:r>
              <a:rPr lang="en">
                <a:latin typeface="Proxima Nova"/>
                <a:ea typeface="Proxima Nova"/>
                <a:cs typeface="Proxima Nova"/>
                <a:sym typeface="Proxima Nova"/>
              </a:rPr>
              <a:t>Protect worldview and choose racism and micro/macro-</a:t>
            </a: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aggressions.</a:t>
            </a:r>
            <a:endParaRPr>
              <a:latin typeface="Proxima Nova"/>
              <a:ea typeface="Proxima Nova"/>
              <a:cs typeface="Proxima Nova"/>
              <a:sym typeface="Proxima Nova"/>
            </a:endParaRPr>
          </a:p>
        </p:txBody>
      </p:sp>
      <p:sp>
        <p:nvSpPr>
          <p:cNvPr id="249" name="Google Shape;249;p32"/>
          <p:cNvSpPr txBox="1"/>
          <p:nvPr/>
        </p:nvSpPr>
        <p:spPr>
          <a:xfrm>
            <a:off x="6894925" y="3027450"/>
            <a:ext cx="1590600" cy="9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Proxima Nova"/>
                <a:ea typeface="Proxima Nova"/>
                <a:cs typeface="Proxima Nova"/>
                <a:sym typeface="Proxima Nova"/>
              </a:rPr>
              <a:t>Use discomfort to learn from the situation. Read or watch the many resources about racism. Thank the person who spoke up.</a:t>
            </a:r>
            <a:endParaRPr sz="1300">
              <a:latin typeface="Proxima Nova"/>
              <a:ea typeface="Proxima Nova"/>
              <a:cs typeface="Proxima Nova"/>
              <a:sym typeface="Proxima Nova"/>
            </a:endParaRPr>
          </a:p>
        </p:txBody>
      </p:sp>
      <p:sp>
        <p:nvSpPr>
          <p:cNvPr id="250" name="Google Shape;250;p32"/>
          <p:cNvSpPr/>
          <p:nvPr/>
        </p:nvSpPr>
        <p:spPr>
          <a:xfrm>
            <a:off x="1978325" y="2274163"/>
            <a:ext cx="958800" cy="4794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2172538" y="3871025"/>
            <a:ext cx="958800" cy="4794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a:off x="5533025" y="1232450"/>
            <a:ext cx="958800" cy="958800"/>
          </a:xfrm>
          <a:prstGeom prst="bentArrow">
            <a:avLst>
              <a:gd name="adj1" fmla="val 25000"/>
              <a:gd name="adj2" fmla="val 25000"/>
              <a:gd name="adj3" fmla="val 25000"/>
              <a:gd name="adj4" fmla="val 4375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a:off x="5972200" y="3837125"/>
            <a:ext cx="756900" cy="513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685331" y="463888"/>
            <a:ext cx="7773300" cy="1197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2700"/>
              <a:buFont typeface="Twentieth Century"/>
              <a:buNone/>
            </a:pPr>
            <a:r>
              <a:rPr lang="en"/>
              <a:t>INDIGENOUS METHODOLOGIES</a:t>
            </a:r>
            <a:br>
              <a:rPr lang="en"/>
            </a:br>
            <a:r>
              <a:rPr lang="en"/>
              <a:t>DECENTERING POSITIVISM/WHITENESS</a:t>
            </a:r>
            <a:endParaRPr/>
          </a:p>
        </p:txBody>
      </p:sp>
      <p:grpSp>
        <p:nvGrpSpPr>
          <p:cNvPr id="259" name="Google Shape;259;p33"/>
          <p:cNvGrpSpPr/>
          <p:nvPr/>
        </p:nvGrpSpPr>
        <p:grpSpPr>
          <a:xfrm>
            <a:off x="638292" y="1491844"/>
            <a:ext cx="3351985" cy="3351986"/>
            <a:chOff x="851056" y="934"/>
            <a:chExt cx="4469313" cy="4469314"/>
          </a:xfrm>
        </p:grpSpPr>
        <p:sp>
          <p:nvSpPr>
            <p:cNvPr id="260" name="Google Shape;260;p33"/>
            <p:cNvSpPr/>
            <p:nvPr/>
          </p:nvSpPr>
          <p:spPr>
            <a:xfrm>
              <a:off x="1364912" y="514790"/>
              <a:ext cx="3441600" cy="3441600"/>
            </a:xfrm>
            <a:prstGeom prst="blockArc">
              <a:avLst>
                <a:gd name="adj1" fmla="val 10800000"/>
                <a:gd name="adj2" fmla="val 16200000"/>
                <a:gd name="adj3" fmla="val 4633"/>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 name="Google Shape;261;p33"/>
            <p:cNvSpPr/>
            <p:nvPr/>
          </p:nvSpPr>
          <p:spPr>
            <a:xfrm>
              <a:off x="1364912" y="514790"/>
              <a:ext cx="3441600" cy="3441600"/>
            </a:xfrm>
            <a:prstGeom prst="blockArc">
              <a:avLst>
                <a:gd name="adj1" fmla="val 5400000"/>
                <a:gd name="adj2" fmla="val 10800000"/>
                <a:gd name="adj3" fmla="val 4633"/>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 name="Google Shape;262;p33"/>
            <p:cNvSpPr/>
            <p:nvPr/>
          </p:nvSpPr>
          <p:spPr>
            <a:xfrm>
              <a:off x="1364912" y="514790"/>
              <a:ext cx="3441600" cy="3441600"/>
            </a:xfrm>
            <a:prstGeom prst="blockArc">
              <a:avLst>
                <a:gd name="adj1" fmla="val 0"/>
                <a:gd name="adj2" fmla="val 5400000"/>
                <a:gd name="adj3" fmla="val 4633"/>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 name="Google Shape;263;p33"/>
            <p:cNvSpPr/>
            <p:nvPr/>
          </p:nvSpPr>
          <p:spPr>
            <a:xfrm>
              <a:off x="1364912" y="514790"/>
              <a:ext cx="3441600" cy="3441600"/>
            </a:xfrm>
            <a:prstGeom prst="blockArc">
              <a:avLst>
                <a:gd name="adj1" fmla="val 16200000"/>
                <a:gd name="adj2" fmla="val 0"/>
                <a:gd name="adj3" fmla="val 4633"/>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 name="Google Shape;264;p33"/>
            <p:cNvSpPr/>
            <p:nvPr/>
          </p:nvSpPr>
          <p:spPr>
            <a:xfrm>
              <a:off x="2294752" y="1444631"/>
              <a:ext cx="1582200" cy="15822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5" name="Google Shape;265;p33" descr="A logic model of epistemology, ontology, and axiology"/>
            <p:cNvSpPr txBox="1"/>
            <p:nvPr/>
          </p:nvSpPr>
          <p:spPr>
            <a:xfrm>
              <a:off x="2526440" y="1676319"/>
              <a:ext cx="1118700" cy="1118700"/>
            </a:xfrm>
            <a:prstGeom prst="rect">
              <a:avLst/>
            </a:prstGeom>
            <a:noFill/>
            <a:ln>
              <a:noFill/>
            </a:ln>
          </p:spPr>
          <p:txBody>
            <a:bodyPr spcFirstLastPara="1" wrap="square" lIns="18100" tIns="18100" rIns="18100" bIns="18100" anchor="ctr" anchorCtr="0">
              <a:noAutofit/>
            </a:bodyPr>
            <a:lstStyle/>
            <a:p>
              <a:pPr marL="0" marR="0" lvl="0" indent="0" algn="ctr" rtl="0">
                <a:lnSpc>
                  <a:spcPct val="90000"/>
                </a:lnSpc>
                <a:spcBef>
                  <a:spcPts val="0"/>
                </a:spcBef>
                <a:spcAft>
                  <a:spcPts val="0"/>
                </a:spcAft>
                <a:buClr>
                  <a:schemeClr val="lt1"/>
                </a:buClr>
                <a:buSzPts val="1400"/>
                <a:buFont typeface="Twentieth Century"/>
                <a:buNone/>
              </a:pPr>
              <a:r>
                <a:rPr lang="en" sz="1400" b="0" i="0" u="none" strike="noStrike" cap="none" dirty="0">
                  <a:solidFill>
                    <a:schemeClr val="lt1"/>
                  </a:solidFill>
                  <a:latin typeface="Twentieth Century"/>
                  <a:ea typeface="Twentieth Century"/>
                  <a:cs typeface="Twentieth Century"/>
                  <a:sym typeface="Twentieth Century"/>
                </a:rPr>
                <a:t>Paradigm:</a:t>
              </a:r>
              <a:endParaRPr sz="1100" dirty="0"/>
            </a:p>
            <a:p>
              <a:pPr marL="0" marR="0" lvl="0" indent="0" algn="ctr" rtl="0">
                <a:lnSpc>
                  <a:spcPct val="90000"/>
                </a:lnSpc>
                <a:spcBef>
                  <a:spcPts val="500"/>
                </a:spcBef>
                <a:spcAft>
                  <a:spcPts val="0"/>
                </a:spcAft>
                <a:buClr>
                  <a:schemeClr val="lt1"/>
                </a:buClr>
                <a:buSzPts val="1400"/>
                <a:buFont typeface="Twentieth Century"/>
                <a:buNone/>
              </a:pPr>
              <a:r>
                <a:rPr lang="en" sz="1400" b="0" i="0" u="none" strike="noStrike" cap="none" dirty="0">
                  <a:solidFill>
                    <a:schemeClr val="lt1"/>
                  </a:solidFill>
                  <a:latin typeface="Twentieth Century"/>
                  <a:ea typeface="Twentieth Century"/>
                  <a:cs typeface="Twentieth Century"/>
                  <a:sym typeface="Twentieth Century"/>
                </a:rPr>
                <a:t>Relational or Positivism</a:t>
              </a:r>
              <a:endParaRPr sz="1100" dirty="0"/>
            </a:p>
          </p:txBody>
        </p:sp>
        <p:sp>
          <p:nvSpPr>
            <p:cNvPr id="266" name="Google Shape;266;p33"/>
            <p:cNvSpPr/>
            <p:nvPr/>
          </p:nvSpPr>
          <p:spPr>
            <a:xfrm>
              <a:off x="2532063" y="934"/>
              <a:ext cx="1107300" cy="11073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7" name="Google Shape;267;p33"/>
            <p:cNvSpPr txBox="1"/>
            <p:nvPr/>
          </p:nvSpPr>
          <p:spPr>
            <a:xfrm>
              <a:off x="2694245" y="163116"/>
              <a:ext cx="783000" cy="783000"/>
            </a:xfrm>
            <a:prstGeom prst="rect">
              <a:avLst/>
            </a:prstGeom>
            <a:noFill/>
            <a:ln>
              <a:noFill/>
            </a:ln>
          </p:spPr>
          <p:txBody>
            <a:bodyPr spcFirstLastPara="1" wrap="square" lIns="10475" tIns="10475" rIns="10475" bIns="10475" anchor="ctr" anchorCtr="0">
              <a:noAutofit/>
            </a:bodyPr>
            <a:lstStyle/>
            <a:p>
              <a:pPr marL="0" marR="0" lvl="0" indent="0" algn="ctr" rtl="0">
                <a:lnSpc>
                  <a:spcPct val="90000"/>
                </a:lnSpc>
                <a:spcBef>
                  <a:spcPts val="0"/>
                </a:spcBef>
                <a:spcAft>
                  <a:spcPts val="0"/>
                </a:spcAft>
                <a:buClr>
                  <a:schemeClr val="lt1"/>
                </a:buClr>
                <a:buSzPts val="800"/>
                <a:buFont typeface="Twentieth Century"/>
                <a:buNone/>
              </a:pPr>
              <a:r>
                <a:rPr lang="en" sz="800" b="0" i="0" u="none" strike="noStrike" cap="none">
                  <a:solidFill>
                    <a:schemeClr val="lt1"/>
                  </a:solidFill>
                  <a:latin typeface="Twentieth Century"/>
                  <a:ea typeface="Twentieth Century"/>
                  <a:cs typeface="Twentieth Century"/>
                  <a:sym typeface="Twentieth Century"/>
                </a:rPr>
                <a:t>Axiology</a:t>
              </a:r>
              <a:endParaRPr sz="1100"/>
            </a:p>
          </p:txBody>
        </p:sp>
        <p:sp>
          <p:nvSpPr>
            <p:cNvPr id="268" name="Google Shape;268;p33"/>
            <p:cNvSpPr/>
            <p:nvPr/>
          </p:nvSpPr>
          <p:spPr>
            <a:xfrm>
              <a:off x="4213069" y="1681941"/>
              <a:ext cx="1107300" cy="11073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 name="Google Shape;269;p33"/>
            <p:cNvSpPr txBox="1"/>
            <p:nvPr/>
          </p:nvSpPr>
          <p:spPr>
            <a:xfrm>
              <a:off x="4375251" y="1844123"/>
              <a:ext cx="783000" cy="783000"/>
            </a:xfrm>
            <a:prstGeom prst="rect">
              <a:avLst/>
            </a:prstGeom>
            <a:noFill/>
            <a:ln>
              <a:noFill/>
            </a:ln>
          </p:spPr>
          <p:txBody>
            <a:bodyPr spcFirstLastPara="1" wrap="square" lIns="10475" tIns="10475" rIns="10475" bIns="10475" anchor="ctr" anchorCtr="0">
              <a:noAutofit/>
            </a:bodyPr>
            <a:lstStyle/>
            <a:p>
              <a:pPr marL="0" marR="0" lvl="0" indent="0" algn="ctr" rtl="0">
                <a:lnSpc>
                  <a:spcPct val="90000"/>
                </a:lnSpc>
                <a:spcBef>
                  <a:spcPts val="0"/>
                </a:spcBef>
                <a:spcAft>
                  <a:spcPts val="0"/>
                </a:spcAft>
                <a:buClr>
                  <a:schemeClr val="lt1"/>
                </a:buClr>
                <a:buSzPts val="800"/>
                <a:buFont typeface="Twentieth Century"/>
                <a:buNone/>
              </a:pPr>
              <a:r>
                <a:rPr lang="en" sz="800" b="0" i="0" u="none" strike="noStrike" cap="none">
                  <a:solidFill>
                    <a:schemeClr val="lt1"/>
                  </a:solidFill>
                  <a:latin typeface="Twentieth Century"/>
                  <a:ea typeface="Twentieth Century"/>
                  <a:cs typeface="Twentieth Century"/>
                  <a:sym typeface="Twentieth Century"/>
                </a:rPr>
                <a:t>Ontology</a:t>
              </a:r>
              <a:endParaRPr sz="1100"/>
            </a:p>
          </p:txBody>
        </p:sp>
        <p:sp>
          <p:nvSpPr>
            <p:cNvPr id="270" name="Google Shape;270;p33"/>
            <p:cNvSpPr/>
            <p:nvPr/>
          </p:nvSpPr>
          <p:spPr>
            <a:xfrm>
              <a:off x="2532063" y="3362948"/>
              <a:ext cx="1107300" cy="11073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 name="Google Shape;271;p33"/>
            <p:cNvSpPr txBox="1"/>
            <p:nvPr/>
          </p:nvSpPr>
          <p:spPr>
            <a:xfrm>
              <a:off x="2694245" y="3525130"/>
              <a:ext cx="783000" cy="783000"/>
            </a:xfrm>
            <a:prstGeom prst="rect">
              <a:avLst/>
            </a:prstGeom>
            <a:noFill/>
            <a:ln>
              <a:noFill/>
            </a:ln>
          </p:spPr>
          <p:txBody>
            <a:bodyPr spcFirstLastPara="1" wrap="square" lIns="10475" tIns="10475" rIns="10475" bIns="10475" anchor="ctr" anchorCtr="0">
              <a:noAutofit/>
            </a:bodyPr>
            <a:lstStyle/>
            <a:p>
              <a:pPr marL="0" marR="0" lvl="0" indent="0" algn="ctr" rtl="0">
                <a:lnSpc>
                  <a:spcPct val="90000"/>
                </a:lnSpc>
                <a:spcBef>
                  <a:spcPts val="0"/>
                </a:spcBef>
                <a:spcAft>
                  <a:spcPts val="0"/>
                </a:spcAft>
                <a:buClr>
                  <a:schemeClr val="lt1"/>
                </a:buClr>
                <a:buSzPts val="800"/>
                <a:buFont typeface="Twentieth Century"/>
                <a:buNone/>
              </a:pPr>
              <a:r>
                <a:rPr lang="en" sz="800" b="0" i="0" u="none" strike="noStrike" cap="none">
                  <a:solidFill>
                    <a:schemeClr val="lt1"/>
                  </a:solidFill>
                  <a:latin typeface="Twentieth Century"/>
                  <a:ea typeface="Twentieth Century"/>
                  <a:cs typeface="Twentieth Century"/>
                  <a:sym typeface="Twentieth Century"/>
                </a:rPr>
                <a:t>Epistemology</a:t>
              </a:r>
              <a:endParaRPr sz="1100"/>
            </a:p>
          </p:txBody>
        </p:sp>
        <p:sp>
          <p:nvSpPr>
            <p:cNvPr id="272" name="Google Shape;272;p33"/>
            <p:cNvSpPr/>
            <p:nvPr/>
          </p:nvSpPr>
          <p:spPr>
            <a:xfrm>
              <a:off x="851056" y="1681941"/>
              <a:ext cx="1107300" cy="11073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 name="Google Shape;273;p33"/>
            <p:cNvSpPr txBox="1"/>
            <p:nvPr/>
          </p:nvSpPr>
          <p:spPr>
            <a:xfrm>
              <a:off x="1013238" y="1844123"/>
              <a:ext cx="783000" cy="783000"/>
            </a:xfrm>
            <a:prstGeom prst="rect">
              <a:avLst/>
            </a:prstGeom>
            <a:noFill/>
            <a:ln>
              <a:noFill/>
            </a:ln>
          </p:spPr>
          <p:txBody>
            <a:bodyPr spcFirstLastPara="1" wrap="square" lIns="10475" tIns="10475" rIns="10475" bIns="10475" anchor="ctr" anchorCtr="0">
              <a:noAutofit/>
            </a:bodyPr>
            <a:lstStyle/>
            <a:p>
              <a:pPr marL="0" marR="0" lvl="0" indent="0" algn="ctr" rtl="0">
                <a:lnSpc>
                  <a:spcPct val="90000"/>
                </a:lnSpc>
                <a:spcBef>
                  <a:spcPts val="0"/>
                </a:spcBef>
                <a:spcAft>
                  <a:spcPts val="0"/>
                </a:spcAft>
                <a:buClr>
                  <a:schemeClr val="lt1"/>
                </a:buClr>
                <a:buSzPts val="800"/>
                <a:buFont typeface="Twentieth Century"/>
                <a:buNone/>
              </a:pPr>
              <a:r>
                <a:rPr lang="en" sz="800" b="0" i="0" u="none" strike="noStrike" cap="none">
                  <a:solidFill>
                    <a:schemeClr val="lt1"/>
                  </a:solidFill>
                  <a:latin typeface="Twentieth Century"/>
                  <a:ea typeface="Twentieth Century"/>
                  <a:cs typeface="Twentieth Century"/>
                  <a:sym typeface="Twentieth Century"/>
                </a:rPr>
                <a:t>Methodology</a:t>
              </a:r>
              <a:endParaRPr sz="1100"/>
            </a:p>
          </p:txBody>
        </p:sp>
      </p:grpSp>
      <p:sp>
        <p:nvSpPr>
          <p:cNvPr id="274" name="Google Shape;274;p33"/>
          <p:cNvSpPr txBox="1">
            <a:spLocks noGrp="1"/>
          </p:cNvSpPr>
          <p:nvPr>
            <p:ph type="body" idx="2"/>
          </p:nvPr>
        </p:nvSpPr>
        <p:spPr>
          <a:xfrm>
            <a:off x="4629150" y="1579228"/>
            <a:ext cx="3828900" cy="3441600"/>
          </a:xfrm>
          <a:prstGeom prst="rect">
            <a:avLst/>
          </a:prstGeom>
          <a:noFill/>
          <a:ln>
            <a:noFill/>
          </a:ln>
        </p:spPr>
        <p:txBody>
          <a:bodyPr spcFirstLastPara="1" wrap="square" lIns="68575" tIns="34275" rIns="68575" bIns="34275" anchor="t" anchorCtr="0">
            <a:normAutofit fontScale="85000" lnSpcReduction="10000"/>
          </a:bodyPr>
          <a:lstStyle/>
          <a:p>
            <a:pPr marL="177800" lvl="0" indent="-182562" algn="l" rtl="0">
              <a:lnSpc>
                <a:spcPct val="120000"/>
              </a:lnSpc>
              <a:spcBef>
                <a:spcPts val="0"/>
              </a:spcBef>
              <a:spcAft>
                <a:spcPts val="0"/>
              </a:spcAft>
              <a:buSzPct val="115384"/>
              <a:buChar char="●"/>
            </a:pPr>
            <a:r>
              <a:rPr lang="en" cap="none" dirty="0"/>
              <a:t>Shawn Wilson, “Research is all about unanswered questions, but it also reveals our unquestioned answers.” (p. 6)</a:t>
            </a:r>
            <a:endParaRPr dirty="0"/>
          </a:p>
          <a:p>
            <a:pPr marL="177800" lvl="0" indent="-182562" algn="l" rtl="0">
              <a:lnSpc>
                <a:spcPct val="120000"/>
              </a:lnSpc>
              <a:spcBef>
                <a:spcPts val="800"/>
              </a:spcBef>
              <a:spcAft>
                <a:spcPts val="0"/>
              </a:spcAft>
              <a:buSzPct val="115384"/>
              <a:buChar char="●"/>
            </a:pPr>
            <a:r>
              <a:rPr lang="en" cap="none" dirty="0"/>
              <a:t>Indigenous Paradigm: are Relational to Indigenous communities, to the land, plants, and animals, and to all the people of the world.</a:t>
            </a:r>
            <a:endParaRPr dirty="0"/>
          </a:p>
          <a:p>
            <a:pPr marL="177800" lvl="0" indent="-182562" algn="l" rtl="0">
              <a:lnSpc>
                <a:spcPct val="120000"/>
              </a:lnSpc>
              <a:spcBef>
                <a:spcPts val="800"/>
              </a:spcBef>
              <a:spcAft>
                <a:spcPts val="0"/>
              </a:spcAft>
              <a:buSzPct val="115384"/>
              <a:buChar char="●"/>
            </a:pPr>
            <a:r>
              <a:rPr lang="en" cap="none" dirty="0"/>
              <a:t>Positivism: Everything that is “real” can be proven with the Scientific method. If it can’t be proved this way, it isn’t “real”.</a:t>
            </a:r>
            <a:endParaRPr dirty="0"/>
          </a:p>
          <a:p>
            <a:pPr marL="177800" lvl="0" indent="-182562" algn="l" rtl="0">
              <a:lnSpc>
                <a:spcPct val="120000"/>
              </a:lnSpc>
              <a:spcBef>
                <a:spcPts val="800"/>
              </a:spcBef>
              <a:spcAft>
                <a:spcPts val="0"/>
              </a:spcAft>
              <a:buSzPct val="115384"/>
              <a:buChar char="●"/>
            </a:pPr>
            <a:r>
              <a:rPr lang="en" cap="none" dirty="0"/>
              <a:t>Axiology: values</a:t>
            </a:r>
            <a:endParaRPr dirty="0"/>
          </a:p>
          <a:p>
            <a:pPr marL="177800" lvl="0" indent="-182562" algn="l" rtl="0">
              <a:lnSpc>
                <a:spcPct val="120000"/>
              </a:lnSpc>
              <a:spcBef>
                <a:spcPts val="800"/>
              </a:spcBef>
              <a:spcAft>
                <a:spcPts val="0"/>
              </a:spcAft>
              <a:buSzPct val="115384"/>
              <a:buChar char="●"/>
            </a:pPr>
            <a:r>
              <a:rPr lang="en" cap="none" dirty="0"/>
              <a:t>Ontology: what does it mean to exist (a people, native, in relation to land, people, community) or to be “real”?</a:t>
            </a:r>
            <a:endParaRPr dirty="0"/>
          </a:p>
          <a:p>
            <a:pPr marL="177800" lvl="0" indent="-182562" algn="l" rtl="0">
              <a:lnSpc>
                <a:spcPct val="120000"/>
              </a:lnSpc>
              <a:spcBef>
                <a:spcPts val="800"/>
              </a:spcBef>
              <a:spcAft>
                <a:spcPts val="1200"/>
              </a:spcAft>
              <a:buSzPct val="115384"/>
              <a:buChar char="●"/>
            </a:pPr>
            <a:r>
              <a:rPr lang="en" cap="none" dirty="0"/>
              <a:t>Epistemology: how do we know what we know? Scientific methods, researchers, elders, the land?</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4"/>
          <p:cNvSpPr txBox="1">
            <a:spLocks noGrp="1"/>
          </p:cNvSpPr>
          <p:nvPr>
            <p:ph type="title"/>
          </p:nvPr>
        </p:nvSpPr>
        <p:spPr>
          <a:xfrm>
            <a:off x="453005" y="147856"/>
            <a:ext cx="8267400" cy="11043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96428"/>
              <a:buFont typeface="Twentieth Century"/>
              <a:buNone/>
            </a:pPr>
            <a:r>
              <a:rPr lang="en" cap="none"/>
              <a:t>Uncentering Whiteness in Knowledge Systems: </a:t>
            </a:r>
            <a:br>
              <a:rPr lang="en" cap="none"/>
            </a:br>
            <a:r>
              <a:rPr lang="en"/>
              <a:t>Indigenizing versus Decolonizing</a:t>
            </a:r>
            <a:endParaRPr/>
          </a:p>
        </p:txBody>
      </p:sp>
      <p:grpSp>
        <p:nvGrpSpPr>
          <p:cNvPr id="280" name="Google Shape;280;p34"/>
          <p:cNvGrpSpPr/>
          <p:nvPr/>
        </p:nvGrpSpPr>
        <p:grpSpPr>
          <a:xfrm>
            <a:off x="747098" y="1335377"/>
            <a:ext cx="3658666" cy="3658667"/>
            <a:chOff x="996132" y="2036"/>
            <a:chExt cx="4878222" cy="4878223"/>
          </a:xfrm>
        </p:grpSpPr>
        <p:sp>
          <p:nvSpPr>
            <p:cNvPr id="281" name="Google Shape;281;p34"/>
            <p:cNvSpPr/>
            <p:nvPr/>
          </p:nvSpPr>
          <p:spPr>
            <a:xfrm>
              <a:off x="1557292" y="563197"/>
              <a:ext cx="3756000" cy="3756000"/>
            </a:xfrm>
            <a:prstGeom prst="blockArc">
              <a:avLst>
                <a:gd name="adj1" fmla="val 10800000"/>
                <a:gd name="adj2" fmla="val 16200000"/>
                <a:gd name="adj3" fmla="val 4637"/>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 name="Google Shape;282;p34"/>
            <p:cNvSpPr/>
            <p:nvPr/>
          </p:nvSpPr>
          <p:spPr>
            <a:xfrm>
              <a:off x="1557292" y="563197"/>
              <a:ext cx="3756000" cy="3756000"/>
            </a:xfrm>
            <a:prstGeom prst="blockArc">
              <a:avLst>
                <a:gd name="adj1" fmla="val 5400000"/>
                <a:gd name="adj2" fmla="val 10800000"/>
                <a:gd name="adj3" fmla="val 4637"/>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 name="Google Shape;283;p34"/>
            <p:cNvSpPr/>
            <p:nvPr/>
          </p:nvSpPr>
          <p:spPr>
            <a:xfrm>
              <a:off x="1557292" y="563197"/>
              <a:ext cx="3756000" cy="3756000"/>
            </a:xfrm>
            <a:prstGeom prst="blockArc">
              <a:avLst>
                <a:gd name="adj1" fmla="val 0"/>
                <a:gd name="adj2" fmla="val 5400000"/>
                <a:gd name="adj3" fmla="val 4637"/>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 name="Google Shape;284;p34"/>
            <p:cNvSpPr/>
            <p:nvPr/>
          </p:nvSpPr>
          <p:spPr>
            <a:xfrm>
              <a:off x="1557292" y="563197"/>
              <a:ext cx="3756000" cy="3756000"/>
            </a:xfrm>
            <a:prstGeom prst="blockArc">
              <a:avLst>
                <a:gd name="adj1" fmla="val 16200000"/>
                <a:gd name="adj2" fmla="val 0"/>
                <a:gd name="adj3" fmla="val 4637"/>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 name="Google Shape;285;p34"/>
            <p:cNvSpPr/>
            <p:nvPr/>
          </p:nvSpPr>
          <p:spPr>
            <a:xfrm>
              <a:off x="2571436" y="1577341"/>
              <a:ext cx="1727700" cy="17277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 name="Google Shape;286;p34"/>
            <p:cNvSpPr txBox="1"/>
            <p:nvPr/>
          </p:nvSpPr>
          <p:spPr>
            <a:xfrm>
              <a:off x="2824453" y="1830358"/>
              <a:ext cx="1221600" cy="1221600"/>
            </a:xfrm>
            <a:prstGeom prst="rect">
              <a:avLst/>
            </a:prstGeom>
            <a:noFill/>
            <a:ln>
              <a:noFill/>
            </a:ln>
          </p:spPr>
          <p:txBody>
            <a:bodyPr spcFirstLastPara="1" wrap="square" lIns="20950" tIns="20950" rIns="20950" bIns="20950" anchor="ctr" anchorCtr="0">
              <a:noAutofit/>
            </a:bodyPr>
            <a:lstStyle/>
            <a:p>
              <a:pPr marL="0" marR="0" lvl="0" indent="0" algn="ctr" rtl="0">
                <a:lnSpc>
                  <a:spcPct val="90000"/>
                </a:lnSpc>
                <a:spcBef>
                  <a:spcPts val="0"/>
                </a:spcBef>
                <a:spcAft>
                  <a:spcPts val="0"/>
                </a:spcAft>
                <a:buClr>
                  <a:schemeClr val="lt1"/>
                </a:buClr>
                <a:buSzPts val="1700"/>
                <a:buFont typeface="Twentieth Century"/>
                <a:buNone/>
              </a:pPr>
              <a:r>
                <a:rPr lang="en" b="0" i="0" u="none" strike="noStrike" cap="none" dirty="0">
                  <a:solidFill>
                    <a:schemeClr val="lt1"/>
                  </a:solidFill>
                  <a:latin typeface="Twentieth Century"/>
                  <a:ea typeface="Twentieth Century"/>
                  <a:cs typeface="Twentieth Century"/>
                  <a:sym typeface="Twentieth Century"/>
                </a:rPr>
                <a:t>Paradigm:</a:t>
              </a:r>
              <a:endParaRPr dirty="0"/>
            </a:p>
            <a:p>
              <a:pPr marL="0" marR="0" lvl="0" indent="0" algn="ctr" rtl="0">
                <a:lnSpc>
                  <a:spcPct val="90000"/>
                </a:lnSpc>
                <a:spcBef>
                  <a:spcPts val="600"/>
                </a:spcBef>
                <a:spcAft>
                  <a:spcPts val="0"/>
                </a:spcAft>
                <a:buClr>
                  <a:schemeClr val="lt1"/>
                </a:buClr>
                <a:buSzPts val="1700"/>
                <a:buFont typeface="Twentieth Century"/>
                <a:buNone/>
              </a:pPr>
              <a:r>
                <a:rPr lang="en" b="0" i="0" u="none" strike="noStrike" cap="none" dirty="0">
                  <a:solidFill>
                    <a:schemeClr val="lt1"/>
                  </a:solidFill>
                  <a:latin typeface="Twentieth Century"/>
                  <a:ea typeface="Twentieth Century"/>
                  <a:cs typeface="Twentieth Century"/>
                  <a:sym typeface="Twentieth Century"/>
                </a:rPr>
                <a:t>Indigenous</a:t>
              </a:r>
              <a:endParaRPr dirty="0"/>
            </a:p>
            <a:p>
              <a:pPr marL="0" marR="0" lvl="0" indent="0" algn="ctr" rtl="0">
                <a:lnSpc>
                  <a:spcPct val="90000"/>
                </a:lnSpc>
                <a:spcBef>
                  <a:spcPts val="600"/>
                </a:spcBef>
                <a:spcAft>
                  <a:spcPts val="0"/>
                </a:spcAft>
                <a:buClr>
                  <a:schemeClr val="lt1"/>
                </a:buClr>
                <a:buSzPts val="1700"/>
                <a:buFont typeface="Twentieth Century"/>
                <a:buNone/>
              </a:pPr>
              <a:r>
                <a:rPr lang="en" b="0" i="0" u="none" strike="noStrike" cap="none" dirty="0">
                  <a:solidFill>
                    <a:schemeClr val="lt1"/>
                  </a:solidFill>
                  <a:latin typeface="Twentieth Century"/>
                  <a:ea typeface="Twentieth Century"/>
                  <a:cs typeface="Twentieth Century"/>
                  <a:sym typeface="Twentieth Century"/>
                </a:rPr>
                <a:t>Relational</a:t>
              </a:r>
              <a:endParaRPr dirty="0"/>
            </a:p>
          </p:txBody>
        </p:sp>
        <p:sp>
          <p:nvSpPr>
            <p:cNvPr id="287" name="Google Shape;287;p34"/>
            <p:cNvSpPr/>
            <p:nvPr/>
          </p:nvSpPr>
          <p:spPr>
            <a:xfrm>
              <a:off x="2830593" y="2036"/>
              <a:ext cx="1209300" cy="12093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8" name="Google Shape;288;p34"/>
            <p:cNvSpPr txBox="1"/>
            <p:nvPr/>
          </p:nvSpPr>
          <p:spPr>
            <a:xfrm>
              <a:off x="3007705" y="179148"/>
              <a:ext cx="855300" cy="8553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Relational</a:t>
              </a:r>
              <a:endParaRPr sz="1100"/>
            </a:p>
            <a:p>
              <a:pPr marL="0" marR="0" lvl="0" indent="0" algn="ctr" rtl="0">
                <a:lnSpc>
                  <a:spcPct val="90000"/>
                </a:lnSpc>
                <a:spcBef>
                  <a:spcPts val="30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Axiology</a:t>
              </a:r>
              <a:endParaRPr sz="1100"/>
            </a:p>
          </p:txBody>
        </p:sp>
        <p:sp>
          <p:nvSpPr>
            <p:cNvPr id="289" name="Google Shape;289;p34"/>
            <p:cNvSpPr/>
            <p:nvPr/>
          </p:nvSpPr>
          <p:spPr>
            <a:xfrm>
              <a:off x="4665054" y="1836497"/>
              <a:ext cx="1209300" cy="12093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0" name="Google Shape;290;p34"/>
            <p:cNvSpPr txBox="1"/>
            <p:nvPr/>
          </p:nvSpPr>
          <p:spPr>
            <a:xfrm>
              <a:off x="4842166" y="2013609"/>
              <a:ext cx="855300" cy="8553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Relational Ontology</a:t>
              </a:r>
              <a:endParaRPr sz="1100"/>
            </a:p>
          </p:txBody>
        </p:sp>
        <p:sp>
          <p:nvSpPr>
            <p:cNvPr id="291" name="Google Shape;291;p34"/>
            <p:cNvSpPr/>
            <p:nvPr/>
          </p:nvSpPr>
          <p:spPr>
            <a:xfrm>
              <a:off x="2830593" y="3670959"/>
              <a:ext cx="1209300" cy="12093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2" name="Google Shape;292;p34"/>
            <p:cNvSpPr txBox="1"/>
            <p:nvPr/>
          </p:nvSpPr>
          <p:spPr>
            <a:xfrm>
              <a:off x="3007706" y="3848071"/>
              <a:ext cx="917207" cy="8553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Twentieth Century"/>
                <a:buNone/>
              </a:pPr>
              <a:r>
                <a:rPr lang="en" sz="900" b="0" i="0" u="none" strike="noStrike" cap="none" dirty="0">
                  <a:solidFill>
                    <a:schemeClr val="lt1"/>
                  </a:solidFill>
                  <a:latin typeface="Twentieth Century"/>
                  <a:ea typeface="Twentieth Century"/>
                  <a:cs typeface="Twentieth Century"/>
                  <a:sym typeface="Twentieth Century"/>
                </a:rPr>
                <a:t>Relational</a:t>
              </a:r>
              <a:endParaRPr sz="1100" dirty="0"/>
            </a:p>
            <a:p>
              <a:pPr marL="0" marR="0" lvl="0" indent="0" algn="ctr" rtl="0">
                <a:lnSpc>
                  <a:spcPct val="90000"/>
                </a:lnSpc>
                <a:spcBef>
                  <a:spcPts val="300"/>
                </a:spcBef>
                <a:spcAft>
                  <a:spcPts val="0"/>
                </a:spcAft>
                <a:buClr>
                  <a:schemeClr val="lt1"/>
                </a:buClr>
                <a:buSzPts val="900"/>
                <a:buFont typeface="Twentieth Century"/>
                <a:buNone/>
              </a:pPr>
              <a:r>
                <a:rPr lang="en" sz="900" b="0" i="0" u="none" strike="noStrike" cap="none" dirty="0">
                  <a:solidFill>
                    <a:schemeClr val="lt1"/>
                  </a:solidFill>
                  <a:latin typeface="Twentieth Century"/>
                  <a:ea typeface="Twentieth Century"/>
                  <a:cs typeface="Twentieth Century"/>
                  <a:sym typeface="Twentieth Century"/>
                </a:rPr>
                <a:t>Epistemology</a:t>
              </a:r>
              <a:endParaRPr sz="1100" dirty="0"/>
            </a:p>
          </p:txBody>
        </p:sp>
        <p:sp>
          <p:nvSpPr>
            <p:cNvPr id="293" name="Google Shape;293;p34"/>
            <p:cNvSpPr/>
            <p:nvPr/>
          </p:nvSpPr>
          <p:spPr>
            <a:xfrm>
              <a:off x="996132" y="1836497"/>
              <a:ext cx="1209300" cy="12093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4" name="Google Shape;294;p34"/>
            <p:cNvSpPr txBox="1"/>
            <p:nvPr/>
          </p:nvSpPr>
          <p:spPr>
            <a:xfrm>
              <a:off x="1121404" y="2013609"/>
              <a:ext cx="907140" cy="8553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Twentieth Century"/>
                <a:buNone/>
              </a:pPr>
              <a:r>
                <a:rPr lang="en" sz="900" b="0" i="0" u="none" strike="noStrike" cap="none" dirty="0">
                  <a:solidFill>
                    <a:schemeClr val="lt1"/>
                  </a:solidFill>
                  <a:latin typeface="Twentieth Century"/>
                  <a:ea typeface="Twentieth Century"/>
                  <a:cs typeface="Twentieth Century"/>
                  <a:sym typeface="Twentieth Century"/>
                </a:rPr>
                <a:t>Indigenous Methodology</a:t>
              </a:r>
              <a:endParaRPr sz="1100" dirty="0"/>
            </a:p>
          </p:txBody>
        </p:sp>
      </p:grpSp>
      <p:grpSp>
        <p:nvGrpSpPr>
          <p:cNvPr id="295" name="Google Shape;295;p34"/>
          <p:cNvGrpSpPr/>
          <p:nvPr/>
        </p:nvGrpSpPr>
        <p:grpSpPr>
          <a:xfrm>
            <a:off x="4891225" y="1272427"/>
            <a:ext cx="3721744" cy="3721745"/>
            <a:chOff x="708064" y="1991"/>
            <a:chExt cx="4962326" cy="4962326"/>
          </a:xfrm>
        </p:grpSpPr>
        <p:sp>
          <p:nvSpPr>
            <p:cNvPr id="296" name="Google Shape;296;p34"/>
            <p:cNvSpPr/>
            <p:nvPr/>
          </p:nvSpPr>
          <p:spPr>
            <a:xfrm>
              <a:off x="1279606" y="573533"/>
              <a:ext cx="3819300" cy="3819300"/>
            </a:xfrm>
            <a:prstGeom prst="blockArc">
              <a:avLst>
                <a:gd name="adj1" fmla="val 10800000"/>
                <a:gd name="adj2" fmla="val 16200000"/>
                <a:gd name="adj3" fmla="val 4644"/>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 name="Google Shape;297;p34"/>
            <p:cNvSpPr/>
            <p:nvPr/>
          </p:nvSpPr>
          <p:spPr>
            <a:xfrm>
              <a:off x="1279606" y="573533"/>
              <a:ext cx="3819300" cy="3819300"/>
            </a:xfrm>
            <a:prstGeom prst="blockArc">
              <a:avLst>
                <a:gd name="adj1" fmla="val 5400000"/>
                <a:gd name="adj2" fmla="val 10800000"/>
                <a:gd name="adj3" fmla="val 4644"/>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 name="Google Shape;298;p34"/>
            <p:cNvSpPr/>
            <p:nvPr/>
          </p:nvSpPr>
          <p:spPr>
            <a:xfrm>
              <a:off x="1279606" y="573533"/>
              <a:ext cx="3819300" cy="3819300"/>
            </a:xfrm>
            <a:prstGeom prst="blockArc">
              <a:avLst>
                <a:gd name="adj1" fmla="val 0"/>
                <a:gd name="adj2" fmla="val 5400000"/>
                <a:gd name="adj3" fmla="val 4644"/>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 name="Google Shape;299;p34"/>
            <p:cNvSpPr/>
            <p:nvPr/>
          </p:nvSpPr>
          <p:spPr>
            <a:xfrm>
              <a:off x="1279606" y="573533"/>
              <a:ext cx="3819300" cy="3819300"/>
            </a:xfrm>
            <a:prstGeom prst="blockArc">
              <a:avLst>
                <a:gd name="adj1" fmla="val 16200000"/>
                <a:gd name="adj2" fmla="val 0"/>
                <a:gd name="adj3" fmla="val 4644"/>
              </a:avLst>
            </a:prstGeom>
            <a:solidFill>
              <a:srgbClr val="A9B0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0" name="Google Shape;300;p34"/>
            <p:cNvSpPr/>
            <p:nvPr/>
          </p:nvSpPr>
          <p:spPr>
            <a:xfrm>
              <a:off x="2309376" y="1603303"/>
              <a:ext cx="1759800" cy="17598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 name="Google Shape;301;p34"/>
            <p:cNvSpPr txBox="1"/>
            <p:nvPr/>
          </p:nvSpPr>
          <p:spPr>
            <a:xfrm>
              <a:off x="2567074" y="1861001"/>
              <a:ext cx="1244400" cy="1244400"/>
            </a:xfrm>
            <a:prstGeom prst="rect">
              <a:avLst/>
            </a:prstGeom>
            <a:noFill/>
            <a:ln>
              <a:noFill/>
            </a:ln>
          </p:spPr>
          <p:txBody>
            <a:bodyPr spcFirstLastPara="1" wrap="square" lIns="20950" tIns="20950" rIns="20950" bIns="20950" anchor="ctr" anchorCtr="0">
              <a:noAutofit/>
            </a:bodyPr>
            <a:lstStyle/>
            <a:p>
              <a:pPr marL="0" marR="0" lvl="0" indent="0" algn="ctr" rtl="0">
                <a:lnSpc>
                  <a:spcPct val="90000"/>
                </a:lnSpc>
                <a:spcBef>
                  <a:spcPts val="0"/>
                </a:spcBef>
                <a:spcAft>
                  <a:spcPts val="0"/>
                </a:spcAft>
                <a:buClr>
                  <a:schemeClr val="lt1"/>
                </a:buClr>
                <a:buSzPts val="1700"/>
                <a:buFont typeface="Twentieth Century"/>
                <a:buNone/>
              </a:pPr>
              <a:r>
                <a:rPr lang="en" sz="1600" b="0" i="0" u="none" strike="noStrike" cap="none" dirty="0">
                  <a:solidFill>
                    <a:schemeClr val="lt1"/>
                  </a:solidFill>
                  <a:latin typeface="Twentieth Century"/>
                  <a:ea typeface="Twentieth Century"/>
                  <a:cs typeface="Twentieth Century"/>
                  <a:sym typeface="Twentieth Century"/>
                </a:rPr>
                <a:t>Paradigm:</a:t>
              </a:r>
              <a:endParaRPr sz="1600" dirty="0"/>
            </a:p>
            <a:p>
              <a:pPr marL="0" marR="0" lvl="0" indent="0" algn="ctr" rtl="0">
                <a:lnSpc>
                  <a:spcPct val="90000"/>
                </a:lnSpc>
                <a:spcBef>
                  <a:spcPts val="600"/>
                </a:spcBef>
                <a:spcAft>
                  <a:spcPts val="0"/>
                </a:spcAft>
                <a:buClr>
                  <a:schemeClr val="lt1"/>
                </a:buClr>
                <a:buSzPts val="1700"/>
                <a:buFont typeface="Twentieth Century"/>
                <a:buNone/>
              </a:pPr>
              <a:r>
                <a:rPr lang="en" sz="1600" b="0" i="0" u="none" strike="noStrike" cap="none" dirty="0">
                  <a:solidFill>
                    <a:schemeClr val="lt1"/>
                  </a:solidFill>
                  <a:latin typeface="Twentieth Century"/>
                  <a:ea typeface="Twentieth Century"/>
                  <a:cs typeface="Twentieth Century"/>
                  <a:sym typeface="Twentieth Century"/>
                </a:rPr>
                <a:t>Positivism</a:t>
              </a:r>
              <a:endParaRPr sz="1600" dirty="0"/>
            </a:p>
            <a:p>
              <a:pPr marL="0" marR="0" lvl="0" indent="0" algn="ctr" rtl="0">
                <a:lnSpc>
                  <a:spcPct val="90000"/>
                </a:lnSpc>
                <a:spcBef>
                  <a:spcPts val="600"/>
                </a:spcBef>
                <a:spcAft>
                  <a:spcPts val="0"/>
                </a:spcAft>
                <a:buClr>
                  <a:schemeClr val="lt1"/>
                </a:buClr>
                <a:buSzPts val="1700"/>
                <a:buFont typeface="Twentieth Century"/>
                <a:buNone/>
              </a:pPr>
              <a:r>
                <a:rPr lang="en" sz="1600" b="0" i="0" u="none" strike="noStrike" cap="none" dirty="0">
                  <a:solidFill>
                    <a:schemeClr val="lt1"/>
                  </a:solidFill>
                  <a:latin typeface="Twentieth Century"/>
                  <a:ea typeface="Twentieth Century"/>
                  <a:cs typeface="Twentieth Century"/>
                  <a:sym typeface="Twentieth Century"/>
                </a:rPr>
                <a:t>Whiteness</a:t>
              </a:r>
              <a:endParaRPr sz="1600" dirty="0"/>
            </a:p>
          </p:txBody>
        </p:sp>
        <p:sp>
          <p:nvSpPr>
            <p:cNvPr id="302" name="Google Shape;302;p34"/>
            <p:cNvSpPr/>
            <p:nvPr/>
          </p:nvSpPr>
          <p:spPr>
            <a:xfrm>
              <a:off x="2573327" y="1991"/>
              <a:ext cx="1231800" cy="12318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3" name="Google Shape;303;p34"/>
            <p:cNvSpPr txBox="1"/>
            <p:nvPr/>
          </p:nvSpPr>
          <p:spPr>
            <a:xfrm>
              <a:off x="2753716" y="182380"/>
              <a:ext cx="870900" cy="8709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White</a:t>
              </a:r>
              <a:endParaRPr sz="1100"/>
            </a:p>
            <a:p>
              <a:pPr marL="0" marR="0" lvl="0" indent="0" algn="ctr" rtl="0">
                <a:lnSpc>
                  <a:spcPct val="90000"/>
                </a:lnSpc>
                <a:spcBef>
                  <a:spcPts val="30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Axiology</a:t>
              </a:r>
              <a:endParaRPr sz="1100"/>
            </a:p>
          </p:txBody>
        </p:sp>
        <p:sp>
          <p:nvSpPr>
            <p:cNvPr id="304" name="Google Shape;304;p34"/>
            <p:cNvSpPr/>
            <p:nvPr/>
          </p:nvSpPr>
          <p:spPr>
            <a:xfrm>
              <a:off x="4438590" y="1867254"/>
              <a:ext cx="1231800" cy="12318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5" name="Google Shape;305;p34"/>
            <p:cNvSpPr txBox="1"/>
            <p:nvPr/>
          </p:nvSpPr>
          <p:spPr>
            <a:xfrm>
              <a:off x="4618979" y="2047643"/>
              <a:ext cx="870900" cy="8709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White Ontology</a:t>
              </a:r>
              <a:endParaRPr sz="1100"/>
            </a:p>
          </p:txBody>
        </p:sp>
        <p:sp>
          <p:nvSpPr>
            <p:cNvPr id="306" name="Google Shape;306;p34"/>
            <p:cNvSpPr/>
            <p:nvPr/>
          </p:nvSpPr>
          <p:spPr>
            <a:xfrm>
              <a:off x="2573327" y="3732517"/>
              <a:ext cx="1231800" cy="12318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7" name="Google Shape;307;p34"/>
            <p:cNvSpPr txBox="1"/>
            <p:nvPr/>
          </p:nvSpPr>
          <p:spPr>
            <a:xfrm>
              <a:off x="2753716" y="3912906"/>
              <a:ext cx="870900" cy="8709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White</a:t>
              </a:r>
              <a:endParaRPr sz="1100"/>
            </a:p>
            <a:p>
              <a:pPr marL="0" marR="0" lvl="0" indent="0" algn="ctr" rtl="0">
                <a:lnSpc>
                  <a:spcPct val="90000"/>
                </a:lnSpc>
                <a:spcBef>
                  <a:spcPts val="30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Epistemology</a:t>
              </a:r>
              <a:endParaRPr sz="1100"/>
            </a:p>
          </p:txBody>
        </p:sp>
        <p:sp>
          <p:nvSpPr>
            <p:cNvPr id="308" name="Google Shape;308;p34"/>
            <p:cNvSpPr/>
            <p:nvPr/>
          </p:nvSpPr>
          <p:spPr>
            <a:xfrm>
              <a:off x="708064" y="1867254"/>
              <a:ext cx="1231800" cy="1231800"/>
            </a:xfrm>
            <a:prstGeom prst="ellipse">
              <a:avLst/>
            </a:prstGeom>
            <a:solidFill>
              <a:srgbClr val="244FA4"/>
            </a:solidFill>
            <a:ln w="158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9" name="Google Shape;309;p34"/>
            <p:cNvSpPr txBox="1"/>
            <p:nvPr/>
          </p:nvSpPr>
          <p:spPr>
            <a:xfrm>
              <a:off x="888453" y="2047643"/>
              <a:ext cx="870900" cy="8709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(white)</a:t>
              </a:r>
              <a:endParaRPr sz="1100"/>
            </a:p>
            <a:p>
              <a:pPr marL="0" marR="0" lvl="0" indent="0" algn="ctr" rtl="0">
                <a:lnSpc>
                  <a:spcPct val="90000"/>
                </a:lnSpc>
                <a:spcBef>
                  <a:spcPts val="300"/>
                </a:spcBef>
                <a:spcAft>
                  <a:spcPts val="0"/>
                </a:spcAft>
                <a:buClr>
                  <a:schemeClr val="lt1"/>
                </a:buClr>
                <a:buSzPts val="900"/>
                <a:buFont typeface="Twentieth Century"/>
                <a:buNone/>
              </a:pPr>
              <a:r>
                <a:rPr lang="en" sz="900" b="0" i="0" u="none" strike="noStrike" cap="none">
                  <a:solidFill>
                    <a:schemeClr val="lt1"/>
                  </a:solidFill>
                  <a:latin typeface="Twentieth Century"/>
                  <a:ea typeface="Twentieth Century"/>
                  <a:cs typeface="Twentieth Century"/>
                  <a:sym typeface="Twentieth Century"/>
                </a:rPr>
                <a:t>Methodology</a:t>
              </a:r>
              <a:endParaRPr sz="110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5"/>
          <p:cNvSpPr txBox="1">
            <a:spLocks noGrp="1"/>
          </p:cNvSpPr>
          <p:nvPr>
            <p:ph type="title"/>
          </p:nvPr>
        </p:nvSpPr>
        <p:spPr>
          <a:xfrm>
            <a:off x="685331" y="463888"/>
            <a:ext cx="7773300" cy="1197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Free, Prior, and Informed Consent</a:t>
            </a:r>
            <a:endParaRPr/>
          </a:p>
          <a:p>
            <a:pPr marL="0" lvl="0" indent="0" algn="ctr" rtl="0">
              <a:spcBef>
                <a:spcPts val="0"/>
              </a:spcBef>
              <a:spcAft>
                <a:spcPts val="0"/>
              </a:spcAft>
              <a:buNone/>
            </a:pPr>
            <a:r>
              <a:rPr lang="en"/>
              <a:t>Community Based Participatory Research</a:t>
            </a:r>
            <a:endParaRPr/>
          </a:p>
        </p:txBody>
      </p:sp>
      <p:pic>
        <p:nvPicPr>
          <p:cNvPr id="4" name="Online Media 3" title="FAO, Indigenous Peoples and the Free, Prior and Informed Consent (FPIC)">
            <a:hlinkClick r:id="" action="ppaction://media"/>
            <a:extLst>
              <a:ext uri="{FF2B5EF4-FFF2-40B4-BE49-F238E27FC236}">
                <a16:creationId xmlns:a16="http://schemas.microsoft.com/office/drawing/2014/main" id="{00E339F1-ED6F-949F-0B33-36AA66A483DF}"/>
              </a:ext>
            </a:extLst>
          </p:cNvPr>
          <p:cNvPicPr>
            <a:picLocks noRot="1" noChangeAspect="1"/>
          </p:cNvPicPr>
          <p:nvPr>
            <a:videoFile r:link="rId1"/>
          </p:nvPr>
        </p:nvPicPr>
        <p:blipFill>
          <a:blip r:embed="rId4"/>
          <a:stretch>
            <a:fillRect/>
          </a:stretch>
        </p:blipFill>
        <p:spPr>
          <a:xfrm>
            <a:off x="1478028" y="1487644"/>
            <a:ext cx="6187906" cy="3496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Indigenous Methodologies: Linda T. Smith</a:t>
            </a:r>
            <a:endParaRPr dirty="0"/>
          </a:p>
        </p:txBody>
      </p:sp>
      <p:sp>
        <p:nvSpPr>
          <p:cNvPr id="321" name="Google Shape;321;p36"/>
          <p:cNvSpPr txBox="1">
            <a:spLocks noGrp="1"/>
          </p:cNvSpPr>
          <p:nvPr>
            <p:ph type="body" idx="1"/>
          </p:nvPr>
        </p:nvSpPr>
        <p:spPr>
          <a:xfrm>
            <a:off x="387900" y="1489824"/>
            <a:ext cx="8438048" cy="340022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dirty="0"/>
              <a:t>The term ‘research’ is inextricably linked to European imperialism and colonialism. The word itself, ‘research,’ is probably one of the dirtiest words in the indigenous world’s vocabulary. When mentioned in many indigenous contexts, it stirs up silence, in conjures up bad memories, it raises a smile that is knowing and distrustful. It is so powerful that Indigenous people even write poetry about research. The ways in which scientific research is implicated in the worst excesses of colonialism remains a powerful remembered history for many of the world’s colonized peoples. It is a history that still offends the deepest sense of our humanity.  Just knowing that someone measured our ‘faculties’ by filling the skulls of our ancestors with millet seeds and compared the amount of millet seed to the capacity for metal thought offends our sense of who and what we are…</a:t>
            </a:r>
            <a:endParaRPr sz="1600" dirty="0"/>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2873</TotalTime>
  <Words>2616</Words>
  <Application>Microsoft Office PowerPoint</Application>
  <PresentationFormat>On-screen Show (16:9)</PresentationFormat>
  <Paragraphs>152</Paragraphs>
  <Slides>34</Slides>
  <Notes>27</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Roboto Slab</vt:lpstr>
      <vt:lpstr>Twentieth Century</vt:lpstr>
      <vt:lpstr>Lato</vt:lpstr>
      <vt:lpstr>Arial</vt:lpstr>
      <vt:lpstr>Montserrat</vt:lpstr>
      <vt:lpstr>Proxima Nova</vt:lpstr>
      <vt:lpstr>Century Gothic</vt:lpstr>
      <vt:lpstr>Roboto</vt:lpstr>
      <vt:lpstr>Marina</vt:lpstr>
      <vt:lpstr>Focus</vt:lpstr>
      <vt:lpstr>Data Sovereignty &amp; and Two-Eyed Indigenous Evaluation</vt:lpstr>
      <vt:lpstr>PowerPoint Presentation</vt:lpstr>
      <vt:lpstr>What is White Supremacy?</vt:lpstr>
      <vt:lpstr>Racism Spectrum vs Good/bad binary</vt:lpstr>
      <vt:lpstr>Cognitive Dissonance - Feedback on racism</vt:lpstr>
      <vt:lpstr>INDIGENOUS METHODOLOGIES DECENTERING POSITIVISM/WHITENESS</vt:lpstr>
      <vt:lpstr>Uncentering Whiteness in Knowledge Systems:  Indigenizing versus Decolonizing</vt:lpstr>
      <vt:lpstr>Free, Prior, and Informed Consent Community Based Participatory Research</vt:lpstr>
      <vt:lpstr>Indigenous Methodologies: Linda T. Smith</vt:lpstr>
      <vt:lpstr>Indigenous Methodologies: “Research”</vt:lpstr>
      <vt:lpstr>Data Sovereignty</vt:lpstr>
      <vt:lpstr>Statistics Founded on Racism</vt:lpstr>
      <vt:lpstr>Voting is Sacred: IllumiNative, Tribes, and CBOs </vt:lpstr>
      <vt:lpstr>“Indigenous Creatures” and “Something Else”</vt:lpstr>
      <vt:lpstr>Census data and data genocide</vt:lpstr>
      <vt:lpstr>Traditional Knowledge “Proprietary”</vt:lpstr>
      <vt:lpstr>Two Eyed Seeing: Co-Creation of knowledge</vt:lpstr>
      <vt:lpstr>The Hermeneutic Wager</vt:lpstr>
      <vt:lpstr>Imagination—Imagining Research Possibilities</vt:lpstr>
      <vt:lpstr>Imagination—Imagining Research Possibilities 5/5</vt:lpstr>
      <vt:lpstr>Humility—Becoming Equal Collaborators in Research</vt:lpstr>
      <vt:lpstr>Humility—Becoming Equal Collaborators in Research. 4/5</vt:lpstr>
      <vt:lpstr>Commitment—Agreeing to Move Forward with Research</vt:lpstr>
      <vt:lpstr>Commitment—Agreeing to Move Forward with Research 3/5</vt:lpstr>
      <vt:lpstr>Discernment—Deciding Feasible Research Paths and Weighing Risks 3/5</vt:lpstr>
      <vt:lpstr>Discernment—Deciding Feasible Research Paths and Weighing Risks 3/5</vt:lpstr>
      <vt:lpstr>Hospitality—Welcoming All Possible Outcomes. 4/5</vt:lpstr>
      <vt:lpstr>Hospitality—Welcoming All Possible Outcomes. 4/5</vt:lpstr>
      <vt:lpstr>PowerPoint Presentation</vt:lpstr>
      <vt:lpstr>PowerPoint Presentation</vt:lpstr>
      <vt:lpstr>PowerPoint Presentation</vt:lpstr>
      <vt:lpstr>PowerPoint Presentation</vt:lpstr>
      <vt:lpstr>Other Native Projects</vt:lpstr>
      <vt:lpstr>Canada Ownership, Control, Access, Possession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Sovereignty &amp; and Two-Eyed Indigenous Evaluation</dc:title>
  <dc:creator>Sauncha.Romey@evergreen.edu</dc:creator>
  <cp:lastModifiedBy>sauncha romey</cp:lastModifiedBy>
  <cp:revision>10</cp:revision>
  <dcterms:modified xsi:type="dcterms:W3CDTF">2023-06-01T23:31:50Z</dcterms:modified>
</cp:coreProperties>
</file>