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3478" r:id="rId5"/>
    <p:sldId id="3472" r:id="rId6"/>
    <p:sldId id="3473" r:id="rId7"/>
    <p:sldId id="3474" r:id="rId8"/>
    <p:sldId id="3431" r:id="rId9"/>
    <p:sldId id="3445" r:id="rId10"/>
    <p:sldId id="3436" r:id="rId11"/>
    <p:sldId id="3446" r:id="rId12"/>
    <p:sldId id="3447" r:id="rId13"/>
    <p:sldId id="3476" r:id="rId14"/>
    <p:sldId id="292" r:id="rId15"/>
    <p:sldId id="259" r:id="rId16"/>
    <p:sldId id="261" r:id="rId17"/>
    <p:sldId id="271" r:id="rId18"/>
    <p:sldId id="273" r:id="rId19"/>
    <p:sldId id="276" r:id="rId20"/>
    <p:sldId id="3475" r:id="rId21"/>
    <p:sldId id="303" r:id="rId22"/>
    <p:sldId id="3427" r:id="rId23"/>
    <p:sldId id="3477" r:id="rId24"/>
    <p:sldId id="277" r:id="rId25"/>
    <p:sldId id="278" r:id="rId26"/>
    <p:sldId id="279" r:id="rId27"/>
    <p:sldId id="280" r:id="rId28"/>
    <p:sldId id="291" r:id="rId29"/>
    <p:sldId id="286" r:id="rId30"/>
    <p:sldId id="304" r:id="rId31"/>
    <p:sldId id="307" r:id="rId32"/>
    <p:sldId id="3482" r:id="rId33"/>
    <p:sldId id="3471" r:id="rId34"/>
    <p:sldId id="3428" r:id="rId35"/>
  </p:sldIdLst>
  <p:sldSz cx="18288000" cy="10287000"/>
  <p:notesSz cx="6858000" cy="9144000"/>
  <p:embeddedFontLst>
    <p:embeddedFont>
      <p:font typeface="Anantason Expanded" panose="020B0604020202020204" charset="-34"/>
      <p:regular r:id="rId37"/>
    </p:embeddedFont>
    <p:embeddedFont>
      <p:font typeface="Anantason Expanded Bold" panose="020B0604020202020204" charset="-34"/>
      <p:regular r:id="rId38"/>
      <p:bold r:id="rId39"/>
    </p:embeddedFont>
    <p:embeddedFont>
      <p:font typeface="Anantason ExtraExpanded" panose="020B0604020202020204" charset="-34"/>
      <p:regular r:id="rId40"/>
    </p:embeddedFont>
    <p:embeddedFont>
      <p:font typeface="Anantason ExtraExpanded Bold" panose="020B0604020202020204" charset="-34"/>
      <p:regular r:id="rId41"/>
      <p:bold r:id="rId42"/>
    </p:embeddedFont>
    <p:embeddedFont>
      <p:font typeface="Canva Sans Bold" panose="020B0604020202020204" charset="0"/>
      <p:regular r:id="rId43"/>
    </p:embeddedFont>
    <p:embeddedFont>
      <p:font typeface="Poppins" panose="00000500000000000000" pitchFamily="2" charset="0"/>
      <p:regular r:id="rId44"/>
      <p:bold r:id="rId45"/>
      <p:italic r:id="rId46"/>
      <p:boldItalic r:id="rId47"/>
    </p:embeddedFont>
    <p:embeddedFont>
      <p:font typeface="Poppins Bold" panose="00000800000000000000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2E87"/>
    <a:srgbClr val="3B1E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8" autoAdjust="0"/>
    <p:restoredTop sz="86395" autoAdjust="0"/>
  </p:normalViewPr>
  <p:slideViewPr>
    <p:cSldViewPr>
      <p:cViewPr varScale="1">
        <p:scale>
          <a:sx n="53" d="100"/>
          <a:sy n="53" d="100"/>
        </p:scale>
        <p:origin x="126" y="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s, Amanda (OFM)" userId="15e98f6e-c2fd-42ec-bbec-1d1d51b874ca" providerId="ADAL" clId="{42B4B554-A166-432F-9C16-CF9C781E4183}"/>
    <pc:docChg chg="modSld">
      <pc:chgData name="Stephens, Amanda (OFM)" userId="15e98f6e-c2fd-42ec-bbec-1d1d51b874ca" providerId="ADAL" clId="{42B4B554-A166-432F-9C16-CF9C781E4183}" dt="2024-06-08T01:30:48.190" v="10" actId="13244"/>
      <pc:docMkLst>
        <pc:docMk/>
      </pc:docMkLst>
      <pc:sldChg chg="modSp mod">
        <pc:chgData name="Stephens, Amanda (OFM)" userId="15e98f6e-c2fd-42ec-bbec-1d1d51b874ca" providerId="ADAL" clId="{42B4B554-A166-432F-9C16-CF9C781E4183}" dt="2024-06-08T01:30:48.190" v="10" actId="13244"/>
        <pc:sldMkLst>
          <pc:docMk/>
          <pc:sldMk cId="0" sldId="3428"/>
        </pc:sldMkLst>
        <pc:spChg chg="ord">
          <ac:chgData name="Stephens, Amanda (OFM)" userId="15e98f6e-c2fd-42ec-bbec-1d1d51b874ca" providerId="ADAL" clId="{42B4B554-A166-432F-9C16-CF9C781E4183}" dt="2024-06-08T01:29:47.824" v="5" actId="13244"/>
          <ac:spMkLst>
            <pc:docMk/>
            <pc:sldMk cId="0" sldId="3428"/>
            <ac:spMk id="6" creationId="{00000000-0000-0000-0000-000000000000}"/>
          </ac:spMkLst>
        </pc:spChg>
        <pc:spChg chg="ord">
          <ac:chgData name="Stephens, Amanda (OFM)" userId="15e98f6e-c2fd-42ec-bbec-1d1d51b874ca" providerId="ADAL" clId="{42B4B554-A166-432F-9C16-CF9C781E4183}" dt="2024-06-08T01:29:52.119" v="6" actId="13244"/>
          <ac:spMkLst>
            <pc:docMk/>
            <pc:sldMk cId="0" sldId="3428"/>
            <ac:spMk id="7" creationId="{00000000-0000-0000-0000-000000000000}"/>
          </ac:spMkLst>
        </pc:spChg>
        <pc:spChg chg="ord">
          <ac:chgData name="Stephens, Amanda (OFM)" userId="15e98f6e-c2fd-42ec-bbec-1d1d51b874ca" providerId="ADAL" clId="{42B4B554-A166-432F-9C16-CF9C781E4183}" dt="2024-06-08T01:30:45.104" v="9" actId="13244"/>
          <ac:spMkLst>
            <pc:docMk/>
            <pc:sldMk cId="0" sldId="3428"/>
            <ac:spMk id="8" creationId="{00000000-0000-0000-0000-000000000000}"/>
          </ac:spMkLst>
        </pc:spChg>
        <pc:spChg chg="ord">
          <ac:chgData name="Stephens, Amanda (OFM)" userId="15e98f6e-c2fd-42ec-bbec-1d1d51b874ca" providerId="ADAL" clId="{42B4B554-A166-432F-9C16-CF9C781E4183}" dt="2024-06-08T01:30:48.190" v="10" actId="13244"/>
          <ac:spMkLst>
            <pc:docMk/>
            <pc:sldMk cId="0" sldId="3428"/>
            <ac:spMk id="9" creationId="{00000000-0000-0000-0000-000000000000}"/>
          </ac:spMkLst>
        </pc:spChg>
        <pc:spChg chg="ord">
          <ac:chgData name="Stephens, Amanda (OFM)" userId="15e98f6e-c2fd-42ec-bbec-1d1d51b874ca" providerId="ADAL" clId="{42B4B554-A166-432F-9C16-CF9C781E4183}" dt="2024-06-08T01:28:31.595" v="0" actId="13244"/>
          <ac:spMkLst>
            <pc:docMk/>
            <pc:sldMk cId="0" sldId="3428"/>
            <ac:spMk id="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BE95D-D494-4045-8D1B-CE6180056FC2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FB097-5747-49D5-88F4-AFDECD2CE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8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04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41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7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35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22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45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44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48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32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31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10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667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72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7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3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721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88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07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238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56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50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522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629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012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85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80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89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15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4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87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FB097-5747-49D5-88F4-AFDECD2CE1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7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svg"/><Relationship Id="rId9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jpeg"/><Relationship Id="rId7" Type="http://schemas.openxmlformats.org/officeDocument/2006/relationships/image" Target="../media/image54.sv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hyperlink" Target="https://www.eeoc.gov/newsroom/eeoc-releases-annual-performance-report-fiscal-year-202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80" r="1498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4409433"/>
            <a:ext cx="18288000" cy="4152220"/>
            <a:chOff x="0" y="0"/>
            <a:chExt cx="24384000" cy="553629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15963" b="49979"/>
            <a:stretch>
              <a:fillRect/>
            </a:stretch>
          </p:blipFill>
          <p:spPr>
            <a:xfrm>
              <a:off x="0" y="0"/>
              <a:ext cx="24384000" cy="5536293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234" t="38287" r="31777" b="35276"/>
          <a:stretch>
            <a:fillRect/>
          </a:stretch>
        </p:blipFill>
        <p:spPr>
          <a:xfrm>
            <a:off x="1028700" y="8857880"/>
            <a:ext cx="2809269" cy="1117508"/>
          </a:xfrm>
          <a:prstGeom prst="rect">
            <a:avLst/>
          </a:prstGeom>
        </p:spPr>
      </p:pic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12714270" y="9369009"/>
            <a:ext cx="4545030" cy="4552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antason Expanded"/>
                <a:ea typeface="+mn-ea"/>
                <a:cs typeface="+mn-cs"/>
              </a:rPr>
              <a:t>www.willhouseglobal.com</a:t>
            </a:r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1240963"/>
            <a:ext cx="15358114" cy="2849498"/>
            <a:chOff x="0" y="0"/>
            <a:chExt cx="20477486" cy="3799331"/>
          </a:xfrm>
        </p:grpSpPr>
        <p:sp>
          <p:nvSpPr>
            <p:cNvPr id="8" name="TextBox 8"/>
            <p:cNvSpPr txBox="1"/>
            <p:nvPr/>
          </p:nvSpPr>
          <p:spPr>
            <a:xfrm>
              <a:off x="0" y="2749178"/>
              <a:ext cx="20477486" cy="940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59"/>
                </a:lnSpc>
              </a:pPr>
              <a:r>
                <a:rPr lang="en-US" sz="3899" dirty="0">
                  <a:solidFill>
                    <a:srgbClr val="FFFFFF"/>
                  </a:solidFill>
                  <a:latin typeface="Anantason Expanded"/>
                </a:rPr>
                <a:t>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0477486" cy="3799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560"/>
                </a:lnSpc>
              </a:pPr>
              <a:r>
                <a:rPr lang="en-US" sz="4400" dirty="0">
                  <a:solidFill>
                    <a:srgbClr val="FFFFFF"/>
                  </a:solidFill>
                  <a:latin typeface="Anantason ExtraExpanded Bold"/>
                </a:rPr>
                <a:t>Culture of Belonging Assessment: </a:t>
              </a:r>
              <a:r>
                <a:rPr lang="en-US" sz="4400" i="1" u="sng" dirty="0">
                  <a:solidFill>
                    <a:srgbClr val="FFFFFF"/>
                  </a:solidFill>
                  <a:latin typeface="Anantason ExtraExpanded Bold"/>
                </a:rPr>
                <a:t>Disrupting the Status Quo By Identifying Equity Gaps in Policy and Practice Across the Organization </a:t>
              </a:r>
            </a:p>
          </p:txBody>
        </p:sp>
      </p:grpSp>
      <p:grpSp>
        <p:nvGrpSpPr>
          <p:cNvPr id="10" name="Group 3">
            <a:extLst>
              <a:ext uri="{FF2B5EF4-FFF2-40B4-BE49-F238E27FC236}">
                <a16:creationId xmlns:a16="http://schemas.microsoft.com/office/drawing/2014/main" id="{CFAEFF3C-74F0-3D30-9273-A38AA2239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4491727"/>
            <a:ext cx="18288000" cy="4152220"/>
            <a:chOff x="0" y="0"/>
            <a:chExt cx="24384000" cy="5536293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1B7E9D4C-9808-EC71-2F8B-0B9ACCC64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5963" b="49979"/>
            <a:stretch>
              <a:fillRect/>
            </a:stretch>
          </p:blipFill>
          <p:spPr>
            <a:xfrm>
              <a:off x="0" y="0"/>
              <a:ext cx="24384000" cy="55362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rsting Bubble Images – Browse 99,500 Stock Photos, Vectors, and Video |  Adobe Stock">
            <a:extLst>
              <a:ext uri="{FF2B5EF4-FFF2-40B4-BE49-F238E27FC236}">
                <a16:creationId xmlns:a16="http://schemas.microsoft.com/office/drawing/2014/main" id="{095EABFC-FBC0-9259-D102-A7FD3B611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 bwMode="auto">
          <a:xfrm>
            <a:off x="30" y="1923"/>
            <a:ext cx="1828797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8597D0-2C1C-2D6E-B20E-995B344F07E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Bubbles</a:t>
            </a:r>
          </a:p>
        </p:txBody>
      </p:sp>
    </p:spTree>
    <p:extLst>
      <p:ext uri="{BB962C8B-B14F-4D97-AF65-F5344CB8AC3E}">
        <p14:creationId xmlns:p14="http://schemas.microsoft.com/office/powerpoint/2010/main" val="1091721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89B1BF19-39BD-6A2A-8E32-593F993520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6095" y="-1273901"/>
            <a:ext cx="8229600" cy="1143000"/>
          </a:xfrm>
        </p:spPr>
        <p:txBody>
          <a:bodyPr/>
          <a:lstStyle/>
          <a:p>
            <a:r>
              <a:rPr lang="en-US" dirty="0"/>
              <a:t>Strategy to Dismantle DEI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502655" y="1857829"/>
            <a:ext cx="9282690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0"/>
              </a:lnSpc>
            </a:pPr>
            <a:r>
              <a:rPr lang="en-US" sz="5500" dirty="0">
                <a:solidFill>
                  <a:srgbClr val="201E1E"/>
                </a:solidFill>
                <a:latin typeface="Poppins Bold"/>
              </a:rPr>
              <a:t>Strategy to Dismantle DEI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37276" y="6409998"/>
            <a:ext cx="3155254" cy="126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 spc="28" dirty="0">
                <a:solidFill>
                  <a:srgbClr val="000000"/>
                </a:solidFill>
                <a:latin typeface="Poppins"/>
              </a:rPr>
              <a:t>Attack Precepts and Principles  </a:t>
            </a:r>
          </a:p>
          <a:p>
            <a:pPr algn="l">
              <a:lnSpc>
                <a:spcPts val="3240"/>
              </a:lnSpc>
            </a:pPr>
            <a:r>
              <a:rPr lang="en-US" sz="3000" spc="28" dirty="0">
                <a:solidFill>
                  <a:srgbClr val="000000"/>
                </a:solidFill>
                <a:latin typeface="Poppins"/>
              </a:rPr>
              <a:t>(Equity)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810771" y="5363200"/>
            <a:ext cx="3155254" cy="1674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 spc="28" dirty="0">
                <a:solidFill>
                  <a:srgbClr val="000000"/>
                </a:solidFill>
                <a:latin typeface="Poppins"/>
              </a:rPr>
              <a:t>Misquote</a:t>
            </a:r>
          </a:p>
          <a:p>
            <a:pPr algn="l">
              <a:lnSpc>
                <a:spcPts val="3240"/>
              </a:lnSpc>
            </a:pPr>
            <a:r>
              <a:rPr lang="en-US" sz="3000" spc="28" dirty="0">
                <a:solidFill>
                  <a:srgbClr val="000000"/>
                </a:solidFill>
                <a:latin typeface="Poppins"/>
              </a:rPr>
              <a:t>Civil Rights/Leaders for Change 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869090" y="4411803"/>
            <a:ext cx="3210687" cy="81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2"/>
              </a:lnSpc>
            </a:pPr>
            <a:r>
              <a:rPr lang="en-US" sz="2900" spc="27" dirty="0">
                <a:solidFill>
                  <a:srgbClr val="000000"/>
                </a:solidFill>
                <a:latin typeface="Poppins"/>
              </a:rPr>
              <a:t>DEI described as Indoctrination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948173" y="3406464"/>
            <a:ext cx="3785440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25" dirty="0">
                <a:solidFill>
                  <a:srgbClr val="000000"/>
                </a:solidFill>
                <a:latin typeface="Poppins"/>
              </a:rPr>
              <a:t>Anti-DEI Legislation (Colleges and state government)</a:t>
            </a:r>
          </a:p>
          <a:p>
            <a:pPr algn="l">
              <a:lnSpc>
                <a:spcPts val="3240"/>
              </a:lnSpc>
            </a:pPr>
            <a:endParaRPr lang="en-US" sz="2700" spc="25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87485" y="2933148"/>
            <a:ext cx="1313031" cy="148014"/>
          </a:xfrm>
          <a:custGeom>
            <a:avLst/>
            <a:gdLst/>
            <a:ahLst/>
            <a:cxnLst/>
            <a:rect l="l" t="t" r="r" b="b"/>
            <a:pathLst>
              <a:path w="1313031" h="148014">
                <a:moveTo>
                  <a:pt x="0" y="0"/>
                </a:moveTo>
                <a:lnTo>
                  <a:pt x="1313030" y="0"/>
                </a:lnTo>
                <a:lnTo>
                  <a:pt x="1313030" y="148014"/>
                </a:lnTo>
                <a:lnTo>
                  <a:pt x="0" y="148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15386943" y="1949598"/>
            <a:ext cx="686428" cy="798172"/>
          </a:xfrm>
          <a:custGeom>
            <a:avLst/>
            <a:gdLst/>
            <a:ahLst/>
            <a:cxnLst/>
            <a:rect l="l" t="t" r="r" b="b"/>
            <a:pathLst>
              <a:path w="686428" h="798172">
                <a:moveTo>
                  <a:pt x="0" y="0"/>
                </a:moveTo>
                <a:lnTo>
                  <a:pt x="686428" y="0"/>
                </a:lnTo>
                <a:lnTo>
                  <a:pt x="686428" y="798172"/>
                </a:lnTo>
                <a:lnTo>
                  <a:pt x="0" y="7981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2214629" y="1949598"/>
            <a:ext cx="686428" cy="798172"/>
          </a:xfrm>
          <a:custGeom>
            <a:avLst/>
            <a:gdLst/>
            <a:ahLst/>
            <a:cxnLst/>
            <a:rect l="l" t="t" r="r" b="b"/>
            <a:pathLst>
              <a:path w="686428" h="798172">
                <a:moveTo>
                  <a:pt x="0" y="0"/>
                </a:moveTo>
                <a:lnTo>
                  <a:pt x="686428" y="0"/>
                </a:lnTo>
                <a:lnTo>
                  <a:pt x="686428" y="798172"/>
                </a:lnTo>
                <a:lnTo>
                  <a:pt x="0" y="7981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1957002" y="5201570"/>
            <a:ext cx="2214513" cy="3672250"/>
            <a:chOff x="0" y="0"/>
            <a:chExt cx="2952684" cy="4896334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2927223" cy="4870831"/>
            </a:xfrm>
            <a:custGeom>
              <a:avLst/>
              <a:gdLst/>
              <a:ahLst/>
              <a:cxnLst/>
              <a:rect l="l" t="t" r="r" b="b"/>
              <a:pathLst>
                <a:path w="2927223" h="4870831">
                  <a:moveTo>
                    <a:pt x="0" y="0"/>
                  </a:moveTo>
                  <a:lnTo>
                    <a:pt x="471551" y="0"/>
                  </a:lnTo>
                  <a:lnTo>
                    <a:pt x="471551" y="4397375"/>
                  </a:lnTo>
                  <a:lnTo>
                    <a:pt x="2927223" y="4397375"/>
                  </a:lnTo>
                  <a:lnTo>
                    <a:pt x="2927223" y="4870831"/>
                  </a:lnTo>
                  <a:lnTo>
                    <a:pt x="0" y="4870831"/>
                  </a:lnTo>
                  <a:close/>
                </a:path>
              </a:pathLst>
            </a:custGeom>
            <a:solidFill>
              <a:srgbClr val="6E18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952623" cy="4896231"/>
            </a:xfrm>
            <a:custGeom>
              <a:avLst/>
              <a:gdLst/>
              <a:ahLst/>
              <a:cxnLst/>
              <a:rect l="l" t="t" r="r" b="b"/>
              <a:pathLst>
                <a:path w="2952623" h="4896231">
                  <a:moveTo>
                    <a:pt x="12700" y="0"/>
                  </a:moveTo>
                  <a:lnTo>
                    <a:pt x="484251" y="0"/>
                  </a:lnTo>
                  <a:cubicBezTo>
                    <a:pt x="491236" y="0"/>
                    <a:pt x="496951" y="5715"/>
                    <a:pt x="496951" y="12700"/>
                  </a:cubicBezTo>
                  <a:lnTo>
                    <a:pt x="496951" y="4410075"/>
                  </a:lnTo>
                  <a:lnTo>
                    <a:pt x="484251" y="4410075"/>
                  </a:lnTo>
                  <a:lnTo>
                    <a:pt x="484251" y="4397375"/>
                  </a:lnTo>
                  <a:lnTo>
                    <a:pt x="2939923" y="4397375"/>
                  </a:lnTo>
                  <a:cubicBezTo>
                    <a:pt x="2946908" y="4397375"/>
                    <a:pt x="2952623" y="4403090"/>
                    <a:pt x="2952623" y="4410075"/>
                  </a:cubicBezTo>
                  <a:lnTo>
                    <a:pt x="2952623" y="4883531"/>
                  </a:lnTo>
                  <a:cubicBezTo>
                    <a:pt x="2952623" y="4890516"/>
                    <a:pt x="2946908" y="4896231"/>
                    <a:pt x="2939923" y="4896231"/>
                  </a:cubicBezTo>
                  <a:lnTo>
                    <a:pt x="12700" y="4896231"/>
                  </a:lnTo>
                  <a:cubicBezTo>
                    <a:pt x="5715" y="4896231"/>
                    <a:pt x="0" y="4890516"/>
                    <a:pt x="0" y="4883531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883658"/>
                  </a:lnTo>
                  <a:lnTo>
                    <a:pt x="12700" y="4883658"/>
                  </a:lnTo>
                  <a:lnTo>
                    <a:pt x="12700" y="4870958"/>
                  </a:lnTo>
                  <a:lnTo>
                    <a:pt x="2939923" y="4870958"/>
                  </a:lnTo>
                  <a:lnTo>
                    <a:pt x="2939923" y="4883658"/>
                  </a:lnTo>
                  <a:lnTo>
                    <a:pt x="2927223" y="4883658"/>
                  </a:lnTo>
                  <a:lnTo>
                    <a:pt x="2927223" y="4410075"/>
                  </a:lnTo>
                  <a:lnTo>
                    <a:pt x="2939923" y="4410075"/>
                  </a:lnTo>
                  <a:lnTo>
                    <a:pt x="2939923" y="4422775"/>
                  </a:lnTo>
                  <a:lnTo>
                    <a:pt x="484251" y="4422775"/>
                  </a:lnTo>
                  <a:cubicBezTo>
                    <a:pt x="477266" y="4422775"/>
                    <a:pt x="471551" y="4417060"/>
                    <a:pt x="471551" y="4410075"/>
                  </a:cubicBezTo>
                  <a:lnTo>
                    <a:pt x="471551" y="12700"/>
                  </a:lnTo>
                  <a:lnTo>
                    <a:pt x="484251" y="12700"/>
                  </a:lnTo>
                  <a:lnTo>
                    <a:pt x="48425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B42A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66367" y="4932617"/>
            <a:ext cx="641338" cy="641339"/>
            <a:chOff x="0" y="0"/>
            <a:chExt cx="855118" cy="855118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829691" cy="829691"/>
            </a:xfrm>
            <a:custGeom>
              <a:avLst/>
              <a:gdLst/>
              <a:ahLst/>
              <a:cxnLst/>
              <a:rect l="l" t="t" r="r" b="b"/>
              <a:pathLst>
                <a:path w="829691" h="829691">
                  <a:moveTo>
                    <a:pt x="0" y="829691"/>
                  </a:moveTo>
                  <a:lnTo>
                    <a:pt x="829691" y="0"/>
                  </a:lnTo>
                  <a:lnTo>
                    <a:pt x="829691" y="829691"/>
                  </a:lnTo>
                  <a:close/>
                </a:path>
              </a:pathLst>
            </a:custGeom>
            <a:solidFill>
              <a:srgbClr val="6E18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889" y="-1016"/>
              <a:ext cx="856107" cy="856107"/>
            </a:xfrm>
            <a:custGeom>
              <a:avLst/>
              <a:gdLst/>
              <a:ahLst/>
              <a:cxnLst/>
              <a:rect l="l" t="t" r="r" b="b"/>
              <a:pathLst>
                <a:path w="856107" h="856107">
                  <a:moveTo>
                    <a:pt x="4572" y="834517"/>
                  </a:moveTo>
                  <a:lnTo>
                    <a:pt x="834390" y="4699"/>
                  </a:lnTo>
                  <a:cubicBezTo>
                    <a:pt x="838073" y="1016"/>
                    <a:pt x="843534" y="0"/>
                    <a:pt x="848233" y="1905"/>
                  </a:cubicBezTo>
                  <a:cubicBezTo>
                    <a:pt x="852932" y="3810"/>
                    <a:pt x="856107" y="8509"/>
                    <a:pt x="856107" y="13589"/>
                  </a:cubicBezTo>
                  <a:lnTo>
                    <a:pt x="856107" y="843407"/>
                  </a:lnTo>
                  <a:cubicBezTo>
                    <a:pt x="856107" y="850392"/>
                    <a:pt x="850392" y="856107"/>
                    <a:pt x="843407" y="856107"/>
                  </a:cubicBezTo>
                  <a:lnTo>
                    <a:pt x="13589" y="856107"/>
                  </a:lnTo>
                  <a:cubicBezTo>
                    <a:pt x="8509" y="856107"/>
                    <a:pt x="3810" y="853059"/>
                    <a:pt x="1905" y="848233"/>
                  </a:cubicBezTo>
                  <a:cubicBezTo>
                    <a:pt x="0" y="843407"/>
                    <a:pt x="1016" y="838073"/>
                    <a:pt x="4699" y="834390"/>
                  </a:cubicBezTo>
                  <a:moveTo>
                    <a:pt x="22606" y="852297"/>
                  </a:moveTo>
                  <a:lnTo>
                    <a:pt x="13589" y="843407"/>
                  </a:lnTo>
                  <a:lnTo>
                    <a:pt x="13589" y="830707"/>
                  </a:lnTo>
                  <a:lnTo>
                    <a:pt x="843280" y="830707"/>
                  </a:lnTo>
                  <a:lnTo>
                    <a:pt x="843280" y="843407"/>
                  </a:lnTo>
                  <a:lnTo>
                    <a:pt x="830580" y="843407"/>
                  </a:lnTo>
                  <a:lnTo>
                    <a:pt x="830580" y="13716"/>
                  </a:lnTo>
                  <a:lnTo>
                    <a:pt x="843280" y="13716"/>
                  </a:lnTo>
                  <a:lnTo>
                    <a:pt x="852297" y="22733"/>
                  </a:lnTo>
                  <a:lnTo>
                    <a:pt x="22606" y="852424"/>
                  </a:lnTo>
                  <a:close/>
                </a:path>
              </a:pathLst>
            </a:custGeom>
            <a:solidFill>
              <a:srgbClr val="EB42A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5994559" y="4202473"/>
            <a:ext cx="2214513" cy="3672251"/>
            <a:chOff x="0" y="0"/>
            <a:chExt cx="2952684" cy="4896334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927223" cy="4870831"/>
            </a:xfrm>
            <a:custGeom>
              <a:avLst/>
              <a:gdLst/>
              <a:ahLst/>
              <a:cxnLst/>
              <a:rect l="l" t="t" r="r" b="b"/>
              <a:pathLst>
                <a:path w="2927223" h="4870831">
                  <a:moveTo>
                    <a:pt x="0" y="0"/>
                  </a:moveTo>
                  <a:lnTo>
                    <a:pt x="471551" y="0"/>
                  </a:lnTo>
                  <a:lnTo>
                    <a:pt x="471551" y="4397375"/>
                  </a:lnTo>
                  <a:lnTo>
                    <a:pt x="2927223" y="4397375"/>
                  </a:lnTo>
                  <a:lnTo>
                    <a:pt x="2927223" y="4870831"/>
                  </a:lnTo>
                  <a:lnTo>
                    <a:pt x="0" y="4870831"/>
                  </a:lnTo>
                  <a:close/>
                </a:path>
              </a:pathLst>
            </a:custGeom>
            <a:solidFill>
              <a:srgbClr val="6E18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952623" cy="4896231"/>
            </a:xfrm>
            <a:custGeom>
              <a:avLst/>
              <a:gdLst/>
              <a:ahLst/>
              <a:cxnLst/>
              <a:rect l="l" t="t" r="r" b="b"/>
              <a:pathLst>
                <a:path w="2952623" h="4896231">
                  <a:moveTo>
                    <a:pt x="12700" y="0"/>
                  </a:moveTo>
                  <a:lnTo>
                    <a:pt x="484251" y="0"/>
                  </a:lnTo>
                  <a:cubicBezTo>
                    <a:pt x="491236" y="0"/>
                    <a:pt x="496951" y="5715"/>
                    <a:pt x="496951" y="12700"/>
                  </a:cubicBezTo>
                  <a:lnTo>
                    <a:pt x="496951" y="4410075"/>
                  </a:lnTo>
                  <a:lnTo>
                    <a:pt x="484251" y="4410075"/>
                  </a:lnTo>
                  <a:lnTo>
                    <a:pt x="484251" y="4397375"/>
                  </a:lnTo>
                  <a:lnTo>
                    <a:pt x="2939923" y="4397375"/>
                  </a:lnTo>
                  <a:cubicBezTo>
                    <a:pt x="2946908" y="4397375"/>
                    <a:pt x="2952623" y="4403090"/>
                    <a:pt x="2952623" y="4410075"/>
                  </a:cubicBezTo>
                  <a:lnTo>
                    <a:pt x="2952623" y="4883531"/>
                  </a:lnTo>
                  <a:cubicBezTo>
                    <a:pt x="2952623" y="4890516"/>
                    <a:pt x="2946908" y="4896231"/>
                    <a:pt x="2939923" y="4896231"/>
                  </a:cubicBezTo>
                  <a:lnTo>
                    <a:pt x="12700" y="4896231"/>
                  </a:lnTo>
                  <a:cubicBezTo>
                    <a:pt x="5715" y="4896231"/>
                    <a:pt x="0" y="4890516"/>
                    <a:pt x="0" y="4883531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883658"/>
                  </a:lnTo>
                  <a:lnTo>
                    <a:pt x="12700" y="4883658"/>
                  </a:lnTo>
                  <a:lnTo>
                    <a:pt x="12700" y="4870958"/>
                  </a:lnTo>
                  <a:lnTo>
                    <a:pt x="2939923" y="4870958"/>
                  </a:lnTo>
                  <a:lnTo>
                    <a:pt x="2939923" y="4883658"/>
                  </a:lnTo>
                  <a:lnTo>
                    <a:pt x="2927223" y="4883658"/>
                  </a:lnTo>
                  <a:lnTo>
                    <a:pt x="2927223" y="4410075"/>
                  </a:lnTo>
                  <a:lnTo>
                    <a:pt x="2939923" y="4410075"/>
                  </a:lnTo>
                  <a:lnTo>
                    <a:pt x="2939923" y="4422775"/>
                  </a:lnTo>
                  <a:lnTo>
                    <a:pt x="484251" y="4422775"/>
                  </a:lnTo>
                  <a:cubicBezTo>
                    <a:pt x="477266" y="4422775"/>
                    <a:pt x="471551" y="4417060"/>
                    <a:pt x="471551" y="4410075"/>
                  </a:cubicBezTo>
                  <a:lnTo>
                    <a:pt x="471551" y="12700"/>
                  </a:lnTo>
                  <a:lnTo>
                    <a:pt x="484251" y="12700"/>
                  </a:lnTo>
                  <a:lnTo>
                    <a:pt x="48425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B42A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03923" y="3933520"/>
            <a:ext cx="641339" cy="641339"/>
            <a:chOff x="0" y="0"/>
            <a:chExt cx="855118" cy="855118"/>
          </a:xfrm>
        </p:grpSpPr>
        <p:sp>
          <p:nvSpPr>
            <p:cNvPr id="16" name="Freeform 16"/>
            <p:cNvSpPr/>
            <p:nvPr/>
          </p:nvSpPr>
          <p:spPr>
            <a:xfrm>
              <a:off x="12700" y="12700"/>
              <a:ext cx="829691" cy="829691"/>
            </a:xfrm>
            <a:custGeom>
              <a:avLst/>
              <a:gdLst/>
              <a:ahLst/>
              <a:cxnLst/>
              <a:rect l="l" t="t" r="r" b="b"/>
              <a:pathLst>
                <a:path w="829691" h="829691">
                  <a:moveTo>
                    <a:pt x="0" y="829691"/>
                  </a:moveTo>
                  <a:lnTo>
                    <a:pt x="829691" y="0"/>
                  </a:lnTo>
                  <a:lnTo>
                    <a:pt x="829691" y="829691"/>
                  </a:lnTo>
                  <a:close/>
                </a:path>
              </a:pathLst>
            </a:custGeom>
            <a:solidFill>
              <a:srgbClr val="6E18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-889" y="-1016"/>
              <a:ext cx="856107" cy="856107"/>
            </a:xfrm>
            <a:custGeom>
              <a:avLst/>
              <a:gdLst/>
              <a:ahLst/>
              <a:cxnLst/>
              <a:rect l="l" t="t" r="r" b="b"/>
              <a:pathLst>
                <a:path w="856107" h="856107">
                  <a:moveTo>
                    <a:pt x="4572" y="834517"/>
                  </a:moveTo>
                  <a:lnTo>
                    <a:pt x="834390" y="4699"/>
                  </a:lnTo>
                  <a:cubicBezTo>
                    <a:pt x="838073" y="1016"/>
                    <a:pt x="843534" y="0"/>
                    <a:pt x="848233" y="1905"/>
                  </a:cubicBezTo>
                  <a:cubicBezTo>
                    <a:pt x="852932" y="3810"/>
                    <a:pt x="856107" y="8509"/>
                    <a:pt x="856107" y="13589"/>
                  </a:cubicBezTo>
                  <a:lnTo>
                    <a:pt x="856107" y="843407"/>
                  </a:lnTo>
                  <a:cubicBezTo>
                    <a:pt x="856107" y="850392"/>
                    <a:pt x="850392" y="856107"/>
                    <a:pt x="843407" y="856107"/>
                  </a:cubicBezTo>
                  <a:lnTo>
                    <a:pt x="13589" y="856107"/>
                  </a:lnTo>
                  <a:cubicBezTo>
                    <a:pt x="8509" y="856107"/>
                    <a:pt x="3810" y="853059"/>
                    <a:pt x="1905" y="848233"/>
                  </a:cubicBezTo>
                  <a:cubicBezTo>
                    <a:pt x="0" y="843407"/>
                    <a:pt x="1016" y="838073"/>
                    <a:pt x="4699" y="834390"/>
                  </a:cubicBezTo>
                  <a:moveTo>
                    <a:pt x="22606" y="852297"/>
                  </a:moveTo>
                  <a:lnTo>
                    <a:pt x="13589" y="843407"/>
                  </a:lnTo>
                  <a:lnTo>
                    <a:pt x="13589" y="830707"/>
                  </a:lnTo>
                  <a:lnTo>
                    <a:pt x="843280" y="830707"/>
                  </a:lnTo>
                  <a:lnTo>
                    <a:pt x="843280" y="843407"/>
                  </a:lnTo>
                  <a:lnTo>
                    <a:pt x="830580" y="843407"/>
                  </a:lnTo>
                  <a:lnTo>
                    <a:pt x="830580" y="13716"/>
                  </a:lnTo>
                  <a:lnTo>
                    <a:pt x="843280" y="13716"/>
                  </a:lnTo>
                  <a:lnTo>
                    <a:pt x="852297" y="22733"/>
                  </a:lnTo>
                  <a:lnTo>
                    <a:pt x="22606" y="852424"/>
                  </a:lnTo>
                  <a:close/>
                </a:path>
              </a:pathLst>
            </a:custGeom>
            <a:solidFill>
              <a:srgbClr val="EB42A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10039437" y="3203375"/>
            <a:ext cx="2214513" cy="3672251"/>
            <a:chOff x="0" y="0"/>
            <a:chExt cx="2952684" cy="4896334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2927223" cy="4870831"/>
            </a:xfrm>
            <a:custGeom>
              <a:avLst/>
              <a:gdLst/>
              <a:ahLst/>
              <a:cxnLst/>
              <a:rect l="l" t="t" r="r" b="b"/>
              <a:pathLst>
                <a:path w="2927223" h="4870831">
                  <a:moveTo>
                    <a:pt x="0" y="0"/>
                  </a:moveTo>
                  <a:lnTo>
                    <a:pt x="471551" y="0"/>
                  </a:lnTo>
                  <a:lnTo>
                    <a:pt x="471551" y="4397375"/>
                  </a:lnTo>
                  <a:lnTo>
                    <a:pt x="2927223" y="4397375"/>
                  </a:lnTo>
                  <a:lnTo>
                    <a:pt x="2927223" y="4870831"/>
                  </a:lnTo>
                  <a:lnTo>
                    <a:pt x="0" y="4870831"/>
                  </a:lnTo>
                  <a:close/>
                </a:path>
              </a:pathLst>
            </a:custGeom>
            <a:solidFill>
              <a:srgbClr val="6E18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2952623" cy="4896231"/>
            </a:xfrm>
            <a:custGeom>
              <a:avLst/>
              <a:gdLst/>
              <a:ahLst/>
              <a:cxnLst/>
              <a:rect l="l" t="t" r="r" b="b"/>
              <a:pathLst>
                <a:path w="2952623" h="4896231">
                  <a:moveTo>
                    <a:pt x="12700" y="0"/>
                  </a:moveTo>
                  <a:lnTo>
                    <a:pt x="484251" y="0"/>
                  </a:lnTo>
                  <a:cubicBezTo>
                    <a:pt x="491236" y="0"/>
                    <a:pt x="496951" y="5715"/>
                    <a:pt x="496951" y="12700"/>
                  </a:cubicBezTo>
                  <a:lnTo>
                    <a:pt x="496951" y="4410075"/>
                  </a:lnTo>
                  <a:lnTo>
                    <a:pt x="484251" y="4410075"/>
                  </a:lnTo>
                  <a:lnTo>
                    <a:pt x="484251" y="4397375"/>
                  </a:lnTo>
                  <a:lnTo>
                    <a:pt x="2939923" y="4397375"/>
                  </a:lnTo>
                  <a:cubicBezTo>
                    <a:pt x="2946908" y="4397375"/>
                    <a:pt x="2952623" y="4403090"/>
                    <a:pt x="2952623" y="4410075"/>
                  </a:cubicBezTo>
                  <a:lnTo>
                    <a:pt x="2952623" y="4883531"/>
                  </a:lnTo>
                  <a:cubicBezTo>
                    <a:pt x="2952623" y="4890516"/>
                    <a:pt x="2946908" y="4896231"/>
                    <a:pt x="2939923" y="4896231"/>
                  </a:cubicBezTo>
                  <a:lnTo>
                    <a:pt x="12700" y="4896231"/>
                  </a:lnTo>
                  <a:cubicBezTo>
                    <a:pt x="5715" y="4896231"/>
                    <a:pt x="0" y="4890516"/>
                    <a:pt x="0" y="4883531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883658"/>
                  </a:lnTo>
                  <a:lnTo>
                    <a:pt x="12700" y="4883658"/>
                  </a:lnTo>
                  <a:lnTo>
                    <a:pt x="12700" y="4870958"/>
                  </a:lnTo>
                  <a:lnTo>
                    <a:pt x="2939923" y="4870958"/>
                  </a:lnTo>
                  <a:lnTo>
                    <a:pt x="2939923" y="4883658"/>
                  </a:lnTo>
                  <a:lnTo>
                    <a:pt x="2927223" y="4883658"/>
                  </a:lnTo>
                  <a:lnTo>
                    <a:pt x="2927223" y="4410075"/>
                  </a:lnTo>
                  <a:lnTo>
                    <a:pt x="2939923" y="4410075"/>
                  </a:lnTo>
                  <a:lnTo>
                    <a:pt x="2939923" y="4422775"/>
                  </a:lnTo>
                  <a:lnTo>
                    <a:pt x="484251" y="4422775"/>
                  </a:lnTo>
                  <a:cubicBezTo>
                    <a:pt x="477266" y="4422775"/>
                    <a:pt x="471551" y="4417060"/>
                    <a:pt x="471551" y="4410075"/>
                  </a:cubicBezTo>
                  <a:lnTo>
                    <a:pt x="471551" y="12700"/>
                  </a:lnTo>
                  <a:lnTo>
                    <a:pt x="484251" y="12700"/>
                  </a:lnTo>
                  <a:lnTo>
                    <a:pt x="48425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B42A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341481" y="2934422"/>
            <a:ext cx="641338" cy="641339"/>
            <a:chOff x="0" y="0"/>
            <a:chExt cx="855118" cy="855118"/>
          </a:xfrm>
        </p:grpSpPr>
        <p:sp>
          <p:nvSpPr>
            <p:cNvPr id="22" name="Freeform 22"/>
            <p:cNvSpPr/>
            <p:nvPr/>
          </p:nvSpPr>
          <p:spPr>
            <a:xfrm>
              <a:off x="12700" y="12700"/>
              <a:ext cx="829691" cy="829691"/>
            </a:xfrm>
            <a:custGeom>
              <a:avLst/>
              <a:gdLst/>
              <a:ahLst/>
              <a:cxnLst/>
              <a:rect l="l" t="t" r="r" b="b"/>
              <a:pathLst>
                <a:path w="829691" h="829691">
                  <a:moveTo>
                    <a:pt x="0" y="829691"/>
                  </a:moveTo>
                  <a:lnTo>
                    <a:pt x="829691" y="0"/>
                  </a:lnTo>
                  <a:lnTo>
                    <a:pt x="829691" y="829691"/>
                  </a:lnTo>
                  <a:close/>
                </a:path>
              </a:pathLst>
            </a:custGeom>
            <a:solidFill>
              <a:srgbClr val="6E18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-889" y="-1016"/>
              <a:ext cx="856107" cy="856107"/>
            </a:xfrm>
            <a:custGeom>
              <a:avLst/>
              <a:gdLst/>
              <a:ahLst/>
              <a:cxnLst/>
              <a:rect l="l" t="t" r="r" b="b"/>
              <a:pathLst>
                <a:path w="856107" h="856107">
                  <a:moveTo>
                    <a:pt x="4572" y="834517"/>
                  </a:moveTo>
                  <a:lnTo>
                    <a:pt x="834390" y="4699"/>
                  </a:lnTo>
                  <a:cubicBezTo>
                    <a:pt x="838073" y="1016"/>
                    <a:pt x="843534" y="0"/>
                    <a:pt x="848233" y="1905"/>
                  </a:cubicBezTo>
                  <a:cubicBezTo>
                    <a:pt x="852932" y="3810"/>
                    <a:pt x="856107" y="8509"/>
                    <a:pt x="856107" y="13589"/>
                  </a:cubicBezTo>
                  <a:lnTo>
                    <a:pt x="856107" y="843407"/>
                  </a:lnTo>
                  <a:cubicBezTo>
                    <a:pt x="856107" y="850392"/>
                    <a:pt x="850392" y="856107"/>
                    <a:pt x="843407" y="856107"/>
                  </a:cubicBezTo>
                  <a:lnTo>
                    <a:pt x="13589" y="856107"/>
                  </a:lnTo>
                  <a:cubicBezTo>
                    <a:pt x="8509" y="856107"/>
                    <a:pt x="3810" y="853059"/>
                    <a:pt x="1905" y="848233"/>
                  </a:cubicBezTo>
                  <a:cubicBezTo>
                    <a:pt x="0" y="843407"/>
                    <a:pt x="1016" y="838073"/>
                    <a:pt x="4699" y="834390"/>
                  </a:cubicBezTo>
                  <a:moveTo>
                    <a:pt x="22606" y="852297"/>
                  </a:moveTo>
                  <a:lnTo>
                    <a:pt x="13589" y="843407"/>
                  </a:lnTo>
                  <a:lnTo>
                    <a:pt x="13589" y="830707"/>
                  </a:lnTo>
                  <a:lnTo>
                    <a:pt x="843280" y="830707"/>
                  </a:lnTo>
                  <a:lnTo>
                    <a:pt x="843280" y="843407"/>
                  </a:lnTo>
                  <a:lnTo>
                    <a:pt x="830580" y="843407"/>
                  </a:lnTo>
                  <a:lnTo>
                    <a:pt x="830580" y="13716"/>
                  </a:lnTo>
                  <a:lnTo>
                    <a:pt x="843280" y="13716"/>
                  </a:lnTo>
                  <a:lnTo>
                    <a:pt x="852297" y="22733"/>
                  </a:lnTo>
                  <a:lnTo>
                    <a:pt x="22606" y="852424"/>
                  </a:lnTo>
                  <a:close/>
                </a:path>
              </a:pathLst>
            </a:custGeom>
            <a:solidFill>
              <a:srgbClr val="EB42A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14069673" y="2204279"/>
            <a:ext cx="2214513" cy="3672251"/>
            <a:chOff x="0" y="0"/>
            <a:chExt cx="2952684" cy="4896334"/>
          </a:xfrm>
        </p:grpSpPr>
        <p:sp>
          <p:nvSpPr>
            <p:cNvPr id="25" name="Freeform 25"/>
            <p:cNvSpPr/>
            <p:nvPr/>
          </p:nvSpPr>
          <p:spPr>
            <a:xfrm>
              <a:off x="12700" y="12700"/>
              <a:ext cx="2927223" cy="4870831"/>
            </a:xfrm>
            <a:custGeom>
              <a:avLst/>
              <a:gdLst/>
              <a:ahLst/>
              <a:cxnLst/>
              <a:rect l="l" t="t" r="r" b="b"/>
              <a:pathLst>
                <a:path w="2927223" h="4870831">
                  <a:moveTo>
                    <a:pt x="0" y="0"/>
                  </a:moveTo>
                  <a:lnTo>
                    <a:pt x="471551" y="0"/>
                  </a:lnTo>
                  <a:lnTo>
                    <a:pt x="471551" y="4397375"/>
                  </a:lnTo>
                  <a:lnTo>
                    <a:pt x="2927223" y="4397375"/>
                  </a:lnTo>
                  <a:lnTo>
                    <a:pt x="2927223" y="4870831"/>
                  </a:lnTo>
                  <a:lnTo>
                    <a:pt x="0" y="4870831"/>
                  </a:lnTo>
                  <a:close/>
                </a:path>
              </a:pathLst>
            </a:custGeom>
            <a:solidFill>
              <a:srgbClr val="6E18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2952623" cy="4896231"/>
            </a:xfrm>
            <a:custGeom>
              <a:avLst/>
              <a:gdLst/>
              <a:ahLst/>
              <a:cxnLst/>
              <a:rect l="l" t="t" r="r" b="b"/>
              <a:pathLst>
                <a:path w="2952623" h="4896231">
                  <a:moveTo>
                    <a:pt x="12700" y="0"/>
                  </a:moveTo>
                  <a:lnTo>
                    <a:pt x="484251" y="0"/>
                  </a:lnTo>
                  <a:cubicBezTo>
                    <a:pt x="491236" y="0"/>
                    <a:pt x="496951" y="5715"/>
                    <a:pt x="496951" y="12700"/>
                  </a:cubicBezTo>
                  <a:lnTo>
                    <a:pt x="496951" y="4410075"/>
                  </a:lnTo>
                  <a:lnTo>
                    <a:pt x="484251" y="4410075"/>
                  </a:lnTo>
                  <a:lnTo>
                    <a:pt x="484251" y="4397375"/>
                  </a:lnTo>
                  <a:lnTo>
                    <a:pt x="2939923" y="4397375"/>
                  </a:lnTo>
                  <a:cubicBezTo>
                    <a:pt x="2946908" y="4397375"/>
                    <a:pt x="2952623" y="4403090"/>
                    <a:pt x="2952623" y="4410075"/>
                  </a:cubicBezTo>
                  <a:lnTo>
                    <a:pt x="2952623" y="4883531"/>
                  </a:lnTo>
                  <a:cubicBezTo>
                    <a:pt x="2952623" y="4890516"/>
                    <a:pt x="2946908" y="4896231"/>
                    <a:pt x="2939923" y="4896231"/>
                  </a:cubicBezTo>
                  <a:lnTo>
                    <a:pt x="12700" y="4896231"/>
                  </a:lnTo>
                  <a:cubicBezTo>
                    <a:pt x="5715" y="4896231"/>
                    <a:pt x="0" y="4890516"/>
                    <a:pt x="0" y="4883531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883658"/>
                  </a:lnTo>
                  <a:lnTo>
                    <a:pt x="12700" y="4883658"/>
                  </a:lnTo>
                  <a:lnTo>
                    <a:pt x="12700" y="4870958"/>
                  </a:lnTo>
                  <a:lnTo>
                    <a:pt x="2939923" y="4870958"/>
                  </a:lnTo>
                  <a:lnTo>
                    <a:pt x="2939923" y="4883658"/>
                  </a:lnTo>
                  <a:lnTo>
                    <a:pt x="2927223" y="4883658"/>
                  </a:lnTo>
                  <a:lnTo>
                    <a:pt x="2927223" y="4410075"/>
                  </a:lnTo>
                  <a:lnTo>
                    <a:pt x="2939923" y="4410075"/>
                  </a:lnTo>
                  <a:lnTo>
                    <a:pt x="2939923" y="4422775"/>
                  </a:lnTo>
                  <a:lnTo>
                    <a:pt x="484251" y="4422775"/>
                  </a:lnTo>
                  <a:cubicBezTo>
                    <a:pt x="477266" y="4422775"/>
                    <a:pt x="471551" y="4417060"/>
                    <a:pt x="471551" y="4410075"/>
                  </a:cubicBezTo>
                  <a:lnTo>
                    <a:pt x="471551" y="12700"/>
                  </a:lnTo>
                  <a:lnTo>
                    <a:pt x="484251" y="12700"/>
                  </a:lnTo>
                  <a:lnTo>
                    <a:pt x="48425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B42A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6095" y="438618"/>
            <a:ext cx="1668469" cy="1180164"/>
          </a:xfrm>
          <a:custGeom>
            <a:avLst/>
            <a:gdLst/>
            <a:ahLst/>
            <a:cxnLst/>
            <a:rect l="l" t="t" r="r" b="b"/>
            <a:pathLst>
              <a:path w="1668469" h="1180164">
                <a:moveTo>
                  <a:pt x="0" y="0"/>
                </a:moveTo>
                <a:lnTo>
                  <a:pt x="1668469" y="0"/>
                </a:lnTo>
                <a:lnTo>
                  <a:pt x="1668469" y="1180164"/>
                </a:lnTo>
                <a:lnTo>
                  <a:pt x="0" y="11801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4708FB7-2A6A-0338-6408-28A4C2AEAC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5472" y="-1448619"/>
            <a:ext cx="8229600" cy="1143000"/>
          </a:xfrm>
        </p:spPr>
        <p:txBody>
          <a:bodyPr/>
          <a:lstStyle/>
          <a:p>
            <a:r>
              <a:rPr lang="en-US" dirty="0"/>
              <a:t>Anti-DEI</a:t>
            </a:r>
            <a:r>
              <a:rPr lang="en-US" baseline="0" dirty="0"/>
              <a:t> Legislation</a:t>
            </a:r>
            <a:endParaRPr lang="en-US" dirty="0"/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60322" y="3763689"/>
            <a:ext cx="12627678" cy="6537858"/>
          </a:xfrm>
          <a:custGeom>
            <a:avLst/>
            <a:gdLst/>
            <a:ahLst/>
            <a:cxnLst/>
            <a:rect l="l" t="t" r="r" b="b"/>
            <a:pathLst>
              <a:path w="12735992" h="7155312">
                <a:moveTo>
                  <a:pt x="0" y="0"/>
                </a:moveTo>
                <a:lnTo>
                  <a:pt x="12735992" y="0"/>
                </a:lnTo>
                <a:lnTo>
                  <a:pt x="12735992" y="7155312"/>
                </a:lnTo>
                <a:lnTo>
                  <a:pt x="0" y="71553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5660322" cy="10287000"/>
            <a:chOff x="0" y="0"/>
            <a:chExt cx="7547096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l="29365" r="29365"/>
            <a:stretch>
              <a:fillRect/>
            </a:stretch>
          </p:blipFill>
          <p:spPr>
            <a:xfrm>
              <a:off x="0" y="0"/>
              <a:ext cx="7547096" cy="13716000"/>
            </a:xfrm>
            <a:prstGeom prst="rect">
              <a:avLst/>
            </a:prstGeom>
          </p:spPr>
        </p:pic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47298" y="3210486"/>
            <a:ext cx="1313031" cy="148014"/>
          </a:xfrm>
          <a:custGeom>
            <a:avLst/>
            <a:gdLst/>
            <a:ahLst/>
            <a:cxnLst/>
            <a:rect l="l" t="t" r="r" b="b"/>
            <a:pathLst>
              <a:path w="1313031" h="148014">
                <a:moveTo>
                  <a:pt x="0" y="0"/>
                </a:moveTo>
                <a:lnTo>
                  <a:pt x="1313031" y="0"/>
                </a:lnTo>
                <a:lnTo>
                  <a:pt x="1313031" y="148015"/>
                </a:lnTo>
                <a:lnTo>
                  <a:pt x="0" y="148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7612936" y="8837527"/>
            <a:ext cx="686428" cy="798172"/>
          </a:xfrm>
          <a:custGeom>
            <a:avLst/>
            <a:gdLst/>
            <a:ahLst/>
            <a:cxnLst/>
            <a:rect l="l" t="t" r="r" b="b"/>
            <a:pathLst>
              <a:path w="686428" h="798172">
                <a:moveTo>
                  <a:pt x="0" y="0"/>
                </a:moveTo>
                <a:lnTo>
                  <a:pt x="686428" y="0"/>
                </a:lnTo>
                <a:lnTo>
                  <a:pt x="686428" y="798172"/>
                </a:lnTo>
                <a:lnTo>
                  <a:pt x="0" y="7981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70874" y="8853362"/>
            <a:ext cx="1666456" cy="1151257"/>
          </a:xfrm>
          <a:custGeom>
            <a:avLst/>
            <a:gdLst/>
            <a:ahLst/>
            <a:cxnLst/>
            <a:rect l="l" t="t" r="r" b="b"/>
            <a:pathLst>
              <a:path w="1666456" h="1151257">
                <a:moveTo>
                  <a:pt x="0" y="0"/>
                </a:moveTo>
                <a:lnTo>
                  <a:pt x="1666456" y="0"/>
                </a:lnTo>
                <a:lnTo>
                  <a:pt x="1666456" y="1151257"/>
                </a:lnTo>
                <a:lnTo>
                  <a:pt x="0" y="1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830" t="-76682" r="-36830" b="-746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253707" y="4506826"/>
            <a:ext cx="11479906" cy="397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3" lvl="1" indent="-302256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</a:rPr>
              <a:t>22 states </a:t>
            </a:r>
          </a:p>
          <a:p>
            <a:pPr marL="604513" lvl="1" indent="-302256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</a:rPr>
              <a:t>65 bills </a:t>
            </a:r>
          </a:p>
          <a:p>
            <a:pPr marL="1209026" lvl="2" indent="-403009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FFFFFF"/>
                </a:solidFill>
                <a:latin typeface="Poppins"/>
              </a:rPr>
              <a:t>Mandatory Diversity Training </a:t>
            </a:r>
          </a:p>
          <a:p>
            <a:pPr marL="1209026" lvl="2" indent="-403009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FFFFFF"/>
                </a:solidFill>
                <a:latin typeface="Poppins"/>
              </a:rPr>
              <a:t>Diversity Offices/Officers </a:t>
            </a:r>
          </a:p>
          <a:p>
            <a:pPr marL="1209026" lvl="2" indent="-403009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FFFFFF"/>
                </a:solidFill>
                <a:latin typeface="Poppins"/>
              </a:rPr>
              <a:t>Diversity Statements</a:t>
            </a:r>
          </a:p>
          <a:p>
            <a:pPr marL="1209026" lvl="2" indent="-403009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FFFFFF"/>
                </a:solidFill>
                <a:latin typeface="Poppins"/>
              </a:rPr>
              <a:t> Prohibits considering race, ethnicity sexual expression </a:t>
            </a:r>
          </a:p>
          <a:p>
            <a:pPr marL="1209026" lvl="2" indent="-403009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FFFFFF"/>
                </a:solidFill>
                <a:latin typeface="Poppins"/>
              </a:rPr>
              <a:t>College admissions and employment interviews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endParaRPr lang="en-US" sz="27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47298" y="1630704"/>
            <a:ext cx="11015654" cy="1330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44"/>
              </a:lnSpc>
            </a:pPr>
            <a:r>
              <a:rPr lang="en-US" sz="8100">
                <a:solidFill>
                  <a:srgbClr val="201E1E"/>
                </a:solidFill>
                <a:latin typeface="Poppins Bold"/>
              </a:rPr>
              <a:t>Anti-DEI Legislation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B982E-124F-6ADF-8BAD-AB02563572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-1485900"/>
            <a:ext cx="9525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 was Happy; Then</a:t>
            </a:r>
            <a:r>
              <a:rPr lang="en-US" baseline="0" dirty="0"/>
              <a:t> I Went To Work Session Road Map – Belonging is the outcome</a:t>
            </a:r>
            <a:endParaRPr lang="en-US" dirty="0"/>
          </a:p>
        </p:txBody>
      </p:sp>
      <p:pic>
        <p:nvPicPr>
          <p:cNvPr id="3" name="Picture 2" descr="A diagram of a road map. This step is belonging is the outcome.&#10;">
            <a:extLst>
              <a:ext uri="{FF2B5EF4-FFF2-40B4-BE49-F238E27FC236}">
                <a16:creationId xmlns:a16="http://schemas.microsoft.com/office/drawing/2014/main" id="{C27FA7C9-C4B5-0BB8-E84B-0775FD534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42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2B6BA-B5A4-E9D8-0189-7D02D7F8A8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-14859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Belonging</a:t>
            </a:r>
            <a:r>
              <a:rPr lang="en-US" baseline="0" dirty="0"/>
              <a:t> is for Everyone and it is Everyone’s responsibility </a:t>
            </a:r>
            <a:endParaRPr lang="en-US" dirty="0"/>
          </a:p>
        </p:txBody>
      </p:sp>
      <p:pic>
        <p:nvPicPr>
          <p:cNvPr id="3" name="Picture 2" descr="A picture containing text that says &quot;Belonging is for Everyone and it is Everyone's responsibility.&quot;">
            <a:extLst>
              <a:ext uri="{FF2B5EF4-FFF2-40B4-BE49-F238E27FC236}">
                <a16:creationId xmlns:a16="http://schemas.microsoft.com/office/drawing/2014/main" id="{B752E99D-F4F9-9172-BE75-89C369FAF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8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01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A48EFE-299E-03D0-845F-35EFEB61CE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-1543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Belonging</a:t>
            </a:r>
            <a:r>
              <a:rPr lang="en-US" baseline="0" dirty="0"/>
              <a:t> is a Universal Human Need</a:t>
            </a:r>
            <a:endParaRPr lang="en-US" dirty="0"/>
          </a:p>
        </p:txBody>
      </p:sp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5" r="5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34" t="38287" r="58926" b="38729"/>
          <a:stretch>
            <a:fillRect/>
          </a:stretch>
        </p:blipFill>
        <p:spPr>
          <a:xfrm>
            <a:off x="16224250" y="9258300"/>
            <a:ext cx="1035050" cy="971550"/>
          </a:xfrm>
          <a:prstGeom prst="rect">
            <a:avLst/>
          </a:prstGeom>
        </p:spPr>
      </p:pic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85" t="4343" r="2298" b="4343"/>
          <a:stretch>
            <a:fillRect/>
          </a:stretch>
        </p:blipFill>
        <p:spPr>
          <a:xfrm>
            <a:off x="5166980" y="1028700"/>
            <a:ext cx="12092320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573088"/>
            <a:ext cx="5362677" cy="58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en-US" sz="7699">
                <a:solidFill>
                  <a:srgbClr val="3E1F63"/>
                </a:solidFill>
                <a:latin typeface="Anantason ExtraExpanded Bold"/>
              </a:rPr>
              <a:t>Belonging is a Universal Human Need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3426EA-6209-C593-B6AC-C4AF3A7A33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-1866900"/>
            <a:ext cx="8229600" cy="1143000"/>
          </a:xfrm>
        </p:spPr>
        <p:txBody>
          <a:bodyPr/>
          <a:lstStyle/>
          <a:p>
            <a:r>
              <a:rPr lang="en-US" dirty="0"/>
              <a:t>What does</a:t>
            </a:r>
            <a:r>
              <a:rPr lang="en-US" baseline="0" dirty="0"/>
              <a:t> it feel like to belong?</a:t>
            </a:r>
            <a:endParaRPr lang="en-US" dirty="0"/>
          </a:p>
        </p:txBody>
      </p:sp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56176" y="0"/>
            <a:ext cx="15148899" cy="10287000"/>
          </a:xfrm>
          <a:prstGeom prst="rect">
            <a:avLst/>
          </a:prstGeom>
        </p:spPr>
      </p:pic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023" t="4545" r="2988" b="4545"/>
          <a:stretch>
            <a:fillRect/>
          </a:stretch>
        </p:blipFill>
        <p:spPr>
          <a:xfrm>
            <a:off x="9841555" y="0"/>
            <a:ext cx="8446445" cy="10287000"/>
          </a:xfrm>
          <a:prstGeom prst="rect">
            <a:avLst/>
          </a:prstGeom>
        </p:spPr>
      </p:pic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234" t="38287" r="58926" b="38729"/>
          <a:stretch>
            <a:fillRect/>
          </a:stretch>
        </p:blipFill>
        <p:spPr>
          <a:xfrm>
            <a:off x="16399781" y="9029700"/>
            <a:ext cx="866953" cy="8137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721423" y="2119313"/>
            <a:ext cx="4537877" cy="604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7999">
                <a:solidFill>
                  <a:srgbClr val="FFFFFF"/>
                </a:solidFill>
                <a:latin typeface="Anantason ExtraExpanded Bold"/>
              </a:rPr>
              <a:t>What does it feel like to belong?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66E544-69F1-069A-1681-D1AF611740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427" y="-180327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Unhappy Employees</a:t>
            </a:r>
            <a:r>
              <a:rPr lang="en-US" baseline="0" dirty="0"/>
              <a:t> and Belonging</a:t>
            </a:r>
            <a:endParaRPr lang="en-US" dirty="0"/>
          </a:p>
        </p:txBody>
      </p:sp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10" t="33065" r="10821" b="330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57754" y="0"/>
            <a:ext cx="10230246" cy="1042609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2394013"/>
            <a:ext cx="7029054" cy="483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7999" dirty="0">
                <a:solidFill>
                  <a:srgbClr val="FFFFFF"/>
                </a:solidFill>
                <a:latin typeface="Anantason ExtraExpanded Bold"/>
              </a:rPr>
              <a:t>Unhappy Employees and Belonging</a:t>
            </a:r>
            <a:r>
              <a:rPr lang="en-US" sz="7999" dirty="0">
                <a:solidFill>
                  <a:srgbClr val="FFFFFF"/>
                </a:solidFill>
                <a:latin typeface="Anantason ExtraExpanded"/>
              </a:rPr>
              <a:t> </a:t>
            </a:r>
          </a:p>
        </p:txBody>
      </p:sp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234" t="38287" r="58926" b="38729"/>
          <a:stretch>
            <a:fillRect/>
          </a:stretch>
        </p:blipFill>
        <p:spPr>
          <a:xfrm>
            <a:off x="762000" y="8899222"/>
            <a:ext cx="1035050" cy="9715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5" r="5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14761" y="5298855"/>
            <a:ext cx="7832750" cy="37405"/>
            <a:chOff x="0" y="0"/>
            <a:chExt cx="10443667" cy="49874"/>
          </a:xfrm>
        </p:grpSpPr>
        <p:sp>
          <p:nvSpPr>
            <p:cNvPr id="4" name="AutoShape 4"/>
            <p:cNvSpPr/>
            <p:nvPr/>
          </p:nvSpPr>
          <p:spPr>
            <a:xfrm>
              <a:off x="5018632" y="24474"/>
              <a:ext cx="5425035" cy="0"/>
            </a:xfrm>
            <a:prstGeom prst="line">
              <a:avLst/>
            </a:prstGeom>
            <a:ln w="25400" cap="flat">
              <a:solidFill>
                <a:srgbClr val="9672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AutoShape 5"/>
            <p:cNvSpPr/>
            <p:nvPr/>
          </p:nvSpPr>
          <p:spPr>
            <a:xfrm rot="16764">
              <a:off x="32" y="12237"/>
              <a:ext cx="5018630" cy="0"/>
            </a:xfrm>
            <a:prstGeom prst="line">
              <a:avLst/>
            </a:prstGeom>
            <a:ln w="25400" cap="flat">
              <a:solidFill>
                <a:srgbClr val="9672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499">
            <a:off x="9143994" y="5321972"/>
            <a:ext cx="3852446" cy="0"/>
          </a:xfrm>
          <a:prstGeom prst="line">
            <a:avLst/>
          </a:prstGeom>
          <a:ln w="19050" cap="flat">
            <a:solidFill>
              <a:srgbClr val="9672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96434" y="5317210"/>
            <a:ext cx="5291566" cy="0"/>
          </a:xfrm>
          <a:prstGeom prst="line">
            <a:avLst/>
          </a:prstGeom>
          <a:ln w="19050" cap="flat">
            <a:solidFill>
              <a:srgbClr val="9672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50094" y="2042309"/>
            <a:ext cx="9315443" cy="3718923"/>
          </a:xfrm>
          <a:prstGeom prst="rect">
            <a:avLst/>
          </a:prstGeom>
        </p:spPr>
      </p:pic>
      <p:pic>
        <p:nvPicPr>
          <p:cNvPr id="11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234" t="38287" r="58926" b="38729"/>
          <a:stretch>
            <a:fillRect/>
          </a:stretch>
        </p:blipFill>
        <p:spPr>
          <a:xfrm>
            <a:off x="16320275" y="8772525"/>
            <a:ext cx="1035050" cy="97155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33BD2D6-05E3-D37D-A25C-28DEB6230E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-16160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Financial</a:t>
            </a:r>
            <a:r>
              <a:rPr lang="en-US" baseline="0" dirty="0"/>
              <a:t> Impact to the Company</a:t>
            </a:r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1421401" y="6263408"/>
            <a:ext cx="13962522" cy="260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1" lvl="1" indent="-39941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3E1F63"/>
                </a:solidFill>
                <a:latin typeface="Anantason Expanded"/>
              </a:rPr>
              <a:t>Unhappy workers cost U.S. between </a:t>
            </a:r>
            <a:r>
              <a:rPr lang="en-US" sz="3699">
                <a:solidFill>
                  <a:srgbClr val="3E1F63"/>
                </a:solidFill>
                <a:latin typeface="Anantason Expanded Bold"/>
              </a:rPr>
              <a:t>$450 </a:t>
            </a:r>
            <a:r>
              <a:rPr lang="en-US" sz="3699">
                <a:solidFill>
                  <a:srgbClr val="3E1F63"/>
                </a:solidFill>
                <a:latin typeface="Anantason Expanded"/>
              </a:rPr>
              <a:t>and </a:t>
            </a:r>
            <a:r>
              <a:rPr lang="en-US" sz="3699">
                <a:solidFill>
                  <a:srgbClr val="3E1F63"/>
                </a:solidFill>
                <a:latin typeface="Anantason Expanded Bold"/>
              </a:rPr>
              <a:t>$550</a:t>
            </a:r>
            <a:r>
              <a:rPr lang="en-US" sz="3699">
                <a:solidFill>
                  <a:srgbClr val="3E1F63"/>
                </a:solidFill>
                <a:latin typeface="Anantason Expanded"/>
              </a:rPr>
              <a:t> billion in lost productivity each year </a:t>
            </a:r>
          </a:p>
          <a:p>
            <a:pPr marL="798821" lvl="1" indent="-39941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3E1F63"/>
                </a:solidFill>
                <a:latin typeface="Anantason Expanded"/>
              </a:rPr>
              <a:t>Turnover costs are estimated to be </a:t>
            </a:r>
            <a:r>
              <a:rPr lang="en-US" sz="3699">
                <a:solidFill>
                  <a:srgbClr val="3E1F63"/>
                </a:solidFill>
                <a:latin typeface="Anantason Expanded Bold"/>
              </a:rPr>
              <a:t>100%-300%</a:t>
            </a:r>
            <a:r>
              <a:rPr lang="en-US" sz="3699">
                <a:solidFill>
                  <a:srgbClr val="3E1F63"/>
                </a:solidFill>
                <a:latin typeface="Anantason Expanded"/>
              </a:rPr>
              <a:t> of the base salary of the replaced employee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038225"/>
            <a:ext cx="10357457" cy="384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9"/>
              </a:lnSpc>
            </a:pPr>
            <a:r>
              <a:rPr lang="en-US" sz="8499" dirty="0">
                <a:solidFill>
                  <a:srgbClr val="3E1F63"/>
                </a:solidFill>
                <a:latin typeface="Anantason ExtraExpanded Bold"/>
              </a:rPr>
              <a:t>The Financial Impact to the Company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5A9DF79-D772-D809-75AC-D21B39BADB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0297" y="-1666305"/>
            <a:ext cx="8229600" cy="1143000"/>
          </a:xfrm>
        </p:spPr>
        <p:txBody>
          <a:bodyPr/>
          <a:lstStyle/>
          <a:p>
            <a:r>
              <a:rPr lang="en-US" dirty="0"/>
              <a:t>Deloitte’s Human Capital Trends</a:t>
            </a:r>
          </a:p>
        </p:txBody>
      </p:sp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5" r="5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8108" y="2799670"/>
            <a:ext cx="8365892" cy="6458630"/>
            <a:chOff x="0" y="0"/>
            <a:chExt cx="11154522" cy="861150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61287"/>
              <a:ext cx="11154522" cy="785022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394915" y="0"/>
              <a:ext cx="4344667" cy="1232305"/>
            </a:xfrm>
            <a:prstGeom prst="rect">
              <a:avLst/>
            </a:prstGeom>
          </p:spPr>
        </p:pic>
      </p:grp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894199"/>
              </p:ext>
            </p:extLst>
          </p:nvPr>
        </p:nvGraphicFramePr>
        <p:xfrm>
          <a:off x="9543100" y="3468388"/>
          <a:ext cx="8192450" cy="5820183"/>
        </p:xfrm>
        <a:graphic>
          <a:graphicData uri="http://schemas.openxmlformats.org/drawingml/2006/table">
            <a:tbl>
              <a:tblPr firstRow="1"/>
              <a:tblGrid>
                <a:gridCol w="81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5375">
                <a:tc>
                  <a:txBody>
                    <a:bodyPr/>
                    <a:lstStyle/>
                    <a:p>
                      <a:pPr marL="518157" lvl="1" indent="-259078" algn="l">
                        <a:lnSpc>
                          <a:spcPts val="335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399">
                          <a:solidFill>
                            <a:srgbClr val="3E1F63"/>
                          </a:solidFill>
                          <a:latin typeface="Anantason Expanded"/>
                        </a:rPr>
                        <a:t>‘Belonging’ as the top human capital issue that organizations face today. </a:t>
                      </a:r>
                      <a:endParaRPr lang="en-US" sz="1100"/>
                    </a:p>
                  </a:txBody>
                  <a:tcPr marL="0" marR="0" marT="0" marB="0" anchor="b">
                    <a:lnL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1885">
                <a:tc>
                  <a:txBody>
                    <a:bodyPr/>
                    <a:lstStyle/>
                    <a:p>
                      <a:pPr marL="518157" lvl="1" indent="-259078" algn="l">
                        <a:lnSpc>
                          <a:spcPts val="335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399">
                          <a:solidFill>
                            <a:srgbClr val="3E1F63"/>
                          </a:solidFill>
                          <a:latin typeface="Anantason Expanded"/>
                        </a:rPr>
                        <a:t>73% responded stated that fostering a sense of belonging was important to their organization’s success </a:t>
                      </a:r>
                      <a:endParaRPr lang="en-US" sz="1100"/>
                    </a:p>
                  </a:txBody>
                  <a:tcPr marL="0" marR="0" marT="0" marB="0" anchor="b">
                    <a:lnL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9348">
                <a:tc>
                  <a:txBody>
                    <a:bodyPr/>
                    <a:lstStyle/>
                    <a:p>
                      <a:pPr marL="518157" lvl="1" indent="-259078" algn="l">
                        <a:lnSpc>
                          <a:spcPts val="335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399">
                          <a:solidFill>
                            <a:srgbClr val="3E1F63"/>
                          </a:solidFill>
                          <a:latin typeface="Anantason Expanded"/>
                        </a:rPr>
                        <a:t>93% agreeing that a sense of belonging drives organizational performance</a:t>
                      </a:r>
                      <a:endParaRPr lang="en-US" sz="1100"/>
                    </a:p>
                  </a:txBody>
                  <a:tcPr marL="0" marR="0" marT="0" marB="0" anchor="b">
                    <a:lnL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3575">
                <a:tc>
                  <a:txBody>
                    <a:bodyPr/>
                    <a:lstStyle/>
                    <a:p>
                      <a:pPr marL="518157" lvl="1" indent="-259078" algn="l">
                        <a:lnSpc>
                          <a:spcPts val="335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399" dirty="0">
                          <a:solidFill>
                            <a:srgbClr val="3E1F63"/>
                          </a:solidFill>
                          <a:latin typeface="Anantason Expanded"/>
                        </a:rPr>
                        <a:t>U.S. businesses spend nearly 8 billion dollars each year on diversity and inclusion (D&amp;I) trainings that miss the mark because they neglect our need to feel included. (McKinsey and Company)</a:t>
                      </a:r>
                      <a:endParaRPr lang="en-US" sz="1100" dirty="0"/>
                    </a:p>
                  </a:txBody>
                  <a:tcPr marL="0" marR="0" marT="0" marB="0" anchor="b">
                    <a:lnL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672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234" t="38287" r="58926" b="38729"/>
          <a:stretch>
            <a:fillRect/>
          </a:stretch>
        </p:blipFill>
        <p:spPr>
          <a:xfrm>
            <a:off x="16320275" y="8772525"/>
            <a:ext cx="1035050" cy="97155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535097" y="876530"/>
            <a:ext cx="12462039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24"/>
              </a:lnSpc>
            </a:pPr>
            <a:r>
              <a:rPr lang="en-US" sz="8499" dirty="0">
                <a:solidFill>
                  <a:srgbClr val="3E1F63"/>
                </a:solidFill>
                <a:latin typeface="Anantason ExtraExpanded Bold"/>
              </a:rPr>
              <a:t>Deloitte’s Human Capital Trends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579874" y="4466380"/>
            <a:ext cx="3065475" cy="3065475"/>
          </a:xfrm>
          <a:prstGeom prst="rect">
            <a:avLst/>
          </a:prstGeom>
        </p:spPr>
      </p:pic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42379" y="4728885"/>
            <a:ext cx="2540464" cy="2540464"/>
          </a:xfrm>
          <a:prstGeom prst="rect">
            <a:avLst/>
          </a:prstGeom>
        </p:spPr>
      </p:pic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8194" y="7731880"/>
            <a:ext cx="3657600" cy="1618488"/>
          </a:xfrm>
          <a:prstGeom prst="rect">
            <a:avLst/>
          </a:prstGeom>
        </p:spPr>
      </p:pic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113878" y="1642426"/>
            <a:ext cx="12226682" cy="9781346"/>
          </a:xfrm>
          <a:prstGeom prst="rect">
            <a:avLst/>
          </a:prstGeom>
        </p:spPr>
      </p:pic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6893825" y="1642426"/>
            <a:ext cx="10365475" cy="2438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960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3" b="0" i="0" u="none" strike="noStrike" kern="1200" cap="none" spc="0" normalizeH="0" baseline="0" noProof="0" dirty="0">
                <a:ln>
                  <a:noFill/>
                </a:ln>
                <a:solidFill>
                  <a:srgbClr val="3E1F63"/>
                </a:solidFill>
                <a:effectLst/>
                <a:uLnTx/>
                <a:uFillTx/>
                <a:latin typeface="Anantason ExtraExpanded"/>
                <a:ea typeface="+mn-ea"/>
                <a:cs typeface="+mn-cs"/>
              </a:rPr>
              <a:t>Connect with Dr. William T. Lewis</a:t>
            </a:r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85170" y="4080826"/>
            <a:ext cx="9143648" cy="43665"/>
            <a:chOff x="0" y="0"/>
            <a:chExt cx="12191531" cy="58221"/>
          </a:xfrm>
        </p:grpSpPr>
        <p:sp>
          <p:nvSpPr>
            <p:cNvPr id="9" name="AutoShape 9"/>
            <p:cNvSpPr/>
            <p:nvPr/>
          </p:nvSpPr>
          <p:spPr>
            <a:xfrm>
              <a:off x="5858556" y="28570"/>
              <a:ext cx="6332975" cy="0"/>
            </a:xfrm>
            <a:prstGeom prst="line">
              <a:avLst/>
            </a:prstGeom>
            <a:ln w="29651" cap="flat">
              <a:solidFill>
                <a:srgbClr val="F9F8F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10"/>
            <p:cNvSpPr/>
            <p:nvPr/>
          </p:nvSpPr>
          <p:spPr>
            <a:xfrm rot="16764">
              <a:off x="37" y="14285"/>
              <a:ext cx="5858554" cy="0"/>
            </a:xfrm>
            <a:prstGeom prst="line">
              <a:avLst/>
            </a:prstGeom>
            <a:ln w="29651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ADCC6-77C4-8CC3-B7F6-A3E2D4D33D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-18669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 Was</a:t>
            </a:r>
            <a:r>
              <a:rPr lang="en-US" baseline="0" dirty="0"/>
              <a:t> Happy; Then I went to Work Session Road Map – Closing Equity Gaps</a:t>
            </a:r>
            <a:endParaRPr lang="en-US" dirty="0"/>
          </a:p>
        </p:txBody>
      </p:sp>
      <p:pic>
        <p:nvPicPr>
          <p:cNvPr id="3" name="Picture 2" descr="A diagram of a road map. The next to the last step is Closing Equity Gaps.">
            <a:extLst>
              <a:ext uri="{FF2B5EF4-FFF2-40B4-BE49-F238E27FC236}">
                <a16:creationId xmlns:a16="http://schemas.microsoft.com/office/drawing/2014/main" id="{647DDA88-B584-AC65-739E-69D68C8A1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99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819" r="5120"/>
          <a:stretch>
            <a:fillRect/>
          </a:stretch>
        </p:blipFill>
        <p:spPr>
          <a:xfrm rot="-10800000">
            <a:off x="0" y="-6505"/>
            <a:ext cx="6250793" cy="10287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E0BC295-78CF-4C49-8821-7C72A257FC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6263" y="2794281"/>
            <a:ext cx="4205337" cy="2477720"/>
          </a:xfrm>
        </p:spPr>
        <p:txBody>
          <a:bodyPr>
            <a:noAutofit/>
          </a:bodyPr>
          <a:lstStyle/>
          <a:p>
            <a:pPr algn="l"/>
            <a:r>
              <a:rPr lang="en-US" sz="8000" dirty="0">
                <a:solidFill>
                  <a:schemeClr val="bg1"/>
                </a:solidFill>
              </a:rPr>
              <a:t>What</a:t>
            </a:r>
            <a:r>
              <a:rPr lang="en-US" sz="8000" baseline="0" dirty="0">
                <a:solidFill>
                  <a:schemeClr val="bg1"/>
                </a:solidFill>
              </a:rPr>
              <a:t> is Equity?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79080C-D5D3-ABE7-E488-EFFA5C323A4D}"/>
              </a:ext>
            </a:extLst>
          </p:cNvPr>
          <p:cNvSpPr txBox="1"/>
          <p:nvPr/>
        </p:nvSpPr>
        <p:spPr>
          <a:xfrm>
            <a:off x="6779410" y="1485900"/>
            <a:ext cx="10515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Refers to fairness and justice…</a:t>
            </a:r>
          </a:p>
          <a:p>
            <a:endParaRPr lang="en-US" sz="6000" dirty="0"/>
          </a:p>
          <a:p>
            <a:r>
              <a:rPr lang="en-US" sz="6000" dirty="0"/>
              <a:t>Equity means recognizing that we do not start from the same place and must acknowledge and make adjustments to the imbalances.</a:t>
            </a:r>
          </a:p>
        </p:txBody>
      </p:sp>
      <p:pic>
        <p:nvPicPr>
          <p:cNvPr id="36" name="Picture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34" t="38287" r="58926" b="38729"/>
          <a:stretch>
            <a:fillRect/>
          </a:stretch>
        </p:blipFill>
        <p:spPr>
          <a:xfrm>
            <a:off x="511175" y="8450650"/>
            <a:ext cx="10350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83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D17ED6-7ED2-1EF0-F891-C233FE8F58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-1530185"/>
            <a:ext cx="8229600" cy="1143000"/>
          </a:xfrm>
        </p:spPr>
        <p:txBody>
          <a:bodyPr/>
          <a:lstStyle/>
          <a:p>
            <a:r>
              <a:rPr lang="en-US" dirty="0"/>
              <a:t>Equality</a:t>
            </a:r>
            <a:r>
              <a:rPr lang="en-US" baseline="0" dirty="0"/>
              <a:t> Vs. Equity</a:t>
            </a:r>
            <a:endParaRPr lang="en-US" dirty="0"/>
          </a:p>
        </p:txBody>
      </p:sp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751" t="34783" r="1424" b="1239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938" b="5171"/>
          <a:stretch>
            <a:fillRect/>
          </a:stretch>
        </p:blipFill>
        <p:spPr>
          <a:xfrm>
            <a:off x="0" y="2528816"/>
            <a:ext cx="18288000" cy="77581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84229" y="774371"/>
            <a:ext cx="5088581" cy="137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99"/>
              </a:lnSpc>
            </a:pPr>
            <a:r>
              <a:rPr lang="en-US" sz="9499" dirty="0">
                <a:solidFill>
                  <a:srgbClr val="FFFFFF"/>
                </a:solidFill>
                <a:latin typeface="Anantason ExtraExpanded"/>
              </a:rPr>
              <a:t>Equality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D7A9E-6C2D-EC06-A03E-84B1451EC554}"/>
              </a:ext>
            </a:extLst>
          </p:cNvPr>
          <p:cNvSpPr txBox="1"/>
          <p:nvPr/>
        </p:nvSpPr>
        <p:spPr>
          <a:xfrm>
            <a:off x="12344400" y="676428"/>
            <a:ext cx="4172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nantason ExtraExpanded" panose="020B0604020202020204" charset="0"/>
                <a:cs typeface="Anantason ExtraExpanded" panose="020B0604020202020204" charset="0"/>
              </a:rPr>
              <a:t>Equity</a:t>
            </a:r>
          </a:p>
        </p:txBody>
      </p:sp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234" t="38287" r="58926" b="38729"/>
          <a:stretch>
            <a:fillRect/>
          </a:stretch>
        </p:blipFill>
        <p:spPr>
          <a:xfrm>
            <a:off x="16320275" y="8772525"/>
            <a:ext cx="1035050" cy="9715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2C7B9-5CC9-FD8D-A11C-071CCBB5E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-23241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 Was</a:t>
            </a:r>
            <a:r>
              <a:rPr lang="en-US" baseline="0" dirty="0"/>
              <a:t> Happy; Then I Went To Work Session Road Map – Framework Assessing Organizational Culture to close Equity Gaps</a:t>
            </a:r>
            <a:endParaRPr lang="en-US" dirty="0"/>
          </a:p>
        </p:txBody>
      </p:sp>
      <p:pic>
        <p:nvPicPr>
          <p:cNvPr id="3" name="Picture 2" descr="A diagram of a road map. This final step is Framework Assessing Organizational Culture to close Equity Gaps.">
            <a:extLst>
              <a:ext uri="{FF2B5EF4-FFF2-40B4-BE49-F238E27FC236}">
                <a16:creationId xmlns:a16="http://schemas.microsoft.com/office/drawing/2014/main" id="{072909EC-3E8D-443B-E79B-8DF4C5A90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91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BD9AFD-5B6A-6091-672C-8884B74FBE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8700" y="-1333500"/>
            <a:ext cx="8229600" cy="1143000"/>
          </a:xfrm>
        </p:spPr>
        <p:txBody>
          <a:bodyPr/>
          <a:lstStyle/>
          <a:p>
            <a:r>
              <a:rPr lang="en-US" dirty="0"/>
              <a:t>Organizational</a:t>
            </a:r>
            <a:r>
              <a:rPr lang="en-US" baseline="0" dirty="0"/>
              <a:t> Culture</a:t>
            </a:r>
            <a:endParaRPr lang="en-US" dirty="0"/>
          </a:p>
        </p:txBody>
      </p:sp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99005" y="1375595"/>
            <a:ext cx="10105292" cy="750678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877080"/>
            <a:ext cx="7638217" cy="224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79"/>
              </a:lnSpc>
            </a:pPr>
            <a:r>
              <a:rPr lang="en-US" sz="7399" dirty="0">
                <a:solidFill>
                  <a:srgbClr val="31193D"/>
                </a:solidFill>
                <a:latin typeface="Anantason ExtraExpanded"/>
              </a:rPr>
              <a:t>Organizational Culture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8BECC9-793A-463E-7F84-CF1E13C026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3006" y="-15790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Organizational</a:t>
            </a:r>
            <a:r>
              <a:rPr lang="en-US" baseline="0" dirty="0"/>
              <a:t> culture eats strategy for breakfast, lunch, and dinner</a:t>
            </a:r>
            <a:endParaRPr lang="en-US" dirty="0"/>
          </a:p>
        </p:txBody>
      </p:sp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96" t="27946" r="497" b="2794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34" t="38287" r="58926" b="38729"/>
          <a:stretch>
            <a:fillRect/>
          </a:stretch>
        </p:blipFill>
        <p:spPr>
          <a:xfrm>
            <a:off x="16320275" y="8772525"/>
            <a:ext cx="1035050" cy="971550"/>
          </a:xfrm>
          <a:prstGeom prst="rect">
            <a:avLst/>
          </a:prstGeom>
        </p:spPr>
      </p:pic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3059" y="1900752"/>
            <a:ext cx="9325342" cy="761945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753600" y="1028700"/>
            <a:ext cx="7505700" cy="6848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879"/>
              </a:lnSpc>
            </a:pPr>
            <a:r>
              <a:rPr lang="en-US" sz="7399" dirty="0">
                <a:solidFill>
                  <a:srgbClr val="FFFFFF"/>
                </a:solidFill>
                <a:latin typeface="Anantason ExtraExpanded Bold"/>
              </a:rPr>
              <a:t>Organizational culture eats strategy for breakfast,</a:t>
            </a:r>
          </a:p>
          <a:p>
            <a:pPr algn="r">
              <a:lnSpc>
                <a:spcPts val="8879"/>
              </a:lnSpc>
            </a:pPr>
            <a:r>
              <a:rPr lang="en-US" sz="7399" dirty="0">
                <a:solidFill>
                  <a:srgbClr val="FFFFFF"/>
                </a:solidFill>
                <a:latin typeface="Anantason ExtraExpanded Bold"/>
              </a:rPr>
              <a:t>lunch, and dinner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D78BE25-2BB7-33CA-88FE-745266FB39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672727"/>
            <a:ext cx="8229600" cy="1143000"/>
          </a:xfrm>
        </p:spPr>
        <p:txBody>
          <a:bodyPr/>
          <a:lstStyle/>
          <a:p>
            <a:r>
              <a:rPr lang="en-US" dirty="0"/>
              <a:t>A Framework for Transformation</a:t>
            </a:r>
          </a:p>
        </p:txBody>
      </p:sp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15" b="17515"/>
          <a:stretch>
            <a:fillRect/>
          </a:stretch>
        </p:blipFill>
        <p:spPr>
          <a:xfrm>
            <a:off x="0" y="15798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3450" y="1443670"/>
            <a:ext cx="15835850" cy="739966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23450" y="4247465"/>
            <a:ext cx="6778917" cy="176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6"/>
              </a:lnSpc>
            </a:pPr>
            <a:r>
              <a:rPr lang="en-US" sz="5822" spc="-250" dirty="0">
                <a:solidFill>
                  <a:srgbClr val="3E1F63"/>
                </a:solidFill>
                <a:latin typeface="Anantason ExtraExpanded Bold"/>
              </a:rPr>
              <a:t>A Framework for Transformation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58676" y="2230160"/>
            <a:ext cx="4880072" cy="94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4"/>
              </a:lnSpc>
            </a:pPr>
            <a:r>
              <a:rPr lang="en-US" sz="3538" dirty="0">
                <a:solidFill>
                  <a:srgbClr val="772F6F"/>
                </a:solidFill>
                <a:latin typeface="Anantason Expanded Bold"/>
              </a:rPr>
              <a:t>Culture of Belonging Framework </a:t>
            </a:r>
          </a:p>
        </p:txBody>
      </p:sp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89178" y="1984873"/>
            <a:ext cx="1368485" cy="13861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558676" y="4740851"/>
            <a:ext cx="4880072" cy="87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9"/>
              </a:lnSpc>
            </a:pPr>
            <a:r>
              <a:rPr lang="en-US" sz="3310">
                <a:solidFill>
                  <a:srgbClr val="772F6F"/>
                </a:solidFill>
                <a:latin typeface="Anantason Expanded Bold"/>
              </a:rPr>
              <a:t>Culture of Belonging Maturity Model </a:t>
            </a:r>
          </a:p>
        </p:txBody>
      </p:sp>
      <p:pic>
        <p:nvPicPr>
          <p:cNvPr id="10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91979" y="4469002"/>
            <a:ext cx="1165684" cy="133290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558676" y="7253780"/>
            <a:ext cx="6362890" cy="87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9"/>
              </a:lnSpc>
            </a:pPr>
            <a:r>
              <a:rPr lang="en-US" sz="3310">
                <a:solidFill>
                  <a:srgbClr val="772F6F"/>
                </a:solidFill>
                <a:latin typeface="Anantason Expanded Bold"/>
              </a:rPr>
              <a:t>Culture of Belonging Organizational Assessment </a:t>
            </a:r>
          </a:p>
        </p:txBody>
      </p:sp>
      <p:pic>
        <p:nvPicPr>
          <p:cNvPr id="9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98606" y="7015289"/>
            <a:ext cx="1081809" cy="1110065"/>
          </a:xfrm>
          <a:prstGeom prst="rect">
            <a:avLst/>
          </a:prstGeom>
        </p:spPr>
      </p:pic>
      <p:pic>
        <p:nvPicPr>
          <p:cNvPr id="11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5234" t="38287" r="58926" b="38729"/>
          <a:stretch>
            <a:fillRect/>
          </a:stretch>
        </p:blipFill>
        <p:spPr>
          <a:xfrm>
            <a:off x="16320275" y="8772525"/>
            <a:ext cx="1035050" cy="9715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1CDA0D-B260-240A-8D15-3B809C49E4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1175" y="-1747055"/>
            <a:ext cx="8229600" cy="1143000"/>
          </a:xfrm>
        </p:spPr>
        <p:txBody>
          <a:bodyPr/>
          <a:lstStyle/>
          <a:p>
            <a:r>
              <a:rPr lang="en-US" dirty="0"/>
              <a:t>How Do We Identify Equity Gaps?</a:t>
            </a:r>
          </a:p>
        </p:txBody>
      </p:sp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466" r="5918"/>
          <a:stretch>
            <a:fillRect/>
          </a:stretch>
        </p:blipFill>
        <p:spPr>
          <a:xfrm>
            <a:off x="0" y="-349552"/>
            <a:ext cx="8192365" cy="1107349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21194" y="571500"/>
            <a:ext cx="7349562" cy="733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67"/>
              </a:lnSpc>
            </a:pPr>
            <a:r>
              <a:rPr lang="en-US" sz="4800" dirty="0">
                <a:solidFill>
                  <a:srgbClr val="FFFFFF"/>
                </a:solidFill>
                <a:latin typeface="Anantason ExtraExpanded Bold"/>
              </a:rPr>
              <a:t>How Do We Identify Equity Gaps?</a:t>
            </a:r>
          </a:p>
          <a:p>
            <a:pPr>
              <a:lnSpc>
                <a:spcPts val="9667"/>
              </a:lnSpc>
            </a:pPr>
            <a:endParaRPr lang="en-US" sz="4800" dirty="0">
              <a:solidFill>
                <a:srgbClr val="FFFFFF"/>
              </a:solidFill>
              <a:latin typeface="Anantason ExtraExpanded Bold"/>
            </a:endParaRPr>
          </a:p>
          <a:p>
            <a:pPr>
              <a:lnSpc>
                <a:spcPts val="9667"/>
              </a:lnSpc>
            </a:pPr>
            <a:r>
              <a:rPr lang="en-US" sz="4400" dirty="0">
                <a:solidFill>
                  <a:srgbClr val="FFFFFF"/>
                </a:solidFill>
                <a:latin typeface="Anantason ExtraExpanded Bold"/>
              </a:rPr>
              <a:t>Assess Your Organizational </a:t>
            </a:r>
            <a:r>
              <a:rPr lang="en-US" sz="4800" dirty="0">
                <a:solidFill>
                  <a:srgbClr val="FFFFFF"/>
                </a:solidFill>
                <a:latin typeface="Anantason ExtraExpanded Bold"/>
              </a:rPr>
              <a:t>Performance</a:t>
            </a:r>
          </a:p>
        </p:txBody>
      </p:sp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51745" y="771525"/>
            <a:ext cx="8926193" cy="8743950"/>
          </a:xfrm>
          <a:prstGeom prst="rect">
            <a:avLst/>
          </a:prstGeom>
        </p:spPr>
      </p:pic>
      <p:sp>
        <p:nvSpPr>
          <p:cNvPr id="8" name="Minus Sign 7">
            <a:extLst>
              <a:ext uri="{FF2B5EF4-FFF2-40B4-BE49-F238E27FC236}">
                <a16:creationId xmlns:a16="http://schemas.microsoft.com/office/drawing/2014/main" id="{7F2E64C3-EE19-A43A-B086-2AECED8E5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5698" y="3467100"/>
            <a:ext cx="5181600" cy="914400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234" t="38287" r="58926" b="38729"/>
          <a:stretch>
            <a:fillRect/>
          </a:stretch>
        </p:blipFill>
        <p:spPr>
          <a:xfrm>
            <a:off x="511175" y="8450650"/>
            <a:ext cx="1035050" cy="9715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50430"/>
            <a:ext cx="18751787" cy="9386140"/>
          </a:xfrm>
          <a:prstGeom prst="rect">
            <a:avLst/>
          </a:prstGeom>
        </p:spPr>
      </p:pic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72926" y="6688011"/>
            <a:ext cx="2402967" cy="24029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FBBF348-B1B8-DE95-C253-DF6EAEB863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-1116932"/>
            <a:ext cx="8229600" cy="1143000"/>
          </a:xfrm>
        </p:spPr>
        <p:txBody>
          <a:bodyPr/>
          <a:lstStyle/>
          <a:p>
            <a:r>
              <a:rPr lang="en-US" dirty="0"/>
              <a:t>Culture of Belonging Assessment</a:t>
            </a:r>
          </a:p>
        </p:txBody>
      </p:sp>
    </p:spTree>
    <p:extLst>
      <p:ext uri="{BB962C8B-B14F-4D97-AF65-F5344CB8AC3E}">
        <p14:creationId xmlns:p14="http://schemas.microsoft.com/office/powerpoint/2010/main" val="115120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74184A-7E13-47D6-BC26-F80131666B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4094" y="-16958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Assessment will Identify 3 Equity</a:t>
            </a:r>
            <a:r>
              <a:rPr lang="en-US" baseline="0" dirty="0"/>
              <a:t> Gaps </a:t>
            </a:r>
            <a:endParaRPr lang="en-US" dirty="0"/>
          </a:p>
        </p:txBody>
      </p:sp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819" r="5120"/>
          <a:stretch>
            <a:fillRect/>
          </a:stretch>
        </p:blipFill>
        <p:spPr>
          <a:xfrm rot="-10800000">
            <a:off x="-1752601" y="-1"/>
            <a:ext cx="7961579" cy="10704773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454938" y="3166735"/>
            <a:ext cx="544739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FFFFFF"/>
                </a:solidFill>
                <a:latin typeface="Anantason ExtraExpanded"/>
              </a:rPr>
              <a:t>Assessment will identify 3 Equity Gaps 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79080C-D5D3-ABE7-E488-EFFA5C323A4D}"/>
              </a:ext>
            </a:extLst>
          </p:cNvPr>
          <p:cNvSpPr txBox="1"/>
          <p:nvPr/>
        </p:nvSpPr>
        <p:spPr>
          <a:xfrm>
            <a:off x="7010400" y="828050"/>
            <a:ext cx="10515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To Identify Equity Gaps</a:t>
            </a:r>
          </a:p>
          <a:p>
            <a:endParaRPr lang="en-US" sz="60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Performance Gaps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60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Lived-Experience Gaps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60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Resource Gaps </a:t>
            </a:r>
          </a:p>
        </p:txBody>
      </p:sp>
      <p:pic>
        <p:nvPicPr>
          <p:cNvPr id="36" name="Picture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34" t="38287" r="58926" b="38729"/>
          <a:stretch>
            <a:fillRect/>
          </a:stretch>
        </p:blipFill>
        <p:spPr>
          <a:xfrm>
            <a:off x="511175" y="8450650"/>
            <a:ext cx="1035050" cy="9715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4344" y="658632"/>
            <a:ext cx="6056092" cy="8942315"/>
          </a:xfrm>
          <a:prstGeom prst="rect">
            <a:avLst/>
          </a:prstGeom>
        </p:spPr>
      </p:pic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234" t="38287" r="58926" b="38729"/>
          <a:stretch>
            <a:fillRect/>
          </a:stretch>
        </p:blipFill>
        <p:spPr>
          <a:xfrm>
            <a:off x="731025" y="9115172"/>
            <a:ext cx="1035050" cy="971550"/>
          </a:xfrm>
          <a:prstGeom prst="rect">
            <a:avLst/>
          </a:prstGeom>
        </p:spPr>
      </p:pic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9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0" y="6110266"/>
            <a:ext cx="6927739" cy="3004907"/>
          </a:xfrm>
          <a:prstGeom prst="rect">
            <a:avLst/>
          </a:prstGeom>
        </p:spPr>
      </p:pic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38688" y="6585839"/>
            <a:ext cx="2053761" cy="2053761"/>
          </a:xfrm>
          <a:prstGeom prst="rect">
            <a:avLst/>
          </a:prstGeom>
        </p:spPr>
      </p:pic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90436" y="2005158"/>
            <a:ext cx="9147363" cy="2245173"/>
            <a:chOff x="0" y="9525"/>
            <a:chExt cx="12196484" cy="2993563"/>
          </a:xfrm>
        </p:grpSpPr>
        <p:sp>
          <p:nvSpPr>
            <p:cNvPr id="8" name="TextBox 8"/>
            <p:cNvSpPr txBox="1"/>
            <p:nvPr/>
          </p:nvSpPr>
          <p:spPr>
            <a:xfrm>
              <a:off x="0" y="9525"/>
              <a:ext cx="12196484" cy="1744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0199"/>
                </a:lnSpc>
              </a:pPr>
              <a:endParaRPr lang="en-US" sz="8499" dirty="0">
                <a:solidFill>
                  <a:srgbClr val="FFFFFF"/>
                </a:solidFill>
                <a:latin typeface="Anantason ExtraExpanded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045561"/>
              <a:ext cx="12196484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599"/>
                </a:lnSpc>
              </a:pPr>
              <a:endParaRPr lang="en-US" sz="3999" dirty="0">
                <a:solidFill>
                  <a:srgbClr val="FFFFFF"/>
                </a:solidFill>
                <a:latin typeface="Anantason Expanded Bold"/>
              </a:endParaRP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E409F973-0A1A-184B-66DC-910575EE39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58400" y="26183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3B1E61"/>
                </a:solidFill>
              </a:rPr>
              <a:t> Sweet Potato</a:t>
            </a:r>
            <a:r>
              <a:rPr lang="en-US" baseline="0" dirty="0">
                <a:solidFill>
                  <a:srgbClr val="3B1E61"/>
                </a:solidFill>
              </a:rPr>
              <a:t> or Pumpkin Pie</a:t>
            </a:r>
            <a:endParaRPr lang="en-US" dirty="0">
              <a:solidFill>
                <a:srgbClr val="3B1E6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9A059-5153-680B-F6A9-5F35E43BE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" r="1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FEA0CE-D7EA-AAC1-AC6F-7ACB4B66BA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-1409700"/>
            <a:ext cx="8229600" cy="1143000"/>
          </a:xfrm>
        </p:spPr>
        <p:txBody>
          <a:bodyPr/>
          <a:lstStyle/>
          <a:p>
            <a:r>
              <a:rPr lang="en-US" dirty="0" err="1"/>
              <a:t>WillHouse</a:t>
            </a:r>
            <a:r>
              <a:rPr lang="en-US" dirty="0"/>
              <a:t> Client Overall COB Score</a:t>
            </a:r>
          </a:p>
        </p:txBody>
      </p:sp>
    </p:spTree>
    <p:extLst>
      <p:ext uri="{BB962C8B-B14F-4D97-AF65-F5344CB8AC3E}">
        <p14:creationId xmlns:p14="http://schemas.microsoft.com/office/powerpoint/2010/main" val="1877895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7BC338-32BB-6708-7621-99BFB7FCA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9" b="7965"/>
          <a:stretch/>
        </p:blipFill>
        <p:spPr>
          <a:xfrm>
            <a:off x="0" y="1923"/>
            <a:ext cx="18287980" cy="10285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F9693A-27DC-A767-BDBA-25AD870E7A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-1790700"/>
            <a:ext cx="8229600" cy="1143000"/>
          </a:xfrm>
        </p:spPr>
        <p:txBody>
          <a:bodyPr/>
          <a:lstStyle/>
          <a:p>
            <a:r>
              <a:rPr lang="en-US" dirty="0"/>
              <a:t>COB Experience by Race &amp; Gender</a:t>
            </a:r>
          </a:p>
        </p:txBody>
      </p:sp>
    </p:spTree>
    <p:extLst>
      <p:ext uri="{BB962C8B-B14F-4D97-AF65-F5344CB8AC3E}">
        <p14:creationId xmlns:p14="http://schemas.microsoft.com/office/powerpoint/2010/main" val="3391382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A8857-B4AD-1036-6193-EFC5565665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8315" y="-2247900"/>
            <a:ext cx="8229600" cy="1143000"/>
          </a:xfrm>
        </p:spPr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Wiliiam</a:t>
            </a:r>
            <a:r>
              <a:rPr lang="en-US" dirty="0"/>
              <a:t> feedback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qr code on a screen to give Dr. William feedback.&#10;">
            <a:extLst>
              <a:ext uri="{FF2B5EF4-FFF2-40B4-BE49-F238E27FC236}">
                <a16:creationId xmlns:a16="http://schemas.microsoft.com/office/drawing/2014/main" id="{345E4907-0EA4-FD0E-170A-9CC5A5909D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36076" y="-26068"/>
            <a:ext cx="18324075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86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DEAF-8F71-9D6D-C5F6-8DEDEE22F0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-14859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 Was</a:t>
            </a:r>
            <a:r>
              <a:rPr lang="en-US" baseline="0" dirty="0"/>
              <a:t> Happy; Then I Went To Work Session Road Map Overview</a:t>
            </a:r>
            <a:br>
              <a:rPr lang="en-US" baseline="0" dirty="0"/>
            </a:br>
            <a:endParaRPr lang="en-US" dirty="0"/>
          </a:p>
        </p:txBody>
      </p:sp>
      <p:pic>
        <p:nvPicPr>
          <p:cNvPr id="3" name="Picture 2" descr="A diagram of a road map over view. It has 5 steps. ">
            <a:extLst>
              <a:ext uri="{FF2B5EF4-FFF2-40B4-BE49-F238E27FC236}">
                <a16:creationId xmlns:a16="http://schemas.microsoft.com/office/drawing/2014/main" id="{774E9DC8-17D6-090A-ACD6-035288594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41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7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5" r="5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26105" y="2625779"/>
            <a:ext cx="14514245" cy="4626415"/>
          </a:xfrm>
          <a:custGeom>
            <a:avLst/>
            <a:gdLst/>
            <a:ahLst/>
            <a:cxnLst/>
            <a:rect l="l" t="t" r="r" b="b"/>
            <a:pathLst>
              <a:path w="14514245" h="4626415">
                <a:moveTo>
                  <a:pt x="0" y="0"/>
                </a:moveTo>
                <a:lnTo>
                  <a:pt x="14514245" y="0"/>
                </a:lnTo>
                <a:lnTo>
                  <a:pt x="14514245" y="4626415"/>
                </a:lnTo>
                <a:lnTo>
                  <a:pt x="0" y="4626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023159" y="5033622"/>
            <a:ext cx="1682887" cy="96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4"/>
              </a:lnSpc>
            </a:pPr>
            <a:r>
              <a:rPr lang="en-US" sz="5638">
                <a:solidFill>
                  <a:srgbClr val="FFFFFF"/>
                </a:solidFill>
                <a:latin typeface="Canva Sans Bold"/>
              </a:rPr>
              <a:t>10%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30487" y="5947677"/>
            <a:ext cx="4468232" cy="50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Skeptics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06392" y="828411"/>
            <a:ext cx="1753672" cy="961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6"/>
              </a:lnSpc>
            </a:pPr>
            <a:r>
              <a:rPr lang="en-US" sz="5633" dirty="0">
                <a:solidFill>
                  <a:srgbClr val="FFFFFF"/>
                </a:solidFill>
                <a:latin typeface="Canva Sans Bold"/>
              </a:rPr>
              <a:t>80%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49112" y="1742596"/>
            <a:ext cx="4468232" cy="50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Canva Sans Bold"/>
              </a:rPr>
              <a:t>All Employees</a:t>
            </a:r>
          </a:p>
        </p:txBody>
      </p:sp>
      <p:sp>
        <p:nvSpPr>
          <p:cNvPr id="11" name="Auto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111025" y="1570943"/>
            <a:ext cx="1577173" cy="1160644"/>
          </a:xfrm>
          <a:prstGeom prst="line">
            <a:avLst/>
          </a:prstGeom>
          <a:ln w="76200" cap="flat">
            <a:solidFill>
              <a:srgbClr val="792D7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515870" y="2847478"/>
            <a:ext cx="1572573" cy="9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3"/>
              </a:lnSpc>
            </a:pPr>
            <a:r>
              <a:rPr lang="en-US" sz="5680">
                <a:solidFill>
                  <a:srgbClr val="FFFFFF"/>
                </a:solidFill>
                <a:latin typeface="Canva Sans Bold"/>
              </a:rPr>
              <a:t>25%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68391" y="3360086"/>
            <a:ext cx="732631" cy="186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8"/>
              </a:lnSpc>
            </a:pPr>
            <a:r>
              <a:rPr lang="en-US" sz="10948">
                <a:solidFill>
                  <a:srgbClr val="792D70"/>
                </a:solidFill>
                <a:latin typeface="Canva Sans Bold"/>
              </a:rPr>
              <a:t>+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81954" y="5033622"/>
            <a:ext cx="1682887" cy="96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4"/>
              </a:lnSpc>
            </a:pPr>
            <a:r>
              <a:rPr lang="en-US" sz="5638">
                <a:solidFill>
                  <a:srgbClr val="FFFFFF"/>
                </a:solidFill>
                <a:latin typeface="Canva Sans Bold"/>
              </a:rPr>
              <a:t>10%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9281" y="5947677"/>
            <a:ext cx="4468232" cy="50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Early Adopters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23775" y="7624506"/>
            <a:ext cx="2543626" cy="99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5854">
                <a:solidFill>
                  <a:srgbClr val="FFFFFF"/>
                </a:solidFill>
                <a:latin typeface="Canva Sans Bold"/>
              </a:rPr>
              <a:t>35% = </a:t>
            </a:r>
          </a:p>
        </p:txBody>
      </p:sp>
      <p:sp>
        <p:nvSpPr>
          <p:cNvPr id="15" name="TextBox 15"/>
          <p:cNvSpPr txBox="1">
            <a:spLocks noGrp="1"/>
          </p:cNvSpPr>
          <p:nvPr>
            <p:ph type="title" idx="4294967295"/>
          </p:nvPr>
        </p:nvSpPr>
        <p:spPr>
          <a:xfrm>
            <a:off x="6088443" y="7606081"/>
            <a:ext cx="7452928" cy="10947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8" b="0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antason Expanded Bold"/>
                <a:ea typeface="+mn-ea"/>
                <a:cs typeface="+mn-cs"/>
              </a:rPr>
              <a:t>CRITICAL MASS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00EE8-9CCA-E690-FEBC-1CF03C3578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72200" y="-1409700"/>
            <a:ext cx="6781800" cy="685800"/>
          </a:xfrm>
        </p:spPr>
        <p:txBody>
          <a:bodyPr>
            <a:normAutofit fontScale="90000"/>
          </a:bodyPr>
          <a:lstStyle/>
          <a:p>
            <a:r>
              <a:rPr lang="en-US" baseline="0" dirty="0">
                <a:solidFill>
                  <a:srgbClr val="7D2E87"/>
                </a:solidFill>
              </a:rPr>
              <a:t>I was Happy;</a:t>
            </a:r>
            <a:r>
              <a:rPr lang="en-US" dirty="0">
                <a:solidFill>
                  <a:srgbClr val="7D2E87"/>
                </a:solidFill>
              </a:rPr>
              <a:t> Then I went to Work </a:t>
            </a:r>
            <a:r>
              <a:rPr lang="en-US" baseline="0" dirty="0">
                <a:solidFill>
                  <a:srgbClr val="7D2E87"/>
                </a:solidFill>
              </a:rPr>
              <a:t>Session Road Map</a:t>
            </a:r>
            <a:endParaRPr lang="en-US" dirty="0">
              <a:solidFill>
                <a:srgbClr val="7D2E8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E9DC8-17D6-090A-ACD6-035288594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45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A50D-C8BE-054A-479B-A92C269DEF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-14859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 was happy: then I went to Work Session Road Map</a:t>
            </a:r>
            <a:r>
              <a:rPr lang="en-US" dirty="0"/>
              <a:t> </a:t>
            </a:r>
          </a:p>
        </p:txBody>
      </p:sp>
      <p:pic>
        <p:nvPicPr>
          <p:cNvPr id="3" name="Picture 2" descr="A diagram of steps to work. Starting with Three Actions.">
            <a:extLst>
              <a:ext uri="{FF2B5EF4-FFF2-40B4-BE49-F238E27FC236}">
                <a16:creationId xmlns:a16="http://schemas.microsoft.com/office/drawing/2014/main" id="{4DB43C1E-9ECB-1E35-1622-AF7DB60C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93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2D6C8-BAE3-6E62-F38C-23C340E7DF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-1409700"/>
            <a:ext cx="8229600" cy="1143000"/>
          </a:xfrm>
        </p:spPr>
        <p:txBody>
          <a:bodyPr/>
          <a:lstStyle/>
          <a:p>
            <a:r>
              <a:rPr lang="en-US" dirty="0"/>
              <a:t>Three</a:t>
            </a:r>
            <a:r>
              <a:rPr lang="en-US" baseline="0" dirty="0"/>
              <a:t> Actions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CCF5D-188B-FB60-5F8C-2543B20AA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40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AB8F0-5284-1229-575B-FD4BEC1DF7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-15621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 was Happy;</a:t>
            </a:r>
            <a:r>
              <a:rPr lang="en-US" baseline="0" dirty="0"/>
              <a:t> Then I Went to Work Session Road Map – 2024 Context for DEI</a:t>
            </a:r>
            <a:endParaRPr lang="en-US" dirty="0"/>
          </a:p>
        </p:txBody>
      </p:sp>
      <p:pic>
        <p:nvPicPr>
          <p:cNvPr id="3" name="Picture 2" descr="A diagram of a road map. The next step is 2024 Context for DEI.&#10;">
            <a:extLst>
              <a:ext uri="{FF2B5EF4-FFF2-40B4-BE49-F238E27FC236}">
                <a16:creationId xmlns:a16="http://schemas.microsoft.com/office/drawing/2014/main" id="{C085DD8E-5849-E6AB-976A-3AB8D2796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73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307033" y="514350"/>
            <a:ext cx="5554980" cy="9258300"/>
            <a:chOff x="0" y="0"/>
            <a:chExt cx="381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10000" cy="6350000"/>
            </a:xfrm>
            <a:custGeom>
              <a:avLst/>
              <a:gdLst/>
              <a:ahLst/>
              <a:cxnLst/>
              <a:rect l="l" t="t" r="r" b="b"/>
              <a:pathLst>
                <a:path w="3810000" h="6350000">
                  <a:moveTo>
                    <a:pt x="2794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2794000" y="0"/>
                  </a:lnTo>
                  <a:cubicBezTo>
                    <a:pt x="3355340" y="0"/>
                    <a:pt x="3810000" y="454660"/>
                    <a:pt x="3810000" y="1016000"/>
                  </a:cubicBezTo>
                  <a:lnTo>
                    <a:pt x="3810000" y="5334000"/>
                  </a:lnTo>
                  <a:cubicBezTo>
                    <a:pt x="3810000" y="5895340"/>
                    <a:pt x="3355340" y="6350000"/>
                    <a:pt x="2794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12654" r="-1265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20275" y="8772525"/>
            <a:ext cx="1035050" cy="971550"/>
          </a:xfrm>
          <a:custGeom>
            <a:avLst/>
            <a:gdLst/>
            <a:ahLst/>
            <a:cxnLst/>
            <a:rect l="l" t="t" r="r" b="b"/>
            <a:pathLst>
              <a:path w="1035050" h="971550">
                <a:moveTo>
                  <a:pt x="0" y="0"/>
                </a:moveTo>
                <a:lnTo>
                  <a:pt x="1035050" y="0"/>
                </a:lnTo>
                <a:lnTo>
                  <a:pt x="1035050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9324" t="-166594" r="-372044" b="-1685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97929D4-5631-1194-BF06-A0AA6E5828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-1657350"/>
            <a:ext cx="8229600" cy="1143000"/>
          </a:xfrm>
        </p:spPr>
        <p:txBody>
          <a:bodyPr/>
          <a:lstStyle/>
          <a:p>
            <a:r>
              <a:rPr lang="en-US" dirty="0"/>
              <a:t>Demographic Buying</a:t>
            </a:r>
            <a:r>
              <a:rPr lang="en-US" baseline="0" dirty="0"/>
              <a:t> Power</a:t>
            </a: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7545129" y="3761230"/>
            <a:ext cx="10046303" cy="5638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6" lvl="1" indent="-302258">
              <a:lnSpc>
                <a:spcPts val="568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nantason Expanded"/>
              </a:rPr>
              <a:t>Hispanic: $1.9 trillion </a:t>
            </a:r>
          </a:p>
          <a:p>
            <a:pPr marL="604516" lvl="1" indent="-302258">
              <a:lnSpc>
                <a:spcPts val="568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nantason Expanded"/>
              </a:rPr>
              <a:t>African Americans: $1.6 trillion </a:t>
            </a:r>
          </a:p>
          <a:p>
            <a:pPr marL="604516" lvl="1" indent="-302258">
              <a:lnSpc>
                <a:spcPts val="568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nantason Expanded"/>
              </a:rPr>
              <a:t>Asian Americans, including Native Hawaiians and Pacific Islanders: $1.3 trillion </a:t>
            </a:r>
          </a:p>
          <a:p>
            <a:pPr marL="604516" lvl="1" indent="-302258">
              <a:lnSpc>
                <a:spcPts val="568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nantason Expanded"/>
              </a:rPr>
              <a:t>Native Americans: $140 billion </a:t>
            </a:r>
          </a:p>
          <a:p>
            <a:pPr marL="604516" lvl="1" indent="-302258">
              <a:lnSpc>
                <a:spcPts val="568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nantason Expanded"/>
              </a:rPr>
              <a:t>Women: $5-$15 trillion (US)</a:t>
            </a:r>
          </a:p>
          <a:p>
            <a:pPr marL="604516" lvl="1" indent="-302258">
              <a:lnSpc>
                <a:spcPts val="568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nantason Expanded"/>
              </a:rPr>
              <a:t>People with Disabilities: $20 billion (US)</a:t>
            </a:r>
          </a:p>
          <a:p>
            <a:pPr marL="604516" lvl="1" indent="-302258" algn="l">
              <a:lnSpc>
                <a:spcPts val="568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nantason Expanded"/>
              </a:rPr>
              <a:t>LGBTQ: $3.7 trillion globally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45129" y="514350"/>
            <a:ext cx="10600439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20"/>
              </a:lnSpc>
            </a:pPr>
            <a:r>
              <a:rPr lang="en-US" sz="7100" dirty="0">
                <a:solidFill>
                  <a:srgbClr val="FFFFFF"/>
                </a:solidFill>
                <a:latin typeface="Anantason ExtraExpanded Bold"/>
              </a:rPr>
              <a:t>Demographic Buying Power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B7A10885-3AB4-4704-742D-B9FFC3F193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-21837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Fiscal</a:t>
            </a:r>
            <a:r>
              <a:rPr lang="en-US" baseline="0" dirty="0"/>
              <a:t> Year 2022, The EEOC Workplace Reported Discrimination</a:t>
            </a:r>
            <a:endParaRPr lang="en-US" dirty="0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34005" y="1104900"/>
            <a:ext cx="5393434" cy="1193297"/>
          </a:xfrm>
          <a:custGeom>
            <a:avLst/>
            <a:gdLst/>
            <a:ahLst/>
            <a:cxnLst/>
            <a:rect l="l" t="t" r="r" b="b"/>
            <a:pathLst>
              <a:path w="5393434" h="1193297">
                <a:moveTo>
                  <a:pt x="0" y="0"/>
                </a:moveTo>
                <a:lnTo>
                  <a:pt x="5393433" y="0"/>
                </a:lnTo>
                <a:lnTo>
                  <a:pt x="5393433" y="1193297"/>
                </a:lnTo>
                <a:lnTo>
                  <a:pt x="0" y="1193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-3996903" y="2276090"/>
            <a:ext cx="10287000" cy="5779424"/>
          </a:xfrm>
          <a:custGeom>
            <a:avLst/>
            <a:gdLst/>
            <a:ahLst/>
            <a:cxnLst/>
            <a:rect l="l" t="t" r="r" b="b"/>
            <a:pathLst>
              <a:path w="10287000" h="5779424">
                <a:moveTo>
                  <a:pt x="0" y="5779424"/>
                </a:moveTo>
                <a:lnTo>
                  <a:pt x="10287000" y="5779424"/>
                </a:lnTo>
                <a:lnTo>
                  <a:pt x="10287000" y="0"/>
                </a:lnTo>
                <a:lnTo>
                  <a:pt x="0" y="0"/>
                </a:lnTo>
                <a:lnTo>
                  <a:pt x="0" y="577942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36282" y="8108821"/>
            <a:ext cx="5393434" cy="1193297"/>
          </a:xfrm>
          <a:custGeom>
            <a:avLst/>
            <a:gdLst/>
            <a:ahLst/>
            <a:cxnLst/>
            <a:rect l="l" t="t" r="r" b="b"/>
            <a:pathLst>
              <a:path w="5393434" h="1193297">
                <a:moveTo>
                  <a:pt x="0" y="0"/>
                </a:moveTo>
                <a:lnTo>
                  <a:pt x="5393433" y="0"/>
                </a:lnTo>
                <a:lnTo>
                  <a:pt x="5393433" y="1193297"/>
                </a:lnTo>
                <a:lnTo>
                  <a:pt x="0" y="1193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442969" y="4223406"/>
            <a:ext cx="8317236" cy="1840188"/>
          </a:xfrm>
          <a:custGeom>
            <a:avLst/>
            <a:gdLst/>
            <a:ahLst/>
            <a:cxnLst/>
            <a:rect l="l" t="t" r="r" b="b"/>
            <a:pathLst>
              <a:path w="8317236" h="1840188">
                <a:moveTo>
                  <a:pt x="0" y="0"/>
                </a:moveTo>
                <a:lnTo>
                  <a:pt x="8317236" y="0"/>
                </a:lnTo>
                <a:lnTo>
                  <a:pt x="8317236" y="1840188"/>
                </a:lnTo>
                <a:lnTo>
                  <a:pt x="0" y="1840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34005" y="1561403"/>
            <a:ext cx="5395711" cy="7164195"/>
            <a:chOff x="0" y="0"/>
            <a:chExt cx="1397557" cy="18556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97557" cy="1855617"/>
            </a:xfrm>
            <a:custGeom>
              <a:avLst/>
              <a:gdLst/>
              <a:ahLst/>
              <a:cxnLst/>
              <a:rect l="l" t="t" r="r" b="b"/>
              <a:pathLst>
                <a:path w="1397557" h="1855617">
                  <a:moveTo>
                    <a:pt x="73176" y="0"/>
                  </a:moveTo>
                  <a:lnTo>
                    <a:pt x="1324381" y="0"/>
                  </a:lnTo>
                  <a:cubicBezTo>
                    <a:pt x="1364795" y="0"/>
                    <a:pt x="1397557" y="32762"/>
                    <a:pt x="1397557" y="73176"/>
                  </a:cubicBezTo>
                  <a:lnTo>
                    <a:pt x="1397557" y="1782440"/>
                  </a:lnTo>
                  <a:cubicBezTo>
                    <a:pt x="1397557" y="1822854"/>
                    <a:pt x="1364795" y="1855617"/>
                    <a:pt x="1324381" y="1855617"/>
                  </a:cubicBezTo>
                  <a:lnTo>
                    <a:pt x="73176" y="1855617"/>
                  </a:lnTo>
                  <a:cubicBezTo>
                    <a:pt x="32762" y="1855617"/>
                    <a:pt x="0" y="1822854"/>
                    <a:pt x="0" y="1782440"/>
                  </a:cubicBezTo>
                  <a:lnTo>
                    <a:pt x="0" y="73176"/>
                  </a:lnTo>
                  <a:cubicBezTo>
                    <a:pt x="0" y="32762"/>
                    <a:pt x="32762" y="0"/>
                    <a:pt x="731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97557" cy="1893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719258" y="1766946"/>
            <a:ext cx="5025204" cy="6753107"/>
            <a:chOff x="0" y="0"/>
            <a:chExt cx="3663950" cy="4923790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6"/>
              <a:stretch>
                <a:fillRect l="-10658" r="-9177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28275" y="3877450"/>
            <a:ext cx="1313031" cy="148014"/>
          </a:xfrm>
          <a:custGeom>
            <a:avLst/>
            <a:gdLst/>
            <a:ahLst/>
            <a:cxnLst/>
            <a:rect l="l" t="t" r="r" b="b"/>
            <a:pathLst>
              <a:path w="1313031" h="148014">
                <a:moveTo>
                  <a:pt x="0" y="0"/>
                </a:moveTo>
                <a:lnTo>
                  <a:pt x="1313031" y="0"/>
                </a:lnTo>
                <a:lnTo>
                  <a:pt x="1313031" y="148015"/>
                </a:lnTo>
                <a:lnTo>
                  <a:pt x="0" y="1480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6931712" y="9102793"/>
            <a:ext cx="686428" cy="798172"/>
          </a:xfrm>
          <a:custGeom>
            <a:avLst/>
            <a:gdLst/>
            <a:ahLst/>
            <a:cxnLst/>
            <a:rect l="l" t="t" r="r" b="b"/>
            <a:pathLst>
              <a:path w="686428" h="798172">
                <a:moveTo>
                  <a:pt x="0" y="0"/>
                </a:moveTo>
                <a:lnTo>
                  <a:pt x="686428" y="0"/>
                </a:lnTo>
                <a:lnTo>
                  <a:pt x="686428" y="798173"/>
                </a:lnTo>
                <a:lnTo>
                  <a:pt x="0" y="798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7167893" y="-530037"/>
            <a:ext cx="1012238" cy="1177020"/>
          </a:xfrm>
          <a:custGeom>
            <a:avLst/>
            <a:gdLst/>
            <a:ahLst/>
            <a:cxnLst/>
            <a:rect l="l" t="t" r="r" b="b"/>
            <a:pathLst>
              <a:path w="1012238" h="1177020">
                <a:moveTo>
                  <a:pt x="0" y="0"/>
                </a:moveTo>
                <a:lnTo>
                  <a:pt x="1012238" y="0"/>
                </a:lnTo>
                <a:lnTo>
                  <a:pt x="1012238" y="1177020"/>
                </a:lnTo>
                <a:lnTo>
                  <a:pt x="0" y="11770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5885" y="340672"/>
            <a:ext cx="1465420" cy="1104755"/>
          </a:xfrm>
          <a:custGeom>
            <a:avLst/>
            <a:gdLst/>
            <a:ahLst/>
            <a:cxnLst/>
            <a:rect l="l" t="t" r="r" b="b"/>
            <a:pathLst>
              <a:path w="1465420" h="1104755">
                <a:moveTo>
                  <a:pt x="0" y="0"/>
                </a:moveTo>
                <a:lnTo>
                  <a:pt x="1465420" y="0"/>
                </a:lnTo>
                <a:lnTo>
                  <a:pt x="1465420" y="1104755"/>
                </a:lnTo>
                <a:lnTo>
                  <a:pt x="0" y="1104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7614" t="-68897" r="-40239" b="-67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3957E2-0526-B54B-D0BC-39DC6589A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656233" y="52203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9"/>
          <p:cNvSpPr txBox="1"/>
          <p:nvPr/>
        </p:nvSpPr>
        <p:spPr>
          <a:xfrm>
            <a:off x="8128275" y="4301690"/>
            <a:ext cx="9140550" cy="4043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076" lvl="1" indent="-264038">
              <a:lnSpc>
                <a:spcPts val="4622"/>
              </a:lnSpc>
              <a:buFont typeface="Arial"/>
              <a:buChar char="•"/>
            </a:pPr>
            <a:r>
              <a:rPr lang="en-US" sz="2445" spc="22">
                <a:solidFill>
                  <a:srgbClr val="000000"/>
                </a:solidFill>
                <a:latin typeface="Poppins Bold"/>
              </a:rPr>
              <a:t>Disability:</a:t>
            </a:r>
            <a:r>
              <a:rPr lang="en-US" sz="2445" spc="22">
                <a:solidFill>
                  <a:srgbClr val="000000"/>
                </a:solidFill>
                <a:latin typeface="Poppins"/>
              </a:rPr>
              <a:t> 22,843 or 37.2% of cases</a:t>
            </a:r>
          </a:p>
          <a:p>
            <a:pPr marL="528076" lvl="1" indent="-264038">
              <a:lnSpc>
                <a:spcPts val="4622"/>
              </a:lnSpc>
              <a:buFont typeface="Arial"/>
              <a:buChar char="•"/>
            </a:pPr>
            <a:r>
              <a:rPr lang="en-US" sz="2445" spc="22">
                <a:solidFill>
                  <a:srgbClr val="000000"/>
                </a:solidFill>
                <a:latin typeface="Poppins Bold"/>
              </a:rPr>
              <a:t>Race:</a:t>
            </a:r>
            <a:r>
              <a:rPr lang="en-US" sz="2445" spc="22">
                <a:solidFill>
                  <a:srgbClr val="000000"/>
                </a:solidFill>
                <a:latin typeface="Poppins"/>
              </a:rPr>
              <a:t> 20,908 or 34.1% of cases</a:t>
            </a:r>
          </a:p>
          <a:p>
            <a:pPr marL="528076" lvl="1" indent="-264038">
              <a:lnSpc>
                <a:spcPts val="4622"/>
              </a:lnSpc>
              <a:buFont typeface="Arial"/>
              <a:buChar char="•"/>
            </a:pPr>
            <a:r>
              <a:rPr lang="en-US" sz="2445" spc="22">
                <a:solidFill>
                  <a:srgbClr val="000000"/>
                </a:solidFill>
                <a:latin typeface="Poppins Bold"/>
              </a:rPr>
              <a:t>Sex: </a:t>
            </a:r>
            <a:r>
              <a:rPr lang="en-US" sz="2445" spc="22">
                <a:solidFill>
                  <a:srgbClr val="000000"/>
                </a:solidFill>
                <a:latin typeface="Poppins"/>
              </a:rPr>
              <a:t>18,762 or 30.6% of cases</a:t>
            </a:r>
          </a:p>
          <a:p>
            <a:pPr marL="528076" lvl="1" indent="-264038">
              <a:lnSpc>
                <a:spcPts val="4622"/>
              </a:lnSpc>
              <a:buFont typeface="Arial"/>
              <a:buChar char="•"/>
            </a:pPr>
            <a:r>
              <a:rPr lang="en-US" sz="2445" spc="22">
                <a:solidFill>
                  <a:srgbClr val="000000"/>
                </a:solidFill>
                <a:latin typeface="Poppins Bold"/>
              </a:rPr>
              <a:t>Age:</a:t>
            </a:r>
            <a:r>
              <a:rPr lang="en-US" sz="2445" spc="22">
                <a:solidFill>
                  <a:srgbClr val="000000"/>
                </a:solidFill>
                <a:latin typeface="Poppins"/>
              </a:rPr>
              <a:t> 12,965 or 21.1% of cases</a:t>
            </a:r>
          </a:p>
          <a:p>
            <a:pPr marL="528076" lvl="1" indent="-264038">
              <a:lnSpc>
                <a:spcPts val="4622"/>
              </a:lnSpc>
              <a:buFont typeface="Arial"/>
              <a:buChar char="•"/>
            </a:pPr>
            <a:r>
              <a:rPr lang="en-US" sz="2445" spc="22">
                <a:solidFill>
                  <a:srgbClr val="000000"/>
                </a:solidFill>
                <a:latin typeface="Poppins Bold"/>
              </a:rPr>
              <a:t>National Origin: </a:t>
            </a:r>
            <a:r>
              <a:rPr lang="en-US" sz="2445" spc="22">
                <a:solidFill>
                  <a:srgbClr val="000000"/>
                </a:solidFill>
                <a:latin typeface="Poppins"/>
              </a:rPr>
              <a:t>6,213 or 10.1% of cases</a:t>
            </a:r>
          </a:p>
          <a:p>
            <a:pPr marL="528076" lvl="1" indent="-264038">
              <a:lnSpc>
                <a:spcPts val="4622"/>
              </a:lnSpc>
              <a:buFont typeface="Arial"/>
              <a:buChar char="•"/>
            </a:pPr>
            <a:r>
              <a:rPr lang="en-US" sz="2445" spc="22">
                <a:solidFill>
                  <a:srgbClr val="000000"/>
                </a:solidFill>
                <a:latin typeface="Poppins Bold"/>
              </a:rPr>
              <a:t>Color: </a:t>
            </a:r>
            <a:r>
              <a:rPr lang="en-US" sz="2445" spc="22">
                <a:solidFill>
                  <a:srgbClr val="000000"/>
                </a:solidFill>
                <a:latin typeface="Poppins"/>
              </a:rPr>
              <a:t>3,516 or 5.7% of cases</a:t>
            </a:r>
          </a:p>
          <a:p>
            <a:pPr marL="528076" lvl="1" indent="-264038">
              <a:lnSpc>
                <a:spcPts val="4622"/>
              </a:lnSpc>
              <a:buFont typeface="Arial"/>
              <a:buChar char="•"/>
            </a:pPr>
            <a:r>
              <a:rPr lang="en-US" sz="2445" spc="22">
                <a:solidFill>
                  <a:srgbClr val="000000"/>
                </a:solidFill>
                <a:latin typeface="Poppins Bold"/>
              </a:rPr>
              <a:t>Religion: </a:t>
            </a:r>
            <a:r>
              <a:rPr lang="en-US" sz="2445" spc="22">
                <a:solidFill>
                  <a:srgbClr val="000000"/>
                </a:solidFill>
                <a:latin typeface="Poppins"/>
              </a:rPr>
              <a:t>2,111 or 3.4% of cases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28275" y="952500"/>
            <a:ext cx="9140550" cy="2620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20"/>
              </a:lnSpc>
            </a:pPr>
            <a:r>
              <a:rPr lang="en-US" sz="5500" dirty="0">
                <a:solidFill>
                  <a:srgbClr val="201E1E"/>
                </a:solidFill>
                <a:latin typeface="Poppins Bold"/>
              </a:rPr>
              <a:t>Fiscal Year 2022, the</a:t>
            </a:r>
            <a:r>
              <a:rPr lang="en-US" sz="5500" u="sng" dirty="0">
                <a:solidFill>
                  <a:srgbClr val="201E1E"/>
                </a:solidFill>
                <a:latin typeface="Poppins Bold"/>
                <a:hlinkClick r:id="rId12" tooltip="https://www.eeoc.gov/newsroom/eeoc-releases-annual-performance-report-fiscal-year-2022"/>
              </a:rPr>
              <a:t> </a:t>
            </a:r>
            <a:r>
              <a:rPr lang="en-US" sz="5500" u="sng" dirty="0">
                <a:solidFill>
                  <a:srgbClr val="201E1E"/>
                </a:solidFill>
                <a:latin typeface="Poppins Bold"/>
              </a:rPr>
              <a:t>EEOC</a:t>
            </a:r>
            <a:r>
              <a:rPr lang="en-US" sz="5500" dirty="0">
                <a:solidFill>
                  <a:srgbClr val="201E1E"/>
                </a:solidFill>
                <a:latin typeface="Poppins Bold"/>
              </a:rPr>
              <a:t> Workplace Reported Discrimination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24917</TotalTime>
  <Words>733</Words>
  <Application>Microsoft Office PowerPoint</Application>
  <PresentationFormat>Custom</PresentationFormat>
  <Paragraphs>143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Canva Sans Bold</vt:lpstr>
      <vt:lpstr>Anantason Expanded</vt:lpstr>
      <vt:lpstr>Anantason ExtraExpanded Bold</vt:lpstr>
      <vt:lpstr>Arial</vt:lpstr>
      <vt:lpstr>Calibri</vt:lpstr>
      <vt:lpstr>Poppins</vt:lpstr>
      <vt:lpstr>Anantason ExtraExpanded</vt:lpstr>
      <vt:lpstr>Poppins Bold</vt:lpstr>
      <vt:lpstr>Anantason Expanded Bold</vt:lpstr>
      <vt:lpstr>Office Theme</vt:lpstr>
      <vt:lpstr>www.willhouseglobal.com</vt:lpstr>
      <vt:lpstr>Connect with Dr. William T. Lewis</vt:lpstr>
      <vt:lpstr> Sweet Potato or Pumpkin Pie</vt:lpstr>
      <vt:lpstr>I was Happy; Then I went to Work Session Road Map</vt:lpstr>
      <vt:lpstr>I was happy: then I went to Work Session Road Map </vt:lpstr>
      <vt:lpstr>Three Actions</vt:lpstr>
      <vt:lpstr>I was Happy; Then I Went to Work Session Road Map – 2024 Context for DEI</vt:lpstr>
      <vt:lpstr>Demographic Buying Power</vt:lpstr>
      <vt:lpstr>Fiscal Year 2022, The EEOC Workplace Reported Discrimination</vt:lpstr>
      <vt:lpstr>Bubbles</vt:lpstr>
      <vt:lpstr>Strategy to Dismantle DEI</vt:lpstr>
      <vt:lpstr>Anti-DEI Legislation</vt:lpstr>
      <vt:lpstr>I was Happy; Then I Went To Work Session Road Map – Belonging is the outcome</vt:lpstr>
      <vt:lpstr>Belonging is for Everyone and it is Everyone’s responsibility </vt:lpstr>
      <vt:lpstr>Belonging is a Universal Human Need</vt:lpstr>
      <vt:lpstr>What does it feel like to belong?</vt:lpstr>
      <vt:lpstr>Unhappy Employees and Belonging</vt:lpstr>
      <vt:lpstr>The Financial Impact to the Company</vt:lpstr>
      <vt:lpstr>Deloitte’s Human Capital Trends</vt:lpstr>
      <vt:lpstr>I Was Happy; Then I went to Work Session Road Map – Closing Equity Gaps</vt:lpstr>
      <vt:lpstr>What is Equity?</vt:lpstr>
      <vt:lpstr>Equality Vs. Equity</vt:lpstr>
      <vt:lpstr>I Was Happy; Then I Went To Work Session Road Map – Framework Assessing Organizational Culture to close Equity Gaps</vt:lpstr>
      <vt:lpstr>Organizational Culture</vt:lpstr>
      <vt:lpstr>Organizational culture eats strategy for breakfast, lunch, and dinner</vt:lpstr>
      <vt:lpstr>A Framework for Transformation</vt:lpstr>
      <vt:lpstr>How Do We Identify Equity Gaps?</vt:lpstr>
      <vt:lpstr>Culture of Belonging Assessment</vt:lpstr>
      <vt:lpstr>Assessment will Identify 3 Equity Gaps </vt:lpstr>
      <vt:lpstr>WillHouse Client Overall COB Score</vt:lpstr>
      <vt:lpstr>COB Experience by Race &amp; Gender</vt:lpstr>
      <vt:lpstr>Dr. Wiliiam feedback</vt:lpstr>
      <vt:lpstr>I Was Happy; Then I Went To Work Session Road Map Overview </vt:lpstr>
      <vt:lpstr>CRITICAL MASS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Do We Begin When Creating a Culture of Belonging?_PP</dc:title>
  <dc:creator>William Lewis</dc:creator>
  <cp:lastModifiedBy>Stephens, Amanda (OFM)</cp:lastModifiedBy>
  <cp:revision>34</cp:revision>
  <dcterms:created xsi:type="dcterms:W3CDTF">2006-08-16T00:00:00Z</dcterms:created>
  <dcterms:modified xsi:type="dcterms:W3CDTF">2024-06-08T01:30:56Z</dcterms:modified>
  <dc:identifier>DAFdwspeG2M</dc:identifier>
</cp:coreProperties>
</file>