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1"/>
  </p:notesMasterIdLst>
  <p:handoutMasterIdLst>
    <p:handoutMasterId r:id="rId22"/>
  </p:handoutMasterIdLst>
  <p:sldIdLst>
    <p:sldId id="256" r:id="rId5"/>
    <p:sldId id="279" r:id="rId6"/>
    <p:sldId id="280" r:id="rId7"/>
    <p:sldId id="282" r:id="rId8"/>
    <p:sldId id="283" r:id="rId9"/>
    <p:sldId id="284" r:id="rId10"/>
    <p:sldId id="285" r:id="rId11"/>
    <p:sldId id="259" r:id="rId12"/>
    <p:sldId id="286" r:id="rId13"/>
    <p:sldId id="287" r:id="rId14"/>
    <p:sldId id="289" r:id="rId15"/>
    <p:sldId id="290" r:id="rId16"/>
    <p:sldId id="281" r:id="rId17"/>
    <p:sldId id="288" r:id="rId18"/>
    <p:sldId id="257"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7080" userDrawn="1">
          <p15:clr>
            <a:srgbClr val="A4A3A4"/>
          </p15:clr>
        </p15:guide>
        <p15:guide id="3" pos="5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32" autoAdjust="0"/>
  </p:normalViewPr>
  <p:slideViewPr>
    <p:cSldViewPr snapToGrid="0">
      <p:cViewPr varScale="1">
        <p:scale>
          <a:sx n="74" d="100"/>
          <a:sy n="74" d="100"/>
        </p:scale>
        <p:origin x="1042" y="67"/>
      </p:cViewPr>
      <p:guideLst>
        <p:guide orient="horz" pos="1848"/>
        <p:guide pos="7080"/>
        <p:guide pos="5112"/>
      </p:guideLst>
    </p:cSldViewPr>
  </p:slideViewPr>
  <p:outlineViewPr>
    <p:cViewPr>
      <p:scale>
        <a:sx n="33" d="100"/>
        <a:sy n="33" d="100"/>
      </p:scale>
      <p:origin x="0" y="-4819"/>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65" d="100"/>
          <a:sy n="65" d="100"/>
        </p:scale>
        <p:origin x="84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BD0E9-1FDD-49B1-B980-EF90A4CF19EE}"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81F1F408-8E07-41C2-BA5A-8B46687F0F7F}">
      <dgm:prSet phldrT="[Text]" custT="1"/>
      <dgm:spPr>
        <a:solidFill>
          <a:schemeClr val="accent6">
            <a:lumMod val="75000"/>
          </a:schemeClr>
        </a:solidFill>
      </dgm:spPr>
      <dgm:t>
        <a:bodyPr/>
        <a:lstStyle/>
        <a:p>
          <a:r>
            <a:rPr lang="en-US" sz="1800" b="0" dirty="0"/>
            <a:t>Structural</a:t>
          </a:r>
        </a:p>
      </dgm:t>
      <dgm:extLst>
        <a:ext uri="{E40237B7-FDA0-4F09-8148-C483321AD2D9}">
          <dgm14:cNvPr xmlns:dgm14="http://schemas.microsoft.com/office/drawing/2010/diagram" id="0" name="" descr="The largest circle is gray and is the Structural levels of racism."/>
        </a:ext>
      </dgm:extLst>
    </dgm:pt>
    <dgm:pt modelId="{E34F6716-9F99-4AEE-B51F-44BB7238F188}" type="parTrans" cxnId="{790E5D66-2E29-471E-8C13-C4A1DB022BEC}">
      <dgm:prSet/>
      <dgm:spPr/>
      <dgm:t>
        <a:bodyPr/>
        <a:lstStyle/>
        <a:p>
          <a:endParaRPr lang="en-US"/>
        </a:p>
      </dgm:t>
    </dgm:pt>
    <dgm:pt modelId="{B4276527-D9ED-48BA-B02B-5483A890B1C4}" type="sibTrans" cxnId="{790E5D66-2E29-471E-8C13-C4A1DB022BEC}">
      <dgm:prSet/>
      <dgm:spPr/>
      <dgm:t>
        <a:bodyPr/>
        <a:lstStyle/>
        <a:p>
          <a:endParaRPr lang="en-US"/>
        </a:p>
      </dgm:t>
    </dgm:pt>
    <dgm:pt modelId="{7DFEDF06-BAD4-4C6C-A26F-1BCC072F3C65}">
      <dgm:prSet phldrT="[Text]" custT="1"/>
      <dgm:spPr>
        <a:solidFill>
          <a:schemeClr val="tx1"/>
        </a:solidFill>
      </dgm:spPr>
      <dgm:t>
        <a:bodyPr/>
        <a:lstStyle/>
        <a:p>
          <a:r>
            <a:rPr lang="en-US" sz="1600" dirty="0"/>
            <a:t>Institutional</a:t>
          </a:r>
        </a:p>
      </dgm:t>
      <dgm:extLst>
        <a:ext uri="{E40237B7-FDA0-4F09-8148-C483321AD2D9}">
          <dgm14:cNvPr xmlns:dgm14="http://schemas.microsoft.com/office/drawing/2010/diagram" id="0" name="" descr="The second largest circle is black and represents institutional racism."/>
        </a:ext>
      </dgm:extLst>
    </dgm:pt>
    <dgm:pt modelId="{D5AE5AFA-8054-4434-8C90-028C8217EF7C}" type="parTrans" cxnId="{F2A368D6-6B3D-4D72-BA72-5F19D04F8B85}">
      <dgm:prSet/>
      <dgm:spPr/>
      <dgm:t>
        <a:bodyPr/>
        <a:lstStyle/>
        <a:p>
          <a:endParaRPr lang="en-US"/>
        </a:p>
      </dgm:t>
    </dgm:pt>
    <dgm:pt modelId="{1848AAFD-394F-458A-96A0-29AFA4D799F0}" type="sibTrans" cxnId="{F2A368D6-6B3D-4D72-BA72-5F19D04F8B85}">
      <dgm:prSet/>
      <dgm:spPr/>
      <dgm:t>
        <a:bodyPr/>
        <a:lstStyle/>
        <a:p>
          <a:endParaRPr lang="en-US"/>
        </a:p>
      </dgm:t>
    </dgm:pt>
    <dgm:pt modelId="{EC559A75-9B61-47A7-9045-407D18BB5154}">
      <dgm:prSet phldrT="[Text]" custT="1"/>
      <dgm:spPr>
        <a:solidFill>
          <a:schemeClr val="accent2">
            <a:lumMod val="75000"/>
          </a:schemeClr>
        </a:solidFill>
      </dgm:spPr>
      <dgm:t>
        <a:bodyPr/>
        <a:lstStyle/>
        <a:p>
          <a:r>
            <a:rPr lang="en-US" sz="1600" dirty="0"/>
            <a:t>Interpersonal</a:t>
          </a:r>
        </a:p>
      </dgm:t>
      <dgm:extLst>
        <a:ext uri="{E40237B7-FDA0-4F09-8148-C483321AD2D9}">
          <dgm14:cNvPr xmlns:dgm14="http://schemas.microsoft.com/office/drawing/2010/diagram" id="0" name="" descr="The thirst largest circle is blue and represent interpersonal racism."/>
        </a:ext>
      </dgm:extLst>
    </dgm:pt>
    <dgm:pt modelId="{81242932-0C6B-4A0B-89D4-8DEFBFCBA556}" type="parTrans" cxnId="{ADA97054-B6D1-4B22-B78D-BE09B868ADD3}">
      <dgm:prSet/>
      <dgm:spPr/>
      <dgm:t>
        <a:bodyPr/>
        <a:lstStyle/>
        <a:p>
          <a:endParaRPr lang="en-US"/>
        </a:p>
      </dgm:t>
    </dgm:pt>
    <dgm:pt modelId="{5C54ED78-43A4-431B-8B7E-55B268347BFE}" type="sibTrans" cxnId="{ADA97054-B6D1-4B22-B78D-BE09B868ADD3}">
      <dgm:prSet/>
      <dgm:spPr/>
      <dgm:t>
        <a:bodyPr/>
        <a:lstStyle/>
        <a:p>
          <a:endParaRPr lang="en-US"/>
        </a:p>
      </dgm:t>
    </dgm:pt>
    <dgm:pt modelId="{3974E78B-EA4B-4419-B552-63319E4C8EEE}">
      <dgm:prSet phldrT="[Text]" custT="1"/>
      <dgm:spPr>
        <a:solidFill>
          <a:srgbClr val="FF0000"/>
        </a:solidFill>
      </dgm:spPr>
      <dgm:t>
        <a:bodyPr/>
        <a:lstStyle/>
        <a:p>
          <a:r>
            <a:rPr lang="en-US" sz="1600" dirty="0"/>
            <a:t>Individual</a:t>
          </a:r>
        </a:p>
      </dgm:t>
      <dgm:extLst>
        <a:ext uri="{E40237B7-FDA0-4F09-8148-C483321AD2D9}">
          <dgm14:cNvPr xmlns:dgm14="http://schemas.microsoft.com/office/drawing/2010/diagram" id="0" name="" descr="The last circle and smallest circle is red and represents individual racism."/>
        </a:ext>
      </dgm:extLst>
    </dgm:pt>
    <dgm:pt modelId="{C96FE475-2B7F-43C3-A637-48F407E2B88E}" type="parTrans" cxnId="{56E36F67-71C6-4C5E-902D-48F416147D69}">
      <dgm:prSet/>
      <dgm:spPr/>
      <dgm:t>
        <a:bodyPr/>
        <a:lstStyle/>
        <a:p>
          <a:endParaRPr lang="en-US"/>
        </a:p>
      </dgm:t>
    </dgm:pt>
    <dgm:pt modelId="{8F5968F1-5512-42AC-95AF-B7D445665C7F}" type="sibTrans" cxnId="{56E36F67-71C6-4C5E-902D-48F416147D69}">
      <dgm:prSet/>
      <dgm:spPr/>
      <dgm:t>
        <a:bodyPr/>
        <a:lstStyle/>
        <a:p>
          <a:endParaRPr lang="en-US"/>
        </a:p>
      </dgm:t>
    </dgm:pt>
    <dgm:pt modelId="{D6917C04-E713-491D-951B-A1E16C009163}" type="pres">
      <dgm:prSet presAssocID="{438BD0E9-1FDD-49B1-B980-EF90A4CF19EE}" presName="Name0" presStyleCnt="0">
        <dgm:presLayoutVars>
          <dgm:chMax val="7"/>
          <dgm:resizeHandles val="exact"/>
        </dgm:presLayoutVars>
      </dgm:prSet>
      <dgm:spPr/>
    </dgm:pt>
    <dgm:pt modelId="{59D300AD-747E-46F0-A887-D977B706A25C}" type="pres">
      <dgm:prSet presAssocID="{438BD0E9-1FDD-49B1-B980-EF90A4CF19EE}" presName="comp1" presStyleCnt="0"/>
      <dgm:spPr/>
    </dgm:pt>
    <dgm:pt modelId="{B5191AFF-3503-4432-AA59-92E8AB911ECD}" type="pres">
      <dgm:prSet presAssocID="{438BD0E9-1FDD-49B1-B980-EF90A4CF19EE}" presName="circle1" presStyleLbl="node1" presStyleIdx="0" presStyleCnt="4"/>
      <dgm:spPr/>
    </dgm:pt>
    <dgm:pt modelId="{AF176465-6924-49F8-9BB9-762367FCD5C7}" type="pres">
      <dgm:prSet presAssocID="{438BD0E9-1FDD-49B1-B980-EF90A4CF19EE}" presName="c1text" presStyleLbl="node1" presStyleIdx="0" presStyleCnt="4">
        <dgm:presLayoutVars>
          <dgm:bulletEnabled val="1"/>
        </dgm:presLayoutVars>
      </dgm:prSet>
      <dgm:spPr/>
    </dgm:pt>
    <dgm:pt modelId="{64BA6B36-A76B-446D-B898-2B8443291BAE}" type="pres">
      <dgm:prSet presAssocID="{438BD0E9-1FDD-49B1-B980-EF90A4CF19EE}" presName="comp2" presStyleCnt="0"/>
      <dgm:spPr/>
    </dgm:pt>
    <dgm:pt modelId="{0F25D83E-E708-4C6E-828C-62A3A79C33F1}" type="pres">
      <dgm:prSet presAssocID="{438BD0E9-1FDD-49B1-B980-EF90A4CF19EE}" presName="circle2" presStyleLbl="node1" presStyleIdx="1" presStyleCnt="4"/>
      <dgm:spPr/>
    </dgm:pt>
    <dgm:pt modelId="{366993FA-3212-4853-911A-51F60A832288}" type="pres">
      <dgm:prSet presAssocID="{438BD0E9-1FDD-49B1-B980-EF90A4CF19EE}" presName="c2text" presStyleLbl="node1" presStyleIdx="1" presStyleCnt="4">
        <dgm:presLayoutVars>
          <dgm:bulletEnabled val="1"/>
        </dgm:presLayoutVars>
      </dgm:prSet>
      <dgm:spPr/>
    </dgm:pt>
    <dgm:pt modelId="{5C9D0122-1362-46FB-BCEE-7A830C63A850}" type="pres">
      <dgm:prSet presAssocID="{438BD0E9-1FDD-49B1-B980-EF90A4CF19EE}" presName="comp3" presStyleCnt="0"/>
      <dgm:spPr/>
    </dgm:pt>
    <dgm:pt modelId="{9B50F041-08A1-472F-BD4A-B864016959E6}" type="pres">
      <dgm:prSet presAssocID="{438BD0E9-1FDD-49B1-B980-EF90A4CF19EE}" presName="circle3" presStyleLbl="node1" presStyleIdx="2" presStyleCnt="4" custScaleX="103227" custScaleY="104913" custLinFactNeighborY="1325"/>
      <dgm:spPr/>
    </dgm:pt>
    <dgm:pt modelId="{DB9CFDBB-E7B1-4300-8057-E743B0F863B0}" type="pres">
      <dgm:prSet presAssocID="{438BD0E9-1FDD-49B1-B980-EF90A4CF19EE}" presName="c3text" presStyleLbl="node1" presStyleIdx="2" presStyleCnt="4">
        <dgm:presLayoutVars>
          <dgm:bulletEnabled val="1"/>
        </dgm:presLayoutVars>
      </dgm:prSet>
      <dgm:spPr/>
    </dgm:pt>
    <dgm:pt modelId="{8A411286-1FFE-4289-8A87-81E538C7AB99}" type="pres">
      <dgm:prSet presAssocID="{438BD0E9-1FDD-49B1-B980-EF90A4CF19EE}" presName="comp4" presStyleCnt="0"/>
      <dgm:spPr/>
    </dgm:pt>
    <dgm:pt modelId="{70460761-6C32-4803-A243-BED7A71ACD3A}" type="pres">
      <dgm:prSet presAssocID="{438BD0E9-1FDD-49B1-B980-EF90A4CF19EE}" presName="circle4" presStyleLbl="node1" presStyleIdx="3" presStyleCnt="4"/>
      <dgm:spPr/>
    </dgm:pt>
    <dgm:pt modelId="{876ED8D5-425F-4858-B68C-C7CC02D00924}" type="pres">
      <dgm:prSet presAssocID="{438BD0E9-1FDD-49B1-B980-EF90A4CF19EE}" presName="c4text" presStyleLbl="node1" presStyleIdx="3" presStyleCnt="4">
        <dgm:presLayoutVars>
          <dgm:bulletEnabled val="1"/>
        </dgm:presLayoutVars>
      </dgm:prSet>
      <dgm:spPr/>
    </dgm:pt>
  </dgm:ptLst>
  <dgm:cxnLst>
    <dgm:cxn modelId="{790E5D66-2E29-471E-8C13-C4A1DB022BEC}" srcId="{438BD0E9-1FDD-49B1-B980-EF90A4CF19EE}" destId="{81F1F408-8E07-41C2-BA5A-8B46687F0F7F}" srcOrd="0" destOrd="0" parTransId="{E34F6716-9F99-4AEE-B51F-44BB7238F188}" sibTransId="{B4276527-D9ED-48BA-B02B-5483A890B1C4}"/>
    <dgm:cxn modelId="{56E36F67-71C6-4C5E-902D-48F416147D69}" srcId="{438BD0E9-1FDD-49B1-B980-EF90A4CF19EE}" destId="{3974E78B-EA4B-4419-B552-63319E4C8EEE}" srcOrd="3" destOrd="0" parTransId="{C96FE475-2B7F-43C3-A637-48F407E2B88E}" sibTransId="{8F5968F1-5512-42AC-95AF-B7D445665C7F}"/>
    <dgm:cxn modelId="{5D5FE567-A396-4489-A728-395BD2934C8C}" type="presOf" srcId="{3974E78B-EA4B-4419-B552-63319E4C8EEE}" destId="{876ED8D5-425F-4858-B68C-C7CC02D00924}" srcOrd="1" destOrd="0" presId="urn:microsoft.com/office/officeart/2005/8/layout/venn2"/>
    <dgm:cxn modelId="{ADA97054-B6D1-4B22-B78D-BE09B868ADD3}" srcId="{438BD0E9-1FDD-49B1-B980-EF90A4CF19EE}" destId="{EC559A75-9B61-47A7-9045-407D18BB5154}" srcOrd="2" destOrd="0" parTransId="{81242932-0C6B-4A0B-89D4-8DEFBFCBA556}" sibTransId="{5C54ED78-43A4-431B-8B7E-55B268347BFE}"/>
    <dgm:cxn modelId="{159B5876-C786-45E3-8BC9-FFCCFCAAB153}" type="presOf" srcId="{7DFEDF06-BAD4-4C6C-A26F-1BCC072F3C65}" destId="{366993FA-3212-4853-911A-51F60A832288}" srcOrd="1" destOrd="0" presId="urn:microsoft.com/office/officeart/2005/8/layout/venn2"/>
    <dgm:cxn modelId="{C23A4D58-997F-4175-A7D7-2928D715E87E}" type="presOf" srcId="{7DFEDF06-BAD4-4C6C-A26F-1BCC072F3C65}" destId="{0F25D83E-E708-4C6E-828C-62A3A79C33F1}" srcOrd="0" destOrd="0" presId="urn:microsoft.com/office/officeart/2005/8/layout/venn2"/>
    <dgm:cxn modelId="{6C6C997C-D22E-4679-B75A-BD09ACEDF26E}" type="presOf" srcId="{438BD0E9-1FDD-49B1-B980-EF90A4CF19EE}" destId="{D6917C04-E713-491D-951B-A1E16C009163}" srcOrd="0" destOrd="0" presId="urn:microsoft.com/office/officeart/2005/8/layout/venn2"/>
    <dgm:cxn modelId="{D2633485-515B-4FAE-94F1-8840A092987B}" type="presOf" srcId="{3974E78B-EA4B-4419-B552-63319E4C8EEE}" destId="{70460761-6C32-4803-A243-BED7A71ACD3A}" srcOrd="0" destOrd="0" presId="urn:microsoft.com/office/officeart/2005/8/layout/venn2"/>
    <dgm:cxn modelId="{8723F488-B86A-47EB-8750-9831E3B865AC}" type="presOf" srcId="{EC559A75-9B61-47A7-9045-407D18BB5154}" destId="{DB9CFDBB-E7B1-4300-8057-E743B0F863B0}" srcOrd="1" destOrd="0" presId="urn:microsoft.com/office/officeart/2005/8/layout/venn2"/>
    <dgm:cxn modelId="{C2564BCA-17E1-425E-9516-F2E66CD1E2B5}" type="presOf" srcId="{EC559A75-9B61-47A7-9045-407D18BB5154}" destId="{9B50F041-08A1-472F-BD4A-B864016959E6}" srcOrd="0" destOrd="0" presId="urn:microsoft.com/office/officeart/2005/8/layout/venn2"/>
    <dgm:cxn modelId="{1BBAE7CD-75FA-402F-BE2E-C4140AD55F8F}" type="presOf" srcId="{81F1F408-8E07-41C2-BA5A-8B46687F0F7F}" destId="{B5191AFF-3503-4432-AA59-92E8AB911ECD}" srcOrd="0" destOrd="0" presId="urn:microsoft.com/office/officeart/2005/8/layout/venn2"/>
    <dgm:cxn modelId="{F2A368D6-6B3D-4D72-BA72-5F19D04F8B85}" srcId="{438BD0E9-1FDD-49B1-B980-EF90A4CF19EE}" destId="{7DFEDF06-BAD4-4C6C-A26F-1BCC072F3C65}" srcOrd="1" destOrd="0" parTransId="{D5AE5AFA-8054-4434-8C90-028C8217EF7C}" sibTransId="{1848AAFD-394F-458A-96A0-29AFA4D799F0}"/>
    <dgm:cxn modelId="{0C5454F9-0085-4550-AE18-B34F3E1C9A6B}" type="presOf" srcId="{81F1F408-8E07-41C2-BA5A-8B46687F0F7F}" destId="{AF176465-6924-49F8-9BB9-762367FCD5C7}" srcOrd="1" destOrd="0" presId="urn:microsoft.com/office/officeart/2005/8/layout/venn2"/>
    <dgm:cxn modelId="{302BD27D-187D-4C78-92E9-92262973EFB7}" type="presParOf" srcId="{D6917C04-E713-491D-951B-A1E16C009163}" destId="{59D300AD-747E-46F0-A887-D977B706A25C}" srcOrd="0" destOrd="0" presId="urn:microsoft.com/office/officeart/2005/8/layout/venn2"/>
    <dgm:cxn modelId="{C50F370D-73AB-45C6-8FBF-A5D4DF7948C1}" type="presParOf" srcId="{59D300AD-747E-46F0-A887-D977B706A25C}" destId="{B5191AFF-3503-4432-AA59-92E8AB911ECD}" srcOrd="0" destOrd="0" presId="urn:microsoft.com/office/officeart/2005/8/layout/venn2"/>
    <dgm:cxn modelId="{A09BD712-13E7-4D9E-8F1E-FC63B4A3ABD1}" type="presParOf" srcId="{59D300AD-747E-46F0-A887-D977B706A25C}" destId="{AF176465-6924-49F8-9BB9-762367FCD5C7}" srcOrd="1" destOrd="0" presId="urn:microsoft.com/office/officeart/2005/8/layout/venn2"/>
    <dgm:cxn modelId="{04C9AD8B-CC6C-494E-84E8-021A40DF7F2F}" type="presParOf" srcId="{D6917C04-E713-491D-951B-A1E16C009163}" destId="{64BA6B36-A76B-446D-B898-2B8443291BAE}" srcOrd="1" destOrd="0" presId="urn:microsoft.com/office/officeart/2005/8/layout/venn2"/>
    <dgm:cxn modelId="{0019F6C1-BD1D-4473-AC9A-3D0D30C03D52}" type="presParOf" srcId="{64BA6B36-A76B-446D-B898-2B8443291BAE}" destId="{0F25D83E-E708-4C6E-828C-62A3A79C33F1}" srcOrd="0" destOrd="0" presId="urn:microsoft.com/office/officeart/2005/8/layout/venn2"/>
    <dgm:cxn modelId="{E0C3859F-B7A8-444A-A5F3-FAE4E93D44A3}" type="presParOf" srcId="{64BA6B36-A76B-446D-B898-2B8443291BAE}" destId="{366993FA-3212-4853-911A-51F60A832288}" srcOrd="1" destOrd="0" presId="urn:microsoft.com/office/officeart/2005/8/layout/venn2"/>
    <dgm:cxn modelId="{5F3DFA01-FF42-4FCB-9863-BF60F81BE996}" type="presParOf" srcId="{D6917C04-E713-491D-951B-A1E16C009163}" destId="{5C9D0122-1362-46FB-BCEE-7A830C63A850}" srcOrd="2" destOrd="0" presId="urn:microsoft.com/office/officeart/2005/8/layout/venn2"/>
    <dgm:cxn modelId="{BE97852C-1F67-4445-8EB3-295BBC198894}" type="presParOf" srcId="{5C9D0122-1362-46FB-BCEE-7A830C63A850}" destId="{9B50F041-08A1-472F-BD4A-B864016959E6}" srcOrd="0" destOrd="0" presId="urn:microsoft.com/office/officeart/2005/8/layout/venn2"/>
    <dgm:cxn modelId="{EBD156B9-4CCD-4A1A-A12F-EA8656472034}" type="presParOf" srcId="{5C9D0122-1362-46FB-BCEE-7A830C63A850}" destId="{DB9CFDBB-E7B1-4300-8057-E743B0F863B0}" srcOrd="1" destOrd="0" presId="urn:microsoft.com/office/officeart/2005/8/layout/venn2"/>
    <dgm:cxn modelId="{61622778-7F6D-4994-8F82-409DE26CAC20}" type="presParOf" srcId="{D6917C04-E713-491D-951B-A1E16C009163}" destId="{8A411286-1FFE-4289-8A87-81E538C7AB99}" srcOrd="3" destOrd="0" presId="urn:microsoft.com/office/officeart/2005/8/layout/venn2"/>
    <dgm:cxn modelId="{DF806748-01A8-4318-8D22-50E94A99BA1D}" type="presParOf" srcId="{8A411286-1FFE-4289-8A87-81E538C7AB99}" destId="{70460761-6C32-4803-A243-BED7A71ACD3A}" srcOrd="0" destOrd="0" presId="urn:microsoft.com/office/officeart/2005/8/layout/venn2"/>
    <dgm:cxn modelId="{9B983BD8-3F3B-4317-9777-5F8A0CD55CCA}" type="presParOf" srcId="{8A411286-1FFE-4289-8A87-81E538C7AB99}" destId="{876ED8D5-425F-4858-B68C-C7CC02D0092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91AFF-3503-4432-AA59-92E8AB911ECD}">
      <dsp:nvSpPr>
        <dsp:cNvPr id="0" name=""/>
        <dsp:cNvSpPr/>
      </dsp:nvSpPr>
      <dsp:spPr>
        <a:xfrm>
          <a:off x="1847687" y="-38162"/>
          <a:ext cx="5178461" cy="5178461"/>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Structural</a:t>
          </a:r>
        </a:p>
      </dsp:txBody>
      <dsp:txXfrm>
        <a:off x="3712969" y="220760"/>
        <a:ext cx="1447897" cy="776769"/>
      </dsp:txXfrm>
    </dsp:sp>
    <dsp:sp modelId="{0F25D83E-E708-4C6E-828C-62A3A79C33F1}">
      <dsp:nvSpPr>
        <dsp:cNvPr id="0" name=""/>
        <dsp:cNvSpPr/>
      </dsp:nvSpPr>
      <dsp:spPr>
        <a:xfrm>
          <a:off x="2365533" y="997529"/>
          <a:ext cx="4142768" cy="4142768"/>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Institutional</a:t>
          </a:r>
        </a:p>
      </dsp:txBody>
      <dsp:txXfrm>
        <a:off x="3712969" y="1246095"/>
        <a:ext cx="1447897" cy="745698"/>
      </dsp:txXfrm>
    </dsp:sp>
    <dsp:sp modelId="{9B50F041-08A1-472F-BD4A-B864016959E6}">
      <dsp:nvSpPr>
        <dsp:cNvPr id="0" name=""/>
        <dsp:cNvSpPr/>
      </dsp:nvSpPr>
      <dsp:spPr>
        <a:xfrm>
          <a:off x="2833247" y="1956896"/>
          <a:ext cx="3207341" cy="325972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Interpersonal</a:t>
          </a:r>
        </a:p>
      </dsp:txBody>
      <dsp:txXfrm>
        <a:off x="3689607" y="2201375"/>
        <a:ext cx="1494621" cy="733438"/>
      </dsp:txXfrm>
    </dsp:sp>
    <dsp:sp modelId="{70460761-6C32-4803-A243-BED7A71ACD3A}">
      <dsp:nvSpPr>
        <dsp:cNvPr id="0" name=""/>
        <dsp:cNvSpPr/>
      </dsp:nvSpPr>
      <dsp:spPr>
        <a:xfrm>
          <a:off x="3401225" y="3068913"/>
          <a:ext cx="2071384" cy="20713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Individual</a:t>
          </a:r>
        </a:p>
      </dsp:txBody>
      <dsp:txXfrm>
        <a:off x="3704573" y="3586760"/>
        <a:ext cx="1464689" cy="103569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AE3C0-C0E9-40F8-963A-C710B0868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B19749-4C26-46F6-A13E-4F2E91EC14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B2F5F-49ED-40E3-A1A5-941FF8279870}" type="datetimeFigureOut">
              <a:rPr lang="en-US" smtClean="0"/>
              <a:t>6/6/2023</a:t>
            </a:fld>
            <a:endParaRPr lang="en-US" dirty="0"/>
          </a:p>
        </p:txBody>
      </p:sp>
      <p:sp>
        <p:nvSpPr>
          <p:cNvPr id="4" name="Footer Placeholder 3">
            <a:extLst>
              <a:ext uri="{FF2B5EF4-FFF2-40B4-BE49-F238E27FC236}">
                <a16:creationId xmlns:a16="http://schemas.microsoft.com/office/drawing/2014/main" id="{49826E5B-3572-4EEA-91A0-FE0838ED61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1D8116-DB0F-4C4A-85AD-5331C0D78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B74FA-BCF5-412C-B474-5CA730E53DF5}" type="slidenum">
              <a:rPr lang="en-US" smtClean="0"/>
              <a:t>‹#›</a:t>
            </a:fld>
            <a:endParaRPr lang="en-US" dirty="0"/>
          </a:p>
        </p:txBody>
      </p:sp>
    </p:spTree>
    <p:extLst>
      <p:ext uri="{BB962C8B-B14F-4D97-AF65-F5344CB8AC3E}">
        <p14:creationId xmlns:p14="http://schemas.microsoft.com/office/powerpoint/2010/main" val="142564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C1060-699B-414A-8D16-7630F8BDD05E}" type="datetimeFigureOut">
              <a:rPr lang="en-US" smtClean="0"/>
              <a:t>6/5/2023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DF348-2A86-4531-BD4E-BD8C0BBDAD47}" type="slidenum">
              <a:rPr lang="en-US" smtClean="0"/>
              <a:t>‹#›</a:t>
            </a:fld>
            <a:endParaRPr lang="en-US" dirty="0"/>
          </a:p>
        </p:txBody>
      </p:sp>
    </p:spTree>
    <p:extLst>
      <p:ext uri="{BB962C8B-B14F-4D97-AF65-F5344CB8AC3E}">
        <p14:creationId xmlns:p14="http://schemas.microsoft.com/office/powerpoint/2010/main" val="22788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3</a:t>
            </a:fld>
            <a:endParaRPr lang="en-US" dirty="0"/>
          </a:p>
        </p:txBody>
      </p:sp>
    </p:spTree>
    <p:extLst>
      <p:ext uri="{BB962C8B-B14F-4D97-AF65-F5344CB8AC3E}">
        <p14:creationId xmlns:p14="http://schemas.microsoft.com/office/powerpoint/2010/main" val="146113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  A history and current reality of institutional racism across all institutions, combining to create a system that negatively impacts communities of color</a:t>
            </a:r>
          </a:p>
          <a:p>
            <a:endParaRPr lang="en-US" dirty="0"/>
          </a:p>
          <a:p>
            <a:r>
              <a:rPr lang="en-US" dirty="0"/>
              <a:t>Institutional - Policies, practices and procedures that work better for white people, than for people of color, often unintentionally - including those that are “race neutral”</a:t>
            </a:r>
          </a:p>
          <a:p>
            <a:endParaRPr lang="en-US" dirty="0"/>
          </a:p>
          <a:p>
            <a:r>
              <a:rPr lang="en-US" dirty="0"/>
              <a:t>Interpersonal - Occurs between individuals. Once we bring our private beliefs into our interactions, racism is now in the interpersonal realm</a:t>
            </a:r>
          </a:p>
          <a:p>
            <a:endParaRPr lang="en-US" dirty="0"/>
          </a:p>
          <a:p>
            <a:r>
              <a:rPr lang="en-US" dirty="0"/>
              <a:t>Individual - Pre-judgment, bias, discrimination, stereotype threat, and internalized oppression based on race and felt by an individual</a:t>
            </a:r>
          </a:p>
        </p:txBody>
      </p:sp>
      <p:sp>
        <p:nvSpPr>
          <p:cNvPr id="4" name="Slide Number Placeholder 3"/>
          <p:cNvSpPr>
            <a:spLocks noGrp="1"/>
          </p:cNvSpPr>
          <p:nvPr>
            <p:ph type="sldNum" sz="quarter" idx="5"/>
          </p:nvPr>
        </p:nvSpPr>
        <p:spPr/>
        <p:txBody>
          <a:bodyPr/>
          <a:lstStyle/>
          <a:p>
            <a:fld id="{D5ADF348-2A86-4531-BD4E-BD8C0BBDAD47}" type="slidenum">
              <a:rPr lang="en-US" smtClean="0"/>
              <a:t>5</a:t>
            </a:fld>
            <a:endParaRPr lang="en-US" dirty="0"/>
          </a:p>
        </p:txBody>
      </p:sp>
    </p:spTree>
    <p:extLst>
      <p:ext uri="{BB962C8B-B14F-4D97-AF65-F5344CB8AC3E}">
        <p14:creationId xmlns:p14="http://schemas.microsoft.com/office/powerpoint/2010/main" val="37668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 – demonstrating respect is foundational to having effective conversation on race. Even if people disagree with one another, respect allows us to acknowledge each other as equals and the foundational commonality we all share, which is our humanity.</a:t>
            </a:r>
          </a:p>
          <a:p>
            <a:endParaRPr lang="en-US" dirty="0"/>
          </a:p>
          <a:p>
            <a:r>
              <a:rPr lang="en-US" dirty="0"/>
              <a:t>Intentional – Having the race conversation takes intentionality. It is hard for many of us to face the ugly realities of what racism has produced, both within and outside of ourselves. The trauma some of us have been on the receiving end of because of race can make us want to tuck the pain deep into the deep recesses of our minds and hearts, never to see the light of day. Others may have intense feelings of guilt or shame because of the actions of their ancestors and the perpetual system of inequity they are privileged by. Therefore we all, no matter what perspectives we hold, must force ourselves to engage in these difficult conversations.</a:t>
            </a:r>
          </a:p>
          <a:p>
            <a:endParaRPr lang="en-US" dirty="0"/>
          </a:p>
          <a:p>
            <a:r>
              <a:rPr lang="en-US" dirty="0"/>
              <a:t>Genuine – No one can afford to be phony in this work. While we want to be mindful of how we deliver our hard truths, we must be real and authentic in the ways we come to the table. If you don’t agree with something someone says or an idea they have, be real about it. Don’t fake the funk to get along. That will only cause more damage in the long term. But if we are genuine from the outset, we can get to the root of our issues quicker.</a:t>
            </a:r>
          </a:p>
          <a:p>
            <a:endParaRPr lang="en-US" dirty="0"/>
          </a:p>
          <a:p>
            <a:r>
              <a:rPr lang="en-US" dirty="0"/>
              <a:t>Honest – Being honest means being present in how we are feeling while we build bridges together. Reference DEI fatigue.</a:t>
            </a:r>
          </a:p>
          <a:p>
            <a:endParaRPr lang="en-US" dirty="0"/>
          </a:p>
          <a:p>
            <a:r>
              <a:rPr lang="en-US" dirty="0"/>
              <a:t>Transparent – Racial conversations require us to be an open book about how the social construct of race impacts us and our worldview. This is part of practicing being our authentic selves.</a:t>
            </a:r>
          </a:p>
          <a:p>
            <a:endParaRPr lang="en-US" dirty="0"/>
          </a:p>
          <a:p>
            <a:r>
              <a:rPr lang="en-US" dirty="0"/>
              <a:t>Systemic – If we don’t get to the systemic nature of racism, then we are our wasting our time. We must weigh the conversations we are having against the intended result of systemic change. Systemic change occurs when the set of fundamental beliefs and protocols that govern racist systems get disrupted and a new, equitable pattern emerges.</a:t>
            </a:r>
          </a:p>
        </p:txBody>
      </p:sp>
      <p:sp>
        <p:nvSpPr>
          <p:cNvPr id="4" name="Slide Number Placeholder 3"/>
          <p:cNvSpPr>
            <a:spLocks noGrp="1"/>
          </p:cNvSpPr>
          <p:nvPr>
            <p:ph type="sldNum" sz="quarter" idx="5"/>
          </p:nvPr>
        </p:nvSpPr>
        <p:spPr/>
        <p:txBody>
          <a:bodyPr/>
          <a:lstStyle/>
          <a:p>
            <a:fld id="{D5ADF348-2A86-4531-BD4E-BD8C0BBDAD47}" type="slidenum">
              <a:rPr lang="en-US" smtClean="0"/>
              <a:t>6</a:t>
            </a:fld>
            <a:endParaRPr lang="en-US" dirty="0"/>
          </a:p>
        </p:txBody>
      </p:sp>
    </p:spTree>
    <p:extLst>
      <p:ext uri="{BB962C8B-B14F-4D97-AF65-F5344CB8AC3E}">
        <p14:creationId xmlns:p14="http://schemas.microsoft.com/office/powerpoint/2010/main" val="81397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starting at 6:00, end at 7:50</a:t>
            </a:r>
          </a:p>
        </p:txBody>
      </p:sp>
      <p:sp>
        <p:nvSpPr>
          <p:cNvPr id="4" name="Slide Number Placeholder 3"/>
          <p:cNvSpPr>
            <a:spLocks noGrp="1"/>
          </p:cNvSpPr>
          <p:nvPr>
            <p:ph type="sldNum" sz="quarter" idx="5"/>
          </p:nvPr>
        </p:nvSpPr>
        <p:spPr/>
        <p:txBody>
          <a:bodyPr/>
          <a:lstStyle/>
          <a:p>
            <a:fld id="{D5ADF348-2A86-4531-BD4E-BD8C0BBDAD47}" type="slidenum">
              <a:rPr lang="en-US" smtClean="0"/>
              <a:t>7</a:t>
            </a:fld>
            <a:endParaRPr lang="en-US" dirty="0"/>
          </a:p>
        </p:txBody>
      </p:sp>
    </p:spTree>
    <p:extLst>
      <p:ext uri="{BB962C8B-B14F-4D97-AF65-F5344CB8AC3E}">
        <p14:creationId xmlns:p14="http://schemas.microsoft.com/office/powerpoint/2010/main" val="132043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13</a:t>
            </a:fld>
            <a:endParaRPr lang="en-US" dirty="0"/>
          </a:p>
        </p:txBody>
      </p:sp>
    </p:spTree>
    <p:extLst>
      <p:ext uri="{BB962C8B-B14F-4D97-AF65-F5344CB8AC3E}">
        <p14:creationId xmlns:p14="http://schemas.microsoft.com/office/powerpoint/2010/main" val="134054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16</a:t>
            </a:fld>
            <a:endParaRPr lang="en-US" dirty="0"/>
          </a:p>
        </p:txBody>
      </p:sp>
    </p:spTree>
    <p:extLst>
      <p:ext uri="{BB962C8B-B14F-4D97-AF65-F5344CB8AC3E}">
        <p14:creationId xmlns:p14="http://schemas.microsoft.com/office/powerpoint/2010/main" val="2644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31405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549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a:t>Click icon to add picture</a:t>
            </a:r>
            <a:endParaRPr lang="en-US" dirty="0"/>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582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D8D6-4B15-24FD-069C-473CB5B3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97A267-36CF-FD77-F0FE-213A2A55E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3E9522-D674-C310-EBA2-25F926A87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ACEEB-62A8-6BAF-B870-0A47D73CB611}"/>
              </a:ext>
            </a:extLst>
          </p:cNvPr>
          <p:cNvSpPr>
            <a:spLocks noGrp="1"/>
          </p:cNvSpPr>
          <p:nvPr>
            <p:ph type="dt" sz="half" idx="10"/>
          </p:nvPr>
        </p:nvSpPr>
        <p:spPr/>
        <p:txBody>
          <a:bodyPr/>
          <a:lstStyle/>
          <a:p>
            <a:fld id="{66291B8A-E0B8-4535-9DB3-C6C2FA669884}" type="datetimeFigureOut">
              <a:rPr lang="en-US" smtClean="0"/>
              <a:t>6/6/2023</a:t>
            </a:fld>
            <a:endParaRPr lang="en-US"/>
          </a:p>
        </p:txBody>
      </p:sp>
      <p:sp>
        <p:nvSpPr>
          <p:cNvPr id="6" name="Footer Placeholder 5">
            <a:extLst>
              <a:ext uri="{FF2B5EF4-FFF2-40B4-BE49-F238E27FC236}">
                <a16:creationId xmlns:a16="http://schemas.microsoft.com/office/drawing/2014/main" id="{63122D97-9168-B12F-30B0-828CF47EB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841B6-7FDE-E6DB-87ED-0D324E725E7B}"/>
              </a:ext>
            </a:extLst>
          </p:cNvPr>
          <p:cNvSpPr>
            <a:spLocks noGrp="1"/>
          </p:cNvSpPr>
          <p:nvPr>
            <p:ph type="sldNum" sz="quarter" idx="12"/>
          </p:nvPr>
        </p:nvSpPr>
        <p:spPr/>
        <p:txBody>
          <a:bodyPr/>
          <a:lstStyle/>
          <a:p>
            <a:fld id="{C290B47A-66E4-4E1A-89FD-88723181E076}" type="slidenum">
              <a:rPr lang="en-US" smtClean="0"/>
              <a:t>‹#›</a:t>
            </a:fld>
            <a:endParaRPr lang="en-US"/>
          </a:p>
        </p:txBody>
      </p:sp>
    </p:spTree>
    <p:extLst>
      <p:ext uri="{BB962C8B-B14F-4D97-AF65-F5344CB8AC3E}">
        <p14:creationId xmlns:p14="http://schemas.microsoft.com/office/powerpoint/2010/main" val="169987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73590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5173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3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38828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a:t>Click icon to add picture</a:t>
            </a:r>
            <a:endParaRPr lang="en-US" dirty="0"/>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lgn="r">
              <a:defRPr>
                <a:solidFill>
                  <a:schemeClr val="bg1"/>
                </a:solidFill>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lvl1pPr algn="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63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a:t>Click icon to add picture</a:t>
            </a:r>
            <a:endParaRPr lang="en-US" dirty="0"/>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a:t>Click icon to add picture</a:t>
            </a:r>
            <a:endParaRPr lang="en-US" dirty="0"/>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a:t>Click icon to add picture</a:t>
            </a:r>
            <a:endParaRPr lang="en-US" dirty="0"/>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a:t>Click icon to add picture</a:t>
            </a:r>
            <a:endParaRPr lang="en-US" dirty="0"/>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646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230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94045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4229179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3" r:id="rId4"/>
    <p:sldLayoutId id="2147483672" r:id="rId5"/>
    <p:sldLayoutId id="2147483686" r:id="rId6"/>
    <p:sldLayoutId id="2147483687" r:id="rId7"/>
    <p:sldLayoutId id="2147483675" r:id="rId8"/>
    <p:sldLayoutId id="2147483688" r:id="rId9"/>
    <p:sldLayoutId id="2147483682" r:id="rId10"/>
    <p:sldLayoutId id="2147483689" r:id="rId11"/>
    <p:sldLayoutId id="2147483690" r:id="rId12"/>
  </p:sldLayoutIdLst>
  <p:hf hdr="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deYUUfak08Y?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C4EFE6-2069-473C-9C7D-664E02AC6481}"/>
              </a:ext>
            </a:extLst>
          </p:cNvPr>
          <p:cNvSpPr>
            <a:spLocks noGrp="1"/>
          </p:cNvSpPr>
          <p:nvPr>
            <p:ph type="title"/>
          </p:nvPr>
        </p:nvSpPr>
        <p:spPr>
          <a:xfrm>
            <a:off x="640078" y="627016"/>
            <a:ext cx="6389027" cy="5601790"/>
          </a:xfrm>
        </p:spPr>
        <p:txBody>
          <a:bodyPr/>
          <a:lstStyle/>
          <a:p>
            <a:r>
              <a:rPr lang="en-US" dirty="0"/>
              <a:t>Elephant in the room</a:t>
            </a:r>
          </a:p>
        </p:txBody>
      </p:sp>
      <p:pic>
        <p:nvPicPr>
          <p:cNvPr id="4" name="Graphic 3" descr="Elephant with solid fill">
            <a:extLst>
              <a:ext uri="{FF2B5EF4-FFF2-40B4-BE49-F238E27FC236}">
                <a16:creationId xmlns:a16="http://schemas.microsoft.com/office/drawing/2014/main" id="{06E47942-7B8D-D6BD-5455-3B2636E5EE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6959" y="3565292"/>
            <a:ext cx="1062361" cy="1062361"/>
          </a:xfrm>
          <a:prstGeom prst="rect">
            <a:avLst/>
          </a:prstGeom>
        </p:spPr>
      </p:pic>
      <p:sp>
        <p:nvSpPr>
          <p:cNvPr id="2" name="TextBox 1">
            <a:extLst>
              <a:ext uri="{FF2B5EF4-FFF2-40B4-BE49-F238E27FC236}">
                <a16:creationId xmlns:a16="http://schemas.microsoft.com/office/drawing/2014/main" id="{AA7C4272-A258-FCD7-7E21-30BA8CFA0E98}"/>
              </a:ext>
            </a:extLst>
          </p:cNvPr>
          <p:cNvSpPr txBox="1"/>
          <p:nvPr/>
        </p:nvSpPr>
        <p:spPr>
          <a:xfrm>
            <a:off x="532661" y="4580878"/>
            <a:ext cx="7031114" cy="369332"/>
          </a:xfrm>
          <a:prstGeom prst="rect">
            <a:avLst/>
          </a:prstGeom>
          <a:noFill/>
        </p:spPr>
        <p:txBody>
          <a:bodyPr wrap="square" rtlCol="0">
            <a:spAutoFit/>
          </a:bodyPr>
          <a:lstStyle/>
          <a:p>
            <a:r>
              <a:rPr lang="en-US" dirty="0">
                <a:solidFill>
                  <a:schemeClr val="bg1"/>
                </a:solidFill>
              </a:rPr>
              <a:t>Conversations about </a:t>
            </a:r>
            <a:r>
              <a:rPr lang="en-US" dirty="0">
                <a:solidFill>
                  <a:srgbClr val="FF0000"/>
                </a:solidFill>
              </a:rPr>
              <a:t>race</a:t>
            </a:r>
            <a:r>
              <a:rPr lang="en-US" dirty="0">
                <a:solidFill>
                  <a:schemeClr val="bg1"/>
                </a:solidFill>
              </a:rPr>
              <a:t>, </a:t>
            </a:r>
            <a:r>
              <a:rPr lang="en-US" dirty="0">
                <a:solidFill>
                  <a:srgbClr val="FF0000"/>
                </a:solidFill>
              </a:rPr>
              <a:t>racism</a:t>
            </a:r>
            <a:r>
              <a:rPr lang="en-US" dirty="0">
                <a:solidFill>
                  <a:schemeClr val="bg1"/>
                </a:solidFill>
              </a:rPr>
              <a:t>, and </a:t>
            </a:r>
            <a:r>
              <a:rPr lang="en-US" dirty="0">
                <a:solidFill>
                  <a:schemeClr val="accent5"/>
                </a:solidFill>
              </a:rPr>
              <a:t>racial equity </a:t>
            </a:r>
            <a:r>
              <a:rPr lang="en-US" dirty="0">
                <a:solidFill>
                  <a:schemeClr val="bg1"/>
                </a:solidFill>
              </a:rPr>
              <a:t>in the workplace</a:t>
            </a:r>
          </a:p>
        </p:txBody>
      </p:sp>
      <p:sp>
        <p:nvSpPr>
          <p:cNvPr id="9" name="Text Placeholder 8">
            <a:extLst>
              <a:ext uri="{FF2B5EF4-FFF2-40B4-BE49-F238E27FC236}">
                <a16:creationId xmlns:a16="http://schemas.microsoft.com/office/drawing/2014/main" id="{0A309D09-2937-4053-9CD6-3131EABB071E}"/>
              </a:ext>
            </a:extLst>
          </p:cNvPr>
          <p:cNvSpPr>
            <a:spLocks noGrp="1"/>
          </p:cNvSpPr>
          <p:nvPr>
            <p:ph type="body" sz="quarter" idx="11"/>
          </p:nvPr>
        </p:nvSpPr>
        <p:spPr>
          <a:xfrm>
            <a:off x="7652551" y="627016"/>
            <a:ext cx="4385569" cy="5590903"/>
          </a:xfrm>
        </p:spPr>
        <p:txBody>
          <a:bodyPr/>
          <a:lstStyle/>
          <a:p>
            <a:r>
              <a:rPr lang="en-US" dirty="0"/>
              <a:t>Philip “Sharp Skills” Jacobs</a:t>
            </a:r>
          </a:p>
        </p:txBody>
      </p:sp>
      <p:pic>
        <p:nvPicPr>
          <p:cNvPr id="6" name="Picture 5" descr="A black and white logo of Rebel Firm, LLC which is the facilitator's company.">
            <a:extLst>
              <a:ext uri="{FF2B5EF4-FFF2-40B4-BE49-F238E27FC236}">
                <a16:creationId xmlns:a16="http://schemas.microsoft.com/office/drawing/2014/main" id="{400FE323-DDB3-7308-B752-C9A9D498B2AA}"/>
              </a:ext>
            </a:extLst>
          </p:cNvPr>
          <p:cNvPicPr>
            <a:picLocks noChangeAspect="1"/>
          </p:cNvPicPr>
          <p:nvPr/>
        </p:nvPicPr>
        <p:blipFill>
          <a:blip r:embed="rId4"/>
          <a:stretch>
            <a:fillRect/>
          </a:stretch>
        </p:blipFill>
        <p:spPr>
          <a:xfrm>
            <a:off x="10024642" y="5960454"/>
            <a:ext cx="2102254" cy="897546"/>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60120" y="768096"/>
            <a:ext cx="10268712" cy="3136392"/>
          </a:xfrm>
        </p:spPr>
        <p:txBody>
          <a:bodyPr/>
          <a:lstStyle/>
          <a:p>
            <a:r>
              <a:rPr lang="en-US" dirty="0"/>
              <a:t>Scenario THREE</a:t>
            </a:r>
          </a:p>
        </p:txBody>
      </p:sp>
      <p:pic>
        <p:nvPicPr>
          <p:cNvPr id="6" name="Graphic 5" descr="Elephant with solid fill">
            <a:extLst>
              <a:ext uri="{FF2B5EF4-FFF2-40B4-BE49-F238E27FC236}">
                <a16:creationId xmlns:a16="http://schemas.microsoft.com/office/drawing/2014/main" id="{69BCC3E5-667F-0089-7EDF-68B7A939A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2093" y="2653627"/>
            <a:ext cx="1360571" cy="1360571"/>
          </a:xfrm>
          <a:prstGeom prst="rect">
            <a:avLst/>
          </a:prstGeom>
        </p:spPr>
      </p:pic>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60120" y="4544568"/>
            <a:ext cx="10268712" cy="1545336"/>
          </a:xfrm>
        </p:spPr>
        <p:txBody>
          <a:bodyPr/>
          <a:lstStyle/>
          <a:p>
            <a:r>
              <a:rPr lang="en-US" sz="1800" i="1" dirty="0">
                <a:solidFill>
                  <a:srgbClr val="000000"/>
                </a:solidFill>
                <a:latin typeface="Libre Baskerville" panose="02000000000000000000" pitchFamily="2" charset="0"/>
              </a:rPr>
              <a:t>You and your team have been implementing a racial equity plan for the past two years that doesn't seem to be yielding the intended results. What methods would you use to figure out where the problem lies?</a:t>
            </a:r>
          </a:p>
        </p:txBody>
      </p:sp>
      <p:sp>
        <p:nvSpPr>
          <p:cNvPr id="3" name="Date Placeholder 9">
            <a:extLst>
              <a:ext uri="{FF2B5EF4-FFF2-40B4-BE49-F238E27FC236}">
                <a16:creationId xmlns:a16="http://schemas.microsoft.com/office/drawing/2014/main" id="{1193E15C-772D-4664-C842-3C3A4599C3AD}"/>
              </a:ext>
            </a:extLst>
          </p:cNvPr>
          <p:cNvSpPr txBox="1">
            <a:spLocks/>
          </p:cNvSpPr>
          <p:nvPr/>
        </p:nvSpPr>
        <p:spPr>
          <a:xfrm>
            <a:off x="4130109" y="6437711"/>
            <a:ext cx="39287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COPYRIGHT REBEL FIRM, 2023</a:t>
            </a:r>
          </a:p>
          <a:p>
            <a:endParaRPr lang="en-US" dirty="0"/>
          </a:p>
        </p:txBody>
      </p:sp>
    </p:spTree>
    <p:extLst>
      <p:ext uri="{BB962C8B-B14F-4D97-AF65-F5344CB8AC3E}">
        <p14:creationId xmlns:p14="http://schemas.microsoft.com/office/powerpoint/2010/main" val="396643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60120" y="768096"/>
            <a:ext cx="10268712" cy="3136392"/>
          </a:xfrm>
        </p:spPr>
        <p:txBody>
          <a:bodyPr/>
          <a:lstStyle/>
          <a:p>
            <a:r>
              <a:rPr lang="en-US" dirty="0"/>
              <a:t>Scenario Four</a:t>
            </a:r>
          </a:p>
        </p:txBody>
      </p:sp>
      <p:pic>
        <p:nvPicPr>
          <p:cNvPr id="6" name="Graphic 5" descr="Elephant with solid fill">
            <a:extLst>
              <a:ext uri="{FF2B5EF4-FFF2-40B4-BE49-F238E27FC236}">
                <a16:creationId xmlns:a16="http://schemas.microsoft.com/office/drawing/2014/main" id="{69BCC3E5-667F-0089-7EDF-68B7A939A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2093" y="2653627"/>
            <a:ext cx="1360571" cy="1360571"/>
          </a:xfrm>
          <a:prstGeom prst="rect">
            <a:avLst/>
          </a:prstGeom>
        </p:spPr>
      </p:pic>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60120" y="4544568"/>
            <a:ext cx="10268712" cy="1545336"/>
          </a:xfrm>
        </p:spPr>
        <p:txBody>
          <a:bodyPr>
            <a:normAutofit fontScale="92500" lnSpcReduction="10000"/>
          </a:bodyPr>
          <a:lstStyle/>
          <a:p>
            <a:r>
              <a:rPr lang="en-US" sz="1800" i="1" dirty="0">
                <a:solidFill>
                  <a:srgbClr val="000000"/>
                </a:solidFill>
                <a:latin typeface="Libre Baskerville" panose="02000000000000000000" pitchFamily="2" charset="0"/>
              </a:rPr>
              <a:t>The board of directors that you sit on for a local non-profit has made a commitment to bring on more people of color, specifically Black, Latino, and Indigenous. After a few interviews with candidates from these racial backgrounds, you notice some of your fellow directors making comments about them not being a good fit for the organizational culture. You've seen and heard this before. You want to respectfully but assertively challenge them to think in terms of Culture Add rather than Culture Fit. What would you say to them?</a:t>
            </a:r>
          </a:p>
        </p:txBody>
      </p:sp>
      <p:sp>
        <p:nvSpPr>
          <p:cNvPr id="3" name="Date Placeholder 9">
            <a:extLst>
              <a:ext uri="{FF2B5EF4-FFF2-40B4-BE49-F238E27FC236}">
                <a16:creationId xmlns:a16="http://schemas.microsoft.com/office/drawing/2014/main" id="{1193E15C-772D-4664-C842-3C3A4599C3AD}"/>
              </a:ext>
            </a:extLst>
          </p:cNvPr>
          <p:cNvSpPr txBox="1">
            <a:spLocks/>
          </p:cNvSpPr>
          <p:nvPr/>
        </p:nvSpPr>
        <p:spPr>
          <a:xfrm>
            <a:off x="4130109" y="6437711"/>
            <a:ext cx="39287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COPYRIGHT REBEL FIRM, 2023</a:t>
            </a:r>
          </a:p>
          <a:p>
            <a:endParaRPr lang="en-US" dirty="0"/>
          </a:p>
        </p:txBody>
      </p:sp>
    </p:spTree>
    <p:extLst>
      <p:ext uri="{BB962C8B-B14F-4D97-AF65-F5344CB8AC3E}">
        <p14:creationId xmlns:p14="http://schemas.microsoft.com/office/powerpoint/2010/main" val="218129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60120" y="768096"/>
            <a:ext cx="10268712" cy="3136392"/>
          </a:xfrm>
        </p:spPr>
        <p:txBody>
          <a:bodyPr/>
          <a:lstStyle/>
          <a:p>
            <a:r>
              <a:rPr lang="en-US" dirty="0"/>
              <a:t>Scenario Five</a:t>
            </a:r>
          </a:p>
        </p:txBody>
      </p:sp>
      <p:pic>
        <p:nvPicPr>
          <p:cNvPr id="6" name="Graphic 5" descr="Elephant with solid fill">
            <a:extLst>
              <a:ext uri="{FF2B5EF4-FFF2-40B4-BE49-F238E27FC236}">
                <a16:creationId xmlns:a16="http://schemas.microsoft.com/office/drawing/2014/main" id="{69BCC3E5-667F-0089-7EDF-68B7A939A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2093" y="2653627"/>
            <a:ext cx="1360571" cy="1360571"/>
          </a:xfrm>
          <a:prstGeom prst="rect">
            <a:avLst/>
          </a:prstGeom>
        </p:spPr>
      </p:pic>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60120" y="4544568"/>
            <a:ext cx="10268712" cy="1545336"/>
          </a:xfrm>
        </p:spPr>
        <p:txBody>
          <a:bodyPr>
            <a:normAutofit/>
          </a:bodyPr>
          <a:lstStyle/>
          <a:p>
            <a:r>
              <a:rPr lang="en-US" sz="1800" i="1" dirty="0">
                <a:solidFill>
                  <a:srgbClr val="000000"/>
                </a:solidFill>
                <a:latin typeface="Libre Baskerville" panose="02000000000000000000" pitchFamily="2" charset="0"/>
              </a:rPr>
              <a:t>A close friend of yours remarks that they don't see color, when it comes to race, they are colorblind. How you would you address your friends comment while trying to preserve the friendship?</a:t>
            </a:r>
          </a:p>
        </p:txBody>
      </p:sp>
      <p:sp>
        <p:nvSpPr>
          <p:cNvPr id="3" name="Date Placeholder 9">
            <a:extLst>
              <a:ext uri="{FF2B5EF4-FFF2-40B4-BE49-F238E27FC236}">
                <a16:creationId xmlns:a16="http://schemas.microsoft.com/office/drawing/2014/main" id="{1193E15C-772D-4664-C842-3C3A4599C3AD}"/>
              </a:ext>
            </a:extLst>
          </p:cNvPr>
          <p:cNvSpPr txBox="1">
            <a:spLocks/>
          </p:cNvSpPr>
          <p:nvPr/>
        </p:nvSpPr>
        <p:spPr>
          <a:xfrm>
            <a:off x="4130109" y="6437711"/>
            <a:ext cx="39287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COPYRIGHT REBEL FIRM, 2023</a:t>
            </a:r>
          </a:p>
          <a:p>
            <a:endParaRPr lang="en-US" dirty="0"/>
          </a:p>
        </p:txBody>
      </p:sp>
    </p:spTree>
    <p:extLst>
      <p:ext uri="{BB962C8B-B14F-4D97-AF65-F5344CB8AC3E}">
        <p14:creationId xmlns:p14="http://schemas.microsoft.com/office/powerpoint/2010/main" val="204543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C69C1A1-78E3-4597-AE36-69056DA332BE}"/>
              </a:ext>
            </a:extLst>
          </p:cNvPr>
          <p:cNvSpPr>
            <a:spLocks noGrp="1"/>
          </p:cNvSpPr>
          <p:nvPr>
            <p:ph type="title"/>
          </p:nvPr>
        </p:nvSpPr>
        <p:spPr>
          <a:xfrm>
            <a:off x="5355771" y="1004205"/>
            <a:ext cx="6096000" cy="3725183"/>
          </a:xfrm>
        </p:spPr>
        <p:txBody>
          <a:bodyPr/>
          <a:lstStyle/>
          <a:p>
            <a:r>
              <a:rPr lang="en-US" dirty="0"/>
              <a:t>DEBRIEF. Reflect. share</a:t>
            </a:r>
          </a:p>
        </p:txBody>
      </p:sp>
      <p:sp>
        <p:nvSpPr>
          <p:cNvPr id="4" name="TextBox 3">
            <a:extLst>
              <a:ext uri="{FF2B5EF4-FFF2-40B4-BE49-F238E27FC236}">
                <a16:creationId xmlns:a16="http://schemas.microsoft.com/office/drawing/2014/main" id="{B32612B7-56FA-2116-3F46-7F9CBAEE9CA8}"/>
              </a:ext>
            </a:extLst>
          </p:cNvPr>
          <p:cNvSpPr txBox="1"/>
          <p:nvPr/>
        </p:nvSpPr>
        <p:spPr>
          <a:xfrm>
            <a:off x="322118" y="1905506"/>
            <a:ext cx="376150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emotions came up while you were engaging with the scenarios?</a:t>
            </a:r>
            <a:br>
              <a:rPr lang="en-US" sz="2400" dirty="0"/>
            </a:br>
            <a:endParaRPr lang="en-US" sz="2400" dirty="0"/>
          </a:p>
          <a:p>
            <a:pPr marL="285750" indent="-285750">
              <a:buFont typeface="Arial" panose="020B0604020202020204" pitchFamily="34" charset="0"/>
              <a:buChar char="•"/>
            </a:pPr>
            <a:r>
              <a:rPr lang="en-US" sz="2400" dirty="0"/>
              <a:t>What did you learn from each other during the conversations?</a:t>
            </a:r>
            <a:br>
              <a:rPr lang="en-US" sz="2400" dirty="0"/>
            </a:br>
            <a:endParaRPr lang="en-US" sz="2400" dirty="0"/>
          </a:p>
          <a:p>
            <a:pPr marL="285750" indent="-285750">
              <a:buFont typeface="Arial" panose="020B0604020202020204" pitchFamily="34" charset="0"/>
              <a:buChar char="•"/>
            </a:pPr>
            <a:r>
              <a:rPr lang="en-US" sz="2400" dirty="0"/>
              <a:t>What solutions do you think you can produce after today’s session?</a:t>
            </a:r>
          </a:p>
        </p:txBody>
      </p:sp>
    </p:spTree>
    <p:extLst>
      <p:ext uri="{BB962C8B-B14F-4D97-AF65-F5344CB8AC3E}">
        <p14:creationId xmlns:p14="http://schemas.microsoft.com/office/powerpoint/2010/main" val="267217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onochrome grey picture of an elephant">
            <a:extLst>
              <a:ext uri="{FF2B5EF4-FFF2-40B4-BE49-F238E27FC236}">
                <a16:creationId xmlns:a16="http://schemas.microsoft.com/office/drawing/2014/main" id="{8905A201-2937-FDCF-DAA2-0BDB72CEC157}"/>
              </a:ext>
            </a:extLst>
          </p:cNvPr>
          <p:cNvPicPr>
            <a:picLocks noChangeAspect="1"/>
          </p:cNvPicPr>
          <p:nvPr/>
        </p:nvPicPr>
        <p:blipFill rotWithShape="1">
          <a:blip r:embed="rId2"/>
          <a:srcRect t="3024" r="-1" b="797"/>
          <a:stretch/>
        </p:blipFill>
        <p:spPr>
          <a:xfrm>
            <a:off x="0" y="47808"/>
            <a:ext cx="12188952" cy="6857990"/>
          </a:xfrm>
          <a:prstGeom prst="rect">
            <a:avLst/>
          </a:prstGeom>
        </p:spPr>
      </p:pic>
      <p:sp>
        <p:nvSpPr>
          <p:cNvPr id="34" name="Rectangle 29">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2777"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6A792AF5-7146-316A-DE55-1E7EFD90B9A1}"/>
              </a:ext>
            </a:extLst>
          </p:cNvPr>
          <p:cNvSpPr>
            <a:spLocks noGrp="1"/>
          </p:cNvSpPr>
          <p:nvPr>
            <p:ph type="title"/>
          </p:nvPr>
        </p:nvSpPr>
        <p:spPr>
          <a:xfrm>
            <a:off x="6769902" y="1280160"/>
            <a:ext cx="4950351" cy="3657600"/>
          </a:xfrm>
        </p:spPr>
        <p:txBody>
          <a:bodyPr vert="horz" lIns="91440" tIns="45720" rIns="91440" bIns="45720" rtlCol="0" anchor="ctr">
            <a:normAutofit/>
          </a:bodyPr>
          <a:lstStyle/>
          <a:p>
            <a:r>
              <a:rPr lang="en-US" sz="2100" dirty="0">
                <a:solidFill>
                  <a:schemeClr val="tx1"/>
                </a:solidFill>
              </a:rPr>
              <a:t>“Many White people may avoid conversation about race out of fear of ‘saying the wrong thing. And many people of color in predominantly white companies may avoid these conversations out of fear of being seen as a complainer – or worse. But pretending the elephant in the room isn’t there won’t make it go away.</a:t>
            </a:r>
          </a:p>
        </p:txBody>
      </p:sp>
      <p:sp>
        <p:nvSpPr>
          <p:cNvPr id="10" name="Content Placeholder 9">
            <a:extLst>
              <a:ext uri="{FF2B5EF4-FFF2-40B4-BE49-F238E27FC236}">
                <a16:creationId xmlns:a16="http://schemas.microsoft.com/office/drawing/2014/main" id="{B00306A8-B1F7-7BB9-98C0-862E8DB28951}"/>
              </a:ext>
            </a:extLst>
          </p:cNvPr>
          <p:cNvSpPr>
            <a:spLocks noGrp="1"/>
          </p:cNvSpPr>
          <p:nvPr>
            <p:ph idx="1"/>
          </p:nvPr>
        </p:nvSpPr>
        <p:spPr>
          <a:xfrm>
            <a:off x="6821907" y="4487834"/>
            <a:ext cx="4950351" cy="1097280"/>
          </a:xfrm>
        </p:spPr>
        <p:txBody>
          <a:bodyPr vert="horz" lIns="91440" tIns="45720" rIns="91440" bIns="45720" rtlCol="0">
            <a:normAutofit/>
          </a:bodyPr>
          <a:lstStyle/>
          <a:p>
            <a:r>
              <a:rPr lang="en-US" dirty="0">
                <a:solidFill>
                  <a:schemeClr val="tx1"/>
                </a:solidFill>
              </a:rPr>
              <a:t>Dr. Kira Hudson Banks</a:t>
            </a:r>
          </a:p>
        </p:txBody>
      </p:sp>
    </p:spTree>
    <p:extLst>
      <p:ext uri="{BB962C8B-B14F-4D97-AF65-F5344CB8AC3E}">
        <p14:creationId xmlns:p14="http://schemas.microsoft.com/office/powerpoint/2010/main" val="11587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314D6AD-ACDD-CE6D-270F-94E60632FF49}"/>
              </a:ext>
            </a:extLst>
          </p:cNvPr>
          <p:cNvSpPr>
            <a:spLocks noGrp="1"/>
          </p:cNvSpPr>
          <p:nvPr>
            <p:ph type="title"/>
          </p:nvPr>
        </p:nvSpPr>
        <p:spPr>
          <a:xfrm>
            <a:off x="960120" y="317814"/>
            <a:ext cx="10268712" cy="1700784"/>
          </a:xfrm>
        </p:spPr>
        <p:txBody>
          <a:bodyPr vert="horz" lIns="91440" tIns="45720" rIns="91440" bIns="45720" rtlCol="0" anchor="ctr">
            <a:normAutofit/>
          </a:bodyPr>
          <a:lstStyle/>
          <a:p>
            <a:r>
              <a:rPr lang="en-US" sz="4600" b="1" kern="1200" cap="all" spc="120" baseline="0" dirty="0">
                <a:solidFill>
                  <a:schemeClr val="bg1"/>
                </a:solidFill>
                <a:latin typeface="+mj-lt"/>
                <a:ea typeface="+mj-ea"/>
                <a:cs typeface="+mj-cs"/>
              </a:rPr>
              <a:t>Elephant in the Room Board Game®™ – Racial Equity Gameplay Sessions</a:t>
            </a:r>
          </a:p>
        </p:txBody>
      </p:sp>
      <p:sp>
        <p:nvSpPr>
          <p:cNvPr id="1035" name="Rectangle 1034">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icture pf Philip facilitating an Elephant in the Room Board Game Session">
            <a:extLst>
              <a:ext uri="{FF2B5EF4-FFF2-40B4-BE49-F238E27FC236}">
                <a16:creationId xmlns:a16="http://schemas.microsoft.com/office/drawing/2014/main" id="{F53F2C13-6BB2-A414-0515-FA2872FFE92E}"/>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95" r="96" b="1"/>
          <a:stretch/>
        </p:blipFill>
        <p:spPr bwMode="auto">
          <a:xfrm>
            <a:off x="-3048" y="2264988"/>
            <a:ext cx="4370832" cy="395218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45DC8CA5-5751-2CF5-2BFC-951531C163A2}"/>
              </a:ext>
            </a:extLst>
          </p:cNvPr>
          <p:cNvSpPr>
            <a:spLocks noGrp="1"/>
          </p:cNvSpPr>
          <p:nvPr>
            <p:ph type="body" sz="half" idx="2"/>
          </p:nvPr>
        </p:nvSpPr>
        <p:spPr>
          <a:xfrm>
            <a:off x="5004426" y="2587625"/>
            <a:ext cx="6223961" cy="3317875"/>
          </a:xfrm>
        </p:spPr>
        <p:txBody>
          <a:bodyPr vert="horz" lIns="91440" tIns="45720" rIns="91440" bIns="45720" rtlCol="0" anchor="ctr">
            <a:noAutofit/>
          </a:bodyPr>
          <a:lstStyle/>
          <a:p>
            <a:r>
              <a:rPr lang="en-US" sz="2000" dirty="0"/>
              <a:t>An immersive board game experience that equips teams and organizations to have effective conversations about racial equity that lead to systemic change. Philip inspires and motivates organizations, large and small, to push past their comfort zones in conversations about race and gives them effective strategies and tools to employ among their workforces through gameplay. He was instrumental in getting people and organizations to “talk about race” before that concept became popular (after the murder of George Floyd).</a:t>
            </a:r>
          </a:p>
        </p:txBody>
      </p:sp>
      <p:pic>
        <p:nvPicPr>
          <p:cNvPr id="2" name="Picture 1" descr="A black and white logo of Rebel Firm, LLC which is the facilitator's company.">
            <a:extLst>
              <a:ext uri="{FF2B5EF4-FFF2-40B4-BE49-F238E27FC236}">
                <a16:creationId xmlns:a16="http://schemas.microsoft.com/office/drawing/2014/main" id="{AFB6178F-A764-9A91-ECFC-F9225A603F2E}"/>
              </a:ext>
            </a:extLst>
          </p:cNvPr>
          <p:cNvPicPr>
            <a:picLocks noChangeAspect="1"/>
          </p:cNvPicPr>
          <p:nvPr/>
        </p:nvPicPr>
        <p:blipFill>
          <a:blip r:embed="rId3"/>
          <a:stretch>
            <a:fillRect/>
          </a:stretch>
        </p:blipFill>
        <p:spPr>
          <a:xfrm>
            <a:off x="10585703" y="6228136"/>
            <a:ext cx="1606297" cy="629864"/>
          </a:xfrm>
          <a:prstGeom prst="rect">
            <a:avLst/>
          </a:prstGeom>
        </p:spPr>
      </p:pic>
    </p:spTree>
    <p:extLst>
      <p:ext uri="{BB962C8B-B14F-4D97-AF65-F5344CB8AC3E}">
        <p14:creationId xmlns:p14="http://schemas.microsoft.com/office/powerpoint/2010/main" val="11359097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D9F93E89-6BB0-44BD-A234-9F0747573935}"/>
              </a:ext>
            </a:extLst>
          </p:cNvPr>
          <p:cNvSpPr>
            <a:spLocks noGrp="1"/>
          </p:cNvSpPr>
          <p:nvPr>
            <p:ph type="title"/>
          </p:nvPr>
        </p:nvSpPr>
        <p:spPr>
          <a:xfrm>
            <a:off x="4555193" y="3036762"/>
            <a:ext cx="7136064" cy="1700784"/>
          </a:xfrm>
        </p:spPr>
        <p:txBody>
          <a:bodyPr/>
          <a:lstStyle/>
          <a:p>
            <a:r>
              <a:rPr lang="en-US" dirty="0"/>
              <a:t>THANK YOU</a:t>
            </a:r>
          </a:p>
        </p:txBody>
      </p:sp>
      <p:pic>
        <p:nvPicPr>
          <p:cNvPr id="27" name="Picture Placeholder 26" descr="This is a picture pf Philip Jacobs. I'm wearing a white hoodie and red hat&#10;&#10;">
            <a:extLst>
              <a:ext uri="{FF2B5EF4-FFF2-40B4-BE49-F238E27FC236}">
                <a16:creationId xmlns:a16="http://schemas.microsoft.com/office/drawing/2014/main" id="{E3EEA078-72A4-4C20-94E7-BFB4F433464F}"/>
              </a:ext>
            </a:extLst>
          </p:cNvPr>
          <p:cNvPicPr>
            <a:picLocks noGrp="1" noChangeAspect="1"/>
          </p:cNvPicPr>
          <p:nvPr>
            <p:ph type="pic" sz="quarter" idx="15"/>
          </p:nvPr>
        </p:nvPicPr>
        <p:blipFill rotWithShape="1">
          <a:blip r:embed="rId3"/>
          <a:srcRect l="30928" t="26119" r="20519" b="38521"/>
          <a:stretch/>
        </p:blipFill>
        <p:spPr>
          <a:xfrm>
            <a:off x="72736" y="1215737"/>
            <a:ext cx="3896590" cy="3958936"/>
          </a:xfrm>
        </p:spPr>
      </p:pic>
      <p:sp>
        <p:nvSpPr>
          <p:cNvPr id="17" name="Content Placeholder 16">
            <a:extLst>
              <a:ext uri="{FF2B5EF4-FFF2-40B4-BE49-F238E27FC236}">
                <a16:creationId xmlns:a16="http://schemas.microsoft.com/office/drawing/2014/main" id="{19606920-6D8A-4305-AB8A-83B7F93915CE}"/>
              </a:ext>
            </a:extLst>
          </p:cNvPr>
          <p:cNvSpPr>
            <a:spLocks noGrp="1"/>
          </p:cNvSpPr>
          <p:nvPr>
            <p:ph idx="1"/>
          </p:nvPr>
        </p:nvSpPr>
        <p:spPr>
          <a:xfrm>
            <a:off x="2770905" y="5380630"/>
            <a:ext cx="2770811" cy="577153"/>
          </a:xfrm>
        </p:spPr>
        <p:txBody>
          <a:bodyPr>
            <a:normAutofit/>
          </a:bodyPr>
          <a:lstStyle/>
          <a:p>
            <a:r>
              <a:rPr lang="en-US" dirty="0"/>
              <a:t>Philip “Sharp Skills” Jacobs</a:t>
            </a:r>
          </a:p>
        </p:txBody>
      </p:sp>
      <p:sp>
        <p:nvSpPr>
          <p:cNvPr id="13" name="Content Placeholder 12">
            <a:extLst>
              <a:ext uri="{FF2B5EF4-FFF2-40B4-BE49-F238E27FC236}">
                <a16:creationId xmlns:a16="http://schemas.microsoft.com/office/drawing/2014/main" id="{27C60074-2066-4765-88F0-BC4B57CC1F9D}"/>
              </a:ext>
            </a:extLst>
          </p:cNvPr>
          <p:cNvSpPr>
            <a:spLocks noGrp="1"/>
          </p:cNvSpPr>
          <p:nvPr>
            <p:ph idx="16"/>
          </p:nvPr>
        </p:nvSpPr>
        <p:spPr>
          <a:xfrm>
            <a:off x="5541716" y="5355582"/>
            <a:ext cx="2436658" cy="577153"/>
          </a:xfrm>
        </p:spPr>
        <p:txBody>
          <a:bodyPr/>
          <a:lstStyle/>
          <a:p>
            <a:r>
              <a:rPr lang="en-US" dirty="0"/>
              <a:t>pjacobs@rebelfirm.com</a:t>
            </a:r>
          </a:p>
        </p:txBody>
      </p:sp>
      <p:sp>
        <p:nvSpPr>
          <p:cNvPr id="15" name="Content Placeholder 14">
            <a:extLst>
              <a:ext uri="{FF2B5EF4-FFF2-40B4-BE49-F238E27FC236}">
                <a16:creationId xmlns:a16="http://schemas.microsoft.com/office/drawing/2014/main" id="{5C765B3E-A7DA-421D-A959-98BFA5AE3BA1}"/>
              </a:ext>
            </a:extLst>
          </p:cNvPr>
          <p:cNvSpPr>
            <a:spLocks noGrp="1"/>
          </p:cNvSpPr>
          <p:nvPr>
            <p:ph idx="17"/>
          </p:nvPr>
        </p:nvSpPr>
        <p:spPr>
          <a:xfrm>
            <a:off x="7978374" y="5355582"/>
            <a:ext cx="2270162" cy="577153"/>
          </a:xfrm>
        </p:spPr>
        <p:txBody>
          <a:bodyPr/>
          <a:lstStyle/>
          <a:p>
            <a:r>
              <a:rPr lang="en-US" dirty="0"/>
              <a:t>Rebelfirm.com</a:t>
            </a:r>
          </a:p>
        </p:txBody>
      </p:sp>
      <p:sp>
        <p:nvSpPr>
          <p:cNvPr id="3" name="Content Placeholder 14">
            <a:extLst>
              <a:ext uri="{FF2B5EF4-FFF2-40B4-BE49-F238E27FC236}">
                <a16:creationId xmlns:a16="http://schemas.microsoft.com/office/drawing/2014/main" id="{8ED2D940-7F8B-F1B3-EE6C-927B3C4C1BE0}"/>
              </a:ext>
            </a:extLst>
          </p:cNvPr>
          <p:cNvSpPr txBox="1">
            <a:spLocks/>
          </p:cNvSpPr>
          <p:nvPr/>
        </p:nvSpPr>
        <p:spPr>
          <a:xfrm>
            <a:off x="9614104" y="5355581"/>
            <a:ext cx="2270162" cy="577153"/>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1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IG: @thesharpskills</a:t>
            </a:r>
          </a:p>
        </p:txBody>
      </p:sp>
      <p:sp>
        <p:nvSpPr>
          <p:cNvPr id="5" name="Date Placeholder 9">
            <a:extLst>
              <a:ext uri="{FF2B5EF4-FFF2-40B4-BE49-F238E27FC236}">
                <a16:creationId xmlns:a16="http://schemas.microsoft.com/office/drawing/2014/main" id="{493F296A-4067-DA11-55EE-B161ECCB8284}"/>
              </a:ext>
            </a:extLst>
          </p:cNvPr>
          <p:cNvSpPr txBox="1">
            <a:spLocks/>
          </p:cNvSpPr>
          <p:nvPr/>
        </p:nvSpPr>
        <p:spPr>
          <a:xfrm>
            <a:off x="4795678" y="6418304"/>
            <a:ext cx="39287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COPYRIGHT REBEL FIRM, 2023</a:t>
            </a:r>
          </a:p>
          <a:p>
            <a:endParaRPr lang="en-US" dirty="0"/>
          </a:p>
        </p:txBody>
      </p:sp>
      <p:pic>
        <p:nvPicPr>
          <p:cNvPr id="4" name="Picture 3" descr="A black and white logo of Rebel Firm, LLC which is the facilitator's company.">
            <a:extLst>
              <a:ext uri="{FF2B5EF4-FFF2-40B4-BE49-F238E27FC236}">
                <a16:creationId xmlns:a16="http://schemas.microsoft.com/office/drawing/2014/main" id="{D4FE2E78-B439-2750-9755-352F7BF7E9D7}"/>
              </a:ext>
            </a:extLst>
          </p:cNvPr>
          <p:cNvPicPr>
            <a:picLocks noChangeAspect="1"/>
          </p:cNvPicPr>
          <p:nvPr/>
        </p:nvPicPr>
        <p:blipFill>
          <a:blip r:embed="rId4"/>
          <a:stretch>
            <a:fillRect/>
          </a:stretch>
        </p:blipFill>
        <p:spPr>
          <a:xfrm>
            <a:off x="10585703" y="6172200"/>
            <a:ext cx="1606297" cy="685800"/>
          </a:xfrm>
          <a:prstGeom prst="rect">
            <a:avLst/>
          </a:prstGeom>
        </p:spPr>
      </p:pic>
    </p:spTree>
    <p:extLst>
      <p:ext uri="{BB962C8B-B14F-4D97-AF65-F5344CB8AC3E}">
        <p14:creationId xmlns:p14="http://schemas.microsoft.com/office/powerpoint/2010/main" val="245235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53">
            <a:extLst>
              <a:ext uri="{FF2B5EF4-FFF2-40B4-BE49-F238E27FC236}">
                <a16:creationId xmlns:a16="http://schemas.microsoft.com/office/drawing/2014/main" id="{742A82AB-F005-49A7-9C16-0AF17C1E992A}"/>
              </a:ext>
            </a:extLst>
          </p:cNvPr>
          <p:cNvSpPr>
            <a:spLocks noGrp="1"/>
          </p:cNvSpPr>
          <p:nvPr>
            <p:ph type="title"/>
          </p:nvPr>
        </p:nvSpPr>
        <p:spPr>
          <a:xfrm>
            <a:off x="960120" y="317814"/>
            <a:ext cx="10268712" cy="1700784"/>
          </a:xfrm>
        </p:spPr>
        <p:txBody>
          <a:bodyPr vert="horz" lIns="91440" tIns="45720" rIns="91440" bIns="45720" rtlCol="0" anchor="ctr">
            <a:normAutofit/>
          </a:bodyPr>
          <a:lstStyle/>
          <a:p>
            <a:pPr>
              <a:lnSpc>
                <a:spcPct val="90000"/>
              </a:lnSpc>
              <a:spcBef>
                <a:spcPct val="0"/>
              </a:spcBef>
            </a:pPr>
            <a:r>
              <a:rPr lang="en-US" kern="1200" cap="all" spc="120" baseline="0">
                <a:solidFill>
                  <a:schemeClr val="bg1"/>
                </a:solidFill>
                <a:latin typeface="+mj-lt"/>
                <a:ea typeface="+mj-ea"/>
                <a:cs typeface="+mj-cs"/>
              </a:rPr>
              <a:t>AGENDA</a:t>
            </a:r>
          </a:p>
        </p:txBody>
      </p:sp>
      <p:pic>
        <p:nvPicPr>
          <p:cNvPr id="9" name="Graphic 8" descr="Elephant with solid fill">
            <a:extLst>
              <a:ext uri="{FF2B5EF4-FFF2-40B4-BE49-F238E27FC236}">
                <a16:creationId xmlns:a16="http://schemas.microsoft.com/office/drawing/2014/main" id="{CDAE2A04-40CE-8602-2B44-7B49957CAE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1999" y="2835777"/>
            <a:ext cx="3307372" cy="3307372"/>
          </a:xfrm>
          <a:prstGeom prst="rect">
            <a:avLst/>
          </a:prstGeom>
        </p:spPr>
      </p:pic>
      <p:sp>
        <p:nvSpPr>
          <p:cNvPr id="29" name="Content Placeholder 28">
            <a:extLst>
              <a:ext uri="{FF2B5EF4-FFF2-40B4-BE49-F238E27FC236}">
                <a16:creationId xmlns:a16="http://schemas.microsoft.com/office/drawing/2014/main" id="{72142BC0-18E5-42CE-A02F-AC348DDCE465}"/>
              </a:ext>
            </a:extLst>
          </p:cNvPr>
          <p:cNvSpPr>
            <a:spLocks noGrp="1"/>
          </p:cNvSpPr>
          <p:nvPr>
            <p:ph idx="1"/>
          </p:nvPr>
        </p:nvSpPr>
        <p:spPr>
          <a:xfrm>
            <a:off x="5296240" y="2835776"/>
            <a:ext cx="5932591" cy="3274183"/>
          </a:xfrm>
        </p:spPr>
        <p:txBody>
          <a:bodyPr vert="horz" lIns="91440" tIns="45720" rIns="91440" bIns="45720" rtlCol="0" anchor="ctr">
            <a:normAutofit fontScale="92500" lnSpcReduction="10000"/>
          </a:bodyPr>
          <a:lstStyle/>
          <a:p>
            <a:pPr>
              <a:lnSpc>
                <a:spcPct val="91000"/>
              </a:lnSpc>
            </a:pPr>
            <a:r>
              <a:rPr lang="en-US" dirty="0">
                <a:solidFill>
                  <a:schemeClr val="tx1"/>
                </a:solidFill>
              </a:rPr>
              <a:t>Background and Context</a:t>
            </a:r>
          </a:p>
          <a:p>
            <a:pPr>
              <a:lnSpc>
                <a:spcPct val="91000"/>
              </a:lnSpc>
            </a:pPr>
            <a:r>
              <a:rPr lang="en-US" dirty="0">
                <a:solidFill>
                  <a:schemeClr val="tx1"/>
                </a:solidFill>
              </a:rPr>
              <a:t>Scenario One</a:t>
            </a:r>
          </a:p>
          <a:p>
            <a:pPr>
              <a:lnSpc>
                <a:spcPct val="91000"/>
              </a:lnSpc>
            </a:pPr>
            <a:r>
              <a:rPr lang="en-US" dirty="0">
                <a:solidFill>
                  <a:schemeClr val="tx1"/>
                </a:solidFill>
              </a:rPr>
              <a:t>Scenario Two</a:t>
            </a:r>
          </a:p>
          <a:p>
            <a:pPr>
              <a:lnSpc>
                <a:spcPct val="91000"/>
              </a:lnSpc>
            </a:pPr>
            <a:r>
              <a:rPr lang="en-US" dirty="0">
                <a:solidFill>
                  <a:schemeClr val="tx1"/>
                </a:solidFill>
              </a:rPr>
              <a:t>Scenario Three</a:t>
            </a:r>
          </a:p>
          <a:p>
            <a:pPr>
              <a:lnSpc>
                <a:spcPct val="91000"/>
              </a:lnSpc>
            </a:pPr>
            <a:r>
              <a:rPr lang="en-US" dirty="0">
                <a:solidFill>
                  <a:schemeClr val="tx1"/>
                </a:solidFill>
              </a:rPr>
              <a:t>Bonus Scenarios (if we have time)</a:t>
            </a:r>
          </a:p>
          <a:p>
            <a:pPr>
              <a:lnSpc>
                <a:spcPct val="91000"/>
              </a:lnSpc>
            </a:pPr>
            <a:r>
              <a:rPr lang="en-US" dirty="0">
                <a:solidFill>
                  <a:schemeClr val="tx1"/>
                </a:solidFill>
              </a:rPr>
              <a:t>Debrief. Reflect. Share</a:t>
            </a:r>
          </a:p>
          <a:p>
            <a:pPr>
              <a:lnSpc>
                <a:spcPct val="91000"/>
              </a:lnSpc>
            </a:pPr>
            <a:r>
              <a:rPr lang="en-US" dirty="0">
                <a:solidFill>
                  <a:schemeClr val="tx1"/>
                </a:solidFill>
              </a:rPr>
              <a:t>Closing</a:t>
            </a:r>
          </a:p>
        </p:txBody>
      </p:sp>
      <p:sp>
        <p:nvSpPr>
          <p:cNvPr id="7" name="Footer Placeholder 8">
            <a:extLst>
              <a:ext uri="{FF2B5EF4-FFF2-40B4-BE49-F238E27FC236}">
                <a16:creationId xmlns:a16="http://schemas.microsoft.com/office/drawing/2014/main" id="{EA683B60-B65C-41B7-A2DD-F978D1E9EAC1}"/>
              </a:ext>
            </a:extLst>
          </p:cNvPr>
          <p:cNvSpPr>
            <a:spLocks noGrp="1"/>
          </p:cNvSpPr>
          <p:nvPr>
            <p:ph type="ftr" sz="quarter" idx="11"/>
          </p:nvPr>
        </p:nvSpPr>
        <p:spPr>
          <a:xfrm>
            <a:off x="960120" y="6356350"/>
            <a:ext cx="5504688" cy="365125"/>
          </a:xfrm>
        </p:spPr>
        <p:txBody>
          <a:bodyPr vert="horz" lIns="91440" tIns="45720" rIns="91440" bIns="45720" rtlCol="0" anchor="ctr">
            <a:normAutofit/>
          </a:bodyPr>
          <a:lstStyle/>
          <a:p>
            <a:pPr>
              <a:spcAft>
                <a:spcPts val="600"/>
              </a:spcAft>
            </a:pPr>
            <a:r>
              <a:rPr lang="en-US" kern="1200" cap="all" spc="50" baseline="0">
                <a:latin typeface="+mn-lt"/>
                <a:ea typeface="+mn-ea"/>
                <a:cs typeface="+mn-cs"/>
              </a:rPr>
              <a:t>Elephant in the ROOM</a:t>
            </a:r>
          </a:p>
        </p:txBody>
      </p:sp>
      <p:sp>
        <p:nvSpPr>
          <p:cNvPr id="6" name="Date Placeholder 7">
            <a:extLst>
              <a:ext uri="{FF2B5EF4-FFF2-40B4-BE49-F238E27FC236}">
                <a16:creationId xmlns:a16="http://schemas.microsoft.com/office/drawing/2014/main" id="{4722503D-ED2B-46FC-B35C-DA57B68DB58F}"/>
              </a:ext>
            </a:extLst>
          </p:cNvPr>
          <p:cNvSpPr>
            <a:spLocks noGrp="1"/>
          </p:cNvSpPr>
          <p:nvPr>
            <p:ph type="dt" sz="half" idx="10"/>
          </p:nvPr>
        </p:nvSpPr>
        <p:spPr>
          <a:xfrm>
            <a:off x="6903720" y="6356350"/>
            <a:ext cx="3236976" cy="365125"/>
          </a:xfrm>
        </p:spPr>
        <p:txBody>
          <a:bodyPr vert="horz" lIns="91440" tIns="45720" rIns="91440" bIns="45720" rtlCol="0" anchor="ctr">
            <a:normAutofit/>
          </a:bodyPr>
          <a:lstStyle/>
          <a:p>
            <a:pPr algn="r">
              <a:spcAft>
                <a:spcPts val="600"/>
              </a:spcAft>
            </a:pPr>
            <a:r>
              <a:rPr lang="en-US" dirty="0"/>
              <a:t>COPYRIGHT REBEL FIRM, 2023</a:t>
            </a:r>
            <a:endParaRPr lang="en-US"/>
          </a:p>
        </p:txBody>
      </p:sp>
    </p:spTree>
    <p:extLst>
      <p:ext uri="{BB962C8B-B14F-4D97-AF65-F5344CB8AC3E}">
        <p14:creationId xmlns:p14="http://schemas.microsoft.com/office/powerpoint/2010/main" val="259378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16D8A-2E12-4C9A-8001-077CF283056F}"/>
              </a:ext>
            </a:extLst>
          </p:cNvPr>
          <p:cNvSpPr>
            <a:spLocks noGrp="1"/>
          </p:cNvSpPr>
          <p:nvPr>
            <p:ph type="title"/>
          </p:nvPr>
        </p:nvSpPr>
        <p:spPr>
          <a:xfrm>
            <a:off x="5300811" y="317500"/>
            <a:ext cx="5927576" cy="1701800"/>
          </a:xfrm>
        </p:spPr>
        <p:txBody>
          <a:bodyPr vert="horz" lIns="91440" tIns="45720" rIns="91440" bIns="45720" rtlCol="0" anchor="ctr">
            <a:normAutofit/>
          </a:bodyPr>
          <a:lstStyle/>
          <a:p>
            <a:r>
              <a:rPr lang="en-US" sz="5600" kern="1200" cap="all" spc="120" baseline="0">
                <a:solidFill>
                  <a:schemeClr val="bg1"/>
                </a:solidFill>
                <a:latin typeface="+mj-lt"/>
                <a:ea typeface="+mj-ea"/>
                <a:cs typeface="+mj-cs"/>
              </a:rPr>
              <a:t>Introduction</a:t>
            </a:r>
            <a:br>
              <a:rPr lang="en-US" sz="5600" kern="1200" cap="all" spc="120" baseline="0">
                <a:solidFill>
                  <a:schemeClr val="bg1"/>
                </a:solidFill>
                <a:latin typeface="+mj-lt"/>
                <a:ea typeface="+mj-ea"/>
                <a:cs typeface="+mj-cs"/>
              </a:rPr>
            </a:br>
            <a:endParaRPr lang="en-US" sz="5600" kern="1200" cap="all" spc="120" baseline="0">
              <a:solidFill>
                <a:schemeClr val="bg1"/>
              </a:solidFill>
              <a:latin typeface="+mj-lt"/>
              <a:ea typeface="+mj-ea"/>
              <a:cs typeface="+mj-cs"/>
            </a:endParaRPr>
          </a:p>
        </p:txBody>
      </p:sp>
      <p:pic>
        <p:nvPicPr>
          <p:cNvPr id="12" name="Picture Placeholder 11" descr="The book cover titled Elephant in the Room with an elephant and a crowd of people">
            <a:extLst>
              <a:ext uri="{FF2B5EF4-FFF2-40B4-BE49-F238E27FC236}">
                <a16:creationId xmlns:a16="http://schemas.microsoft.com/office/drawing/2014/main" id="{F21905D5-A76F-7E0A-44DE-2638B14ACED8}"/>
              </a:ext>
            </a:extLst>
          </p:cNvPr>
          <p:cNvPicPr>
            <a:picLocks noGrp="1" noChangeAspect="1"/>
          </p:cNvPicPr>
          <p:nvPr>
            <p:ph type="pic" sz="quarter" idx="13"/>
          </p:nvPr>
        </p:nvPicPr>
        <p:blipFill rotWithShape="1">
          <a:blip r:embed="rId3"/>
          <a:srcRect l="4138" r="3151"/>
          <a:stretch/>
        </p:blipFill>
        <p:spPr>
          <a:xfrm>
            <a:off x="20" y="10"/>
            <a:ext cx="4979484" cy="6857990"/>
          </a:xfrm>
          <a:prstGeom prst="rect">
            <a:avLst/>
          </a:prstGeom>
          <a:ln>
            <a:solidFill>
              <a:schemeClr val="tx1"/>
            </a:solidFill>
          </a:ln>
        </p:spPr>
      </p:pic>
      <p:sp>
        <p:nvSpPr>
          <p:cNvPr id="42" name="Content Placeholder 41">
            <a:extLst>
              <a:ext uri="{FF2B5EF4-FFF2-40B4-BE49-F238E27FC236}">
                <a16:creationId xmlns:a16="http://schemas.microsoft.com/office/drawing/2014/main" id="{69D5268B-B9FF-4EF5-90FE-EC2BBE068171}"/>
              </a:ext>
            </a:extLst>
          </p:cNvPr>
          <p:cNvSpPr>
            <a:spLocks noGrp="1"/>
          </p:cNvSpPr>
          <p:nvPr>
            <p:ph idx="1"/>
          </p:nvPr>
        </p:nvSpPr>
        <p:spPr>
          <a:xfrm>
            <a:off x="5300810" y="2587625"/>
            <a:ext cx="5927577" cy="3594100"/>
          </a:xfrm>
        </p:spPr>
        <p:txBody>
          <a:bodyPr vert="horz" lIns="91440" tIns="45720" rIns="91440" bIns="45720" rtlCol="0" anchor="t">
            <a:normAutofit/>
          </a:bodyPr>
          <a:lstStyle/>
          <a:p>
            <a:r>
              <a:rPr lang="en-US" dirty="0">
                <a:solidFill>
                  <a:schemeClr val="tx1"/>
                </a:solidFill>
              </a:rPr>
              <a:t>Why I wrote the book… </a:t>
            </a:r>
          </a:p>
          <a:p>
            <a:r>
              <a:rPr lang="en-US" dirty="0">
                <a:solidFill>
                  <a:schemeClr val="tx1"/>
                </a:solidFill>
              </a:rPr>
              <a:t>So, we can have more </a:t>
            </a:r>
            <a:r>
              <a:rPr lang="en-US" dirty="0">
                <a:solidFill>
                  <a:srgbClr val="FF0000"/>
                </a:solidFill>
              </a:rPr>
              <a:t>effective</a:t>
            </a:r>
            <a:r>
              <a:rPr lang="en-US" dirty="0">
                <a:solidFill>
                  <a:schemeClr val="tx1"/>
                </a:solidFill>
              </a:rPr>
              <a:t> conversations about race that lead to </a:t>
            </a:r>
            <a:r>
              <a:rPr lang="en-US" dirty="0">
                <a:solidFill>
                  <a:srgbClr val="FF0000"/>
                </a:solidFill>
              </a:rPr>
              <a:t>systemic</a:t>
            </a:r>
            <a:r>
              <a:rPr lang="en-US" dirty="0">
                <a:solidFill>
                  <a:schemeClr val="tx1"/>
                </a:solidFill>
              </a:rPr>
              <a:t> change.</a:t>
            </a:r>
          </a:p>
        </p:txBody>
      </p:sp>
      <p:sp>
        <p:nvSpPr>
          <p:cNvPr id="16" name="Date Placeholder 15">
            <a:extLst>
              <a:ext uri="{FF2B5EF4-FFF2-40B4-BE49-F238E27FC236}">
                <a16:creationId xmlns:a16="http://schemas.microsoft.com/office/drawing/2014/main" id="{8A0E0C01-C0E3-4A01-A4F2-4C32D44251C0}"/>
              </a:ext>
            </a:extLst>
          </p:cNvPr>
          <p:cNvSpPr>
            <a:spLocks noGrp="1"/>
          </p:cNvSpPr>
          <p:nvPr>
            <p:ph type="dt" sz="half" idx="10"/>
          </p:nvPr>
        </p:nvSpPr>
        <p:spPr>
          <a:xfrm>
            <a:off x="6966502" y="6489196"/>
            <a:ext cx="3236976" cy="365125"/>
          </a:xfrm>
        </p:spPr>
        <p:txBody>
          <a:bodyPr vert="horz" lIns="91440" tIns="45720" rIns="91440" bIns="45720" rtlCol="0" anchor="ctr">
            <a:normAutofit/>
          </a:bodyPr>
          <a:lstStyle/>
          <a:p>
            <a:pPr algn="r">
              <a:spcAft>
                <a:spcPts val="600"/>
              </a:spcAft>
            </a:pPr>
            <a:r>
              <a:rPr lang="en-US" dirty="0"/>
              <a:t>COPYRIGHT REBEL FIRM, 2023</a:t>
            </a:r>
          </a:p>
          <a:p>
            <a:pPr algn="r">
              <a:spcAft>
                <a:spcPts val="600"/>
              </a:spcAft>
            </a:pPr>
            <a:endParaRPr lang="en-US" dirty="0"/>
          </a:p>
        </p:txBody>
      </p:sp>
    </p:spTree>
    <p:extLst>
      <p:ext uri="{BB962C8B-B14F-4D97-AF65-F5344CB8AC3E}">
        <p14:creationId xmlns:p14="http://schemas.microsoft.com/office/powerpoint/2010/main" val="19261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6D7C2A-2B55-F88F-3423-A525C13C1A55}"/>
              </a:ext>
            </a:extLst>
          </p:cNvPr>
          <p:cNvSpPr>
            <a:spLocks noGrp="1"/>
          </p:cNvSpPr>
          <p:nvPr>
            <p:ph type="title"/>
          </p:nvPr>
        </p:nvSpPr>
        <p:spPr/>
        <p:txBody>
          <a:bodyPr/>
          <a:lstStyle/>
          <a:p>
            <a:r>
              <a:rPr lang="en-US" dirty="0"/>
              <a:t>Definitions</a:t>
            </a:r>
          </a:p>
        </p:txBody>
      </p:sp>
      <p:sp>
        <p:nvSpPr>
          <p:cNvPr id="10" name="Text Placeholder 9">
            <a:extLst>
              <a:ext uri="{FF2B5EF4-FFF2-40B4-BE49-F238E27FC236}">
                <a16:creationId xmlns:a16="http://schemas.microsoft.com/office/drawing/2014/main" id="{158F1941-DAC4-0755-8BED-8101C22095B2}"/>
              </a:ext>
            </a:extLst>
          </p:cNvPr>
          <p:cNvSpPr>
            <a:spLocks noGrp="1"/>
          </p:cNvSpPr>
          <p:nvPr>
            <p:ph type="body" idx="1"/>
          </p:nvPr>
        </p:nvSpPr>
        <p:spPr/>
        <p:txBody>
          <a:bodyPr/>
          <a:lstStyle/>
          <a:p>
            <a:r>
              <a:rPr lang="en-US" dirty="0"/>
              <a:t>RACE</a:t>
            </a:r>
          </a:p>
        </p:txBody>
      </p:sp>
      <p:sp>
        <p:nvSpPr>
          <p:cNvPr id="11" name="Content Placeholder 10">
            <a:extLst>
              <a:ext uri="{FF2B5EF4-FFF2-40B4-BE49-F238E27FC236}">
                <a16:creationId xmlns:a16="http://schemas.microsoft.com/office/drawing/2014/main" id="{0F1603BB-2830-19A9-3BF8-414978607591}"/>
              </a:ext>
            </a:extLst>
          </p:cNvPr>
          <p:cNvSpPr>
            <a:spLocks noGrp="1"/>
          </p:cNvSpPr>
          <p:nvPr>
            <p:ph sz="half" idx="2"/>
          </p:nvPr>
        </p:nvSpPr>
        <p:spPr/>
        <p:txBody>
          <a:bodyPr/>
          <a:lstStyle/>
          <a:p>
            <a:r>
              <a:rPr lang="en-US" dirty="0"/>
              <a:t>A social construct designed to categorize individuals and groups of people based on skin color and physical attributes in order to assign them a permanent place in the social hierarchy. </a:t>
            </a:r>
          </a:p>
        </p:txBody>
      </p:sp>
      <p:sp>
        <p:nvSpPr>
          <p:cNvPr id="12" name="Text Placeholder 11">
            <a:extLst>
              <a:ext uri="{FF2B5EF4-FFF2-40B4-BE49-F238E27FC236}">
                <a16:creationId xmlns:a16="http://schemas.microsoft.com/office/drawing/2014/main" id="{20201D65-F296-C63D-2FDA-EBD0196E64EF}"/>
              </a:ext>
            </a:extLst>
          </p:cNvPr>
          <p:cNvSpPr>
            <a:spLocks noGrp="1"/>
          </p:cNvSpPr>
          <p:nvPr>
            <p:ph type="body" sz="quarter" idx="3"/>
          </p:nvPr>
        </p:nvSpPr>
        <p:spPr/>
        <p:txBody>
          <a:bodyPr/>
          <a:lstStyle/>
          <a:p>
            <a:r>
              <a:rPr lang="en-US" dirty="0"/>
              <a:t>RACISM</a:t>
            </a:r>
          </a:p>
        </p:txBody>
      </p:sp>
      <p:sp>
        <p:nvSpPr>
          <p:cNvPr id="13" name="Content Placeholder 12">
            <a:extLst>
              <a:ext uri="{FF2B5EF4-FFF2-40B4-BE49-F238E27FC236}">
                <a16:creationId xmlns:a16="http://schemas.microsoft.com/office/drawing/2014/main" id="{7C7EF0B9-B65B-4E66-6ED4-695A6B78B589}"/>
              </a:ext>
            </a:extLst>
          </p:cNvPr>
          <p:cNvSpPr>
            <a:spLocks noGrp="1"/>
          </p:cNvSpPr>
          <p:nvPr>
            <p:ph sz="quarter" idx="4"/>
          </p:nvPr>
        </p:nvSpPr>
        <p:spPr/>
        <p:txBody>
          <a:bodyPr/>
          <a:lstStyle/>
          <a:p>
            <a:r>
              <a:rPr lang="en-US" dirty="0"/>
              <a:t>The beliefs and actions of those with the most power in the socially constructed racial hierarchy imposed on those with less (or the least amount of) power.</a:t>
            </a:r>
          </a:p>
        </p:txBody>
      </p:sp>
      <p:sp>
        <p:nvSpPr>
          <p:cNvPr id="14" name="Text Placeholder 13">
            <a:extLst>
              <a:ext uri="{FF2B5EF4-FFF2-40B4-BE49-F238E27FC236}">
                <a16:creationId xmlns:a16="http://schemas.microsoft.com/office/drawing/2014/main" id="{06192496-5015-458C-C216-70358C4C90DC}"/>
              </a:ext>
            </a:extLst>
          </p:cNvPr>
          <p:cNvSpPr>
            <a:spLocks noGrp="1"/>
          </p:cNvSpPr>
          <p:nvPr>
            <p:ph type="body" sz="quarter" idx="13"/>
          </p:nvPr>
        </p:nvSpPr>
        <p:spPr/>
        <p:txBody>
          <a:bodyPr/>
          <a:lstStyle/>
          <a:p>
            <a:r>
              <a:rPr lang="en-US" dirty="0"/>
              <a:t>Racial Equity</a:t>
            </a:r>
          </a:p>
        </p:txBody>
      </p:sp>
      <p:sp>
        <p:nvSpPr>
          <p:cNvPr id="15" name="Content Placeholder 14">
            <a:extLst>
              <a:ext uri="{FF2B5EF4-FFF2-40B4-BE49-F238E27FC236}">
                <a16:creationId xmlns:a16="http://schemas.microsoft.com/office/drawing/2014/main" id="{54F7B20C-3BA8-F627-240A-2093B9676914}"/>
              </a:ext>
            </a:extLst>
          </p:cNvPr>
          <p:cNvSpPr>
            <a:spLocks noGrp="1"/>
          </p:cNvSpPr>
          <p:nvPr>
            <p:ph sz="quarter" idx="14"/>
          </p:nvPr>
        </p:nvSpPr>
        <p:spPr/>
        <p:txBody>
          <a:bodyPr/>
          <a:lstStyle/>
          <a:p>
            <a:r>
              <a:rPr lang="en-US" dirty="0"/>
              <a:t>The relentless pursuit to repair the harms caused by race and racism and setting up systems to ensure they never happen again.</a:t>
            </a:r>
          </a:p>
        </p:txBody>
      </p:sp>
      <p:sp>
        <p:nvSpPr>
          <p:cNvPr id="7" name="Date Placeholder 6">
            <a:extLst>
              <a:ext uri="{FF2B5EF4-FFF2-40B4-BE49-F238E27FC236}">
                <a16:creationId xmlns:a16="http://schemas.microsoft.com/office/drawing/2014/main" id="{6148CE7F-367A-3625-3898-27BF0832343C}"/>
              </a:ext>
            </a:extLst>
          </p:cNvPr>
          <p:cNvSpPr>
            <a:spLocks noGrp="1"/>
          </p:cNvSpPr>
          <p:nvPr>
            <p:ph type="dt" sz="half" idx="10"/>
          </p:nvPr>
        </p:nvSpPr>
        <p:spPr>
          <a:xfrm>
            <a:off x="4477512" y="6492813"/>
            <a:ext cx="3236976" cy="365125"/>
          </a:xfrm>
        </p:spPr>
        <p:txBody>
          <a:bodyPr/>
          <a:lstStyle/>
          <a:p>
            <a:r>
              <a:rPr lang="en-US" dirty="0"/>
              <a:t>COPYRIGHT REBEL FIRM, 2023</a:t>
            </a:r>
          </a:p>
          <a:p>
            <a:endParaRPr lang="en-US" dirty="0"/>
          </a:p>
        </p:txBody>
      </p:sp>
    </p:spTree>
    <p:extLst>
      <p:ext uri="{BB962C8B-B14F-4D97-AF65-F5344CB8AC3E}">
        <p14:creationId xmlns:p14="http://schemas.microsoft.com/office/powerpoint/2010/main" val="408379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9790FBA-B6C7-E0D3-9165-22EDD79E63B6}"/>
              </a:ext>
            </a:extLst>
          </p:cNvPr>
          <p:cNvSpPr>
            <a:spLocks noGrp="1"/>
          </p:cNvSpPr>
          <p:nvPr>
            <p:ph type="title"/>
          </p:nvPr>
        </p:nvSpPr>
        <p:spPr/>
        <p:txBody>
          <a:bodyPr/>
          <a:lstStyle/>
          <a:p>
            <a:r>
              <a:rPr lang="en-US" dirty="0"/>
              <a:t>Four Levels of RACISM</a:t>
            </a:r>
          </a:p>
        </p:txBody>
      </p:sp>
      <p:graphicFrame>
        <p:nvGraphicFramePr>
          <p:cNvPr id="29" name="Diagram 28" descr="Four circles within each other that represent the four levels of racism.">
            <a:extLst>
              <a:ext uri="{FF2B5EF4-FFF2-40B4-BE49-F238E27FC236}">
                <a16:creationId xmlns:a16="http://schemas.microsoft.com/office/drawing/2014/main" id="{E30B8FDB-B71F-D896-2AEE-DA747DDE631E}"/>
              </a:ext>
            </a:extLst>
          </p:cNvPr>
          <p:cNvGraphicFramePr/>
          <p:nvPr>
            <p:extLst>
              <p:ext uri="{D42A27DB-BD31-4B8C-83A1-F6EECF244321}">
                <p14:modId xmlns:p14="http://schemas.microsoft.com/office/powerpoint/2010/main" val="896143562"/>
              </p:ext>
            </p:extLst>
          </p:nvPr>
        </p:nvGraphicFramePr>
        <p:xfrm>
          <a:off x="1659082" y="1600200"/>
          <a:ext cx="8873836" cy="5178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a:extLst>
              <a:ext uri="{FF2B5EF4-FFF2-40B4-BE49-F238E27FC236}">
                <a16:creationId xmlns:a16="http://schemas.microsoft.com/office/drawing/2014/main" id="{3BF778CE-C3BF-1F5E-B28F-6790DF6A069A}"/>
              </a:ext>
            </a:extLst>
          </p:cNvPr>
          <p:cNvSpPr txBox="1"/>
          <p:nvPr/>
        </p:nvSpPr>
        <p:spPr>
          <a:xfrm>
            <a:off x="238992" y="2431473"/>
            <a:ext cx="3162300" cy="1846659"/>
          </a:xfrm>
          <a:prstGeom prst="rect">
            <a:avLst/>
          </a:prstGeom>
          <a:noFill/>
        </p:spPr>
        <p:txBody>
          <a:bodyPr wrap="square" rtlCol="0">
            <a:spAutoFit/>
          </a:bodyPr>
          <a:lstStyle/>
          <a:p>
            <a:r>
              <a:rPr lang="en-US" sz="2400" dirty="0">
                <a:solidFill>
                  <a:schemeClr val="accent5">
                    <a:lumMod val="75000"/>
                  </a:schemeClr>
                </a:solidFill>
              </a:rPr>
              <a:t>Structural</a:t>
            </a:r>
            <a:r>
              <a:rPr lang="en-US" dirty="0"/>
              <a:t> -  A history and current reality of institutional racism across all institutions, combining to create a system that negatively impacts communities of color</a:t>
            </a:r>
          </a:p>
        </p:txBody>
      </p:sp>
      <p:sp>
        <p:nvSpPr>
          <p:cNvPr id="31" name="TextBox 30">
            <a:extLst>
              <a:ext uri="{FF2B5EF4-FFF2-40B4-BE49-F238E27FC236}">
                <a16:creationId xmlns:a16="http://schemas.microsoft.com/office/drawing/2014/main" id="{FF3DA975-51B9-FE0C-D8C9-A7426A6DAA60}"/>
              </a:ext>
            </a:extLst>
          </p:cNvPr>
          <p:cNvSpPr txBox="1"/>
          <p:nvPr/>
        </p:nvSpPr>
        <p:spPr>
          <a:xfrm>
            <a:off x="9029700" y="2431473"/>
            <a:ext cx="3162300" cy="1846659"/>
          </a:xfrm>
          <a:prstGeom prst="rect">
            <a:avLst/>
          </a:prstGeom>
          <a:noFill/>
        </p:spPr>
        <p:txBody>
          <a:bodyPr wrap="square" rtlCol="0">
            <a:spAutoFit/>
          </a:bodyPr>
          <a:lstStyle/>
          <a:p>
            <a:r>
              <a:rPr lang="en-US" sz="2400" dirty="0"/>
              <a:t>Institutional</a:t>
            </a:r>
            <a:r>
              <a:rPr lang="en-US" sz="1600" dirty="0"/>
              <a:t> - </a:t>
            </a:r>
            <a:r>
              <a:rPr lang="en-US" dirty="0"/>
              <a:t>Policies, practices and procedures that work better for white people, than for people of color, often unintentionally - including those that are “race neutral”</a:t>
            </a:r>
          </a:p>
        </p:txBody>
      </p:sp>
      <p:sp>
        <p:nvSpPr>
          <p:cNvPr id="32" name="TextBox 31">
            <a:extLst>
              <a:ext uri="{FF2B5EF4-FFF2-40B4-BE49-F238E27FC236}">
                <a16:creationId xmlns:a16="http://schemas.microsoft.com/office/drawing/2014/main" id="{A365CAB7-447A-F61F-E902-934D5F57EDB7}"/>
              </a:ext>
            </a:extLst>
          </p:cNvPr>
          <p:cNvSpPr txBox="1"/>
          <p:nvPr/>
        </p:nvSpPr>
        <p:spPr>
          <a:xfrm>
            <a:off x="238992" y="4527009"/>
            <a:ext cx="3162300" cy="1846659"/>
          </a:xfrm>
          <a:prstGeom prst="rect">
            <a:avLst/>
          </a:prstGeom>
          <a:noFill/>
        </p:spPr>
        <p:txBody>
          <a:bodyPr wrap="square" rtlCol="0">
            <a:spAutoFit/>
          </a:bodyPr>
          <a:lstStyle/>
          <a:p>
            <a:r>
              <a:rPr lang="en-US" sz="2400" dirty="0">
                <a:solidFill>
                  <a:schemeClr val="accent2"/>
                </a:solidFill>
              </a:rPr>
              <a:t>Interpersonal</a:t>
            </a:r>
            <a:r>
              <a:rPr lang="en-US" dirty="0"/>
              <a:t> – Occurs between individuals. Once we bring our private beliefs into our interactions, racism is now in the interpersonal realm</a:t>
            </a:r>
          </a:p>
        </p:txBody>
      </p:sp>
      <p:sp>
        <p:nvSpPr>
          <p:cNvPr id="33" name="TextBox 32">
            <a:extLst>
              <a:ext uri="{FF2B5EF4-FFF2-40B4-BE49-F238E27FC236}">
                <a16:creationId xmlns:a16="http://schemas.microsoft.com/office/drawing/2014/main" id="{FA23E998-BC2C-A512-4B97-AD65C8ECFB54}"/>
              </a:ext>
            </a:extLst>
          </p:cNvPr>
          <p:cNvSpPr txBox="1"/>
          <p:nvPr/>
        </p:nvSpPr>
        <p:spPr>
          <a:xfrm>
            <a:off x="9029700" y="4509691"/>
            <a:ext cx="2756570" cy="1846659"/>
          </a:xfrm>
          <a:prstGeom prst="rect">
            <a:avLst/>
          </a:prstGeom>
          <a:noFill/>
        </p:spPr>
        <p:txBody>
          <a:bodyPr wrap="square" rtlCol="0">
            <a:spAutoFit/>
          </a:bodyPr>
          <a:lstStyle/>
          <a:p>
            <a:r>
              <a:rPr lang="en-US" sz="2400" dirty="0">
                <a:solidFill>
                  <a:srgbClr val="FF0000"/>
                </a:solidFill>
              </a:rPr>
              <a:t>Individual</a:t>
            </a:r>
            <a:r>
              <a:rPr lang="en-US" dirty="0"/>
              <a:t> – Pre-judgment, bias, discrimination, stereotype threat, and internalized oppression based on race and felt by an individual</a:t>
            </a:r>
          </a:p>
        </p:txBody>
      </p:sp>
    </p:spTree>
    <p:extLst>
      <p:ext uri="{BB962C8B-B14F-4D97-AF65-F5344CB8AC3E}">
        <p14:creationId xmlns:p14="http://schemas.microsoft.com/office/powerpoint/2010/main" val="398333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9790FBA-B6C7-E0D3-9165-22EDD79E63B6}"/>
              </a:ext>
            </a:extLst>
          </p:cNvPr>
          <p:cNvSpPr>
            <a:spLocks noGrp="1"/>
          </p:cNvSpPr>
          <p:nvPr>
            <p:ph type="title"/>
          </p:nvPr>
        </p:nvSpPr>
        <p:spPr/>
        <p:txBody>
          <a:bodyPr/>
          <a:lstStyle/>
          <a:p>
            <a:r>
              <a:rPr lang="en-US" dirty="0"/>
              <a:t>The Rights Approach</a:t>
            </a:r>
          </a:p>
        </p:txBody>
      </p:sp>
      <p:sp>
        <p:nvSpPr>
          <p:cNvPr id="10" name="Date Placeholder 9">
            <a:extLst>
              <a:ext uri="{FF2B5EF4-FFF2-40B4-BE49-F238E27FC236}">
                <a16:creationId xmlns:a16="http://schemas.microsoft.com/office/drawing/2014/main" id="{34630F42-835F-960D-4A43-2A5FF9DCA1C4}"/>
              </a:ext>
            </a:extLst>
          </p:cNvPr>
          <p:cNvSpPr>
            <a:spLocks noGrp="1"/>
          </p:cNvSpPr>
          <p:nvPr>
            <p:ph type="dt" sz="half" idx="10"/>
          </p:nvPr>
        </p:nvSpPr>
        <p:spPr/>
        <p:txBody>
          <a:bodyPr/>
          <a:lstStyle/>
          <a:p>
            <a:r>
              <a:rPr lang="en-US" dirty="0"/>
              <a:t>COPYRIGHT REBEL FIRM, 2023</a:t>
            </a:r>
          </a:p>
          <a:p>
            <a:endParaRPr lang="en-US" dirty="0"/>
          </a:p>
        </p:txBody>
      </p:sp>
      <p:sp>
        <p:nvSpPr>
          <p:cNvPr id="2" name="TextBox 1">
            <a:extLst>
              <a:ext uri="{FF2B5EF4-FFF2-40B4-BE49-F238E27FC236}">
                <a16:creationId xmlns:a16="http://schemas.microsoft.com/office/drawing/2014/main" id="{DDF00A7E-5F9F-31B7-F643-731450300068}"/>
              </a:ext>
            </a:extLst>
          </p:cNvPr>
          <p:cNvSpPr txBox="1"/>
          <p:nvPr/>
        </p:nvSpPr>
        <p:spPr>
          <a:xfrm>
            <a:off x="2698812" y="2565647"/>
            <a:ext cx="3817398" cy="3323987"/>
          </a:xfrm>
          <a:prstGeom prst="rect">
            <a:avLst/>
          </a:prstGeom>
          <a:noFill/>
        </p:spPr>
        <p:txBody>
          <a:bodyPr wrap="square" rtlCol="0">
            <a:spAutoFit/>
          </a:bodyPr>
          <a:lstStyle/>
          <a:p>
            <a:r>
              <a:rPr lang="en-US" sz="3200" dirty="0">
                <a:solidFill>
                  <a:srgbClr val="FF0000"/>
                </a:solidFill>
              </a:rPr>
              <a:t>R</a:t>
            </a:r>
            <a:r>
              <a:rPr lang="en-US" sz="3200" dirty="0"/>
              <a:t>ESPECT</a:t>
            </a:r>
          </a:p>
          <a:p>
            <a:r>
              <a:rPr lang="en-US" sz="3200" dirty="0">
                <a:solidFill>
                  <a:srgbClr val="FF0000"/>
                </a:solidFill>
              </a:rPr>
              <a:t>I</a:t>
            </a:r>
            <a:r>
              <a:rPr lang="en-US" sz="3200" dirty="0"/>
              <a:t>NTENTIONAL</a:t>
            </a:r>
          </a:p>
          <a:p>
            <a:r>
              <a:rPr lang="en-US" sz="3200" dirty="0">
                <a:solidFill>
                  <a:srgbClr val="FF0000"/>
                </a:solidFill>
              </a:rPr>
              <a:t>G</a:t>
            </a:r>
            <a:r>
              <a:rPr lang="en-US" sz="3200" dirty="0"/>
              <a:t>ENUINE</a:t>
            </a:r>
          </a:p>
          <a:p>
            <a:r>
              <a:rPr lang="en-US" sz="3200" dirty="0">
                <a:solidFill>
                  <a:srgbClr val="FF0000"/>
                </a:solidFill>
              </a:rPr>
              <a:t>H</a:t>
            </a:r>
            <a:r>
              <a:rPr lang="en-US" sz="3200" dirty="0"/>
              <a:t>ONEST</a:t>
            </a:r>
          </a:p>
          <a:p>
            <a:r>
              <a:rPr lang="en-US" sz="3200" dirty="0">
                <a:solidFill>
                  <a:srgbClr val="FF0000"/>
                </a:solidFill>
              </a:rPr>
              <a:t>T</a:t>
            </a:r>
            <a:r>
              <a:rPr lang="en-US" sz="3200" dirty="0"/>
              <a:t>RANSPARENT</a:t>
            </a:r>
          </a:p>
          <a:p>
            <a:r>
              <a:rPr lang="en-US" sz="3200" dirty="0">
                <a:solidFill>
                  <a:srgbClr val="FF0000"/>
                </a:solidFill>
              </a:rPr>
              <a:t>S</a:t>
            </a:r>
            <a:r>
              <a:rPr lang="en-US" sz="3200" dirty="0"/>
              <a:t>YSTEMIC</a:t>
            </a:r>
          </a:p>
          <a:p>
            <a:endParaRPr lang="en-US" dirty="0"/>
          </a:p>
        </p:txBody>
      </p:sp>
      <p:pic>
        <p:nvPicPr>
          <p:cNvPr id="3" name="Graphic 2" descr="Elephant with solid fill">
            <a:extLst>
              <a:ext uri="{FF2B5EF4-FFF2-40B4-BE49-F238E27FC236}">
                <a16:creationId xmlns:a16="http://schemas.microsoft.com/office/drawing/2014/main" id="{381AFF5A-544D-ED38-C4F8-8229994532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3684" y="3838830"/>
            <a:ext cx="2050804" cy="2050804"/>
          </a:xfrm>
          <a:prstGeom prst="rect">
            <a:avLst/>
          </a:prstGeom>
        </p:spPr>
      </p:pic>
    </p:spTree>
    <p:extLst>
      <p:ext uri="{BB962C8B-B14F-4D97-AF65-F5344CB8AC3E}">
        <p14:creationId xmlns:p14="http://schemas.microsoft.com/office/powerpoint/2010/main" val="427061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5">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D2F4E-84E1-2BA6-13EC-7D66FD3396BD}"/>
              </a:ext>
            </a:extLst>
          </p:cNvPr>
          <p:cNvSpPr>
            <a:spLocks noGrp="1"/>
          </p:cNvSpPr>
          <p:nvPr>
            <p:ph type="title"/>
          </p:nvPr>
        </p:nvSpPr>
        <p:spPr>
          <a:xfrm>
            <a:off x="960120" y="317814"/>
            <a:ext cx="10268712" cy="1700784"/>
          </a:xfrm>
        </p:spPr>
        <p:txBody>
          <a:bodyPr vert="horz" lIns="91440" tIns="45720" rIns="91440" bIns="45720" rtlCol="0" anchor="ctr">
            <a:normAutofit/>
          </a:bodyPr>
          <a:lstStyle/>
          <a:p>
            <a:r>
              <a:rPr lang="en-US" sz="6600" kern="1200" cap="all" spc="120" baseline="0" dirty="0">
                <a:solidFill>
                  <a:schemeClr val="bg1"/>
                </a:solidFill>
                <a:latin typeface="+mj-lt"/>
                <a:ea typeface="+mj-ea"/>
                <a:cs typeface="+mj-cs"/>
              </a:rPr>
              <a:t>Focus on EQUITY</a:t>
            </a:r>
          </a:p>
        </p:txBody>
      </p:sp>
      <p:pic>
        <p:nvPicPr>
          <p:cNvPr id="7" name="Online Media 6" title="Lets stop talking about diversity and start working towards equity  | Paloma Medina | TEDxPortland">
            <a:hlinkClick r:id="" action="ppaction://media"/>
            <a:extLst>
              <a:ext uri="{FF2B5EF4-FFF2-40B4-BE49-F238E27FC236}">
                <a16:creationId xmlns:a16="http://schemas.microsoft.com/office/drawing/2014/main" id="{2DB8CE88-09A4-A21F-DB43-F5AF3B5E10D6}"/>
              </a:ext>
            </a:extLst>
          </p:cNvPr>
          <p:cNvPicPr>
            <a:picLocks noRot="1" noChangeAspect="1"/>
          </p:cNvPicPr>
          <p:nvPr>
            <a:videoFile r:link="rId1"/>
          </p:nvPr>
        </p:nvPicPr>
        <p:blipFill>
          <a:blip r:embed="rId4"/>
          <a:stretch>
            <a:fillRect/>
          </a:stretch>
        </p:blipFill>
        <p:spPr>
          <a:xfrm>
            <a:off x="2949030" y="2553885"/>
            <a:ext cx="6293939" cy="3556074"/>
          </a:xfrm>
          <a:prstGeom prst="rect">
            <a:avLst/>
          </a:prstGeom>
        </p:spPr>
      </p:pic>
    </p:spTree>
    <p:extLst>
      <p:ext uri="{BB962C8B-B14F-4D97-AF65-F5344CB8AC3E}">
        <p14:creationId xmlns:p14="http://schemas.microsoft.com/office/powerpoint/2010/main" val="171276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60120" y="768096"/>
            <a:ext cx="10268712" cy="3136392"/>
          </a:xfrm>
        </p:spPr>
        <p:txBody>
          <a:bodyPr/>
          <a:lstStyle/>
          <a:p>
            <a:r>
              <a:rPr lang="en-US" dirty="0"/>
              <a:t>Scenario One</a:t>
            </a:r>
          </a:p>
        </p:txBody>
      </p:sp>
      <p:pic>
        <p:nvPicPr>
          <p:cNvPr id="6" name="Graphic 5" descr="Elephant with solid fill">
            <a:extLst>
              <a:ext uri="{FF2B5EF4-FFF2-40B4-BE49-F238E27FC236}">
                <a16:creationId xmlns:a16="http://schemas.microsoft.com/office/drawing/2014/main" id="{69BCC3E5-667F-0089-7EDF-68B7A939A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3166" y="2653627"/>
            <a:ext cx="1360571" cy="1360571"/>
          </a:xfrm>
          <a:prstGeom prst="rect">
            <a:avLst/>
          </a:prstGeom>
        </p:spPr>
      </p:pic>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60120" y="4544568"/>
            <a:ext cx="10268712" cy="1545336"/>
          </a:xfrm>
        </p:spPr>
        <p:txBody>
          <a:bodyPr/>
          <a:lstStyle/>
          <a:p>
            <a:r>
              <a:rPr lang="en-US" sz="1800" b="0" i="1" dirty="0">
                <a:solidFill>
                  <a:srgbClr val="000000"/>
                </a:solidFill>
                <a:effectLst/>
                <a:latin typeface="Libre Baskerville" panose="02000000000000000000" pitchFamily="2" charset="0"/>
              </a:rPr>
              <a:t>You and one of your work colleagues frequently butt heads because of your different ways of communicating, which were shaped by your cultural upbringing-directly ties to your racial background. What is a strategy you can employ to stop having so many conflicts?</a:t>
            </a:r>
            <a:r>
              <a:rPr lang="en-US" sz="1800" b="0" i="0" dirty="0">
                <a:solidFill>
                  <a:srgbClr val="000000"/>
                </a:solidFill>
                <a:effectLst/>
                <a:latin typeface="Perpetua" panose="02020502060401020303" pitchFamily="18" charset="0"/>
              </a:rPr>
              <a:t> </a:t>
            </a:r>
            <a:endParaRPr lang="en-US" dirty="0"/>
          </a:p>
        </p:txBody>
      </p:sp>
      <p:sp>
        <p:nvSpPr>
          <p:cNvPr id="7" name="Date Placeholder 9">
            <a:extLst>
              <a:ext uri="{FF2B5EF4-FFF2-40B4-BE49-F238E27FC236}">
                <a16:creationId xmlns:a16="http://schemas.microsoft.com/office/drawing/2014/main" id="{41F3E17E-F998-D0CF-7034-23AADCED1709}"/>
              </a:ext>
            </a:extLst>
          </p:cNvPr>
          <p:cNvSpPr txBox="1">
            <a:spLocks/>
          </p:cNvSpPr>
          <p:nvPr/>
        </p:nvSpPr>
        <p:spPr>
          <a:xfrm>
            <a:off x="4748799" y="6437711"/>
            <a:ext cx="39287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COPYRIGHT REBEL FIRM, 2023</a:t>
            </a:r>
          </a:p>
          <a:p>
            <a:endParaRPr lang="en-US" dirty="0"/>
          </a:p>
        </p:txBody>
      </p:sp>
    </p:spTree>
    <p:extLst>
      <p:ext uri="{BB962C8B-B14F-4D97-AF65-F5344CB8AC3E}">
        <p14:creationId xmlns:p14="http://schemas.microsoft.com/office/powerpoint/2010/main" val="344679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960120" y="768096"/>
            <a:ext cx="10268712" cy="3136392"/>
          </a:xfrm>
        </p:spPr>
        <p:txBody>
          <a:bodyPr/>
          <a:lstStyle/>
          <a:p>
            <a:r>
              <a:rPr lang="en-US" dirty="0"/>
              <a:t>Scenario TWO</a:t>
            </a:r>
          </a:p>
        </p:txBody>
      </p:sp>
      <p:pic>
        <p:nvPicPr>
          <p:cNvPr id="6" name="Graphic 5" descr="Elephant with solid fill">
            <a:extLst>
              <a:ext uri="{FF2B5EF4-FFF2-40B4-BE49-F238E27FC236}">
                <a16:creationId xmlns:a16="http://schemas.microsoft.com/office/drawing/2014/main" id="{69BCC3E5-667F-0089-7EDF-68B7A939A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3166" y="2653627"/>
            <a:ext cx="1360571" cy="1360571"/>
          </a:xfrm>
          <a:prstGeom prst="rect">
            <a:avLst/>
          </a:prstGeom>
        </p:spPr>
      </p:pic>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60120" y="4544568"/>
            <a:ext cx="10268712" cy="1545336"/>
          </a:xfrm>
        </p:spPr>
        <p:txBody>
          <a:bodyPr/>
          <a:lstStyle/>
          <a:p>
            <a:r>
              <a:rPr lang="en-US" sz="1800" b="0" i="1" dirty="0">
                <a:solidFill>
                  <a:srgbClr val="000000"/>
                </a:solidFill>
                <a:effectLst/>
                <a:latin typeface="Libre Baskerville" panose="02000000000000000000" pitchFamily="2" charset="0"/>
              </a:rPr>
              <a:t>Your boss is passionate about creating a racially inclusive work environment but is not well versed in how to go about it. His inexperience combined with his orientation toward action sometimes alienates members of the team, especially those that come from historically marginalized backgrounds. What would you say to your boss to help him in his racial inclusion journey?</a:t>
            </a:r>
            <a:endParaRPr lang="en-US" dirty="0"/>
          </a:p>
        </p:txBody>
      </p:sp>
      <p:sp>
        <p:nvSpPr>
          <p:cNvPr id="3" name="Date Placeholder 9">
            <a:extLst>
              <a:ext uri="{FF2B5EF4-FFF2-40B4-BE49-F238E27FC236}">
                <a16:creationId xmlns:a16="http://schemas.microsoft.com/office/drawing/2014/main" id="{B8800459-0E62-64FC-29D6-8EE248E7A63A}"/>
              </a:ext>
            </a:extLst>
          </p:cNvPr>
          <p:cNvSpPr txBox="1">
            <a:spLocks/>
          </p:cNvSpPr>
          <p:nvPr/>
        </p:nvSpPr>
        <p:spPr>
          <a:xfrm>
            <a:off x="4748799" y="6437711"/>
            <a:ext cx="392873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COPYRIGHT REBEL FIRM, 2023</a:t>
            </a:r>
          </a:p>
          <a:p>
            <a:endParaRPr lang="en-US" dirty="0"/>
          </a:p>
        </p:txBody>
      </p:sp>
    </p:spTree>
    <p:extLst>
      <p:ext uri="{BB962C8B-B14F-4D97-AF65-F5344CB8AC3E}">
        <p14:creationId xmlns:p14="http://schemas.microsoft.com/office/powerpoint/2010/main" val="1546257372"/>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3878E47-D7B4-44CA-8507-24783F79A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0EFE35-5C2D-4EEC-93CA-7B3D4088735C}">
  <ds:schemaRefs>
    <ds:schemaRef ds:uri="http://schemas.microsoft.com/sharepoint/v3/contenttype/forms"/>
  </ds:schemaRefs>
</ds:datastoreItem>
</file>

<file path=customXml/itemProps3.xml><?xml version="1.0" encoding="utf-8"?>
<ds:datastoreItem xmlns:ds="http://schemas.openxmlformats.org/officeDocument/2006/customXml" ds:itemID="{6251B918-0091-4E96-9E28-42B87D9557A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Fracture design</Template>
  <TotalTime>2626</TotalTime>
  <Words>1352</Words>
  <Application>Microsoft Office PowerPoint</Application>
  <PresentationFormat>Widescreen</PresentationFormat>
  <Paragraphs>97</Paragraphs>
  <Slides>16</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Demi Cond</vt:lpstr>
      <vt:lpstr>Franklin Gothic Medium</vt:lpstr>
      <vt:lpstr>Libre Baskerville</vt:lpstr>
      <vt:lpstr>Perpetua</vt:lpstr>
      <vt:lpstr>Wingdings</vt:lpstr>
      <vt:lpstr>JuxtaposeVTI</vt:lpstr>
      <vt:lpstr>Elephant in the room</vt:lpstr>
      <vt:lpstr>AGENDA</vt:lpstr>
      <vt:lpstr>Introduction </vt:lpstr>
      <vt:lpstr>Definitions</vt:lpstr>
      <vt:lpstr>Four Levels of RACISM</vt:lpstr>
      <vt:lpstr>The Rights Approach</vt:lpstr>
      <vt:lpstr>Focus on EQUITY</vt:lpstr>
      <vt:lpstr>Scenario One</vt:lpstr>
      <vt:lpstr>Scenario TWO</vt:lpstr>
      <vt:lpstr>Scenario THREE</vt:lpstr>
      <vt:lpstr>Scenario Four</vt:lpstr>
      <vt:lpstr>Scenario Five</vt:lpstr>
      <vt:lpstr>DEBRIEF. Reflect. share</vt:lpstr>
      <vt:lpstr>“Many White people may avoid conversation about race out of fear of ‘saying the wrong thing. And many people of color in predominantly white companies may avoid these conversations out of fear of being seen as a complainer – or worse. But pretending the elephant in the room isn’t there won’t make it go away.</vt:lpstr>
      <vt:lpstr>Elephant in the Room Board Game®™ – Racial Equity Gameplay Sessions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Elephant in the room</dc:title>
  <dc:creator>Philip Jacobs</dc:creator>
  <cp:lastModifiedBy>Philip Jacobs</cp:lastModifiedBy>
  <cp:revision>6</cp:revision>
  <dcterms:created xsi:type="dcterms:W3CDTF">2023-05-17T05:46:54Z</dcterms:created>
  <dcterms:modified xsi:type="dcterms:W3CDTF">2023-06-07T05:41:10Z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