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 id="2147483648" r:id="rId5"/>
  </p:sldMasterIdLst>
  <p:notesMasterIdLst>
    <p:notesMasterId r:id="rId55"/>
  </p:notesMasterIdLst>
  <p:handoutMasterIdLst>
    <p:handoutMasterId r:id="rId56"/>
  </p:handoutMasterIdLst>
  <p:sldIdLst>
    <p:sldId id="288" r:id="rId6"/>
    <p:sldId id="258" r:id="rId7"/>
    <p:sldId id="256" r:id="rId8"/>
    <p:sldId id="257" r:id="rId9"/>
    <p:sldId id="289" r:id="rId10"/>
    <p:sldId id="259" r:id="rId11"/>
    <p:sldId id="272" r:id="rId12"/>
    <p:sldId id="273" r:id="rId13"/>
    <p:sldId id="276" r:id="rId14"/>
    <p:sldId id="274" r:id="rId15"/>
    <p:sldId id="287" r:id="rId16"/>
    <p:sldId id="290" r:id="rId17"/>
    <p:sldId id="263" r:id="rId18"/>
    <p:sldId id="275" r:id="rId19"/>
    <p:sldId id="279" r:id="rId20"/>
    <p:sldId id="285" r:id="rId21"/>
    <p:sldId id="284" r:id="rId22"/>
    <p:sldId id="283" r:id="rId23"/>
    <p:sldId id="282" r:id="rId24"/>
    <p:sldId id="281" r:id="rId25"/>
    <p:sldId id="264" r:id="rId26"/>
    <p:sldId id="291" r:id="rId27"/>
    <p:sldId id="293" r:id="rId28"/>
    <p:sldId id="332" r:id="rId29"/>
    <p:sldId id="333" r:id="rId30"/>
    <p:sldId id="334" r:id="rId31"/>
    <p:sldId id="335" r:id="rId32"/>
    <p:sldId id="337" r:id="rId33"/>
    <p:sldId id="336" r:id="rId34"/>
    <p:sldId id="339" r:id="rId35"/>
    <p:sldId id="340" r:id="rId36"/>
    <p:sldId id="338" r:id="rId37"/>
    <p:sldId id="341" r:id="rId38"/>
    <p:sldId id="342" r:id="rId39"/>
    <p:sldId id="305" r:id="rId40"/>
    <p:sldId id="319" r:id="rId41"/>
    <p:sldId id="318" r:id="rId42"/>
    <p:sldId id="317" r:id="rId43"/>
    <p:sldId id="316" r:id="rId44"/>
    <p:sldId id="315" r:id="rId45"/>
    <p:sldId id="313" r:id="rId46"/>
    <p:sldId id="309" r:id="rId47"/>
    <p:sldId id="280" r:id="rId48"/>
    <p:sldId id="308" r:id="rId49"/>
    <p:sldId id="314" r:id="rId50"/>
    <p:sldId id="311" r:id="rId51"/>
    <p:sldId id="312" r:id="rId52"/>
    <p:sldId id="310" r:id="rId53"/>
    <p:sldId id="292" r:id="rId54"/>
  </p:sldIdLst>
  <p:sldSz cx="9144000" cy="5143500" type="screen16x9"/>
  <p:notesSz cx="6858000" cy="9144000"/>
  <p:embeddedFontLst>
    <p:embeddedFont>
      <p:font typeface="Brush Script MT" panose="03060802040406070304" pitchFamily="66" charset="0"/>
      <p:italic r:id="rId57"/>
    </p:embeddedFont>
    <p:embeddedFont>
      <p:font typeface="Krona One" panose="020B0604020202020204" charset="0"/>
      <p:regular r:id="rId58"/>
    </p:embeddedFont>
    <p:embeddedFont>
      <p:font typeface="Lato Light" panose="020F0502020204030203" pitchFamily="34" charset="0"/>
      <p:regular r:id="rId59"/>
      <p:bold r:id="rId60"/>
      <p:italic r:id="rId61"/>
      <p:boldItalic r:id="rId62"/>
    </p:embeddedFont>
    <p:embeddedFont>
      <p:font typeface="Poppins" panose="00000500000000000000" pitchFamily="2" charset="0"/>
      <p:regular r:id="rId63"/>
      <p:bold r:id="rId64"/>
      <p:italic r:id="rId65"/>
      <p:boldItalic r:id="rId66"/>
    </p:embeddedFont>
    <p:embeddedFont>
      <p:font typeface="Roboto Medium" panose="02000000000000000000" pitchFamily="2" charset="0"/>
      <p:regular r:id="rId67"/>
      <p:bold r:id="rId68"/>
      <p:italic r:id="rId69"/>
      <p:boldItalic r:id="rId70"/>
    </p:embeddedFont>
    <p:embeddedFont>
      <p:font typeface="Tahoma" panose="020B0604030504040204" pitchFamily="34" charset="0"/>
      <p:regular r:id="rId71"/>
      <p:bold r:id="rId72"/>
    </p:embeddedFont>
    <p:embeddedFont>
      <p:font typeface="Wingdings 3" panose="05040102010807070707" pitchFamily="18" charset="2"/>
      <p:regular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3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6C69AE-3579-44BC-BB78-62B2C8D57965}" v="14" dt="2024-05-29T21:38:11.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6" autoAdjust="0"/>
    <p:restoredTop sz="86331" autoAdjust="0"/>
  </p:normalViewPr>
  <p:slideViewPr>
    <p:cSldViewPr snapToGrid="0">
      <p:cViewPr varScale="1">
        <p:scale>
          <a:sx n="124" d="100"/>
          <a:sy n="124" d="100"/>
        </p:scale>
        <p:origin x="108" y="516"/>
      </p:cViewPr>
      <p:guideLst>
        <p:guide orient="horz" pos="1620"/>
        <p:guide pos="2880"/>
      </p:guideLst>
    </p:cSldViewPr>
  </p:slideViewPr>
  <p:outlineViewPr>
    <p:cViewPr>
      <p:scale>
        <a:sx n="33" d="100"/>
        <a:sy n="33" d="100"/>
      </p:scale>
      <p:origin x="0" y="-17748"/>
    </p:cViewPr>
  </p:outlineViewPr>
  <p:notesTextViewPr>
    <p:cViewPr>
      <p:scale>
        <a:sx n="1" d="1"/>
        <a:sy n="1" d="1"/>
      </p:scale>
      <p:origin x="0" y="0"/>
    </p:cViewPr>
  </p:notesTextViewPr>
  <p:notesViewPr>
    <p:cSldViewPr snapToGrid="0">
      <p:cViewPr varScale="1">
        <p:scale>
          <a:sx n="85" d="100"/>
          <a:sy n="85" d="100"/>
        </p:scale>
        <p:origin x="312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5.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notesMaster" Target="notesMasters/notesMaster1.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s, Amanda (OFM)" userId="15e98f6e-c2fd-42ec-bbec-1d1d51b874ca" providerId="ADAL" clId="{F86C69AE-3579-44BC-BB78-62B2C8D57965}"/>
    <pc:docChg chg="modMainMaster">
      <pc:chgData name="Stephens, Amanda (OFM)" userId="15e98f6e-c2fd-42ec-bbec-1d1d51b874ca" providerId="ADAL" clId="{F86C69AE-3579-44BC-BB78-62B2C8D57965}" dt="2024-05-29T21:38:11.359" v="13" actId="2711"/>
      <pc:docMkLst>
        <pc:docMk/>
      </pc:docMkLst>
      <pc:sldMasterChg chg="modSp modSldLayout">
        <pc:chgData name="Stephens, Amanda (OFM)" userId="15e98f6e-c2fd-42ec-bbec-1d1d51b874ca" providerId="ADAL" clId="{F86C69AE-3579-44BC-BB78-62B2C8D57965}" dt="2024-05-29T21:38:11.359" v="13" actId="2711"/>
        <pc:sldMasterMkLst>
          <pc:docMk/>
          <pc:sldMasterMk cId="0" sldId="2147483648"/>
        </pc:sldMasterMkLst>
        <pc:spChg chg="mod">
          <ac:chgData name="Stephens, Amanda (OFM)" userId="15e98f6e-c2fd-42ec-bbec-1d1d51b874ca" providerId="ADAL" clId="{F86C69AE-3579-44BC-BB78-62B2C8D57965}" dt="2024-05-29T21:37:27.819" v="12" actId="2711"/>
          <ac:spMkLst>
            <pc:docMk/>
            <pc:sldMasterMk cId="0" sldId="2147483648"/>
            <ac:spMk id="2" creationId="{00000000-0000-0000-0000-000000000000}"/>
          </ac:spMkLst>
        </pc:spChg>
        <pc:spChg chg="mod">
          <ac:chgData name="Stephens, Amanda (OFM)" userId="15e98f6e-c2fd-42ec-bbec-1d1d51b874ca" providerId="ADAL" clId="{F86C69AE-3579-44BC-BB78-62B2C8D57965}" dt="2024-05-29T21:37:27.819" v="12" actId="2711"/>
          <ac:spMkLst>
            <pc:docMk/>
            <pc:sldMasterMk cId="0" sldId="2147483648"/>
            <ac:spMk id="3" creationId="{00000000-0000-0000-0000-000000000000}"/>
          </ac:spMkLst>
        </pc:spChg>
        <pc:spChg chg="mod">
          <ac:chgData name="Stephens, Amanda (OFM)" userId="15e98f6e-c2fd-42ec-bbec-1d1d51b874ca" providerId="ADAL" clId="{F86C69AE-3579-44BC-BB78-62B2C8D57965}" dt="2024-05-29T21:37:27.819" v="12" actId="2711"/>
          <ac:spMkLst>
            <pc:docMk/>
            <pc:sldMasterMk cId="0" sldId="2147483648"/>
            <ac:spMk id="4" creationId="{00000000-0000-0000-0000-000000000000}"/>
          </ac:spMkLst>
        </pc:spChg>
        <pc:spChg chg="mod">
          <ac:chgData name="Stephens, Amanda (OFM)" userId="15e98f6e-c2fd-42ec-bbec-1d1d51b874ca" providerId="ADAL" clId="{F86C69AE-3579-44BC-BB78-62B2C8D57965}" dt="2024-05-29T21:37:27.819" v="12" actId="2711"/>
          <ac:spMkLst>
            <pc:docMk/>
            <pc:sldMasterMk cId="0" sldId="2147483648"/>
            <ac:spMk id="5" creationId="{00000000-0000-0000-0000-000000000000}"/>
          </ac:spMkLst>
        </pc:spChg>
        <pc:spChg chg="mod">
          <ac:chgData name="Stephens, Amanda (OFM)" userId="15e98f6e-c2fd-42ec-bbec-1d1d51b874ca" providerId="ADAL" clId="{F86C69AE-3579-44BC-BB78-62B2C8D57965}" dt="2024-05-29T21:37:27.819" v="12" actId="2711"/>
          <ac:spMkLst>
            <pc:docMk/>
            <pc:sldMasterMk cId="0" sldId="2147483648"/>
            <ac:spMk id="6" creationId="{00000000-0000-0000-0000-000000000000}"/>
          </ac:spMkLst>
        </pc:spChg>
        <pc:spChg chg="mod">
          <ac:chgData name="Stephens, Amanda (OFM)" userId="15e98f6e-c2fd-42ec-bbec-1d1d51b874ca" providerId="ADAL" clId="{F86C69AE-3579-44BC-BB78-62B2C8D57965}" dt="2024-05-29T21:37:27.819" v="12" actId="2711"/>
          <ac:spMkLst>
            <pc:docMk/>
            <pc:sldMasterMk cId="0" sldId="2147483648"/>
            <ac:spMk id="7" creationId="{00000000-0000-0000-0000-000000000000}"/>
          </ac:spMkLst>
        </pc:spChg>
        <pc:grpChg chg="mod">
          <ac:chgData name="Stephens, Amanda (OFM)" userId="15e98f6e-c2fd-42ec-bbec-1d1d51b874ca" providerId="ADAL" clId="{F86C69AE-3579-44BC-BB78-62B2C8D57965}" dt="2024-05-29T21:37:27.819" v="12" actId="2711"/>
          <ac:grpSpMkLst>
            <pc:docMk/>
            <pc:sldMasterMk cId="0" sldId="2147483648"/>
            <ac:grpSpMk id="10" creationId="{00000000-0000-0000-0000-000000000000}"/>
          </ac:grpSpMkLst>
        </pc:grpChg>
        <pc:grpChg chg="mod">
          <ac:chgData name="Stephens, Amanda (OFM)" userId="15e98f6e-c2fd-42ec-bbec-1d1d51b874ca" providerId="ADAL" clId="{F86C69AE-3579-44BC-BB78-62B2C8D57965}" dt="2024-05-29T21:37:27.819" v="12" actId="2711"/>
          <ac:grpSpMkLst>
            <pc:docMk/>
            <pc:sldMasterMk cId="0" sldId="2147483648"/>
            <ac:grpSpMk id="23" creationId="{00000000-0000-0000-0000-000000000000}"/>
          </ac:grpSpMkLst>
        </pc:grpChg>
        <pc:sldLayoutChg chg="modSp">
          <pc:chgData name="Stephens, Amanda (OFM)" userId="15e98f6e-c2fd-42ec-bbec-1d1d51b874ca" providerId="ADAL" clId="{F86C69AE-3579-44BC-BB78-62B2C8D57965}" dt="2024-05-29T21:38:11.359" v="13" actId="2711"/>
          <pc:sldLayoutMkLst>
            <pc:docMk/>
            <pc:sldMasterMk cId="0" sldId="2147483648"/>
            <pc:sldLayoutMk cId="0" sldId="2147483649"/>
          </pc:sldLayoutMkLst>
          <pc:spChg chg="mod">
            <ac:chgData name="Stephens, Amanda (OFM)" userId="15e98f6e-c2fd-42ec-bbec-1d1d51b874ca" providerId="ADAL" clId="{F86C69AE-3579-44BC-BB78-62B2C8D57965}" dt="2024-05-29T21:38:11.359" v="13" actId="2711"/>
            <ac:spMkLst>
              <pc:docMk/>
              <pc:sldMasterMk cId="0" sldId="2147483648"/>
              <pc:sldLayoutMk cId="0" sldId="2147483649"/>
              <ac:spMk id="2" creationId="{00000000-0000-0000-0000-000000000000}"/>
            </ac:spMkLst>
          </pc:spChg>
          <pc:spChg chg="mod">
            <ac:chgData name="Stephens, Amanda (OFM)" userId="15e98f6e-c2fd-42ec-bbec-1d1d51b874ca" providerId="ADAL" clId="{F86C69AE-3579-44BC-BB78-62B2C8D57965}" dt="2024-05-29T21:38:11.359" v="13" actId="2711"/>
            <ac:spMkLst>
              <pc:docMk/>
              <pc:sldMasterMk cId="0" sldId="2147483648"/>
              <pc:sldLayoutMk cId="0" sldId="2147483649"/>
              <ac:spMk id="3" creationId="{00000000-0000-0000-0000-000000000000}"/>
            </ac:spMkLst>
          </pc:spChg>
          <pc:spChg chg="mod">
            <ac:chgData name="Stephens, Amanda (OFM)" userId="15e98f6e-c2fd-42ec-bbec-1d1d51b874ca" providerId="ADAL" clId="{F86C69AE-3579-44BC-BB78-62B2C8D57965}" dt="2024-05-29T21:38:11.359" v="13" actId="2711"/>
            <ac:spMkLst>
              <pc:docMk/>
              <pc:sldMasterMk cId="0" sldId="2147483648"/>
              <pc:sldLayoutMk cId="0" sldId="2147483649"/>
              <ac:spMk id="4" creationId="{00000000-0000-0000-0000-000000000000}"/>
            </ac:spMkLst>
          </pc:spChg>
          <pc:spChg chg="mod">
            <ac:chgData name="Stephens, Amanda (OFM)" userId="15e98f6e-c2fd-42ec-bbec-1d1d51b874ca" providerId="ADAL" clId="{F86C69AE-3579-44BC-BB78-62B2C8D57965}" dt="2024-05-29T21:38:11.359" v="13" actId="2711"/>
            <ac:spMkLst>
              <pc:docMk/>
              <pc:sldMasterMk cId="0" sldId="2147483648"/>
              <pc:sldLayoutMk cId="0" sldId="2147483649"/>
              <ac:spMk id="5" creationId="{00000000-0000-0000-0000-000000000000}"/>
            </ac:spMkLst>
          </pc:spChg>
          <pc:spChg chg="mod">
            <ac:chgData name="Stephens, Amanda (OFM)" userId="15e98f6e-c2fd-42ec-bbec-1d1d51b874ca" providerId="ADAL" clId="{F86C69AE-3579-44BC-BB78-62B2C8D57965}" dt="2024-05-29T21:38:11.359" v="13" actId="2711"/>
            <ac:spMkLst>
              <pc:docMk/>
              <pc:sldMasterMk cId="0" sldId="2147483648"/>
              <pc:sldLayoutMk cId="0" sldId="2147483649"/>
              <ac:spMk id="6" creationId="{00000000-0000-0000-0000-000000000000}"/>
            </ac:spMkLst>
          </pc:spChg>
        </pc:sldLayoutChg>
      </pc:sldMasterChg>
      <pc:sldMasterChg chg="modSldLayout">
        <pc:chgData name="Stephens, Amanda (OFM)" userId="15e98f6e-c2fd-42ec-bbec-1d1d51b874ca" providerId="ADAL" clId="{F86C69AE-3579-44BC-BB78-62B2C8D57965}" dt="2024-05-29T21:36:53.204" v="11" actId="2711"/>
        <pc:sldMasterMkLst>
          <pc:docMk/>
          <pc:sldMasterMk cId="0" sldId="2147483675"/>
        </pc:sldMasterMkLst>
        <pc:sldLayoutChg chg="modSp">
          <pc:chgData name="Stephens, Amanda (OFM)" userId="15e98f6e-c2fd-42ec-bbec-1d1d51b874ca" providerId="ADAL" clId="{F86C69AE-3579-44BC-BB78-62B2C8D57965}" dt="2024-05-29T21:34:42.704" v="1" actId="2711"/>
          <pc:sldLayoutMkLst>
            <pc:docMk/>
            <pc:sldMasterMk cId="0" sldId="2147483675"/>
            <pc:sldLayoutMk cId="0" sldId="2147483666"/>
          </pc:sldLayoutMkLst>
          <pc:spChg chg="mod">
            <ac:chgData name="Stephens, Amanda (OFM)" userId="15e98f6e-c2fd-42ec-bbec-1d1d51b874ca" providerId="ADAL" clId="{F86C69AE-3579-44BC-BB78-62B2C8D57965}" dt="2024-05-29T21:34:42.704" v="1" actId="2711"/>
            <ac:spMkLst>
              <pc:docMk/>
              <pc:sldMasterMk cId="0" sldId="2147483675"/>
              <pc:sldLayoutMk cId="0" sldId="2147483666"/>
              <ac:spMk id="102" creationId="{00000000-0000-0000-0000-000000000000}"/>
            </ac:spMkLst>
          </pc:spChg>
          <pc:spChg chg="mod">
            <ac:chgData name="Stephens, Amanda (OFM)" userId="15e98f6e-c2fd-42ec-bbec-1d1d51b874ca" providerId="ADAL" clId="{F86C69AE-3579-44BC-BB78-62B2C8D57965}" dt="2024-05-29T21:34:42.704" v="1" actId="2711"/>
            <ac:spMkLst>
              <pc:docMk/>
              <pc:sldMasterMk cId="0" sldId="2147483675"/>
              <pc:sldLayoutMk cId="0" sldId="2147483666"/>
              <ac:spMk id="103" creationId="{00000000-0000-0000-0000-000000000000}"/>
            </ac:spMkLst>
          </pc:spChg>
        </pc:sldLayoutChg>
        <pc:sldLayoutChg chg="modSp">
          <pc:chgData name="Stephens, Amanda (OFM)" userId="15e98f6e-c2fd-42ec-bbec-1d1d51b874ca" providerId="ADAL" clId="{F86C69AE-3579-44BC-BB78-62B2C8D57965}" dt="2024-05-29T21:34:55.402" v="2" actId="2711"/>
          <pc:sldLayoutMkLst>
            <pc:docMk/>
            <pc:sldMasterMk cId="0" sldId="2147483675"/>
            <pc:sldLayoutMk cId="0" sldId="2147483667"/>
          </pc:sldLayoutMkLst>
          <pc:spChg chg="mod">
            <ac:chgData name="Stephens, Amanda (OFM)" userId="15e98f6e-c2fd-42ec-bbec-1d1d51b874ca" providerId="ADAL" clId="{F86C69AE-3579-44BC-BB78-62B2C8D57965}" dt="2024-05-29T21:34:55.402" v="2" actId="2711"/>
            <ac:spMkLst>
              <pc:docMk/>
              <pc:sldMasterMk cId="0" sldId="2147483675"/>
              <pc:sldLayoutMk cId="0" sldId="2147483667"/>
              <ac:spMk id="105" creationId="{00000000-0000-0000-0000-000000000000}"/>
            </ac:spMkLst>
          </pc:spChg>
          <pc:spChg chg="mod">
            <ac:chgData name="Stephens, Amanda (OFM)" userId="15e98f6e-c2fd-42ec-bbec-1d1d51b874ca" providerId="ADAL" clId="{F86C69AE-3579-44BC-BB78-62B2C8D57965}" dt="2024-05-29T21:34:55.402" v="2" actId="2711"/>
            <ac:spMkLst>
              <pc:docMk/>
              <pc:sldMasterMk cId="0" sldId="2147483675"/>
              <pc:sldLayoutMk cId="0" sldId="2147483667"/>
              <ac:spMk id="106" creationId="{00000000-0000-0000-0000-000000000000}"/>
            </ac:spMkLst>
          </pc:spChg>
        </pc:sldLayoutChg>
        <pc:sldLayoutChg chg="modSp">
          <pc:chgData name="Stephens, Amanda (OFM)" userId="15e98f6e-c2fd-42ec-bbec-1d1d51b874ca" providerId="ADAL" clId="{F86C69AE-3579-44BC-BB78-62B2C8D57965}" dt="2024-05-29T21:35:08.497" v="3" actId="2711"/>
          <pc:sldLayoutMkLst>
            <pc:docMk/>
            <pc:sldMasterMk cId="0" sldId="2147483675"/>
            <pc:sldLayoutMk cId="0" sldId="2147483669"/>
          </pc:sldLayoutMkLst>
          <pc:spChg chg="mod">
            <ac:chgData name="Stephens, Amanda (OFM)" userId="15e98f6e-c2fd-42ec-bbec-1d1d51b874ca" providerId="ADAL" clId="{F86C69AE-3579-44BC-BB78-62B2C8D57965}" dt="2024-05-29T21:35:08.497" v="3" actId="2711"/>
            <ac:spMkLst>
              <pc:docMk/>
              <pc:sldMasterMk cId="0" sldId="2147483675"/>
              <pc:sldLayoutMk cId="0" sldId="2147483669"/>
              <ac:spMk id="109" creationId="{00000000-0000-0000-0000-000000000000}"/>
            </ac:spMkLst>
          </pc:spChg>
          <pc:spChg chg="mod">
            <ac:chgData name="Stephens, Amanda (OFM)" userId="15e98f6e-c2fd-42ec-bbec-1d1d51b874ca" providerId="ADAL" clId="{F86C69AE-3579-44BC-BB78-62B2C8D57965}" dt="2024-05-29T21:35:08.497" v="3" actId="2711"/>
            <ac:spMkLst>
              <pc:docMk/>
              <pc:sldMasterMk cId="0" sldId="2147483675"/>
              <pc:sldLayoutMk cId="0" sldId="2147483669"/>
              <ac:spMk id="110" creationId="{00000000-0000-0000-0000-000000000000}"/>
            </ac:spMkLst>
          </pc:spChg>
          <pc:spChg chg="mod">
            <ac:chgData name="Stephens, Amanda (OFM)" userId="15e98f6e-c2fd-42ec-bbec-1d1d51b874ca" providerId="ADAL" clId="{F86C69AE-3579-44BC-BB78-62B2C8D57965}" dt="2024-05-29T21:35:08.497" v="3" actId="2711"/>
            <ac:spMkLst>
              <pc:docMk/>
              <pc:sldMasterMk cId="0" sldId="2147483675"/>
              <pc:sldLayoutMk cId="0" sldId="2147483669"/>
              <ac:spMk id="111" creationId="{00000000-0000-0000-0000-000000000000}"/>
            </ac:spMkLst>
          </pc:spChg>
          <pc:spChg chg="mod">
            <ac:chgData name="Stephens, Amanda (OFM)" userId="15e98f6e-c2fd-42ec-bbec-1d1d51b874ca" providerId="ADAL" clId="{F86C69AE-3579-44BC-BB78-62B2C8D57965}" dt="2024-05-29T21:35:08.497" v="3" actId="2711"/>
            <ac:spMkLst>
              <pc:docMk/>
              <pc:sldMasterMk cId="0" sldId="2147483675"/>
              <pc:sldLayoutMk cId="0" sldId="2147483669"/>
              <ac:spMk id="112" creationId="{00000000-0000-0000-0000-000000000000}"/>
            </ac:spMkLst>
          </pc:spChg>
          <pc:spChg chg="mod">
            <ac:chgData name="Stephens, Amanda (OFM)" userId="15e98f6e-c2fd-42ec-bbec-1d1d51b874ca" providerId="ADAL" clId="{F86C69AE-3579-44BC-BB78-62B2C8D57965}" dt="2024-05-29T21:35:08.497" v="3" actId="2711"/>
            <ac:spMkLst>
              <pc:docMk/>
              <pc:sldMasterMk cId="0" sldId="2147483675"/>
              <pc:sldLayoutMk cId="0" sldId="2147483669"/>
              <ac:spMk id="113" creationId="{00000000-0000-0000-0000-000000000000}"/>
            </ac:spMkLst>
          </pc:spChg>
          <pc:spChg chg="mod">
            <ac:chgData name="Stephens, Amanda (OFM)" userId="15e98f6e-c2fd-42ec-bbec-1d1d51b874ca" providerId="ADAL" clId="{F86C69AE-3579-44BC-BB78-62B2C8D57965}" dt="2024-05-29T21:35:08.497" v="3" actId="2711"/>
            <ac:spMkLst>
              <pc:docMk/>
              <pc:sldMasterMk cId="0" sldId="2147483675"/>
              <pc:sldLayoutMk cId="0" sldId="2147483669"/>
              <ac:spMk id="114" creationId="{00000000-0000-0000-0000-000000000000}"/>
            </ac:spMkLst>
          </pc:spChg>
          <pc:spChg chg="mod">
            <ac:chgData name="Stephens, Amanda (OFM)" userId="15e98f6e-c2fd-42ec-bbec-1d1d51b874ca" providerId="ADAL" clId="{F86C69AE-3579-44BC-BB78-62B2C8D57965}" dt="2024-05-29T21:35:08.497" v="3" actId="2711"/>
            <ac:spMkLst>
              <pc:docMk/>
              <pc:sldMasterMk cId="0" sldId="2147483675"/>
              <pc:sldLayoutMk cId="0" sldId="2147483669"/>
              <ac:spMk id="115" creationId="{00000000-0000-0000-0000-000000000000}"/>
            </ac:spMkLst>
          </pc:spChg>
          <pc:spChg chg="mod">
            <ac:chgData name="Stephens, Amanda (OFM)" userId="15e98f6e-c2fd-42ec-bbec-1d1d51b874ca" providerId="ADAL" clId="{F86C69AE-3579-44BC-BB78-62B2C8D57965}" dt="2024-05-29T21:35:08.497" v="3" actId="2711"/>
            <ac:spMkLst>
              <pc:docMk/>
              <pc:sldMasterMk cId="0" sldId="2147483675"/>
              <pc:sldLayoutMk cId="0" sldId="2147483669"/>
              <ac:spMk id="116" creationId="{00000000-0000-0000-0000-000000000000}"/>
            </ac:spMkLst>
          </pc:spChg>
          <pc:spChg chg="mod">
            <ac:chgData name="Stephens, Amanda (OFM)" userId="15e98f6e-c2fd-42ec-bbec-1d1d51b874ca" providerId="ADAL" clId="{F86C69AE-3579-44BC-BB78-62B2C8D57965}" dt="2024-05-29T21:35:08.497" v="3" actId="2711"/>
            <ac:spMkLst>
              <pc:docMk/>
              <pc:sldMasterMk cId="0" sldId="2147483675"/>
              <pc:sldLayoutMk cId="0" sldId="2147483669"/>
              <ac:spMk id="117" creationId="{00000000-0000-0000-0000-000000000000}"/>
            </ac:spMkLst>
          </pc:spChg>
          <pc:spChg chg="mod">
            <ac:chgData name="Stephens, Amanda (OFM)" userId="15e98f6e-c2fd-42ec-bbec-1d1d51b874ca" providerId="ADAL" clId="{F86C69AE-3579-44BC-BB78-62B2C8D57965}" dt="2024-05-29T21:35:08.497" v="3" actId="2711"/>
            <ac:spMkLst>
              <pc:docMk/>
              <pc:sldMasterMk cId="0" sldId="2147483675"/>
              <pc:sldLayoutMk cId="0" sldId="2147483669"/>
              <ac:spMk id="118" creationId="{00000000-0000-0000-0000-000000000000}"/>
            </ac:spMkLst>
          </pc:spChg>
        </pc:sldLayoutChg>
        <pc:sldLayoutChg chg="modSp">
          <pc:chgData name="Stephens, Amanda (OFM)" userId="15e98f6e-c2fd-42ec-bbec-1d1d51b874ca" providerId="ADAL" clId="{F86C69AE-3579-44BC-BB78-62B2C8D57965}" dt="2024-05-29T21:35:25.609" v="4" actId="2711"/>
          <pc:sldLayoutMkLst>
            <pc:docMk/>
            <pc:sldMasterMk cId="0" sldId="2147483675"/>
            <pc:sldLayoutMk cId="0" sldId="2147483670"/>
          </pc:sldLayoutMkLst>
          <pc:spChg chg="mod">
            <ac:chgData name="Stephens, Amanda (OFM)" userId="15e98f6e-c2fd-42ec-bbec-1d1d51b874ca" providerId="ADAL" clId="{F86C69AE-3579-44BC-BB78-62B2C8D57965}" dt="2024-05-29T21:35:25.609" v="4" actId="2711"/>
            <ac:spMkLst>
              <pc:docMk/>
              <pc:sldMasterMk cId="0" sldId="2147483675"/>
              <pc:sldLayoutMk cId="0" sldId="2147483670"/>
              <ac:spMk id="120" creationId="{00000000-0000-0000-0000-000000000000}"/>
            </ac:spMkLst>
          </pc:spChg>
          <pc:spChg chg="mod">
            <ac:chgData name="Stephens, Amanda (OFM)" userId="15e98f6e-c2fd-42ec-bbec-1d1d51b874ca" providerId="ADAL" clId="{F86C69AE-3579-44BC-BB78-62B2C8D57965}" dt="2024-05-29T21:35:25.609" v="4" actId="2711"/>
            <ac:spMkLst>
              <pc:docMk/>
              <pc:sldMasterMk cId="0" sldId="2147483675"/>
              <pc:sldLayoutMk cId="0" sldId="2147483670"/>
              <ac:spMk id="121" creationId="{00000000-0000-0000-0000-000000000000}"/>
            </ac:spMkLst>
          </pc:spChg>
          <pc:spChg chg="mod">
            <ac:chgData name="Stephens, Amanda (OFM)" userId="15e98f6e-c2fd-42ec-bbec-1d1d51b874ca" providerId="ADAL" clId="{F86C69AE-3579-44BC-BB78-62B2C8D57965}" dt="2024-05-29T21:35:25.609" v="4" actId="2711"/>
            <ac:spMkLst>
              <pc:docMk/>
              <pc:sldMasterMk cId="0" sldId="2147483675"/>
              <pc:sldLayoutMk cId="0" sldId="2147483670"/>
              <ac:spMk id="122" creationId="{00000000-0000-0000-0000-000000000000}"/>
            </ac:spMkLst>
          </pc:spChg>
          <pc:spChg chg="mod">
            <ac:chgData name="Stephens, Amanda (OFM)" userId="15e98f6e-c2fd-42ec-bbec-1d1d51b874ca" providerId="ADAL" clId="{F86C69AE-3579-44BC-BB78-62B2C8D57965}" dt="2024-05-29T21:35:25.609" v="4" actId="2711"/>
            <ac:spMkLst>
              <pc:docMk/>
              <pc:sldMasterMk cId="0" sldId="2147483675"/>
              <pc:sldLayoutMk cId="0" sldId="2147483670"/>
              <ac:spMk id="123" creationId="{00000000-0000-0000-0000-000000000000}"/>
            </ac:spMkLst>
          </pc:spChg>
          <pc:spChg chg="mod">
            <ac:chgData name="Stephens, Amanda (OFM)" userId="15e98f6e-c2fd-42ec-bbec-1d1d51b874ca" providerId="ADAL" clId="{F86C69AE-3579-44BC-BB78-62B2C8D57965}" dt="2024-05-29T21:35:25.609" v="4" actId="2711"/>
            <ac:spMkLst>
              <pc:docMk/>
              <pc:sldMasterMk cId="0" sldId="2147483675"/>
              <pc:sldLayoutMk cId="0" sldId="2147483670"/>
              <ac:spMk id="124" creationId="{00000000-0000-0000-0000-000000000000}"/>
            </ac:spMkLst>
          </pc:spChg>
          <pc:spChg chg="mod">
            <ac:chgData name="Stephens, Amanda (OFM)" userId="15e98f6e-c2fd-42ec-bbec-1d1d51b874ca" providerId="ADAL" clId="{F86C69AE-3579-44BC-BB78-62B2C8D57965}" dt="2024-05-29T21:35:25.609" v="4" actId="2711"/>
            <ac:spMkLst>
              <pc:docMk/>
              <pc:sldMasterMk cId="0" sldId="2147483675"/>
              <pc:sldLayoutMk cId="0" sldId="2147483670"/>
              <ac:spMk id="125" creationId="{00000000-0000-0000-0000-000000000000}"/>
            </ac:spMkLst>
          </pc:spChg>
          <pc:spChg chg="mod">
            <ac:chgData name="Stephens, Amanda (OFM)" userId="15e98f6e-c2fd-42ec-bbec-1d1d51b874ca" providerId="ADAL" clId="{F86C69AE-3579-44BC-BB78-62B2C8D57965}" dt="2024-05-29T21:35:25.609" v="4" actId="2711"/>
            <ac:spMkLst>
              <pc:docMk/>
              <pc:sldMasterMk cId="0" sldId="2147483675"/>
              <pc:sldLayoutMk cId="0" sldId="2147483670"/>
              <ac:spMk id="126" creationId="{00000000-0000-0000-0000-000000000000}"/>
            </ac:spMkLst>
          </pc:spChg>
          <pc:spChg chg="mod">
            <ac:chgData name="Stephens, Amanda (OFM)" userId="15e98f6e-c2fd-42ec-bbec-1d1d51b874ca" providerId="ADAL" clId="{F86C69AE-3579-44BC-BB78-62B2C8D57965}" dt="2024-05-29T21:35:25.609" v="4" actId="2711"/>
            <ac:spMkLst>
              <pc:docMk/>
              <pc:sldMasterMk cId="0" sldId="2147483675"/>
              <pc:sldLayoutMk cId="0" sldId="2147483670"/>
              <ac:spMk id="127" creationId="{00000000-0000-0000-0000-000000000000}"/>
            </ac:spMkLst>
          </pc:spChg>
          <pc:spChg chg="mod">
            <ac:chgData name="Stephens, Amanda (OFM)" userId="15e98f6e-c2fd-42ec-bbec-1d1d51b874ca" providerId="ADAL" clId="{F86C69AE-3579-44BC-BB78-62B2C8D57965}" dt="2024-05-29T21:35:25.609" v="4" actId="2711"/>
            <ac:spMkLst>
              <pc:docMk/>
              <pc:sldMasterMk cId="0" sldId="2147483675"/>
              <pc:sldLayoutMk cId="0" sldId="2147483670"/>
              <ac:spMk id="128" creationId="{00000000-0000-0000-0000-000000000000}"/>
            </ac:spMkLst>
          </pc:spChg>
          <pc:spChg chg="mod">
            <ac:chgData name="Stephens, Amanda (OFM)" userId="15e98f6e-c2fd-42ec-bbec-1d1d51b874ca" providerId="ADAL" clId="{F86C69AE-3579-44BC-BB78-62B2C8D57965}" dt="2024-05-29T21:35:25.609" v="4" actId="2711"/>
            <ac:spMkLst>
              <pc:docMk/>
              <pc:sldMasterMk cId="0" sldId="2147483675"/>
              <pc:sldLayoutMk cId="0" sldId="2147483670"/>
              <ac:spMk id="129" creationId="{00000000-0000-0000-0000-000000000000}"/>
            </ac:spMkLst>
          </pc:spChg>
          <pc:spChg chg="mod">
            <ac:chgData name="Stephens, Amanda (OFM)" userId="15e98f6e-c2fd-42ec-bbec-1d1d51b874ca" providerId="ADAL" clId="{F86C69AE-3579-44BC-BB78-62B2C8D57965}" dt="2024-05-29T21:35:25.609" v="4" actId="2711"/>
            <ac:spMkLst>
              <pc:docMk/>
              <pc:sldMasterMk cId="0" sldId="2147483675"/>
              <pc:sldLayoutMk cId="0" sldId="2147483670"/>
              <ac:spMk id="130" creationId="{00000000-0000-0000-0000-000000000000}"/>
            </ac:spMkLst>
          </pc:spChg>
          <pc:spChg chg="mod">
            <ac:chgData name="Stephens, Amanda (OFM)" userId="15e98f6e-c2fd-42ec-bbec-1d1d51b874ca" providerId="ADAL" clId="{F86C69AE-3579-44BC-BB78-62B2C8D57965}" dt="2024-05-29T21:35:25.609" v="4" actId="2711"/>
            <ac:spMkLst>
              <pc:docMk/>
              <pc:sldMasterMk cId="0" sldId="2147483675"/>
              <pc:sldLayoutMk cId="0" sldId="2147483670"/>
              <ac:spMk id="131" creationId="{00000000-0000-0000-0000-000000000000}"/>
            </ac:spMkLst>
          </pc:spChg>
          <pc:spChg chg="mod">
            <ac:chgData name="Stephens, Amanda (OFM)" userId="15e98f6e-c2fd-42ec-bbec-1d1d51b874ca" providerId="ADAL" clId="{F86C69AE-3579-44BC-BB78-62B2C8D57965}" dt="2024-05-29T21:35:25.609" v="4" actId="2711"/>
            <ac:spMkLst>
              <pc:docMk/>
              <pc:sldMasterMk cId="0" sldId="2147483675"/>
              <pc:sldLayoutMk cId="0" sldId="2147483670"/>
              <ac:spMk id="132" creationId="{00000000-0000-0000-0000-000000000000}"/>
            </ac:spMkLst>
          </pc:spChg>
        </pc:sldLayoutChg>
        <pc:sldLayoutChg chg="modSp">
          <pc:chgData name="Stephens, Amanda (OFM)" userId="15e98f6e-c2fd-42ec-bbec-1d1d51b874ca" providerId="ADAL" clId="{F86C69AE-3579-44BC-BB78-62B2C8D57965}" dt="2024-05-29T21:35:35.945" v="5" actId="2711"/>
          <pc:sldLayoutMkLst>
            <pc:docMk/>
            <pc:sldMasterMk cId="0" sldId="2147483675"/>
            <pc:sldLayoutMk cId="0" sldId="2147483671"/>
          </pc:sldLayoutMkLst>
          <pc:spChg chg="mod">
            <ac:chgData name="Stephens, Amanda (OFM)" userId="15e98f6e-c2fd-42ec-bbec-1d1d51b874ca" providerId="ADAL" clId="{F86C69AE-3579-44BC-BB78-62B2C8D57965}" dt="2024-05-29T21:35:35.945" v="5" actId="2711"/>
            <ac:spMkLst>
              <pc:docMk/>
              <pc:sldMasterMk cId="0" sldId="2147483675"/>
              <pc:sldLayoutMk cId="0" sldId="2147483671"/>
              <ac:spMk id="134"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35"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36"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37"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38"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39"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40"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41"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42"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43"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44"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45"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46"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47"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48"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49" creationId="{00000000-0000-0000-0000-000000000000}"/>
            </ac:spMkLst>
          </pc:spChg>
          <pc:spChg chg="mod">
            <ac:chgData name="Stephens, Amanda (OFM)" userId="15e98f6e-c2fd-42ec-bbec-1d1d51b874ca" providerId="ADAL" clId="{F86C69AE-3579-44BC-BB78-62B2C8D57965}" dt="2024-05-29T21:35:35.945" v="5" actId="2711"/>
            <ac:spMkLst>
              <pc:docMk/>
              <pc:sldMasterMk cId="0" sldId="2147483675"/>
              <pc:sldLayoutMk cId="0" sldId="2147483671"/>
              <ac:spMk id="150" creationId="{00000000-0000-0000-0000-000000000000}"/>
            </ac:spMkLst>
          </pc:spChg>
        </pc:sldLayoutChg>
        <pc:sldLayoutChg chg="modSp">
          <pc:chgData name="Stephens, Amanda (OFM)" userId="15e98f6e-c2fd-42ec-bbec-1d1d51b874ca" providerId="ADAL" clId="{F86C69AE-3579-44BC-BB78-62B2C8D57965}" dt="2024-05-29T21:35:51.338" v="6" actId="2711"/>
          <pc:sldLayoutMkLst>
            <pc:docMk/>
            <pc:sldMasterMk cId="0" sldId="2147483675"/>
            <pc:sldLayoutMk cId="0" sldId="2147483672"/>
          </pc:sldLayoutMkLst>
          <pc:spChg chg="mod">
            <ac:chgData name="Stephens, Amanda (OFM)" userId="15e98f6e-c2fd-42ec-bbec-1d1d51b874ca" providerId="ADAL" clId="{F86C69AE-3579-44BC-BB78-62B2C8D57965}" dt="2024-05-29T21:35:51.338" v="6" actId="2711"/>
            <ac:spMkLst>
              <pc:docMk/>
              <pc:sldMasterMk cId="0" sldId="2147483675"/>
              <pc:sldLayoutMk cId="0" sldId="2147483672"/>
              <ac:spMk id="152" creationId="{00000000-0000-0000-0000-000000000000}"/>
            </ac:spMkLst>
          </pc:spChg>
          <pc:spChg chg="mod">
            <ac:chgData name="Stephens, Amanda (OFM)" userId="15e98f6e-c2fd-42ec-bbec-1d1d51b874ca" providerId="ADAL" clId="{F86C69AE-3579-44BC-BB78-62B2C8D57965}" dt="2024-05-29T21:35:51.338" v="6" actId="2711"/>
            <ac:spMkLst>
              <pc:docMk/>
              <pc:sldMasterMk cId="0" sldId="2147483675"/>
              <pc:sldLayoutMk cId="0" sldId="2147483672"/>
              <ac:spMk id="153" creationId="{00000000-0000-0000-0000-000000000000}"/>
            </ac:spMkLst>
          </pc:spChg>
          <pc:spChg chg="mod">
            <ac:chgData name="Stephens, Amanda (OFM)" userId="15e98f6e-c2fd-42ec-bbec-1d1d51b874ca" providerId="ADAL" clId="{F86C69AE-3579-44BC-BB78-62B2C8D57965}" dt="2024-05-29T21:35:51.338" v="6" actId="2711"/>
            <ac:spMkLst>
              <pc:docMk/>
              <pc:sldMasterMk cId="0" sldId="2147483675"/>
              <pc:sldLayoutMk cId="0" sldId="2147483672"/>
              <ac:spMk id="154" creationId="{00000000-0000-0000-0000-000000000000}"/>
            </ac:spMkLst>
          </pc:spChg>
          <pc:spChg chg="mod">
            <ac:chgData name="Stephens, Amanda (OFM)" userId="15e98f6e-c2fd-42ec-bbec-1d1d51b874ca" providerId="ADAL" clId="{F86C69AE-3579-44BC-BB78-62B2C8D57965}" dt="2024-05-29T21:35:51.338" v="6" actId="2711"/>
            <ac:spMkLst>
              <pc:docMk/>
              <pc:sldMasterMk cId="0" sldId="2147483675"/>
              <pc:sldLayoutMk cId="0" sldId="2147483672"/>
              <ac:spMk id="155" creationId="{00000000-0000-0000-0000-000000000000}"/>
            </ac:spMkLst>
          </pc:spChg>
          <pc:spChg chg="mod">
            <ac:chgData name="Stephens, Amanda (OFM)" userId="15e98f6e-c2fd-42ec-bbec-1d1d51b874ca" providerId="ADAL" clId="{F86C69AE-3579-44BC-BB78-62B2C8D57965}" dt="2024-05-29T21:35:51.338" v="6" actId="2711"/>
            <ac:spMkLst>
              <pc:docMk/>
              <pc:sldMasterMk cId="0" sldId="2147483675"/>
              <pc:sldLayoutMk cId="0" sldId="2147483672"/>
              <ac:spMk id="156" creationId="{00000000-0000-0000-0000-000000000000}"/>
            </ac:spMkLst>
          </pc:spChg>
          <pc:spChg chg="mod">
            <ac:chgData name="Stephens, Amanda (OFM)" userId="15e98f6e-c2fd-42ec-bbec-1d1d51b874ca" providerId="ADAL" clId="{F86C69AE-3579-44BC-BB78-62B2C8D57965}" dt="2024-05-29T21:35:51.338" v="6" actId="2711"/>
            <ac:spMkLst>
              <pc:docMk/>
              <pc:sldMasterMk cId="0" sldId="2147483675"/>
              <pc:sldLayoutMk cId="0" sldId="2147483672"/>
              <ac:spMk id="168" creationId="{00000000-0000-0000-0000-000000000000}"/>
            </ac:spMkLst>
          </pc:spChg>
          <pc:grpChg chg="mod">
            <ac:chgData name="Stephens, Amanda (OFM)" userId="15e98f6e-c2fd-42ec-bbec-1d1d51b874ca" providerId="ADAL" clId="{F86C69AE-3579-44BC-BB78-62B2C8D57965}" dt="2024-05-29T21:35:51.338" v="6" actId="2711"/>
            <ac:grpSpMkLst>
              <pc:docMk/>
              <pc:sldMasterMk cId="0" sldId="2147483675"/>
              <pc:sldLayoutMk cId="0" sldId="2147483672"/>
              <ac:grpSpMk id="157" creationId="{00000000-0000-0000-0000-000000000000}"/>
            </ac:grpSpMkLst>
          </pc:grpChg>
        </pc:sldLayoutChg>
        <pc:sldLayoutChg chg="modSp">
          <pc:chgData name="Stephens, Amanda (OFM)" userId="15e98f6e-c2fd-42ec-bbec-1d1d51b874ca" providerId="ADAL" clId="{F86C69AE-3579-44BC-BB78-62B2C8D57965}" dt="2024-05-29T21:36:00.386" v="7" actId="2711"/>
          <pc:sldLayoutMkLst>
            <pc:docMk/>
            <pc:sldMasterMk cId="0" sldId="2147483675"/>
            <pc:sldLayoutMk cId="0" sldId="2147483673"/>
          </pc:sldLayoutMkLst>
          <pc:spChg chg="mod">
            <ac:chgData name="Stephens, Amanda (OFM)" userId="15e98f6e-c2fd-42ec-bbec-1d1d51b874ca" providerId="ADAL" clId="{F86C69AE-3579-44BC-BB78-62B2C8D57965}" dt="2024-05-29T21:36:00.386" v="7" actId="2711"/>
            <ac:spMkLst>
              <pc:docMk/>
              <pc:sldMasterMk cId="0" sldId="2147483675"/>
              <pc:sldLayoutMk cId="0" sldId="2147483673"/>
              <ac:spMk id="170" creationId="{00000000-0000-0000-0000-000000000000}"/>
            </ac:spMkLst>
          </pc:spChg>
          <pc:spChg chg="mod">
            <ac:chgData name="Stephens, Amanda (OFM)" userId="15e98f6e-c2fd-42ec-bbec-1d1d51b874ca" providerId="ADAL" clId="{F86C69AE-3579-44BC-BB78-62B2C8D57965}" dt="2024-05-29T21:36:00.386" v="7" actId="2711"/>
            <ac:spMkLst>
              <pc:docMk/>
              <pc:sldMasterMk cId="0" sldId="2147483675"/>
              <pc:sldLayoutMk cId="0" sldId="2147483673"/>
              <ac:spMk id="171" creationId="{00000000-0000-0000-0000-000000000000}"/>
            </ac:spMkLst>
          </pc:spChg>
          <pc:spChg chg="mod">
            <ac:chgData name="Stephens, Amanda (OFM)" userId="15e98f6e-c2fd-42ec-bbec-1d1d51b874ca" providerId="ADAL" clId="{F86C69AE-3579-44BC-BB78-62B2C8D57965}" dt="2024-05-29T21:36:00.386" v="7" actId="2711"/>
            <ac:spMkLst>
              <pc:docMk/>
              <pc:sldMasterMk cId="0" sldId="2147483675"/>
              <pc:sldLayoutMk cId="0" sldId="2147483673"/>
              <ac:spMk id="172" creationId="{00000000-0000-0000-0000-000000000000}"/>
            </ac:spMkLst>
          </pc:spChg>
          <pc:spChg chg="mod">
            <ac:chgData name="Stephens, Amanda (OFM)" userId="15e98f6e-c2fd-42ec-bbec-1d1d51b874ca" providerId="ADAL" clId="{F86C69AE-3579-44BC-BB78-62B2C8D57965}" dt="2024-05-29T21:36:00.386" v="7" actId="2711"/>
            <ac:spMkLst>
              <pc:docMk/>
              <pc:sldMasterMk cId="0" sldId="2147483675"/>
              <pc:sldLayoutMk cId="0" sldId="2147483673"/>
              <ac:spMk id="173" creationId="{00000000-0000-0000-0000-000000000000}"/>
            </ac:spMkLst>
          </pc:spChg>
          <pc:spChg chg="mod">
            <ac:chgData name="Stephens, Amanda (OFM)" userId="15e98f6e-c2fd-42ec-bbec-1d1d51b874ca" providerId="ADAL" clId="{F86C69AE-3579-44BC-BB78-62B2C8D57965}" dt="2024-05-29T21:36:00.386" v="7" actId="2711"/>
            <ac:spMkLst>
              <pc:docMk/>
              <pc:sldMasterMk cId="0" sldId="2147483675"/>
              <pc:sldLayoutMk cId="0" sldId="2147483673"/>
              <ac:spMk id="174" creationId="{00000000-0000-0000-0000-000000000000}"/>
            </ac:spMkLst>
          </pc:spChg>
          <pc:spChg chg="mod">
            <ac:chgData name="Stephens, Amanda (OFM)" userId="15e98f6e-c2fd-42ec-bbec-1d1d51b874ca" providerId="ADAL" clId="{F86C69AE-3579-44BC-BB78-62B2C8D57965}" dt="2024-05-29T21:36:00.386" v="7" actId="2711"/>
            <ac:spMkLst>
              <pc:docMk/>
              <pc:sldMasterMk cId="0" sldId="2147483675"/>
              <pc:sldLayoutMk cId="0" sldId="2147483673"/>
              <ac:spMk id="175" creationId="{00000000-0000-0000-0000-000000000000}"/>
            </ac:spMkLst>
          </pc:spChg>
          <pc:spChg chg="mod">
            <ac:chgData name="Stephens, Amanda (OFM)" userId="15e98f6e-c2fd-42ec-bbec-1d1d51b874ca" providerId="ADAL" clId="{F86C69AE-3579-44BC-BB78-62B2C8D57965}" dt="2024-05-29T21:36:00.386" v="7" actId="2711"/>
            <ac:spMkLst>
              <pc:docMk/>
              <pc:sldMasterMk cId="0" sldId="2147483675"/>
              <pc:sldLayoutMk cId="0" sldId="2147483673"/>
              <ac:spMk id="176" creationId="{00000000-0000-0000-0000-000000000000}"/>
            </ac:spMkLst>
          </pc:spChg>
          <pc:spChg chg="mod">
            <ac:chgData name="Stephens, Amanda (OFM)" userId="15e98f6e-c2fd-42ec-bbec-1d1d51b874ca" providerId="ADAL" clId="{F86C69AE-3579-44BC-BB78-62B2C8D57965}" dt="2024-05-29T21:36:00.386" v="7" actId="2711"/>
            <ac:spMkLst>
              <pc:docMk/>
              <pc:sldMasterMk cId="0" sldId="2147483675"/>
              <pc:sldLayoutMk cId="0" sldId="2147483673"/>
              <ac:spMk id="177" creationId="{00000000-0000-0000-0000-000000000000}"/>
            </ac:spMkLst>
          </pc:spChg>
          <pc:spChg chg="mod">
            <ac:chgData name="Stephens, Amanda (OFM)" userId="15e98f6e-c2fd-42ec-bbec-1d1d51b874ca" providerId="ADAL" clId="{F86C69AE-3579-44BC-BB78-62B2C8D57965}" dt="2024-05-29T21:36:00.386" v="7" actId="2711"/>
            <ac:spMkLst>
              <pc:docMk/>
              <pc:sldMasterMk cId="0" sldId="2147483675"/>
              <pc:sldLayoutMk cId="0" sldId="2147483673"/>
              <ac:spMk id="178" creationId="{00000000-0000-0000-0000-000000000000}"/>
            </ac:spMkLst>
          </pc:spChg>
        </pc:sldLayoutChg>
        <pc:sldLayoutChg chg="modSp">
          <pc:chgData name="Stephens, Amanda (OFM)" userId="15e98f6e-c2fd-42ec-bbec-1d1d51b874ca" providerId="ADAL" clId="{F86C69AE-3579-44BC-BB78-62B2C8D57965}" dt="2024-05-29T21:36:14.763" v="8" actId="2711"/>
          <pc:sldLayoutMkLst>
            <pc:docMk/>
            <pc:sldMasterMk cId="0" sldId="2147483675"/>
            <pc:sldLayoutMk cId="2450871635" sldId="2147483674"/>
          </pc:sldLayoutMkLst>
          <pc:spChg chg="mod">
            <ac:chgData name="Stephens, Amanda (OFM)" userId="15e98f6e-c2fd-42ec-bbec-1d1d51b874ca" providerId="ADAL" clId="{F86C69AE-3579-44BC-BB78-62B2C8D57965}" dt="2024-05-29T21:36:14.763" v="8" actId="2711"/>
            <ac:spMkLst>
              <pc:docMk/>
              <pc:sldMasterMk cId="0" sldId="2147483675"/>
              <pc:sldLayoutMk cId="2450871635" sldId="2147483674"/>
              <ac:spMk id="2" creationId="{A3F289E9-2A1E-DCB5-BB9A-49C143997A79}"/>
            </ac:spMkLst>
          </pc:spChg>
          <pc:spChg chg="mod">
            <ac:chgData name="Stephens, Amanda (OFM)" userId="15e98f6e-c2fd-42ec-bbec-1d1d51b874ca" providerId="ADAL" clId="{F86C69AE-3579-44BC-BB78-62B2C8D57965}" dt="2024-05-29T21:36:14.763" v="8" actId="2711"/>
            <ac:spMkLst>
              <pc:docMk/>
              <pc:sldMasterMk cId="0" sldId="2147483675"/>
              <pc:sldLayoutMk cId="2450871635" sldId="2147483674"/>
              <ac:spMk id="3" creationId="{F2099BA8-5D06-788B-8FD3-5A164833106E}"/>
            </ac:spMkLst>
          </pc:spChg>
          <pc:spChg chg="mod">
            <ac:chgData name="Stephens, Amanda (OFM)" userId="15e98f6e-c2fd-42ec-bbec-1d1d51b874ca" providerId="ADAL" clId="{F86C69AE-3579-44BC-BB78-62B2C8D57965}" dt="2024-05-29T21:36:14.763" v="8" actId="2711"/>
            <ac:spMkLst>
              <pc:docMk/>
              <pc:sldMasterMk cId="0" sldId="2147483675"/>
              <pc:sldLayoutMk cId="2450871635" sldId="2147483674"/>
              <ac:spMk id="4" creationId="{E851A84F-2139-5B46-9506-2AFD87D16900}"/>
            </ac:spMkLst>
          </pc:spChg>
        </pc:sldLayoutChg>
        <pc:sldLayoutChg chg="modSp">
          <pc:chgData name="Stephens, Amanda (OFM)" userId="15e98f6e-c2fd-42ec-bbec-1d1d51b874ca" providerId="ADAL" clId="{F86C69AE-3579-44BC-BB78-62B2C8D57965}" dt="2024-05-29T21:36:26.014" v="9" actId="2711"/>
          <pc:sldLayoutMkLst>
            <pc:docMk/>
            <pc:sldMasterMk cId="0" sldId="2147483675"/>
            <pc:sldLayoutMk cId="2894029587" sldId="2147483676"/>
          </pc:sldLayoutMkLst>
          <pc:spChg chg="mod">
            <ac:chgData name="Stephens, Amanda (OFM)" userId="15e98f6e-c2fd-42ec-bbec-1d1d51b874ca" providerId="ADAL" clId="{F86C69AE-3579-44BC-BB78-62B2C8D57965}" dt="2024-05-29T21:36:26.014" v="9" actId="2711"/>
            <ac:spMkLst>
              <pc:docMk/>
              <pc:sldMasterMk cId="0" sldId="2147483675"/>
              <pc:sldLayoutMk cId="2894029587" sldId="2147483676"/>
              <ac:spMk id="2" creationId="{8D30CC6E-5F56-5EA7-D593-5716C5639AC7}"/>
            </ac:spMkLst>
          </pc:spChg>
          <pc:spChg chg="mod">
            <ac:chgData name="Stephens, Amanda (OFM)" userId="15e98f6e-c2fd-42ec-bbec-1d1d51b874ca" providerId="ADAL" clId="{F86C69AE-3579-44BC-BB78-62B2C8D57965}" dt="2024-05-29T21:36:26.014" v="9" actId="2711"/>
            <ac:spMkLst>
              <pc:docMk/>
              <pc:sldMasterMk cId="0" sldId="2147483675"/>
              <pc:sldLayoutMk cId="2894029587" sldId="2147483676"/>
              <ac:spMk id="3" creationId="{99ACE46A-41DF-7473-EA99-749C278122F7}"/>
            </ac:spMkLst>
          </pc:spChg>
          <pc:spChg chg="mod">
            <ac:chgData name="Stephens, Amanda (OFM)" userId="15e98f6e-c2fd-42ec-bbec-1d1d51b874ca" providerId="ADAL" clId="{F86C69AE-3579-44BC-BB78-62B2C8D57965}" dt="2024-05-29T21:36:26.014" v="9" actId="2711"/>
            <ac:spMkLst>
              <pc:docMk/>
              <pc:sldMasterMk cId="0" sldId="2147483675"/>
              <pc:sldLayoutMk cId="2894029587" sldId="2147483676"/>
              <ac:spMk id="4" creationId="{E5A2CE1B-3328-4DC8-1052-C6FF14DF027F}"/>
            </ac:spMkLst>
          </pc:spChg>
          <pc:spChg chg="mod">
            <ac:chgData name="Stephens, Amanda (OFM)" userId="15e98f6e-c2fd-42ec-bbec-1d1d51b874ca" providerId="ADAL" clId="{F86C69AE-3579-44BC-BB78-62B2C8D57965}" dt="2024-05-29T21:36:26.014" v="9" actId="2711"/>
            <ac:spMkLst>
              <pc:docMk/>
              <pc:sldMasterMk cId="0" sldId="2147483675"/>
              <pc:sldLayoutMk cId="2894029587" sldId="2147483676"/>
              <ac:spMk id="5" creationId="{32428E0D-8A0E-6F09-586E-2ABDCAEA306C}"/>
            </ac:spMkLst>
          </pc:spChg>
          <pc:spChg chg="mod">
            <ac:chgData name="Stephens, Amanda (OFM)" userId="15e98f6e-c2fd-42ec-bbec-1d1d51b874ca" providerId="ADAL" clId="{F86C69AE-3579-44BC-BB78-62B2C8D57965}" dt="2024-05-29T21:36:26.014" v="9" actId="2711"/>
            <ac:spMkLst>
              <pc:docMk/>
              <pc:sldMasterMk cId="0" sldId="2147483675"/>
              <pc:sldLayoutMk cId="2894029587" sldId="2147483676"/>
              <ac:spMk id="6" creationId="{741774C5-D19B-E81E-6A80-88D75507B438}"/>
            </ac:spMkLst>
          </pc:spChg>
        </pc:sldLayoutChg>
        <pc:sldLayoutChg chg="modSp">
          <pc:chgData name="Stephens, Amanda (OFM)" userId="15e98f6e-c2fd-42ec-bbec-1d1d51b874ca" providerId="ADAL" clId="{F86C69AE-3579-44BC-BB78-62B2C8D57965}" dt="2024-05-29T21:36:39.902" v="10" actId="2711"/>
          <pc:sldLayoutMkLst>
            <pc:docMk/>
            <pc:sldMasterMk cId="0" sldId="2147483675"/>
            <pc:sldLayoutMk cId="710576638" sldId="2147483677"/>
          </pc:sldLayoutMkLst>
          <pc:spChg chg="mod">
            <ac:chgData name="Stephens, Amanda (OFM)" userId="15e98f6e-c2fd-42ec-bbec-1d1d51b874ca" providerId="ADAL" clId="{F86C69AE-3579-44BC-BB78-62B2C8D57965}" dt="2024-05-29T21:36:39.902" v="10" actId="2711"/>
            <ac:spMkLst>
              <pc:docMk/>
              <pc:sldMasterMk cId="0" sldId="2147483675"/>
              <pc:sldLayoutMk cId="710576638" sldId="2147483677"/>
              <ac:spMk id="3" creationId="{00000000-0000-0000-0000-000000000000}"/>
            </ac:spMkLst>
          </pc:spChg>
          <pc:spChg chg="mod">
            <ac:chgData name="Stephens, Amanda (OFM)" userId="15e98f6e-c2fd-42ec-bbec-1d1d51b874ca" providerId="ADAL" clId="{F86C69AE-3579-44BC-BB78-62B2C8D57965}" dt="2024-05-29T21:36:39.902" v="10" actId="2711"/>
            <ac:spMkLst>
              <pc:docMk/>
              <pc:sldMasterMk cId="0" sldId="2147483675"/>
              <pc:sldLayoutMk cId="710576638" sldId="2147483677"/>
              <ac:spMk id="4" creationId="{00000000-0000-0000-0000-000000000000}"/>
            </ac:spMkLst>
          </pc:spChg>
          <pc:spChg chg="mod">
            <ac:chgData name="Stephens, Amanda (OFM)" userId="15e98f6e-c2fd-42ec-bbec-1d1d51b874ca" providerId="ADAL" clId="{F86C69AE-3579-44BC-BB78-62B2C8D57965}" dt="2024-05-29T21:36:39.902" v="10" actId="2711"/>
            <ac:spMkLst>
              <pc:docMk/>
              <pc:sldMasterMk cId="0" sldId="2147483675"/>
              <pc:sldLayoutMk cId="710576638" sldId="2147483677"/>
              <ac:spMk id="5" creationId="{00000000-0000-0000-0000-000000000000}"/>
            </ac:spMkLst>
          </pc:spChg>
          <pc:spChg chg="mod">
            <ac:chgData name="Stephens, Amanda (OFM)" userId="15e98f6e-c2fd-42ec-bbec-1d1d51b874ca" providerId="ADAL" clId="{F86C69AE-3579-44BC-BB78-62B2C8D57965}" dt="2024-05-29T21:36:39.902" v="10" actId="2711"/>
            <ac:spMkLst>
              <pc:docMk/>
              <pc:sldMasterMk cId="0" sldId="2147483675"/>
              <pc:sldLayoutMk cId="710576638" sldId="2147483677"/>
              <ac:spMk id="6" creationId="{00000000-0000-0000-0000-000000000000}"/>
            </ac:spMkLst>
          </pc:spChg>
          <pc:spChg chg="mod">
            <ac:chgData name="Stephens, Amanda (OFM)" userId="15e98f6e-c2fd-42ec-bbec-1d1d51b874ca" providerId="ADAL" clId="{F86C69AE-3579-44BC-BB78-62B2C8D57965}" dt="2024-05-29T21:36:39.902" v="10" actId="2711"/>
            <ac:spMkLst>
              <pc:docMk/>
              <pc:sldMasterMk cId="0" sldId="2147483675"/>
              <pc:sldLayoutMk cId="710576638" sldId="2147483677"/>
              <ac:spMk id="8" creationId="{00000000-0000-0000-0000-000000000000}"/>
            </ac:spMkLst>
          </pc:spChg>
          <pc:spChg chg="mod">
            <ac:chgData name="Stephens, Amanda (OFM)" userId="15e98f6e-c2fd-42ec-bbec-1d1d51b874ca" providerId="ADAL" clId="{F86C69AE-3579-44BC-BB78-62B2C8D57965}" dt="2024-05-29T21:36:39.902" v="10" actId="2711"/>
            <ac:spMkLst>
              <pc:docMk/>
              <pc:sldMasterMk cId="0" sldId="2147483675"/>
              <pc:sldLayoutMk cId="710576638" sldId="2147483677"/>
              <ac:spMk id="10" creationId="{00000000-0000-0000-0000-000000000000}"/>
            </ac:spMkLst>
          </pc:spChg>
          <pc:spChg chg="mod">
            <ac:chgData name="Stephens, Amanda (OFM)" userId="15e98f6e-c2fd-42ec-bbec-1d1d51b874ca" providerId="ADAL" clId="{F86C69AE-3579-44BC-BB78-62B2C8D57965}" dt="2024-05-29T21:36:39.902" v="10" actId="2711"/>
            <ac:spMkLst>
              <pc:docMk/>
              <pc:sldMasterMk cId="0" sldId="2147483675"/>
              <pc:sldLayoutMk cId="710576638" sldId="2147483677"/>
              <ac:spMk id="11" creationId="{00000000-0000-0000-0000-000000000000}"/>
            </ac:spMkLst>
          </pc:spChg>
        </pc:sldLayoutChg>
        <pc:sldLayoutChg chg="modSp">
          <pc:chgData name="Stephens, Amanda (OFM)" userId="15e98f6e-c2fd-42ec-bbec-1d1d51b874ca" providerId="ADAL" clId="{F86C69AE-3579-44BC-BB78-62B2C8D57965}" dt="2024-05-29T21:36:53.204" v="11" actId="2711"/>
          <pc:sldLayoutMkLst>
            <pc:docMk/>
            <pc:sldMasterMk cId="0" sldId="2147483675"/>
            <pc:sldLayoutMk cId="377204563" sldId="2147483678"/>
          </pc:sldLayoutMkLst>
          <pc:spChg chg="mod">
            <ac:chgData name="Stephens, Amanda (OFM)" userId="15e98f6e-c2fd-42ec-bbec-1d1d51b874ca" providerId="ADAL" clId="{F86C69AE-3579-44BC-BB78-62B2C8D57965}" dt="2024-05-29T21:36:53.204" v="11" actId="2711"/>
            <ac:spMkLst>
              <pc:docMk/>
              <pc:sldMasterMk cId="0" sldId="2147483675"/>
              <pc:sldLayoutMk cId="377204563" sldId="2147483678"/>
              <ac:spMk id="2" creationId="{00000000-0000-0000-0000-000000000000}"/>
            </ac:spMkLst>
          </pc:spChg>
          <pc:spChg chg="mod">
            <ac:chgData name="Stephens, Amanda (OFM)" userId="15e98f6e-c2fd-42ec-bbec-1d1d51b874ca" providerId="ADAL" clId="{F86C69AE-3579-44BC-BB78-62B2C8D57965}" dt="2024-05-29T21:36:53.204" v="11" actId="2711"/>
            <ac:spMkLst>
              <pc:docMk/>
              <pc:sldMasterMk cId="0" sldId="2147483675"/>
              <pc:sldLayoutMk cId="377204563" sldId="2147483678"/>
              <ac:spMk id="3" creationId="{00000000-0000-0000-0000-000000000000}"/>
            </ac:spMkLst>
          </pc:spChg>
          <pc:spChg chg="mod">
            <ac:chgData name="Stephens, Amanda (OFM)" userId="15e98f6e-c2fd-42ec-bbec-1d1d51b874ca" providerId="ADAL" clId="{F86C69AE-3579-44BC-BB78-62B2C8D57965}" dt="2024-05-29T21:36:53.204" v="11" actId="2711"/>
            <ac:spMkLst>
              <pc:docMk/>
              <pc:sldMasterMk cId="0" sldId="2147483675"/>
              <pc:sldLayoutMk cId="377204563" sldId="2147483678"/>
              <ac:spMk id="4" creationId="{00000000-0000-0000-0000-000000000000}"/>
            </ac:spMkLst>
          </pc:spChg>
          <pc:spChg chg="mod">
            <ac:chgData name="Stephens, Amanda (OFM)" userId="15e98f6e-c2fd-42ec-bbec-1d1d51b874ca" providerId="ADAL" clId="{F86C69AE-3579-44BC-BB78-62B2C8D57965}" dt="2024-05-29T21:36:53.204" v="11" actId="2711"/>
            <ac:spMkLst>
              <pc:docMk/>
              <pc:sldMasterMk cId="0" sldId="2147483675"/>
              <pc:sldLayoutMk cId="377204563" sldId="2147483678"/>
              <ac:spMk id="5" creationId="{00000000-0000-0000-0000-000000000000}"/>
            </ac:spMkLst>
          </pc:spChg>
          <pc:spChg chg="mod">
            <ac:chgData name="Stephens, Amanda (OFM)" userId="15e98f6e-c2fd-42ec-bbec-1d1d51b874ca" providerId="ADAL" clId="{F86C69AE-3579-44BC-BB78-62B2C8D57965}" dt="2024-05-29T21:36:53.204" v="11" actId="2711"/>
            <ac:spMkLst>
              <pc:docMk/>
              <pc:sldMasterMk cId="0" sldId="2147483675"/>
              <pc:sldLayoutMk cId="377204563" sldId="2147483678"/>
              <ac:spMk id="6" creationId="{00000000-0000-0000-0000-000000000000}"/>
            </ac:spMkLst>
          </pc:spChg>
          <pc:spChg chg="mod">
            <ac:chgData name="Stephens, Amanda (OFM)" userId="15e98f6e-c2fd-42ec-bbec-1d1d51b874ca" providerId="ADAL" clId="{F86C69AE-3579-44BC-BB78-62B2C8D57965}" dt="2024-05-29T21:36:53.204" v="11" actId="2711"/>
            <ac:spMkLst>
              <pc:docMk/>
              <pc:sldMasterMk cId="0" sldId="2147483675"/>
              <pc:sldLayoutMk cId="377204563" sldId="2147483678"/>
              <ac:spMk id="8"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19437F-A346-785D-EA9E-C5DDC9FFF9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5739EB-9F31-BFF2-5FE7-3DD573D39A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BA6D91-DAAD-4251-834E-178197D537C1}" type="datetimeFigureOut">
              <a:rPr lang="en-US" smtClean="0"/>
              <a:t>5/29/2024</a:t>
            </a:fld>
            <a:endParaRPr lang="en-US"/>
          </a:p>
        </p:txBody>
      </p:sp>
      <p:sp>
        <p:nvSpPr>
          <p:cNvPr id="4" name="Footer Placeholder 3">
            <a:extLst>
              <a:ext uri="{FF2B5EF4-FFF2-40B4-BE49-F238E27FC236}">
                <a16:creationId xmlns:a16="http://schemas.microsoft.com/office/drawing/2014/main" id="{3924C149-CB99-C90F-F35B-2A09E70F87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F1F888-912A-8375-E005-3160E38157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C7D3AA-0101-4EBC-B9D4-9D49F4F00796}" type="slidenum">
              <a:rPr lang="en-US" smtClean="0"/>
              <a:t>‹#›</a:t>
            </a:fld>
            <a:endParaRPr lang="en-US"/>
          </a:p>
        </p:txBody>
      </p:sp>
    </p:spTree>
    <p:extLst>
      <p:ext uri="{BB962C8B-B14F-4D97-AF65-F5344CB8AC3E}">
        <p14:creationId xmlns:p14="http://schemas.microsoft.com/office/powerpoint/2010/main" val="3067308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ilitaryonesource.mil/relationships/support-community/lgbtq-in-the-militar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pps.leg.wa.gov/RCW/default.aspx?cite=41.04.007"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apps.leg.wa.gov/RCW/default.aspx?cite=73.16.010" TargetMode="External"/><Relationship Id="rId5" Type="http://schemas.openxmlformats.org/officeDocument/2006/relationships/hyperlink" Target="https://apps.leg.wa.gov/WAC/default.aspx?cite=357-01-170" TargetMode="External"/><Relationship Id="rId4" Type="http://schemas.openxmlformats.org/officeDocument/2006/relationships/hyperlink" Target="https://apps.leg.wa.gov/RCW/default.aspx?cite=41.04.01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benefits.va.gov/WARMS/docs/admin28/M28R/Part_VI/pt06_ch08_secA.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ationalww2museum.org/students-teachers/student-resources/research-starters/research-starters-us-military-number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ewresearch.org/fact-tank/2021/04/05/the-changing-face-of-americas-veteran-populatio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ensus.gov/library/visualizations/2020/comm/veteran-population-declines.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ensus.gov/library/visualizations/2020/comm/veteran-population-declines1.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va.gov/vetdata/veteran_population.asp"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pp.leg.wa.gov/billsummary?BillNumber=2014&amp;Year=2023&amp;Initiative=fals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lawfilesext.leg.wa.gov/biennium/2023-24/Pdf/Bills/Session%20Laws/House/2014-S2.SL.pdf?q=2024040216335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Start on next slide</a:t>
            </a:r>
          </a:p>
        </p:txBody>
      </p:sp>
      <p:sp>
        <p:nvSpPr>
          <p:cNvPr id="4" name="Slide Number Placeholder 3"/>
          <p:cNvSpPr>
            <a:spLocks noGrp="1"/>
          </p:cNvSpPr>
          <p:nvPr>
            <p:ph type="sldNum" sz="quarter" idx="5"/>
          </p:nvPr>
        </p:nvSpPr>
        <p:spPr/>
        <p:txBody>
          <a:bodyPr/>
          <a:lstStyle/>
          <a:p>
            <a:fld id="{10EC56A7-3AB1-41CF-B13D-19B1BE335FE6}" type="slidenum">
              <a:rPr lang="en-US" smtClean="0"/>
              <a:t>1</a:t>
            </a:fld>
            <a:endParaRPr lang="en-US"/>
          </a:p>
        </p:txBody>
      </p:sp>
    </p:spTree>
    <p:extLst>
      <p:ext uri="{BB962C8B-B14F-4D97-AF65-F5344CB8AC3E}">
        <p14:creationId xmlns:p14="http://schemas.microsoft.com/office/powerpoint/2010/main" val="2565969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SLIDES_API14031748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SLIDES_API14031748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0000"/>
              </a:lnSpc>
              <a:buFont typeface="Roboto Medium,Sans-Serif"/>
              <a:buNone/>
            </a:pPr>
            <a:r>
              <a:rPr lang="en" dirty="0"/>
              <a:t>John – </a:t>
            </a:r>
          </a:p>
          <a:p>
            <a:pPr marL="0" indent="0">
              <a:lnSpc>
                <a:spcPct val="110000"/>
              </a:lnSpc>
              <a:buFont typeface="Roboto Medium,Sans-Serif"/>
              <a:buNone/>
            </a:pPr>
            <a:r>
              <a:rPr lang="en" dirty="0"/>
              <a:t>Taking the oath and signing up for Open General is giving the government:</a:t>
            </a:r>
          </a:p>
          <a:p>
            <a:pPr marL="171450" indent="-311150">
              <a:lnSpc>
                <a:spcPct val="110000"/>
              </a:lnSpc>
              <a:buFont typeface="Roboto Medium,Sans-Serif"/>
              <a:buChar char="●"/>
            </a:pPr>
            <a:r>
              <a:rPr lang="en" dirty="0"/>
              <a:t>A blank check for 8 years – long if stop lossed</a:t>
            </a:r>
            <a:endParaRPr lang="en-US" dirty="0"/>
          </a:p>
          <a:p>
            <a:pPr marL="171450" indent="-311150">
              <a:lnSpc>
                <a:spcPct val="110000"/>
              </a:lnSpc>
              <a:buFont typeface="Roboto Medium,Sans-Serif"/>
              <a:buChar char="●"/>
            </a:pPr>
            <a:r>
              <a:rPr lang="en" dirty="0"/>
              <a:t>I will do whatever you ask me to do</a:t>
            </a:r>
            <a:endParaRPr lang="en-US" dirty="0"/>
          </a:p>
          <a:p>
            <a:pPr marL="171450" indent="-311150">
              <a:lnSpc>
                <a:spcPct val="110000"/>
              </a:lnSpc>
              <a:buFont typeface="Roboto Medium,Sans-Serif"/>
              <a:buChar char="●"/>
            </a:pPr>
            <a:r>
              <a:rPr lang="en" dirty="0"/>
              <a:t>I will go wherever you decide to send me</a:t>
            </a:r>
          </a:p>
          <a:p>
            <a:pPr marL="171450" indent="-311150">
              <a:lnSpc>
                <a:spcPct val="110000"/>
              </a:lnSpc>
              <a:buFont typeface="Roboto Medium,Sans-Serif"/>
              <a:buChar char="●"/>
            </a:pPr>
            <a:r>
              <a:rPr lang="en" dirty="0"/>
              <a:t>I will give up my freedoms to fight for freedom for others</a:t>
            </a:r>
            <a:endParaRPr lang="en-US" dirty="0"/>
          </a:p>
          <a:p>
            <a:pPr marL="171450" indent="-311150">
              <a:lnSpc>
                <a:spcPct val="110000"/>
              </a:lnSpc>
              <a:buFont typeface="Roboto Medium,Sans-Serif"/>
              <a:buChar char="●"/>
            </a:pPr>
            <a:r>
              <a:rPr lang="en" dirty="0"/>
              <a:t>Up to and including giving my life for my country</a:t>
            </a:r>
            <a:endParaRPr dirty="0"/>
          </a:p>
        </p:txBody>
      </p:sp>
    </p:spTree>
    <p:extLst>
      <p:ext uri="{BB962C8B-B14F-4D97-AF65-F5344CB8AC3E}">
        <p14:creationId xmlns:p14="http://schemas.microsoft.com/office/powerpoint/2010/main" val="1938886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SLIDES_API14031748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SLIDES_API14031748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John -</a:t>
            </a:r>
            <a:endParaRPr lang="en-US" dirty="0"/>
          </a:p>
          <a:p>
            <a:pPr marL="171450" indent="-311150">
              <a:lnSpc>
                <a:spcPct val="110000"/>
              </a:lnSpc>
              <a:buFont typeface="Roboto Medium,Sans-Serif"/>
              <a:buChar char="●"/>
            </a:pPr>
            <a:r>
              <a:rPr lang="en" dirty="0"/>
              <a:t>Active Duty</a:t>
            </a:r>
            <a:endParaRPr lang="en-US" dirty="0"/>
          </a:p>
          <a:p>
            <a:pPr marL="171450" indent="-311150">
              <a:lnSpc>
                <a:spcPct val="110000"/>
              </a:lnSpc>
              <a:buFont typeface="Roboto Medium,Sans-Serif"/>
              <a:buChar char="●"/>
            </a:pPr>
            <a:r>
              <a:rPr lang="en" dirty="0"/>
              <a:t>Reserves (Active &amp; Inactive)</a:t>
            </a:r>
            <a:endParaRPr lang="en-US" dirty="0"/>
          </a:p>
          <a:p>
            <a:pPr marL="171450" indent="-311150">
              <a:lnSpc>
                <a:spcPct val="110000"/>
              </a:lnSpc>
              <a:buFont typeface="Roboto Medium,Sans-Serif"/>
              <a:buChar char="●"/>
            </a:pPr>
            <a:r>
              <a:rPr lang="en" dirty="0"/>
              <a:t>National Guard (State)</a:t>
            </a:r>
            <a:endParaRPr lang="en"/>
          </a:p>
          <a:p>
            <a:pPr marL="171450" marR="0" lvl="0" indent="-311150" algn="l" defTabSz="914400" rtl="0" eaLnBrk="1" fontAlgn="auto" latinLnBrk="0" hangingPunct="1">
              <a:lnSpc>
                <a:spcPct val="110000"/>
              </a:lnSpc>
              <a:spcBef>
                <a:spcPts val="0"/>
              </a:spcBef>
              <a:spcAft>
                <a:spcPts val="0"/>
              </a:spcAft>
              <a:buClr>
                <a:srgbClr val="000000"/>
              </a:buClr>
              <a:buSzPts val="1100"/>
              <a:buFont typeface="Roboto Medium,Sans-Serif"/>
              <a:buChar char="●"/>
              <a:tabLst/>
              <a:defRPr/>
            </a:pPr>
            <a:r>
              <a:rPr lang="en-US"/>
              <a:t>Disaster response, such as 9/11, Oso Mudslide, COVID-19</a:t>
            </a:r>
          </a:p>
          <a:p>
            <a:pPr marL="171450" indent="-311150">
              <a:lnSpc>
                <a:spcPct val="110000"/>
              </a:lnSpc>
              <a:buFont typeface="Roboto Medium,Sans-Serif"/>
              <a:buChar char="●"/>
            </a:pPr>
            <a:r>
              <a:rPr lang="en" dirty="0"/>
              <a:t>And many more ways</a:t>
            </a:r>
            <a:endParaRPr lang="en-US" dirty="0"/>
          </a:p>
        </p:txBody>
      </p:sp>
    </p:spTree>
    <p:extLst>
      <p:ext uri="{BB962C8B-B14F-4D97-AF65-F5344CB8AC3E}">
        <p14:creationId xmlns:p14="http://schemas.microsoft.com/office/powerpoint/2010/main" val="1118410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1" indent="0">
              <a:buNone/>
              <a:defRPr/>
            </a:pPr>
            <a:r>
              <a:rPr lang="en-US"/>
              <a:t>John -</a:t>
            </a:r>
          </a:p>
          <a:p>
            <a:pPr marL="0" lvl="1" indent="0">
              <a:buNone/>
              <a:defRPr/>
            </a:pPr>
            <a:r>
              <a:rPr lang="en-US"/>
              <a:t>Memorial Day is a day for mourning the U.S. military personnel who died while serving in the United States armed forces. Observed on the last Monday in May. </a:t>
            </a:r>
          </a:p>
          <a:p>
            <a:pPr marL="0" lvl="1" indent="0">
              <a:buNone/>
              <a:defRPr/>
            </a:pPr>
            <a:endParaRPr lang="en-US"/>
          </a:p>
          <a:p>
            <a:pPr marL="0" lvl="1" indent="0">
              <a:buNone/>
              <a:defRPr/>
            </a:pPr>
            <a:r>
              <a:rPr lang="en-US"/>
              <a:t>Veterans Day is a day for recognizing and celebrating those who served in the United States armed forces. Observed on November 11th each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0EC56A7-3AB1-41CF-B13D-19B1BE335FE6}" type="slidenum">
              <a:rPr lang="en-US" smtClean="0"/>
              <a:t>12</a:t>
            </a:fld>
            <a:endParaRPr lang="en-US"/>
          </a:p>
        </p:txBody>
      </p:sp>
    </p:spTree>
    <p:extLst>
      <p:ext uri="{BB962C8B-B14F-4D97-AF65-F5344CB8AC3E}">
        <p14:creationId xmlns:p14="http://schemas.microsoft.com/office/powerpoint/2010/main" val="2786235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SLIDES_API14031748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SLIDES_API14031748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John - </a:t>
            </a:r>
          </a:p>
          <a:p>
            <a:pPr marL="0" indent="0">
              <a:buNone/>
            </a:pPr>
            <a:r>
              <a:rPr lang="en-US" dirty="0"/>
              <a:t>Memorial Day: A day that is not for celebration, but a day for us to remember and honor our fellow service members who made the ultimate sacrifice in the line of duty. </a:t>
            </a:r>
          </a:p>
          <a:p>
            <a:pPr marL="0" indent="0">
              <a:buNone/>
            </a:pPr>
            <a:endParaRPr lang="en-US" dirty="0"/>
          </a:p>
          <a:p>
            <a:pPr marL="0" indent="0">
              <a:buNone/>
            </a:pPr>
            <a:r>
              <a:rPr lang="en-US" dirty="0"/>
              <a:t>This is a day of collective memory and gratitude, where the cost of freedom and the weight of its price is felt most deeply. For us veterans, it is a time of reflection on the bonds formed during our time in service. Where we remember the moments of fear, bravery, and loss that defined our military life. Each name that we remember, is a stark reminder of how fragile life truly is and the enduring strength of the oath to serve our country, up to and including giving our life.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Veteran's Day: Unlike Memorial Day, where we remember those of us who served and made the ultimate sacrifice, Veteran's Day is a celebration of service. We honor all of the people, past and present, who served regardless of if their service was in time of war or in time of peace. </a:t>
            </a:r>
          </a:p>
          <a:p>
            <a:pPr>
              <a:buNone/>
            </a:pPr>
            <a:r>
              <a:rPr lang="en-US">
                <a:latin typeface="Calibri"/>
                <a:cs typeface="Calibri"/>
              </a:rPr>
              <a:t>For members of the public, Veteran's Day is an opportunity to recognize and thank veterans for their service. For the Veteran community, it is much more. It is a day with mixed emotions, ranging from pride in our service to reflection on sacrifices that we and our comrades made. Veteran's Day is a day to remember that while our time of service may have ended, our dedication to our country, our community, and to each other endures. </a:t>
            </a:r>
          </a:p>
        </p:txBody>
      </p:sp>
    </p:spTree>
    <p:extLst>
      <p:ext uri="{BB962C8B-B14F-4D97-AF65-F5344CB8AC3E}">
        <p14:creationId xmlns:p14="http://schemas.microsoft.com/office/powerpoint/2010/main" val="1234246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https://www.nationalmilitaryspousenetwork.org/public/images/2021_White_Paper_NMSN.pdf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indent="0">
              <a:buNone/>
              <a:defRPr/>
            </a:pPr>
            <a:r>
              <a:rPr lang="en-US"/>
              <a:t>The toughest job in the military!</a:t>
            </a:r>
          </a:p>
          <a:p>
            <a:pPr marL="0" indent="0">
              <a:buNone/>
              <a:defRPr/>
            </a:pPr>
            <a:endParaRPr lang="en-US"/>
          </a:p>
          <a:p>
            <a:pPr marL="0" indent="0">
              <a:buNone/>
              <a:defRPr/>
            </a:pPr>
            <a:r>
              <a:rPr lang="en-US"/>
              <a:t>In April of 2020 when the unemployment rate peaked at 14.7% it was still 10 percentage points below the 25% rate that military spouses experience. During the pandemic, the rate may have increased to 30%-35%.</a:t>
            </a:r>
          </a:p>
          <a:p>
            <a:pPr marL="0" indent="0">
              <a:buNone/>
              <a:defRPr/>
            </a:pPr>
            <a:endParaRPr lang="en-US"/>
          </a:p>
          <a:p>
            <a:pPr marL="0" indent="0">
              <a:buNone/>
              <a:defRPr/>
            </a:pPr>
            <a:r>
              <a:rPr lang="en-US"/>
              <a:t>92% are female and one third of military spouses are married with children. Two-thirds are under 35 years old.</a:t>
            </a:r>
          </a:p>
          <a:p>
            <a:pPr marL="0" indent="0">
              <a:buNone/>
              <a:defRPr/>
            </a:pPr>
            <a:endParaRPr lang="en-US"/>
          </a:p>
          <a:p>
            <a:pPr marL="0" indent="0">
              <a:buNone/>
              <a:defRPr/>
            </a:pPr>
            <a:r>
              <a:rPr lang="en-US"/>
              <a:t>Highly educated with 40% having a college degree – yet experience 4 times the unemployment rate of peers of whom 30% have a college degree.</a:t>
            </a:r>
          </a:p>
          <a:p>
            <a:pPr marL="0" indent="0">
              <a:buNone/>
              <a:defRPr/>
            </a:pPr>
            <a:endParaRPr lang="en-US"/>
          </a:p>
          <a:p>
            <a:pPr marL="0" indent="0">
              <a:buNone/>
              <a:defRPr/>
            </a:pPr>
            <a:r>
              <a:rPr lang="en-US"/>
              <a:t>Not a federally protected class and are routinely discriminated against.</a:t>
            </a:r>
          </a:p>
          <a:p>
            <a:pPr marL="0" indent="0">
              <a:buNone/>
              <a:defRPr/>
            </a:pPr>
            <a:endParaRPr lang="en-US"/>
          </a:p>
          <a:p>
            <a:pPr marL="0" indent="0">
              <a:buNone/>
              <a:defRPr/>
            </a:pPr>
            <a:r>
              <a:rPr lang="en-US"/>
              <a:t>Washington does better than average in employing military spouses but there is lots of room for improvement.</a:t>
            </a:r>
          </a:p>
          <a:p>
            <a:pPr marL="0" indent="0">
              <a:buNone/>
              <a:defRPr/>
            </a:pPr>
            <a:r>
              <a:rPr lang="en-US">
                <a:hlinkClick r:id="rId3"/>
              </a:rPr>
              <a:t>https://www.militaryonesource.mil/relationships/support-community/lgbtq-in-the-military/</a:t>
            </a:r>
          </a:p>
          <a:p>
            <a:pPr marL="0" indent="0">
              <a:buNone/>
              <a:defRPr/>
            </a:pPr>
            <a:r>
              <a:rPr lang="en-US"/>
              <a:t>Since 2011, openly gay, lesbian and bisexual men and women have been permitted to serve in the military. Acceptance for LGBTQ in the military expanded with the lifting of the transgender ban in 2021.</a:t>
            </a:r>
          </a:p>
          <a:p>
            <a:pPr marL="0" indent="0">
              <a:buNone/>
              <a:defRPr/>
            </a:pPr>
            <a:r>
              <a:rPr lang="en-US"/>
              <a:t>Another barrier was lifted in 2013 when spousal and family benefits were extended to same-sex married partners in the military. After ending temporarily in 2016, the ban on transgender individuals was again rescinded in 2021, allowing those who don’t identify with their biological gender to enlist and serve in the armed forces.</a:t>
            </a:r>
          </a:p>
          <a:p>
            <a:pPr marL="0" indent="0">
              <a:buNone/>
              <a:defRPr/>
            </a:pPr>
            <a:endParaRPr lang="en-US"/>
          </a:p>
        </p:txBody>
      </p:sp>
      <p:sp>
        <p:nvSpPr>
          <p:cNvPr id="4" name="Slide Number Placeholder 3"/>
          <p:cNvSpPr>
            <a:spLocks noGrp="1"/>
          </p:cNvSpPr>
          <p:nvPr>
            <p:ph type="sldNum" sz="quarter" idx="5"/>
          </p:nvPr>
        </p:nvSpPr>
        <p:spPr/>
        <p:txBody>
          <a:bodyPr/>
          <a:lstStyle/>
          <a:p>
            <a:fld id="{10EC56A7-3AB1-41CF-B13D-19B1BE335FE6}" type="slidenum">
              <a:rPr lang="en-US" smtClean="0"/>
              <a:t>15</a:t>
            </a:fld>
            <a:endParaRPr lang="en-US"/>
          </a:p>
        </p:txBody>
      </p:sp>
    </p:spTree>
    <p:extLst>
      <p:ext uri="{BB962C8B-B14F-4D97-AF65-F5344CB8AC3E}">
        <p14:creationId xmlns:p14="http://schemas.microsoft.com/office/powerpoint/2010/main" val="3204500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0A6CE-1CE4-0D44-5370-D7DA4FD25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41DCC-7A3A-B755-F9D8-5D84E78C70A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FC59E4-3749-0A7A-AEA5-B0A2ACF920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https://ofm.wa.gov/state-human-resources/workforce-data-and-planning/hr-management-report/diversity-overview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information can be done by agency if you go to the OFM website.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5AB2728-2658-D5E9-FF12-40F6E424178C}"/>
              </a:ext>
            </a:extLst>
          </p:cNvPr>
          <p:cNvSpPr>
            <a:spLocks noGrp="1"/>
          </p:cNvSpPr>
          <p:nvPr>
            <p:ph type="sldNum" sz="quarter" idx="5"/>
          </p:nvPr>
        </p:nvSpPr>
        <p:spPr/>
        <p:txBody>
          <a:bodyPr/>
          <a:lstStyle/>
          <a:p>
            <a:fld id="{10EC56A7-3AB1-41CF-B13D-19B1BE335FE6}" type="slidenum">
              <a:rPr lang="en-US" smtClean="0"/>
              <a:t>16</a:t>
            </a:fld>
            <a:endParaRPr lang="en-US"/>
          </a:p>
        </p:txBody>
      </p:sp>
    </p:spTree>
    <p:extLst>
      <p:ext uri="{BB962C8B-B14F-4D97-AF65-F5344CB8AC3E}">
        <p14:creationId xmlns:p14="http://schemas.microsoft.com/office/powerpoint/2010/main" val="4109023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618B6-BA8D-EC37-C5C1-757CAD315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DAEC0-21D7-18A6-F1B4-DDB49AE081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C546043-E3CB-2678-C7A2-6FD482418F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Sarah’s lived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03CA1E99-2B8E-7EF4-865C-663B35954A28}"/>
              </a:ext>
            </a:extLst>
          </p:cNvPr>
          <p:cNvSpPr>
            <a:spLocks noGrp="1"/>
          </p:cNvSpPr>
          <p:nvPr>
            <p:ph type="sldNum" sz="quarter" idx="5"/>
          </p:nvPr>
        </p:nvSpPr>
        <p:spPr/>
        <p:txBody>
          <a:bodyPr/>
          <a:lstStyle/>
          <a:p>
            <a:fld id="{10EC56A7-3AB1-41CF-B13D-19B1BE335FE6}" type="slidenum">
              <a:rPr lang="en-US" smtClean="0"/>
              <a:t>17</a:t>
            </a:fld>
            <a:endParaRPr lang="en-US"/>
          </a:p>
        </p:txBody>
      </p:sp>
    </p:spTree>
    <p:extLst>
      <p:ext uri="{BB962C8B-B14F-4D97-AF65-F5344CB8AC3E}">
        <p14:creationId xmlns:p14="http://schemas.microsoft.com/office/powerpoint/2010/main" val="2647025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651B5-933F-30CD-796A-815491538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AAFE1-8E6F-D0EF-004E-47FA46F7200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6A7F92F-C085-F405-E01E-7E94B7B75B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chrome-extension://</a:t>
            </a:r>
            <a:r>
              <a:rPr lang="en-US" dirty="0" err="1"/>
              <a:t>efaidnbmnnnibpcajpcglclefindmkaj</a:t>
            </a:r>
            <a:r>
              <a:rPr lang="en-US" dirty="0"/>
              <a:t>/https://download.militaryonesource.mil/12038/MOS/Infographic/2021-adss-spouse-employment-and-education.pdf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https://www.militaryonesource.mil/data-research-and-statistics/survey-findings/2021-spouses-survey/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B23DB93-E87C-F9D7-FCA7-471C50911D38}"/>
              </a:ext>
            </a:extLst>
          </p:cNvPr>
          <p:cNvSpPr>
            <a:spLocks noGrp="1"/>
          </p:cNvSpPr>
          <p:nvPr>
            <p:ph type="sldNum" sz="quarter" idx="5"/>
          </p:nvPr>
        </p:nvSpPr>
        <p:spPr/>
        <p:txBody>
          <a:bodyPr/>
          <a:lstStyle/>
          <a:p>
            <a:fld id="{10EC56A7-3AB1-41CF-B13D-19B1BE335FE6}" type="slidenum">
              <a:rPr lang="en-US" smtClean="0"/>
              <a:t>18</a:t>
            </a:fld>
            <a:endParaRPr lang="en-US"/>
          </a:p>
        </p:txBody>
      </p:sp>
    </p:spTree>
    <p:extLst>
      <p:ext uri="{BB962C8B-B14F-4D97-AF65-F5344CB8AC3E}">
        <p14:creationId xmlns:p14="http://schemas.microsoft.com/office/powerpoint/2010/main" val="3222281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82AB0-CFC7-4D3E-3D76-87652A62D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0BA69-BA3F-5052-7BCB-B649AA1C4F2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E9AE460-C03F-2715-29A0-60CD745425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indent="0">
              <a:buClrTx/>
              <a:buSzTx/>
              <a:buNone/>
              <a:defRPr/>
            </a:pPr>
            <a:r>
              <a:rPr lang="en-US" b="1"/>
              <a:t>What is Veteran preference?</a:t>
            </a:r>
            <a:r>
              <a:rPr lang="en-US"/>
              <a:t>- It is recognizing the sacrifices are made by those serving in the Armed Forces ( Army, Navy, Marines, Air Force, and Coast Coast), Washington State has enacted laws to assist veterans seeking State employment and receiving some degree of preference in appointments to state jobs under Washington State Law. </a:t>
            </a:r>
          </a:p>
          <a:p>
            <a:pPr marL="0" indent="0">
              <a:buClrTx/>
              <a:buSzTx/>
              <a:buNone/>
              <a:defRPr/>
            </a:pPr>
            <a:endParaRPr lang="en-US"/>
          </a:p>
          <a:p>
            <a:pPr marL="0" indent="0">
              <a:buClrTx/>
              <a:buSzTx/>
              <a:buNone/>
              <a:defRPr/>
            </a:pPr>
            <a:r>
              <a:rPr lang="en-US"/>
              <a:t>Who qualifies for Veteran Preference when applying for state employment includes:? RCW 41.04.007 defines Veteran as: A Veteran defined as every person who has received an honorable discharge, received a discharge for medical reasons with an honorable record, where applicable, or is in receipt of discharge paperwork that characterizes their service honorable, and who has served in at least one of the following capacities:</a:t>
            </a:r>
          </a:p>
          <a:p>
            <a:pPr marL="0" indent="0">
              <a:buClrTx/>
              <a:buSzTx/>
              <a:buNone/>
              <a:defRPr/>
            </a:pPr>
            <a:endParaRPr lang="en-US"/>
          </a:p>
          <a:p>
            <a:pPr>
              <a:buNone/>
              <a:defRPr/>
            </a:pPr>
            <a:r>
              <a:rPr lang="en-US"/>
              <a:t>(1) As a member in any branch of the armed forces of the United States, including the national guard and armed forces reserves, and has fulfilled his or her initial military service obligation;</a:t>
            </a:r>
          </a:p>
          <a:p>
            <a:pPr>
              <a:buNone/>
              <a:defRPr/>
            </a:pPr>
            <a:r>
              <a:rPr lang="en-US"/>
              <a:t> (2) As a member of the women's air forces service pilots;</a:t>
            </a:r>
          </a:p>
          <a:p>
            <a:pPr>
              <a:buNone/>
              <a:defRPr/>
            </a:pPr>
            <a:r>
              <a:rPr lang="en-US"/>
              <a:t> (3) As a member of the armed forces reserves, national guard, or coast guard, and has been called into federal service by a presidential select reserve call up for at least one hundred eighty cumulative days;</a:t>
            </a:r>
          </a:p>
          <a:p>
            <a:pPr>
              <a:buNone/>
              <a:defRPr/>
            </a:pPr>
            <a:r>
              <a:rPr lang="en-US"/>
              <a:t> (4) As a civil service crewmember with service aboard a U.S. army transport service or U.S. naval transportation service vessel in oceangoing service from December 7,1941, through December 31,1946;</a:t>
            </a:r>
          </a:p>
          <a:p>
            <a:pPr>
              <a:buNone/>
              <a:defRPr/>
            </a:pPr>
            <a:r>
              <a:rPr lang="en-US"/>
              <a:t> (5) As a member of the Philippine armed forces/scouts during the period of armed conflict from December 7,1941, through August 15,1945; or</a:t>
            </a:r>
          </a:p>
          <a:p>
            <a:pPr>
              <a:buNone/>
              <a:defRPr/>
            </a:pPr>
            <a:r>
              <a:rPr lang="en-US"/>
              <a:t> (6) A United States documented merchant mariner with service aboard an oceangoing vessel operated by the department of defense, or its agents, from both June 25,1950, through July 27,1953, in Korean territorial waters and from August 5, 1964, through May 7,1975, in Vietnam territorial waters, and who received a military commendation.</a:t>
            </a:r>
          </a:p>
          <a:p>
            <a:pPr>
              <a:defRPr/>
            </a:pPr>
            <a:r>
              <a:rPr lang="en-US"/>
              <a:t>Surviving spouses or registered domestic partners of eligible veterans</a:t>
            </a:r>
          </a:p>
          <a:p>
            <a:pPr marL="0" indent="0">
              <a:buNone/>
              <a:defRPr/>
            </a:pPr>
            <a:endParaRPr lang="en-US"/>
          </a:p>
          <a:p>
            <a:pPr>
              <a:buNone/>
              <a:defRPr/>
            </a:pPr>
            <a:r>
              <a:rPr lang="en-US" b="1"/>
              <a:t>Preference- Competitive Service</a:t>
            </a:r>
            <a:r>
              <a:rPr lang="en-US"/>
              <a:t>: </a:t>
            </a:r>
          </a:p>
          <a:p>
            <a:pPr>
              <a:buNone/>
              <a:defRPr/>
            </a:pPr>
            <a:r>
              <a:rPr lang="en-US"/>
              <a:t>If an employer administers an examination prior to certification, the employer must grant preference to veterans as defined in </a:t>
            </a:r>
            <a:r>
              <a:rPr lang="en-US" u="sng">
                <a:hlinkClick r:id="rId3"/>
              </a:rPr>
              <a:t>RCW 41.04.007</a:t>
            </a:r>
            <a:r>
              <a:rPr lang="en-US"/>
              <a:t>, by adding veterans' scoring criteria status in accordance with </a:t>
            </a:r>
            <a:r>
              <a:rPr lang="en-US" u="sng">
                <a:hlinkClick r:id="rId4"/>
              </a:rPr>
              <a:t>RCW 41.04.010</a:t>
            </a:r>
            <a:r>
              <a:rPr lang="en-US"/>
              <a:t>.</a:t>
            </a:r>
          </a:p>
          <a:p>
            <a:pPr>
              <a:buNone/>
              <a:defRPr/>
            </a:pPr>
            <a:r>
              <a:rPr lang="en-US"/>
              <a:t>For purposes of complying with RCW 41.04.010, examination is defined as eligible candidate's final examination score, plus any veterans' scoring criteria or other applicable results. Veterans' scoring criteria is only added to passing score. (See </a:t>
            </a:r>
            <a:r>
              <a:rPr lang="en-US" u="sng">
                <a:hlinkClick r:id="rId5"/>
              </a:rPr>
              <a:t>WAC 357-01-170</a:t>
            </a:r>
            <a:r>
              <a:rPr lang="en-US"/>
              <a:t>)</a:t>
            </a:r>
          </a:p>
          <a:p>
            <a:pPr>
              <a:buNone/>
              <a:defRPr/>
            </a:pPr>
            <a:r>
              <a:rPr lang="en-US"/>
              <a:t>Veterans' preference is a percentage added to the passing examination score for honorably discharged veterans and disabled veterans. The percent preferences, from RCW 41.04.010 are added as follows:</a:t>
            </a:r>
          </a:p>
          <a:p>
            <a:pPr marL="0" indent="0">
              <a:buNone/>
              <a:defRPr/>
            </a:pPr>
            <a:endParaRPr lang="en-US"/>
          </a:p>
          <a:p>
            <a:pPr>
              <a:buNone/>
              <a:defRPr/>
            </a:pPr>
            <a:r>
              <a:rPr lang="en-US" b="1"/>
              <a:t>Ten percent veterans' preference score</a:t>
            </a:r>
          </a:p>
          <a:p>
            <a:pPr>
              <a:buNone/>
              <a:defRPr/>
            </a:pPr>
            <a:r>
              <a:rPr lang="en-US"/>
              <a:t>Ten percent to a veteran who served during a period of war or in an armed conflict as defined in RCW 41.04.005 and does not receive military retirement. The percentage shall be added to the passing mark, grade, or rating of competitive examinations until the veteran's first appointment. The percentage shall not be utilized in promotional examinations.</a:t>
            </a:r>
          </a:p>
          <a:p>
            <a:pPr marL="0" indent="0">
              <a:buNone/>
              <a:defRPr/>
            </a:pPr>
            <a:endParaRPr lang="en-US"/>
          </a:p>
          <a:p>
            <a:pPr>
              <a:buNone/>
              <a:defRPr/>
            </a:pPr>
            <a:r>
              <a:rPr lang="en-US" b="1"/>
              <a:t>Five percent veterans' preference score - Period of war</a:t>
            </a:r>
          </a:p>
          <a:p>
            <a:pPr>
              <a:buNone/>
              <a:defRPr/>
            </a:pPr>
            <a:r>
              <a:rPr lang="en-US"/>
              <a:t>Five percent to a veteran who did not serve during a period of war or in an armed conflict as defined in RCW 41.04.005 or is receiving military retirement. The percentage shall be added to the passing mark, grade, or rating of competitive examinations until the veteran's first appointment. The percentage shall not be utilized in promotional examinations.</a:t>
            </a:r>
          </a:p>
          <a:p>
            <a:pPr marL="0" indent="0">
              <a:buNone/>
              <a:defRPr/>
            </a:pPr>
            <a:endParaRPr lang="en-US"/>
          </a:p>
          <a:p>
            <a:pPr>
              <a:buNone/>
              <a:defRPr/>
            </a:pPr>
            <a:r>
              <a:rPr lang="en-US" b="1"/>
              <a:t>Five percent veterans' preference score - Active duty</a:t>
            </a:r>
          </a:p>
          <a:p>
            <a:pPr>
              <a:buNone/>
              <a:defRPr/>
            </a:pPr>
            <a:r>
              <a:rPr lang="en-US"/>
              <a:t>Five percent to a veteran who was called to active duty  while employed with the state or any of its political subdivisions, or municipal corporations. This percentage shall be added to promotional examinations until the first promotion only.</a:t>
            </a:r>
            <a:br>
              <a:rPr lang="en-US"/>
            </a:br>
            <a:r>
              <a:rPr lang="en-US"/>
              <a:t>All veterans' scoring criteria may be claimed upon release from active military service, or upon receipt of separation orders indicating an honorable discharge, issued by the respective military department.</a:t>
            </a:r>
          </a:p>
          <a:p>
            <a:pPr marL="0" indent="0">
              <a:buNone/>
              <a:defRPr/>
            </a:pPr>
            <a:endParaRPr lang="en-US" b="1"/>
          </a:p>
          <a:p>
            <a:pPr>
              <a:buNone/>
              <a:defRPr/>
            </a:pPr>
            <a:r>
              <a:rPr lang="en-US" b="1"/>
              <a:t>Preference - Non-Competitive Service</a:t>
            </a:r>
          </a:p>
          <a:p>
            <a:pPr>
              <a:buNone/>
              <a:defRPr/>
            </a:pPr>
            <a:r>
              <a:rPr lang="en-US"/>
              <a:t>If no examination is administered prior to certification, the employer must refer eligible veterans eligible veterans' surviving spouses or surviving registered domestic partners, or the spouse or registered domestic partner of an honorably discharged veteran who has a service connected permanent disability or total disability to the employing official under the provisions of </a:t>
            </a:r>
            <a:r>
              <a:rPr lang="en-US" u="sng">
                <a:hlinkClick r:id="rId6"/>
              </a:rPr>
              <a:t>RCW 73.16.010</a:t>
            </a:r>
            <a:r>
              <a:rPr lang="en-US"/>
              <a:t> as long as the veteran or veteran's spouse or registered domestic partner meets the competencies and other position requirements. </a:t>
            </a:r>
          </a:p>
          <a:p>
            <a:pPr marL="0" indent="0">
              <a:buNone/>
              <a:defRPr/>
            </a:pPr>
            <a:endParaRPr lang="en-US"/>
          </a:p>
          <a:p>
            <a:pPr marL="0" indent="0">
              <a:buNone/>
              <a:defRPr/>
            </a:pPr>
            <a:endParaRPr lang="en-US"/>
          </a:p>
        </p:txBody>
      </p:sp>
      <p:sp>
        <p:nvSpPr>
          <p:cNvPr id="4" name="Slide Number Placeholder 3">
            <a:extLst>
              <a:ext uri="{FF2B5EF4-FFF2-40B4-BE49-F238E27FC236}">
                <a16:creationId xmlns:a16="http://schemas.microsoft.com/office/drawing/2014/main" id="{433F3226-2AAA-9FDD-FC05-B4A44A3D7BEC}"/>
              </a:ext>
            </a:extLst>
          </p:cNvPr>
          <p:cNvSpPr>
            <a:spLocks noGrp="1"/>
          </p:cNvSpPr>
          <p:nvPr>
            <p:ph type="sldNum" sz="quarter" idx="5"/>
          </p:nvPr>
        </p:nvSpPr>
        <p:spPr/>
        <p:txBody>
          <a:bodyPr/>
          <a:lstStyle/>
          <a:p>
            <a:fld id="{10EC56A7-3AB1-41CF-B13D-19B1BE335FE6}" type="slidenum">
              <a:rPr lang="en-US" smtClean="0"/>
              <a:t>19</a:t>
            </a:fld>
            <a:endParaRPr lang="en-US"/>
          </a:p>
        </p:txBody>
      </p:sp>
    </p:spTree>
    <p:extLst>
      <p:ext uri="{BB962C8B-B14F-4D97-AF65-F5344CB8AC3E}">
        <p14:creationId xmlns:p14="http://schemas.microsoft.com/office/powerpoint/2010/main" val="404372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SLIDES_API14031748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SLIDES_API14031748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John - Introductions:</a:t>
            </a:r>
          </a:p>
          <a:p>
            <a:pPr marL="0" indent="0">
              <a:buNone/>
            </a:pPr>
            <a:r>
              <a:rPr lang="en-US"/>
              <a:t>Name, veteran affiliation, your 30 second story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3184C-DA16-2059-B8AD-D03A72CC2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3EE77-8FC8-15C9-E41D-D87482047C0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9D52C51-3772-575C-E2FB-6941972384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Angela -</a:t>
            </a:r>
          </a:p>
          <a:p>
            <a:pPr marL="0" indent="0">
              <a:buClrTx/>
              <a:buSzTx/>
              <a:buFontTx/>
              <a:buNone/>
              <a:defRPr/>
            </a:pPr>
            <a:endParaRPr lang="en-US"/>
          </a:p>
          <a:p>
            <a:pPr marL="0" indent="0">
              <a:buClrTx/>
              <a:buSzTx/>
              <a:buNone/>
              <a:defRPr/>
            </a:pPr>
            <a:r>
              <a:rPr lang="en-US" dirty="0">
                <a:hlinkClick r:id="rId3"/>
              </a:rPr>
              <a:t>M28R.VI.A.8 (va.gov)</a:t>
            </a:r>
            <a:r>
              <a:rPr lang="en-US" dirty="0"/>
              <a:t> Veterans’ preference is a tool to assist in the placement of Veterans in federal government positions, providing a “first consideration.” Veterans’ preference was established by the Veterans’ Preference Act of 1944, as amended, and is found in various provisions of 5 U.S.C. 2108. Veterans’ preference applies to permanent and temporary positions in both the competitive and excepted services, which are two classes of jobs in the 8-2 M28R, Part VI, Section A, Chapter 8 Revised July 2, 2014 federal government. For the competitive service, applicants must compete with other individuals for positions that are posted on the USAJOBS website through a structured process. In the excepted service, applicants such as Veterans with disabilities may be noncompetitively considered and hired through a number of special appointing authorities that agencies may utilize to fill jobs. The excepted service contains certain agencies and entities, groups of individuals, and positions that are outside the competitive service.</a:t>
            </a:r>
            <a:r>
              <a:rPr lang="en-US"/>
              <a:t> </a:t>
            </a:r>
          </a:p>
          <a:p>
            <a:pPr marL="0" indent="0">
              <a:buNone/>
              <a:defRPr/>
            </a:pPr>
            <a:endParaRPr lang="en-US"/>
          </a:p>
          <a:p>
            <a:pPr marL="0" indent="0">
              <a:buNone/>
              <a:defRPr/>
            </a:pPr>
            <a:r>
              <a:rPr lang="en-US"/>
              <a:t>The Washington legislature unanimously passes a bill to help over 35,000 Veterans access state benefits. Right now Washington does not extend veteran benefits to service members who were less honorably discharged. The House Bill(HB) 2014 will ensure Veterans who qualify for federal benefits also qualify for state benefits. Any Veteran discharged solely for their sexual orientation or gender identity will qualify for state benefits, even if they do not qualify for federal benefits. This will go into affect on June 6, 2024.</a:t>
            </a:r>
          </a:p>
        </p:txBody>
      </p:sp>
      <p:sp>
        <p:nvSpPr>
          <p:cNvPr id="4" name="Slide Number Placeholder 3">
            <a:extLst>
              <a:ext uri="{FF2B5EF4-FFF2-40B4-BE49-F238E27FC236}">
                <a16:creationId xmlns:a16="http://schemas.microsoft.com/office/drawing/2014/main" id="{05DFD2D0-7E31-EAD1-43AC-45C7AF3CE156}"/>
              </a:ext>
            </a:extLst>
          </p:cNvPr>
          <p:cNvSpPr>
            <a:spLocks noGrp="1"/>
          </p:cNvSpPr>
          <p:nvPr>
            <p:ph type="sldNum" sz="quarter" idx="5"/>
          </p:nvPr>
        </p:nvSpPr>
        <p:spPr/>
        <p:txBody>
          <a:bodyPr/>
          <a:lstStyle/>
          <a:p>
            <a:fld id="{10EC56A7-3AB1-41CF-B13D-19B1BE335FE6}" type="slidenum">
              <a:rPr lang="en-US" smtClean="0"/>
              <a:t>20</a:t>
            </a:fld>
            <a:endParaRPr lang="en-US"/>
          </a:p>
        </p:txBody>
      </p:sp>
    </p:spTree>
    <p:extLst>
      <p:ext uri="{BB962C8B-B14F-4D97-AF65-F5344CB8AC3E}">
        <p14:creationId xmlns:p14="http://schemas.microsoft.com/office/powerpoint/2010/main" val="1996669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SLIDES_API14031748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SLIDES_API14031748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John -</a:t>
            </a:r>
          </a:p>
          <a:p>
            <a:pPr marL="0" indent="0">
              <a:buNone/>
            </a:pPr>
            <a:r>
              <a:rPr lang="en-US"/>
              <a:t>Let's</a:t>
            </a:r>
            <a:r>
              <a:rPr lang="en-US" dirty="0"/>
              <a:t> focus on Millennial Veterans. The average age of a millennial veteran is now 37 according to the 2020 US Census. Their participation in Washington State agency employment is significantly lower than other generations. Understanding the 'why' behind this trend is the first step towards bridging this gap. When we look at the total number of veterans employed in State service millennial veterans are employed with Washington State agencies at around 3%, most other generations of veterans are employed with Washington State agencies at around the 10% level. </a:t>
            </a:r>
          </a:p>
          <a:p>
            <a:pPr marL="0" indent="0">
              <a:buNone/>
            </a:pPr>
            <a:endParaRPr lang="en-US" dirty="0"/>
          </a:p>
          <a:p>
            <a:pPr marL="0" indent="0">
              <a:buNone/>
            </a:pPr>
            <a:r>
              <a:rPr lang="en-US" dirty="0"/>
              <a:t>Since the beginning of the wars in Afghanistan and Iraq in 2001, over 1.9 million US military personnel have been deployed in 3 million tours of duty lasting more than 30 days (Institute of Medicine (US) Committee on the Initial Assessment of Readjustment Needs of Military Personnel, Veterans, and Their Families. Returning Home from Iraq and Afghanistan: Preliminary Assessment of Readjustment Needs of Veterans, Service Members, and Their Families. Washington (DC): National Academies Press (US); 2010. 2, OPERATION ENDURING FREEDOM AND OPERATION IRAQI FREEDOM: DEMOGRAPHICS AND IMPACT. Available from: https://www.ncbi.nlm.nih.gov/books/NBK220068/)</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John -</a:t>
            </a:r>
          </a:p>
          <a:p>
            <a:r>
              <a:rPr lang="en-US"/>
              <a:t>Women</a:t>
            </a:r>
            <a:r>
              <a:rPr lang="en-US" dirty="0"/>
              <a:t> make up a growing share of veterans. About 1.7 million, or 9% of veterans, were women in 2018. It is projected that number will jump to 17% by 2040.  Veterans from recent service periods have the highest levels of education. More than three-quarters of Post-9/11 and Gulf War veterans had at least some college experience, and more than one-third of Gulf War veterans had a college degree.</a:t>
            </a:r>
          </a:p>
          <a:p>
            <a:r>
              <a:rPr lang="en-US" dirty="0"/>
              <a:t>Post-9/11 veterans had a 43% chance of having a service-connected disability, after accounting for differences in demographic and social characteristics among veterans —significantly higher than that of veterans from other periods.</a:t>
            </a:r>
          </a:p>
          <a:p>
            <a:r>
              <a:rPr lang="en-US" dirty="0"/>
              <a:t>Among veterans who had a service-connected disability, Post-9/11 veterans had a 39% chance of having a disability rating of 70% or more — significantly higher than for veterans from other periods.</a:t>
            </a:r>
          </a:p>
          <a:p>
            <a:r>
              <a:rPr lang="en-US" dirty="0"/>
              <a:t>This report uses data from the 2018 American Community Survey (ACS). </a:t>
            </a:r>
          </a:p>
          <a:p>
            <a:pPr marL="285750" indent="-285750">
              <a:buChar char="•"/>
            </a:pP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3980723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Jay</a:t>
            </a:r>
          </a:p>
        </p:txBody>
      </p:sp>
      <p:sp>
        <p:nvSpPr>
          <p:cNvPr id="4" name="Slide Number Placeholder 3"/>
          <p:cNvSpPr>
            <a:spLocks noGrp="1"/>
          </p:cNvSpPr>
          <p:nvPr>
            <p:ph type="sldNum" sz="quarter" idx="10"/>
          </p:nvPr>
        </p:nvSpPr>
        <p:spPr/>
        <p:txBody>
          <a:bodyPr/>
          <a:lstStyle/>
          <a:p>
            <a:fld id="{8879DFFF-EC49-49DC-AB33-7BB7BE365A0F}" type="slidenum">
              <a:rPr lang="en-US" smtClean="0"/>
              <a:t>23</a:t>
            </a:fld>
            <a:endParaRPr lang="en-US"/>
          </a:p>
        </p:txBody>
      </p:sp>
    </p:spTree>
    <p:extLst>
      <p:ext uri="{BB962C8B-B14F-4D97-AF65-F5344CB8AC3E}">
        <p14:creationId xmlns:p14="http://schemas.microsoft.com/office/powerpoint/2010/main" val="3532402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71763"/>
              </a:lnSpc>
              <a:buNone/>
            </a:pPr>
            <a:r>
              <a:rPr lang="en-US" dirty="0"/>
              <a:t>Jay </a:t>
            </a:r>
            <a:r>
              <a:rPr lang="en-US"/>
              <a:t>- </a:t>
            </a:r>
          </a:p>
          <a:p>
            <a:pPr marL="228600" indent="-228600">
              <a:lnSpc>
                <a:spcPct val="171763"/>
              </a:lnSpc>
              <a:buChar char="•"/>
            </a:pPr>
            <a:r>
              <a:rPr lang="en-US" dirty="0"/>
              <a:t>World War I </a:t>
            </a:r>
          </a:p>
          <a:p>
            <a:pPr marL="228600" indent="-228600">
              <a:lnSpc>
                <a:spcPct val="171763"/>
              </a:lnSpc>
              <a:buChar char="•"/>
            </a:pPr>
            <a:r>
              <a:rPr lang="en-US" dirty="0"/>
              <a:t>World War II </a:t>
            </a:r>
          </a:p>
          <a:p>
            <a:pPr marL="228600" indent="-228600">
              <a:lnSpc>
                <a:spcPct val="171763"/>
              </a:lnSpc>
              <a:buChar char="•"/>
            </a:pPr>
            <a:r>
              <a:rPr lang="en-US" dirty="0"/>
              <a:t>The Korean War </a:t>
            </a:r>
          </a:p>
          <a:p>
            <a:pPr marL="228600" indent="-228600">
              <a:lnSpc>
                <a:spcPct val="171763"/>
              </a:lnSpc>
              <a:buChar char="•"/>
            </a:pPr>
            <a:r>
              <a:rPr lang="en-US" dirty="0"/>
              <a:t>The Vietnam War </a:t>
            </a:r>
          </a:p>
          <a:p>
            <a:pPr marL="228600" indent="-228600">
              <a:lnSpc>
                <a:spcPct val="171763"/>
              </a:lnSpc>
              <a:buChar char="•"/>
            </a:pPr>
            <a:r>
              <a:rPr lang="en-US" dirty="0"/>
              <a:t>The Gulf War </a:t>
            </a:r>
          </a:p>
          <a:p>
            <a:pPr marL="228600" indent="-228600">
              <a:lnSpc>
                <a:spcPct val="171763"/>
              </a:lnSpc>
              <a:buChar char="•"/>
            </a:pPr>
            <a:r>
              <a:rPr lang="en-US" dirty="0"/>
              <a:t>The Afghanistan War </a:t>
            </a:r>
          </a:p>
          <a:p>
            <a:pPr marL="228600" indent="-228600">
              <a:lnSpc>
                <a:spcPct val="171763"/>
              </a:lnSpc>
              <a:buChar char="•"/>
            </a:pPr>
            <a:r>
              <a:rPr lang="en-US" dirty="0"/>
              <a:t>The Iraq War</a:t>
            </a:r>
          </a:p>
          <a:p>
            <a:r>
              <a:rPr lang="en-US" dirty="0"/>
              <a:t>The Afghanistan War is the longest war in U.S. history.</a:t>
            </a:r>
          </a:p>
          <a:p>
            <a:endParaRPr lang="en-US" dirty="0"/>
          </a:p>
          <a:p>
            <a:r>
              <a:rPr lang="en-US" dirty="0"/>
              <a:t>The Iraq war was one of the longest and most divisive conflicts in U.S. History. More than 4,400 American military members have been killed and over 1 million troops were injured since the U.S. and its allies invaded Iraq in March 2003. </a:t>
            </a:r>
          </a:p>
          <a:p>
            <a:r>
              <a:rPr lang="en-US" dirty="0"/>
              <a:t>The Vietnam War was one of the most controversial wars in American History. It lasted 103 months, and more than 50,000 soldiers lost their lives. The Vietnam and Afghanistan wars have this much in common: they are both distant, profoundly complex, and ill-understood campaigns. Not surprisingly, they defied easy resolutions.</a:t>
            </a:r>
            <a:br>
              <a:rPr lang="en-US" dirty="0"/>
            </a:br>
            <a:endParaRPr lang="en-US" dirty="0"/>
          </a:p>
          <a:p>
            <a:pPr marL="228600" indent="-228600">
              <a:lnSpc>
                <a:spcPct val="171763"/>
              </a:lnSpc>
              <a:buChar char="•"/>
            </a:pPr>
            <a:r>
              <a:rPr lang="en-US" dirty="0"/>
              <a:t>Photo credit: </a:t>
            </a:r>
          </a:p>
          <a:p>
            <a:pPr marL="228600" indent="-228600">
              <a:lnSpc>
                <a:spcPct val="171763"/>
              </a:lnSpc>
              <a:buChar char="•"/>
            </a:pPr>
            <a:r>
              <a:rPr lang="en-US" dirty="0"/>
              <a:t>Bottom left: U.S. Air National Guard photo by Airman 1st Class </a:t>
            </a:r>
            <a:r>
              <a:rPr lang="en-US" err="1"/>
              <a:t>Tylin</a:t>
            </a:r>
            <a:r>
              <a:rPr lang="en-US" dirty="0"/>
              <a:t> Rust</a:t>
            </a:r>
          </a:p>
          <a:p>
            <a:pPr marL="228600" indent="-228600">
              <a:lnSpc>
                <a:spcPct val="171763"/>
              </a:lnSpc>
              <a:buChar char="•"/>
            </a:pPr>
            <a:r>
              <a:rPr lang="en-US" dirty="0"/>
              <a:t>Bottom middle right: U.S. Navy Photo by Hendrick L. Dickson/Released</a:t>
            </a:r>
          </a:p>
          <a:p>
            <a:pPr marL="228600" indent="-228600">
              <a:lnSpc>
                <a:spcPct val="171763"/>
              </a:lnSpc>
              <a:buChar char="•"/>
            </a:pPr>
            <a:r>
              <a:rPr lang="en-US" dirty="0"/>
              <a:t>Top right: Photo provided by Jennifer Gaines.</a:t>
            </a:r>
          </a:p>
          <a:p>
            <a:pPr marL="228600" indent="-228600">
              <a:lnSpc>
                <a:spcPct val="171763"/>
              </a:lnSpc>
              <a:buChar char="•"/>
            </a:pPr>
            <a:endParaRPr lang="en-US" dirty="0"/>
          </a:p>
        </p:txBody>
      </p:sp>
      <p:sp>
        <p:nvSpPr>
          <p:cNvPr id="4" name="Slide Number Placeholder 3"/>
          <p:cNvSpPr>
            <a:spLocks noGrp="1"/>
          </p:cNvSpPr>
          <p:nvPr>
            <p:ph type="sldNum" sz="quarter" idx="10"/>
          </p:nvPr>
        </p:nvSpPr>
        <p:spPr/>
        <p:txBody>
          <a:bodyPr/>
          <a:lstStyle/>
          <a:p>
            <a:fld id="{8879DFFF-EC49-49DC-AB33-7BB7BE365A0F}" type="slidenum">
              <a:rPr lang="en-US" smtClean="0"/>
              <a:t>24</a:t>
            </a:fld>
            <a:endParaRPr lang="en-US"/>
          </a:p>
        </p:txBody>
      </p:sp>
    </p:spTree>
    <p:extLst>
      <p:ext uri="{BB962C8B-B14F-4D97-AF65-F5344CB8AC3E}">
        <p14:creationId xmlns:p14="http://schemas.microsoft.com/office/powerpoint/2010/main" val="1959141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Jay </a:t>
            </a:r>
            <a:endParaRPr lang="en-US"/>
          </a:p>
          <a:p>
            <a:r>
              <a:rPr lang="en-US" dirty="0"/>
              <a:t>According to the U.S. Census Bureau, the U.S. veteran population totals nearly 20 million men and women living in the United States and Puerto Rico who have served on active duty in the U.S. Army, Navy, Air Force, Marine Corps or Coast Guard. These veterans served for different lengths of time and during different wartime and peacetime periods. They entered the military at different ages and came from different backgrounds. Some were drafted, while others volunteered.</a:t>
            </a:r>
          </a:p>
          <a:p>
            <a:endParaRPr lang="en-US" dirty="0"/>
          </a:p>
          <a:p>
            <a:r>
              <a:rPr lang="en-US" dirty="0"/>
              <a:t>Their differences make each veteran unique and influence the size and overall characteristics of veterans as a group. We can think of veterans as two main cohorts — “draft era” and “All Volunteer Force” (AVF). Draft-era veterans are mainly those veterans who served in the military during the Vietnam era, Korean War or World War II. Forty-eight years ago, in 1973, the draft ended and the AVF began. The draft-era military was substantially larger than today’s AVF.</a:t>
            </a:r>
          </a:p>
          <a:p>
            <a:endParaRPr lang="en-US" dirty="0"/>
          </a:p>
          <a:p>
            <a:r>
              <a:rPr lang="en-US" dirty="0"/>
              <a:t>To put this into perspective, 16 million people served in World War II, 6 million served in the Korean War and 9 million served during the Vietnam era, according to this Department of Defense chart. In contrast, AVF active-duty military strength has remained under 2 million each year since the 1990s. In 2015, there were just under 1 million living World War II veterans, 70 years after the end of the war, while the active duty military size was about 1.3 million service members.</a:t>
            </a:r>
          </a:p>
          <a:p>
            <a:endParaRPr lang="en-US" dirty="0"/>
          </a:p>
          <a:p>
            <a:pPr marL="228600" indent="-228600">
              <a:lnSpc>
                <a:spcPct val="171763"/>
              </a:lnSpc>
              <a:buChar char="•"/>
            </a:pPr>
            <a:br>
              <a:rPr lang="en-US" dirty="0"/>
            </a:br>
            <a:endParaRPr lang="en-US" dirty="0"/>
          </a:p>
          <a:p>
            <a:pPr marL="228600" indent="-228600">
              <a:lnSpc>
                <a:spcPct val="171763"/>
              </a:lnSpc>
              <a:buChar char="•"/>
            </a:pPr>
            <a:endParaRPr lang="en-US" dirty="0"/>
          </a:p>
        </p:txBody>
      </p:sp>
      <p:sp>
        <p:nvSpPr>
          <p:cNvPr id="4" name="Slide Number Placeholder 3"/>
          <p:cNvSpPr>
            <a:spLocks noGrp="1"/>
          </p:cNvSpPr>
          <p:nvPr>
            <p:ph type="sldNum" sz="quarter" idx="10"/>
          </p:nvPr>
        </p:nvSpPr>
        <p:spPr/>
        <p:txBody>
          <a:bodyPr/>
          <a:lstStyle/>
          <a:p>
            <a:fld id="{8879DFFF-EC49-49DC-AB33-7BB7BE365A0F}" type="slidenum">
              <a:rPr lang="en-US" smtClean="0"/>
              <a:t>25</a:t>
            </a:fld>
            <a:endParaRPr lang="en-US"/>
          </a:p>
        </p:txBody>
      </p:sp>
    </p:spTree>
    <p:extLst>
      <p:ext uri="{BB962C8B-B14F-4D97-AF65-F5344CB8AC3E}">
        <p14:creationId xmlns:p14="http://schemas.microsoft.com/office/powerpoint/2010/main" val="3564269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14999"/>
              </a:lnSpc>
              <a:buNone/>
            </a:pPr>
            <a:r>
              <a:rPr lang="en-US" dirty="0"/>
              <a:t>John </a:t>
            </a:r>
            <a:r>
              <a:rPr lang="en-US"/>
              <a:t>-</a:t>
            </a:r>
          </a:p>
          <a:p>
            <a:pPr marL="457200" indent="-298450">
              <a:lnSpc>
                <a:spcPct val="114999"/>
              </a:lnSpc>
            </a:pPr>
            <a:r>
              <a:rPr lang="en-US" dirty="0"/>
              <a:t>African American 901,896</a:t>
            </a:r>
            <a:endParaRPr lang="en-US"/>
          </a:p>
          <a:p>
            <a:pPr>
              <a:lnSpc>
                <a:spcPct val="114999"/>
              </a:lnSpc>
            </a:pPr>
            <a:r>
              <a:rPr lang="en-US" dirty="0"/>
              <a:t>Puerto Rican 51,438*</a:t>
            </a:r>
          </a:p>
          <a:p>
            <a:pPr>
              <a:lnSpc>
                <a:spcPct val="114999"/>
              </a:lnSpc>
            </a:pPr>
            <a:r>
              <a:rPr lang="en-US" dirty="0"/>
              <a:t>Japanese American 33,000</a:t>
            </a:r>
          </a:p>
          <a:p>
            <a:pPr>
              <a:lnSpc>
                <a:spcPct val="114999"/>
              </a:lnSpc>
            </a:pPr>
            <a:r>
              <a:rPr lang="en-US" dirty="0"/>
              <a:t>American Indian 20,000</a:t>
            </a:r>
          </a:p>
          <a:p>
            <a:pPr>
              <a:lnSpc>
                <a:spcPct val="114999"/>
              </a:lnSpc>
            </a:pPr>
            <a:r>
              <a:rPr lang="en-US" dirty="0"/>
              <a:t>Chinese American 13,311</a:t>
            </a:r>
          </a:p>
          <a:p>
            <a:pPr>
              <a:lnSpc>
                <a:spcPct val="114999"/>
              </a:lnSpc>
            </a:pPr>
            <a:r>
              <a:rPr lang="en-US" dirty="0"/>
              <a:t>Filipino American 11,506</a:t>
            </a:r>
          </a:p>
          <a:p>
            <a:pPr>
              <a:lnSpc>
                <a:spcPct val="114999"/>
              </a:lnSpc>
            </a:pPr>
            <a:r>
              <a:rPr lang="en-US" dirty="0"/>
              <a:t>Hawaiian 1,320</a:t>
            </a:r>
          </a:p>
          <a:p>
            <a:pPr>
              <a:lnSpc>
                <a:spcPct val="114999"/>
              </a:lnSpc>
            </a:pPr>
            <a:r>
              <a:rPr lang="en-US" dirty="0"/>
              <a:t>*Full Latino numbers are not known because Latinos, other than Puerto Ricans, did not serve in segregated units, like African Americans. </a:t>
            </a:r>
          </a:p>
          <a:p>
            <a:pPr>
              <a:lnSpc>
                <a:spcPct val="114999"/>
              </a:lnSpc>
            </a:pPr>
            <a:r>
              <a:rPr lang="en-US" dirty="0">
                <a:hlinkClick r:id="rId3"/>
              </a:rPr>
              <a:t>https://www.nationalww2museum.org/students-teachers/student-resources/research-starters/research-starters-us-military-numbers</a:t>
            </a:r>
            <a:endParaRPr lang="en-US" dirty="0"/>
          </a:p>
          <a:p>
            <a:pPr>
              <a:lnSpc>
                <a:spcPct val="114999"/>
              </a:lnSpc>
            </a:pPr>
            <a:r>
              <a:rPr lang="en-US" dirty="0"/>
              <a:t>https://www.nationalww2museum.org/students-teachers/student-resources/research-starters/research-starters-us-military-numbers</a:t>
            </a:r>
          </a:p>
          <a:p>
            <a:endParaRPr lang="en-US" dirty="0"/>
          </a:p>
        </p:txBody>
      </p:sp>
      <p:sp>
        <p:nvSpPr>
          <p:cNvPr id="4" name="Slide Number Placeholder 3"/>
          <p:cNvSpPr>
            <a:spLocks noGrp="1"/>
          </p:cNvSpPr>
          <p:nvPr>
            <p:ph type="sldNum" sz="quarter" idx="10"/>
          </p:nvPr>
        </p:nvSpPr>
        <p:spPr/>
        <p:txBody>
          <a:bodyPr/>
          <a:lstStyle/>
          <a:p>
            <a:fld id="{8879DFFF-EC49-49DC-AB33-7BB7BE365A0F}" type="slidenum">
              <a:rPr lang="en-US" smtClean="0"/>
              <a:t>26</a:t>
            </a:fld>
            <a:endParaRPr lang="en-US"/>
          </a:p>
        </p:txBody>
      </p:sp>
    </p:spTree>
    <p:extLst>
      <p:ext uri="{BB962C8B-B14F-4D97-AF65-F5344CB8AC3E}">
        <p14:creationId xmlns:p14="http://schemas.microsoft.com/office/powerpoint/2010/main" val="1189596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14999"/>
              </a:lnSpc>
              <a:buNone/>
            </a:pPr>
            <a:r>
              <a:rPr lang="en-US" dirty="0"/>
              <a:t>John </a:t>
            </a:r>
            <a:endParaRPr lang="en-US"/>
          </a:p>
          <a:p>
            <a:pPr marL="457200" indent="-298450">
              <a:lnSpc>
                <a:spcPct val="114999"/>
              </a:lnSpc>
            </a:pPr>
            <a:r>
              <a:rPr lang="en-US" dirty="0"/>
              <a:t>Women's Army Corps (WAC) 150,000</a:t>
            </a:r>
            <a:endParaRPr lang="en-US"/>
          </a:p>
          <a:p>
            <a:pPr>
              <a:lnSpc>
                <a:spcPct val="114999"/>
              </a:lnSpc>
            </a:pPr>
            <a:r>
              <a:rPr lang="en-US" dirty="0"/>
              <a:t>Navy’s Women Accepted for Voluntary Emergency Service (WAVES) 100,000</a:t>
            </a:r>
          </a:p>
          <a:p>
            <a:pPr>
              <a:lnSpc>
                <a:spcPct val="114999"/>
              </a:lnSpc>
            </a:pPr>
            <a:r>
              <a:rPr lang="en-US" dirty="0"/>
              <a:t>Coast Guard Women’s Reserves (SPARS) 10,000</a:t>
            </a:r>
          </a:p>
          <a:p>
            <a:pPr>
              <a:lnSpc>
                <a:spcPct val="114999"/>
              </a:lnSpc>
            </a:pPr>
            <a:r>
              <a:rPr lang="en-US" dirty="0"/>
              <a:t>Marine Corps Women’s Reserve 23,000</a:t>
            </a:r>
          </a:p>
          <a:p>
            <a:pPr>
              <a:lnSpc>
                <a:spcPct val="114999"/>
              </a:lnSpc>
            </a:pPr>
            <a:r>
              <a:rPr lang="en-US" dirty="0"/>
              <a:t>Army Nurse Corps 60,000</a:t>
            </a:r>
          </a:p>
          <a:p>
            <a:pPr>
              <a:lnSpc>
                <a:spcPct val="114999"/>
              </a:lnSpc>
            </a:pPr>
            <a:r>
              <a:rPr lang="en-US" dirty="0"/>
              <a:t>Navy Nurse Corps 14,000</a:t>
            </a:r>
          </a:p>
          <a:p>
            <a:pPr>
              <a:lnSpc>
                <a:spcPct val="114999"/>
              </a:lnSpc>
            </a:pPr>
            <a:r>
              <a:rPr lang="en-US" dirty="0"/>
              <a:t>Women’s Air Force Service Pilots (WASP) 1,074</a:t>
            </a:r>
          </a:p>
          <a:p>
            <a:pPr>
              <a:lnSpc>
                <a:spcPct val="114999"/>
              </a:lnSpc>
            </a:pPr>
            <a:endParaRPr lang="en-US" dirty="0"/>
          </a:p>
        </p:txBody>
      </p:sp>
      <p:sp>
        <p:nvSpPr>
          <p:cNvPr id="4" name="Slide Number Placeholder 3"/>
          <p:cNvSpPr>
            <a:spLocks noGrp="1"/>
          </p:cNvSpPr>
          <p:nvPr>
            <p:ph type="sldNum" sz="quarter" idx="10"/>
          </p:nvPr>
        </p:nvSpPr>
        <p:spPr/>
        <p:txBody>
          <a:bodyPr/>
          <a:lstStyle/>
          <a:p>
            <a:fld id="{8879DFFF-EC49-49DC-AB33-7BB7BE365A0F}" type="slidenum">
              <a:rPr lang="en-US" smtClean="0"/>
              <a:t>27</a:t>
            </a:fld>
            <a:endParaRPr lang="en-US"/>
          </a:p>
        </p:txBody>
      </p:sp>
    </p:spTree>
    <p:extLst>
      <p:ext uri="{BB962C8B-B14F-4D97-AF65-F5344CB8AC3E}">
        <p14:creationId xmlns:p14="http://schemas.microsoft.com/office/powerpoint/2010/main" val="660997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spcBef>
                <a:spcPts val="750"/>
              </a:spcBef>
              <a:buNone/>
            </a:pPr>
            <a:r>
              <a:rPr lang="en-US"/>
              <a:t>John</a:t>
            </a:r>
          </a:p>
          <a:p>
            <a:pPr marL="457200" indent="-298450">
              <a:spcBef>
                <a:spcPts val="750"/>
              </a:spcBef>
            </a:pPr>
            <a:r>
              <a:rPr lang="en-US"/>
              <a:t>38.8</a:t>
            </a:r>
            <a:r>
              <a:rPr lang="en-US" dirty="0"/>
              <a:t>% (6,332,000) of U.S. servicemen and all servicewomen were volunteers</a:t>
            </a:r>
            <a:endParaRPr lang="en-US"/>
          </a:p>
          <a:p>
            <a:pPr>
              <a:spcBef>
                <a:spcPts val="750"/>
              </a:spcBef>
            </a:pPr>
            <a:r>
              <a:rPr lang="en-US" dirty="0"/>
              <a:t>61.2% (11,535,000) were draftees</a:t>
            </a:r>
          </a:p>
          <a:p>
            <a:pPr>
              <a:spcBef>
                <a:spcPts val="750"/>
              </a:spcBef>
            </a:pPr>
            <a:r>
              <a:rPr lang="en-US" dirty="0"/>
              <a:t>Average duration of service: 33 months</a:t>
            </a:r>
          </a:p>
          <a:p>
            <a:pPr>
              <a:spcBef>
                <a:spcPts val="750"/>
              </a:spcBef>
            </a:pPr>
            <a:r>
              <a:rPr lang="en-US" dirty="0"/>
              <a:t>Overseas service: 73% served overseas, with an average of 16 months abroad</a:t>
            </a:r>
          </a:p>
          <a:p>
            <a:pPr>
              <a:spcBef>
                <a:spcPts val="750"/>
              </a:spcBef>
            </a:pPr>
            <a:r>
              <a:rPr lang="en-US" dirty="0"/>
              <a:t>Combat survivability (out of 1,000): 8.6 were killed in action, 3 died from other causes, and 17.7 received non-fatal combat wounds</a:t>
            </a:r>
          </a:p>
          <a:p>
            <a:pPr>
              <a:spcBef>
                <a:spcPts val="750"/>
              </a:spcBef>
            </a:pPr>
            <a:r>
              <a:rPr lang="en-US" dirty="0"/>
              <a:t>Non-combat jobs: 38.8% of enlisted personnel had rear echelon assignments—administrative, support, or manual labor.</a:t>
            </a:r>
          </a:p>
          <a:p>
            <a:pPr>
              <a:spcBef>
                <a:spcPts val="750"/>
              </a:spcBef>
            </a:pPr>
            <a:r>
              <a:rPr lang="en-US" dirty="0"/>
              <a:t>Average base pay: enlisted—$71.33 per month; officer—$203.50 per month</a:t>
            </a:r>
          </a:p>
          <a:p>
            <a:pPr>
              <a:lnSpc>
                <a:spcPct val="114999"/>
              </a:lnSpc>
            </a:pPr>
            <a:endParaRPr lang="en-US" dirty="0"/>
          </a:p>
        </p:txBody>
      </p:sp>
      <p:sp>
        <p:nvSpPr>
          <p:cNvPr id="4" name="Slide Number Placeholder 3"/>
          <p:cNvSpPr>
            <a:spLocks noGrp="1"/>
          </p:cNvSpPr>
          <p:nvPr>
            <p:ph type="sldNum" sz="quarter" idx="10"/>
          </p:nvPr>
        </p:nvSpPr>
        <p:spPr/>
        <p:txBody>
          <a:bodyPr/>
          <a:lstStyle/>
          <a:p>
            <a:fld id="{8879DFFF-EC49-49DC-AB33-7BB7BE365A0F}" type="slidenum">
              <a:rPr lang="en-US" smtClean="0"/>
              <a:t>28</a:t>
            </a:fld>
            <a:endParaRPr lang="en-US"/>
          </a:p>
        </p:txBody>
      </p:sp>
    </p:spTree>
    <p:extLst>
      <p:ext uri="{BB962C8B-B14F-4D97-AF65-F5344CB8AC3E}">
        <p14:creationId xmlns:p14="http://schemas.microsoft.com/office/powerpoint/2010/main" val="590601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14999"/>
              </a:lnSpc>
              <a:buNone/>
            </a:pPr>
            <a:r>
              <a:rPr lang="en-US"/>
              <a:t>John</a:t>
            </a:r>
          </a:p>
          <a:p>
            <a:pPr marL="457200" indent="-298450">
              <a:lnSpc>
                <a:spcPct val="114999"/>
              </a:lnSpc>
            </a:pPr>
            <a:r>
              <a:rPr lang="en-US"/>
              <a:t>There</a:t>
            </a:r>
            <a:r>
              <a:rPr lang="en-US" dirty="0"/>
              <a:t> are around 19 million U.S. veterans as of this year, according to data from the Department of Veterans Affairs, representing less than 10% of the total U.S. adult population.</a:t>
            </a:r>
            <a:endParaRPr lang="en-US"/>
          </a:p>
          <a:p>
            <a:pPr lvl="1">
              <a:lnSpc>
                <a:spcPct val="114999"/>
              </a:lnSpc>
            </a:pPr>
            <a:r>
              <a:rPr lang="en-US" dirty="0"/>
              <a:t>Gulf War-era veterans now account for the largest share of all U.S. veterans,</a:t>
            </a:r>
          </a:p>
          <a:p>
            <a:pPr lvl="1">
              <a:lnSpc>
                <a:spcPct val="114999"/>
              </a:lnSpc>
            </a:pPr>
            <a:r>
              <a:rPr lang="en-US" dirty="0"/>
              <a:t>The share of the U.S. population with military experience is declining.</a:t>
            </a:r>
          </a:p>
          <a:p>
            <a:pPr lvl="1">
              <a:lnSpc>
                <a:spcPct val="114999"/>
              </a:lnSpc>
            </a:pPr>
            <a:r>
              <a:rPr lang="en-US" dirty="0"/>
              <a:t>VA projections suggest the number of living veterans will continue to decline over the next 25 years.</a:t>
            </a:r>
          </a:p>
          <a:p>
            <a:pPr lvl="1">
              <a:lnSpc>
                <a:spcPct val="114999"/>
              </a:lnSpc>
            </a:pPr>
            <a:r>
              <a:rPr lang="en-US" dirty="0"/>
              <a:t>The demographic profile of veterans is expected to change in the next quarter century.</a:t>
            </a:r>
          </a:p>
          <a:p>
            <a:pPr lvl="1">
              <a:lnSpc>
                <a:spcPct val="114999"/>
              </a:lnSpc>
            </a:pPr>
            <a:r>
              <a:rPr lang="en-US" dirty="0"/>
              <a:t>Fewer members of Congress have prior military experience than in the past.</a:t>
            </a:r>
          </a:p>
          <a:p>
            <a:pPr lvl="1">
              <a:lnSpc>
                <a:spcPct val="114999"/>
              </a:lnSpc>
            </a:pPr>
            <a:r>
              <a:rPr lang="en-US" dirty="0"/>
              <a:t>The Department of Veterans Affairs receives a relatively low favorability rating compared with other government agencies.</a:t>
            </a:r>
          </a:p>
          <a:p>
            <a:pPr lvl="1">
              <a:lnSpc>
                <a:spcPct val="114999"/>
              </a:lnSpc>
            </a:pPr>
            <a:r>
              <a:rPr lang="en-US" dirty="0"/>
              <a:t>Americans continue to see veterans’ services as an important priority.</a:t>
            </a:r>
          </a:p>
          <a:p>
            <a:r>
              <a:rPr lang="en-US" dirty="0">
                <a:hlinkClick r:id="rId3"/>
              </a:rPr>
              <a:t>https://www.pewresearch.org/fact-tank/2021/04/05/the-changing-face-of-americas-veteran-population/</a:t>
            </a:r>
            <a:endParaRPr lang="en-US" dirty="0"/>
          </a:p>
          <a:p>
            <a:r>
              <a:rPr lang="en-US" dirty="0"/>
              <a:t>Gulf War-era veterans now account for the largest share of all U.S. veterans, having surpassed Vietnam-era veterans in 2016, according to the VA’s 2018 population model estimates. VA estimates for 2021 indicate there are 5.9 million American veterans who served during the Vietnam era and 7.8 million who served in the Gulf War era, which spans from August 1990 through the present. There are also around 240,000 World War II veterans and about 933,000 who served during the Korean conflict, the VA estimates. Some veterans served through multiple eras but are counted only in their earliest era. Roughly three-quarters (78%) of veterans in 2021 served during wartime, and 22% served during peacetime. (Veterans with wartime and peacetime service are only counted in wartime.)</a:t>
            </a:r>
          </a:p>
          <a:p>
            <a:r>
              <a:rPr lang="en-US" dirty="0"/>
              <a:t>The share of the U.S. population with military experience is declining. In 2018, about 7% of U.S. adults were veterans, down from 18% in 1980, according to the Census Bureau. This drop coincides with decreases in active-duty personnel. Over the past half-century, the number of people on active duty has dropped significantly, from 3.5 million in 1968, during the military draft era, to about 1.4 million (or less than 1% of all U.S. adults) in today’s all-volunteer force. The draft ended in 1973.</a:t>
            </a:r>
          </a:p>
          <a:p>
            <a:r>
              <a:rPr lang="en-US" dirty="0"/>
              <a:t>VA projections suggest the number of living veterans will continue to decline over the next 25 years. By 2046, the department estimates there will be around 12.5 million veterans, a decrease of about 35% from current numbers. By that time, Gulf War-era veterans are projected to make up a majority of those who served, and most veterans who served in the Vietnam era or earlier will have died.</a:t>
            </a:r>
          </a:p>
          <a:p>
            <a:r>
              <a:rPr lang="en-US" dirty="0"/>
              <a:t>The demographic profile of veterans is expected to change in the next quarter century. Currently, about nine-in-ten veterans (89%) are men, while about one-in-ten (11%) are women, according to the VA’s 2021 population model estimates. By 2046, the share of female veterans is expected to increase to about 18%. The number of female veterans is also projected to increase slightly, from around 2 million in 2021 to approximately 2.2 million in 2046. The number of male veterans, on the other hand, is projected to drop from about 17 million in 2021 to around 10.3 million in 2046.</a:t>
            </a:r>
          </a:p>
          <a:p>
            <a:r>
              <a:rPr lang="en-US" dirty="0"/>
              <a:t>As with trends in the U.S. population overall, the veteran population is expected to become more racially and ethnically diverse. Between 2021 and 2046, the share of veterans who are non-Hispanic White is expected to drop from 74% to 62%. The share of veterans who are Hispanic is expected to double from 8% to 16%, while the share who are Black is expected to increase slightly from 13% to 15%.</a:t>
            </a:r>
          </a:p>
          <a:p>
            <a:endParaRPr lang="en-US" dirty="0"/>
          </a:p>
          <a:p>
            <a:r>
              <a:rPr lang="en-US" dirty="0"/>
              <a:t>Projections also indicate that the veteran population will become slightly younger, with 33% of veterans being younger than 50 in 2046 compared with 27% in 2021, even as the overall U.S. population continues to age. The share of veterans ages 50 to 69 is expected to shrink from 36% to 33%, while the share of those 70 and older is predicted to be around a third of the total (34%) by 2046, slightly lower than the current share (37%).</a:t>
            </a:r>
          </a:p>
          <a:p>
            <a:r>
              <a:rPr lang="en-US" dirty="0"/>
              <a:t>Fewer members of Congress have prior military experience than in the past. As the share of Americans who are veterans has declined, so has the share of legislators who have previously served in the military. In the current Congress, 17% of lawmakers in both houses had prior military service, down drastically from just a few decades ago.</a:t>
            </a:r>
          </a:p>
          <a:p>
            <a:endParaRPr lang="en-US" dirty="0"/>
          </a:p>
          <a:p>
            <a:r>
              <a:rPr lang="en-US" dirty="0"/>
              <a:t>The share of senators who are veterans reached a post-Korean War peak of 81% in 1975, while the share among House members peaked in 1967 at 75%. However, in recent elections, both Democrats and Republicans have made special efforts to recruit veterans for congressional contests, and the newly elected freshman class includes 15 such lawmakers.</a:t>
            </a:r>
          </a:p>
          <a:p>
            <a:r>
              <a:rPr lang="en-US" dirty="0"/>
              <a:t>The Department of Veterans Affairs receives a relatively low favorability rating compared with other government agencies. The VA received the third-lowest rating among 10 agencies and departments in a Pew Research Center survey last spring. Roughly two-thirds of U.S. adults (65%) had a favorable view of the VA, and 22% expressed an unfavorable view. As with many of the agencies and departments in the survey, there were partisan differences in approval. Republicans and Republican-leaning independents expressed higher favorability for the VA (72%) than Democrats and Democratic leaners (61%).</a:t>
            </a:r>
          </a:p>
          <a:p>
            <a:endParaRPr lang="en-US" dirty="0"/>
          </a:p>
          <a:p>
            <a:r>
              <a:rPr lang="en-US" dirty="0"/>
              <a:t>A 2019 survey found veterans themselves had mixed feelings about the agency: 9% of veterans said the department was doing an excellent job meeting the needs of military veterans; 37% said the VA was doing a good job. About half said it was doing only a fair (37%) or poor (15%) job.</a:t>
            </a:r>
          </a:p>
          <a:p>
            <a:r>
              <a:rPr lang="en-US" dirty="0"/>
              <a:t>Americans continue to see veterans’ services as an important priority. In a March 2019 survey, a 72% majority of U.S. adults (and identical 72% shares of Republicans and Democrats) said that if they were making the federal budget, they would increase spending for veterans’ benefits and services – the highest share of all 13 program areas included in the survey, except for education (also 72%), and the second-highest level of support for increased spending on veterans services since the Center first asked the question in 2001.</a:t>
            </a:r>
          </a:p>
          <a:p>
            <a:endParaRPr lang="en-US" dirty="0"/>
          </a:p>
          <a:p>
            <a:pPr>
              <a:lnSpc>
                <a:spcPct val="114999"/>
              </a:lnSpc>
            </a:pPr>
            <a:endParaRPr lang="en-US" dirty="0"/>
          </a:p>
        </p:txBody>
      </p:sp>
      <p:sp>
        <p:nvSpPr>
          <p:cNvPr id="4" name="Slide Number Placeholder 3"/>
          <p:cNvSpPr>
            <a:spLocks noGrp="1"/>
          </p:cNvSpPr>
          <p:nvPr>
            <p:ph type="sldNum" sz="quarter" idx="10"/>
          </p:nvPr>
        </p:nvSpPr>
        <p:spPr/>
        <p:txBody>
          <a:bodyPr/>
          <a:lstStyle/>
          <a:p>
            <a:fld id="{8879DFFF-EC49-49DC-AB33-7BB7BE365A0F}" type="slidenum">
              <a:rPr lang="en-US" smtClean="0"/>
              <a:t>29</a:t>
            </a:fld>
            <a:endParaRPr lang="en-US"/>
          </a:p>
        </p:txBody>
      </p:sp>
    </p:spTree>
    <p:extLst>
      <p:ext uri="{BB962C8B-B14F-4D97-AF65-F5344CB8AC3E}">
        <p14:creationId xmlns:p14="http://schemas.microsoft.com/office/powerpoint/2010/main" val="1225640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SLIDES_API1403174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SLIDES_API1403174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a:solidFill>
                  <a:srgbClr val="233E30"/>
                </a:solidFill>
                <a:latin typeface="Roboto Medium"/>
                <a:ea typeface="Roboto Medium"/>
                <a:cs typeface="Roboto Medium"/>
                <a:sym typeface="Roboto Medium"/>
              </a:rPr>
              <a:t>John – </a:t>
            </a:r>
          </a:p>
          <a:p>
            <a:pPr marL="0" indent="0">
              <a:buNone/>
              <a:defRPr/>
            </a:pPr>
            <a:r>
              <a:rPr lang="en-US">
                <a:solidFill>
                  <a:srgbClr val="233E30"/>
                </a:solidFill>
                <a:latin typeface="Roboto Medium"/>
                <a:ea typeface="Roboto Medium"/>
                <a:cs typeface="Roboto Medium"/>
                <a:sym typeface="Roboto Medium"/>
              </a:rPr>
              <a:t>Welcome everyone and thank you for joining us today. Our presentation today will include topics that some may find difficult or triggering. We invite you to practice self care as you need to. We will be focusing on enhancing the veteran community's inclusivity within the Washington State agency workforce. We are here to discuss current policies, identify gaps, and propose solutions for greater equity and belonging for our veterans. We will begin by introducing ourselves.</a:t>
            </a:r>
            <a:endParaRPr lang="en-US">
              <a:solidFill>
                <a:srgbClr val="233E30"/>
              </a:solidFill>
              <a:latin typeface="Roboto Medium"/>
              <a:ea typeface="Roboto Medium"/>
              <a:cs typeface="Roboto Medium"/>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15950" lvl="1" indent="0">
              <a:lnSpc>
                <a:spcPct val="114999"/>
              </a:lnSpc>
              <a:buNone/>
            </a:pPr>
            <a:r>
              <a:rPr lang="en-US" dirty="0"/>
              <a:t>Jay </a:t>
            </a:r>
            <a:r>
              <a:rPr lang="en-US"/>
              <a:t>-</a:t>
            </a:r>
          </a:p>
          <a:p>
            <a:pPr marL="615950" lvl="1" indent="0">
              <a:lnSpc>
                <a:spcPct val="114999"/>
              </a:lnSpc>
              <a:buNone/>
            </a:pPr>
            <a:r>
              <a:rPr lang="en-US" dirty="0"/>
              <a:t>Veteran Population Declines</a:t>
            </a:r>
            <a:br>
              <a:rPr lang="en-US" dirty="0"/>
            </a:br>
            <a:r>
              <a:rPr lang="en-US" dirty="0"/>
              <a:t>JUNE 02, 2020</a:t>
            </a:r>
            <a:br>
              <a:rPr lang="en-US" dirty="0"/>
            </a:br>
            <a:br>
              <a:rPr lang="en-US" dirty="0"/>
            </a:br>
            <a:r>
              <a:rPr lang="en-US" dirty="0">
                <a:hlinkClick r:id="rId3"/>
              </a:rPr>
              <a:t>https://www.census.gov/library/visualizations/2020/comm/veteran-population-declines.html</a:t>
            </a:r>
            <a:endParaRPr lang="en-US" dirty="0"/>
          </a:p>
          <a:p>
            <a:pPr lvl="1">
              <a:lnSpc>
                <a:spcPct val="114999"/>
              </a:lnSpc>
            </a:pPr>
            <a:endParaRPr lang="en-US" dirty="0"/>
          </a:p>
          <a:p>
            <a:endParaRPr lang="en-US" dirty="0"/>
          </a:p>
          <a:p>
            <a:pPr>
              <a:lnSpc>
                <a:spcPct val="114999"/>
              </a:lnSpc>
            </a:pPr>
            <a:endParaRPr lang="en-US" dirty="0"/>
          </a:p>
        </p:txBody>
      </p:sp>
      <p:sp>
        <p:nvSpPr>
          <p:cNvPr id="4" name="Slide Number Placeholder 3"/>
          <p:cNvSpPr>
            <a:spLocks noGrp="1"/>
          </p:cNvSpPr>
          <p:nvPr>
            <p:ph type="sldNum" sz="quarter" idx="10"/>
          </p:nvPr>
        </p:nvSpPr>
        <p:spPr/>
        <p:txBody>
          <a:bodyPr/>
          <a:lstStyle/>
          <a:p>
            <a:fld id="{8879DFFF-EC49-49DC-AB33-7BB7BE365A0F}" type="slidenum">
              <a:rPr lang="en-US" smtClean="0"/>
              <a:t>30</a:t>
            </a:fld>
            <a:endParaRPr lang="en-US"/>
          </a:p>
        </p:txBody>
      </p:sp>
    </p:spTree>
    <p:extLst>
      <p:ext uri="{BB962C8B-B14F-4D97-AF65-F5344CB8AC3E}">
        <p14:creationId xmlns:p14="http://schemas.microsoft.com/office/powerpoint/2010/main" val="831701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Jay June 02, 2020</a:t>
            </a:r>
            <a:br>
              <a:rPr lang="en-US" dirty="0"/>
            </a:br>
            <a:r>
              <a:rPr lang="en-US" dirty="0">
                <a:hlinkClick r:id="rId3"/>
              </a:rPr>
              <a:t>https://www.census.gov/library/visualizations/2020/comm/veteran-population-declines1.html</a:t>
            </a:r>
            <a:endParaRPr lang="en-US" dirty="0"/>
          </a:p>
          <a:p>
            <a:r>
              <a:rPr lang="en-US" dirty="0"/>
              <a:t>Another fallacy is that all veterans are men. During the last two years of World War I, in 1917-1918, women were allowed to join the U.S. military and have served ever since, according to History.org. In December 2015, Defense Secretary Ash Carter stated that starting in 2016 all combat jobs would be open to women. Today, the U.S. Census reports that 1 in 12 veterans are women.</a:t>
            </a:r>
          </a:p>
          <a:p>
            <a:endParaRPr lang="en-US" dirty="0"/>
          </a:p>
          <a:p>
            <a:pPr>
              <a:lnSpc>
                <a:spcPct val="114999"/>
              </a:lnSpc>
            </a:pPr>
            <a:endParaRPr lang="en-US" dirty="0"/>
          </a:p>
        </p:txBody>
      </p:sp>
      <p:sp>
        <p:nvSpPr>
          <p:cNvPr id="4" name="Slide Number Placeholder 3"/>
          <p:cNvSpPr>
            <a:spLocks noGrp="1"/>
          </p:cNvSpPr>
          <p:nvPr>
            <p:ph type="sldNum" sz="quarter" idx="10"/>
          </p:nvPr>
        </p:nvSpPr>
        <p:spPr/>
        <p:txBody>
          <a:bodyPr/>
          <a:lstStyle/>
          <a:p>
            <a:fld id="{8879DFFF-EC49-49DC-AB33-7BB7BE365A0F}" type="slidenum">
              <a:rPr lang="en-US" smtClean="0"/>
              <a:t>31</a:t>
            </a:fld>
            <a:endParaRPr lang="en-US"/>
          </a:p>
        </p:txBody>
      </p:sp>
    </p:spTree>
    <p:extLst>
      <p:ext uri="{BB962C8B-B14F-4D97-AF65-F5344CB8AC3E}">
        <p14:creationId xmlns:p14="http://schemas.microsoft.com/office/powerpoint/2010/main" val="4264552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lnSpc>
                <a:spcPct val="114999"/>
              </a:lnSpc>
            </a:pPr>
            <a:r>
              <a:rPr lang="en-US" dirty="0"/>
              <a:t>jay</a:t>
            </a:r>
          </a:p>
          <a:p>
            <a:endParaRPr lang="en-US" dirty="0"/>
          </a:p>
          <a:p>
            <a:pPr>
              <a:lnSpc>
                <a:spcPct val="114999"/>
              </a:lnSpc>
            </a:pPr>
            <a:endParaRPr lang="en-US" dirty="0"/>
          </a:p>
        </p:txBody>
      </p:sp>
      <p:sp>
        <p:nvSpPr>
          <p:cNvPr id="4" name="Slide Number Placeholder 3"/>
          <p:cNvSpPr>
            <a:spLocks noGrp="1"/>
          </p:cNvSpPr>
          <p:nvPr>
            <p:ph type="sldNum" sz="quarter" idx="10"/>
          </p:nvPr>
        </p:nvSpPr>
        <p:spPr/>
        <p:txBody>
          <a:bodyPr/>
          <a:lstStyle/>
          <a:p>
            <a:fld id="{8879DFFF-EC49-49DC-AB33-7BB7BE365A0F}" type="slidenum">
              <a:rPr lang="en-US" smtClean="0"/>
              <a:t>32</a:t>
            </a:fld>
            <a:endParaRPr lang="en-US"/>
          </a:p>
        </p:txBody>
      </p:sp>
    </p:spTree>
    <p:extLst>
      <p:ext uri="{BB962C8B-B14F-4D97-AF65-F5344CB8AC3E}">
        <p14:creationId xmlns:p14="http://schemas.microsoft.com/office/powerpoint/2010/main" val="1525561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lnSpc>
                <a:spcPct val="114999"/>
              </a:lnSpc>
            </a:pPr>
            <a:endParaRPr lang="en-US" dirty="0"/>
          </a:p>
          <a:p>
            <a:endParaRPr lang="en-US" dirty="0"/>
          </a:p>
          <a:p>
            <a:pPr>
              <a:lnSpc>
                <a:spcPct val="114999"/>
              </a:lnSpc>
            </a:pPr>
            <a:r>
              <a:rPr lang="en-US" dirty="0"/>
              <a:t>jay</a:t>
            </a:r>
          </a:p>
        </p:txBody>
      </p:sp>
      <p:sp>
        <p:nvSpPr>
          <p:cNvPr id="4" name="Slide Number Placeholder 3"/>
          <p:cNvSpPr>
            <a:spLocks noGrp="1"/>
          </p:cNvSpPr>
          <p:nvPr>
            <p:ph type="sldNum" sz="quarter" idx="10"/>
          </p:nvPr>
        </p:nvSpPr>
        <p:spPr/>
        <p:txBody>
          <a:bodyPr/>
          <a:lstStyle/>
          <a:p>
            <a:fld id="{8879DFFF-EC49-49DC-AB33-7BB7BE365A0F}" type="slidenum">
              <a:rPr lang="en-US" smtClean="0"/>
              <a:t>33</a:t>
            </a:fld>
            <a:endParaRPr lang="en-US"/>
          </a:p>
        </p:txBody>
      </p:sp>
    </p:spTree>
    <p:extLst>
      <p:ext uri="{BB962C8B-B14F-4D97-AF65-F5344CB8AC3E}">
        <p14:creationId xmlns:p14="http://schemas.microsoft.com/office/powerpoint/2010/main" val="4054208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lnSpc>
                <a:spcPct val="114999"/>
              </a:lnSpc>
            </a:pPr>
            <a:endParaRPr lang="en-US" dirty="0"/>
          </a:p>
          <a:p>
            <a:pPr marL="158750" indent="0">
              <a:buNone/>
            </a:pPr>
            <a:r>
              <a:rPr lang="en-US" dirty="0"/>
              <a:t>Jay 09/30/2018)</a:t>
            </a:r>
            <a:br>
              <a:rPr lang="en-US" dirty="0"/>
            </a:br>
            <a:r>
              <a:rPr lang="en-US" dirty="0">
                <a:hlinkClick r:id="rId3"/>
              </a:rPr>
              <a:t>https://www.va.gov/vetdata/veteran_population.asp</a:t>
            </a:r>
            <a:endParaRPr lang="en-US" dirty="0"/>
          </a:p>
          <a:p>
            <a:endParaRPr lang="en-US" dirty="0"/>
          </a:p>
          <a:p>
            <a:pPr>
              <a:lnSpc>
                <a:spcPct val="114999"/>
              </a:lnSpc>
            </a:pPr>
            <a:endParaRPr lang="en-US" dirty="0"/>
          </a:p>
        </p:txBody>
      </p:sp>
      <p:sp>
        <p:nvSpPr>
          <p:cNvPr id="4" name="Slide Number Placeholder 3"/>
          <p:cNvSpPr>
            <a:spLocks noGrp="1"/>
          </p:cNvSpPr>
          <p:nvPr>
            <p:ph type="sldNum" sz="quarter" idx="10"/>
          </p:nvPr>
        </p:nvSpPr>
        <p:spPr/>
        <p:txBody>
          <a:bodyPr/>
          <a:lstStyle/>
          <a:p>
            <a:fld id="{8879DFFF-EC49-49DC-AB33-7BB7BE365A0F}" type="slidenum">
              <a:rPr lang="en-US" smtClean="0"/>
              <a:t>34</a:t>
            </a:fld>
            <a:endParaRPr lang="en-US"/>
          </a:p>
        </p:txBody>
      </p:sp>
    </p:spTree>
    <p:extLst>
      <p:ext uri="{BB962C8B-B14F-4D97-AF65-F5344CB8AC3E}">
        <p14:creationId xmlns:p14="http://schemas.microsoft.com/office/powerpoint/2010/main" val="1788009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Jay What the PIT Count Measures</a:t>
            </a:r>
          </a:p>
          <a:p>
            <a:r>
              <a:rPr lang="en-US" dirty="0"/>
              <a:t>The PIT Count is among the ways VA estimates the homeless population nationwide to help direct resources based on need. Here’s who performs the PIT Count and what it measures:</a:t>
            </a:r>
          </a:p>
          <a:p>
            <a:endParaRPr lang="en-US" dirty="0"/>
          </a:p>
          <a:p>
            <a:r>
              <a:rPr lang="en-US" dirty="0"/>
              <a:t>The PIT Count is administered by HUD’s more than 400 Continuums of Care (CoCs), which are local planning bodies responsible for coordinating all homelessness services in a geographic area.</a:t>
            </a:r>
          </a:p>
          <a:p>
            <a:r>
              <a:rPr lang="en-US" dirty="0"/>
              <a:t>During even-numbered years, CoCs are only required to count sheltered persons (those living in emergency shelters and transitional housing), although many CoCs voluntarily collect data about unsheltered persons during those years.</a:t>
            </a:r>
          </a:p>
          <a:p>
            <a:r>
              <a:rPr lang="en-US" dirty="0"/>
              <a:t>During odd-numbered years, CoCs are required to count sheltered and unsheltered persons—those living on the street or in another place not meant for human habitation.</a:t>
            </a:r>
          </a:p>
          <a:p>
            <a:r>
              <a:rPr lang="en-US" dirty="0"/>
              <a:t>The January 2019 PIT Count results reflect national snapshots of homelessness through the end of 2018.</a:t>
            </a:r>
          </a:p>
          <a:p>
            <a:r>
              <a:rPr lang="en-US" dirty="0"/>
              <a:t>A Goal Within Reach</a:t>
            </a:r>
          </a:p>
          <a:p>
            <a:r>
              <a:rPr lang="en-US" dirty="0"/>
              <a:t>The goal of ending homelessness among Veterans is within reach—and in fact is already happening community by community.</a:t>
            </a:r>
          </a:p>
          <a:p>
            <a:endParaRPr lang="en-US" dirty="0"/>
          </a:p>
          <a:p>
            <a:r>
              <a:rPr lang="en-US" dirty="0"/>
              <a:t>Here’s what we must do to further this progress and sustain these gains:</a:t>
            </a:r>
          </a:p>
          <a:p>
            <a:endParaRPr lang="en-US" dirty="0"/>
          </a:p>
          <a:p>
            <a:r>
              <a:rPr lang="en-US" dirty="0"/>
              <a:t>Maintain government investments that are supporting effective interventions to prevent homelessness among Veterans and rapidly re-house those who become homeless, much like those communities and states that have already announced an end to Veteran homelessness</a:t>
            </a:r>
          </a:p>
          <a:p>
            <a:r>
              <a:rPr lang="en-US" dirty="0"/>
              <a:t>Keep up our relentless outreach to Veterans in need</a:t>
            </a:r>
          </a:p>
          <a:p>
            <a:r>
              <a:rPr lang="en-US" dirty="0"/>
              <a:t>Collaborate with governments, employers and community-based entities to house, employ and serve Veterans exiting homelessness</a:t>
            </a:r>
          </a:p>
          <a:p>
            <a:r>
              <a:rPr lang="en-US" dirty="0"/>
              <a:t>Learn more about VA’s homeless programs and get involved. If you know a Veteran who is homeless or at imminent risk of becoming homeless, refer him or her to a local VA Medical Center, where homeless coordinators are ready to help. Veterans and their families can also call 1-877-4AID-VET to be connected to VA services.</a:t>
            </a:r>
          </a:p>
          <a:p>
            <a:endParaRPr lang="en-US" dirty="0"/>
          </a:p>
          <a:p>
            <a:endParaRPr lang="en-US" dirty="0"/>
          </a:p>
        </p:txBody>
      </p:sp>
      <p:sp>
        <p:nvSpPr>
          <p:cNvPr id="4" name="Slide Number Placeholder 3"/>
          <p:cNvSpPr>
            <a:spLocks noGrp="1"/>
          </p:cNvSpPr>
          <p:nvPr>
            <p:ph type="sldNum" sz="quarter" idx="10"/>
          </p:nvPr>
        </p:nvSpPr>
        <p:spPr/>
        <p:txBody>
          <a:bodyPr/>
          <a:lstStyle/>
          <a:p>
            <a:fld id="{8879DFFF-EC49-49DC-AB33-7BB7BE365A0F}" type="slidenum">
              <a:rPr lang="en-US" smtClean="0"/>
              <a:t>35</a:t>
            </a:fld>
            <a:endParaRPr lang="en-US"/>
          </a:p>
        </p:txBody>
      </p:sp>
    </p:spTree>
    <p:extLst>
      <p:ext uri="{BB962C8B-B14F-4D97-AF65-F5344CB8AC3E}">
        <p14:creationId xmlns:p14="http://schemas.microsoft.com/office/powerpoint/2010/main" val="1016363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Jay https://crsreports.congress.gov/product/pdf/R/R44321 Pg 47</a:t>
            </a:r>
          </a:p>
        </p:txBody>
      </p:sp>
      <p:sp>
        <p:nvSpPr>
          <p:cNvPr id="4" name="Slide Number Placeholder 3"/>
          <p:cNvSpPr>
            <a:spLocks noGrp="1"/>
          </p:cNvSpPr>
          <p:nvPr>
            <p:ph type="sldNum" sz="quarter" idx="10"/>
          </p:nvPr>
        </p:nvSpPr>
        <p:spPr/>
        <p:txBody>
          <a:bodyPr/>
          <a:lstStyle/>
          <a:p>
            <a:fld id="{8879DFFF-EC49-49DC-AB33-7BB7BE365A0F}" type="slidenum">
              <a:rPr lang="en-US" smtClean="0"/>
              <a:t>36</a:t>
            </a:fld>
            <a:endParaRPr lang="en-US"/>
          </a:p>
        </p:txBody>
      </p:sp>
    </p:spTree>
    <p:extLst>
      <p:ext uri="{BB962C8B-B14F-4D97-AF65-F5344CB8AC3E}">
        <p14:creationId xmlns:p14="http://schemas.microsoft.com/office/powerpoint/2010/main" val="3627126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pPr marL="158750" indent="0">
              <a:buNone/>
            </a:pPr>
            <a:r>
              <a:rPr lang="en-US" dirty="0"/>
              <a:t>Jay The U.S.</a:t>
            </a:r>
            <a:r>
              <a:rPr lang="en-US" baseline="0" dirty="0"/>
              <a:t> also has an extensive assortment of legislation for veterans.</a:t>
            </a:r>
          </a:p>
          <a:p>
            <a:endParaRPr lang="en-US" dirty="0"/>
          </a:p>
          <a:p>
            <a:r>
              <a:rPr lang="en-US" dirty="0"/>
              <a:t>USERRA provides protection for disabled veterans, requiring employers to make reasonable efforts to accommodate the disability. Service members convalescing from injuries received during service or training may have up to two years from the date of completion of service to return to their jobs or apply for reemployment.</a:t>
            </a:r>
          </a:p>
          <a:p>
            <a:endParaRPr lang="en-US" dirty="0"/>
          </a:p>
          <a:p>
            <a:r>
              <a:rPr lang="en-US" dirty="0"/>
              <a:t>USERRA provides that returning service-members are reemployed in the job that they would have attained had they not been absent for military service (the long-standing "escalator" principle), with the same seniority, status and pay, as well as other rights and benefits determined by seniority. USERRA also requires that reasonable efforts (such as training or retraining) be made to enable returning service members to refresh or upgrade their skills to help them qualify for reemployment. The law clearly provides for alternative reemployment positions if the service member cannot qualify for the "escalator" position. USERRA also provides that while an individual is performing military service, he or she is deemed to be on a furlough or leave of absence and is entitled to the non-seniority rights accorded other individuals on non-military leaves of absence.</a:t>
            </a:r>
          </a:p>
          <a:p>
            <a:endParaRPr lang="en-US" dirty="0"/>
          </a:p>
          <a:p>
            <a:r>
              <a:rPr lang="en-US" dirty="0"/>
              <a:t>Health and pension plan coverage for service members is provided for by USERRA. Individuals performing military duty of more than 30 days may elect to continue employer sponsored health care for up to 24 months; however, they may be required to pay </a:t>
            </a:r>
            <a:r>
              <a:rPr lang="en-US" i="1" dirty="0"/>
              <a:t>up to </a:t>
            </a:r>
            <a:r>
              <a:rPr lang="en-US" dirty="0"/>
              <a:t>102 percent of the full premium. For military service of less than 31 days, health care coverage is provided as if the service member had remained employed. USERRA clarifies pension plan coverage by making explicit that all pension plans are protected. </a:t>
            </a:r>
          </a:p>
          <a:p>
            <a:endParaRPr lang="en-US" dirty="0"/>
          </a:p>
          <a:p>
            <a:r>
              <a:rPr lang="en-US" dirty="0"/>
              <a:t>The period an individual has to make application for reemployment or report back to work after military service is based on time spent on military duty. For service of less than 31 days, the service member must return at the beginning of the next regularly scheduled work period on the first full day after release from service, taking into account safe travel home plus an eight-hour rest period. For service of more than 30 days but less than 181 days, the service member must submit an application for reemployment within 14 days of release from service. For service of more than 180 days, an application for reemployment must be submitted within 90 days of release from service.</a:t>
            </a:r>
          </a:p>
          <a:p>
            <a:endParaRPr lang="en-US" dirty="0"/>
          </a:p>
          <a:p>
            <a:r>
              <a:rPr lang="en-US" dirty="0"/>
              <a:t>USERRA also requires that service members provide advance written or verbal notice to their employers for all military duty unless giving notice is impossible, unreasonable, or precluded by military necessity. An employee should provide notice as far in advance as is reasonable under the circumstances. Additionally, service members are able (but are not required) to use accrued vacation or annual leave while performing military duty.</a:t>
            </a:r>
          </a:p>
          <a:p>
            <a:endParaRPr lang="en-US" dirty="0"/>
          </a:p>
        </p:txBody>
      </p:sp>
      <p:sp>
        <p:nvSpPr>
          <p:cNvPr id="4" name="Slide Number Placeholder 3"/>
          <p:cNvSpPr>
            <a:spLocks noGrp="1"/>
          </p:cNvSpPr>
          <p:nvPr>
            <p:ph type="sldNum" sz="quarter" idx="10"/>
          </p:nvPr>
        </p:nvSpPr>
        <p:spPr/>
        <p:txBody>
          <a:bodyPr/>
          <a:lstStyle/>
          <a:p>
            <a:fld id="{54A0DDF1-324B-4E3F-BD8C-618C3F2C4AA1}" type="slidenum">
              <a:rPr lang="en-US" smtClean="0"/>
              <a:pPr/>
              <a:t>37</a:t>
            </a:fld>
            <a:endParaRPr lang="en-US"/>
          </a:p>
        </p:txBody>
      </p:sp>
    </p:spTree>
    <p:extLst>
      <p:ext uri="{BB962C8B-B14F-4D97-AF65-F5344CB8AC3E}">
        <p14:creationId xmlns:p14="http://schemas.microsoft.com/office/powerpoint/2010/main" val="4103563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Jay </a:t>
            </a:r>
          </a:p>
        </p:txBody>
      </p:sp>
      <p:sp>
        <p:nvSpPr>
          <p:cNvPr id="4" name="Slide Number Placeholder 3"/>
          <p:cNvSpPr>
            <a:spLocks noGrp="1"/>
          </p:cNvSpPr>
          <p:nvPr>
            <p:ph type="sldNum" sz="quarter" idx="10"/>
          </p:nvPr>
        </p:nvSpPr>
        <p:spPr/>
        <p:txBody>
          <a:bodyPr/>
          <a:lstStyle/>
          <a:p>
            <a:fld id="{54A0DDF1-324B-4E3F-BD8C-618C3F2C4AA1}" type="slidenum">
              <a:rPr lang="en-US" smtClean="0"/>
              <a:pPr/>
              <a:t>38</a:t>
            </a:fld>
            <a:endParaRPr lang="en-US"/>
          </a:p>
        </p:txBody>
      </p:sp>
    </p:spTree>
    <p:extLst>
      <p:ext uri="{BB962C8B-B14F-4D97-AF65-F5344CB8AC3E}">
        <p14:creationId xmlns:p14="http://schemas.microsoft.com/office/powerpoint/2010/main" val="1668755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pPr marL="158750" indent="0">
              <a:buNone/>
            </a:pPr>
            <a:r>
              <a:rPr lang="en-US" dirty="0"/>
              <a:t>Jay The Office of Federal Contract Compliance Programs (OFCCP) is a division of the US Department of Labor that has been charged with implementing the laws that require equal employment opportunity for anyone working within the government contract system. As stated in the OFCCP mission statement, this would mean enforcing laws "that ban discrimination and require Federal contractors and subcontractors to take affirmative action to ensure that all individuals have an equal opportunity for employment, without regard to race, color, religion, sex, national origin, disability or status as a Vietnam era or special disabled veteran."</a:t>
            </a:r>
          </a:p>
          <a:p>
            <a:endParaRPr lang="en-US" dirty="0"/>
          </a:p>
          <a:p>
            <a:r>
              <a:rPr lang="en-US" dirty="0"/>
              <a:t>The first thing to keep in mind with OFCCP compliance is that it applies directly to any contractors or their subcontractors who have work with the federal government exceeding ten thousand dollars. In other words, OFCCP compliances</a:t>
            </a:r>
            <a:r>
              <a:rPr lang="en-US" baseline="0" dirty="0"/>
              <a:t> pertains to virtually everyone.</a:t>
            </a:r>
            <a:endParaRPr lang="en-US" dirty="0"/>
          </a:p>
          <a:p>
            <a:endParaRPr lang="en-US" dirty="0"/>
          </a:p>
          <a:p>
            <a:r>
              <a:rPr lang="en-US" dirty="0"/>
              <a:t>From</a:t>
            </a:r>
            <a:r>
              <a:rPr lang="en-US" baseline="0" dirty="0"/>
              <a:t> a recruiting perspective, the new regulations require contractors to document the following computations or comparisons pertaining to applicants and hires on an annual basis and maintain them for a period of three (3) years:</a:t>
            </a:r>
          </a:p>
          <a:p>
            <a:endParaRPr lang="en-US" baseline="0" dirty="0"/>
          </a:p>
          <a:p>
            <a:r>
              <a:rPr lang="en-US" baseline="0" dirty="0"/>
              <a:t> -  The number of applicants who self-identified as, or are otherwise known to be, individuals with disabilities;</a:t>
            </a:r>
          </a:p>
          <a:p>
            <a:r>
              <a:rPr lang="en-US" baseline="0" dirty="0"/>
              <a:t> -  The total number of job openings and total number of jobs filled;</a:t>
            </a:r>
          </a:p>
          <a:p>
            <a:r>
              <a:rPr lang="en-US" baseline="0" dirty="0"/>
              <a:t> -  The total number of applicants for all jobs;</a:t>
            </a:r>
          </a:p>
          <a:p>
            <a:r>
              <a:rPr lang="en-US" baseline="0" dirty="0"/>
              <a:t> -  The number of applicants with disabilities hired; and</a:t>
            </a:r>
          </a:p>
          <a:p>
            <a:r>
              <a:rPr lang="en-US" baseline="0" dirty="0"/>
              <a:t> -  The total number of applicants hired.</a:t>
            </a:r>
          </a:p>
          <a:p>
            <a:endParaRPr lang="en-US" baseline="0" dirty="0"/>
          </a:p>
          <a:p>
            <a:r>
              <a:rPr lang="en-US" baseline="0" dirty="0"/>
              <a:t>In order to comply with this, the contractor must have EVERY applicant fill out a disclosure form similar to the EEOC form most companies use.</a:t>
            </a:r>
            <a:endParaRPr lang="en-US" dirty="0"/>
          </a:p>
        </p:txBody>
      </p:sp>
      <p:sp>
        <p:nvSpPr>
          <p:cNvPr id="4" name="Slide Number Placeholder 3"/>
          <p:cNvSpPr>
            <a:spLocks noGrp="1"/>
          </p:cNvSpPr>
          <p:nvPr>
            <p:ph type="sldNum" sz="quarter" idx="10"/>
          </p:nvPr>
        </p:nvSpPr>
        <p:spPr/>
        <p:txBody>
          <a:bodyPr/>
          <a:lstStyle/>
          <a:p>
            <a:fld id="{54A0DDF1-324B-4E3F-BD8C-618C3F2C4AA1}" type="slidenum">
              <a:rPr lang="en-US" smtClean="0"/>
              <a:pPr/>
              <a:t>39</a:t>
            </a:fld>
            <a:endParaRPr lang="en-US"/>
          </a:p>
        </p:txBody>
      </p:sp>
    </p:spTree>
    <p:extLst>
      <p:ext uri="{BB962C8B-B14F-4D97-AF65-F5344CB8AC3E}">
        <p14:creationId xmlns:p14="http://schemas.microsoft.com/office/powerpoint/2010/main" val="37379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SLIDES_API1403174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SLIDES_API1403174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John -</a:t>
            </a:r>
          </a:p>
          <a:p>
            <a:pPr marL="0" indent="0">
              <a:buNone/>
            </a:pPr>
            <a:r>
              <a:rPr lang="en-US"/>
              <a:t>I'm John and joining me here is Sarah. Together we will be laying the groundwork for today's discussion. Our organization, VERG, or the Veterans Employee Resource Group, is committed to veterans' Equity, Recruitment, Retention, Recognition, in accordance with Governor's Executive Order 19-01. We define 'Veteran' not just as recognized by law but as anyone who has served with honor, including active duty, reserve, and national guard. Let's look at the demographics and understand why this inclusivity is important.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Jay </a:t>
            </a:r>
          </a:p>
        </p:txBody>
      </p:sp>
      <p:sp>
        <p:nvSpPr>
          <p:cNvPr id="4" name="Slide Number Placeholder 3"/>
          <p:cNvSpPr>
            <a:spLocks noGrp="1"/>
          </p:cNvSpPr>
          <p:nvPr>
            <p:ph type="sldNum" sz="quarter" idx="10"/>
          </p:nvPr>
        </p:nvSpPr>
        <p:spPr/>
        <p:txBody>
          <a:bodyPr/>
          <a:lstStyle/>
          <a:p>
            <a:fld id="{54A0DDF1-324B-4E3F-BD8C-618C3F2C4AA1}" type="slidenum">
              <a:rPr lang="en-US" smtClean="0"/>
              <a:pPr/>
              <a:t>40</a:t>
            </a:fld>
            <a:endParaRPr lang="en-US"/>
          </a:p>
        </p:txBody>
      </p:sp>
    </p:spTree>
    <p:extLst>
      <p:ext uri="{BB962C8B-B14F-4D97-AF65-F5344CB8AC3E}">
        <p14:creationId xmlns:p14="http://schemas.microsoft.com/office/powerpoint/2010/main" val="3339543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Jay According</a:t>
            </a:r>
            <a:r>
              <a:rPr lang="en-US" baseline="0" dirty="0"/>
              <a:t> to the American Community Survey, t</a:t>
            </a:r>
            <a:r>
              <a:rPr lang="en-US" dirty="0"/>
              <a:t>here were 7.0 million</a:t>
            </a:r>
            <a:r>
              <a:rPr lang="en-US" baseline="0" dirty="0"/>
              <a:t> </a:t>
            </a:r>
            <a:r>
              <a:rPr lang="en-US" dirty="0"/>
              <a:t>veterans 18 to 64 years old in the labor force in 2016. Of those veterans, 6.7 million were employed. As you can see by this chart, the rate of employment</a:t>
            </a:r>
            <a:r>
              <a:rPr lang="en-US" baseline="0" dirty="0"/>
              <a:t> increases when a veteran lives in an urban area, although the employment rate in rural areas is still pretty high.</a:t>
            </a:r>
            <a:endParaRPr lang="en-US" dirty="0"/>
          </a:p>
        </p:txBody>
      </p:sp>
      <p:sp>
        <p:nvSpPr>
          <p:cNvPr id="4" name="Slide Number Placeholder 3"/>
          <p:cNvSpPr>
            <a:spLocks noGrp="1"/>
          </p:cNvSpPr>
          <p:nvPr>
            <p:ph type="sldNum" sz="quarter" idx="10"/>
          </p:nvPr>
        </p:nvSpPr>
        <p:spPr/>
        <p:txBody>
          <a:bodyPr/>
          <a:lstStyle/>
          <a:p>
            <a:fld id="{54A0DDF1-324B-4E3F-BD8C-618C3F2C4AA1}" type="slidenum">
              <a:rPr lang="en-US" smtClean="0"/>
              <a:pPr/>
              <a:t>41</a:t>
            </a:fld>
            <a:endParaRPr lang="en-US"/>
          </a:p>
        </p:txBody>
      </p:sp>
    </p:spTree>
    <p:extLst>
      <p:ext uri="{BB962C8B-B14F-4D97-AF65-F5344CB8AC3E}">
        <p14:creationId xmlns:p14="http://schemas.microsoft.com/office/powerpoint/2010/main" val="4041810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Jay Veterans </a:t>
            </a:r>
            <a:r>
              <a:rPr lang="en-US" b="1" dirty="0"/>
              <a:t>may</a:t>
            </a:r>
            <a:r>
              <a:rPr lang="en-US" baseline="0" dirty="0"/>
              <a:t> face challenges upon re-adjusting into the workplace and society. However, this is where employers can play a key role through workplace inclusion efforts. </a:t>
            </a:r>
          </a:p>
          <a:p>
            <a:endParaRPr lang="en-US" dirty="0"/>
          </a:p>
          <a:p>
            <a:r>
              <a:rPr lang="en-US" dirty="0"/>
              <a:t>The emphasis</a:t>
            </a:r>
            <a:r>
              <a:rPr lang="en-US" baseline="0" dirty="0"/>
              <a:t> for Veterans programs should be on optimizing comprehensive interventions for high performance and wellbeing. Again, we want to transition away from developing simplistic initiatives such as recruiting veterans only, and ensure that the organization takes a multi-faceted approach to inclusion, support and accommodations.</a:t>
            </a:r>
            <a:endParaRPr lang="en-US" dirty="0"/>
          </a:p>
        </p:txBody>
      </p:sp>
      <p:sp>
        <p:nvSpPr>
          <p:cNvPr id="4" name="Slide Number Placeholder 3"/>
          <p:cNvSpPr>
            <a:spLocks noGrp="1"/>
          </p:cNvSpPr>
          <p:nvPr>
            <p:ph type="sldNum" sz="quarter" idx="10"/>
          </p:nvPr>
        </p:nvSpPr>
        <p:spPr/>
        <p:txBody>
          <a:bodyPr/>
          <a:lstStyle/>
          <a:p>
            <a:fld id="{54A0DDF1-324B-4E3F-BD8C-618C3F2C4AA1}" type="slidenum">
              <a:rPr lang="en-US" smtClean="0"/>
              <a:pPr/>
              <a:t>42</a:t>
            </a:fld>
            <a:endParaRPr lang="en-US"/>
          </a:p>
        </p:txBody>
      </p:sp>
    </p:spTree>
    <p:extLst>
      <p:ext uri="{BB962C8B-B14F-4D97-AF65-F5344CB8AC3E}">
        <p14:creationId xmlns:p14="http://schemas.microsoft.com/office/powerpoint/2010/main" val="4020645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b="0" i="0">
                <a:solidFill>
                  <a:srgbClr val="607830"/>
                </a:solidFill>
                <a:effectLst/>
                <a:latin typeface="Helvetica Neue"/>
              </a:rPr>
              <a:t>Angela – </a:t>
            </a:r>
          </a:p>
          <a:p>
            <a:pPr marL="158750" indent="0" algn="l">
              <a:buNone/>
            </a:pPr>
            <a:r>
              <a:rPr lang="en-US" b="0" i="0" dirty="0">
                <a:solidFill>
                  <a:srgbClr val="607830"/>
                </a:solidFill>
                <a:effectLst/>
                <a:latin typeface="Helvetica Neue"/>
              </a:rPr>
              <a:t>Leave for veterans and their spouses</a:t>
            </a:r>
          </a:p>
          <a:p>
            <a:pPr algn="l"/>
            <a:r>
              <a:rPr lang="en-US" b="0" i="0" dirty="0">
                <a:solidFill>
                  <a:srgbClr val="363636"/>
                </a:solidFill>
                <a:effectLst/>
                <a:latin typeface="Helvetica Neue"/>
              </a:rPr>
              <a:t>The Veterans In-State Service Shared Leave Program (VISSLP) was created to allow Washington State general government and higher education employees to voluntarily donate their leave to be used for:</a:t>
            </a:r>
          </a:p>
          <a:p>
            <a:pPr algn="l">
              <a:buFont typeface="+mj-lt"/>
              <a:buAutoNum type="arabicPeriod"/>
            </a:pPr>
            <a:r>
              <a:rPr lang="en-US" b="0" i="0" dirty="0">
                <a:solidFill>
                  <a:srgbClr val="363636"/>
                </a:solidFill>
                <a:effectLst/>
                <a:latin typeface="Helvetica Neue"/>
              </a:rPr>
              <a:t>A veteran to attend medical appointments or treatments for a service connected injury or disability, including U.S. Department of Veterans Affairs compensation and pension exams; or</a:t>
            </a:r>
          </a:p>
          <a:p>
            <a:pPr algn="l">
              <a:buFont typeface="+mj-lt"/>
              <a:buAutoNum type="arabicPeriod"/>
            </a:pPr>
            <a:r>
              <a:rPr lang="en-US" b="0" i="0" dirty="0">
                <a:solidFill>
                  <a:srgbClr val="363636"/>
                </a:solidFill>
                <a:effectLst/>
                <a:latin typeface="Helvetica Neue"/>
              </a:rPr>
              <a:t>The employee is a spouse of a veteran who requires assistance while attending medical appointments or treatments for a service connected injury or disability, including U.S. Department of Veterans Affairs compensation and pension exams.</a:t>
            </a:r>
          </a:p>
          <a:p>
            <a:pPr algn="l"/>
            <a:r>
              <a:rPr lang="en-US" b="0" i="0" dirty="0">
                <a:solidFill>
                  <a:srgbClr val="363636"/>
                </a:solidFill>
                <a:effectLst/>
                <a:latin typeface="Helvetica Neue"/>
              </a:rPr>
              <a:t>Eligibility to Donate Leave to the VISSLP An employee may donate vacation leave, sick leave, or all or part of a personal holiday to the VISSLP if the donating employee’s employer approves the employee’s request to donate leave and:</a:t>
            </a:r>
          </a:p>
          <a:p>
            <a:pPr algn="l">
              <a:buFont typeface="Arial" panose="020B0604020202020204" pitchFamily="34" charset="0"/>
              <a:buChar char="•"/>
            </a:pPr>
            <a:r>
              <a:rPr lang="en-US" b="0" i="0" dirty="0">
                <a:solidFill>
                  <a:srgbClr val="363636"/>
                </a:solidFill>
                <a:effectLst/>
                <a:latin typeface="Helvetica Neue"/>
              </a:rPr>
              <a:t>Vacation leave: The full-time employee’s request to donate will not cause their vacation leave balance to fall below 80 hours after the transfer.</a:t>
            </a:r>
          </a:p>
          <a:p>
            <a:pPr algn="l">
              <a:buFont typeface="Arial" panose="020B0604020202020204" pitchFamily="34" charset="0"/>
              <a:buChar char="•"/>
            </a:pPr>
            <a:r>
              <a:rPr lang="en-US" b="0" i="0" dirty="0">
                <a:solidFill>
                  <a:srgbClr val="363636"/>
                </a:solidFill>
                <a:effectLst/>
                <a:latin typeface="Helvetica Neue"/>
              </a:rPr>
              <a:t>For part-time employees, requirements for vacation leave balances are prorated.</a:t>
            </a:r>
          </a:p>
          <a:p>
            <a:pPr algn="l">
              <a:buFont typeface="Arial" panose="020B0604020202020204" pitchFamily="34" charset="0"/>
              <a:buChar char="•"/>
            </a:pPr>
            <a:r>
              <a:rPr lang="en-US" b="0" i="0" dirty="0">
                <a:solidFill>
                  <a:srgbClr val="363636"/>
                </a:solidFill>
                <a:effectLst/>
                <a:latin typeface="Helvetica Neue"/>
              </a:rPr>
              <a:t>Sick leave: The employee’s request to donate leave not cause their sick leave balance to fall below 176 hours after the transfer.</a:t>
            </a:r>
          </a:p>
          <a:p>
            <a:pPr algn="l">
              <a:buFont typeface="Arial" panose="020B0604020202020204" pitchFamily="34" charset="0"/>
              <a:buChar char="•"/>
            </a:pPr>
            <a:r>
              <a:rPr lang="en-US" b="0" i="0" dirty="0">
                <a:solidFill>
                  <a:srgbClr val="363636"/>
                </a:solidFill>
                <a:effectLst/>
                <a:latin typeface="Helvetica Neue"/>
              </a:rPr>
              <a:t>Personal Holiday: The donating employee’s employer approves the employee’s request to donate all or part of their personal holiday to the VISSLP.</a:t>
            </a:r>
          </a:p>
          <a:p>
            <a:pPr algn="l"/>
            <a:r>
              <a:rPr lang="en-US" b="0" i="0" dirty="0">
                <a:solidFill>
                  <a:srgbClr val="607830"/>
                </a:solidFill>
                <a:effectLst/>
                <a:latin typeface="Helvetica Neue"/>
              </a:rPr>
              <a:t>Eligibility to Receive Leave from VISSLP An employee may be eligible to receive shared leave from the VISSLP if:</a:t>
            </a:r>
          </a:p>
          <a:p>
            <a:pPr algn="l">
              <a:buFont typeface="Arial" panose="020B0604020202020204" pitchFamily="34" charset="0"/>
              <a:buChar char="•"/>
            </a:pPr>
            <a:r>
              <a:rPr lang="en-US" b="0" i="0" dirty="0">
                <a:solidFill>
                  <a:srgbClr val="363636"/>
                </a:solidFill>
                <a:effectLst/>
                <a:latin typeface="Helvetica Neue"/>
              </a:rPr>
              <a:t>The employee is a veteran and is attending medical appointments or treatments for a service connected injury or disability, including U.S. Department of Veterans Affairs compensation and pension exams; or</a:t>
            </a:r>
          </a:p>
          <a:p>
            <a:pPr algn="l">
              <a:buFont typeface="Arial" panose="020B0604020202020204" pitchFamily="34" charset="0"/>
              <a:buChar char="•"/>
            </a:pPr>
            <a:r>
              <a:rPr lang="en-US" b="0" i="0" dirty="0">
                <a:solidFill>
                  <a:srgbClr val="363636"/>
                </a:solidFill>
                <a:effectLst/>
                <a:latin typeface="Helvetica Neue"/>
              </a:rPr>
              <a:t>The employee is a spouse of a veteran who requires assistance while attending medical appointments or treatments for a service connected injury or disability, including U.S. Department of Veterans Affairs compensation and pension exams.</a:t>
            </a:r>
          </a:p>
          <a:p>
            <a:pPr algn="l">
              <a:buFont typeface="Arial" panose="020B0604020202020204" pitchFamily="34" charset="0"/>
              <a:buChar char="•"/>
            </a:pPr>
            <a:r>
              <a:rPr lang="en-US" b="0" i="0" dirty="0">
                <a:solidFill>
                  <a:srgbClr val="363636"/>
                </a:solidFill>
                <a:effectLst/>
                <a:latin typeface="Helvetica Neue"/>
              </a:rPr>
              <a:t>The employee has less than 40 hours of accrued vacation leave and accrued sick leave.</a:t>
            </a:r>
          </a:p>
          <a:p>
            <a:r>
              <a:rPr lang="en-US" dirty="0"/>
              <a:t>https://www.dva.wa.gov/veterans-service-members-and-their-families/veterans-benefits/veterans-state-service-shared-leave-program#:~:text=Eligibility%20to%20Receive%20Leave%20from,compensation%20and%20pension%20exams%3B%20or</a:t>
            </a:r>
          </a:p>
          <a:p>
            <a:endParaRPr lang="en-US" dirty="0"/>
          </a:p>
        </p:txBody>
      </p:sp>
      <p:sp>
        <p:nvSpPr>
          <p:cNvPr id="4" name="Slide Number Placeholder 3"/>
          <p:cNvSpPr>
            <a:spLocks noGrp="1"/>
          </p:cNvSpPr>
          <p:nvPr>
            <p:ph type="sldNum" sz="quarter" idx="5"/>
          </p:nvPr>
        </p:nvSpPr>
        <p:spPr/>
        <p:txBody>
          <a:bodyPr/>
          <a:lstStyle/>
          <a:p>
            <a:fld id="{3F4588E4-8EDA-4885-8F01-3A7F41E03689}" type="slidenum">
              <a:rPr lang="en-US" smtClean="0"/>
              <a:t>43</a:t>
            </a:fld>
            <a:endParaRPr lang="en-US"/>
          </a:p>
        </p:txBody>
      </p:sp>
    </p:spTree>
    <p:extLst>
      <p:ext uri="{BB962C8B-B14F-4D97-AF65-F5344CB8AC3E}">
        <p14:creationId xmlns:p14="http://schemas.microsoft.com/office/powerpoint/2010/main" val="185340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Angela </a:t>
            </a:r>
          </a:p>
        </p:txBody>
      </p:sp>
    </p:spTree>
    <p:extLst>
      <p:ext uri="{BB962C8B-B14F-4D97-AF65-F5344CB8AC3E}">
        <p14:creationId xmlns:p14="http://schemas.microsoft.com/office/powerpoint/2010/main" val="3475033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John</a:t>
            </a:r>
          </a:p>
        </p:txBody>
      </p:sp>
      <p:sp>
        <p:nvSpPr>
          <p:cNvPr id="4" name="Slide Number Placeholder 3"/>
          <p:cNvSpPr>
            <a:spLocks noGrp="1"/>
          </p:cNvSpPr>
          <p:nvPr>
            <p:ph type="sldNum" sz="quarter" idx="10"/>
          </p:nvPr>
        </p:nvSpPr>
        <p:spPr/>
        <p:txBody>
          <a:bodyPr/>
          <a:lstStyle/>
          <a:p>
            <a:fld id="{54A0DDF1-324B-4E3F-BD8C-618C3F2C4AA1}" type="slidenum">
              <a:rPr lang="en-US" smtClean="0"/>
              <a:pPr/>
              <a:t>45</a:t>
            </a:fld>
            <a:endParaRPr lang="en-US"/>
          </a:p>
        </p:txBody>
      </p:sp>
    </p:spTree>
    <p:extLst>
      <p:ext uri="{BB962C8B-B14F-4D97-AF65-F5344CB8AC3E}">
        <p14:creationId xmlns:p14="http://schemas.microsoft.com/office/powerpoint/2010/main" val="40402161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marL="158750" indent="0">
              <a:buNone/>
            </a:pPr>
            <a:r>
              <a:rPr lang="en-US" dirty="0"/>
              <a:t>John-Posttraumatic stress disorder (PTSD) is an anxiety disorder that can occur after you have been through a traumatic event. More recently, we have seen a shift towards dropping the “D”, and simply calling it PTS in order to remove the stigma of having a “disorder” noted in one’s personnel file.</a:t>
            </a:r>
          </a:p>
          <a:p>
            <a:endParaRPr lang="en-US" dirty="0"/>
          </a:p>
          <a:p>
            <a:r>
              <a:rPr lang="en-US" dirty="0"/>
              <a:t>It is a stereotype to assume that all veterans have PTS because all veterans have not served in combat. Nevertheless, even if one did serve during a period of conflict, the individual could have worked in a variety of capacities such as logistics, transportation, food services, etc.</a:t>
            </a:r>
          </a:p>
          <a:p>
            <a:endParaRPr lang="en-US" dirty="0"/>
          </a:p>
          <a:p>
            <a:r>
              <a:rPr lang="en-US" dirty="0"/>
              <a:t>Post-traumatic stress is caused by an event is that is horrible or scary. During this type of event, you think that your life or others' lives are in danger. You may feel afraid or feel that you have no control over what is happening. Anyone who has gone through a life-threatening event can develop PTSD. These events can include (read the list above).</a:t>
            </a:r>
          </a:p>
          <a:p>
            <a:endParaRPr lang="en-US" dirty="0"/>
          </a:p>
          <a:p>
            <a:r>
              <a:rPr lang="en-US" dirty="0"/>
              <a:t>After the event, you may feel scared, confused, or angry. If these feelings don't go away or they get worse, you may have PTSD. These symptoms may disrupt your life, making it hard to continue with your daily activities.</a:t>
            </a:r>
          </a:p>
          <a:p>
            <a:r>
              <a:rPr lang="en-US" dirty="0"/>
              <a:t>All people with PTSD have lived through a traumatic event that caused them to fear for their lives, see horrible things, and feel helpless. Strong emotions caused by the event create changes in the brain that may result in PTSD.</a:t>
            </a:r>
          </a:p>
          <a:p>
            <a:r>
              <a:rPr lang="en-US" dirty="0"/>
              <a:t>Most people who go through a traumatic event have some symptoms at the beginning. Yet only some will develop PTSD. It isn't clear why some people develop PTSD and others don't. How likely you are to get PTSD depends on many things:</a:t>
            </a:r>
          </a:p>
          <a:p>
            <a:pPr marL="174708" indent="-174708">
              <a:buFont typeface="Arial" panose="020B0604020202020204" pitchFamily="34" charset="0"/>
              <a:buChar char="•"/>
            </a:pPr>
            <a:r>
              <a:rPr lang="en-US" dirty="0"/>
              <a:t>How intense the trauma was or how long it lasted</a:t>
            </a:r>
          </a:p>
          <a:p>
            <a:pPr marL="174708" indent="-174708">
              <a:buFont typeface="Arial" panose="020B0604020202020204" pitchFamily="34" charset="0"/>
              <a:buChar char="•"/>
            </a:pPr>
            <a:r>
              <a:rPr lang="en-US" dirty="0"/>
              <a:t>If you lost someone you were close to or were hurt</a:t>
            </a:r>
          </a:p>
          <a:p>
            <a:pPr marL="174708" indent="-174708">
              <a:buFont typeface="Arial" panose="020B0604020202020204" pitchFamily="34" charset="0"/>
              <a:buChar char="•"/>
            </a:pPr>
            <a:r>
              <a:rPr lang="en-US" dirty="0"/>
              <a:t>How close you were to the event</a:t>
            </a:r>
          </a:p>
          <a:p>
            <a:pPr marL="174708" indent="-174708">
              <a:buFont typeface="Arial" panose="020B0604020202020204" pitchFamily="34" charset="0"/>
              <a:buChar char="•"/>
            </a:pPr>
            <a:r>
              <a:rPr lang="en-US" dirty="0"/>
              <a:t>How strong your reaction was</a:t>
            </a:r>
          </a:p>
          <a:p>
            <a:pPr marL="174708" indent="-174708">
              <a:buFont typeface="Arial" panose="020B0604020202020204" pitchFamily="34" charset="0"/>
              <a:buChar char="•"/>
            </a:pPr>
            <a:r>
              <a:rPr lang="en-US" dirty="0"/>
              <a:t>How much you felt in control of events</a:t>
            </a:r>
          </a:p>
          <a:p>
            <a:pPr marL="174708" indent="-174708">
              <a:buFont typeface="Arial" panose="020B0604020202020204" pitchFamily="34" charset="0"/>
              <a:buChar char="•"/>
            </a:pPr>
            <a:r>
              <a:rPr lang="en-US" dirty="0"/>
              <a:t>How much help and support you got after the event</a:t>
            </a:r>
          </a:p>
          <a:p>
            <a:endParaRPr lang="en-US" dirty="0"/>
          </a:p>
          <a:p>
            <a:r>
              <a:rPr lang="en-US" dirty="0"/>
              <a:t>There are four types of PTSD symptoms:</a:t>
            </a:r>
          </a:p>
          <a:p>
            <a:r>
              <a:rPr lang="en-US" b="1" dirty="0"/>
              <a:t>Reliving the event (also called re-experiencing symptoms)</a:t>
            </a:r>
            <a:endParaRPr lang="en-US" dirty="0"/>
          </a:p>
          <a:p>
            <a:r>
              <a:rPr lang="en-US" dirty="0"/>
              <a:t>Bad memories of the traumatic event can come back at any time. You may feel the same fear and horror you did when the event took place. You may have nightmares. You even may feel like you're going through the event again. This is called a flashback. Sometimes there is a trigger -- a sound or sight that causes you to relive the event. Triggers might include:</a:t>
            </a:r>
          </a:p>
          <a:p>
            <a:pPr marL="640594" lvl="1" indent="-174708">
              <a:buFont typeface="Arial" panose="020B0604020202020204" pitchFamily="34" charset="0"/>
              <a:buChar char="•"/>
            </a:pPr>
            <a:r>
              <a:rPr lang="en-US" dirty="0"/>
              <a:t>Hearing a car backfire, which can bring back memories of gunfire and war for a combat Veteran.</a:t>
            </a:r>
          </a:p>
          <a:p>
            <a:pPr marL="640594" lvl="1" indent="-174708">
              <a:buFont typeface="Arial" panose="020B0604020202020204" pitchFamily="34" charset="0"/>
              <a:buChar char="•"/>
            </a:pPr>
            <a:r>
              <a:rPr lang="en-US" dirty="0"/>
              <a:t>Seeing a car accident, which can remind a crash survivor of his or her own accident.</a:t>
            </a:r>
          </a:p>
          <a:p>
            <a:pPr marL="640594" lvl="1" indent="-174708">
              <a:buFont typeface="Arial" panose="020B0604020202020204" pitchFamily="34" charset="0"/>
              <a:buChar char="•"/>
            </a:pPr>
            <a:r>
              <a:rPr lang="en-US" dirty="0"/>
              <a:t>Seeing a news report of a sexual assault, which may bring back memories of assault for a woman who was raped.</a:t>
            </a:r>
          </a:p>
          <a:p>
            <a:r>
              <a:rPr lang="en-US" b="1" dirty="0"/>
              <a:t>Avoiding situations that remind you of the event</a:t>
            </a:r>
            <a:endParaRPr lang="en-US" dirty="0"/>
          </a:p>
          <a:p>
            <a:r>
              <a:rPr lang="en-US" dirty="0"/>
              <a:t>You may try to avoid situations or people that trigger memories of the traumatic event. You may even avoid talking or thinking about the event. For example:</a:t>
            </a:r>
          </a:p>
          <a:p>
            <a:pPr marL="640594" lvl="1" indent="-174708">
              <a:buFont typeface="Arial" panose="020B0604020202020204" pitchFamily="34" charset="0"/>
              <a:buChar char="•"/>
            </a:pPr>
            <a:r>
              <a:rPr lang="en-US" dirty="0"/>
              <a:t>A person who was in an earthquake may avoid watching television shows or movies in which there are earthquakes.</a:t>
            </a:r>
          </a:p>
          <a:p>
            <a:pPr marL="640594" lvl="1" indent="-174708">
              <a:buFont typeface="Arial" panose="020B0604020202020204" pitchFamily="34" charset="0"/>
              <a:buChar char="•"/>
            </a:pPr>
            <a:r>
              <a:rPr lang="en-US" dirty="0"/>
              <a:t>A person who was robbed at gunpoint while ordering at a hamburger drive-in may avoid fast-food restaurants.</a:t>
            </a:r>
          </a:p>
          <a:p>
            <a:pPr marL="640594" lvl="1" indent="-174708">
              <a:buFont typeface="Arial" panose="020B0604020202020204" pitchFamily="34" charset="0"/>
              <a:buChar char="•"/>
            </a:pPr>
            <a:r>
              <a:rPr lang="en-US" dirty="0"/>
              <a:t>Some people may keep very busy or avoid seeking help. This keeps them from having to think or talk about the event.</a:t>
            </a:r>
          </a:p>
          <a:p>
            <a:r>
              <a:rPr lang="en-US" b="1" dirty="0"/>
              <a:t>Feeling numb</a:t>
            </a:r>
            <a:endParaRPr lang="en-US" dirty="0"/>
          </a:p>
          <a:p>
            <a:r>
              <a:rPr lang="en-US" dirty="0"/>
              <a:t>You may find it hard to express your feelings. This is another way to avoid memories.</a:t>
            </a:r>
          </a:p>
          <a:p>
            <a:pPr marL="640594" lvl="1" indent="-174708">
              <a:buFont typeface="Arial" panose="020B0604020202020204" pitchFamily="34" charset="0"/>
              <a:buChar char="•"/>
            </a:pPr>
            <a:r>
              <a:rPr lang="en-US" dirty="0"/>
              <a:t>You may not have positive or loving feelings toward other people and may stay away from relationships.</a:t>
            </a:r>
          </a:p>
          <a:p>
            <a:pPr marL="640594" lvl="1" indent="-174708">
              <a:buFont typeface="Arial" panose="020B0604020202020204" pitchFamily="34" charset="0"/>
              <a:buChar char="•"/>
            </a:pPr>
            <a:r>
              <a:rPr lang="en-US" dirty="0"/>
              <a:t>You may not be interested in activities you used to enjoy.</a:t>
            </a:r>
          </a:p>
          <a:p>
            <a:pPr marL="640594" lvl="1" indent="-174708">
              <a:buFont typeface="Arial" panose="020B0604020202020204" pitchFamily="34" charset="0"/>
              <a:buChar char="•"/>
            </a:pPr>
            <a:r>
              <a:rPr lang="en-US" dirty="0"/>
              <a:t>You may not be able to remember parts of the traumatic event or not be able to talk about them.</a:t>
            </a:r>
          </a:p>
          <a:p>
            <a:r>
              <a:rPr lang="en-US" b="1" dirty="0"/>
              <a:t>Feeling keyed up (also called hyperarousal)</a:t>
            </a:r>
            <a:endParaRPr lang="en-US" dirty="0"/>
          </a:p>
          <a:p>
            <a:r>
              <a:rPr lang="en-US" dirty="0"/>
              <a:t>You may be jittery, or always alert and on the lookout for danger. This is known as hyperarousal. It can cause you to:</a:t>
            </a:r>
          </a:p>
          <a:p>
            <a:pPr marL="640594" lvl="1" indent="-174708">
              <a:buFont typeface="Arial" panose="020B0604020202020204" pitchFamily="34" charset="0"/>
              <a:buChar char="•"/>
            </a:pPr>
            <a:r>
              <a:rPr lang="en-US" dirty="0"/>
              <a:t>Suddenly become angry or irritable</a:t>
            </a:r>
          </a:p>
          <a:p>
            <a:pPr marL="640594" lvl="1" indent="-174708">
              <a:buFont typeface="Arial" panose="020B0604020202020204" pitchFamily="34" charset="0"/>
              <a:buChar char="•"/>
            </a:pPr>
            <a:r>
              <a:rPr lang="en-US" dirty="0"/>
              <a:t>Have a hard time sleeping</a:t>
            </a:r>
          </a:p>
          <a:p>
            <a:pPr marL="640594" lvl="1" indent="-174708">
              <a:buFont typeface="Arial" panose="020B0604020202020204" pitchFamily="34" charset="0"/>
              <a:buChar char="•"/>
            </a:pPr>
            <a:r>
              <a:rPr lang="en-US" dirty="0"/>
              <a:t>Have trouble concentrating</a:t>
            </a:r>
          </a:p>
          <a:p>
            <a:pPr marL="640594" lvl="1" indent="-174708">
              <a:buFont typeface="Arial" panose="020B0604020202020204" pitchFamily="34" charset="0"/>
              <a:buChar char="•"/>
            </a:pPr>
            <a:r>
              <a:rPr lang="en-US" dirty="0"/>
              <a:t>Fear for your safety and always feel on guard</a:t>
            </a:r>
          </a:p>
          <a:p>
            <a:pPr marL="640594" lvl="1" indent="-174708">
              <a:buFont typeface="Arial" panose="020B0604020202020204" pitchFamily="34" charset="0"/>
              <a:buChar char="•"/>
            </a:pPr>
            <a:r>
              <a:rPr lang="en-US" dirty="0"/>
              <a:t>Be very startled when something surprises you</a:t>
            </a:r>
          </a:p>
          <a:p>
            <a:endParaRPr lang="en-US" dirty="0"/>
          </a:p>
        </p:txBody>
      </p:sp>
      <p:sp>
        <p:nvSpPr>
          <p:cNvPr id="4" name="Slide Number Placeholder 3"/>
          <p:cNvSpPr>
            <a:spLocks noGrp="1"/>
          </p:cNvSpPr>
          <p:nvPr>
            <p:ph type="sldNum" sz="quarter" idx="10"/>
          </p:nvPr>
        </p:nvSpPr>
        <p:spPr/>
        <p:txBody>
          <a:bodyPr/>
          <a:lstStyle/>
          <a:p>
            <a:fld id="{54A0DDF1-324B-4E3F-BD8C-618C3F2C4AA1}" type="slidenum">
              <a:rPr lang="en-US" smtClean="0"/>
              <a:pPr/>
              <a:t>46</a:t>
            </a:fld>
            <a:endParaRPr lang="en-US"/>
          </a:p>
        </p:txBody>
      </p:sp>
    </p:spTree>
    <p:extLst>
      <p:ext uri="{BB962C8B-B14F-4D97-AF65-F5344CB8AC3E}">
        <p14:creationId xmlns:p14="http://schemas.microsoft.com/office/powerpoint/2010/main" val="25098464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John The</a:t>
            </a:r>
            <a:r>
              <a:rPr lang="en-US" baseline="0" dirty="0"/>
              <a:t> 2016 American Community Survey reports that</a:t>
            </a:r>
            <a:r>
              <a:rPr lang="en-US" dirty="0"/>
              <a:t> 4.0 million veterans reported</a:t>
            </a:r>
            <a:r>
              <a:rPr lang="en-US" baseline="0" dirty="0"/>
              <a:t> having</a:t>
            </a:r>
            <a:r>
              <a:rPr lang="en-US" dirty="0"/>
              <a:t> a service-connected disability. Veterans with a service-connected disability are assigned a disability</a:t>
            </a:r>
            <a:r>
              <a:rPr lang="en-US" baseline="0" dirty="0"/>
              <a:t> </a:t>
            </a:r>
            <a:r>
              <a:rPr lang="en-US" dirty="0"/>
              <a:t>rating by the U.S. Department of Veterans Affairs or the U.S. Department of Defense.</a:t>
            </a:r>
            <a:r>
              <a:rPr lang="en-US" baseline="0" dirty="0"/>
              <a:t> </a:t>
            </a:r>
            <a:r>
              <a:rPr lang="en-US" dirty="0"/>
              <a:t>Ratings range from 0 to 100 percent, in increments of 10 percentage points, depending</a:t>
            </a:r>
          </a:p>
          <a:p>
            <a:r>
              <a:rPr lang="en-US" dirty="0"/>
              <a:t>on the severity of the condition.</a:t>
            </a:r>
          </a:p>
        </p:txBody>
      </p:sp>
      <p:sp>
        <p:nvSpPr>
          <p:cNvPr id="4" name="Slide Number Placeholder 3"/>
          <p:cNvSpPr>
            <a:spLocks noGrp="1"/>
          </p:cNvSpPr>
          <p:nvPr>
            <p:ph type="sldNum" sz="quarter" idx="10"/>
          </p:nvPr>
        </p:nvSpPr>
        <p:spPr/>
        <p:txBody>
          <a:bodyPr/>
          <a:lstStyle/>
          <a:p>
            <a:fld id="{54A0DDF1-324B-4E3F-BD8C-618C3F2C4AA1}" type="slidenum">
              <a:rPr lang="en-US" smtClean="0"/>
              <a:pPr/>
              <a:t>47</a:t>
            </a:fld>
            <a:endParaRPr lang="en-US"/>
          </a:p>
        </p:txBody>
      </p:sp>
    </p:spTree>
    <p:extLst>
      <p:ext uri="{BB962C8B-B14F-4D97-AF65-F5344CB8AC3E}">
        <p14:creationId xmlns:p14="http://schemas.microsoft.com/office/powerpoint/2010/main" val="37993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marL="158750" indent="0">
              <a:buNone/>
            </a:pPr>
            <a:r>
              <a:rPr lang="en-US" dirty="0"/>
              <a:t>John Veterans</a:t>
            </a:r>
            <a:r>
              <a:rPr lang="en-US" baseline="0" dirty="0"/>
              <a:t> Affairs’</a:t>
            </a:r>
            <a:r>
              <a:rPr lang="en-US" dirty="0"/>
              <a:t> National Health Study for a New Generation of U.S. Veterans is an ongoing study of Iraq and Afghanistan Veterans by researchers with VA's Office of Public Health. More than 20,500 Veterans participated in the study, half of whom were deployed to Iraq and Afghanistan.</a:t>
            </a:r>
          </a:p>
          <a:p>
            <a:endParaRPr lang="en-US" dirty="0"/>
          </a:p>
          <a:p>
            <a:r>
              <a:rPr lang="en-US" dirty="0"/>
              <a:t>The study aims to provide insight on the overall health of recent Veterans, to improve VA's understanding of the health services Veterans need, and to maximize the quality of care VA offers to these Veterans. Among the study's findings so far have been:</a:t>
            </a:r>
          </a:p>
          <a:p>
            <a:endParaRPr lang="en-US" dirty="0"/>
          </a:p>
          <a:p>
            <a:pPr marL="174708" indent="-174708">
              <a:buFont typeface="Arial" panose="020B0604020202020204" pitchFamily="34" charset="0"/>
              <a:buChar char="•"/>
            </a:pPr>
            <a:r>
              <a:rPr lang="en-US" dirty="0"/>
              <a:t>41.5 percent of women and 4 percent of men in the study experienced military sexual trauma while in the military;</a:t>
            </a:r>
          </a:p>
          <a:p>
            <a:pPr marL="174708" indent="-174708">
              <a:buFont typeface="Arial" panose="020B0604020202020204" pitchFamily="34" charset="0"/>
              <a:buChar char="•"/>
            </a:pPr>
            <a:r>
              <a:rPr lang="en-US" dirty="0"/>
              <a:t>15.7 percent of Veterans deployed to Iraq and Afghanistan screened positive for PTSD, compared to 10.9 percent of non-deployed Veterans. Overall, 13.5 percent of Iraq and Afghanistan era Veterans screened positive;</a:t>
            </a:r>
          </a:p>
          <a:p>
            <a:endParaRPr lang="en-US" dirty="0"/>
          </a:p>
          <a:p>
            <a:r>
              <a:rPr lang="en-US" dirty="0"/>
              <a:t>NBC</a:t>
            </a:r>
            <a:r>
              <a:rPr lang="en-US" baseline="0" dirty="0"/>
              <a:t> News reported that the U.S. military received a record number of sexual assault reports in 2016. Service members reported 6,172 cases of sexual assault in 2016 compared to 6,082 last year, an annual military report showed. This was a sharp jump from 2012 when 3,604 cases were reported.</a:t>
            </a:r>
          </a:p>
          <a:p>
            <a:endParaRPr lang="en-US" dirty="0"/>
          </a:p>
          <a:p>
            <a:r>
              <a:rPr lang="en-US" dirty="0"/>
              <a:t>Service members who report being sexually assaulted by a commanding officer or military colleague do so at their own peril. They face ridicule, demotion, an investigation that includes a review of their sexual history, and even involuntary discharge. Right now, it is far too easy for a sexual predator in the military to rape or sexually assault a fellow service member and get away with it. Until these crimes are taken seriously and assailants are punished as the felons they are, the epidemic will continue.  In 2011, </a:t>
            </a:r>
            <a:r>
              <a:rPr lang="en-US" i="1" dirty="0"/>
              <a:t>U.S. Rep. Jackie Speier  </a:t>
            </a:r>
            <a:r>
              <a:rPr lang="en-US" dirty="0"/>
              <a:t>introduced bipartisan legislation that would create a path to justice for service men and women who are victims of rape or sexual assault. H.R. 3435, the Sexual Assault Training Oversight and Prevention Act (STOP Act) would take these cases out of the normal chain of command and place the jurisdiction, still within the military, in the hands of an impartial office staffed by experts -- both military and civilian.</a:t>
            </a:r>
          </a:p>
          <a:p>
            <a:endParaRPr lang="en-US" dirty="0"/>
          </a:p>
          <a:p>
            <a:r>
              <a:rPr lang="en-US" dirty="0"/>
              <a:t>Female</a:t>
            </a:r>
            <a:r>
              <a:rPr lang="en-US" baseline="0" dirty="0"/>
              <a:t> veterans are also at a much greater risk for suicide, with their suicide rate 2.5 times higher than that for female civilians. Among men, the risk was 19 percent higher among veterans compared to civilians. As a whole, older veterans make up most military suicides -- roughly 65 percent of suicides were committed by those age 50 or older. These findings were a part of t</a:t>
            </a:r>
            <a:r>
              <a:rPr lang="en-US" dirty="0"/>
              <a:t>he largest study undertaken of veterans' records by the VA, which</a:t>
            </a:r>
            <a:r>
              <a:rPr lang="en-US" baseline="0" dirty="0"/>
              <a:t> is designed </a:t>
            </a:r>
            <a:r>
              <a:rPr lang="en-US" dirty="0"/>
              <a:t>to uncover fresh information about where to direct resources and identify veterans most at-risk.</a:t>
            </a:r>
          </a:p>
          <a:p>
            <a:endParaRPr lang="en-US" dirty="0"/>
          </a:p>
          <a:p>
            <a:r>
              <a:rPr lang="en-US" dirty="0"/>
              <a:t>While the</a:t>
            </a:r>
            <a:r>
              <a:rPr lang="en-US" baseline="0" dirty="0"/>
              <a:t> report acknowledges that it is</a:t>
            </a:r>
            <a:r>
              <a:rPr lang="en-US" dirty="0"/>
              <a:t> hard to pinpoint specific causes behind veteran suicide but the risks likely involved factors more prevalent in rural areas, such as social isolation, limited health care access, gun ownership and opioid addiction. Nationally, 70 percent of the veterans who take their lives had not previously been connected to VA care. Previous</a:t>
            </a:r>
            <a:r>
              <a:rPr lang="en-US" baseline="0" dirty="0"/>
              <a:t> studies have also connected military installations and branch of service, as the chart here indicates.</a:t>
            </a:r>
            <a:endParaRPr lang="en-US" dirty="0"/>
          </a:p>
          <a:p>
            <a:endParaRPr lang="en-US" dirty="0"/>
          </a:p>
          <a:p>
            <a:r>
              <a:rPr lang="en-US" dirty="0"/>
              <a:t>As of January 2014, the U.S.</a:t>
            </a:r>
            <a:r>
              <a:rPr lang="en-US" baseline="0" dirty="0"/>
              <a:t> Department of Housing and Urban Development reports that a</a:t>
            </a:r>
            <a:r>
              <a:rPr lang="en-US" dirty="0"/>
              <a:t>bout 39,471 homeless adults are veterans, and they are concentrated in California, Texas, Florida and New York.</a:t>
            </a:r>
          </a:p>
          <a:p>
            <a:endParaRPr lang="en-US" dirty="0"/>
          </a:p>
          <a:p>
            <a:r>
              <a:rPr lang="en-US" dirty="0"/>
              <a:t>The number of homeless veterans in the U.S. has dropped over the last</a:t>
            </a:r>
            <a:r>
              <a:rPr lang="en-US" baseline="0" dirty="0"/>
              <a:t> decade</a:t>
            </a:r>
            <a:r>
              <a:rPr lang="en-US" dirty="0"/>
              <a:t>, according to data released by the federal government.</a:t>
            </a:r>
            <a:r>
              <a:rPr lang="en-US" baseline="0" dirty="0"/>
              <a:t> </a:t>
            </a:r>
            <a:r>
              <a:rPr lang="en-US" dirty="0"/>
              <a:t>According to an annual survey called the Point-in-Time Count, the number of homeless veterans fell to just under 50,000 in 2014 from nearly 75,000 in 2010, a drop of 33%. Clearly</a:t>
            </a:r>
            <a:r>
              <a:rPr lang="en-US" baseline="0" dirty="0"/>
              <a:t> progress is being made with a total homeless population of 39,461 today. </a:t>
            </a:r>
            <a:r>
              <a:rPr lang="en-US" dirty="0"/>
              <a:t>The announcement from the federal agencies, including the Department of Housing and Urban Development and the Department of Veterans Affairs, attributed the drop to several strategies, including reducing prerequisite "barriers" to get veterans in permanent housing more quickly and focusing housing efforts on chronically homeless and "vulnerable" veterans.</a:t>
            </a:r>
          </a:p>
          <a:p>
            <a:endParaRPr lang="en-US" dirty="0"/>
          </a:p>
          <a:p>
            <a:endParaRPr lang="en-US" dirty="0"/>
          </a:p>
        </p:txBody>
      </p:sp>
      <p:sp>
        <p:nvSpPr>
          <p:cNvPr id="4" name="Slide Number Placeholder 3"/>
          <p:cNvSpPr>
            <a:spLocks noGrp="1"/>
          </p:cNvSpPr>
          <p:nvPr>
            <p:ph type="sldNum" sz="quarter" idx="10"/>
          </p:nvPr>
        </p:nvSpPr>
        <p:spPr/>
        <p:txBody>
          <a:bodyPr/>
          <a:lstStyle/>
          <a:p>
            <a:fld id="{54A0DDF1-324B-4E3F-BD8C-618C3F2C4AA1}" type="slidenum">
              <a:rPr lang="en-US" smtClean="0"/>
              <a:pPr/>
              <a:t>48</a:t>
            </a:fld>
            <a:endParaRPr lang="en-US"/>
          </a:p>
        </p:txBody>
      </p:sp>
    </p:spTree>
    <p:extLst>
      <p:ext uri="{BB962C8B-B14F-4D97-AF65-F5344CB8AC3E}">
        <p14:creationId xmlns:p14="http://schemas.microsoft.com/office/powerpoint/2010/main" val="3570531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Start on next slide</a:t>
            </a:r>
          </a:p>
        </p:txBody>
      </p:sp>
      <p:sp>
        <p:nvSpPr>
          <p:cNvPr id="4" name="Slide Number Placeholder 3"/>
          <p:cNvSpPr>
            <a:spLocks noGrp="1"/>
          </p:cNvSpPr>
          <p:nvPr>
            <p:ph type="sldNum" sz="quarter" idx="5"/>
          </p:nvPr>
        </p:nvSpPr>
        <p:spPr/>
        <p:txBody>
          <a:bodyPr/>
          <a:lstStyle/>
          <a:p>
            <a:fld id="{10EC56A7-3AB1-41CF-B13D-19B1BE335FE6}" type="slidenum">
              <a:rPr lang="en-US" smtClean="0"/>
              <a:t>49</a:t>
            </a:fld>
            <a:endParaRPr lang="en-US"/>
          </a:p>
        </p:txBody>
      </p:sp>
    </p:spTree>
    <p:extLst>
      <p:ext uri="{BB962C8B-B14F-4D97-AF65-F5344CB8AC3E}">
        <p14:creationId xmlns:p14="http://schemas.microsoft.com/office/powerpoint/2010/main" val="2705977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John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VERG exists to help integrate the experience, values, and knowledge of both veterans, service members, and spouses in state employment.  The VERG shall provide advice and assistance to state agencies on veteran recruitment, retention, and development strategies in accordance with the Governor’s Executive Order 19-01.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https://www.dva.wa.gov/councils-committees/washington-veterans-employee-resource-group-verg</a:t>
            </a:r>
          </a:p>
        </p:txBody>
      </p:sp>
      <p:sp>
        <p:nvSpPr>
          <p:cNvPr id="4" name="Slide Number Placeholder 3"/>
          <p:cNvSpPr>
            <a:spLocks noGrp="1"/>
          </p:cNvSpPr>
          <p:nvPr>
            <p:ph type="sldNum" sz="quarter" idx="5"/>
          </p:nvPr>
        </p:nvSpPr>
        <p:spPr/>
        <p:txBody>
          <a:bodyPr/>
          <a:lstStyle/>
          <a:p>
            <a:fld id="{10EC56A7-3AB1-41CF-B13D-19B1BE335FE6}" type="slidenum">
              <a:rPr lang="en-US" smtClean="0"/>
              <a:t>5</a:t>
            </a:fld>
            <a:endParaRPr lang="en-US"/>
          </a:p>
        </p:txBody>
      </p:sp>
    </p:spTree>
    <p:extLst>
      <p:ext uri="{BB962C8B-B14F-4D97-AF65-F5344CB8AC3E}">
        <p14:creationId xmlns:p14="http://schemas.microsoft.com/office/powerpoint/2010/main" val="541685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SLIDES_API14031748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SLIDES_API14031748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John –</a:t>
            </a:r>
          </a:p>
          <a:p>
            <a:pPr marL="0" lvl="0" indent="0" algn="l" rtl="0">
              <a:spcBef>
                <a:spcPts val="0"/>
              </a:spcBef>
              <a:spcAft>
                <a:spcPts val="0"/>
              </a:spcAft>
              <a:buNone/>
            </a:pPr>
            <a:endParaRPr lang="en-US"/>
          </a:p>
          <a:p>
            <a:pPr marL="0" lvl="0" indent="0" algn="l" rtl="0">
              <a:spcBef>
                <a:spcPts val="0"/>
              </a:spcBef>
              <a:spcAft>
                <a:spcPts val="0"/>
              </a:spcAft>
              <a:buNone/>
            </a:pPr>
            <a:r>
              <a:rPr lang="en-US"/>
              <a:t>The mission of the VERG is to Recruit, Retain and Recognize, Veterans, their Spouses and their families. No one serves alone.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SLIDES_API14031748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SLIDES_API14031748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John –</a:t>
            </a:r>
          </a:p>
          <a:p>
            <a:pPr marL="0" lvl="0" indent="0" algn="l" rtl="0">
              <a:spcBef>
                <a:spcPts val="0"/>
              </a:spcBef>
              <a:spcAft>
                <a:spcPts val="0"/>
              </a:spcAft>
              <a:buNone/>
            </a:pPr>
            <a:r>
              <a:rPr lang="en-US"/>
              <a:t>The VERG is made up of Veterans, their Spouses, their families, and the community that supports them.</a:t>
            </a:r>
            <a:endParaRPr dirty="0"/>
          </a:p>
        </p:txBody>
      </p:sp>
    </p:spTree>
    <p:extLst>
      <p:ext uri="{BB962C8B-B14F-4D97-AF65-F5344CB8AC3E}">
        <p14:creationId xmlns:p14="http://schemas.microsoft.com/office/powerpoint/2010/main" val="1581683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SLIDES_API14031748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SLIDES_API14031748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John –</a:t>
            </a:r>
          </a:p>
          <a:p>
            <a:pPr marL="0" lvl="0" indent="0" algn="l" rtl="0">
              <a:spcBef>
                <a:spcPts val="0"/>
              </a:spcBef>
              <a:spcAft>
                <a:spcPts val="0"/>
              </a:spcAft>
              <a:buNone/>
            </a:pPr>
            <a:endParaRPr lang="en-US"/>
          </a:p>
          <a:p>
            <a:pPr marL="0" lvl="0" indent="0" algn="l" rtl="0">
              <a:spcBef>
                <a:spcPts val="0"/>
              </a:spcBef>
              <a:spcAft>
                <a:spcPts val="0"/>
              </a:spcAft>
              <a:buNone/>
            </a:pPr>
            <a:r>
              <a:rPr lang="en-US"/>
              <a:t>What is a Veteran? It depends on who you ask and why? There are different definitions for the sake of different benefits. For the VERG, it is anyone who took the oath.</a:t>
            </a:r>
            <a:endParaRPr/>
          </a:p>
        </p:txBody>
      </p:sp>
    </p:spTree>
    <p:extLst>
      <p:ext uri="{BB962C8B-B14F-4D97-AF65-F5344CB8AC3E}">
        <p14:creationId xmlns:p14="http://schemas.microsoft.com/office/powerpoint/2010/main" val="198117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SLIDES_API14031748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SLIDES_API14031748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0000"/>
              </a:lnSpc>
              <a:buFont typeface="Roboto Medium,Sans-Serif"/>
              <a:buNone/>
            </a:pPr>
            <a:r>
              <a:rPr lang="en" dirty="0"/>
              <a:t>John -</a:t>
            </a:r>
          </a:p>
          <a:p>
            <a:pPr marL="171450" indent="-311150">
              <a:lnSpc>
                <a:spcPct val="110000"/>
              </a:lnSpc>
              <a:buFont typeface="Roboto Medium,Sans-Serif"/>
              <a:buChar char="●"/>
            </a:pPr>
            <a:r>
              <a:rPr lang="en" dirty="0"/>
              <a:t>Definitions matter</a:t>
            </a:r>
            <a:endParaRPr lang="en-US" dirty="0"/>
          </a:p>
          <a:p>
            <a:pPr marL="171450" indent="-311150">
              <a:lnSpc>
                <a:spcPct val="110000"/>
              </a:lnSpc>
              <a:buFont typeface="Roboto Medium,Sans-Serif"/>
              <a:buChar char="●"/>
            </a:pPr>
            <a:r>
              <a:rPr lang="en" dirty="0"/>
              <a:t>Definitions change</a:t>
            </a:r>
            <a:endParaRPr lang="en-US" dirty="0"/>
          </a:p>
          <a:p>
            <a:pPr marL="171450" indent="-311150">
              <a:lnSpc>
                <a:spcPct val="110000"/>
              </a:lnSpc>
              <a:buFont typeface="Roboto Medium,Sans-Serif"/>
              <a:buChar char="●"/>
            </a:pPr>
            <a:r>
              <a:rPr lang="en" dirty="0"/>
              <a:t>Benefits are affected</a:t>
            </a:r>
            <a:endParaRPr lang="en-US" dirty="0"/>
          </a:p>
          <a:p>
            <a:pPr marL="171450" indent="-311150">
              <a:lnSpc>
                <a:spcPct val="110000"/>
              </a:lnSpc>
              <a:buFont typeface="Roboto Medium,Sans-Serif"/>
              <a:buChar char="●"/>
            </a:pPr>
            <a:r>
              <a:rPr lang="en" dirty="0"/>
              <a:t>Equitable outcomes</a:t>
            </a:r>
          </a:p>
          <a:p>
            <a:pPr indent="-311150">
              <a:lnSpc>
                <a:spcPct val="110000"/>
              </a:lnSpc>
              <a:buFont typeface="Roboto Medium,Sans-Serif"/>
              <a:buChar char="●"/>
            </a:pPr>
            <a:r>
              <a:rPr lang="en" dirty="0"/>
              <a:t>June 6, 2024 the definitions of a Veteran changed</a:t>
            </a:r>
            <a:endParaRPr lang="en-US" dirty="0"/>
          </a:p>
          <a:p>
            <a:pPr indent="-311150">
              <a:lnSpc>
                <a:spcPct val="110000"/>
              </a:lnSpc>
              <a:buFont typeface="Roboto Medium,Sans-Serif"/>
              <a:buChar char="●"/>
            </a:pPr>
            <a:r>
              <a:rPr lang="en" dirty="0"/>
              <a:t>SSHB 2014, signed into law March 18, 2024</a:t>
            </a:r>
          </a:p>
          <a:p>
            <a:pPr>
              <a:buFont typeface="Arial"/>
              <a:buChar char="●"/>
            </a:pPr>
            <a:r>
              <a:rPr lang="en-US" dirty="0">
                <a:hlinkClick r:id="rId3"/>
              </a:rPr>
              <a:t>SSHB 2014 at leg.wa.gov</a:t>
            </a:r>
            <a:endParaRPr lang="en-US" dirty="0"/>
          </a:p>
          <a:p>
            <a:pPr>
              <a:buFont typeface="Arial"/>
              <a:buChar char="●"/>
            </a:pPr>
            <a:r>
              <a:rPr lang="en-US" dirty="0">
                <a:hlinkClick r:id="rId4"/>
              </a:rPr>
              <a:t>Session Law .pdf</a:t>
            </a:r>
          </a:p>
          <a:p>
            <a:pPr indent="-311150">
              <a:lnSpc>
                <a:spcPct val="110000"/>
              </a:lnSpc>
              <a:buFont typeface="Roboto Medium,Sans-Serif"/>
            </a:pPr>
            <a:r>
              <a:rPr lang="en" dirty="0"/>
              <a:t>Honorable Discharge</a:t>
            </a:r>
            <a:endParaRPr lang="en-US" dirty="0"/>
          </a:p>
          <a:p>
            <a:pPr>
              <a:lnSpc>
                <a:spcPct val="110000"/>
              </a:lnSpc>
            </a:pPr>
            <a:r>
              <a:rPr lang="en" dirty="0"/>
              <a:t>                     or</a:t>
            </a:r>
            <a:endParaRPr lang="en-US" dirty="0"/>
          </a:p>
          <a:p>
            <a:pPr indent="-311150">
              <a:lnSpc>
                <a:spcPct val="110000"/>
              </a:lnSpc>
              <a:buFont typeface="Roboto Medium,Sans-Serif"/>
            </a:pPr>
            <a:r>
              <a:rPr lang="en" dirty="0"/>
              <a:t>"Qualifying Discharge"</a:t>
            </a:r>
          </a:p>
          <a:p>
            <a:r>
              <a:rPr lang="en-US" dirty="0">
                <a:hlinkClick r:id="rId4"/>
              </a:rPr>
              <a:t>https://lawfilesext.leg.wa.gov/biennium/2023-24/Pdf/Bills/Session%20Laws/House/2014-S2.SL.pdf?q=20240402163356</a:t>
            </a:r>
            <a:endParaRPr lang="en-US" dirty="0"/>
          </a:p>
          <a:p>
            <a:endParaRPr lang="en-US" dirty="0"/>
          </a:p>
          <a:p>
            <a:pPr indent="-311150">
              <a:lnSpc>
                <a:spcPct val="110000"/>
              </a:lnSpc>
              <a:buFont typeface="Roboto Medium,Sans-Serif"/>
            </a:pPr>
            <a:endParaRPr lang="en" dirty="0"/>
          </a:p>
        </p:txBody>
      </p:sp>
    </p:spTree>
    <p:extLst>
      <p:ext uri="{BB962C8B-B14F-4D97-AF65-F5344CB8AC3E}">
        <p14:creationId xmlns:p14="http://schemas.microsoft.com/office/powerpoint/2010/main" val="3686475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A_Introduction_Slide_1">
  <p:cSld name="TITLE_2">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732150" y="1432763"/>
            <a:ext cx="7679700" cy="726900"/>
          </a:xfrm>
          <a:prstGeom prst="rect">
            <a:avLst/>
          </a:prstGeom>
        </p:spPr>
        <p:txBody>
          <a:bodyPr spcFirstLastPara="1" wrap="square" lIns="91425" tIns="91425" rIns="91425" bIns="91425" anchor="ctr" anchorCtr="0">
            <a:spAutoFit/>
          </a:bodyPr>
          <a:lstStyle>
            <a:lvl1pPr lvl="0" algn="ctr">
              <a:spcBef>
                <a:spcPts val="0"/>
              </a:spcBef>
              <a:spcAft>
                <a:spcPts val="0"/>
              </a:spcAft>
              <a:buSzPts val="2600"/>
              <a:buNone/>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56" name="Google Shape;5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14"/>
          <p:cNvSpPr txBox="1">
            <a:spLocks noGrp="1"/>
          </p:cNvSpPr>
          <p:nvPr>
            <p:ph type="body" idx="1"/>
          </p:nvPr>
        </p:nvSpPr>
        <p:spPr>
          <a:xfrm>
            <a:off x="732150" y="2229500"/>
            <a:ext cx="7679700" cy="19596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sz="1300"/>
            </a:lvl1pPr>
            <a:lvl2pPr marL="914400" lvl="1" indent="-304800" algn="ctr">
              <a:spcBef>
                <a:spcPts val="0"/>
              </a:spcBef>
              <a:spcAft>
                <a:spcPts val="0"/>
              </a:spcAft>
              <a:buSzPts val="1200"/>
              <a:buChar char="○"/>
              <a:defRPr sz="1200"/>
            </a:lvl2pPr>
            <a:lvl3pPr marL="1371600" lvl="2" indent="-304800" algn="ctr">
              <a:spcBef>
                <a:spcPts val="0"/>
              </a:spcBef>
              <a:spcAft>
                <a:spcPts val="0"/>
              </a:spcAft>
              <a:buSzPts val="1200"/>
              <a:buChar char="■"/>
              <a:defRPr sz="1200"/>
            </a:lvl3pPr>
            <a:lvl4pPr marL="1828800" lvl="3" indent="-304800" algn="ctr">
              <a:spcBef>
                <a:spcPts val="0"/>
              </a:spcBef>
              <a:spcAft>
                <a:spcPts val="0"/>
              </a:spcAft>
              <a:buSzPts val="1200"/>
              <a:buChar char="●"/>
              <a:defRPr sz="1200"/>
            </a:lvl4pPr>
            <a:lvl5pPr marL="2286000" lvl="4" indent="-304800" algn="ctr">
              <a:spcBef>
                <a:spcPts val="0"/>
              </a:spcBef>
              <a:spcAft>
                <a:spcPts val="0"/>
              </a:spcAft>
              <a:buSzPts val="1200"/>
              <a:buChar char="○"/>
              <a:defRPr sz="1200"/>
            </a:lvl5pPr>
            <a:lvl6pPr marL="2743200" lvl="5" indent="-304800" algn="ctr">
              <a:spcBef>
                <a:spcPts val="0"/>
              </a:spcBef>
              <a:spcAft>
                <a:spcPts val="0"/>
              </a:spcAft>
              <a:buSzPts val="1200"/>
              <a:buChar char="■"/>
              <a:defRPr sz="1200"/>
            </a:lvl6pPr>
            <a:lvl7pPr marL="3200400" lvl="6" indent="-304800" algn="ctr">
              <a:spcBef>
                <a:spcPts val="0"/>
              </a:spcBef>
              <a:spcAft>
                <a:spcPts val="0"/>
              </a:spcAft>
              <a:buSzPts val="1200"/>
              <a:buChar char="●"/>
              <a:defRPr sz="1200"/>
            </a:lvl7pPr>
            <a:lvl8pPr marL="3657600" lvl="7" indent="-304800" algn="ctr">
              <a:spcBef>
                <a:spcPts val="0"/>
              </a:spcBef>
              <a:spcAft>
                <a:spcPts val="0"/>
              </a:spcAft>
              <a:buSzPts val="1200"/>
              <a:buChar char="○"/>
              <a:defRPr sz="1200"/>
            </a:lvl8pPr>
            <a:lvl9pPr marL="4114800" lvl="8" indent="-304800" algn="ctr">
              <a:spcBef>
                <a:spcPts val="0"/>
              </a:spcBef>
              <a:spcAft>
                <a:spcPts val="0"/>
              </a:spcAft>
              <a:buSzPts val="1200"/>
              <a:buChar char="■"/>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E46962"/>
          </p15:clr>
        </p15:guide>
        <p15:guide id="2" pos="2880">
          <p15:clr>
            <a:srgbClr val="E46962"/>
          </p15:clr>
        </p15:guide>
        <p15:guide id="3" pos="398">
          <p15:clr>
            <a:srgbClr val="E46962"/>
          </p15:clr>
        </p15:guide>
        <p15:guide id="4" orient="horz" pos="628">
          <p15:clr>
            <a:srgbClr val="E46962"/>
          </p15:clr>
        </p15:guide>
        <p15:guide id="5" pos="5362">
          <p15:clr>
            <a:srgbClr val="E46962"/>
          </p15:clr>
        </p15:guide>
        <p15:guide id="6" pos="458">
          <p15:clr>
            <a:srgbClr val="E46962"/>
          </p15:clr>
        </p15:guide>
        <p15:guide id="7" orient="horz" pos="1082">
          <p15:clr>
            <a:srgbClr val="E46962"/>
          </p15:clr>
        </p15:guide>
        <p15:guide id="8" orient="horz" pos="903">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10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oints 3_1">
  <p:cSld name="Default Slide_1">
    <p:spTree>
      <p:nvGrpSpPr>
        <p:cNvPr id="1" name="Shape 108"/>
        <p:cNvGrpSpPr/>
        <p:nvPr/>
      </p:nvGrpSpPr>
      <p:grpSpPr>
        <a:xfrm>
          <a:off x="0" y="0"/>
          <a:ext cx="0" cy="0"/>
          <a:chOff x="0" y="0"/>
          <a:chExt cx="0" cy="0"/>
        </a:xfrm>
      </p:grpSpPr>
      <p:sp>
        <p:nvSpPr>
          <p:cNvPr id="109" name="Google Shape;109;p24"/>
          <p:cNvSpPr txBox="1">
            <a:spLocks noGrp="1"/>
          </p:cNvSpPr>
          <p:nvPr>
            <p:ph type="subTitle" idx="1"/>
          </p:nvPr>
        </p:nvSpPr>
        <p:spPr>
          <a:xfrm>
            <a:off x="6595075" y="2305850"/>
            <a:ext cx="2096100" cy="1360500"/>
          </a:xfrm>
          <a:prstGeom prst="rect">
            <a:avLst/>
          </a:prstGeom>
        </p:spPr>
        <p:txBody>
          <a:bodyPr spcFirstLastPara="1" wrap="square" lIns="91425" tIns="91425" rIns="91425" bIns="91425" anchor="t" anchorCtr="0">
            <a:normAutofit/>
          </a:bodyPr>
          <a:lstStyle>
            <a:lvl1pPr lvl="0">
              <a:spcBef>
                <a:spcPts val="0"/>
              </a:spcBef>
              <a:spcAft>
                <a:spcPts val="0"/>
              </a:spcAft>
              <a:buSzPts val="1300"/>
              <a:buFont typeface="Open Sans Medium"/>
              <a:buNone/>
              <a:defRPr sz="1300">
                <a:latin typeface="Tahoma" panose="020B0604030504040204" pitchFamily="34" charset="0"/>
                <a:ea typeface="Tahoma" panose="020B0604030504040204" pitchFamily="34" charset="0"/>
                <a:cs typeface="Tahoma" panose="020B0604030504040204" pitchFamily="34" charset="0"/>
                <a:sym typeface="Open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4"/>
          <p:cNvSpPr txBox="1">
            <a:spLocks noGrp="1"/>
          </p:cNvSpPr>
          <p:nvPr>
            <p:ph type="title"/>
          </p:nvPr>
        </p:nvSpPr>
        <p:spPr>
          <a:xfrm>
            <a:off x="1730850" y="401725"/>
            <a:ext cx="5682300" cy="4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
        <p:nvSpPr>
          <p:cNvPr id="111" name="Google Shape;111;p24"/>
          <p:cNvSpPr txBox="1">
            <a:spLocks noGrp="1"/>
          </p:cNvSpPr>
          <p:nvPr>
            <p:ph type="subTitle" idx="2"/>
          </p:nvPr>
        </p:nvSpPr>
        <p:spPr>
          <a:xfrm>
            <a:off x="467425" y="1394975"/>
            <a:ext cx="2198400" cy="822600"/>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300">
                <a:latin typeface="Tahoma" panose="020B0604030504040204" pitchFamily="34" charset="0"/>
                <a:ea typeface="Tahoma" panose="020B0604030504040204" pitchFamily="34" charset="0"/>
                <a:cs typeface="Tahoma" panose="020B0604030504040204" pitchFamily="34" charset="0"/>
                <a:sym typeface="Open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24"/>
          <p:cNvSpPr txBox="1">
            <a:spLocks noGrp="1"/>
          </p:cNvSpPr>
          <p:nvPr>
            <p:ph type="subTitle" idx="3"/>
          </p:nvPr>
        </p:nvSpPr>
        <p:spPr>
          <a:xfrm>
            <a:off x="456700" y="3405075"/>
            <a:ext cx="2361600" cy="885000"/>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300">
                <a:latin typeface="Tahoma" panose="020B0604030504040204" pitchFamily="34" charset="0"/>
                <a:ea typeface="Tahoma" panose="020B0604030504040204" pitchFamily="34" charset="0"/>
                <a:cs typeface="Tahoma" panose="020B0604030504040204" pitchFamily="34" charset="0"/>
                <a:sym typeface="Open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4"/>
          <p:cNvSpPr/>
          <p:nvPr/>
        </p:nvSpPr>
        <p:spPr>
          <a:xfrm>
            <a:off x="4097288" y="1312051"/>
            <a:ext cx="2066887" cy="2072038"/>
          </a:xfrm>
          <a:custGeom>
            <a:avLst/>
            <a:gdLst/>
            <a:ahLst/>
            <a:cxnLst/>
            <a:rect l="l" t="t" r="r" b="b"/>
            <a:pathLst>
              <a:path w="958" h="1016" extrusionOk="0">
                <a:moveTo>
                  <a:pt x="453" y="0"/>
                </a:moveTo>
                <a:cubicBezTo>
                  <a:pt x="367" y="0"/>
                  <a:pt x="286" y="22"/>
                  <a:pt x="215" y="59"/>
                </a:cubicBezTo>
                <a:cubicBezTo>
                  <a:pt x="247" y="76"/>
                  <a:pt x="276" y="96"/>
                  <a:pt x="304" y="119"/>
                </a:cubicBezTo>
                <a:cubicBezTo>
                  <a:pt x="416" y="212"/>
                  <a:pt x="497" y="358"/>
                  <a:pt x="486" y="514"/>
                </a:cubicBezTo>
                <a:cubicBezTo>
                  <a:pt x="480" y="602"/>
                  <a:pt x="481" y="677"/>
                  <a:pt x="410" y="778"/>
                </a:cubicBezTo>
                <a:cubicBezTo>
                  <a:pt x="154" y="1002"/>
                  <a:pt x="0" y="732"/>
                  <a:pt x="0" y="732"/>
                </a:cubicBezTo>
                <a:cubicBezTo>
                  <a:pt x="27" y="877"/>
                  <a:pt x="209" y="960"/>
                  <a:pt x="209" y="960"/>
                </a:cubicBezTo>
                <a:cubicBezTo>
                  <a:pt x="278" y="996"/>
                  <a:pt x="370" y="1016"/>
                  <a:pt x="454" y="1016"/>
                </a:cubicBezTo>
                <a:cubicBezTo>
                  <a:pt x="553" y="1016"/>
                  <a:pt x="644" y="982"/>
                  <a:pt x="722" y="933"/>
                </a:cubicBezTo>
                <a:cubicBezTo>
                  <a:pt x="864" y="843"/>
                  <a:pt x="958" y="685"/>
                  <a:pt x="958" y="505"/>
                </a:cubicBezTo>
                <a:cubicBezTo>
                  <a:pt x="958" y="226"/>
                  <a:pt x="732" y="0"/>
                  <a:pt x="453" y="0"/>
                </a:cubicBezTo>
                <a:close/>
              </a:path>
            </a:pathLst>
          </a:custGeom>
          <a:solidFill>
            <a:schemeClr val="accent5"/>
          </a:solidFill>
          <a:ln>
            <a:noFill/>
          </a:ln>
        </p:spPr>
        <p:txBody>
          <a:bodyPr spcFirstLastPara="1" wrap="square" lIns="109550" tIns="54775" rIns="109550" bIns="54775" anchor="t" anchorCtr="0">
            <a:noAutofit/>
          </a:bodyPr>
          <a:lstStyle/>
          <a:p>
            <a:pPr marL="0" marR="0" lvl="0" indent="0" algn="l" rtl="0">
              <a:spcBef>
                <a:spcPts val="0"/>
              </a:spcBef>
              <a:spcAft>
                <a:spcPts val="0"/>
              </a:spcAft>
              <a:buNone/>
            </a:pPr>
            <a:endParaRPr sz="2200">
              <a:solidFill>
                <a:schemeClr val="dk1"/>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14" name="Google Shape;114;p24"/>
          <p:cNvSpPr/>
          <p:nvPr/>
        </p:nvSpPr>
        <p:spPr>
          <a:xfrm>
            <a:off x="2979825" y="1320666"/>
            <a:ext cx="2197264" cy="1922987"/>
          </a:xfrm>
          <a:custGeom>
            <a:avLst/>
            <a:gdLst/>
            <a:ahLst/>
            <a:cxnLst/>
            <a:rect l="l" t="t" r="r" b="b"/>
            <a:pathLst>
              <a:path w="1018" h="943" extrusionOk="0">
                <a:moveTo>
                  <a:pt x="692" y="395"/>
                </a:moveTo>
                <a:cubicBezTo>
                  <a:pt x="692" y="395"/>
                  <a:pt x="694" y="397"/>
                  <a:pt x="694" y="397"/>
                </a:cubicBezTo>
                <a:cubicBezTo>
                  <a:pt x="694" y="397"/>
                  <a:pt x="694" y="397"/>
                  <a:pt x="694" y="397"/>
                </a:cubicBezTo>
                <a:cubicBezTo>
                  <a:pt x="708" y="394"/>
                  <a:pt x="723" y="393"/>
                  <a:pt x="739" y="393"/>
                </a:cubicBezTo>
                <a:cubicBezTo>
                  <a:pt x="868" y="393"/>
                  <a:pt x="972" y="498"/>
                  <a:pt x="972" y="627"/>
                </a:cubicBezTo>
                <a:cubicBezTo>
                  <a:pt x="972" y="706"/>
                  <a:pt x="933" y="776"/>
                  <a:pt x="872" y="818"/>
                </a:cubicBezTo>
                <a:cubicBezTo>
                  <a:pt x="872" y="818"/>
                  <a:pt x="872" y="818"/>
                  <a:pt x="872" y="818"/>
                </a:cubicBezTo>
                <a:cubicBezTo>
                  <a:pt x="891" y="806"/>
                  <a:pt x="911" y="792"/>
                  <a:pt x="931" y="774"/>
                </a:cubicBezTo>
                <a:cubicBezTo>
                  <a:pt x="1002" y="673"/>
                  <a:pt x="1001" y="598"/>
                  <a:pt x="1007" y="510"/>
                </a:cubicBezTo>
                <a:cubicBezTo>
                  <a:pt x="1018" y="354"/>
                  <a:pt x="937" y="208"/>
                  <a:pt x="825" y="115"/>
                </a:cubicBezTo>
                <a:cubicBezTo>
                  <a:pt x="797" y="92"/>
                  <a:pt x="768" y="72"/>
                  <a:pt x="736" y="55"/>
                </a:cubicBezTo>
                <a:cubicBezTo>
                  <a:pt x="735" y="56"/>
                  <a:pt x="735" y="56"/>
                  <a:pt x="735" y="56"/>
                </a:cubicBezTo>
                <a:cubicBezTo>
                  <a:pt x="666" y="20"/>
                  <a:pt x="588" y="0"/>
                  <a:pt x="504" y="0"/>
                </a:cubicBezTo>
                <a:cubicBezTo>
                  <a:pt x="226" y="0"/>
                  <a:pt x="0" y="226"/>
                  <a:pt x="0" y="504"/>
                </a:cubicBezTo>
                <a:cubicBezTo>
                  <a:pt x="0" y="685"/>
                  <a:pt x="95" y="843"/>
                  <a:pt x="237" y="932"/>
                </a:cubicBezTo>
                <a:cubicBezTo>
                  <a:pt x="244" y="936"/>
                  <a:pt x="250" y="940"/>
                  <a:pt x="257" y="943"/>
                </a:cubicBezTo>
                <a:cubicBezTo>
                  <a:pt x="256" y="928"/>
                  <a:pt x="255" y="913"/>
                  <a:pt x="255" y="898"/>
                </a:cubicBezTo>
                <a:cubicBezTo>
                  <a:pt x="255" y="643"/>
                  <a:pt x="449" y="433"/>
                  <a:pt x="692" y="395"/>
                </a:cubicBezTo>
                <a:close/>
                <a:moveTo>
                  <a:pt x="963" y="713"/>
                </a:moveTo>
                <a:cubicBezTo>
                  <a:pt x="963" y="714"/>
                  <a:pt x="963" y="714"/>
                  <a:pt x="963" y="714"/>
                </a:cubicBezTo>
                <a:cubicBezTo>
                  <a:pt x="963" y="714"/>
                  <a:pt x="963" y="713"/>
                  <a:pt x="963" y="713"/>
                </a:cubicBezTo>
                <a:close/>
              </a:path>
            </a:pathLst>
          </a:custGeom>
          <a:solidFill>
            <a:schemeClr val="accent1"/>
          </a:solidFill>
          <a:ln>
            <a:noFill/>
          </a:ln>
        </p:spPr>
        <p:txBody>
          <a:bodyPr spcFirstLastPara="1" wrap="square" lIns="109550" tIns="54775" rIns="109550" bIns="54775" anchor="t" anchorCtr="0">
            <a:noAutofit/>
          </a:bodyPr>
          <a:lstStyle/>
          <a:p>
            <a:pPr marL="0" marR="0" lvl="0" indent="0" algn="l" rtl="0">
              <a:spcBef>
                <a:spcPts val="0"/>
              </a:spcBef>
              <a:spcAft>
                <a:spcPts val="0"/>
              </a:spcAft>
              <a:buNone/>
            </a:pPr>
            <a:endParaRPr sz="2200">
              <a:solidFill>
                <a:schemeClr val="dk1"/>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15" name="Google Shape;115;p24"/>
          <p:cNvSpPr/>
          <p:nvPr/>
        </p:nvSpPr>
        <p:spPr>
          <a:xfrm>
            <a:off x="3522899" y="2126219"/>
            <a:ext cx="2201823" cy="2066006"/>
          </a:xfrm>
          <a:custGeom>
            <a:avLst/>
            <a:gdLst/>
            <a:ahLst/>
            <a:cxnLst/>
            <a:rect l="l" t="t" r="r" b="b"/>
            <a:pathLst>
              <a:path w="1020" h="1013" extrusionOk="0">
                <a:moveTo>
                  <a:pt x="325" y="421"/>
                </a:moveTo>
                <a:cubicBezTo>
                  <a:pt x="325" y="421"/>
                  <a:pt x="249" y="349"/>
                  <a:pt x="249" y="230"/>
                </a:cubicBezTo>
                <a:cubicBezTo>
                  <a:pt x="249" y="116"/>
                  <a:pt x="322" y="34"/>
                  <a:pt x="439" y="2"/>
                </a:cubicBezTo>
                <a:cubicBezTo>
                  <a:pt x="439" y="2"/>
                  <a:pt x="437" y="0"/>
                  <a:pt x="437" y="0"/>
                </a:cubicBezTo>
                <a:cubicBezTo>
                  <a:pt x="194" y="38"/>
                  <a:pt x="0" y="248"/>
                  <a:pt x="0" y="503"/>
                </a:cubicBezTo>
                <a:cubicBezTo>
                  <a:pt x="0" y="785"/>
                  <a:pt x="228" y="1013"/>
                  <a:pt x="510" y="1013"/>
                </a:cubicBezTo>
                <a:cubicBezTo>
                  <a:pt x="792" y="1013"/>
                  <a:pt x="1020" y="785"/>
                  <a:pt x="1020" y="503"/>
                </a:cubicBezTo>
                <a:cubicBezTo>
                  <a:pt x="1020" y="503"/>
                  <a:pt x="679" y="804"/>
                  <a:pt x="325" y="421"/>
                </a:cubicBezTo>
                <a:close/>
              </a:path>
            </a:pathLst>
          </a:custGeom>
          <a:solidFill>
            <a:schemeClr val="accent4"/>
          </a:solidFill>
          <a:ln>
            <a:noFill/>
          </a:ln>
        </p:spPr>
        <p:txBody>
          <a:bodyPr spcFirstLastPara="1" wrap="square" lIns="109550" tIns="54775" rIns="109550" bIns="54775" anchor="t" anchorCtr="0">
            <a:noAutofit/>
          </a:bodyPr>
          <a:lstStyle/>
          <a:p>
            <a:pPr marL="0" marR="0" lvl="0" indent="0" algn="l" rtl="0">
              <a:spcBef>
                <a:spcPts val="0"/>
              </a:spcBef>
              <a:spcAft>
                <a:spcPts val="0"/>
              </a:spcAft>
              <a:buNone/>
            </a:pPr>
            <a:endParaRPr sz="2200">
              <a:solidFill>
                <a:schemeClr val="dk1"/>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16" name="Google Shape;116;p24"/>
          <p:cNvSpPr txBox="1"/>
          <p:nvPr/>
        </p:nvSpPr>
        <p:spPr>
          <a:xfrm>
            <a:off x="3437328" y="1737425"/>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2300" b="1">
                <a:solidFill>
                  <a:schemeClr val="lt1"/>
                </a:solidFill>
                <a:latin typeface="Tahoma" panose="020B0604030504040204" pitchFamily="34" charset="0"/>
                <a:ea typeface="Tahoma" panose="020B0604030504040204" pitchFamily="34" charset="0"/>
                <a:cs typeface="Tahoma" panose="020B0604030504040204" pitchFamily="34" charset="0"/>
                <a:sym typeface="Montserrat"/>
              </a:rPr>
              <a:t>01</a:t>
            </a:r>
            <a:endParaRPr sz="500" b="1">
              <a:latin typeface="Tahoma" panose="020B0604030504040204" pitchFamily="34" charset="0"/>
              <a:ea typeface="Tahoma" panose="020B0604030504040204" pitchFamily="34" charset="0"/>
              <a:cs typeface="Tahoma" panose="020B0604030504040204" pitchFamily="34" charset="0"/>
              <a:sym typeface="Montserrat"/>
            </a:endParaRPr>
          </a:p>
        </p:txBody>
      </p:sp>
      <p:sp>
        <p:nvSpPr>
          <p:cNvPr id="117" name="Google Shape;117;p24"/>
          <p:cNvSpPr txBox="1"/>
          <p:nvPr/>
        </p:nvSpPr>
        <p:spPr>
          <a:xfrm>
            <a:off x="5422878" y="2188350"/>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2300" b="1">
                <a:solidFill>
                  <a:schemeClr val="lt1"/>
                </a:solidFill>
                <a:latin typeface="Tahoma" panose="020B0604030504040204" pitchFamily="34" charset="0"/>
                <a:ea typeface="Tahoma" panose="020B0604030504040204" pitchFamily="34" charset="0"/>
                <a:cs typeface="Tahoma" panose="020B0604030504040204" pitchFamily="34" charset="0"/>
                <a:sym typeface="Montserrat"/>
              </a:rPr>
              <a:t>02</a:t>
            </a:r>
            <a:endParaRPr sz="500" b="1">
              <a:latin typeface="Tahoma" panose="020B0604030504040204" pitchFamily="34" charset="0"/>
              <a:ea typeface="Tahoma" panose="020B0604030504040204" pitchFamily="34" charset="0"/>
              <a:cs typeface="Tahoma" panose="020B0604030504040204" pitchFamily="34" charset="0"/>
              <a:sym typeface="Montserrat"/>
            </a:endParaRPr>
          </a:p>
        </p:txBody>
      </p:sp>
      <p:sp>
        <p:nvSpPr>
          <p:cNvPr id="118" name="Google Shape;118;p24"/>
          <p:cNvSpPr txBox="1"/>
          <p:nvPr/>
        </p:nvSpPr>
        <p:spPr>
          <a:xfrm>
            <a:off x="3969528" y="3405075"/>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2300" b="1">
                <a:solidFill>
                  <a:schemeClr val="lt1"/>
                </a:solidFill>
                <a:latin typeface="Tahoma" panose="020B0604030504040204" pitchFamily="34" charset="0"/>
                <a:ea typeface="Tahoma" panose="020B0604030504040204" pitchFamily="34" charset="0"/>
                <a:cs typeface="Tahoma" panose="020B0604030504040204" pitchFamily="34" charset="0"/>
                <a:sym typeface="Montserrat"/>
              </a:rPr>
              <a:t>03</a:t>
            </a:r>
            <a:endParaRPr sz="500" b="1">
              <a:latin typeface="Tahoma" panose="020B0604030504040204" pitchFamily="34" charset="0"/>
              <a:ea typeface="Tahoma" panose="020B0604030504040204" pitchFamily="34" charset="0"/>
              <a:cs typeface="Tahoma" panose="020B0604030504040204" pitchFamily="34" charset="0"/>
              <a:sym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oints 4_1">
  <p:cSld name="CUSTOM_1">
    <p:spTree>
      <p:nvGrpSpPr>
        <p:cNvPr id="1" name="Shape 119"/>
        <p:cNvGrpSpPr/>
        <p:nvPr/>
      </p:nvGrpSpPr>
      <p:grpSpPr>
        <a:xfrm>
          <a:off x="0" y="0"/>
          <a:ext cx="0" cy="0"/>
          <a:chOff x="0" y="0"/>
          <a:chExt cx="0" cy="0"/>
        </a:xfrm>
      </p:grpSpPr>
      <p:sp>
        <p:nvSpPr>
          <p:cNvPr id="120" name="Google Shape;120;p25"/>
          <p:cNvSpPr/>
          <p:nvPr/>
        </p:nvSpPr>
        <p:spPr>
          <a:xfrm>
            <a:off x="3036788" y="1364028"/>
            <a:ext cx="1519962" cy="1966570"/>
          </a:xfrm>
          <a:custGeom>
            <a:avLst/>
            <a:gdLst/>
            <a:ahLst/>
            <a:cxnLst/>
            <a:rect l="l" t="t" r="r" b="b"/>
            <a:pathLst>
              <a:path w="4983482" h="6447770" extrusionOk="0">
                <a:moveTo>
                  <a:pt x="4983482" y="0"/>
                </a:moveTo>
                <a:lnTo>
                  <a:pt x="4983482" y="1152"/>
                </a:lnTo>
                <a:lnTo>
                  <a:pt x="4884042" y="6173"/>
                </a:lnTo>
                <a:cubicBezTo>
                  <a:pt x="4168136" y="78877"/>
                  <a:pt x="3609474" y="683482"/>
                  <a:pt x="3609474" y="1418570"/>
                </a:cubicBezTo>
                <a:cubicBezTo>
                  <a:pt x="3609474" y="2107715"/>
                  <a:pt x="4100486" y="2682178"/>
                  <a:pt x="4751750" y="2811200"/>
                </a:cubicBezTo>
                <a:lnTo>
                  <a:pt x="4877001" y="2829915"/>
                </a:lnTo>
                <a:lnTo>
                  <a:pt x="4799835" y="2833812"/>
                </a:lnTo>
                <a:cubicBezTo>
                  <a:pt x="3688520" y="2946672"/>
                  <a:pt x="2821298" y="3885212"/>
                  <a:pt x="2821298" y="5026303"/>
                </a:cubicBezTo>
                <a:lnTo>
                  <a:pt x="2829563" y="5189982"/>
                </a:lnTo>
                <a:lnTo>
                  <a:pt x="2810610" y="5314168"/>
                </a:lnTo>
                <a:cubicBezTo>
                  <a:pt x="2678226" y="5961114"/>
                  <a:pt x="2105809" y="6447770"/>
                  <a:pt x="1419727" y="6447770"/>
                </a:cubicBezTo>
                <a:cubicBezTo>
                  <a:pt x="635633" y="6447770"/>
                  <a:pt x="0" y="5812137"/>
                  <a:pt x="0" y="5028043"/>
                </a:cubicBezTo>
                <a:lnTo>
                  <a:pt x="2309" y="4982324"/>
                </a:lnTo>
                <a:lnTo>
                  <a:pt x="1157" y="4982324"/>
                </a:lnTo>
                <a:lnTo>
                  <a:pt x="6545" y="4769242"/>
                </a:lnTo>
                <a:cubicBezTo>
                  <a:pt x="136898" y="2197684"/>
                  <a:pt x="2198840" y="135741"/>
                  <a:pt x="4770399" y="5388"/>
                </a:cubicBezTo>
                <a:close/>
              </a:path>
            </a:pathLst>
          </a:custGeom>
          <a:solidFill>
            <a:schemeClr val="dk1"/>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rgbClr val="FFFFFF"/>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21" name="Google Shape;121;p25"/>
          <p:cNvSpPr/>
          <p:nvPr/>
        </p:nvSpPr>
        <p:spPr>
          <a:xfrm>
            <a:off x="4138040" y="1363675"/>
            <a:ext cx="1966570" cy="1519962"/>
          </a:xfrm>
          <a:custGeom>
            <a:avLst/>
            <a:gdLst/>
            <a:ahLst/>
            <a:cxnLst/>
            <a:rect l="l" t="t" r="r" b="b"/>
            <a:pathLst>
              <a:path w="6447769" h="4983482" extrusionOk="0">
                <a:moveTo>
                  <a:pt x="1419727" y="0"/>
                </a:moveTo>
                <a:lnTo>
                  <a:pt x="1465447" y="2309"/>
                </a:lnTo>
                <a:lnTo>
                  <a:pt x="1465447" y="1157"/>
                </a:lnTo>
                <a:lnTo>
                  <a:pt x="1678528" y="6545"/>
                </a:lnTo>
                <a:cubicBezTo>
                  <a:pt x="4250087" y="136898"/>
                  <a:pt x="6312029" y="2198841"/>
                  <a:pt x="6442381" y="4770399"/>
                </a:cubicBezTo>
                <a:lnTo>
                  <a:pt x="6447769" y="4983482"/>
                </a:lnTo>
                <a:lnTo>
                  <a:pt x="6446619" y="4983482"/>
                </a:lnTo>
                <a:lnTo>
                  <a:pt x="6441597" y="4884041"/>
                </a:lnTo>
                <a:cubicBezTo>
                  <a:pt x="6368893" y="4168135"/>
                  <a:pt x="5764288" y="3609473"/>
                  <a:pt x="5029200" y="3609473"/>
                </a:cubicBezTo>
                <a:cubicBezTo>
                  <a:pt x="4294112" y="3609473"/>
                  <a:pt x="3689507" y="4168135"/>
                  <a:pt x="3616803" y="4884041"/>
                </a:cubicBezTo>
                <a:lnTo>
                  <a:pt x="3614562" y="4928423"/>
                </a:lnTo>
                <a:lnTo>
                  <a:pt x="3608185" y="4802127"/>
                </a:lnTo>
                <a:cubicBezTo>
                  <a:pt x="3495325" y="3690812"/>
                  <a:pt x="2556784" y="2823590"/>
                  <a:pt x="1415693" y="2823590"/>
                </a:cubicBezTo>
                <a:lnTo>
                  <a:pt x="1267636" y="2831067"/>
                </a:lnTo>
                <a:lnTo>
                  <a:pt x="1133602" y="2810611"/>
                </a:lnTo>
                <a:cubicBezTo>
                  <a:pt x="486657" y="2678226"/>
                  <a:pt x="0" y="2105810"/>
                  <a:pt x="0" y="1419727"/>
                </a:cubicBezTo>
                <a:cubicBezTo>
                  <a:pt x="0" y="635633"/>
                  <a:pt x="635633" y="0"/>
                  <a:pt x="1419727" y="0"/>
                </a:cubicBezTo>
                <a:close/>
              </a:path>
            </a:pathLst>
          </a:custGeom>
          <a:solidFill>
            <a:schemeClr val="accent1"/>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rgbClr val="FFFFFF"/>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22" name="Google Shape;122;p25"/>
          <p:cNvSpPr/>
          <p:nvPr/>
        </p:nvSpPr>
        <p:spPr>
          <a:xfrm>
            <a:off x="3037141" y="2911624"/>
            <a:ext cx="1966570" cy="1519962"/>
          </a:xfrm>
          <a:custGeom>
            <a:avLst/>
            <a:gdLst/>
            <a:ahLst/>
            <a:cxnLst/>
            <a:rect l="l" t="t" r="r" b="b"/>
            <a:pathLst>
              <a:path w="6447771" h="4983481" extrusionOk="0">
                <a:moveTo>
                  <a:pt x="0" y="0"/>
                </a:moveTo>
                <a:lnTo>
                  <a:pt x="1152" y="0"/>
                </a:lnTo>
                <a:lnTo>
                  <a:pt x="6173" y="99439"/>
                </a:lnTo>
                <a:cubicBezTo>
                  <a:pt x="78877" y="815345"/>
                  <a:pt x="683482" y="1374007"/>
                  <a:pt x="1418570" y="1374007"/>
                </a:cubicBezTo>
                <a:cubicBezTo>
                  <a:pt x="2107715" y="1374007"/>
                  <a:pt x="2682178" y="882996"/>
                  <a:pt x="2811200" y="231731"/>
                </a:cubicBezTo>
                <a:lnTo>
                  <a:pt x="2828419" y="116492"/>
                </a:lnTo>
                <a:lnTo>
                  <a:pt x="2831519" y="177872"/>
                </a:lnTo>
                <a:cubicBezTo>
                  <a:pt x="2944379" y="1289187"/>
                  <a:pt x="3882919" y="2156409"/>
                  <a:pt x="5024010" y="2156409"/>
                </a:cubicBezTo>
                <a:lnTo>
                  <a:pt x="5148631" y="2150116"/>
                </a:lnTo>
                <a:lnTo>
                  <a:pt x="5173203" y="2151357"/>
                </a:lnTo>
                <a:cubicBezTo>
                  <a:pt x="5889109" y="2224061"/>
                  <a:pt x="6447771" y="2828666"/>
                  <a:pt x="6447771" y="3563754"/>
                </a:cubicBezTo>
                <a:cubicBezTo>
                  <a:pt x="6447771" y="4347848"/>
                  <a:pt x="5812138" y="4983481"/>
                  <a:pt x="5028044" y="4983481"/>
                </a:cubicBezTo>
                <a:lnTo>
                  <a:pt x="4982325" y="4981172"/>
                </a:lnTo>
                <a:lnTo>
                  <a:pt x="4982325" y="4982324"/>
                </a:lnTo>
                <a:lnTo>
                  <a:pt x="4769242" y="4976936"/>
                </a:lnTo>
                <a:cubicBezTo>
                  <a:pt x="2197683" y="4846583"/>
                  <a:pt x="135741" y="2784641"/>
                  <a:pt x="5388" y="213082"/>
                </a:cubicBezTo>
                <a:close/>
              </a:path>
            </a:pathLst>
          </a:custGeom>
          <a:solidFill>
            <a:schemeClr val="accent5"/>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rgbClr val="FFFFFF"/>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23" name="Google Shape;123;p25"/>
          <p:cNvSpPr/>
          <p:nvPr/>
        </p:nvSpPr>
        <p:spPr>
          <a:xfrm>
            <a:off x="4585148" y="2464634"/>
            <a:ext cx="1519961" cy="1966570"/>
          </a:xfrm>
          <a:custGeom>
            <a:avLst/>
            <a:gdLst/>
            <a:ahLst/>
            <a:cxnLst/>
            <a:rect l="l" t="t" r="r" b="b"/>
            <a:pathLst>
              <a:path w="4983480" h="6447772" extrusionOk="0">
                <a:moveTo>
                  <a:pt x="3563753" y="0"/>
                </a:moveTo>
                <a:cubicBezTo>
                  <a:pt x="4347847" y="0"/>
                  <a:pt x="4983480" y="635633"/>
                  <a:pt x="4983480" y="1419727"/>
                </a:cubicBezTo>
                <a:lnTo>
                  <a:pt x="4981172" y="1465449"/>
                </a:lnTo>
                <a:lnTo>
                  <a:pt x="4982322" y="1465449"/>
                </a:lnTo>
                <a:lnTo>
                  <a:pt x="4976934" y="1678530"/>
                </a:lnTo>
                <a:cubicBezTo>
                  <a:pt x="4846582" y="4250089"/>
                  <a:pt x="2784640" y="6312031"/>
                  <a:pt x="213081" y="6442384"/>
                </a:cubicBezTo>
                <a:lnTo>
                  <a:pt x="0" y="6447772"/>
                </a:lnTo>
                <a:lnTo>
                  <a:pt x="0" y="6446619"/>
                </a:lnTo>
                <a:lnTo>
                  <a:pt x="99439" y="6441598"/>
                </a:lnTo>
                <a:cubicBezTo>
                  <a:pt x="815345" y="6368894"/>
                  <a:pt x="1374007" y="5764289"/>
                  <a:pt x="1374007" y="5029201"/>
                </a:cubicBezTo>
                <a:cubicBezTo>
                  <a:pt x="1374007" y="4294113"/>
                  <a:pt x="815345" y="3689508"/>
                  <a:pt x="99439" y="3616804"/>
                </a:cubicBezTo>
                <a:lnTo>
                  <a:pt x="74876" y="3615564"/>
                </a:lnTo>
                <a:lnTo>
                  <a:pt x="175579" y="3610479"/>
                </a:lnTo>
                <a:cubicBezTo>
                  <a:pt x="1286894" y="3497619"/>
                  <a:pt x="2154116" y="2559078"/>
                  <a:pt x="2154116" y="1417987"/>
                </a:cubicBezTo>
                <a:lnTo>
                  <a:pt x="2149115" y="1318948"/>
                </a:lnTo>
                <a:lnTo>
                  <a:pt x="2151356" y="1274568"/>
                </a:lnTo>
                <a:cubicBezTo>
                  <a:pt x="2224060" y="558662"/>
                  <a:pt x="2828665" y="0"/>
                  <a:pt x="3563753" y="0"/>
                </a:cubicBezTo>
                <a:close/>
              </a:path>
            </a:pathLst>
          </a:custGeom>
          <a:solidFill>
            <a:schemeClr val="accent4"/>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rgbClr val="FFFFFF"/>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24" name="Google Shape;124;p25"/>
          <p:cNvSpPr txBox="1">
            <a:spLocks noGrp="1"/>
          </p:cNvSpPr>
          <p:nvPr>
            <p:ph type="subTitle" idx="1"/>
          </p:nvPr>
        </p:nvSpPr>
        <p:spPr>
          <a:xfrm>
            <a:off x="467425" y="1394975"/>
            <a:ext cx="219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300">
                <a:latin typeface="Tahoma" panose="020B0604030504040204" pitchFamily="34" charset="0"/>
                <a:ea typeface="Tahoma" panose="020B0604030504040204" pitchFamily="34" charset="0"/>
                <a:cs typeface="Tahoma" panose="020B0604030504040204" pitchFamily="34" charset="0"/>
                <a:sym typeface="Open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5"/>
          <p:cNvSpPr txBox="1"/>
          <p:nvPr/>
        </p:nvSpPr>
        <p:spPr>
          <a:xfrm>
            <a:off x="3240103" y="2642525"/>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2300" b="1">
                <a:solidFill>
                  <a:schemeClr val="lt1"/>
                </a:solidFill>
                <a:latin typeface="Tahoma" panose="020B0604030504040204" pitchFamily="34" charset="0"/>
                <a:ea typeface="Tahoma" panose="020B0604030504040204" pitchFamily="34" charset="0"/>
                <a:cs typeface="Tahoma" panose="020B0604030504040204" pitchFamily="34" charset="0"/>
                <a:sym typeface="Montserrat"/>
              </a:rPr>
              <a:t>01</a:t>
            </a:r>
            <a:endParaRPr sz="500" b="1">
              <a:latin typeface="Tahoma" panose="020B0604030504040204" pitchFamily="34" charset="0"/>
              <a:ea typeface="Tahoma" panose="020B0604030504040204" pitchFamily="34" charset="0"/>
              <a:cs typeface="Tahoma" panose="020B0604030504040204" pitchFamily="34" charset="0"/>
              <a:sym typeface="Montserrat"/>
            </a:endParaRPr>
          </a:p>
        </p:txBody>
      </p:sp>
      <p:sp>
        <p:nvSpPr>
          <p:cNvPr id="126" name="Google Shape;126;p25"/>
          <p:cNvSpPr txBox="1"/>
          <p:nvPr/>
        </p:nvSpPr>
        <p:spPr>
          <a:xfrm>
            <a:off x="4305541" y="1611875"/>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2300" b="1">
                <a:solidFill>
                  <a:schemeClr val="lt1"/>
                </a:solidFill>
                <a:latin typeface="Tahoma" panose="020B0604030504040204" pitchFamily="34" charset="0"/>
                <a:ea typeface="Tahoma" panose="020B0604030504040204" pitchFamily="34" charset="0"/>
                <a:cs typeface="Tahoma" panose="020B0604030504040204" pitchFamily="34" charset="0"/>
                <a:sym typeface="Montserrat"/>
              </a:rPr>
              <a:t>02</a:t>
            </a:r>
            <a:endParaRPr sz="500" b="1">
              <a:latin typeface="Tahoma" panose="020B0604030504040204" pitchFamily="34" charset="0"/>
              <a:ea typeface="Tahoma" panose="020B0604030504040204" pitchFamily="34" charset="0"/>
              <a:cs typeface="Tahoma" panose="020B0604030504040204" pitchFamily="34" charset="0"/>
              <a:sym typeface="Montserrat"/>
            </a:endParaRPr>
          </a:p>
        </p:txBody>
      </p:sp>
      <p:sp>
        <p:nvSpPr>
          <p:cNvPr id="127" name="Google Shape;127;p25"/>
          <p:cNvSpPr txBox="1"/>
          <p:nvPr/>
        </p:nvSpPr>
        <p:spPr>
          <a:xfrm>
            <a:off x="5421603" y="2642525"/>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2300" b="1">
                <a:solidFill>
                  <a:schemeClr val="lt1"/>
                </a:solidFill>
                <a:latin typeface="Tahoma" panose="020B0604030504040204" pitchFamily="34" charset="0"/>
                <a:ea typeface="Tahoma" panose="020B0604030504040204" pitchFamily="34" charset="0"/>
                <a:cs typeface="Tahoma" panose="020B0604030504040204" pitchFamily="34" charset="0"/>
                <a:sym typeface="Montserrat"/>
              </a:rPr>
              <a:t>03</a:t>
            </a:r>
            <a:endParaRPr sz="500" b="1">
              <a:latin typeface="Tahoma" panose="020B0604030504040204" pitchFamily="34" charset="0"/>
              <a:ea typeface="Tahoma" panose="020B0604030504040204" pitchFamily="34" charset="0"/>
              <a:cs typeface="Tahoma" panose="020B0604030504040204" pitchFamily="34" charset="0"/>
              <a:sym typeface="Montserrat"/>
            </a:endParaRPr>
          </a:p>
        </p:txBody>
      </p:sp>
      <p:sp>
        <p:nvSpPr>
          <p:cNvPr id="128" name="Google Shape;128;p25"/>
          <p:cNvSpPr txBox="1"/>
          <p:nvPr/>
        </p:nvSpPr>
        <p:spPr>
          <a:xfrm>
            <a:off x="4305541" y="3817250"/>
            <a:ext cx="532200" cy="388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2300" b="1">
                <a:solidFill>
                  <a:schemeClr val="lt1"/>
                </a:solidFill>
                <a:latin typeface="Tahoma" panose="020B0604030504040204" pitchFamily="34" charset="0"/>
                <a:ea typeface="Tahoma" panose="020B0604030504040204" pitchFamily="34" charset="0"/>
                <a:cs typeface="Tahoma" panose="020B0604030504040204" pitchFamily="34" charset="0"/>
                <a:sym typeface="Montserrat"/>
              </a:rPr>
              <a:t>04</a:t>
            </a:r>
            <a:endParaRPr sz="500" b="1">
              <a:latin typeface="Tahoma" panose="020B0604030504040204" pitchFamily="34" charset="0"/>
              <a:ea typeface="Tahoma" panose="020B0604030504040204" pitchFamily="34" charset="0"/>
              <a:cs typeface="Tahoma" panose="020B0604030504040204" pitchFamily="34" charset="0"/>
              <a:sym typeface="Montserrat"/>
            </a:endParaRPr>
          </a:p>
        </p:txBody>
      </p:sp>
      <p:sp>
        <p:nvSpPr>
          <p:cNvPr id="129" name="Google Shape;129;p25"/>
          <p:cNvSpPr txBox="1">
            <a:spLocks noGrp="1"/>
          </p:cNvSpPr>
          <p:nvPr>
            <p:ph type="subTitle" idx="2"/>
          </p:nvPr>
        </p:nvSpPr>
        <p:spPr>
          <a:xfrm>
            <a:off x="467425" y="3096425"/>
            <a:ext cx="219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300">
                <a:latin typeface="Tahoma" panose="020B0604030504040204" pitchFamily="34" charset="0"/>
                <a:ea typeface="Tahoma" panose="020B0604030504040204" pitchFamily="34" charset="0"/>
                <a:cs typeface="Tahoma" panose="020B0604030504040204" pitchFamily="34" charset="0"/>
                <a:sym typeface="Open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25"/>
          <p:cNvSpPr txBox="1">
            <a:spLocks noGrp="1"/>
          </p:cNvSpPr>
          <p:nvPr>
            <p:ph type="subTitle" idx="3"/>
          </p:nvPr>
        </p:nvSpPr>
        <p:spPr>
          <a:xfrm>
            <a:off x="6302925" y="1394975"/>
            <a:ext cx="2277300" cy="1212300"/>
          </a:xfrm>
          <a:prstGeom prst="rect">
            <a:avLst/>
          </a:prstGeom>
        </p:spPr>
        <p:txBody>
          <a:bodyPr spcFirstLastPara="1" wrap="square" lIns="91425" tIns="91425" rIns="91425" bIns="91425" anchor="t" anchorCtr="0">
            <a:normAutofit/>
          </a:bodyPr>
          <a:lstStyle>
            <a:lvl1pPr lvl="0">
              <a:spcBef>
                <a:spcPts val="0"/>
              </a:spcBef>
              <a:spcAft>
                <a:spcPts val="0"/>
              </a:spcAft>
              <a:buSzPts val="1300"/>
              <a:buFont typeface="Open Sans Medium"/>
              <a:buNone/>
              <a:defRPr sz="1300">
                <a:latin typeface="Tahoma" panose="020B0604030504040204" pitchFamily="34" charset="0"/>
                <a:ea typeface="Tahoma" panose="020B0604030504040204" pitchFamily="34" charset="0"/>
                <a:cs typeface="Tahoma" panose="020B0604030504040204" pitchFamily="34" charset="0"/>
                <a:sym typeface="Open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25"/>
          <p:cNvSpPr txBox="1">
            <a:spLocks noGrp="1"/>
          </p:cNvSpPr>
          <p:nvPr>
            <p:ph type="subTitle" idx="4"/>
          </p:nvPr>
        </p:nvSpPr>
        <p:spPr>
          <a:xfrm>
            <a:off x="6302925" y="3096425"/>
            <a:ext cx="2277300" cy="1212300"/>
          </a:xfrm>
          <a:prstGeom prst="rect">
            <a:avLst/>
          </a:prstGeom>
        </p:spPr>
        <p:txBody>
          <a:bodyPr spcFirstLastPara="1" wrap="square" lIns="91425" tIns="91425" rIns="91425" bIns="91425" anchor="t" anchorCtr="0">
            <a:normAutofit/>
          </a:bodyPr>
          <a:lstStyle>
            <a:lvl1pPr lvl="0">
              <a:spcBef>
                <a:spcPts val="0"/>
              </a:spcBef>
              <a:spcAft>
                <a:spcPts val="0"/>
              </a:spcAft>
              <a:buSzPts val="1300"/>
              <a:buFont typeface="Open Sans Medium"/>
              <a:buNone/>
              <a:defRPr sz="1300">
                <a:latin typeface="Tahoma" panose="020B0604030504040204" pitchFamily="34" charset="0"/>
                <a:ea typeface="Tahoma" panose="020B0604030504040204" pitchFamily="34" charset="0"/>
                <a:cs typeface="Tahoma" panose="020B0604030504040204" pitchFamily="34" charset="0"/>
                <a:sym typeface="Open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5"/>
          <p:cNvSpPr txBox="1">
            <a:spLocks noGrp="1"/>
          </p:cNvSpPr>
          <p:nvPr>
            <p:ph type="title"/>
          </p:nvPr>
        </p:nvSpPr>
        <p:spPr>
          <a:xfrm>
            <a:off x="1245150" y="401725"/>
            <a:ext cx="6653700" cy="4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oints 4_2">
  <p:cSld name="CUSTOM_2">
    <p:spTree>
      <p:nvGrpSpPr>
        <p:cNvPr id="1" name="Shape 133"/>
        <p:cNvGrpSpPr/>
        <p:nvPr/>
      </p:nvGrpSpPr>
      <p:grpSpPr>
        <a:xfrm>
          <a:off x="0" y="0"/>
          <a:ext cx="0" cy="0"/>
          <a:chOff x="0" y="0"/>
          <a:chExt cx="0" cy="0"/>
        </a:xfrm>
      </p:grpSpPr>
      <p:sp>
        <p:nvSpPr>
          <p:cNvPr id="134" name="Google Shape;134;p26"/>
          <p:cNvSpPr/>
          <p:nvPr/>
        </p:nvSpPr>
        <p:spPr>
          <a:xfrm>
            <a:off x="3734770" y="1278900"/>
            <a:ext cx="1658390" cy="1638576"/>
          </a:xfrm>
          <a:custGeom>
            <a:avLst/>
            <a:gdLst/>
            <a:ahLst/>
            <a:cxnLst/>
            <a:rect l="l" t="t" r="r" b="b"/>
            <a:pathLst>
              <a:path w="21429" h="20851" extrusionOk="0">
                <a:moveTo>
                  <a:pt x="1" y="10736"/>
                </a:moveTo>
                <a:cubicBezTo>
                  <a:pt x="-74" y="5791"/>
                  <a:pt x="3035" y="2106"/>
                  <a:pt x="7007" y="666"/>
                </a:cubicBezTo>
                <a:cubicBezTo>
                  <a:pt x="10907" y="-749"/>
                  <a:pt x="15586" y="18"/>
                  <a:pt x="18852" y="3666"/>
                </a:cubicBezTo>
                <a:cubicBezTo>
                  <a:pt x="19974" y="4919"/>
                  <a:pt x="20705" y="6356"/>
                  <a:pt x="21094" y="7850"/>
                </a:cubicBezTo>
                <a:cubicBezTo>
                  <a:pt x="21476" y="9323"/>
                  <a:pt x="21526" y="10854"/>
                  <a:pt x="21272" y="12327"/>
                </a:cubicBezTo>
                <a:cubicBezTo>
                  <a:pt x="20780" y="15178"/>
                  <a:pt x="19147" y="17844"/>
                  <a:pt x="16446" y="19576"/>
                </a:cubicBezTo>
                <a:lnTo>
                  <a:pt x="17659" y="20851"/>
                </a:lnTo>
                <a:lnTo>
                  <a:pt x="11189" y="20851"/>
                </a:lnTo>
                <a:lnTo>
                  <a:pt x="11189" y="14426"/>
                </a:lnTo>
                <a:lnTo>
                  <a:pt x="12489" y="15726"/>
                </a:lnTo>
                <a:cubicBezTo>
                  <a:pt x="14377" y="15044"/>
                  <a:pt x="15587" y="13538"/>
                  <a:pt x="16008" y="11843"/>
                </a:cubicBezTo>
                <a:cubicBezTo>
                  <a:pt x="16411" y="10218"/>
                  <a:pt x="16091" y="8391"/>
                  <a:pt x="14774" y="6995"/>
                </a:cubicBezTo>
                <a:cubicBezTo>
                  <a:pt x="12838" y="4944"/>
                  <a:pt x="10165" y="4773"/>
                  <a:pt x="8134" y="5864"/>
                </a:cubicBezTo>
                <a:cubicBezTo>
                  <a:pt x="7076" y="6433"/>
                  <a:pt x="6213" y="7336"/>
                  <a:pt x="5717" y="8432"/>
                </a:cubicBezTo>
                <a:cubicBezTo>
                  <a:pt x="5210" y="9552"/>
                  <a:pt x="5082" y="10878"/>
                  <a:pt x="5520" y="12293"/>
                </a:cubicBezTo>
                <a:cubicBezTo>
                  <a:pt x="4660" y="11758"/>
                  <a:pt x="3725" y="11352"/>
                  <a:pt x="2745" y="11089"/>
                </a:cubicBezTo>
                <a:cubicBezTo>
                  <a:pt x="1851" y="10849"/>
                  <a:pt x="928" y="10730"/>
                  <a:pt x="1" y="10736"/>
                </a:cubicBezTo>
                <a:close/>
              </a:path>
            </a:pathLst>
          </a:custGeom>
          <a:solidFill>
            <a:schemeClr val="accent1"/>
          </a:solidFill>
          <a:ln>
            <a:noFill/>
          </a:ln>
        </p:spPr>
        <p:txBody>
          <a:bodyPr spcFirstLastPara="1" wrap="square" lIns="19050" tIns="19050" rIns="19050" bIns="19050" anchor="ctr" anchorCtr="0">
            <a:noAutofit/>
          </a:bodyPr>
          <a:lstStyle/>
          <a:p>
            <a:pPr marL="0" marR="0" lvl="0" indent="0" algn="ctr" rtl="0">
              <a:spcBef>
                <a:spcPts val="0"/>
              </a:spcBef>
              <a:spcAft>
                <a:spcPts val="0"/>
              </a:spcAft>
              <a:buNone/>
            </a:pPr>
            <a:endParaRPr sz="1200">
              <a:solidFill>
                <a:srgbClr val="000000"/>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35" name="Google Shape;135;p26"/>
          <p:cNvSpPr txBox="1">
            <a:spLocks noGrp="1"/>
          </p:cNvSpPr>
          <p:nvPr>
            <p:ph type="subTitle" idx="1"/>
          </p:nvPr>
        </p:nvSpPr>
        <p:spPr>
          <a:xfrm>
            <a:off x="6368675" y="1394975"/>
            <a:ext cx="2318400" cy="1216200"/>
          </a:xfrm>
          <a:prstGeom prst="rect">
            <a:avLst/>
          </a:prstGeom>
        </p:spPr>
        <p:txBody>
          <a:bodyPr spcFirstLastPara="1" wrap="square" lIns="91425" tIns="91425" rIns="91425" bIns="91425" anchor="t" anchorCtr="0">
            <a:normAutofit/>
          </a:bodyPr>
          <a:lstStyle>
            <a:lvl1pPr lvl="0">
              <a:spcBef>
                <a:spcPts val="0"/>
              </a:spcBef>
              <a:spcAft>
                <a:spcPts val="0"/>
              </a:spcAft>
              <a:buSzPts val="1200"/>
              <a:buFont typeface="Open Sans Medium"/>
              <a:buNone/>
              <a:defRPr sz="1200">
                <a:latin typeface="Tahoma" panose="020B0604030504040204" pitchFamily="34" charset="0"/>
                <a:ea typeface="Tahoma" panose="020B0604030504040204" pitchFamily="34" charset="0"/>
                <a:cs typeface="Tahoma" panose="020B0604030504040204" pitchFamily="34" charset="0"/>
                <a:sym typeface="Open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6"/>
          <p:cNvSpPr/>
          <p:nvPr/>
        </p:nvSpPr>
        <p:spPr>
          <a:xfrm>
            <a:off x="2902137" y="2119803"/>
            <a:ext cx="1623326" cy="1665656"/>
          </a:xfrm>
          <a:custGeom>
            <a:avLst/>
            <a:gdLst/>
            <a:ahLst/>
            <a:cxnLst/>
            <a:rect l="l" t="t" r="r" b="b"/>
            <a:pathLst>
              <a:path w="21501" h="20867" extrusionOk="0">
                <a:moveTo>
                  <a:pt x="21501" y="3787"/>
                </a:moveTo>
                <a:lnTo>
                  <a:pt x="21501" y="9990"/>
                </a:lnTo>
                <a:lnTo>
                  <a:pt x="14929" y="9990"/>
                </a:lnTo>
                <a:lnTo>
                  <a:pt x="16281" y="8704"/>
                </a:lnTo>
                <a:cubicBezTo>
                  <a:pt x="14580" y="4140"/>
                  <a:pt x="7864" y="3920"/>
                  <a:pt x="5837" y="8362"/>
                </a:cubicBezTo>
                <a:cubicBezTo>
                  <a:pt x="4878" y="10464"/>
                  <a:pt x="5470" y="12605"/>
                  <a:pt x="6862" y="14040"/>
                </a:cubicBezTo>
                <a:cubicBezTo>
                  <a:pt x="8248" y="15468"/>
                  <a:pt x="10429" y="16200"/>
                  <a:pt x="12713" y="15502"/>
                </a:cubicBezTo>
                <a:cubicBezTo>
                  <a:pt x="12159" y="16331"/>
                  <a:pt x="11733" y="17232"/>
                  <a:pt x="11448" y="18175"/>
                </a:cubicBezTo>
                <a:cubicBezTo>
                  <a:pt x="11183" y="19051"/>
                  <a:pt x="11042" y="19956"/>
                  <a:pt x="11027" y="20867"/>
                </a:cubicBezTo>
                <a:cubicBezTo>
                  <a:pt x="7844" y="20900"/>
                  <a:pt x="4992" y="19642"/>
                  <a:pt x="2992" y="17624"/>
                </a:cubicBezTo>
                <a:cubicBezTo>
                  <a:pt x="1979" y="16603"/>
                  <a:pt x="1184" y="15386"/>
                  <a:pt x="666" y="14048"/>
                </a:cubicBezTo>
                <a:cubicBezTo>
                  <a:pt x="145" y="12705"/>
                  <a:pt x="-99" y="11235"/>
                  <a:pt x="38" y="9702"/>
                </a:cubicBezTo>
                <a:cubicBezTo>
                  <a:pt x="256" y="7262"/>
                  <a:pt x="1257" y="5184"/>
                  <a:pt x="2727" y="3588"/>
                </a:cubicBezTo>
                <a:cubicBezTo>
                  <a:pt x="4232" y="1956"/>
                  <a:pt x="6226" y="831"/>
                  <a:pt x="8406" y="316"/>
                </a:cubicBezTo>
                <a:cubicBezTo>
                  <a:pt x="12706" y="-700"/>
                  <a:pt x="17572" y="711"/>
                  <a:pt x="20335" y="4861"/>
                </a:cubicBezTo>
                <a:lnTo>
                  <a:pt x="21501" y="3787"/>
                </a:lnTo>
                <a:close/>
              </a:path>
            </a:pathLst>
          </a:custGeom>
          <a:solidFill>
            <a:schemeClr val="accent5"/>
          </a:solidFill>
          <a:ln>
            <a:noFill/>
          </a:ln>
        </p:spPr>
        <p:txBody>
          <a:bodyPr spcFirstLastPara="1" wrap="square" lIns="19050" tIns="19050" rIns="19050" bIns="19050" anchor="ctr" anchorCtr="0">
            <a:noAutofit/>
          </a:bodyPr>
          <a:lstStyle/>
          <a:p>
            <a:pPr marL="0" marR="0" lvl="0" indent="0" algn="ctr" rtl="0">
              <a:spcBef>
                <a:spcPts val="0"/>
              </a:spcBef>
              <a:spcAft>
                <a:spcPts val="0"/>
              </a:spcAft>
              <a:buNone/>
            </a:pPr>
            <a:endParaRPr sz="1200">
              <a:solidFill>
                <a:srgbClr val="000000"/>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37" name="Google Shape;137;p26"/>
          <p:cNvSpPr/>
          <p:nvPr/>
        </p:nvSpPr>
        <p:spPr>
          <a:xfrm>
            <a:off x="4601972" y="2120103"/>
            <a:ext cx="1639864" cy="1665623"/>
          </a:xfrm>
          <a:custGeom>
            <a:avLst/>
            <a:gdLst/>
            <a:ahLst/>
            <a:cxnLst/>
            <a:rect l="l" t="t" r="r" b="b"/>
            <a:pathLst>
              <a:path w="21467" h="21208" extrusionOk="0">
                <a:moveTo>
                  <a:pt x="10372" y="3"/>
                </a:moveTo>
                <a:cubicBezTo>
                  <a:pt x="10348" y="975"/>
                  <a:pt x="10194" y="1941"/>
                  <a:pt x="9914" y="2875"/>
                </a:cubicBezTo>
                <a:cubicBezTo>
                  <a:pt x="9631" y="3818"/>
                  <a:pt x="9222" y="4720"/>
                  <a:pt x="8697" y="5558"/>
                </a:cubicBezTo>
                <a:cubicBezTo>
                  <a:pt x="10843" y="4811"/>
                  <a:pt x="12957" y="5403"/>
                  <a:pt x="14390" y="6707"/>
                </a:cubicBezTo>
                <a:cubicBezTo>
                  <a:pt x="15803" y="7993"/>
                  <a:pt x="16564" y="9984"/>
                  <a:pt x="15935" y="12092"/>
                </a:cubicBezTo>
                <a:cubicBezTo>
                  <a:pt x="15185" y="14609"/>
                  <a:pt x="13018" y="15950"/>
                  <a:pt x="10791" y="16004"/>
                </a:cubicBezTo>
                <a:cubicBezTo>
                  <a:pt x="9683" y="16031"/>
                  <a:pt x="8573" y="15737"/>
                  <a:pt x="7616" y="15155"/>
                </a:cubicBezTo>
                <a:cubicBezTo>
                  <a:pt x="6612" y="14545"/>
                  <a:pt x="5769" y="13615"/>
                  <a:pt x="5249" y="12354"/>
                </a:cubicBezTo>
                <a:lnTo>
                  <a:pt x="6505" y="11107"/>
                </a:lnTo>
                <a:lnTo>
                  <a:pt x="0" y="11107"/>
                </a:lnTo>
                <a:lnTo>
                  <a:pt x="0" y="17436"/>
                </a:lnTo>
                <a:lnTo>
                  <a:pt x="1358" y="16110"/>
                </a:lnTo>
                <a:cubicBezTo>
                  <a:pt x="3668" y="19863"/>
                  <a:pt x="7726" y="21521"/>
                  <a:pt x="11614" y="21159"/>
                </a:cubicBezTo>
                <a:cubicBezTo>
                  <a:pt x="13439" y="20989"/>
                  <a:pt x="15221" y="20372"/>
                  <a:pt x="16771" y="19348"/>
                </a:cubicBezTo>
                <a:cubicBezTo>
                  <a:pt x="18313" y="18329"/>
                  <a:pt x="19638" y="16901"/>
                  <a:pt x="20512" y="15040"/>
                </a:cubicBezTo>
                <a:cubicBezTo>
                  <a:pt x="21361" y="13233"/>
                  <a:pt x="21600" y="11358"/>
                  <a:pt x="21401" y="9578"/>
                </a:cubicBezTo>
                <a:cubicBezTo>
                  <a:pt x="21204" y="7817"/>
                  <a:pt x="20575" y="6137"/>
                  <a:pt x="19586" y="4691"/>
                </a:cubicBezTo>
                <a:cubicBezTo>
                  <a:pt x="17644" y="1852"/>
                  <a:pt x="14322" y="-79"/>
                  <a:pt x="10372" y="3"/>
                </a:cubicBezTo>
                <a:close/>
              </a:path>
            </a:pathLst>
          </a:custGeom>
          <a:solidFill>
            <a:schemeClr val="accent4"/>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38" name="Google Shape;138;p26"/>
          <p:cNvSpPr/>
          <p:nvPr/>
        </p:nvSpPr>
        <p:spPr>
          <a:xfrm>
            <a:off x="3733047" y="2990677"/>
            <a:ext cx="1662404" cy="1639761"/>
          </a:xfrm>
          <a:custGeom>
            <a:avLst/>
            <a:gdLst/>
            <a:ahLst/>
            <a:cxnLst/>
            <a:rect l="l" t="t" r="r" b="b"/>
            <a:pathLst>
              <a:path w="21501" h="21446" extrusionOk="0">
                <a:moveTo>
                  <a:pt x="3765" y="0"/>
                </a:moveTo>
                <a:lnTo>
                  <a:pt x="10283" y="0"/>
                </a:lnTo>
                <a:lnTo>
                  <a:pt x="10283" y="6590"/>
                </a:lnTo>
                <a:lnTo>
                  <a:pt x="8990" y="5343"/>
                </a:lnTo>
                <a:cubicBezTo>
                  <a:pt x="7519" y="5878"/>
                  <a:pt x="6512" y="6832"/>
                  <a:pt x="5929" y="7968"/>
                </a:cubicBezTo>
                <a:cubicBezTo>
                  <a:pt x="5337" y="9121"/>
                  <a:pt x="5179" y="10464"/>
                  <a:pt x="5446" y="11727"/>
                </a:cubicBezTo>
                <a:cubicBezTo>
                  <a:pt x="5970" y="14204"/>
                  <a:pt x="8090" y="16272"/>
                  <a:pt x="11243" y="16062"/>
                </a:cubicBezTo>
                <a:cubicBezTo>
                  <a:pt x="12115" y="16003"/>
                  <a:pt x="12895" y="15724"/>
                  <a:pt x="13572" y="15302"/>
                </a:cubicBezTo>
                <a:cubicBezTo>
                  <a:pt x="14286" y="14856"/>
                  <a:pt x="14889" y="14248"/>
                  <a:pt x="15335" y="13548"/>
                </a:cubicBezTo>
                <a:cubicBezTo>
                  <a:pt x="16207" y="12178"/>
                  <a:pt x="16504" y="10431"/>
                  <a:pt x="15928" y="8703"/>
                </a:cubicBezTo>
                <a:cubicBezTo>
                  <a:pt x="16792" y="9263"/>
                  <a:pt x="17732" y="9692"/>
                  <a:pt x="18718" y="9979"/>
                </a:cubicBezTo>
                <a:cubicBezTo>
                  <a:pt x="19623" y="10242"/>
                  <a:pt x="20559" y="10383"/>
                  <a:pt x="21501" y="10396"/>
                </a:cubicBezTo>
                <a:cubicBezTo>
                  <a:pt x="21505" y="12780"/>
                  <a:pt x="20816" y="14901"/>
                  <a:pt x="19662" y="16639"/>
                </a:cubicBezTo>
                <a:cubicBezTo>
                  <a:pt x="18516" y="18366"/>
                  <a:pt x="16908" y="19721"/>
                  <a:pt x="15053" y="20543"/>
                </a:cubicBezTo>
                <a:cubicBezTo>
                  <a:pt x="13325" y="21308"/>
                  <a:pt x="11408" y="21600"/>
                  <a:pt x="9505" y="21369"/>
                </a:cubicBezTo>
                <a:cubicBezTo>
                  <a:pt x="7408" y="21114"/>
                  <a:pt x="5325" y="20227"/>
                  <a:pt x="3541" y="18603"/>
                </a:cubicBezTo>
                <a:cubicBezTo>
                  <a:pt x="2210" y="17392"/>
                  <a:pt x="1279" y="15930"/>
                  <a:pt x="702" y="14376"/>
                </a:cubicBezTo>
                <a:cubicBezTo>
                  <a:pt x="131" y="12837"/>
                  <a:pt x="-95" y="11201"/>
                  <a:pt x="36" y="9594"/>
                </a:cubicBezTo>
                <a:cubicBezTo>
                  <a:pt x="300" y="6352"/>
                  <a:pt x="2013" y="3238"/>
                  <a:pt x="5065" y="1365"/>
                </a:cubicBezTo>
                <a:lnTo>
                  <a:pt x="3765" y="0"/>
                </a:lnTo>
                <a:close/>
              </a:path>
            </a:pathLst>
          </a:custGeom>
          <a:solidFill>
            <a:srgbClr val="437DB2"/>
          </a:solidFill>
          <a:ln>
            <a:noFill/>
          </a:ln>
        </p:spPr>
        <p:txBody>
          <a:bodyPr spcFirstLastPara="1" wrap="square" lIns="19050" tIns="19050" rIns="19050" bIns="19050" anchor="ctr" anchorCtr="0">
            <a:noAutofit/>
          </a:bodyPr>
          <a:lstStyle/>
          <a:p>
            <a:pPr marL="0" marR="0" lvl="0" indent="0" algn="ctr" rtl="0">
              <a:spcBef>
                <a:spcPts val="0"/>
              </a:spcBef>
              <a:spcAft>
                <a:spcPts val="0"/>
              </a:spcAft>
              <a:buNone/>
            </a:pPr>
            <a:endParaRPr sz="1200">
              <a:solidFill>
                <a:srgbClr val="000000"/>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39" name="Google Shape;139;p26"/>
          <p:cNvSpPr/>
          <p:nvPr/>
        </p:nvSpPr>
        <p:spPr>
          <a:xfrm>
            <a:off x="3736306" y="1917865"/>
            <a:ext cx="423758" cy="316332"/>
          </a:xfrm>
          <a:custGeom>
            <a:avLst/>
            <a:gdLst/>
            <a:ahLst/>
            <a:cxnLst/>
            <a:rect l="l" t="t" r="r" b="b"/>
            <a:pathLst>
              <a:path w="21579" h="21600" extrusionOk="0">
                <a:moveTo>
                  <a:pt x="21579" y="21600"/>
                </a:moveTo>
                <a:cubicBezTo>
                  <a:pt x="20965" y="19090"/>
                  <a:pt x="20631" y="16471"/>
                  <a:pt x="20586" y="13829"/>
                </a:cubicBezTo>
                <a:cubicBezTo>
                  <a:pt x="20543" y="11244"/>
                  <a:pt x="20778" y="8664"/>
                  <a:pt x="21284" y="6170"/>
                </a:cubicBezTo>
                <a:cubicBezTo>
                  <a:pt x="18128" y="4224"/>
                  <a:pt x="14832" y="2720"/>
                  <a:pt x="11448" y="1683"/>
                </a:cubicBezTo>
                <a:cubicBezTo>
                  <a:pt x="8066" y="648"/>
                  <a:pt x="4614" y="84"/>
                  <a:pt x="1146" y="0"/>
                </a:cubicBezTo>
                <a:cubicBezTo>
                  <a:pt x="743" y="2263"/>
                  <a:pt x="445" y="4557"/>
                  <a:pt x="254" y="6870"/>
                </a:cubicBezTo>
                <a:cubicBezTo>
                  <a:pt x="62" y="9193"/>
                  <a:pt x="-21" y="11531"/>
                  <a:pt x="5" y="13868"/>
                </a:cubicBezTo>
                <a:cubicBezTo>
                  <a:pt x="3936" y="13809"/>
                  <a:pt x="7854" y="14499"/>
                  <a:pt x="11642" y="15919"/>
                </a:cubicBezTo>
                <a:cubicBezTo>
                  <a:pt x="15124" y="17224"/>
                  <a:pt x="18464" y="19134"/>
                  <a:pt x="21579" y="21600"/>
                </a:cubicBezTo>
                <a:close/>
              </a:path>
            </a:pathLst>
          </a:custGeom>
          <a:solidFill>
            <a:schemeClr val="accent1"/>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40" name="Google Shape;140;p26"/>
          <p:cNvSpPr/>
          <p:nvPr/>
        </p:nvSpPr>
        <p:spPr>
          <a:xfrm>
            <a:off x="3532785" y="3357930"/>
            <a:ext cx="325512" cy="426509"/>
          </a:xfrm>
          <a:custGeom>
            <a:avLst/>
            <a:gdLst/>
            <a:ahLst/>
            <a:cxnLst/>
            <a:rect l="l" t="t" r="r" b="b"/>
            <a:pathLst>
              <a:path w="21600" h="21579" extrusionOk="0">
                <a:moveTo>
                  <a:pt x="21600" y="0"/>
                </a:moveTo>
                <a:cubicBezTo>
                  <a:pt x="19109" y="597"/>
                  <a:pt x="16522" y="932"/>
                  <a:pt x="13913" y="995"/>
                </a:cubicBezTo>
                <a:cubicBezTo>
                  <a:pt x="11327" y="1058"/>
                  <a:pt x="8742" y="853"/>
                  <a:pt x="6227" y="387"/>
                </a:cubicBezTo>
                <a:cubicBezTo>
                  <a:pt x="4357" y="3529"/>
                  <a:pt x="2888" y="6802"/>
                  <a:pt x="1843" y="10161"/>
                </a:cubicBezTo>
                <a:cubicBezTo>
                  <a:pt x="803" y="13498"/>
                  <a:pt x="186" y="16905"/>
                  <a:pt x="0" y="20333"/>
                </a:cubicBezTo>
                <a:cubicBezTo>
                  <a:pt x="2248" y="20780"/>
                  <a:pt x="4534" y="21109"/>
                  <a:pt x="6842" y="21316"/>
                </a:cubicBezTo>
                <a:cubicBezTo>
                  <a:pt x="9039" y="21513"/>
                  <a:pt x="11250" y="21600"/>
                  <a:pt x="13462" y="21575"/>
                </a:cubicBezTo>
                <a:cubicBezTo>
                  <a:pt x="13546" y="17890"/>
                  <a:pt x="14247" y="14228"/>
                  <a:pt x="15549" y="10679"/>
                </a:cubicBezTo>
                <a:cubicBezTo>
                  <a:pt x="16926" y="6926"/>
                  <a:pt x="18961" y="3334"/>
                  <a:pt x="21600" y="0"/>
                </a:cubicBezTo>
                <a:close/>
              </a:path>
            </a:pathLst>
          </a:custGeom>
          <a:solidFill>
            <a:schemeClr val="accent5"/>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41" name="Google Shape;141;p26"/>
          <p:cNvSpPr/>
          <p:nvPr/>
        </p:nvSpPr>
        <p:spPr>
          <a:xfrm>
            <a:off x="4965248" y="3654331"/>
            <a:ext cx="427165" cy="337446"/>
          </a:xfrm>
          <a:custGeom>
            <a:avLst/>
            <a:gdLst/>
            <a:ahLst/>
            <a:cxnLst/>
            <a:rect l="l" t="t" r="r" b="b"/>
            <a:pathLst>
              <a:path w="21574" h="21600" extrusionOk="0">
                <a:moveTo>
                  <a:pt x="21568" y="8485"/>
                </a:moveTo>
                <a:cubicBezTo>
                  <a:pt x="21600" y="10739"/>
                  <a:pt x="21515" y="12993"/>
                  <a:pt x="21313" y="15232"/>
                </a:cubicBezTo>
                <a:cubicBezTo>
                  <a:pt x="21120" y="17377"/>
                  <a:pt x="20820" y="19504"/>
                  <a:pt x="20415" y="21600"/>
                </a:cubicBezTo>
                <a:cubicBezTo>
                  <a:pt x="17022" y="21426"/>
                  <a:pt x="13651" y="20820"/>
                  <a:pt x="10352" y="19792"/>
                </a:cubicBezTo>
                <a:cubicBezTo>
                  <a:pt x="7008" y="18749"/>
                  <a:pt x="3756" y="17277"/>
                  <a:pt x="646" y="15398"/>
                </a:cubicBezTo>
                <a:cubicBezTo>
                  <a:pt x="1044" y="12939"/>
                  <a:pt x="1202" y="10426"/>
                  <a:pt x="1114" y="7918"/>
                </a:cubicBezTo>
                <a:cubicBezTo>
                  <a:pt x="1020" y="5228"/>
                  <a:pt x="646" y="2565"/>
                  <a:pt x="0" y="0"/>
                </a:cubicBezTo>
                <a:cubicBezTo>
                  <a:pt x="3333" y="2760"/>
                  <a:pt x="6962" y="4892"/>
                  <a:pt x="10774" y="6331"/>
                </a:cubicBezTo>
                <a:cubicBezTo>
                  <a:pt x="14281" y="7655"/>
                  <a:pt x="17911" y="8379"/>
                  <a:pt x="21568" y="8485"/>
                </a:cubicBezTo>
                <a:close/>
              </a:path>
            </a:pathLst>
          </a:custGeom>
          <a:solidFill>
            <a:srgbClr val="325D85"/>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42" name="Google Shape;142;p26"/>
          <p:cNvSpPr/>
          <p:nvPr/>
        </p:nvSpPr>
        <p:spPr>
          <a:xfrm>
            <a:off x="5263221" y="2119823"/>
            <a:ext cx="332640" cy="436981"/>
          </a:xfrm>
          <a:custGeom>
            <a:avLst/>
            <a:gdLst/>
            <a:ahLst/>
            <a:cxnLst/>
            <a:rect l="l" t="t" r="r" b="b"/>
            <a:pathLst>
              <a:path w="21600" h="21566" extrusionOk="0">
                <a:moveTo>
                  <a:pt x="21600" y="971"/>
                </a:moveTo>
                <a:cubicBezTo>
                  <a:pt x="21515" y="4369"/>
                  <a:pt x="20965" y="7751"/>
                  <a:pt x="19961" y="11062"/>
                </a:cubicBezTo>
                <a:cubicBezTo>
                  <a:pt x="18948" y="14404"/>
                  <a:pt x="17476" y="17656"/>
                  <a:pt x="15571" y="20764"/>
                </a:cubicBezTo>
                <a:cubicBezTo>
                  <a:pt x="13115" y="20381"/>
                  <a:pt x="10605" y="20240"/>
                  <a:pt x="8102" y="20343"/>
                </a:cubicBezTo>
                <a:cubicBezTo>
                  <a:pt x="5339" y="20458"/>
                  <a:pt x="2612" y="20869"/>
                  <a:pt x="0" y="21566"/>
                </a:cubicBezTo>
                <a:cubicBezTo>
                  <a:pt x="2626" y="18367"/>
                  <a:pt x="4673" y="14912"/>
                  <a:pt x="6083" y="11294"/>
                </a:cubicBezTo>
                <a:cubicBezTo>
                  <a:pt x="7509" y="7635"/>
                  <a:pt x="8272" y="3844"/>
                  <a:pt x="8350" y="27"/>
                </a:cubicBezTo>
                <a:cubicBezTo>
                  <a:pt x="10487" y="-34"/>
                  <a:pt x="12628" y="8"/>
                  <a:pt x="14759" y="151"/>
                </a:cubicBezTo>
                <a:cubicBezTo>
                  <a:pt x="17061" y="306"/>
                  <a:pt x="19346" y="580"/>
                  <a:pt x="21600" y="971"/>
                </a:cubicBezTo>
                <a:close/>
              </a:path>
            </a:pathLst>
          </a:custGeom>
          <a:solidFill>
            <a:schemeClr val="accent4"/>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300">
              <a:solidFill>
                <a:srgbClr val="7F7F7F"/>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43" name="Google Shape;143;p26"/>
          <p:cNvSpPr txBox="1"/>
          <p:nvPr/>
        </p:nvSpPr>
        <p:spPr>
          <a:xfrm>
            <a:off x="4418481" y="1943276"/>
            <a:ext cx="320700" cy="2655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500" b="1">
                <a:solidFill>
                  <a:schemeClr val="dk2"/>
                </a:solidFill>
                <a:latin typeface="Tahoma" panose="020B0604030504040204" pitchFamily="34" charset="0"/>
                <a:ea typeface="Tahoma" panose="020B0604030504040204" pitchFamily="34" charset="0"/>
                <a:cs typeface="Tahoma" panose="020B0604030504040204" pitchFamily="34" charset="0"/>
                <a:sym typeface="Montserrat"/>
              </a:rPr>
              <a:t>01</a:t>
            </a:r>
            <a:endParaRPr sz="1500" b="1">
              <a:solidFill>
                <a:schemeClr val="dk2"/>
              </a:solidFill>
              <a:latin typeface="Tahoma" panose="020B0604030504040204" pitchFamily="34" charset="0"/>
              <a:ea typeface="Tahoma" panose="020B0604030504040204" pitchFamily="34" charset="0"/>
              <a:cs typeface="Tahoma" panose="020B0604030504040204" pitchFamily="34" charset="0"/>
              <a:sym typeface="Montserrat"/>
            </a:endParaRPr>
          </a:p>
        </p:txBody>
      </p:sp>
      <p:sp>
        <p:nvSpPr>
          <p:cNvPr id="144" name="Google Shape;144;p26"/>
          <p:cNvSpPr txBox="1"/>
          <p:nvPr/>
        </p:nvSpPr>
        <p:spPr>
          <a:xfrm>
            <a:off x="4387426" y="3677818"/>
            <a:ext cx="378300" cy="2655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500" b="1">
                <a:solidFill>
                  <a:schemeClr val="dk2"/>
                </a:solidFill>
                <a:latin typeface="Tahoma" panose="020B0604030504040204" pitchFamily="34" charset="0"/>
                <a:ea typeface="Tahoma" panose="020B0604030504040204" pitchFamily="34" charset="0"/>
                <a:cs typeface="Tahoma" panose="020B0604030504040204" pitchFamily="34" charset="0"/>
                <a:sym typeface="Montserrat"/>
              </a:rPr>
              <a:t>03</a:t>
            </a:r>
            <a:endParaRPr sz="1500" b="1">
              <a:solidFill>
                <a:schemeClr val="dk2"/>
              </a:solidFill>
              <a:latin typeface="Tahoma" panose="020B0604030504040204" pitchFamily="34" charset="0"/>
              <a:ea typeface="Tahoma" panose="020B0604030504040204" pitchFamily="34" charset="0"/>
              <a:cs typeface="Tahoma" panose="020B0604030504040204" pitchFamily="34" charset="0"/>
              <a:sym typeface="Montserrat"/>
            </a:endParaRPr>
          </a:p>
        </p:txBody>
      </p:sp>
      <p:sp>
        <p:nvSpPr>
          <p:cNvPr id="145" name="Google Shape;145;p26"/>
          <p:cNvSpPr txBox="1"/>
          <p:nvPr/>
        </p:nvSpPr>
        <p:spPr>
          <a:xfrm>
            <a:off x="5244434" y="2819875"/>
            <a:ext cx="370200" cy="2655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500" b="1">
                <a:solidFill>
                  <a:schemeClr val="dk2"/>
                </a:solidFill>
                <a:latin typeface="Tahoma" panose="020B0604030504040204" pitchFamily="34" charset="0"/>
                <a:ea typeface="Tahoma" panose="020B0604030504040204" pitchFamily="34" charset="0"/>
                <a:cs typeface="Tahoma" panose="020B0604030504040204" pitchFamily="34" charset="0"/>
                <a:sym typeface="Montserrat"/>
              </a:rPr>
              <a:t>02</a:t>
            </a:r>
            <a:endParaRPr sz="1500" b="1">
              <a:solidFill>
                <a:schemeClr val="dk2"/>
              </a:solidFill>
              <a:latin typeface="Tahoma" panose="020B0604030504040204" pitchFamily="34" charset="0"/>
              <a:ea typeface="Tahoma" panose="020B0604030504040204" pitchFamily="34" charset="0"/>
              <a:cs typeface="Tahoma" panose="020B0604030504040204" pitchFamily="34" charset="0"/>
              <a:sym typeface="Montserrat"/>
            </a:endParaRPr>
          </a:p>
        </p:txBody>
      </p:sp>
      <p:sp>
        <p:nvSpPr>
          <p:cNvPr id="146" name="Google Shape;146;p26"/>
          <p:cNvSpPr txBox="1"/>
          <p:nvPr/>
        </p:nvSpPr>
        <p:spPr>
          <a:xfrm>
            <a:off x="3497093" y="2819875"/>
            <a:ext cx="396900" cy="2655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500" b="1">
                <a:solidFill>
                  <a:schemeClr val="dk2"/>
                </a:solidFill>
                <a:latin typeface="Tahoma" panose="020B0604030504040204" pitchFamily="34" charset="0"/>
                <a:ea typeface="Tahoma" panose="020B0604030504040204" pitchFamily="34" charset="0"/>
                <a:cs typeface="Tahoma" panose="020B0604030504040204" pitchFamily="34" charset="0"/>
                <a:sym typeface="Montserrat"/>
              </a:rPr>
              <a:t>04</a:t>
            </a:r>
            <a:endParaRPr sz="1500" b="1">
              <a:solidFill>
                <a:schemeClr val="dk2"/>
              </a:solidFill>
              <a:latin typeface="Tahoma" panose="020B0604030504040204" pitchFamily="34" charset="0"/>
              <a:ea typeface="Tahoma" panose="020B0604030504040204" pitchFamily="34" charset="0"/>
              <a:cs typeface="Tahoma" panose="020B0604030504040204" pitchFamily="34" charset="0"/>
              <a:sym typeface="Montserrat"/>
            </a:endParaRPr>
          </a:p>
        </p:txBody>
      </p:sp>
      <p:sp>
        <p:nvSpPr>
          <p:cNvPr id="147" name="Google Shape;147;p26"/>
          <p:cNvSpPr txBox="1">
            <a:spLocks noGrp="1"/>
          </p:cNvSpPr>
          <p:nvPr>
            <p:ph type="subTitle" idx="2"/>
          </p:nvPr>
        </p:nvSpPr>
        <p:spPr>
          <a:xfrm>
            <a:off x="6368675" y="3321975"/>
            <a:ext cx="2318400" cy="1216200"/>
          </a:xfrm>
          <a:prstGeom prst="rect">
            <a:avLst/>
          </a:prstGeom>
        </p:spPr>
        <p:txBody>
          <a:bodyPr spcFirstLastPara="1" wrap="square" lIns="91425" tIns="91425" rIns="91425" bIns="91425" anchor="t" anchorCtr="0">
            <a:normAutofit/>
          </a:bodyPr>
          <a:lstStyle>
            <a:lvl1pPr lvl="0">
              <a:spcBef>
                <a:spcPts val="0"/>
              </a:spcBef>
              <a:spcAft>
                <a:spcPts val="0"/>
              </a:spcAft>
              <a:buSzPts val="1200"/>
              <a:buFont typeface="Open Sans Medium"/>
              <a:buNone/>
              <a:defRPr sz="1200">
                <a:latin typeface="Tahoma" panose="020B0604030504040204" pitchFamily="34" charset="0"/>
                <a:ea typeface="Tahoma" panose="020B0604030504040204" pitchFamily="34" charset="0"/>
                <a:cs typeface="Tahoma" panose="020B0604030504040204" pitchFamily="34" charset="0"/>
                <a:sym typeface="Open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6"/>
          <p:cNvSpPr txBox="1">
            <a:spLocks noGrp="1"/>
          </p:cNvSpPr>
          <p:nvPr>
            <p:ph type="subTitle" idx="3"/>
          </p:nvPr>
        </p:nvSpPr>
        <p:spPr>
          <a:xfrm>
            <a:off x="470725" y="1394975"/>
            <a:ext cx="231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200"/>
              <a:buFont typeface="Open Sans Medium"/>
              <a:buNone/>
              <a:defRPr sz="1200">
                <a:latin typeface="Tahoma" panose="020B0604030504040204" pitchFamily="34" charset="0"/>
                <a:ea typeface="Tahoma" panose="020B0604030504040204" pitchFamily="34" charset="0"/>
                <a:cs typeface="Tahoma" panose="020B0604030504040204" pitchFamily="34" charset="0"/>
                <a:sym typeface="Open Sans Medium"/>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49" name="Google Shape;149;p26"/>
          <p:cNvSpPr txBox="1">
            <a:spLocks noGrp="1"/>
          </p:cNvSpPr>
          <p:nvPr>
            <p:ph type="subTitle" idx="4"/>
          </p:nvPr>
        </p:nvSpPr>
        <p:spPr>
          <a:xfrm>
            <a:off x="470725" y="3321975"/>
            <a:ext cx="231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200"/>
              <a:buFont typeface="Open Sans Medium"/>
              <a:buNone/>
              <a:defRPr sz="1200">
                <a:latin typeface="Tahoma" panose="020B0604030504040204" pitchFamily="34" charset="0"/>
                <a:ea typeface="Tahoma" panose="020B0604030504040204" pitchFamily="34" charset="0"/>
                <a:cs typeface="Tahoma" panose="020B0604030504040204" pitchFamily="34" charset="0"/>
                <a:sym typeface="Open Sans Medium"/>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50" name="Google Shape;150;p26"/>
          <p:cNvSpPr txBox="1">
            <a:spLocks noGrp="1"/>
          </p:cNvSpPr>
          <p:nvPr>
            <p:ph type="title"/>
          </p:nvPr>
        </p:nvSpPr>
        <p:spPr>
          <a:xfrm>
            <a:off x="1245150" y="401725"/>
            <a:ext cx="6653700" cy="4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oints 5_1">
  <p:cSld name="CUSTOM_2_1">
    <p:spTree>
      <p:nvGrpSpPr>
        <p:cNvPr id="1" name="Shape 151"/>
        <p:cNvGrpSpPr/>
        <p:nvPr/>
      </p:nvGrpSpPr>
      <p:grpSpPr>
        <a:xfrm>
          <a:off x="0" y="0"/>
          <a:ext cx="0" cy="0"/>
          <a:chOff x="0" y="0"/>
          <a:chExt cx="0" cy="0"/>
        </a:xfrm>
      </p:grpSpPr>
      <p:sp>
        <p:nvSpPr>
          <p:cNvPr id="152" name="Google Shape;152;p27"/>
          <p:cNvSpPr txBox="1">
            <a:spLocks noGrp="1"/>
          </p:cNvSpPr>
          <p:nvPr>
            <p:ph type="subTitle" idx="1"/>
          </p:nvPr>
        </p:nvSpPr>
        <p:spPr>
          <a:xfrm>
            <a:off x="6354875" y="1183150"/>
            <a:ext cx="2318400" cy="9951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Tahoma" panose="020B0604030504040204" pitchFamily="34" charset="0"/>
                <a:ea typeface="Tahoma" panose="020B0604030504040204" pitchFamily="34" charset="0"/>
                <a:cs typeface="Tahoma" panose="020B0604030504040204" pitchFamily="34" charset="0"/>
                <a:sym typeface="Open Sans Medium"/>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53" name="Google Shape;153;p27"/>
          <p:cNvSpPr txBox="1">
            <a:spLocks noGrp="1"/>
          </p:cNvSpPr>
          <p:nvPr>
            <p:ph type="subTitle" idx="2"/>
          </p:nvPr>
        </p:nvSpPr>
        <p:spPr>
          <a:xfrm>
            <a:off x="6354875" y="2399350"/>
            <a:ext cx="2318400" cy="10479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Tahoma" panose="020B0604030504040204" pitchFamily="34" charset="0"/>
                <a:ea typeface="Tahoma" panose="020B0604030504040204" pitchFamily="34" charset="0"/>
                <a:cs typeface="Tahoma" panose="020B0604030504040204" pitchFamily="34" charset="0"/>
                <a:sym typeface="Open Sans Medium"/>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54" name="Google Shape;154;p27"/>
          <p:cNvSpPr txBox="1">
            <a:spLocks noGrp="1"/>
          </p:cNvSpPr>
          <p:nvPr>
            <p:ph type="subTitle" idx="3"/>
          </p:nvPr>
        </p:nvSpPr>
        <p:spPr>
          <a:xfrm>
            <a:off x="456925" y="1278100"/>
            <a:ext cx="231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100"/>
              <a:buFont typeface="Open Sans Medium"/>
              <a:buNone/>
              <a:defRPr sz="1100">
                <a:latin typeface="Tahoma" panose="020B0604030504040204" pitchFamily="34" charset="0"/>
                <a:ea typeface="Tahoma" panose="020B0604030504040204" pitchFamily="34" charset="0"/>
                <a:cs typeface="Tahoma" panose="020B0604030504040204" pitchFamily="34" charset="0"/>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55" name="Google Shape;155;p27"/>
          <p:cNvSpPr txBox="1">
            <a:spLocks noGrp="1"/>
          </p:cNvSpPr>
          <p:nvPr>
            <p:ph type="subTitle" idx="4"/>
          </p:nvPr>
        </p:nvSpPr>
        <p:spPr>
          <a:xfrm>
            <a:off x="470725" y="3321975"/>
            <a:ext cx="2318400" cy="1216200"/>
          </a:xfrm>
          <a:prstGeom prst="rect">
            <a:avLst/>
          </a:prstGeom>
        </p:spPr>
        <p:txBody>
          <a:bodyPr spcFirstLastPara="1" wrap="square" lIns="91425" tIns="91425" rIns="91425" bIns="91425" anchor="t" anchorCtr="0">
            <a:normAutofit/>
          </a:bodyPr>
          <a:lstStyle>
            <a:lvl1pPr lvl="0" algn="r">
              <a:spcBef>
                <a:spcPts val="0"/>
              </a:spcBef>
              <a:spcAft>
                <a:spcPts val="0"/>
              </a:spcAft>
              <a:buSzPts val="1100"/>
              <a:buFont typeface="Open Sans Medium"/>
              <a:buNone/>
              <a:defRPr sz="1100">
                <a:latin typeface="Tahoma" panose="020B0604030504040204" pitchFamily="34" charset="0"/>
                <a:ea typeface="Tahoma" panose="020B0604030504040204" pitchFamily="34" charset="0"/>
                <a:cs typeface="Tahoma" panose="020B0604030504040204" pitchFamily="34" charset="0"/>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56" name="Google Shape;156;p27"/>
          <p:cNvSpPr txBox="1">
            <a:spLocks noGrp="1"/>
          </p:cNvSpPr>
          <p:nvPr>
            <p:ph type="title"/>
          </p:nvPr>
        </p:nvSpPr>
        <p:spPr>
          <a:xfrm>
            <a:off x="1245150" y="401725"/>
            <a:ext cx="6653700" cy="4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grpSp>
        <p:nvGrpSpPr>
          <p:cNvPr id="157" name="Google Shape;157;p27"/>
          <p:cNvGrpSpPr/>
          <p:nvPr/>
        </p:nvGrpSpPr>
        <p:grpSpPr>
          <a:xfrm>
            <a:off x="3095387" y="1241947"/>
            <a:ext cx="2953226" cy="2951755"/>
            <a:chOff x="3102287" y="1429998"/>
            <a:chExt cx="2953226" cy="2951755"/>
          </a:xfrm>
        </p:grpSpPr>
        <p:sp>
          <p:nvSpPr>
            <p:cNvPr id="158" name="Google Shape;158;p27"/>
            <p:cNvSpPr/>
            <p:nvPr/>
          </p:nvSpPr>
          <p:spPr>
            <a:xfrm>
              <a:off x="4016728" y="1429998"/>
              <a:ext cx="1634040" cy="1193736"/>
            </a:xfrm>
            <a:custGeom>
              <a:avLst/>
              <a:gdLst/>
              <a:ahLst/>
              <a:cxnLst/>
              <a:rect l="l" t="t" r="r" b="b"/>
              <a:pathLst>
                <a:path w="21600" h="21010" extrusionOk="0">
                  <a:moveTo>
                    <a:pt x="21600" y="8145"/>
                  </a:moveTo>
                  <a:cubicBezTo>
                    <a:pt x="19118" y="4624"/>
                    <a:pt x="15943" y="2102"/>
                    <a:pt x="12437" y="865"/>
                  </a:cubicBezTo>
                  <a:cubicBezTo>
                    <a:pt x="8312" y="-590"/>
                    <a:pt x="3942" y="-201"/>
                    <a:pt x="0" y="1973"/>
                  </a:cubicBezTo>
                  <a:lnTo>
                    <a:pt x="0" y="21010"/>
                  </a:lnTo>
                  <a:cubicBezTo>
                    <a:pt x="500" y="19693"/>
                    <a:pt x="1192" y="18521"/>
                    <a:pt x="2034" y="17562"/>
                  </a:cubicBezTo>
                  <a:cubicBezTo>
                    <a:pt x="2905" y="16572"/>
                    <a:pt x="3919" y="15829"/>
                    <a:pt x="5014" y="15380"/>
                  </a:cubicBezTo>
                  <a:lnTo>
                    <a:pt x="21600" y="8145"/>
                  </a:lnTo>
                  <a:close/>
                </a:path>
              </a:pathLst>
            </a:custGeom>
            <a:solidFill>
              <a:schemeClr val="accent1"/>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300">
                <a:solidFill>
                  <a:schemeClr val="dk1"/>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59" name="Google Shape;159;p27"/>
            <p:cNvSpPr/>
            <p:nvPr/>
          </p:nvSpPr>
          <p:spPr>
            <a:xfrm>
              <a:off x="3102287" y="1570339"/>
              <a:ext cx="1038072" cy="1787832"/>
            </a:xfrm>
            <a:custGeom>
              <a:avLst/>
              <a:gdLst/>
              <a:ahLst/>
              <a:cxnLst/>
              <a:rect l="l" t="t" r="r" b="b"/>
              <a:pathLst>
                <a:path w="21156" h="21600" extrusionOk="0">
                  <a:moveTo>
                    <a:pt x="17200" y="0"/>
                  </a:moveTo>
                  <a:cubicBezTo>
                    <a:pt x="12221" y="1401"/>
                    <a:pt x="7988" y="3585"/>
                    <a:pt x="4962" y="6316"/>
                  </a:cubicBezTo>
                  <a:cubicBezTo>
                    <a:pt x="1268" y="9650"/>
                    <a:pt x="-444" y="13619"/>
                    <a:pt x="98" y="17595"/>
                  </a:cubicBezTo>
                  <a:lnTo>
                    <a:pt x="21156" y="21600"/>
                  </a:lnTo>
                  <a:cubicBezTo>
                    <a:pt x="19937" y="20911"/>
                    <a:pt x="18965" y="20084"/>
                    <a:pt x="18298" y="19168"/>
                  </a:cubicBezTo>
                  <a:cubicBezTo>
                    <a:pt x="17547" y="18136"/>
                    <a:pt x="17200" y="17017"/>
                    <a:pt x="17283" y="15894"/>
                  </a:cubicBezTo>
                  <a:lnTo>
                    <a:pt x="17200" y="0"/>
                  </a:lnTo>
                  <a:close/>
                </a:path>
              </a:pathLst>
            </a:custGeom>
            <a:solidFill>
              <a:schemeClr val="accent5"/>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200">
                <a:solidFill>
                  <a:srgbClr val="FFFFFF"/>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60" name="Google Shape;160;p27"/>
            <p:cNvSpPr/>
            <p:nvPr/>
          </p:nvSpPr>
          <p:spPr>
            <a:xfrm>
              <a:off x="3115511" y="3097809"/>
              <a:ext cx="1752732" cy="1245780"/>
            </a:xfrm>
            <a:custGeom>
              <a:avLst/>
              <a:gdLst/>
              <a:ahLst/>
              <a:cxnLst/>
              <a:rect l="l" t="t" r="r" b="b"/>
              <a:pathLst>
                <a:path w="21600" h="21600" extrusionOk="0">
                  <a:moveTo>
                    <a:pt x="21600" y="6445"/>
                  </a:moveTo>
                  <a:lnTo>
                    <a:pt x="13829" y="21600"/>
                  </a:lnTo>
                  <a:cubicBezTo>
                    <a:pt x="10009" y="20297"/>
                    <a:pt x="6587" y="17300"/>
                    <a:pt x="4071" y="13051"/>
                  </a:cubicBezTo>
                  <a:cubicBezTo>
                    <a:pt x="1866" y="9328"/>
                    <a:pt x="455" y="4804"/>
                    <a:pt x="0" y="0"/>
                  </a:cubicBezTo>
                  <a:lnTo>
                    <a:pt x="15759" y="7124"/>
                  </a:lnTo>
                  <a:cubicBezTo>
                    <a:pt x="16726" y="7545"/>
                    <a:pt x="17742" y="7698"/>
                    <a:pt x="18751" y="7576"/>
                  </a:cubicBezTo>
                  <a:cubicBezTo>
                    <a:pt x="19743" y="7456"/>
                    <a:pt x="20710" y="7073"/>
                    <a:pt x="21600" y="6445"/>
                  </a:cubicBezTo>
                  <a:close/>
                </a:path>
              </a:pathLst>
            </a:custGeom>
            <a:solidFill>
              <a:schemeClr val="accent4"/>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200">
                <a:solidFill>
                  <a:srgbClr val="FFFFFF"/>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61" name="Google Shape;161;p27"/>
            <p:cNvSpPr/>
            <p:nvPr/>
          </p:nvSpPr>
          <p:spPr>
            <a:xfrm>
              <a:off x="4311781" y="2799840"/>
              <a:ext cx="1526364" cy="1581913"/>
            </a:xfrm>
            <a:custGeom>
              <a:avLst/>
              <a:gdLst/>
              <a:ahLst/>
              <a:cxnLst/>
              <a:rect l="l" t="t" r="r" b="b"/>
              <a:pathLst>
                <a:path w="21600" h="21243" extrusionOk="0">
                  <a:moveTo>
                    <a:pt x="12593" y="0"/>
                  </a:moveTo>
                  <a:lnTo>
                    <a:pt x="21600" y="11784"/>
                  </a:lnTo>
                  <a:cubicBezTo>
                    <a:pt x="19267" y="15419"/>
                    <a:pt x="15759" y="18239"/>
                    <a:pt x="11598" y="19826"/>
                  </a:cubicBezTo>
                  <a:cubicBezTo>
                    <a:pt x="7919" y="21229"/>
                    <a:pt x="3894" y="21600"/>
                    <a:pt x="0" y="20896"/>
                  </a:cubicBezTo>
                  <a:lnTo>
                    <a:pt x="10857" y="6567"/>
                  </a:lnTo>
                  <a:cubicBezTo>
                    <a:pt x="11599" y="5663"/>
                    <a:pt x="12137" y="4623"/>
                    <a:pt x="12439" y="3514"/>
                  </a:cubicBezTo>
                  <a:cubicBezTo>
                    <a:pt x="12751" y="2366"/>
                    <a:pt x="12804" y="1168"/>
                    <a:pt x="12593" y="0"/>
                  </a:cubicBezTo>
                  <a:close/>
                </a:path>
              </a:pathLst>
            </a:custGeom>
            <a:solidFill>
              <a:schemeClr val="accent3"/>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200">
                <a:solidFill>
                  <a:srgbClr val="FFFFFF"/>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62" name="Google Shape;162;p27"/>
            <p:cNvSpPr/>
            <p:nvPr/>
          </p:nvSpPr>
          <p:spPr>
            <a:xfrm>
              <a:off x="4676823" y="1946286"/>
              <a:ext cx="1378690" cy="1668222"/>
            </a:xfrm>
            <a:custGeom>
              <a:avLst/>
              <a:gdLst/>
              <a:ahLst/>
              <a:cxnLst/>
              <a:rect l="l" t="t" r="r" b="b"/>
              <a:pathLst>
                <a:path w="21337" h="21600" extrusionOk="0">
                  <a:moveTo>
                    <a:pt x="0" y="4387"/>
                  </a:moveTo>
                  <a:lnTo>
                    <a:pt x="15846" y="0"/>
                  </a:lnTo>
                  <a:cubicBezTo>
                    <a:pt x="19012" y="3104"/>
                    <a:pt x="20914" y="6970"/>
                    <a:pt x="21275" y="11038"/>
                  </a:cubicBezTo>
                  <a:cubicBezTo>
                    <a:pt x="21600" y="14704"/>
                    <a:pt x="20656" y="18371"/>
                    <a:pt x="18557" y="21600"/>
                  </a:cubicBezTo>
                  <a:lnTo>
                    <a:pt x="6371" y="7619"/>
                  </a:lnTo>
                  <a:cubicBezTo>
                    <a:pt x="5672" y="6816"/>
                    <a:pt x="4801" y="6128"/>
                    <a:pt x="3803" y="5590"/>
                  </a:cubicBezTo>
                  <a:cubicBezTo>
                    <a:pt x="2651" y="4968"/>
                    <a:pt x="1355" y="4558"/>
                    <a:pt x="0" y="4387"/>
                  </a:cubicBezTo>
                  <a:close/>
                </a:path>
              </a:pathLst>
            </a:custGeom>
            <a:solidFill>
              <a:schemeClr val="accent2"/>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300">
                <a:solidFill>
                  <a:schemeClr val="dk1"/>
                </a:solidFill>
                <a:latin typeface="Tahoma" panose="020B0604030504040204" pitchFamily="34" charset="0"/>
                <a:ea typeface="Tahoma" panose="020B0604030504040204" pitchFamily="34" charset="0"/>
                <a:cs typeface="Tahoma" panose="020B0604030504040204" pitchFamily="34" charset="0"/>
                <a:sym typeface="Lato Light"/>
              </a:endParaRPr>
            </a:p>
          </p:txBody>
        </p:sp>
        <p:sp>
          <p:nvSpPr>
            <p:cNvPr id="163" name="Google Shape;163;p27"/>
            <p:cNvSpPr txBox="1"/>
            <p:nvPr/>
          </p:nvSpPr>
          <p:spPr>
            <a:xfrm>
              <a:off x="4444343" y="1670781"/>
              <a:ext cx="3123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600" b="1">
                  <a:solidFill>
                    <a:schemeClr val="lt1"/>
                  </a:solidFill>
                  <a:latin typeface="Tahoma" panose="020B0604030504040204" pitchFamily="34" charset="0"/>
                  <a:ea typeface="Tahoma" panose="020B0604030504040204" pitchFamily="34" charset="0"/>
                  <a:cs typeface="Tahoma" panose="020B0604030504040204" pitchFamily="34" charset="0"/>
                  <a:sym typeface="Poppins"/>
                </a:rPr>
                <a:t>01</a:t>
              </a:r>
              <a:endParaRPr sz="1600">
                <a:latin typeface="Tahoma" panose="020B0604030504040204" pitchFamily="34" charset="0"/>
                <a:ea typeface="Tahoma" panose="020B0604030504040204" pitchFamily="34" charset="0"/>
                <a:cs typeface="Tahoma" panose="020B0604030504040204" pitchFamily="34" charset="0"/>
              </a:endParaRPr>
            </a:p>
          </p:txBody>
        </p:sp>
        <p:sp>
          <p:nvSpPr>
            <p:cNvPr id="164" name="Google Shape;164;p27"/>
            <p:cNvSpPr txBox="1"/>
            <p:nvPr/>
          </p:nvSpPr>
          <p:spPr>
            <a:xfrm>
              <a:off x="5443660" y="2500224"/>
              <a:ext cx="3606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600" b="1">
                  <a:solidFill>
                    <a:schemeClr val="lt1"/>
                  </a:solidFill>
                  <a:latin typeface="Tahoma" panose="020B0604030504040204" pitchFamily="34" charset="0"/>
                  <a:ea typeface="Tahoma" panose="020B0604030504040204" pitchFamily="34" charset="0"/>
                  <a:cs typeface="Tahoma" panose="020B0604030504040204" pitchFamily="34" charset="0"/>
                  <a:sym typeface="Poppins"/>
                </a:rPr>
                <a:t>02</a:t>
              </a:r>
              <a:endParaRPr sz="1600">
                <a:latin typeface="Tahoma" panose="020B0604030504040204" pitchFamily="34" charset="0"/>
                <a:ea typeface="Tahoma" panose="020B0604030504040204" pitchFamily="34" charset="0"/>
                <a:cs typeface="Tahoma" panose="020B0604030504040204" pitchFamily="34" charset="0"/>
              </a:endParaRPr>
            </a:p>
          </p:txBody>
        </p:sp>
        <p:sp>
          <p:nvSpPr>
            <p:cNvPr id="165" name="Google Shape;165;p27"/>
            <p:cNvSpPr txBox="1"/>
            <p:nvPr/>
          </p:nvSpPr>
          <p:spPr>
            <a:xfrm>
              <a:off x="4929328" y="3709325"/>
              <a:ext cx="3687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600" b="1">
                  <a:solidFill>
                    <a:schemeClr val="lt1"/>
                  </a:solidFill>
                  <a:latin typeface="Tahoma" panose="020B0604030504040204" pitchFamily="34" charset="0"/>
                  <a:ea typeface="Tahoma" panose="020B0604030504040204" pitchFamily="34" charset="0"/>
                  <a:cs typeface="Tahoma" panose="020B0604030504040204" pitchFamily="34" charset="0"/>
                  <a:sym typeface="Poppins"/>
                </a:rPr>
                <a:t>03</a:t>
              </a:r>
              <a:endParaRPr sz="1600">
                <a:latin typeface="Tahoma" panose="020B0604030504040204" pitchFamily="34" charset="0"/>
                <a:ea typeface="Tahoma" panose="020B0604030504040204" pitchFamily="34" charset="0"/>
                <a:cs typeface="Tahoma" panose="020B0604030504040204" pitchFamily="34" charset="0"/>
              </a:endParaRPr>
            </a:p>
          </p:txBody>
        </p:sp>
        <p:sp>
          <p:nvSpPr>
            <p:cNvPr id="166" name="Google Shape;166;p27"/>
            <p:cNvSpPr txBox="1"/>
            <p:nvPr/>
          </p:nvSpPr>
          <p:spPr>
            <a:xfrm>
              <a:off x="3677557" y="3598802"/>
              <a:ext cx="3867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600" b="1">
                  <a:solidFill>
                    <a:schemeClr val="lt1"/>
                  </a:solidFill>
                  <a:latin typeface="Tahoma" panose="020B0604030504040204" pitchFamily="34" charset="0"/>
                  <a:ea typeface="Tahoma" panose="020B0604030504040204" pitchFamily="34" charset="0"/>
                  <a:cs typeface="Tahoma" panose="020B0604030504040204" pitchFamily="34" charset="0"/>
                  <a:sym typeface="Poppins"/>
                </a:rPr>
                <a:t>04</a:t>
              </a:r>
              <a:endParaRPr sz="1600">
                <a:latin typeface="Tahoma" panose="020B0604030504040204" pitchFamily="34" charset="0"/>
                <a:ea typeface="Tahoma" panose="020B0604030504040204" pitchFamily="34" charset="0"/>
                <a:cs typeface="Tahoma" panose="020B0604030504040204" pitchFamily="34" charset="0"/>
              </a:endParaRPr>
            </a:p>
          </p:txBody>
        </p:sp>
        <p:sp>
          <p:nvSpPr>
            <p:cNvPr id="167" name="Google Shape;167;p27"/>
            <p:cNvSpPr txBox="1"/>
            <p:nvPr/>
          </p:nvSpPr>
          <p:spPr>
            <a:xfrm>
              <a:off x="3395840" y="2345006"/>
              <a:ext cx="3804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600" b="1">
                  <a:solidFill>
                    <a:schemeClr val="lt1"/>
                  </a:solidFill>
                  <a:latin typeface="Tahoma" panose="020B0604030504040204" pitchFamily="34" charset="0"/>
                  <a:ea typeface="Tahoma" panose="020B0604030504040204" pitchFamily="34" charset="0"/>
                  <a:cs typeface="Tahoma" panose="020B0604030504040204" pitchFamily="34" charset="0"/>
                  <a:sym typeface="Poppins"/>
                </a:rPr>
                <a:t>05</a:t>
              </a:r>
              <a:endParaRPr sz="1600">
                <a:latin typeface="Tahoma" panose="020B0604030504040204" pitchFamily="34" charset="0"/>
                <a:ea typeface="Tahoma" panose="020B0604030504040204" pitchFamily="34" charset="0"/>
                <a:cs typeface="Tahoma" panose="020B0604030504040204" pitchFamily="34" charset="0"/>
              </a:endParaRPr>
            </a:p>
          </p:txBody>
        </p:sp>
      </p:grpSp>
      <p:sp>
        <p:nvSpPr>
          <p:cNvPr id="168" name="Google Shape;168;p27"/>
          <p:cNvSpPr txBox="1">
            <a:spLocks noGrp="1"/>
          </p:cNvSpPr>
          <p:nvPr>
            <p:ph type="subTitle" idx="5"/>
          </p:nvPr>
        </p:nvSpPr>
        <p:spPr>
          <a:xfrm>
            <a:off x="6354875" y="3668350"/>
            <a:ext cx="2318400" cy="12162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Tahoma" panose="020B0604030504040204" pitchFamily="34" charset="0"/>
                <a:ea typeface="Tahoma" panose="020B0604030504040204" pitchFamily="34" charset="0"/>
                <a:cs typeface="Tahoma" panose="020B0604030504040204" pitchFamily="34" charset="0"/>
                <a:sym typeface="Open Sans Medium"/>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oints 4_3">
  <p:cSld name="CUSTOM_3_1">
    <p:spTree>
      <p:nvGrpSpPr>
        <p:cNvPr id="1" name="Shape 169"/>
        <p:cNvGrpSpPr/>
        <p:nvPr/>
      </p:nvGrpSpPr>
      <p:grpSpPr>
        <a:xfrm>
          <a:off x="0" y="0"/>
          <a:ext cx="0" cy="0"/>
          <a:chOff x="0" y="0"/>
          <a:chExt cx="0" cy="0"/>
        </a:xfrm>
      </p:grpSpPr>
      <p:sp>
        <p:nvSpPr>
          <p:cNvPr id="170" name="Google Shape;170;p28"/>
          <p:cNvSpPr txBox="1"/>
          <p:nvPr/>
        </p:nvSpPr>
        <p:spPr>
          <a:xfrm>
            <a:off x="563145" y="149817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chemeClr val="accent4"/>
                </a:solidFill>
                <a:latin typeface="Tahoma" panose="020B0604030504040204" pitchFamily="34" charset="0"/>
                <a:ea typeface="Tahoma" panose="020B0604030504040204" pitchFamily="34" charset="0"/>
                <a:cs typeface="Tahoma" panose="020B0604030504040204" pitchFamily="34" charset="0"/>
                <a:sym typeface="Poppins"/>
              </a:rPr>
              <a:t>01</a:t>
            </a:r>
            <a:endParaRPr sz="2000">
              <a:solidFill>
                <a:schemeClr val="accent4"/>
              </a:solidFill>
              <a:latin typeface="Tahoma" panose="020B0604030504040204" pitchFamily="34" charset="0"/>
              <a:ea typeface="Tahoma" panose="020B0604030504040204" pitchFamily="34" charset="0"/>
              <a:cs typeface="Tahoma" panose="020B0604030504040204" pitchFamily="34" charset="0"/>
            </a:endParaRPr>
          </a:p>
        </p:txBody>
      </p:sp>
      <p:sp>
        <p:nvSpPr>
          <p:cNvPr id="171" name="Google Shape;171;p28"/>
          <p:cNvSpPr txBox="1">
            <a:spLocks noGrp="1"/>
          </p:cNvSpPr>
          <p:nvPr>
            <p:ph type="title"/>
          </p:nvPr>
        </p:nvSpPr>
        <p:spPr>
          <a:xfrm>
            <a:off x="1245150" y="336541"/>
            <a:ext cx="6653700" cy="553968"/>
          </a:xfrm>
          <a:prstGeom prst="rect">
            <a:avLst/>
          </a:prstGeom>
        </p:spPr>
        <p:txBody>
          <a:bodyPr spcFirstLastPara="1" wrap="square" lIns="91425" tIns="91425" rIns="91425" bIns="91425" anchor="ctr" anchorCtr="0">
            <a:spAutoFit/>
          </a:bodyPr>
          <a:lstStyle>
            <a:lvl1pPr lvl="0" algn="ctr">
              <a:spcBef>
                <a:spcPts val="0"/>
              </a:spcBef>
              <a:spcAft>
                <a:spcPts val="0"/>
              </a:spcAft>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
        <p:nvSpPr>
          <p:cNvPr id="172" name="Google Shape;172;p28"/>
          <p:cNvSpPr txBox="1">
            <a:spLocks noGrp="1"/>
          </p:cNvSpPr>
          <p:nvPr>
            <p:ph type="subTitle" idx="1"/>
          </p:nvPr>
        </p:nvSpPr>
        <p:spPr>
          <a:xfrm>
            <a:off x="1106375" y="1444225"/>
            <a:ext cx="2881500" cy="1302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Tahoma" panose="020B0604030504040204" pitchFamily="34" charset="0"/>
                <a:ea typeface="Tahoma" panose="020B0604030504040204" pitchFamily="34" charset="0"/>
                <a:cs typeface="Tahoma" panose="020B0604030504040204" pitchFamily="34" charset="0"/>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73" name="Google Shape;173;p28"/>
          <p:cNvSpPr txBox="1"/>
          <p:nvPr/>
        </p:nvSpPr>
        <p:spPr>
          <a:xfrm>
            <a:off x="4944270" y="149817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chemeClr val="accent4"/>
                </a:solidFill>
                <a:latin typeface="Tahoma" panose="020B0604030504040204" pitchFamily="34" charset="0"/>
                <a:ea typeface="Tahoma" panose="020B0604030504040204" pitchFamily="34" charset="0"/>
                <a:cs typeface="Tahoma" panose="020B0604030504040204" pitchFamily="34" charset="0"/>
                <a:sym typeface="Poppins"/>
              </a:rPr>
              <a:t>02</a:t>
            </a:r>
            <a:endParaRPr sz="2000">
              <a:solidFill>
                <a:schemeClr val="accent4"/>
              </a:solidFill>
              <a:latin typeface="Tahoma" panose="020B0604030504040204" pitchFamily="34" charset="0"/>
              <a:ea typeface="Tahoma" panose="020B0604030504040204" pitchFamily="34" charset="0"/>
              <a:cs typeface="Tahoma" panose="020B0604030504040204" pitchFamily="34" charset="0"/>
            </a:endParaRPr>
          </a:p>
        </p:txBody>
      </p:sp>
      <p:sp>
        <p:nvSpPr>
          <p:cNvPr id="174" name="Google Shape;174;p28"/>
          <p:cNvSpPr txBox="1">
            <a:spLocks noGrp="1"/>
          </p:cNvSpPr>
          <p:nvPr>
            <p:ph type="subTitle" idx="2"/>
          </p:nvPr>
        </p:nvSpPr>
        <p:spPr>
          <a:xfrm>
            <a:off x="5487500" y="1444225"/>
            <a:ext cx="2881500" cy="1302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Tahoma" panose="020B0604030504040204" pitchFamily="34" charset="0"/>
                <a:ea typeface="Tahoma" panose="020B0604030504040204" pitchFamily="34" charset="0"/>
                <a:cs typeface="Tahoma" panose="020B0604030504040204" pitchFamily="34" charset="0"/>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75" name="Google Shape;175;p28"/>
          <p:cNvSpPr txBox="1"/>
          <p:nvPr/>
        </p:nvSpPr>
        <p:spPr>
          <a:xfrm>
            <a:off x="563145" y="323542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chemeClr val="accent4"/>
                </a:solidFill>
                <a:latin typeface="Tahoma" panose="020B0604030504040204" pitchFamily="34" charset="0"/>
                <a:ea typeface="Tahoma" panose="020B0604030504040204" pitchFamily="34" charset="0"/>
                <a:cs typeface="Tahoma" panose="020B0604030504040204" pitchFamily="34" charset="0"/>
                <a:sym typeface="Poppins"/>
              </a:rPr>
              <a:t>03</a:t>
            </a:r>
            <a:endParaRPr sz="2000">
              <a:solidFill>
                <a:schemeClr val="accent4"/>
              </a:solidFill>
              <a:latin typeface="Tahoma" panose="020B0604030504040204" pitchFamily="34" charset="0"/>
              <a:ea typeface="Tahoma" panose="020B0604030504040204" pitchFamily="34" charset="0"/>
              <a:cs typeface="Tahoma" panose="020B0604030504040204" pitchFamily="34" charset="0"/>
            </a:endParaRPr>
          </a:p>
        </p:txBody>
      </p:sp>
      <p:sp>
        <p:nvSpPr>
          <p:cNvPr id="176" name="Google Shape;176;p28"/>
          <p:cNvSpPr txBox="1">
            <a:spLocks noGrp="1"/>
          </p:cNvSpPr>
          <p:nvPr>
            <p:ph type="subTitle" idx="3"/>
          </p:nvPr>
        </p:nvSpPr>
        <p:spPr>
          <a:xfrm>
            <a:off x="1106375" y="3174175"/>
            <a:ext cx="2881500" cy="1302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Tahoma" panose="020B0604030504040204" pitchFamily="34" charset="0"/>
                <a:ea typeface="Tahoma" panose="020B0604030504040204" pitchFamily="34" charset="0"/>
                <a:cs typeface="Tahoma" panose="020B0604030504040204" pitchFamily="34" charset="0"/>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177" name="Google Shape;177;p28"/>
          <p:cNvSpPr txBox="1"/>
          <p:nvPr/>
        </p:nvSpPr>
        <p:spPr>
          <a:xfrm>
            <a:off x="4944270" y="323542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chemeClr val="accent4"/>
                </a:solidFill>
                <a:latin typeface="Tahoma" panose="020B0604030504040204" pitchFamily="34" charset="0"/>
                <a:ea typeface="Tahoma" panose="020B0604030504040204" pitchFamily="34" charset="0"/>
                <a:cs typeface="Tahoma" panose="020B0604030504040204" pitchFamily="34" charset="0"/>
                <a:sym typeface="Poppins"/>
              </a:rPr>
              <a:t>04</a:t>
            </a:r>
            <a:endParaRPr sz="2000">
              <a:solidFill>
                <a:schemeClr val="accent4"/>
              </a:solidFill>
              <a:latin typeface="Tahoma" panose="020B0604030504040204" pitchFamily="34" charset="0"/>
              <a:ea typeface="Tahoma" panose="020B0604030504040204" pitchFamily="34" charset="0"/>
              <a:cs typeface="Tahoma" panose="020B0604030504040204" pitchFamily="34" charset="0"/>
            </a:endParaRPr>
          </a:p>
        </p:txBody>
      </p:sp>
      <p:sp>
        <p:nvSpPr>
          <p:cNvPr id="178" name="Google Shape;178;p28"/>
          <p:cNvSpPr txBox="1">
            <a:spLocks noGrp="1"/>
          </p:cNvSpPr>
          <p:nvPr>
            <p:ph type="subTitle" idx="4"/>
          </p:nvPr>
        </p:nvSpPr>
        <p:spPr>
          <a:xfrm>
            <a:off x="5487500" y="3174175"/>
            <a:ext cx="2881500" cy="1302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Tahoma" panose="020B0604030504040204" pitchFamily="34" charset="0"/>
                <a:ea typeface="Tahoma" panose="020B0604030504040204" pitchFamily="34" charset="0"/>
                <a:cs typeface="Tahoma" panose="020B0604030504040204" pitchFamily="34" charset="0"/>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pos="1404">
          <p15:clr>
            <a:srgbClr val="E46962"/>
          </p15:clr>
        </p15:guide>
        <p15:guide id="2" orient="horz" pos="979">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289E9-2A1E-DCB5-BB9A-49C143997A79}"/>
              </a:ext>
            </a:extLst>
          </p:cNvPr>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40AB698F-CD72-4241-866C-9C714E9FDBD4}" type="datetimeFigureOut">
              <a:rPr lang="en-US" smtClean="0"/>
              <a:pPr/>
              <a:t>5/29/2024</a:t>
            </a:fld>
            <a:endParaRPr lang="en-US"/>
          </a:p>
        </p:txBody>
      </p:sp>
      <p:sp>
        <p:nvSpPr>
          <p:cNvPr id="3" name="Footer Placeholder 2">
            <a:extLst>
              <a:ext uri="{FF2B5EF4-FFF2-40B4-BE49-F238E27FC236}">
                <a16:creationId xmlns:a16="http://schemas.microsoft.com/office/drawing/2014/main" id="{F2099BA8-5D06-788B-8FD3-5A164833106E}"/>
              </a:ext>
            </a:extLst>
          </p:cNvPr>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4" name="Slide Number Placeholder 3">
            <a:extLst>
              <a:ext uri="{FF2B5EF4-FFF2-40B4-BE49-F238E27FC236}">
                <a16:creationId xmlns:a16="http://schemas.microsoft.com/office/drawing/2014/main" id="{E851A84F-2139-5B46-9506-2AFD87D16900}"/>
              </a:ext>
            </a:extLst>
          </p:cNvPr>
          <p:cNvSpPr>
            <a:spLocks noGrp="1"/>
          </p:cNvSpPr>
          <p:nvPr>
            <p:ph type="sldNum" sz="quarter" idx="12"/>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1E6923BA-3BC6-499D-B575-6623298929AE}" type="slidenum">
              <a:rPr lang="en-US" smtClean="0"/>
              <a:pPr/>
              <a:t>‹#›</a:t>
            </a:fld>
            <a:endParaRPr lang="en-US"/>
          </a:p>
        </p:txBody>
      </p:sp>
    </p:spTree>
    <p:extLst>
      <p:ext uri="{BB962C8B-B14F-4D97-AF65-F5344CB8AC3E}">
        <p14:creationId xmlns:p14="http://schemas.microsoft.com/office/powerpoint/2010/main" val="2450871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0CC6E-5F56-5EA7-D593-5716C5639AC7}"/>
              </a:ext>
            </a:extLst>
          </p:cNvPr>
          <p:cNvSpPr>
            <a:spLocks noGrp="1"/>
          </p:cNvSpPr>
          <p:nvPr>
            <p:ph type="ctrTitle"/>
          </p:nvPr>
        </p:nvSpPr>
        <p:spPr>
          <a:xfrm>
            <a:off x="1143000" y="841772"/>
            <a:ext cx="6858000" cy="1790700"/>
          </a:xfrm>
        </p:spPr>
        <p:txBody>
          <a:bodyPr anchor="b"/>
          <a:lstStyle>
            <a:lvl1pPr algn="ctr">
              <a:defRPr sz="4500">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9ACE46A-41DF-7473-EA99-749C278122F7}"/>
              </a:ext>
            </a:extLst>
          </p:cNvPr>
          <p:cNvSpPr>
            <a:spLocks noGrp="1"/>
          </p:cNvSpPr>
          <p:nvPr>
            <p:ph type="subTitle" idx="1"/>
          </p:nvPr>
        </p:nvSpPr>
        <p:spPr>
          <a:xfrm>
            <a:off x="1143000" y="2701528"/>
            <a:ext cx="6858000" cy="1241822"/>
          </a:xfrm>
        </p:spPr>
        <p:txBody>
          <a:bodyPr/>
          <a:lstStyle>
            <a:lvl1pPr marL="0" indent="0" algn="ctr">
              <a:buNone/>
              <a:defRPr sz="1800">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5A2CE1B-3328-4DC8-1052-C6FF14DF027F}"/>
              </a:ext>
            </a:extLst>
          </p:cNvPr>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772F244A-A285-458B-8CB6-46FC37F3E48C}" type="datetime1">
              <a:rPr lang="en-US" smtClean="0"/>
              <a:pPr/>
              <a:t>5/29/2024</a:t>
            </a:fld>
            <a:endParaRPr lang="en-US"/>
          </a:p>
        </p:txBody>
      </p:sp>
      <p:sp>
        <p:nvSpPr>
          <p:cNvPr id="5" name="Footer Placeholder 4">
            <a:extLst>
              <a:ext uri="{FF2B5EF4-FFF2-40B4-BE49-F238E27FC236}">
                <a16:creationId xmlns:a16="http://schemas.microsoft.com/office/drawing/2014/main" id="{32428E0D-8A0E-6F09-586E-2ABDCAEA306C}"/>
              </a:ext>
            </a:extLst>
          </p:cNvPr>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*This activity supports the U.S. military and its veterans; however, it is not officially connected to or endorsed by the U.S. Department of Defense or any of its branches.</a:t>
            </a:r>
          </a:p>
        </p:txBody>
      </p:sp>
      <p:sp>
        <p:nvSpPr>
          <p:cNvPr id="6" name="Slide Number Placeholder 5">
            <a:extLst>
              <a:ext uri="{FF2B5EF4-FFF2-40B4-BE49-F238E27FC236}">
                <a16:creationId xmlns:a16="http://schemas.microsoft.com/office/drawing/2014/main" id="{741774C5-D19B-E81E-6A80-88D75507B438}"/>
              </a:ext>
            </a:extLst>
          </p:cNvPr>
          <p:cNvSpPr>
            <a:spLocks noGrp="1"/>
          </p:cNvSpPr>
          <p:nvPr>
            <p:ph type="sldNum" sz="quarter" idx="12"/>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DE329B0C-E02C-49F7-B399-E6D125D4EE62}" type="slidenum">
              <a:rPr lang="en-US" smtClean="0"/>
              <a:pPr/>
              <a:t>‹#›</a:t>
            </a:fld>
            <a:endParaRPr lang="en-US"/>
          </a:p>
        </p:txBody>
      </p:sp>
    </p:spTree>
    <p:extLst>
      <p:ext uri="{BB962C8B-B14F-4D97-AF65-F5344CB8AC3E}">
        <p14:creationId xmlns:p14="http://schemas.microsoft.com/office/powerpoint/2010/main" val="2894029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sz="half" idx="1"/>
          </p:nvPr>
        </p:nvSpPr>
        <p:spPr>
          <a:xfrm>
            <a:off x="1941909" y="1600200"/>
            <a:ext cx="3235398" cy="2833217"/>
          </a:xfrm>
        </p:spPr>
        <p:txBody>
          <a:bodyPr>
            <a:normAutofit/>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93060" y="1594666"/>
            <a:ext cx="3235398" cy="2833217"/>
          </a:xfrm>
        </p:spPr>
        <p:txBody>
          <a:bodyPr>
            <a:normAutofit/>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B61BEF0D-F0BB-DE4B-95CE-6DB70DBA9567}" type="datetimeFigureOut">
              <a:rPr lang="en-US" smtClean="0"/>
              <a:pPr/>
              <a:t>5/29/2024</a:t>
            </a:fld>
            <a:endParaRPr lang="en-US"/>
          </a:p>
        </p:txBody>
      </p:sp>
      <p:sp>
        <p:nvSpPr>
          <p:cNvPr id="6" name="Footer Placeholder 5"/>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0"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590837"/>
            <a:ext cx="584825" cy="273844"/>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710576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941909" y="1600200"/>
            <a:ext cx="6686550" cy="2833217"/>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B61BEF0D-F0BB-DE4B-95CE-6DB70DBA9567}" type="datetimeFigureOut">
              <a:rPr lang="en-US" smtClean="0"/>
              <a:pPr/>
              <a:t>5/29/2024</a:t>
            </a:fld>
            <a:endParaRPr lang="en-US"/>
          </a:p>
        </p:txBody>
      </p:sp>
      <p:sp>
        <p:nvSpPr>
          <p:cNvPr id="5" name="Footer Placeholder 4"/>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772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A_Title_Body_1">
  <p:cSld name="TITLE_1">
    <p:spTree>
      <p:nvGrpSpPr>
        <p:cNvPr id="1" name="Shape 58"/>
        <p:cNvGrpSpPr/>
        <p:nvPr/>
      </p:nvGrpSpPr>
      <p:grpSpPr>
        <a:xfrm>
          <a:off x="0" y="0"/>
          <a:ext cx="0" cy="0"/>
          <a:chOff x="0" y="0"/>
          <a:chExt cx="0" cy="0"/>
        </a:xfrm>
      </p:grpSpPr>
      <p:sp>
        <p:nvSpPr>
          <p:cNvPr id="59" name="Google Shape;5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15"/>
          <p:cNvSpPr>
            <a:spLocks noGrp="1"/>
          </p:cNvSpPr>
          <p:nvPr>
            <p:ph type="pic" idx="2"/>
          </p:nvPr>
        </p:nvSpPr>
        <p:spPr>
          <a:xfrm>
            <a:off x="5711758" y="0"/>
            <a:ext cx="3432300" cy="5143500"/>
          </a:xfrm>
          <a:prstGeom prst="roundRect">
            <a:avLst>
              <a:gd name="adj" fmla="val 0"/>
            </a:avLst>
          </a:prstGeom>
          <a:noFill/>
          <a:ln>
            <a:noFill/>
          </a:ln>
        </p:spPr>
      </p:sp>
      <p:sp>
        <p:nvSpPr>
          <p:cNvPr id="61" name="Google Shape;61;p15"/>
          <p:cNvSpPr txBox="1">
            <a:spLocks noGrp="1"/>
          </p:cNvSpPr>
          <p:nvPr>
            <p:ph type="title"/>
          </p:nvPr>
        </p:nvSpPr>
        <p:spPr>
          <a:xfrm>
            <a:off x="632175" y="650250"/>
            <a:ext cx="5046000" cy="726900"/>
          </a:xfrm>
          <a:prstGeom prst="rect">
            <a:avLst/>
          </a:prstGeom>
        </p:spPr>
        <p:txBody>
          <a:bodyPr spcFirstLastPara="1" wrap="square" lIns="91425" tIns="91425" rIns="91425" bIns="91425" anchor="ctr" anchorCtr="0">
            <a:sp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62" name="Google Shape;62;p15"/>
          <p:cNvSpPr txBox="1">
            <a:spLocks noGrp="1"/>
          </p:cNvSpPr>
          <p:nvPr>
            <p:ph type="subTitle" idx="1"/>
          </p:nvPr>
        </p:nvSpPr>
        <p:spPr>
          <a:xfrm>
            <a:off x="642700" y="1562500"/>
            <a:ext cx="4337400" cy="19647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E46962"/>
          </p15:clr>
        </p15:guide>
        <p15:guide id="2" pos="2880">
          <p15:clr>
            <a:srgbClr val="E46962"/>
          </p15:clr>
        </p15:guide>
        <p15:guide id="3" pos="405">
          <p15:clr>
            <a:srgbClr val="E46962"/>
          </p15:clr>
        </p15:guide>
        <p15:guide id="4" orient="horz" pos="628">
          <p15:clr>
            <a:srgbClr val="E46962"/>
          </p15:clr>
        </p15:guide>
        <p15:guide id="5" pos="5328">
          <p15:clr>
            <a:srgbClr val="E46962"/>
          </p15:clr>
        </p15:guide>
        <p15:guide id="6" orient="horz" pos="984">
          <p15:clr>
            <a:srgbClr val="E46962"/>
          </p15:clr>
        </p15:guide>
        <p15:guide id="7" orient="horz" pos="1080">
          <p15:clr>
            <a:srgbClr val="E46962"/>
          </p15:clr>
        </p15:guide>
        <p15:guide id="8" orient="horz" pos="410">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B61BEF0D-F0BB-DE4B-95CE-6DB70DBA9567}" type="datetimeFigureOut">
              <a:rPr lang="en-US" smtClean="0"/>
              <a:pPr/>
              <a:t>5/29/2024</a:t>
            </a:fld>
            <a:endParaRPr lang="en-US"/>
          </a:p>
        </p:txBody>
      </p:sp>
      <p:sp>
        <p:nvSpPr>
          <p:cNvPr id="5" name="Footer Placeholder 4"/>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D57F1E4F-1CFF-5643-939E-217C01CDF565}"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p>
        </p:txBody>
      </p:sp>
      <p:sp>
        <p:nvSpPr>
          <p:cNvPr id="3" name="Content Placeholder 2"/>
          <p:cNvSpPr>
            <a:spLocks noGrp="1"/>
          </p:cNvSpPr>
          <p:nvPr>
            <p:ph idx="1"/>
          </p:nvPr>
        </p:nvSpPr>
        <p:spPr>
          <a:xfrm>
            <a:off x="1941909" y="1600200"/>
            <a:ext cx="6686550" cy="28332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41909" y="1600200"/>
            <a:ext cx="3235398" cy="28332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93060" y="1594666"/>
            <a:ext cx="3235398" cy="28332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dirty="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5/29/2024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dirty="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5/29/2024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5/29/2024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en-US"/>
              <a:t>Click to edit Master title style</a:t>
            </a:r>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en-US"/>
              <a:t>Click to edit Master title style</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A_Title_Body_2">
  <p:cSld name="TITLE_1_1">
    <p:spTree>
      <p:nvGrpSpPr>
        <p:cNvPr id="1" name="Shape 63"/>
        <p:cNvGrpSpPr/>
        <p:nvPr/>
      </p:nvGrpSpPr>
      <p:grpSpPr>
        <a:xfrm>
          <a:off x="0" y="0"/>
          <a:ext cx="0" cy="0"/>
          <a:chOff x="0" y="0"/>
          <a:chExt cx="0" cy="0"/>
        </a:xfrm>
      </p:grpSpPr>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5" name="Google Shape;65;p16"/>
          <p:cNvSpPr>
            <a:spLocks noGrp="1"/>
          </p:cNvSpPr>
          <p:nvPr>
            <p:ph type="pic" idx="2"/>
          </p:nvPr>
        </p:nvSpPr>
        <p:spPr>
          <a:xfrm>
            <a:off x="0" y="100"/>
            <a:ext cx="3432300" cy="5143500"/>
          </a:xfrm>
          <a:prstGeom prst="roundRect">
            <a:avLst>
              <a:gd name="adj" fmla="val 0"/>
            </a:avLst>
          </a:prstGeom>
          <a:noFill/>
          <a:ln>
            <a:noFill/>
          </a:ln>
        </p:spPr>
      </p:sp>
      <p:sp>
        <p:nvSpPr>
          <p:cNvPr id="66" name="Google Shape;66;p16"/>
          <p:cNvSpPr txBox="1">
            <a:spLocks noGrp="1"/>
          </p:cNvSpPr>
          <p:nvPr>
            <p:ph type="subTitle" idx="1"/>
          </p:nvPr>
        </p:nvSpPr>
        <p:spPr>
          <a:xfrm>
            <a:off x="4135200" y="1595175"/>
            <a:ext cx="4176600" cy="1964700"/>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sz="1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6"/>
          <p:cNvSpPr txBox="1">
            <a:spLocks noGrp="1"/>
          </p:cNvSpPr>
          <p:nvPr>
            <p:ph type="title"/>
          </p:nvPr>
        </p:nvSpPr>
        <p:spPr>
          <a:xfrm>
            <a:off x="4135200" y="650250"/>
            <a:ext cx="4270500" cy="726900"/>
          </a:xfrm>
          <a:prstGeom prst="rect">
            <a:avLst/>
          </a:prstGeom>
        </p:spPr>
        <p:txBody>
          <a:bodyPr spcFirstLastPara="1" wrap="square" lIns="91425" tIns="91425" rIns="91425" bIns="91425" anchor="ctr" anchorCtr="0">
            <a:norm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E46962"/>
          </p15:clr>
        </p15:guide>
        <p15:guide id="2" pos="2664">
          <p15:clr>
            <a:srgbClr val="E46962"/>
          </p15:clr>
        </p15:guide>
        <p15:guide id="3" pos="405">
          <p15:clr>
            <a:srgbClr val="E46962"/>
          </p15:clr>
        </p15:guide>
        <p15:guide id="4" pos="5328">
          <p15:clr>
            <a:srgbClr val="E46962"/>
          </p15:clr>
        </p15:guide>
        <p15:guide id="5" orient="horz" pos="409">
          <p15:clr>
            <a:srgbClr val="E46962"/>
          </p15:clr>
        </p15:guide>
        <p15:guide id="6" orient="horz" pos="1005">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en-US"/>
              <a:t>Click to edit Master title style</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en-US"/>
              <a:t>Click to edit Master title style</a:t>
            </a:r>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5/29/2024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5/29/2024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oints 2_1">
  <p:cSld name="TITLE_1_1_2">
    <p:spTree>
      <p:nvGrpSpPr>
        <p:cNvPr id="1" name="Shape 68"/>
        <p:cNvGrpSpPr/>
        <p:nvPr/>
      </p:nvGrpSpPr>
      <p:grpSpPr>
        <a:xfrm>
          <a:off x="0" y="0"/>
          <a:ext cx="0" cy="0"/>
          <a:chOff x="0" y="0"/>
          <a:chExt cx="0" cy="0"/>
        </a:xfrm>
      </p:grpSpPr>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0" name="Google Shape;70;p17"/>
          <p:cNvSpPr>
            <a:spLocks noGrp="1"/>
          </p:cNvSpPr>
          <p:nvPr>
            <p:ph type="pic" idx="2"/>
          </p:nvPr>
        </p:nvSpPr>
        <p:spPr>
          <a:xfrm>
            <a:off x="0" y="0"/>
            <a:ext cx="3432300" cy="5143500"/>
          </a:xfrm>
          <a:prstGeom prst="roundRect">
            <a:avLst>
              <a:gd name="adj" fmla="val 0"/>
            </a:avLst>
          </a:prstGeom>
          <a:noFill/>
          <a:ln>
            <a:noFill/>
          </a:ln>
        </p:spPr>
      </p:sp>
      <p:sp>
        <p:nvSpPr>
          <p:cNvPr id="71" name="Google Shape;71;p17"/>
          <p:cNvSpPr txBox="1">
            <a:spLocks noGrp="1"/>
          </p:cNvSpPr>
          <p:nvPr>
            <p:ph type="title"/>
          </p:nvPr>
        </p:nvSpPr>
        <p:spPr>
          <a:xfrm>
            <a:off x="4135200" y="650250"/>
            <a:ext cx="4270500" cy="726900"/>
          </a:xfrm>
          <a:prstGeom prst="rect">
            <a:avLst/>
          </a:prstGeom>
        </p:spPr>
        <p:txBody>
          <a:bodyPr spcFirstLastPara="1" wrap="square" lIns="91425" tIns="91425" rIns="91425" bIns="91425" anchor="ctr" anchorCtr="0">
            <a:norm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72" name="Google Shape;72;p17"/>
          <p:cNvSpPr txBox="1"/>
          <p:nvPr/>
        </p:nvSpPr>
        <p:spPr>
          <a:xfrm>
            <a:off x="4135195" y="174107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chemeClr val="accent4"/>
                </a:solidFill>
                <a:latin typeface="Poppins"/>
                <a:ea typeface="Poppins"/>
                <a:cs typeface="Poppins"/>
                <a:sym typeface="Poppins"/>
              </a:rPr>
              <a:t>01</a:t>
            </a:r>
            <a:endParaRPr sz="2000">
              <a:solidFill>
                <a:schemeClr val="accent4"/>
              </a:solidFill>
            </a:endParaRPr>
          </a:p>
        </p:txBody>
      </p:sp>
      <p:sp>
        <p:nvSpPr>
          <p:cNvPr id="73" name="Google Shape;73;p17"/>
          <p:cNvSpPr txBox="1">
            <a:spLocks noGrp="1"/>
          </p:cNvSpPr>
          <p:nvPr>
            <p:ph type="subTitle" idx="1"/>
          </p:nvPr>
        </p:nvSpPr>
        <p:spPr>
          <a:xfrm>
            <a:off x="4678425" y="16871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74" name="Google Shape;74;p17"/>
          <p:cNvSpPr txBox="1"/>
          <p:nvPr/>
        </p:nvSpPr>
        <p:spPr>
          <a:xfrm>
            <a:off x="4135195" y="2768100"/>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chemeClr val="accent4"/>
                </a:solidFill>
                <a:latin typeface="Poppins"/>
                <a:ea typeface="Poppins"/>
                <a:cs typeface="Poppins"/>
                <a:sym typeface="Poppins"/>
              </a:rPr>
              <a:t>02</a:t>
            </a:r>
            <a:endParaRPr sz="2000">
              <a:solidFill>
                <a:schemeClr val="accent4"/>
              </a:solidFill>
            </a:endParaRPr>
          </a:p>
        </p:txBody>
      </p:sp>
      <p:sp>
        <p:nvSpPr>
          <p:cNvPr id="75" name="Google Shape;75;p17"/>
          <p:cNvSpPr txBox="1">
            <a:spLocks noGrp="1"/>
          </p:cNvSpPr>
          <p:nvPr>
            <p:ph type="subTitle" idx="3"/>
          </p:nvPr>
        </p:nvSpPr>
        <p:spPr>
          <a:xfrm>
            <a:off x="4678425" y="27263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E46962"/>
          </p15:clr>
        </p15:guide>
        <p15:guide id="2" pos="2664">
          <p15:clr>
            <a:srgbClr val="E46962"/>
          </p15:clr>
        </p15:guide>
        <p15:guide id="3" pos="405">
          <p15:clr>
            <a:srgbClr val="E46962"/>
          </p15:clr>
        </p15:guide>
        <p15:guide id="4" pos="5328">
          <p15:clr>
            <a:srgbClr val="E46962"/>
          </p15:clr>
        </p15:guide>
        <p15:guide id="5" orient="horz" pos="409">
          <p15:clr>
            <a:srgbClr val="E46962"/>
          </p15:clr>
        </p15:guide>
        <p15:guide id="6" orient="horz" pos="1005">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ints 2_2">
  <p:cSld name="TITLE_1_1_2_1">
    <p:spTree>
      <p:nvGrpSpPr>
        <p:cNvPr id="1" name="Shape 76"/>
        <p:cNvGrpSpPr/>
        <p:nvPr/>
      </p:nvGrpSpPr>
      <p:grpSpPr>
        <a:xfrm>
          <a:off x="0" y="0"/>
          <a:ext cx="0" cy="0"/>
          <a:chOff x="0" y="0"/>
          <a:chExt cx="0" cy="0"/>
        </a:xfrm>
      </p:grpSpPr>
      <p:sp>
        <p:nvSpPr>
          <p:cNvPr id="77" name="Google Shape;7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8" name="Google Shape;78;p18"/>
          <p:cNvSpPr>
            <a:spLocks noGrp="1"/>
          </p:cNvSpPr>
          <p:nvPr>
            <p:ph type="pic" idx="2"/>
          </p:nvPr>
        </p:nvSpPr>
        <p:spPr>
          <a:xfrm>
            <a:off x="5711663" y="0"/>
            <a:ext cx="3432300" cy="5143500"/>
          </a:xfrm>
          <a:prstGeom prst="roundRect">
            <a:avLst>
              <a:gd name="adj" fmla="val 0"/>
            </a:avLst>
          </a:prstGeom>
          <a:noFill/>
          <a:ln>
            <a:noFill/>
          </a:ln>
        </p:spPr>
      </p:sp>
      <p:sp>
        <p:nvSpPr>
          <p:cNvPr id="79" name="Google Shape;79;p18"/>
          <p:cNvSpPr txBox="1">
            <a:spLocks noGrp="1"/>
          </p:cNvSpPr>
          <p:nvPr>
            <p:ph type="title"/>
          </p:nvPr>
        </p:nvSpPr>
        <p:spPr>
          <a:xfrm>
            <a:off x="642700" y="650250"/>
            <a:ext cx="4270500" cy="726900"/>
          </a:xfrm>
          <a:prstGeom prst="rect">
            <a:avLst/>
          </a:prstGeom>
        </p:spPr>
        <p:txBody>
          <a:bodyPr spcFirstLastPara="1" wrap="square" lIns="91425" tIns="91425" rIns="91425" bIns="91425" anchor="ctr" anchorCtr="0">
            <a:norm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80" name="Google Shape;80;p18"/>
          <p:cNvSpPr txBox="1"/>
          <p:nvPr/>
        </p:nvSpPr>
        <p:spPr>
          <a:xfrm>
            <a:off x="642695" y="174107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chemeClr val="accent4"/>
                </a:solidFill>
                <a:latin typeface="Poppins"/>
                <a:ea typeface="Poppins"/>
                <a:cs typeface="Poppins"/>
                <a:sym typeface="Poppins"/>
              </a:rPr>
              <a:t>01</a:t>
            </a:r>
            <a:endParaRPr sz="2000">
              <a:solidFill>
                <a:schemeClr val="accent4"/>
              </a:solidFill>
            </a:endParaRPr>
          </a:p>
        </p:txBody>
      </p:sp>
      <p:sp>
        <p:nvSpPr>
          <p:cNvPr id="81" name="Google Shape;81;p18"/>
          <p:cNvSpPr txBox="1">
            <a:spLocks noGrp="1"/>
          </p:cNvSpPr>
          <p:nvPr>
            <p:ph type="subTitle" idx="1"/>
          </p:nvPr>
        </p:nvSpPr>
        <p:spPr>
          <a:xfrm>
            <a:off x="1185925" y="16871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82" name="Google Shape;82;p18"/>
          <p:cNvSpPr txBox="1"/>
          <p:nvPr/>
        </p:nvSpPr>
        <p:spPr>
          <a:xfrm>
            <a:off x="642695" y="2768100"/>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chemeClr val="accent4"/>
                </a:solidFill>
                <a:latin typeface="Poppins"/>
                <a:ea typeface="Poppins"/>
                <a:cs typeface="Poppins"/>
                <a:sym typeface="Poppins"/>
              </a:rPr>
              <a:t>02</a:t>
            </a:r>
            <a:endParaRPr sz="2000">
              <a:solidFill>
                <a:schemeClr val="accent4"/>
              </a:solidFill>
            </a:endParaRPr>
          </a:p>
        </p:txBody>
      </p:sp>
      <p:sp>
        <p:nvSpPr>
          <p:cNvPr id="83" name="Google Shape;83;p18"/>
          <p:cNvSpPr txBox="1">
            <a:spLocks noGrp="1"/>
          </p:cNvSpPr>
          <p:nvPr>
            <p:ph type="subTitle" idx="3"/>
          </p:nvPr>
        </p:nvSpPr>
        <p:spPr>
          <a:xfrm>
            <a:off x="1185925" y="27263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E46962"/>
          </p15:clr>
        </p15:guide>
        <p15:guide id="2" pos="2664">
          <p15:clr>
            <a:srgbClr val="E46962"/>
          </p15:clr>
        </p15:guide>
        <p15:guide id="3" pos="405">
          <p15:clr>
            <a:srgbClr val="E46962"/>
          </p15:clr>
        </p15:guide>
        <p15:guide id="4" pos="5328">
          <p15:clr>
            <a:srgbClr val="E46962"/>
          </p15:clr>
        </p15:guide>
        <p15:guide id="5" orient="horz" pos="409">
          <p15:clr>
            <a:srgbClr val="E46962"/>
          </p15:clr>
        </p15:guide>
        <p15:guide id="6" orient="horz" pos="1005">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ints 3_2">
  <p:cSld name="TITLE_1_1_2_1_1">
    <p:spTree>
      <p:nvGrpSpPr>
        <p:cNvPr id="1" name="Shape 84"/>
        <p:cNvGrpSpPr/>
        <p:nvPr/>
      </p:nvGrpSpPr>
      <p:grpSpPr>
        <a:xfrm>
          <a:off x="0" y="0"/>
          <a:ext cx="0" cy="0"/>
          <a:chOff x="0" y="0"/>
          <a:chExt cx="0" cy="0"/>
        </a:xfrm>
      </p:grpSpPr>
      <p:sp>
        <p:nvSpPr>
          <p:cNvPr id="85" name="Google Shape;8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6" name="Google Shape;86;p19"/>
          <p:cNvSpPr>
            <a:spLocks noGrp="1"/>
          </p:cNvSpPr>
          <p:nvPr>
            <p:ph type="pic" idx="2"/>
          </p:nvPr>
        </p:nvSpPr>
        <p:spPr>
          <a:xfrm>
            <a:off x="5711663" y="100"/>
            <a:ext cx="3432300" cy="5143500"/>
          </a:xfrm>
          <a:prstGeom prst="roundRect">
            <a:avLst>
              <a:gd name="adj" fmla="val 0"/>
            </a:avLst>
          </a:prstGeom>
          <a:noFill/>
          <a:ln>
            <a:noFill/>
          </a:ln>
        </p:spPr>
      </p:sp>
      <p:sp>
        <p:nvSpPr>
          <p:cNvPr id="87" name="Google Shape;87;p19"/>
          <p:cNvSpPr txBox="1">
            <a:spLocks noGrp="1"/>
          </p:cNvSpPr>
          <p:nvPr>
            <p:ph type="title"/>
          </p:nvPr>
        </p:nvSpPr>
        <p:spPr>
          <a:xfrm>
            <a:off x="642700" y="650250"/>
            <a:ext cx="4270500" cy="726900"/>
          </a:xfrm>
          <a:prstGeom prst="rect">
            <a:avLst/>
          </a:prstGeom>
        </p:spPr>
        <p:txBody>
          <a:bodyPr spcFirstLastPara="1" wrap="square" lIns="91425" tIns="91425" rIns="91425" bIns="91425" anchor="ctr" anchorCtr="0">
            <a:norm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88" name="Google Shape;88;p19"/>
          <p:cNvSpPr txBox="1"/>
          <p:nvPr/>
        </p:nvSpPr>
        <p:spPr>
          <a:xfrm>
            <a:off x="642695" y="1741075"/>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chemeClr val="accent4"/>
                </a:solidFill>
                <a:latin typeface="Poppins"/>
                <a:ea typeface="Poppins"/>
                <a:cs typeface="Poppins"/>
                <a:sym typeface="Poppins"/>
              </a:rPr>
              <a:t>01</a:t>
            </a:r>
            <a:endParaRPr sz="2000">
              <a:solidFill>
                <a:schemeClr val="accent4"/>
              </a:solidFill>
            </a:endParaRPr>
          </a:p>
        </p:txBody>
      </p:sp>
      <p:sp>
        <p:nvSpPr>
          <p:cNvPr id="89" name="Google Shape;89;p19"/>
          <p:cNvSpPr txBox="1">
            <a:spLocks noGrp="1"/>
          </p:cNvSpPr>
          <p:nvPr>
            <p:ph type="subTitle" idx="1"/>
          </p:nvPr>
        </p:nvSpPr>
        <p:spPr>
          <a:xfrm>
            <a:off x="1185925" y="16871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90" name="Google Shape;90;p19"/>
          <p:cNvSpPr txBox="1"/>
          <p:nvPr/>
        </p:nvSpPr>
        <p:spPr>
          <a:xfrm>
            <a:off x="642695" y="2768100"/>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chemeClr val="accent4"/>
                </a:solidFill>
                <a:latin typeface="Poppins"/>
                <a:ea typeface="Poppins"/>
                <a:cs typeface="Poppins"/>
                <a:sym typeface="Poppins"/>
              </a:rPr>
              <a:t>02</a:t>
            </a:r>
            <a:endParaRPr sz="2000">
              <a:solidFill>
                <a:schemeClr val="accent4"/>
              </a:solidFill>
            </a:endParaRPr>
          </a:p>
        </p:txBody>
      </p:sp>
      <p:sp>
        <p:nvSpPr>
          <p:cNvPr id="91" name="Google Shape;91;p19"/>
          <p:cNvSpPr txBox="1">
            <a:spLocks noGrp="1"/>
          </p:cNvSpPr>
          <p:nvPr>
            <p:ph type="subTitle" idx="3"/>
          </p:nvPr>
        </p:nvSpPr>
        <p:spPr>
          <a:xfrm>
            <a:off x="1185925" y="27263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
        <p:nvSpPr>
          <p:cNvPr id="92" name="Google Shape;92;p19"/>
          <p:cNvSpPr txBox="1"/>
          <p:nvPr/>
        </p:nvSpPr>
        <p:spPr>
          <a:xfrm>
            <a:off x="642695" y="3807300"/>
            <a:ext cx="474900" cy="307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chemeClr val="accent4"/>
                </a:solidFill>
                <a:latin typeface="Poppins"/>
                <a:ea typeface="Poppins"/>
                <a:cs typeface="Poppins"/>
                <a:sym typeface="Poppins"/>
              </a:rPr>
              <a:t>03</a:t>
            </a:r>
            <a:endParaRPr sz="2000">
              <a:solidFill>
                <a:schemeClr val="accent4"/>
              </a:solidFill>
            </a:endParaRPr>
          </a:p>
        </p:txBody>
      </p:sp>
      <p:sp>
        <p:nvSpPr>
          <p:cNvPr id="93" name="Google Shape;93;p19"/>
          <p:cNvSpPr txBox="1">
            <a:spLocks noGrp="1"/>
          </p:cNvSpPr>
          <p:nvPr>
            <p:ph type="subTitle" idx="4"/>
          </p:nvPr>
        </p:nvSpPr>
        <p:spPr>
          <a:xfrm>
            <a:off x="1185925" y="3765525"/>
            <a:ext cx="3727200" cy="934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100">
                <a:latin typeface="Open Sans Medium"/>
                <a:ea typeface="Open Sans Medium"/>
                <a:cs typeface="Open Sans Medium"/>
                <a:sym typeface="Open Sans Medium"/>
              </a:defRPr>
            </a:lvl1pPr>
            <a:lvl2pPr lvl="1" algn="r">
              <a:spcBef>
                <a:spcPts val="0"/>
              </a:spcBef>
              <a:spcAft>
                <a:spcPts val="0"/>
              </a:spcAft>
              <a:buSzPts val="1100"/>
              <a:buNone/>
              <a:defRPr sz="1100"/>
            </a:lvl2pPr>
            <a:lvl3pPr lvl="2" algn="r">
              <a:spcBef>
                <a:spcPts val="0"/>
              </a:spcBef>
              <a:spcAft>
                <a:spcPts val="0"/>
              </a:spcAft>
              <a:buSzPts val="1100"/>
              <a:buNone/>
              <a:defRPr sz="1100"/>
            </a:lvl3pPr>
            <a:lvl4pPr lvl="3" algn="r">
              <a:spcBef>
                <a:spcPts val="0"/>
              </a:spcBef>
              <a:spcAft>
                <a:spcPts val="0"/>
              </a:spcAft>
              <a:buSzPts val="1100"/>
              <a:buNone/>
              <a:defRPr sz="1100"/>
            </a:lvl4pPr>
            <a:lvl5pPr lvl="4" algn="r">
              <a:spcBef>
                <a:spcPts val="0"/>
              </a:spcBef>
              <a:spcAft>
                <a:spcPts val="0"/>
              </a:spcAft>
              <a:buSzPts val="1100"/>
              <a:buNone/>
              <a:defRPr sz="1100"/>
            </a:lvl5pPr>
            <a:lvl6pPr lvl="5" algn="r">
              <a:spcBef>
                <a:spcPts val="0"/>
              </a:spcBef>
              <a:spcAft>
                <a:spcPts val="0"/>
              </a:spcAft>
              <a:buSzPts val="1100"/>
              <a:buNone/>
              <a:defRPr sz="1100"/>
            </a:lvl6pPr>
            <a:lvl7pPr lvl="6" algn="r">
              <a:spcBef>
                <a:spcPts val="0"/>
              </a:spcBef>
              <a:spcAft>
                <a:spcPts val="0"/>
              </a:spcAft>
              <a:buSzPts val="1100"/>
              <a:buNone/>
              <a:defRPr sz="1100"/>
            </a:lvl7pPr>
            <a:lvl8pPr lvl="7" algn="r">
              <a:spcBef>
                <a:spcPts val="0"/>
              </a:spcBef>
              <a:spcAft>
                <a:spcPts val="0"/>
              </a:spcAft>
              <a:buSzPts val="1100"/>
              <a:buNone/>
              <a:defRPr sz="1100"/>
            </a:lvl8pPr>
            <a:lvl9pPr lvl="8" algn="r">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E46962"/>
          </p15:clr>
        </p15:guide>
        <p15:guide id="2" pos="2664">
          <p15:clr>
            <a:srgbClr val="E46962"/>
          </p15:clr>
        </p15:guide>
        <p15:guide id="3" pos="405">
          <p15:clr>
            <a:srgbClr val="E46962"/>
          </p15:clr>
        </p15:guide>
        <p15:guide id="4" pos="5328">
          <p15:clr>
            <a:srgbClr val="E46962"/>
          </p15:clr>
        </p15:guide>
        <p15:guide id="5" orient="horz" pos="409">
          <p15:clr>
            <a:srgbClr val="E46962"/>
          </p15:clr>
        </p15:guide>
        <p15:guide id="6" orient="horz" pos="1005">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A_Title_Body_3">
  <p:cSld name="TITLE_1_1_1">
    <p:spTree>
      <p:nvGrpSpPr>
        <p:cNvPr id="1" name="Shape 94"/>
        <p:cNvGrpSpPr/>
        <p:nvPr/>
      </p:nvGrpSpPr>
      <p:grpSpPr>
        <a:xfrm>
          <a:off x="0" y="0"/>
          <a:ext cx="0" cy="0"/>
          <a:chOff x="0" y="0"/>
          <a:chExt cx="0" cy="0"/>
        </a:xfrm>
      </p:grpSpPr>
      <p:sp>
        <p:nvSpPr>
          <p:cNvPr id="95" name="Google Shape;9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20"/>
          <p:cNvSpPr txBox="1">
            <a:spLocks noGrp="1"/>
          </p:cNvSpPr>
          <p:nvPr>
            <p:ph type="subTitle" idx="1"/>
          </p:nvPr>
        </p:nvSpPr>
        <p:spPr>
          <a:xfrm>
            <a:off x="383075" y="1798300"/>
            <a:ext cx="2469000" cy="4074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0"/>
          <p:cNvSpPr txBox="1">
            <a:spLocks noGrp="1"/>
          </p:cNvSpPr>
          <p:nvPr>
            <p:ph type="subTitle" idx="2"/>
          </p:nvPr>
        </p:nvSpPr>
        <p:spPr>
          <a:xfrm>
            <a:off x="3284763" y="1798300"/>
            <a:ext cx="2469000" cy="3951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0"/>
          <p:cNvSpPr txBox="1">
            <a:spLocks noGrp="1"/>
          </p:cNvSpPr>
          <p:nvPr>
            <p:ph type="title"/>
          </p:nvPr>
        </p:nvSpPr>
        <p:spPr>
          <a:xfrm>
            <a:off x="383075" y="900950"/>
            <a:ext cx="7753500" cy="636000"/>
          </a:xfrm>
          <a:prstGeom prst="rect">
            <a:avLst/>
          </a:prstGeom>
        </p:spPr>
        <p:txBody>
          <a:bodyPr spcFirstLastPara="1" wrap="square" lIns="91425" tIns="91425" rIns="91425" bIns="91425" anchor="ctr" anchorCtr="0">
            <a:spAutoFit/>
          </a:bodyPr>
          <a:lstStyle>
            <a:lvl1pPr lvl="0">
              <a:spcBef>
                <a:spcPts val="0"/>
              </a:spcBef>
              <a:spcAft>
                <a:spcPts val="0"/>
              </a:spcAft>
              <a:buSzPts val="2400"/>
              <a:buNone/>
              <a:defRPr sz="24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99" name="Google Shape;99;p20"/>
          <p:cNvSpPr txBox="1">
            <a:spLocks noGrp="1"/>
          </p:cNvSpPr>
          <p:nvPr>
            <p:ph type="subTitle" idx="3"/>
          </p:nvPr>
        </p:nvSpPr>
        <p:spPr>
          <a:xfrm>
            <a:off x="6186450" y="1798300"/>
            <a:ext cx="2469000" cy="3951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E46962"/>
          </p15:clr>
        </p15:guide>
        <p15:guide id="2" pos="2880">
          <p15:clr>
            <a:srgbClr val="E46962"/>
          </p15:clr>
        </p15:guide>
        <p15:guide id="3" orient="horz" pos="628">
          <p15:clr>
            <a:srgbClr val="E46962"/>
          </p15:clr>
        </p15:guide>
        <p15:guide id="4" pos="5328">
          <p15:clr>
            <a:srgbClr val="E46962"/>
          </p15:clr>
        </p15:guide>
        <p15:guide id="5" pos="288">
          <p15:clr>
            <a:srgbClr val="E46962"/>
          </p15:clr>
        </p15:guide>
        <p15:guide id="6" pos="1758">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A_Title_Body_1_no_image">
  <p:cSld name="TITLE_1_1_1_2">
    <p:spTree>
      <p:nvGrpSpPr>
        <p:cNvPr id="1" name="Shape 100"/>
        <p:cNvGrpSpPr/>
        <p:nvPr/>
      </p:nvGrpSpPr>
      <p:grpSpPr>
        <a:xfrm>
          <a:off x="0" y="0"/>
          <a:ext cx="0" cy="0"/>
          <a:chOff x="0" y="0"/>
          <a:chExt cx="0" cy="0"/>
        </a:xfrm>
      </p:grpSpPr>
      <p:sp>
        <p:nvSpPr>
          <p:cNvPr id="101" name="Google Shape;10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21"/>
          <p:cNvSpPr txBox="1">
            <a:spLocks noGrp="1"/>
          </p:cNvSpPr>
          <p:nvPr>
            <p:ph type="subTitle" idx="1"/>
          </p:nvPr>
        </p:nvSpPr>
        <p:spPr>
          <a:xfrm>
            <a:off x="383075" y="1631475"/>
            <a:ext cx="7753500" cy="4074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3" name="Google Shape;103;p21"/>
          <p:cNvSpPr txBox="1">
            <a:spLocks noGrp="1"/>
          </p:cNvSpPr>
          <p:nvPr>
            <p:ph type="title"/>
          </p:nvPr>
        </p:nvSpPr>
        <p:spPr>
          <a:xfrm>
            <a:off x="383075" y="941966"/>
            <a:ext cx="7753500" cy="553968"/>
          </a:xfrm>
          <a:prstGeom prst="rect">
            <a:avLst/>
          </a:prstGeom>
        </p:spPr>
        <p:txBody>
          <a:bodyPr spcFirstLastPara="1" wrap="square" lIns="91425" tIns="91425" rIns="91425" bIns="91425" anchor="ctr" anchorCtr="0">
            <a:spAutoFit/>
          </a:bodyPr>
          <a:lstStyle>
            <a:lvl1pPr lvl="0">
              <a:spcBef>
                <a:spcPts val="0"/>
              </a:spcBef>
              <a:spcAft>
                <a:spcPts val="0"/>
              </a:spcAft>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E46962"/>
          </p15:clr>
        </p15:guide>
        <p15:guide id="2" pos="2880">
          <p15:clr>
            <a:srgbClr val="E46962"/>
          </p15:clr>
        </p15:guide>
        <p15:guide id="3" orient="horz" pos="628">
          <p15:clr>
            <a:srgbClr val="E46962"/>
          </p15:clr>
        </p15:guide>
        <p15:guide id="4" pos="5328">
          <p15:clr>
            <a:srgbClr val="E46962"/>
          </p15:clr>
        </p15:guide>
        <p15:guide id="5" pos="288">
          <p15:clr>
            <a:srgbClr val="E46962"/>
          </p15:clr>
        </p15:guide>
        <p15:guide id="6" pos="1758">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A_Outro_1">
  <p:cSld name="TITLE_1_1_1_1">
    <p:spTree>
      <p:nvGrpSpPr>
        <p:cNvPr id="1" name="Shape 104"/>
        <p:cNvGrpSpPr/>
        <p:nvPr/>
      </p:nvGrpSpPr>
      <p:grpSpPr>
        <a:xfrm>
          <a:off x="0" y="0"/>
          <a:ext cx="0" cy="0"/>
          <a:chOff x="0" y="0"/>
          <a:chExt cx="0" cy="0"/>
        </a:xfrm>
      </p:grpSpPr>
      <p:sp>
        <p:nvSpPr>
          <p:cNvPr id="105" name="Google Shape;10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Tahoma" panose="020B0604030504040204" pitchFamily="34" charset="0"/>
                <a:ea typeface="Tahoma" panose="020B0604030504040204" pitchFamily="34" charset="0"/>
                <a:cs typeface="Tahoma" panose="020B060403050404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6" name="Google Shape;106;p22"/>
          <p:cNvSpPr txBox="1">
            <a:spLocks noGrp="1"/>
          </p:cNvSpPr>
          <p:nvPr>
            <p:ph type="title"/>
          </p:nvPr>
        </p:nvSpPr>
        <p:spPr>
          <a:xfrm>
            <a:off x="530400" y="2279377"/>
            <a:ext cx="8083200" cy="584745"/>
          </a:xfrm>
          <a:prstGeom prst="rect">
            <a:avLst/>
          </a:prstGeom>
        </p:spPr>
        <p:txBody>
          <a:bodyPr spcFirstLastPara="1" wrap="square" lIns="91425" tIns="91425" rIns="91425" bIns="91425" anchor="ctr" anchorCtr="0">
            <a:spAutoFit/>
          </a:bodyPr>
          <a:lstStyle>
            <a:lvl1pPr lvl="0" algn="ctr">
              <a:spcBef>
                <a:spcPts val="0"/>
              </a:spcBef>
              <a:spcAft>
                <a:spcPts val="0"/>
              </a:spcAft>
              <a:buSzPts val="2600"/>
              <a:buNone/>
              <a:defRPr>
                <a:latin typeface="Tahoma" panose="020B0604030504040204" pitchFamily="34" charset="0"/>
                <a:ea typeface="Tahoma" panose="020B0604030504040204" pitchFamily="34" charset="0"/>
                <a:cs typeface="Tahoma" panose="020B0604030504040204" pitchFamily="34" charset="0"/>
              </a:defRPr>
            </a:lvl1pPr>
            <a:lvl2pPr lvl="1" algn="ctr">
              <a:spcBef>
                <a:spcPts val="0"/>
              </a:spcBef>
              <a:spcAft>
                <a:spcPts val="0"/>
              </a:spcAft>
              <a:buSzPts val="2800"/>
              <a:buNone/>
              <a:defRPr>
                <a:latin typeface="Poppins"/>
                <a:ea typeface="Poppins"/>
                <a:cs typeface="Poppins"/>
                <a:sym typeface="Poppins"/>
              </a:defRPr>
            </a:lvl2pPr>
            <a:lvl3pPr lvl="2" algn="ctr">
              <a:spcBef>
                <a:spcPts val="0"/>
              </a:spcBef>
              <a:spcAft>
                <a:spcPts val="0"/>
              </a:spcAft>
              <a:buSzPts val="2800"/>
              <a:buNone/>
              <a:defRPr>
                <a:latin typeface="Poppins"/>
                <a:ea typeface="Poppins"/>
                <a:cs typeface="Poppins"/>
                <a:sym typeface="Poppins"/>
              </a:defRPr>
            </a:lvl3pPr>
            <a:lvl4pPr lvl="3" algn="ctr">
              <a:spcBef>
                <a:spcPts val="0"/>
              </a:spcBef>
              <a:spcAft>
                <a:spcPts val="0"/>
              </a:spcAft>
              <a:buSzPts val="2800"/>
              <a:buNone/>
              <a:defRPr>
                <a:latin typeface="Poppins"/>
                <a:ea typeface="Poppins"/>
                <a:cs typeface="Poppins"/>
                <a:sym typeface="Poppins"/>
              </a:defRPr>
            </a:lvl4pPr>
            <a:lvl5pPr lvl="4" algn="ctr">
              <a:spcBef>
                <a:spcPts val="0"/>
              </a:spcBef>
              <a:spcAft>
                <a:spcPts val="0"/>
              </a:spcAft>
              <a:buSzPts val="2800"/>
              <a:buNone/>
              <a:defRPr>
                <a:latin typeface="Poppins"/>
                <a:ea typeface="Poppins"/>
                <a:cs typeface="Poppins"/>
                <a:sym typeface="Poppins"/>
              </a:defRPr>
            </a:lvl5pPr>
            <a:lvl6pPr lvl="5" algn="ctr">
              <a:spcBef>
                <a:spcPts val="0"/>
              </a:spcBef>
              <a:spcAft>
                <a:spcPts val="0"/>
              </a:spcAft>
              <a:buSzPts val="2800"/>
              <a:buNone/>
              <a:defRPr>
                <a:latin typeface="Poppins"/>
                <a:ea typeface="Poppins"/>
                <a:cs typeface="Poppins"/>
                <a:sym typeface="Poppins"/>
              </a:defRPr>
            </a:lvl6pPr>
            <a:lvl7pPr lvl="6" algn="ctr">
              <a:spcBef>
                <a:spcPts val="0"/>
              </a:spcBef>
              <a:spcAft>
                <a:spcPts val="0"/>
              </a:spcAft>
              <a:buSzPts val="2800"/>
              <a:buNone/>
              <a:defRPr>
                <a:latin typeface="Poppins"/>
                <a:ea typeface="Poppins"/>
                <a:cs typeface="Poppins"/>
                <a:sym typeface="Poppins"/>
              </a:defRPr>
            </a:lvl7pPr>
            <a:lvl8pPr lvl="7" algn="ctr">
              <a:spcBef>
                <a:spcPts val="0"/>
              </a:spcBef>
              <a:spcAft>
                <a:spcPts val="0"/>
              </a:spcAft>
              <a:buSzPts val="2800"/>
              <a:buNone/>
              <a:defRPr>
                <a:latin typeface="Poppins"/>
                <a:ea typeface="Poppins"/>
                <a:cs typeface="Poppins"/>
                <a:sym typeface="Poppins"/>
              </a:defRPr>
            </a:lvl8pPr>
            <a:lvl9pPr lvl="8" algn="ctr">
              <a:spcBef>
                <a:spcPts val="0"/>
              </a:spcBef>
              <a:spcAft>
                <a:spcPts val="0"/>
              </a:spcAft>
              <a:buSzPts val="2800"/>
              <a:buNone/>
              <a:defRPr>
                <a:latin typeface="Poppins"/>
                <a:ea typeface="Poppins"/>
                <a:cs typeface="Poppins"/>
                <a:sym typeface="Poppi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E46962"/>
          </p15:clr>
        </p15:guide>
        <p15:guide id="2" pos="3240">
          <p15:clr>
            <a:srgbClr val="E46962"/>
          </p15:clr>
        </p15:guide>
        <p15:guide id="3" pos="405">
          <p15:clr>
            <a:srgbClr val="E46962"/>
          </p15:clr>
        </p15:guide>
        <p15:guide id="4" orient="horz" pos="628">
          <p15:clr>
            <a:srgbClr val="E46962"/>
          </p15:clr>
        </p15:guide>
        <p15:guide id="5" pos="5328">
          <p15:clr>
            <a:srgbClr val="E46962"/>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566250" y="445025"/>
            <a:ext cx="80115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600"/>
              <a:buFont typeface="Space Grotesk"/>
              <a:buNone/>
              <a:defRPr sz="2600" b="1">
                <a:solidFill>
                  <a:schemeClr val="dk2"/>
                </a:solidFill>
                <a:latin typeface="Space Grotesk"/>
                <a:ea typeface="Space Grotesk"/>
                <a:cs typeface="Space Grotesk"/>
                <a:sym typeface="Space Grotesk"/>
              </a:defRPr>
            </a:lvl1pPr>
            <a:lvl2pPr lvl="1">
              <a:spcBef>
                <a:spcPts val="0"/>
              </a:spcBef>
              <a:spcAft>
                <a:spcPts val="0"/>
              </a:spcAft>
              <a:buClr>
                <a:schemeClr val="dk2"/>
              </a:buClr>
              <a:buSzPts val="2800"/>
              <a:buFont typeface="Hanken Grotesk"/>
              <a:buNone/>
              <a:defRPr sz="2800" b="1">
                <a:solidFill>
                  <a:schemeClr val="dk2"/>
                </a:solidFill>
                <a:latin typeface="Hanken Grotesk"/>
                <a:ea typeface="Hanken Grotesk"/>
                <a:cs typeface="Hanken Grotesk"/>
                <a:sym typeface="Hanken Grotesk"/>
              </a:defRPr>
            </a:lvl2pPr>
            <a:lvl3pPr lvl="2">
              <a:spcBef>
                <a:spcPts val="0"/>
              </a:spcBef>
              <a:spcAft>
                <a:spcPts val="0"/>
              </a:spcAft>
              <a:buClr>
                <a:schemeClr val="dk2"/>
              </a:buClr>
              <a:buSzPts val="2800"/>
              <a:buFont typeface="Hanken Grotesk"/>
              <a:buNone/>
              <a:defRPr sz="2800" b="1">
                <a:solidFill>
                  <a:schemeClr val="dk2"/>
                </a:solidFill>
                <a:latin typeface="Hanken Grotesk"/>
                <a:ea typeface="Hanken Grotesk"/>
                <a:cs typeface="Hanken Grotesk"/>
                <a:sym typeface="Hanken Grotesk"/>
              </a:defRPr>
            </a:lvl3pPr>
            <a:lvl4pPr lvl="3">
              <a:spcBef>
                <a:spcPts val="0"/>
              </a:spcBef>
              <a:spcAft>
                <a:spcPts val="0"/>
              </a:spcAft>
              <a:buClr>
                <a:schemeClr val="dk2"/>
              </a:buClr>
              <a:buSzPts val="2800"/>
              <a:buFont typeface="Hanken Grotesk"/>
              <a:buNone/>
              <a:defRPr sz="2800" b="1">
                <a:solidFill>
                  <a:schemeClr val="dk2"/>
                </a:solidFill>
                <a:latin typeface="Hanken Grotesk"/>
                <a:ea typeface="Hanken Grotesk"/>
                <a:cs typeface="Hanken Grotesk"/>
                <a:sym typeface="Hanken Grotesk"/>
              </a:defRPr>
            </a:lvl4pPr>
            <a:lvl5pPr lvl="4">
              <a:spcBef>
                <a:spcPts val="0"/>
              </a:spcBef>
              <a:spcAft>
                <a:spcPts val="0"/>
              </a:spcAft>
              <a:buClr>
                <a:schemeClr val="dk2"/>
              </a:buClr>
              <a:buSzPts val="2800"/>
              <a:buFont typeface="Hanken Grotesk"/>
              <a:buNone/>
              <a:defRPr sz="2800" b="1">
                <a:solidFill>
                  <a:schemeClr val="dk2"/>
                </a:solidFill>
                <a:latin typeface="Hanken Grotesk"/>
                <a:ea typeface="Hanken Grotesk"/>
                <a:cs typeface="Hanken Grotesk"/>
                <a:sym typeface="Hanken Grotesk"/>
              </a:defRPr>
            </a:lvl5pPr>
            <a:lvl6pPr lvl="5">
              <a:spcBef>
                <a:spcPts val="0"/>
              </a:spcBef>
              <a:spcAft>
                <a:spcPts val="0"/>
              </a:spcAft>
              <a:buClr>
                <a:schemeClr val="dk2"/>
              </a:buClr>
              <a:buSzPts val="2800"/>
              <a:buFont typeface="Hanken Grotesk"/>
              <a:buNone/>
              <a:defRPr sz="2800" b="1">
                <a:solidFill>
                  <a:schemeClr val="dk2"/>
                </a:solidFill>
                <a:latin typeface="Hanken Grotesk"/>
                <a:ea typeface="Hanken Grotesk"/>
                <a:cs typeface="Hanken Grotesk"/>
                <a:sym typeface="Hanken Grotesk"/>
              </a:defRPr>
            </a:lvl6pPr>
            <a:lvl7pPr lvl="6">
              <a:spcBef>
                <a:spcPts val="0"/>
              </a:spcBef>
              <a:spcAft>
                <a:spcPts val="0"/>
              </a:spcAft>
              <a:buClr>
                <a:schemeClr val="dk2"/>
              </a:buClr>
              <a:buSzPts val="2800"/>
              <a:buFont typeface="Hanken Grotesk"/>
              <a:buNone/>
              <a:defRPr sz="2800" b="1">
                <a:solidFill>
                  <a:schemeClr val="dk2"/>
                </a:solidFill>
                <a:latin typeface="Hanken Grotesk"/>
                <a:ea typeface="Hanken Grotesk"/>
                <a:cs typeface="Hanken Grotesk"/>
                <a:sym typeface="Hanken Grotesk"/>
              </a:defRPr>
            </a:lvl7pPr>
            <a:lvl8pPr lvl="7">
              <a:spcBef>
                <a:spcPts val="0"/>
              </a:spcBef>
              <a:spcAft>
                <a:spcPts val="0"/>
              </a:spcAft>
              <a:buClr>
                <a:schemeClr val="dk2"/>
              </a:buClr>
              <a:buSzPts val="2800"/>
              <a:buFont typeface="Hanken Grotesk"/>
              <a:buNone/>
              <a:defRPr sz="2800" b="1">
                <a:solidFill>
                  <a:schemeClr val="dk2"/>
                </a:solidFill>
                <a:latin typeface="Hanken Grotesk"/>
                <a:ea typeface="Hanken Grotesk"/>
                <a:cs typeface="Hanken Grotesk"/>
                <a:sym typeface="Hanken Grotesk"/>
              </a:defRPr>
            </a:lvl8pPr>
            <a:lvl9pPr lvl="8">
              <a:spcBef>
                <a:spcPts val="0"/>
              </a:spcBef>
              <a:spcAft>
                <a:spcPts val="0"/>
              </a:spcAft>
              <a:buClr>
                <a:schemeClr val="dk2"/>
              </a:buClr>
              <a:buSzPts val="2800"/>
              <a:buFont typeface="Hanken Grotesk"/>
              <a:buNone/>
              <a:defRPr sz="2800" b="1">
                <a:solidFill>
                  <a:schemeClr val="dk2"/>
                </a:solidFill>
                <a:latin typeface="Hanken Grotesk"/>
                <a:ea typeface="Hanken Grotesk"/>
                <a:cs typeface="Hanken Grotesk"/>
                <a:sym typeface="Hanken Grotesk"/>
              </a:defRPr>
            </a:lvl9pPr>
          </a:lstStyle>
          <a:p>
            <a:endParaRPr/>
          </a:p>
        </p:txBody>
      </p:sp>
      <p:sp>
        <p:nvSpPr>
          <p:cNvPr id="52" name="Google Shape;52;p13"/>
          <p:cNvSpPr txBox="1">
            <a:spLocks noGrp="1"/>
          </p:cNvSpPr>
          <p:nvPr>
            <p:ph type="body" idx="1"/>
          </p:nvPr>
        </p:nvSpPr>
        <p:spPr>
          <a:xfrm>
            <a:off x="566250" y="1377275"/>
            <a:ext cx="8011500" cy="3191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Inter Medium"/>
              <a:buChar char="●"/>
              <a:defRPr sz="1800">
                <a:solidFill>
                  <a:schemeClr val="dk2"/>
                </a:solidFill>
                <a:latin typeface="Inter Medium"/>
                <a:ea typeface="Inter Medium"/>
                <a:cs typeface="Inter Medium"/>
                <a:sym typeface="Inter Medium"/>
              </a:defRPr>
            </a:lvl1pPr>
            <a:lvl2pPr marL="914400" lvl="1" indent="-317500">
              <a:lnSpc>
                <a:spcPct val="115000"/>
              </a:lnSpc>
              <a:spcBef>
                <a:spcPts val="0"/>
              </a:spcBef>
              <a:spcAft>
                <a:spcPts val="0"/>
              </a:spcAft>
              <a:buClr>
                <a:schemeClr val="dk2"/>
              </a:buClr>
              <a:buSzPts val="1400"/>
              <a:buFont typeface="Inter Medium"/>
              <a:buChar char="○"/>
              <a:defRPr>
                <a:solidFill>
                  <a:schemeClr val="dk2"/>
                </a:solidFill>
                <a:latin typeface="Inter Medium"/>
                <a:ea typeface="Inter Medium"/>
                <a:cs typeface="Inter Medium"/>
                <a:sym typeface="Inter Medium"/>
              </a:defRPr>
            </a:lvl2pPr>
            <a:lvl3pPr marL="1371600" lvl="2" indent="-317500">
              <a:lnSpc>
                <a:spcPct val="115000"/>
              </a:lnSpc>
              <a:spcBef>
                <a:spcPts val="0"/>
              </a:spcBef>
              <a:spcAft>
                <a:spcPts val="0"/>
              </a:spcAft>
              <a:buClr>
                <a:schemeClr val="dk2"/>
              </a:buClr>
              <a:buSzPts val="1400"/>
              <a:buFont typeface="Inter Medium"/>
              <a:buChar char="■"/>
              <a:defRPr>
                <a:solidFill>
                  <a:schemeClr val="dk2"/>
                </a:solidFill>
                <a:latin typeface="Inter Medium"/>
                <a:ea typeface="Inter Medium"/>
                <a:cs typeface="Inter Medium"/>
                <a:sym typeface="Inter Medium"/>
              </a:defRPr>
            </a:lvl3pPr>
            <a:lvl4pPr marL="1828800" lvl="3" indent="-317500">
              <a:lnSpc>
                <a:spcPct val="115000"/>
              </a:lnSpc>
              <a:spcBef>
                <a:spcPts val="0"/>
              </a:spcBef>
              <a:spcAft>
                <a:spcPts val="0"/>
              </a:spcAft>
              <a:buClr>
                <a:schemeClr val="dk2"/>
              </a:buClr>
              <a:buSzPts val="1400"/>
              <a:buFont typeface="Inter Medium"/>
              <a:buChar char="●"/>
              <a:defRPr>
                <a:solidFill>
                  <a:schemeClr val="dk2"/>
                </a:solidFill>
                <a:latin typeface="Inter Medium"/>
                <a:ea typeface="Inter Medium"/>
                <a:cs typeface="Inter Medium"/>
                <a:sym typeface="Inter Medium"/>
              </a:defRPr>
            </a:lvl4pPr>
            <a:lvl5pPr marL="2286000" lvl="4" indent="-317500">
              <a:lnSpc>
                <a:spcPct val="115000"/>
              </a:lnSpc>
              <a:spcBef>
                <a:spcPts val="0"/>
              </a:spcBef>
              <a:spcAft>
                <a:spcPts val="0"/>
              </a:spcAft>
              <a:buClr>
                <a:schemeClr val="dk2"/>
              </a:buClr>
              <a:buSzPts val="1400"/>
              <a:buFont typeface="Inter Medium"/>
              <a:buChar char="○"/>
              <a:defRPr>
                <a:solidFill>
                  <a:schemeClr val="dk2"/>
                </a:solidFill>
                <a:latin typeface="Inter Medium"/>
                <a:ea typeface="Inter Medium"/>
                <a:cs typeface="Inter Medium"/>
                <a:sym typeface="Inter Medium"/>
              </a:defRPr>
            </a:lvl5pPr>
            <a:lvl6pPr marL="2743200" lvl="5" indent="-317500">
              <a:lnSpc>
                <a:spcPct val="115000"/>
              </a:lnSpc>
              <a:spcBef>
                <a:spcPts val="0"/>
              </a:spcBef>
              <a:spcAft>
                <a:spcPts val="0"/>
              </a:spcAft>
              <a:buClr>
                <a:schemeClr val="dk2"/>
              </a:buClr>
              <a:buSzPts val="1400"/>
              <a:buFont typeface="Inter Medium"/>
              <a:buChar char="■"/>
              <a:defRPr>
                <a:solidFill>
                  <a:schemeClr val="dk2"/>
                </a:solidFill>
                <a:latin typeface="Inter Medium"/>
                <a:ea typeface="Inter Medium"/>
                <a:cs typeface="Inter Medium"/>
                <a:sym typeface="Inter Medium"/>
              </a:defRPr>
            </a:lvl6pPr>
            <a:lvl7pPr marL="3200400" lvl="6" indent="-317500">
              <a:lnSpc>
                <a:spcPct val="115000"/>
              </a:lnSpc>
              <a:spcBef>
                <a:spcPts val="0"/>
              </a:spcBef>
              <a:spcAft>
                <a:spcPts val="0"/>
              </a:spcAft>
              <a:buClr>
                <a:schemeClr val="dk2"/>
              </a:buClr>
              <a:buSzPts val="1400"/>
              <a:buFont typeface="Inter Medium"/>
              <a:buChar char="●"/>
              <a:defRPr>
                <a:solidFill>
                  <a:schemeClr val="dk2"/>
                </a:solidFill>
                <a:latin typeface="Inter Medium"/>
                <a:ea typeface="Inter Medium"/>
                <a:cs typeface="Inter Medium"/>
                <a:sym typeface="Inter Medium"/>
              </a:defRPr>
            </a:lvl7pPr>
            <a:lvl8pPr marL="3657600" lvl="7" indent="-317500">
              <a:lnSpc>
                <a:spcPct val="115000"/>
              </a:lnSpc>
              <a:spcBef>
                <a:spcPts val="0"/>
              </a:spcBef>
              <a:spcAft>
                <a:spcPts val="0"/>
              </a:spcAft>
              <a:buClr>
                <a:schemeClr val="dk2"/>
              </a:buClr>
              <a:buSzPts val="1400"/>
              <a:buFont typeface="Inter Medium"/>
              <a:buChar char="○"/>
              <a:defRPr>
                <a:solidFill>
                  <a:schemeClr val="dk2"/>
                </a:solidFill>
                <a:latin typeface="Inter Medium"/>
                <a:ea typeface="Inter Medium"/>
                <a:cs typeface="Inter Medium"/>
                <a:sym typeface="Inter Medium"/>
              </a:defRPr>
            </a:lvl8pPr>
            <a:lvl9pPr marL="4114800" lvl="8" indent="-317500">
              <a:lnSpc>
                <a:spcPct val="115000"/>
              </a:lnSpc>
              <a:spcBef>
                <a:spcPts val="0"/>
              </a:spcBef>
              <a:spcAft>
                <a:spcPts val="0"/>
              </a:spcAft>
              <a:buClr>
                <a:schemeClr val="dk2"/>
              </a:buClr>
              <a:buSzPts val="1400"/>
              <a:buFont typeface="Inter Medium"/>
              <a:buChar char="■"/>
              <a:defRPr>
                <a:solidFill>
                  <a:schemeClr val="dk2"/>
                </a:solidFill>
                <a:latin typeface="Inter Medium"/>
                <a:ea typeface="Inter Medium"/>
                <a:cs typeface="Inter Medium"/>
                <a:sym typeface="Inter Medium"/>
              </a:defRPr>
            </a:lvl9pPr>
          </a:lstStyle>
          <a:p>
            <a:endParaRPr/>
          </a:p>
        </p:txBody>
      </p:sp>
      <p:sp>
        <p:nvSpPr>
          <p:cNvPr id="53" name="Google Shape;53;p13"/>
          <p:cNvSpPr txBox="1">
            <a:spLocks noGrp="1"/>
          </p:cNvSpPr>
          <p:nvPr>
            <p:ph type="sldNum" idx="12"/>
          </p:nvPr>
        </p:nvSpPr>
        <p:spPr>
          <a:xfrm>
            <a:off x="80290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6" r:id="rId17"/>
    <p:sldLayoutId id="2147483677" r:id="rId18"/>
    <p:sldLayoutId id="2147483678"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57">
          <p15:clr>
            <a:srgbClr val="E46962"/>
          </p15:clr>
        </p15:guide>
        <p15:guide id="2" pos="5403">
          <p15:clr>
            <a:srgbClr val="E46962"/>
          </p15:clr>
        </p15:guide>
        <p15:guide id="3" orient="horz" pos="280">
          <p15:clr>
            <a:srgbClr val="E46962"/>
          </p15:clr>
        </p15:guide>
        <p15:guide id="4" orient="horz" pos="2878">
          <p15:clr>
            <a:srgbClr val="E46962"/>
          </p15:clr>
        </p15:guide>
        <p15:guide id="5" orient="horz" pos="868">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589"/>
            <a:ext cx="1767506" cy="514052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B61BEF0D-F0BB-DE4B-95CE-6DB70DBA9567}" type="datetimeFigureOut">
              <a:rPr lang="en-US" smtClean="0"/>
              <a:pPr/>
              <a:t>5/29/2024</a:t>
            </a:fld>
            <a:endParaRPr lang="en-US"/>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latin typeface="Tahoma" panose="020B0604030504040204" pitchFamily="34" charset="0"/>
                <a:ea typeface="Tahoma" panose="020B0604030504040204" pitchFamily="34" charset="0"/>
                <a:cs typeface="Tahoma" panose="020B0604030504040204" pitchFamily="34" charset="0"/>
              </a:defRPr>
            </a:lvl1pPr>
          </a:lstStyle>
          <a:p>
            <a:fld id="{D57F1E4F-1CFF-5643-939E-217C01CDF5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9" r:id="rId10"/>
    <p:sldLayoutId id="2147483680" r:id="rId11"/>
    <p:sldLayoutId id="2147483681" r:id="rId12"/>
    <p:sldLayoutId id="2147483682" r:id="rId13"/>
    <p:sldLayoutId id="2147483683" r:id="rId14"/>
    <p:sldLayoutId id="2147483658" r:id="rId15"/>
    <p:sldLayoutId id="2147483684" r:id="rId16"/>
  </p:sldLayoutIdLst>
  <p:txStyles>
    <p:titleStyle>
      <a:lvl1pPr algn="l" defTabSz="342900" rtl="0" eaLnBrk="1" latinLnBrk="0" hangingPunct="1">
        <a:spcBef>
          <a:spcPct val="0"/>
        </a:spcBef>
        <a:buNone/>
        <a:defRPr sz="2700" kern="12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opencurriculum.org/9353/how-do-you-write-a-check-to-pay-for-someth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flickr.com/photos/33252741@N08/33584992394" TargetMode="External"/><Relationship Id="rId5" Type="http://schemas.openxmlformats.org/officeDocument/2006/relationships/image" Target="../media/image18.jpeg"/><Relationship Id="rId4" Type="http://schemas.openxmlformats.org/officeDocument/2006/relationships/hyperlink" Target="http://commons.wikimedia.org/wiki/file:air-force-basic-military-training-graduation.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20.jpeg"/><Relationship Id="rId4" Type="http://schemas.openxmlformats.org/officeDocument/2006/relationships/hyperlink" Target="http://commons.wikimedia.org/wiki/File:Graves_at_Arlington_on_Memorial_Day.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hyperlink" Target="https://apps.leg.wa.gov/WAC/default.aspx?cite=357-16-110" TargetMode="External"/><Relationship Id="rId4" Type="http://schemas.openxmlformats.org/officeDocument/2006/relationships/hyperlink" Target="https://apps.leg.wa.gov/RCW/default.aspx?cite=41.04.00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hyperlink" Target="https://blogs.lse.ac.uk/usappblog/2020/05/30/the-history-of-puerto-rico-shows-that-nationalism-can-be-liberatory-rather-than-xenophobic/" TargetMode="External"/><Relationship Id="rId5" Type="http://schemas.openxmlformats.org/officeDocument/2006/relationships/image" Target="../media/image46.jpeg"/><Relationship Id="rId4" Type="http://schemas.openxmlformats.org/officeDocument/2006/relationships/hyperlink" Target="http://en.m.wikipedia.org/wiki/military_history_of_african_american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www.flickr.com/photos/state_library_south_australia/3908342472/" TargetMode="External"/><Relationship Id="rId3" Type="http://schemas.openxmlformats.org/officeDocument/2006/relationships/image" Target="../media/image48.jpeg"/><Relationship Id="rId7"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hyperlink" Target="https://commons.wikimedia.org/wiki/Category:Military_women_in_World_War_II" TargetMode="External"/><Relationship Id="rId5" Type="http://schemas.openxmlformats.org/officeDocument/2006/relationships/image" Target="../media/image49.jpeg"/><Relationship Id="rId4" Type="http://schemas.openxmlformats.org/officeDocument/2006/relationships/hyperlink" Target="https://en.wikipedia.org/wiki/Wikipedia:Reference_desk/Archives/Miscellaneous/2018_October_1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hyperlink" Target="https://www.flickr.com/photos/72105154@N00/4019920791/"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53.jpeg"/><Relationship Id="rId5" Type="http://schemas.openxmlformats.org/officeDocument/2006/relationships/hyperlink" Target="https://www.aucklandmuseum.com/war-memorial/online-cenotaph/record/C128503" TargetMode="Externa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Gulf_War" TargetMode="External"/><Relationship Id="rId3" Type="http://schemas.openxmlformats.org/officeDocument/2006/relationships/image" Target="../media/image54.jpeg"/><Relationship Id="rId7"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hyperlink" Target="http://www.elgrancapitan.org/foro/viewtopic.php?f=111&amp;t=23161" TargetMode="External"/><Relationship Id="rId5" Type="http://schemas.openxmlformats.org/officeDocument/2006/relationships/image" Target="../media/image55.png"/><Relationship Id="rId4" Type="http://schemas.openxmlformats.org/officeDocument/2006/relationships/hyperlink" Target="https://en.wikipedia.org/wiki/File:Tank_in_Desert_Storm.JPE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hyperlink" Target="https://www.va.gov/HOMELESS/pit_count.asp#:~:text=This%20national%20snapshot%20of%20Veteran%20homelessness%20showed%20that%3A,January%202019%2C%20compared%20to%2037%2C878%20in%20January%202018." TargetMode="External"/><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openxmlformats.org/officeDocument/2006/relationships/hyperlink" Target="https://crsreports.congress.gov/product/pdf/R/R44321"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hyperlink" Target="http://www.fedshirevets.gov/" TargetMode="External"/><Relationship Id="rId7" Type="http://schemas.openxmlformats.org/officeDocument/2006/relationships/hyperlink" Target="https://www.govinfo.gov/content/pkg/FR-2009-11-13/pdf/E9-27441.pdf" TargetMode="External"/><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hyperlink" Target="https://www.gpo.gov/fdsys/pkg/FR-2009-11-13/pdf/E9-27441.pdf" TargetMode="External"/><Relationship Id="rId5" Type="http://schemas.openxmlformats.org/officeDocument/2006/relationships/hyperlink" Target="https://www.commerce.gov/hr/careers/veterans/faqs" TargetMode="External"/><Relationship Id="rId4" Type="http://schemas.openxmlformats.org/officeDocument/2006/relationships/hyperlink" Target="http://www.opm.gov/staffingPortal/Vetguide.asp"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microsoft.com/office/2007/relationships/hdphoto" Target="../media/hdphoto4.wdp"/></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freepngimg.com/png/86668-parade-text-veteran-logo-veterans-day" TargetMode="External"/><Relationship Id="rId11" Type="http://schemas.openxmlformats.org/officeDocument/2006/relationships/hyperlink" Target="http://www.flickr.com/photos/minnesotanationalguard/6080817950/" TargetMode="External"/><Relationship Id="rId5" Type="http://schemas.openxmlformats.org/officeDocument/2006/relationships/image" Target="../media/image11.png"/><Relationship Id="rId10" Type="http://schemas.openxmlformats.org/officeDocument/2006/relationships/image" Target="../media/image14.jpeg"/><Relationship Id="rId4" Type="http://schemas.openxmlformats.org/officeDocument/2006/relationships/hyperlink" Target="https://en.wikipedia.org/wiki/File:World_War_I_veteran_Joseph_Ambrose,_86,_at_the_dedication_day_parade_for_the_Vietnam_Veterans_Memorial_in_1982.jpg" TargetMode="External"/><Relationship Id="rId9" Type="http://schemas.openxmlformats.org/officeDocument/2006/relationships/hyperlink" Target="https://thirdestatesundayreview.blogspot.com/2020_06_14_archive.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5557-7381-D73A-4E7F-9DC6DD28DEDF}"/>
              </a:ext>
            </a:extLst>
          </p:cNvPr>
          <p:cNvSpPr>
            <a:spLocks noGrp="1"/>
          </p:cNvSpPr>
          <p:nvPr>
            <p:ph type="title" idx="4294967295"/>
          </p:nvPr>
        </p:nvSpPr>
        <p:spPr>
          <a:xfrm>
            <a:off x="566250" y="-572700"/>
            <a:ext cx="8011500" cy="572700"/>
          </a:xfrm>
        </p:spPr>
        <p:txBody>
          <a:bodyPr spcFirstLastPara="1" wrap="square" lIns="91425" tIns="91425" rIns="91425" bIns="91425" anchor="b" anchorCtr="0">
            <a:normAutofit fontScale="90000"/>
          </a:bodyPr>
          <a:lstStyle/>
          <a:p>
            <a:r>
              <a:rPr lang="en-US" dirty="0">
                <a:solidFill>
                  <a:srgbClr val="FFFFFF"/>
                </a:solidFill>
              </a:rPr>
              <a:t>Washington</a:t>
            </a:r>
            <a:r>
              <a:rPr lang="en-US" baseline="0" dirty="0">
                <a:solidFill>
                  <a:srgbClr val="FFFFFF"/>
                </a:solidFill>
              </a:rPr>
              <a:t> State Veterans Employee Resource Group</a:t>
            </a:r>
            <a:endParaRPr lang="en-US" dirty="0"/>
          </a:p>
        </p:txBody>
      </p:sp>
      <p:pic>
        <p:nvPicPr>
          <p:cNvPr id="5" name="Picture 4" descr="Veteran Employee Resource Group logo. Has an image of Washington State and an American Flag. ">
            <a:extLst>
              <a:ext uri="{FF2B5EF4-FFF2-40B4-BE49-F238E27FC236}">
                <a16:creationId xmlns:a16="http://schemas.microsoft.com/office/drawing/2014/main" id="{6BE43A65-EB95-9B32-F6AC-B1C13BB0055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2402"/>
          <a:stretch/>
        </p:blipFill>
        <p:spPr>
          <a:xfrm>
            <a:off x="1269123" y="593710"/>
            <a:ext cx="6396859" cy="3371318"/>
          </a:xfrm>
          <a:prstGeom prst="rect">
            <a:avLst/>
          </a:prstGeom>
        </p:spPr>
      </p:pic>
    </p:spTree>
    <p:extLst>
      <p:ext uri="{BB962C8B-B14F-4D97-AF65-F5344CB8AC3E}">
        <p14:creationId xmlns:p14="http://schemas.microsoft.com/office/powerpoint/2010/main" val="32145564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202"/>
        <p:cNvGrpSpPr/>
        <p:nvPr/>
      </p:nvGrpSpPr>
      <p:grpSpPr>
        <a:xfrm>
          <a:off x="0" y="0"/>
          <a:ext cx="0" cy="0"/>
          <a:chOff x="0" y="0"/>
          <a:chExt cx="0" cy="0"/>
        </a:xfrm>
      </p:grpSpPr>
      <p:sp>
        <p:nvSpPr>
          <p:cNvPr id="204" name="Google Shape;204;p32"/>
          <p:cNvSpPr txBox="1">
            <a:spLocks noGrp="1"/>
          </p:cNvSpPr>
          <p:nvPr>
            <p:ph type="title"/>
          </p:nvPr>
        </p:nvSpPr>
        <p:spPr>
          <a:xfrm>
            <a:off x="981" y="305036"/>
            <a:ext cx="9143019" cy="689859"/>
          </a:xfrm>
          <a:prstGeom prst="rect">
            <a:avLst/>
          </a:prstGeom>
        </p:spPr>
        <p:txBody>
          <a:bodyPr spcFirstLastPara="1" wrap="square" lIns="91425" tIns="91425" rIns="91425" bIns="91425" anchor="ctr" anchorCtr="0">
            <a:noAutofit/>
          </a:bodyPr>
          <a:lstStyle/>
          <a:p>
            <a:pPr algn="ctr"/>
            <a:r>
              <a:rPr lang="en" sz="4400" dirty="0">
                <a:solidFill>
                  <a:schemeClr val="bg1"/>
                </a:solidFill>
                <a:latin typeface="Tahoma" panose="020B0604030504040204" pitchFamily="34" charset="0"/>
                <a:ea typeface="Tahoma" panose="020B0604030504040204" pitchFamily="34" charset="0"/>
                <a:cs typeface="Tahoma" panose="020B0604030504040204" pitchFamily="34" charset="0"/>
              </a:rPr>
              <a:t>What is Open General?</a:t>
            </a:r>
            <a:endParaRPr lang="en" sz="4400" dirty="0">
              <a:solidFill>
                <a:srgbClr val="08170F"/>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879C557B-F43E-4488-0B54-FEB2EF452FBC}"/>
              </a:ext>
            </a:extLst>
          </p:cNvPr>
          <p:cNvSpPr>
            <a:spLocks noGrp="1"/>
          </p:cNvSpPr>
          <p:nvPr>
            <p:ph type="subTitle" idx="1"/>
          </p:nvPr>
        </p:nvSpPr>
        <p:spPr/>
        <p:txBody>
          <a:bodyPr/>
          <a:lstStyle/>
          <a:p>
            <a:endParaRPr lang="en-US"/>
          </a:p>
        </p:txBody>
      </p:sp>
      <p:grpSp>
        <p:nvGrpSpPr>
          <p:cNvPr id="5" name="Group 4" descr="Image of blank check pay to the order of United States of America. Anything the nation asks! Up to including my life! For my enlistment/commission oath">
            <a:extLst>
              <a:ext uri="{FF2B5EF4-FFF2-40B4-BE49-F238E27FC236}">
                <a16:creationId xmlns:a16="http://schemas.microsoft.com/office/drawing/2014/main" id="{F9B58D9E-024A-63F2-B80E-D53D967F0444}"/>
              </a:ext>
            </a:extLst>
          </p:cNvPr>
          <p:cNvGrpSpPr/>
          <p:nvPr/>
        </p:nvGrpSpPr>
        <p:grpSpPr>
          <a:xfrm>
            <a:off x="480061" y="1352207"/>
            <a:ext cx="8023858" cy="3406826"/>
            <a:chOff x="480061" y="1352207"/>
            <a:chExt cx="8023858" cy="3406826"/>
          </a:xfrm>
        </p:grpSpPr>
        <p:pic>
          <p:nvPicPr>
            <p:cNvPr id="4" name="Picture 3" descr="Blank Check to the United States of America up to and including my life. Enlistment/Commission Oath">
              <a:extLst>
                <a:ext uri="{FF2B5EF4-FFF2-40B4-BE49-F238E27FC236}">
                  <a16:creationId xmlns:a16="http://schemas.microsoft.com/office/drawing/2014/main" id="{0899FD7C-25C5-30B9-7AB0-491F2EFAAA5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0061" y="1352207"/>
              <a:ext cx="8023858" cy="3406826"/>
            </a:xfrm>
            <a:prstGeom prst="rect">
              <a:avLst/>
            </a:prstGeom>
          </p:spPr>
        </p:pic>
        <p:sp>
          <p:nvSpPr>
            <p:cNvPr id="2" name="TextBox 1">
              <a:extLst>
                <a:ext uri="{FF2B5EF4-FFF2-40B4-BE49-F238E27FC236}">
                  <a16:creationId xmlns:a16="http://schemas.microsoft.com/office/drawing/2014/main" id="{049A96FF-3A94-1FC0-F337-19E170163633}"/>
                </a:ext>
              </a:extLst>
            </p:cNvPr>
            <p:cNvSpPr txBox="1"/>
            <p:nvPr/>
          </p:nvSpPr>
          <p:spPr>
            <a:xfrm>
              <a:off x="1662546" y="2277123"/>
              <a:ext cx="46778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i="1">
                  <a:latin typeface="Brush Script MT"/>
                </a:rPr>
                <a:t>United States of America</a:t>
              </a:r>
            </a:p>
          </p:txBody>
        </p:sp>
        <p:sp>
          <p:nvSpPr>
            <p:cNvPr id="6" name="TextBox 5">
              <a:extLst>
                <a:ext uri="{FF2B5EF4-FFF2-40B4-BE49-F238E27FC236}">
                  <a16:creationId xmlns:a16="http://schemas.microsoft.com/office/drawing/2014/main" id="{E9E1C001-B64E-B91A-C6F5-BCE0A1C53B6C}"/>
                </a:ext>
              </a:extLst>
            </p:cNvPr>
            <p:cNvSpPr txBox="1"/>
            <p:nvPr/>
          </p:nvSpPr>
          <p:spPr>
            <a:xfrm>
              <a:off x="896215" y="2909454"/>
              <a:ext cx="57929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latin typeface="Brush Script MT"/>
                </a:rPr>
                <a:t>Anything the nation asks!  Up to and including my life!</a:t>
              </a:r>
            </a:p>
          </p:txBody>
        </p:sp>
      </p:grpSp>
      <p:sp>
        <p:nvSpPr>
          <p:cNvPr id="9" name="TextBox 8">
            <a:extLst>
              <a:ext uri="{FF2B5EF4-FFF2-40B4-BE49-F238E27FC236}">
                <a16:creationId xmlns:a16="http://schemas.microsoft.com/office/drawing/2014/main" id="{E696C5A0-5BA9-ED13-C3B0-3390FD034B8A}"/>
              </a:ext>
            </a:extLst>
          </p:cNvPr>
          <p:cNvSpPr txBox="1"/>
          <p:nvPr/>
        </p:nvSpPr>
        <p:spPr>
          <a:xfrm>
            <a:off x="1147329" y="3861954"/>
            <a:ext cx="3256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latin typeface="Brush Script MT"/>
              </a:rPr>
              <a:t>My Enlistment/Commission Oath</a:t>
            </a:r>
          </a:p>
        </p:txBody>
      </p:sp>
    </p:spTree>
    <p:extLst>
      <p:ext uri="{BB962C8B-B14F-4D97-AF65-F5344CB8AC3E}">
        <p14:creationId xmlns:p14="http://schemas.microsoft.com/office/powerpoint/2010/main" val="15522738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202"/>
        <p:cNvGrpSpPr/>
        <p:nvPr/>
      </p:nvGrpSpPr>
      <p:grpSpPr>
        <a:xfrm>
          <a:off x="0" y="0"/>
          <a:ext cx="0" cy="0"/>
          <a:chOff x="0" y="0"/>
          <a:chExt cx="0" cy="0"/>
        </a:xfrm>
      </p:grpSpPr>
      <p:sp>
        <p:nvSpPr>
          <p:cNvPr id="204" name="Google Shape;204;p32"/>
          <p:cNvSpPr txBox="1">
            <a:spLocks noGrp="1"/>
          </p:cNvSpPr>
          <p:nvPr>
            <p:ph type="title"/>
          </p:nvPr>
        </p:nvSpPr>
        <p:spPr>
          <a:xfrm>
            <a:off x="981" y="69027"/>
            <a:ext cx="9143019" cy="689859"/>
          </a:xfrm>
          <a:prstGeom prst="rect">
            <a:avLst/>
          </a:prstGeom>
        </p:spPr>
        <p:txBody>
          <a:bodyPr spcFirstLastPara="1" wrap="square" lIns="91425" tIns="91425" rIns="91425" bIns="91425" anchor="ctr" anchorCtr="0">
            <a:noAutofit/>
          </a:bodyPr>
          <a:lstStyle/>
          <a:p>
            <a:pPr algn="ctr"/>
            <a:r>
              <a:rPr lang="en" sz="4400" dirty="0">
                <a:solidFill>
                  <a:schemeClr val="bg1"/>
                </a:solidFill>
                <a:latin typeface="Tahoma" panose="020B0604030504040204" pitchFamily="34" charset="0"/>
                <a:ea typeface="Tahoma" panose="020B0604030504040204" pitchFamily="34" charset="0"/>
                <a:cs typeface="Tahoma" panose="020B0604030504040204" pitchFamily="34" charset="0"/>
              </a:rPr>
              <a:t>How do we serve?</a:t>
            </a:r>
            <a:endParaRPr lang="en" sz="4400" dirty="0">
              <a:solidFill>
                <a:srgbClr val="08170F"/>
              </a:solidFill>
              <a:latin typeface="Krona One"/>
              <a:ea typeface="Krona One"/>
              <a:cs typeface="Krona One"/>
            </a:endParaRPr>
          </a:p>
        </p:txBody>
      </p:sp>
      <p:pic>
        <p:nvPicPr>
          <p:cNvPr id="4" name="Picture 3">
            <a:extLst>
              <a:ext uri="{FF2B5EF4-FFF2-40B4-BE49-F238E27FC236}">
                <a16:creationId xmlns:a16="http://schemas.microsoft.com/office/drawing/2014/main" id="{AE2934A5-E064-ACAD-B201-6B2BEC7999BF}"/>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0789" y="907721"/>
            <a:ext cx="4364180" cy="4166752"/>
          </a:xfrm>
          <a:prstGeom prst="rect">
            <a:avLst/>
          </a:prstGeom>
        </p:spPr>
      </p:pic>
      <p:pic>
        <p:nvPicPr>
          <p:cNvPr id="8" name="Picture 7">
            <a:extLst>
              <a:ext uri="{FF2B5EF4-FFF2-40B4-BE49-F238E27FC236}">
                <a16:creationId xmlns:a16="http://schemas.microsoft.com/office/drawing/2014/main" id="{778739A3-6923-B081-A6D0-75EFB1AE5948}"/>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873337" y="955223"/>
            <a:ext cx="4270662" cy="4094017"/>
          </a:xfrm>
          <a:prstGeom prst="rect">
            <a:avLst/>
          </a:prstGeom>
        </p:spPr>
      </p:pic>
    </p:spTree>
    <p:extLst>
      <p:ext uri="{BB962C8B-B14F-4D97-AF65-F5344CB8AC3E}">
        <p14:creationId xmlns:p14="http://schemas.microsoft.com/office/powerpoint/2010/main" val="14311857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CBA3-6E5A-3CD5-84C9-7560FC100E9A}"/>
              </a:ext>
            </a:extLst>
          </p:cNvPr>
          <p:cNvSpPr txBox="1">
            <a:spLocks noGrp="1"/>
          </p:cNvSpPr>
          <p:nvPr>
            <p:ph type="title" idx="4294967295"/>
          </p:nvPr>
        </p:nvSpPr>
        <p:spPr>
          <a:xfrm>
            <a:off x="81773" y="95909"/>
            <a:ext cx="8956393" cy="891540"/>
          </a:xfrm>
          <a:prstGeom prst="rect">
            <a:avLst/>
          </a:prstGeom>
          <a:solidFill>
            <a:srgbClr val="002060"/>
          </a:solid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Memorial Day </a:t>
            </a:r>
            <a:r>
              <a:rPr kumimoji="0" lang="en-US"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Veterans Day</a:t>
            </a:r>
          </a:p>
        </p:txBody>
      </p:sp>
      <p:pic>
        <p:nvPicPr>
          <p:cNvPr id="3" name="Picture 2">
            <a:extLst>
              <a:ext uri="{FF2B5EF4-FFF2-40B4-BE49-F238E27FC236}">
                <a16:creationId xmlns:a16="http://schemas.microsoft.com/office/drawing/2014/main" id="{EE0E5E72-52AF-DD91-B150-5CC62632E21F}"/>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7157" y="1027883"/>
            <a:ext cx="4293393" cy="3923553"/>
          </a:xfrm>
          <a:prstGeom prst="rect">
            <a:avLst/>
          </a:prstGeom>
        </p:spPr>
      </p:pic>
      <p:pic>
        <p:nvPicPr>
          <p:cNvPr id="7" name="Picture 6" descr="American Flag with Veteran memorial day image - Free stock photo - Public Domain photo - CC0 Images">
            <a:extLst>
              <a:ext uri="{FF2B5EF4-FFF2-40B4-BE49-F238E27FC236}">
                <a16:creationId xmlns:a16="http://schemas.microsoft.com/office/drawing/2014/main" id="{66975158-5F23-04B0-EC04-FF09D94A2FA0}"/>
              </a:ext>
            </a:extLst>
          </p:cNvPr>
          <p:cNvPicPr>
            <a:picLocks noChangeAspect="1"/>
          </p:cNvPicPr>
          <p:nvPr/>
        </p:nvPicPr>
        <p:blipFill>
          <a:blip r:embed="rId5"/>
          <a:stretch>
            <a:fillRect/>
          </a:stretch>
        </p:blipFill>
        <p:spPr>
          <a:xfrm>
            <a:off x="4714876" y="1027493"/>
            <a:ext cx="3921917" cy="3895756"/>
          </a:xfrm>
          <a:prstGeom prst="rect">
            <a:avLst/>
          </a:prstGeom>
        </p:spPr>
      </p:pic>
    </p:spTree>
    <p:extLst>
      <p:ext uri="{BB962C8B-B14F-4D97-AF65-F5344CB8AC3E}">
        <p14:creationId xmlns:p14="http://schemas.microsoft.com/office/powerpoint/2010/main" val="3636908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233"/>
        <p:cNvGrpSpPr/>
        <p:nvPr/>
      </p:nvGrpSpPr>
      <p:grpSpPr>
        <a:xfrm>
          <a:off x="0" y="0"/>
          <a:ext cx="0" cy="0"/>
          <a:chOff x="0" y="0"/>
          <a:chExt cx="0" cy="0"/>
        </a:xfrm>
      </p:grpSpPr>
      <p:pic>
        <p:nvPicPr>
          <p:cNvPr id="14" name="Picture 13">
            <a:extLst>
              <a:ext uri="{FF2B5EF4-FFF2-40B4-BE49-F238E27FC236}">
                <a16:creationId xmlns:a16="http://schemas.microsoft.com/office/drawing/2014/main" id="{119891F0-182C-94E5-0782-A6B1A8394C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45722" y="22645"/>
            <a:ext cx="6711350" cy="5065861"/>
          </a:xfrm>
          <a:prstGeom prst="rect">
            <a:avLst/>
          </a:prstGeom>
        </p:spPr>
      </p:pic>
      <p:sp>
        <p:nvSpPr>
          <p:cNvPr id="2" name="Title 1">
            <a:extLst>
              <a:ext uri="{FF2B5EF4-FFF2-40B4-BE49-F238E27FC236}">
                <a16:creationId xmlns:a16="http://schemas.microsoft.com/office/drawing/2014/main" id="{5E7457E6-28D8-8EEC-118E-2220DB48BAE5}"/>
              </a:ext>
            </a:extLst>
          </p:cNvPr>
          <p:cNvSpPr>
            <a:spLocks noGrp="1"/>
          </p:cNvSpPr>
          <p:nvPr>
            <p:ph type="title"/>
          </p:nvPr>
        </p:nvSpPr>
        <p:spPr>
          <a:xfrm>
            <a:off x="4135200" y="-726900"/>
            <a:ext cx="4270500" cy="726900"/>
          </a:xfrm>
        </p:spPr>
        <p:txBody>
          <a:bodyPr spcFirstLastPara="1" wrap="square" lIns="91425" tIns="91425" rIns="91425" bIns="91425" anchor="b" anchorCtr="0">
            <a:normAutofit/>
          </a:bodyPr>
          <a:lstStyle/>
          <a:p>
            <a:r>
              <a:rPr lang="en-US" dirty="0">
                <a:solidFill>
                  <a:schemeClr val="bg2"/>
                </a:solidFill>
                <a:latin typeface="Tahoma" panose="020B0604030504040204" pitchFamily="34" charset="0"/>
                <a:ea typeface="Tahoma" panose="020B0604030504040204" pitchFamily="34" charset="0"/>
                <a:cs typeface="Tahoma" panose="020B0604030504040204" pitchFamily="34" charset="0"/>
              </a:rPr>
              <a:t>Memorial Day </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D57A69D-6C52-FF6C-EBD1-8AE321801730}"/>
              </a:ext>
              <a:ext uri="{C183D7F6-B498-43B3-948B-1728B52AA6E4}">
                <adec:decorative xmlns:adec="http://schemas.microsoft.com/office/drawing/2017/decorative" val="1"/>
              </a:ext>
            </a:extLst>
          </p:cNvPr>
          <p:cNvPicPr>
            <a:picLocks noGrp="1" noChangeAspect="1"/>
          </p:cNvPicPr>
          <p:nvPr>
            <p:ph type="pic" idx="2"/>
          </p:nvPr>
        </p:nvPicPr>
        <p:blipFill>
          <a:blip r:embed="rId3"/>
          <a:srcRect l="25493" r="25493"/>
          <a:stretch/>
        </p:blipFill>
        <p:spPr>
          <a:xfrm>
            <a:off x="291142" y="399071"/>
            <a:ext cx="2828451" cy="4248510"/>
          </a:xfrm>
        </p:spPr>
      </p:pic>
      <p:sp>
        <p:nvSpPr>
          <p:cNvPr id="4" name="Title 3">
            <a:extLst>
              <a:ext uri="{FF2B5EF4-FFF2-40B4-BE49-F238E27FC236}">
                <a16:creationId xmlns:a16="http://schemas.microsoft.com/office/drawing/2014/main" id="{DEF40B2D-E732-3188-6BA3-CB052271BF7D}"/>
              </a:ext>
            </a:extLst>
          </p:cNvPr>
          <p:cNvSpPr>
            <a:spLocks noGrp="1"/>
          </p:cNvSpPr>
          <p:nvPr>
            <p:ph type="title"/>
          </p:nvPr>
        </p:nvSpPr>
        <p:spPr>
          <a:xfrm>
            <a:off x="4135200" y="348325"/>
            <a:ext cx="4270500" cy="726900"/>
          </a:xfrm>
        </p:spPr>
        <p:txBody>
          <a:bodyPr>
            <a:noAutofit/>
          </a:bodyPr>
          <a:lstStyle/>
          <a:p>
            <a:pPr algn="ct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Veteran's Day</a:t>
            </a:r>
          </a:p>
        </p:txBody>
      </p:sp>
      <p:pic>
        <p:nvPicPr>
          <p:cNvPr id="6" name="Picture 5">
            <a:extLst>
              <a:ext uri="{FF2B5EF4-FFF2-40B4-BE49-F238E27FC236}">
                <a16:creationId xmlns:a16="http://schemas.microsoft.com/office/drawing/2014/main" id="{0EB1FD72-3808-FC30-3255-75F2DB272F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28769" y="1165645"/>
            <a:ext cx="4856670" cy="3642503"/>
          </a:xfrm>
          <a:prstGeom prst="rect">
            <a:avLst/>
          </a:prstGeom>
        </p:spPr>
      </p:pic>
    </p:spTree>
    <p:extLst>
      <p:ext uri="{BB962C8B-B14F-4D97-AF65-F5344CB8AC3E}">
        <p14:creationId xmlns:p14="http://schemas.microsoft.com/office/powerpoint/2010/main" val="1700610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CBA3-6E5A-3CD5-84C9-7560FC100E9A}"/>
              </a:ext>
            </a:extLst>
          </p:cNvPr>
          <p:cNvSpPr txBox="1">
            <a:spLocks noGrp="1"/>
          </p:cNvSpPr>
          <p:nvPr>
            <p:ph type="title" idx="4294967295"/>
          </p:nvPr>
        </p:nvSpPr>
        <p:spPr>
          <a:xfrm>
            <a:off x="0" y="0"/>
            <a:ext cx="9144000" cy="891540"/>
          </a:xfrm>
          <a:prstGeom prst="rect">
            <a:avLst/>
          </a:prstGeom>
          <a:solidFill>
            <a:srgbClr val="002060"/>
          </a:solid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Military Spouses</a:t>
            </a:r>
          </a:p>
        </p:txBody>
      </p:sp>
      <p:pic>
        <p:nvPicPr>
          <p:cNvPr id="3" name="Picture 2" descr="Free Images : people, woman, home, vacation, patriotism, dress, honor, submarine, navy, prom ...">
            <a:extLst>
              <a:ext uri="{FF2B5EF4-FFF2-40B4-BE49-F238E27FC236}">
                <a16:creationId xmlns:a16="http://schemas.microsoft.com/office/drawing/2014/main" id="{19E21465-06AF-387E-127F-2AA4C59C53B2}"/>
              </a:ext>
            </a:extLst>
          </p:cNvPr>
          <p:cNvPicPr>
            <a:picLocks noChangeAspect="1"/>
          </p:cNvPicPr>
          <p:nvPr/>
        </p:nvPicPr>
        <p:blipFill>
          <a:blip r:embed="rId3"/>
          <a:stretch>
            <a:fillRect/>
          </a:stretch>
        </p:blipFill>
        <p:spPr>
          <a:xfrm>
            <a:off x="171450" y="1068419"/>
            <a:ext cx="3228975" cy="3578161"/>
          </a:xfrm>
          <a:prstGeom prst="rect">
            <a:avLst/>
          </a:prstGeom>
        </p:spPr>
      </p:pic>
      <p:pic>
        <p:nvPicPr>
          <p:cNvPr id="4" name="Picture 3">
            <a:extLst>
              <a:ext uri="{FF2B5EF4-FFF2-40B4-BE49-F238E27FC236}">
                <a16:creationId xmlns:a16="http://schemas.microsoft.com/office/drawing/2014/main" id="{C1FF88CA-F897-7271-0726-94E0C62432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36170" y="1114424"/>
            <a:ext cx="2743200" cy="1828800"/>
          </a:xfrm>
          <a:prstGeom prst="rect">
            <a:avLst/>
          </a:prstGeom>
        </p:spPr>
      </p:pic>
      <p:pic>
        <p:nvPicPr>
          <p:cNvPr id="7" name="Picture 6">
            <a:extLst>
              <a:ext uri="{FF2B5EF4-FFF2-40B4-BE49-F238E27FC236}">
                <a16:creationId xmlns:a16="http://schemas.microsoft.com/office/drawing/2014/main" id="{E31B8A24-59F7-C735-8A26-077C06055A9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93706" y="1067505"/>
            <a:ext cx="2228850" cy="3365678"/>
          </a:xfrm>
          <a:prstGeom prst="rect">
            <a:avLst/>
          </a:prstGeom>
        </p:spPr>
      </p:pic>
    </p:spTree>
    <p:extLst>
      <p:ext uri="{BB962C8B-B14F-4D97-AF65-F5344CB8AC3E}">
        <p14:creationId xmlns:p14="http://schemas.microsoft.com/office/powerpoint/2010/main" val="4037102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AD2F8611-1FEF-F095-EA43-AE4C2FFDF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221D9-EFBD-3A06-4B5C-4F3A1F95CE48}"/>
              </a:ext>
            </a:extLst>
          </p:cNvPr>
          <p:cNvSpPr txBox="1">
            <a:spLocks noGrp="1"/>
          </p:cNvSpPr>
          <p:nvPr>
            <p:ph type="title" idx="4294967295"/>
          </p:nvPr>
        </p:nvSpPr>
        <p:spPr>
          <a:xfrm>
            <a:off x="81773" y="95909"/>
            <a:ext cx="8956393" cy="891540"/>
          </a:xfrm>
          <a:prstGeom prst="rect">
            <a:avLst/>
          </a:prstGeom>
          <a:solidFill>
            <a:srgbClr val="002060"/>
          </a:solid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Military Spouses In State Employment</a:t>
            </a:r>
          </a:p>
        </p:txBody>
      </p:sp>
      <p:sp>
        <p:nvSpPr>
          <p:cNvPr id="7" name="TextBox 6" descr="This is current data from Office of Financial Management. Military Spouses employed with the State of Washington is 1.1%. This is all self-reported">
            <a:extLst>
              <a:ext uri="{FF2B5EF4-FFF2-40B4-BE49-F238E27FC236}">
                <a16:creationId xmlns:a16="http://schemas.microsoft.com/office/drawing/2014/main" id="{81662CB6-02F3-992F-D67F-87BED4B0218A}"/>
              </a:ext>
            </a:extLst>
          </p:cNvPr>
          <p:cNvSpPr txBox="1"/>
          <p:nvPr/>
        </p:nvSpPr>
        <p:spPr>
          <a:xfrm>
            <a:off x="6063915" y="1232319"/>
            <a:ext cx="2886041" cy="3323987"/>
          </a:xfrm>
          <a:prstGeom prst="rect">
            <a:avLst/>
          </a:prstGeom>
          <a:noFill/>
        </p:spPr>
        <p:txBody>
          <a:bodyPr wrap="square" lIns="91440" tIns="45720" rIns="91440" bIns="45720" rtlCol="0" anchor="t">
            <a:spAutoFit/>
          </a:bodyPr>
          <a:lstStyle/>
          <a:p>
            <a:pPr>
              <a:spcAft>
                <a:spcPts val="1800"/>
              </a:spcAft>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This is current data from Office of Financial Management. </a:t>
            </a:r>
          </a:p>
          <a:p>
            <a:pPr>
              <a:spcAft>
                <a:spcPts val="1800"/>
              </a:spcAft>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Military Spouses employed with the State of Washington is 1.1%. </a:t>
            </a:r>
          </a:p>
          <a:p>
            <a:pPr>
              <a:spcAft>
                <a:spcPts val="1800"/>
              </a:spcAft>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This is all self-reported. </a:t>
            </a:r>
          </a:p>
        </p:txBody>
      </p:sp>
      <p:pic>
        <p:nvPicPr>
          <p:cNvPr id="4" name="Picture 3" descr="Diversity overview, veterans in our workforce in Washington state. Military spouse 1.1% ">
            <a:extLst>
              <a:ext uri="{FF2B5EF4-FFF2-40B4-BE49-F238E27FC236}">
                <a16:creationId xmlns:a16="http://schemas.microsoft.com/office/drawing/2014/main" id="{DBF562B3-05B7-43A5-4053-2023A5BDE0E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94043" y="1219322"/>
            <a:ext cx="5825263" cy="3828269"/>
          </a:xfrm>
          <a:prstGeom prst="rect">
            <a:avLst/>
          </a:prstGeom>
        </p:spPr>
      </p:pic>
    </p:spTree>
    <p:extLst>
      <p:ext uri="{BB962C8B-B14F-4D97-AF65-F5344CB8AC3E}">
        <p14:creationId xmlns:p14="http://schemas.microsoft.com/office/powerpoint/2010/main" val="3277887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2274E5A2-3EC7-FA92-4704-57073689C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360F7-E7A3-2141-B1D2-50EA241A20D3}"/>
              </a:ext>
            </a:extLst>
          </p:cNvPr>
          <p:cNvSpPr txBox="1">
            <a:spLocks noGrp="1"/>
          </p:cNvSpPr>
          <p:nvPr>
            <p:ph type="title" idx="4294967295"/>
          </p:nvPr>
        </p:nvSpPr>
        <p:spPr>
          <a:xfrm>
            <a:off x="0" y="0"/>
            <a:ext cx="9144000" cy="891540"/>
          </a:xfrm>
          <a:prstGeom prst="rect">
            <a:avLst/>
          </a:prstGeom>
          <a:solidFill>
            <a:srgbClr val="002060"/>
          </a:solid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Military Spouses &amp; Family Impact </a:t>
            </a:r>
          </a:p>
        </p:txBody>
      </p:sp>
      <p:pic>
        <p:nvPicPr>
          <p:cNvPr id="5" name="Picture 4">
            <a:extLst>
              <a:ext uri="{FF2B5EF4-FFF2-40B4-BE49-F238E27FC236}">
                <a16:creationId xmlns:a16="http://schemas.microsoft.com/office/drawing/2014/main" id="{D533896C-CE93-4165-45D8-2A93D44113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2" y="987448"/>
            <a:ext cx="2881150" cy="4156052"/>
          </a:xfrm>
          <a:prstGeom prst="rect">
            <a:avLst/>
          </a:prstGeom>
        </p:spPr>
      </p:pic>
      <p:sp>
        <p:nvSpPr>
          <p:cNvPr id="3" name="TextBox 2">
            <a:extLst>
              <a:ext uri="{FF2B5EF4-FFF2-40B4-BE49-F238E27FC236}">
                <a16:creationId xmlns:a16="http://schemas.microsoft.com/office/drawing/2014/main" id="{F278D6AB-CA84-20CE-7C1E-DB1B248C33F7}"/>
              </a:ext>
            </a:extLst>
          </p:cNvPr>
          <p:cNvSpPr txBox="1"/>
          <p:nvPr/>
        </p:nvSpPr>
        <p:spPr>
          <a:xfrm>
            <a:off x="3228976" y="1035844"/>
            <a:ext cx="519350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The 2021 Survey of Active Duty Spouses found that spouse employment remained steady since 2019, while the percentage of spouses employed in their area of education or training rose significantly over the same period. The survey also found that 25% of spouses experienced food insecurity, and only 49% said they were satisfied with military life, down from 56% in 2019. ​</a:t>
            </a:r>
          </a:p>
        </p:txBody>
      </p:sp>
    </p:spTree>
    <p:extLst>
      <p:ext uri="{BB962C8B-B14F-4D97-AF65-F5344CB8AC3E}">
        <p14:creationId xmlns:p14="http://schemas.microsoft.com/office/powerpoint/2010/main" val="64098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1E5B0-F0D0-FDC2-9EFB-6837D9B4A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BEE2C4-8447-A545-61E8-A0BFAA16F0BD}"/>
              </a:ext>
            </a:extLst>
          </p:cNvPr>
          <p:cNvSpPr txBox="1">
            <a:spLocks noGrp="1"/>
          </p:cNvSpPr>
          <p:nvPr>
            <p:ph type="title" idx="4294967295"/>
          </p:nvPr>
        </p:nvSpPr>
        <p:spPr>
          <a:xfrm>
            <a:off x="81773" y="95909"/>
            <a:ext cx="8956393" cy="553796"/>
          </a:xfrm>
          <a:prstGeom prst="rect">
            <a:avLst/>
          </a:prstGeom>
          <a:solidFill>
            <a:srgbClr val="002060"/>
          </a:solid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Family Impact </a:t>
            </a:r>
          </a:p>
        </p:txBody>
      </p:sp>
      <p:pic>
        <p:nvPicPr>
          <p:cNvPr id="8" name="Picture 7" descr="Resources &#10;Financial well being of military families&#10;Percentage of Active Duty Marriages satisfaction rate. &#10;Food security&#10;Mental health&#10;counseling use &#10; ">
            <a:extLst>
              <a:ext uri="{FF2B5EF4-FFF2-40B4-BE49-F238E27FC236}">
                <a16:creationId xmlns:a16="http://schemas.microsoft.com/office/drawing/2014/main" id="{AC5D7704-4A67-E63F-C3DB-E5315810B6F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1772" y="649705"/>
            <a:ext cx="8956393" cy="4493795"/>
          </a:xfrm>
          <a:prstGeom prst="rect">
            <a:avLst/>
          </a:prstGeom>
        </p:spPr>
      </p:pic>
    </p:spTree>
    <p:extLst>
      <p:ext uri="{BB962C8B-B14F-4D97-AF65-F5344CB8AC3E}">
        <p14:creationId xmlns:p14="http://schemas.microsoft.com/office/powerpoint/2010/main" val="296693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F63D8A-8B59-0C5B-9199-61A7EE0D7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F7746-BB4E-7A33-40B6-F6B6472FD0CE}"/>
              </a:ext>
            </a:extLst>
          </p:cNvPr>
          <p:cNvSpPr txBox="1">
            <a:spLocks noGrp="1"/>
          </p:cNvSpPr>
          <p:nvPr>
            <p:ph type="title" idx="4294967295"/>
          </p:nvPr>
        </p:nvSpPr>
        <p:spPr>
          <a:xfrm>
            <a:off x="65485" y="2814637"/>
            <a:ext cx="2468165" cy="1839515"/>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450"/>
              </a:spcAft>
              <a:buClr>
                <a:srgbClr val="000000"/>
              </a:buClr>
              <a:buSzTx/>
              <a:buFont typeface="Arial"/>
              <a:buNone/>
              <a:tabLst/>
              <a:defRPr/>
            </a:pPr>
            <a:r>
              <a:rPr kumimoji="0" lang="en-US" sz="2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rPr>
              <a:t>Veterans Preference Policies  </a:t>
            </a:r>
          </a:p>
        </p:txBody>
      </p:sp>
      <p:pic>
        <p:nvPicPr>
          <p:cNvPr id="4" name="Picture 3">
            <a:extLst>
              <a:ext uri="{FF2B5EF4-FFF2-40B4-BE49-F238E27FC236}">
                <a16:creationId xmlns:a16="http://schemas.microsoft.com/office/drawing/2014/main" id="{79920F93-486C-A5F9-EE91-AF3BDCBDC1F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7499" b="36735"/>
          <a:stretch/>
        </p:blipFill>
        <p:spPr>
          <a:xfrm>
            <a:off x="15" y="8"/>
            <a:ext cx="9143985" cy="278295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Rectangle 5">
            <a:extLst>
              <a:ext uri="{FF2B5EF4-FFF2-40B4-BE49-F238E27FC236}">
                <a16:creationId xmlns:a16="http://schemas.microsoft.com/office/drawing/2014/main" id="{0FAB9BAB-2EC6-9E09-961D-E79AE84CBA2B}"/>
              </a:ext>
            </a:extLst>
          </p:cNvPr>
          <p:cNvSpPr/>
          <p:nvPr/>
        </p:nvSpPr>
        <p:spPr>
          <a:xfrm>
            <a:off x="2029409" y="2814638"/>
            <a:ext cx="6752638" cy="183951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p>
            <a:pPr>
              <a:lnSpc>
                <a:spcPct val="90000"/>
              </a:lnSpc>
              <a:spcAft>
                <a:spcPts val="450"/>
              </a:spcAft>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Recognizing that sacrifices are made by those serving in the Armed Forces, Washington State has enacted laws to assist veterans seeking State employment. Veterans of the Armed Forces as defined in </a:t>
            </a:r>
            <a:r>
              <a:rPr lang="en-US" sz="2000" u="sng" dirty="0">
                <a:solidFill>
                  <a:schemeClr val="tx1"/>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RCW 41.04.005</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 have been given some degree of preference in appointments to state jobs. (</a:t>
            </a:r>
            <a:r>
              <a:rPr lang="en-US" sz="2000" u="sng" dirty="0">
                <a:solidFill>
                  <a:schemeClr val="tx1"/>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WAC 357-16-110</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747335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96"/>
        <p:cNvGrpSpPr/>
        <p:nvPr/>
      </p:nvGrpSpPr>
      <p:grpSpPr>
        <a:xfrm>
          <a:off x="0" y="0"/>
          <a:ext cx="0" cy="0"/>
          <a:chOff x="0" y="0"/>
          <a:chExt cx="0" cy="0"/>
        </a:xfrm>
      </p:grpSpPr>
      <p:sp>
        <p:nvSpPr>
          <p:cNvPr id="198" name="Google Shape;198;p31"/>
          <p:cNvSpPr txBox="1">
            <a:spLocks noGrp="1"/>
          </p:cNvSpPr>
          <p:nvPr>
            <p:ph type="title"/>
          </p:nvPr>
        </p:nvSpPr>
        <p:spPr>
          <a:xfrm>
            <a:off x="40175" y="53225"/>
            <a:ext cx="9058425" cy="902700"/>
          </a:xfrm>
          <a:prstGeom prst="rect">
            <a:avLst/>
          </a:prstGeom>
          <a:solidFill>
            <a:srgbClr val="002060"/>
          </a:solidFill>
          <a:ln>
            <a:solidFill>
              <a:srgbClr val="002060"/>
            </a:solidFill>
          </a:ln>
        </p:spPr>
        <p:txBody>
          <a:bodyPr spcFirstLastPara="1" wrap="square" lIns="91425" tIns="91425" rIns="91425" bIns="91425" anchor="ctr" anchorCtr="0">
            <a:noAutofit/>
          </a:bodyPr>
          <a:lstStyle/>
          <a:p>
            <a:r>
              <a:rPr lang="en" sz="3200" dirty="0">
                <a:solidFill>
                  <a:schemeClr val="bg1"/>
                </a:solidFill>
                <a:latin typeface="Tahoma" panose="020B0604030504040204" pitchFamily="34" charset="0"/>
                <a:ea typeface="Tahoma" panose="020B0604030504040204" pitchFamily="34" charset="0"/>
                <a:cs typeface="Tahoma" panose="020B0604030504040204" pitchFamily="34" charset="0"/>
                <a:sym typeface="Krona One"/>
              </a:rPr>
              <a:t> Introductions</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7" name="Google Shape;197;p31"/>
          <p:cNvSpPr txBox="1">
            <a:spLocks noGrp="1"/>
          </p:cNvSpPr>
          <p:nvPr>
            <p:ph type="subTitle" idx="1"/>
          </p:nvPr>
        </p:nvSpPr>
        <p:spPr>
          <a:xfrm>
            <a:off x="335450" y="1202850"/>
            <a:ext cx="7753500" cy="407400"/>
          </a:xfrm>
          <a:prstGeom prst="rect">
            <a:avLst/>
          </a:prstGeom>
        </p:spPr>
        <p:txBody>
          <a:bodyPr spcFirstLastPara="1" wrap="square" lIns="91425" tIns="91425" rIns="91425" bIns="91425" anchor="t" anchorCtr="0">
            <a:noAutofit/>
          </a:bodyPr>
          <a:lstStyle/>
          <a:p>
            <a:pPr marL="152400" lvl="0" indent="0" algn="l" rtl="0">
              <a:lnSpc>
                <a:spcPct val="110000"/>
              </a:lnSpc>
              <a:spcBef>
                <a:spcPts val="0"/>
              </a:spcBef>
              <a:spcAft>
                <a:spcPts val="0"/>
              </a:spcAft>
              <a:buClr>
                <a:srgbClr val="233E30"/>
              </a:buClr>
              <a:buSzPts val="1200"/>
            </a:pPr>
            <a:r>
              <a:rPr lang="en-US" sz="1800" b="1" dirty="0">
                <a:solidFill>
                  <a:srgbClr val="FFFFFF"/>
                </a:solidFill>
                <a:latin typeface="Tahoma" panose="020B0604030504040204" pitchFamily="34" charset="0"/>
                <a:ea typeface="Tahoma" panose="020B0604030504040204" pitchFamily="34" charset="0"/>
                <a:cs typeface="Tahoma" panose="020B0604030504040204" pitchFamily="34" charset="0"/>
                <a:sym typeface="Roboto Medium"/>
              </a:rPr>
              <a:t>Agenda:</a:t>
            </a:r>
            <a:endParaRPr lang="en-US" sz="1800" b="1"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indent="-304800">
              <a:lnSpc>
                <a:spcPct val="110000"/>
              </a:lnSpc>
              <a:buClr>
                <a:schemeClr val="bg1"/>
              </a:buClr>
              <a:buFont typeface="Roboto Medium"/>
              <a:buChar cha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sym typeface="Roboto Medium"/>
              </a:rPr>
              <a:t> Brief overview of BRGs &amp; VERG, and their goals</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indent="-304800">
              <a:lnSpc>
                <a:spcPct val="110000"/>
              </a:lnSpc>
              <a:buClr>
                <a:schemeClr val="bg1"/>
              </a:buClr>
              <a:buFont typeface="Roboto Medium"/>
              <a:buChar cha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sym typeface="Roboto Medium"/>
              </a:rPr>
              <a:t> Definition of "Veteran" by VERG and State of Washington</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indent="-304800">
              <a:lnSpc>
                <a:spcPct val="110000"/>
              </a:lnSpc>
              <a:buClr>
                <a:schemeClr val="bg1"/>
              </a:buClr>
              <a:buFont typeface="Roboto Medium"/>
              <a:buChar cha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sym typeface="Roboto Medium"/>
              </a:rPr>
              <a:t> Discussion on Total Force: Active Duty, Guard, and Reserves</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indent="-304800">
              <a:lnSpc>
                <a:spcPct val="110000"/>
              </a:lnSpc>
              <a:buClr>
                <a:schemeClr val="bg1"/>
              </a:buClr>
              <a:buFont typeface="Roboto Medium"/>
              <a:buChar cha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sym typeface="Roboto Medium"/>
              </a:rPr>
              <a:t> Veterans Demographics</a:t>
            </a:r>
          </a:p>
        </p:txBody>
      </p:sp>
      <p:sp>
        <p:nvSpPr>
          <p:cNvPr id="5" name="TextBox 4">
            <a:extLst>
              <a:ext uri="{FF2B5EF4-FFF2-40B4-BE49-F238E27FC236}">
                <a16:creationId xmlns:a16="http://schemas.microsoft.com/office/drawing/2014/main" id="{9CD7B4D4-F653-D0B0-E248-F7A9ED26DE15}"/>
              </a:ext>
            </a:extLst>
          </p:cNvPr>
          <p:cNvSpPr txBox="1"/>
          <p:nvPr/>
        </p:nvSpPr>
        <p:spPr>
          <a:xfrm>
            <a:off x="3689" y="4422481"/>
            <a:ext cx="91403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This activity supports the U.S. military and its veterans; however, it is not officially connected to or endorsed by the U.S. Department of Defense or any of its branches</a:t>
            </a:r>
          </a:p>
        </p:txBody>
      </p:sp>
      <p:pic>
        <p:nvPicPr>
          <p:cNvPr id="4" name="Picture 3">
            <a:extLst>
              <a:ext uri="{FF2B5EF4-FFF2-40B4-BE49-F238E27FC236}">
                <a16:creationId xmlns:a16="http://schemas.microsoft.com/office/drawing/2014/main" id="{56B6075D-1F3D-33DF-B6F2-4DCBED2023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8915" y="3116016"/>
            <a:ext cx="7463844" cy="10352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0D2008-8FEE-D4B8-B752-FCCDC5DBC26D}"/>
            </a:ext>
          </a:extLst>
        </p:cNvPr>
        <p:cNvGrpSpPr/>
        <p:nvPr/>
      </p:nvGrpSpPr>
      <p:grpSpPr>
        <a:xfrm>
          <a:off x="0" y="0"/>
          <a:ext cx="0" cy="0"/>
          <a:chOff x="0" y="0"/>
          <a:chExt cx="0" cy="0"/>
        </a:xfrm>
      </p:grpSpPr>
      <p:pic>
        <p:nvPicPr>
          <p:cNvPr id="8" name="Picture 7" descr="Rows of American flags in twilight">
            <a:extLst>
              <a:ext uri="{FF2B5EF4-FFF2-40B4-BE49-F238E27FC236}">
                <a16:creationId xmlns:a16="http://schemas.microsoft.com/office/drawing/2014/main" id="{46A51CE6-0D72-9C17-9BBC-07E6D79E8869}"/>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15" y="7"/>
            <a:ext cx="9143985" cy="5143493"/>
          </a:xfrm>
          <a:prstGeom prst="rect">
            <a:avLst/>
          </a:prstGeom>
        </p:spPr>
      </p:pic>
      <p:sp>
        <p:nvSpPr>
          <p:cNvPr id="10" name="Title 9">
            <a:extLst>
              <a:ext uri="{FF2B5EF4-FFF2-40B4-BE49-F238E27FC236}">
                <a16:creationId xmlns:a16="http://schemas.microsoft.com/office/drawing/2014/main" id="{247498C8-152E-08B5-6894-15DC5C2B9ED9}"/>
              </a:ext>
            </a:extLst>
          </p:cNvPr>
          <p:cNvSpPr txBox="1">
            <a:spLocks noGrp="1"/>
          </p:cNvSpPr>
          <p:nvPr>
            <p:ph type="title" idx="4294967295"/>
          </p:nvPr>
        </p:nvSpPr>
        <p:spPr>
          <a:xfrm>
            <a:off x="70177" y="3242579"/>
            <a:ext cx="9143985" cy="1567626"/>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450"/>
              </a:spcAft>
              <a:buClr>
                <a:srgbClr val="000000"/>
              </a:buClr>
              <a:buSzTx/>
              <a:buFont typeface="Arial"/>
              <a:buNone/>
              <a:tabLst/>
              <a:defRPr/>
            </a:pPr>
            <a:r>
              <a:rPr kumimoji="0" lang="en-US" sz="4400" b="1"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rPr>
              <a:t>V</a:t>
            </a:r>
            <a:r>
              <a:rPr lang="en-US" sz="4400" dirty="0" err="1">
                <a:solidFill>
                  <a:schemeClr val="bg1"/>
                </a:solidFill>
                <a:latin typeface="Tahoma" panose="020B0604030504040204" pitchFamily="34" charset="0"/>
                <a:ea typeface="Tahoma" panose="020B0604030504040204" pitchFamily="34" charset="0"/>
                <a:cs typeface="Tahoma" panose="020B0604030504040204" pitchFamily="34" charset="0"/>
                <a:sym typeface="Arial"/>
              </a:rPr>
              <a:t>eteran’s</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400" b="1"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rPr>
              <a:t>Preference and Special Hiring Authorities</a:t>
            </a:r>
          </a:p>
        </p:txBody>
      </p:sp>
    </p:spTree>
    <p:extLst>
      <p:ext uri="{BB962C8B-B14F-4D97-AF65-F5344CB8AC3E}">
        <p14:creationId xmlns:p14="http://schemas.microsoft.com/office/powerpoint/2010/main" val="4246870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240"/>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95B5FE-C346-2093-A8C1-DC65B346BFD6}"/>
              </a:ext>
              <a:ext uri="{C183D7F6-B498-43B3-948B-1728B52AA6E4}">
                <adec:decorative xmlns:adec="http://schemas.microsoft.com/office/drawing/2017/decorative" val="1"/>
              </a:ext>
            </a:extLst>
          </p:cNvPr>
          <p:cNvPicPr>
            <a:picLocks noGrp="1" noChangeAspect="1"/>
          </p:cNvPicPr>
          <p:nvPr>
            <p:ph type="pic" idx="2"/>
          </p:nvPr>
        </p:nvPicPr>
        <p:blipFill rotWithShape="1">
          <a:blip r:embed="rId3"/>
          <a:srcRect t="1902" r="313" b="22504"/>
          <a:stretch/>
        </p:blipFill>
        <p:spPr>
          <a:xfrm>
            <a:off x="5615506" y="0"/>
            <a:ext cx="3512450" cy="5144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F2F0A8EA-1EAD-EE27-0AAF-3025654810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9810" y="942022"/>
            <a:ext cx="4562916" cy="3402456"/>
          </a:xfrm>
          <a:prstGeom prst="rect">
            <a:avLst/>
          </a:prstGeom>
        </p:spPr>
      </p:pic>
      <p:sp>
        <p:nvSpPr>
          <p:cNvPr id="242" name="Google Shape;242;p37"/>
          <p:cNvSpPr txBox="1">
            <a:spLocks noGrp="1"/>
          </p:cNvSpPr>
          <p:nvPr>
            <p:ph type="title"/>
          </p:nvPr>
        </p:nvSpPr>
        <p:spPr>
          <a:xfrm>
            <a:off x="3998" y="3268"/>
            <a:ext cx="6108044" cy="791598"/>
          </a:xfrm>
          <a:prstGeom prst="rect">
            <a:avLst/>
          </a:prstGeom>
        </p:spPr>
        <p:txBody>
          <a:bodyPr spcFirstLastPara="1" wrap="square" lIns="91425" tIns="91425" rIns="91425" bIns="91425" anchor="ctr" anchorCtr="0">
            <a:noAutofit/>
          </a:bodyPr>
          <a:lstStyle/>
          <a:p>
            <a:pPr algn="ctr"/>
            <a:r>
              <a:rPr lang="en" sz="4400" dirty="0">
                <a:solidFill>
                  <a:schemeClr val="bg1"/>
                </a:solidFill>
                <a:latin typeface="Tahoma" panose="020B0604030504040204" pitchFamily="34" charset="0"/>
                <a:ea typeface="Tahoma" panose="020B0604030504040204" pitchFamily="34" charset="0"/>
                <a:cs typeface="Tahoma" panose="020B0604030504040204" pitchFamily="34" charset="0"/>
                <a:sym typeface="Krona One"/>
              </a:rPr>
              <a:t>Millennial Veterans</a:t>
            </a:r>
            <a:r>
              <a:rPr lang="en" sz="4400" dirty="0">
                <a:solidFill>
                  <a:srgbClr val="08170F"/>
                </a:solidFill>
                <a:latin typeface="Tahoma" panose="020B0604030504040204" pitchFamily="34" charset="0"/>
                <a:ea typeface="Tahoma" panose="020B0604030504040204" pitchFamily="34" charset="0"/>
                <a:cs typeface="Tahoma" panose="020B0604030504040204" pitchFamily="34" charset="0"/>
                <a:sym typeface="Krona One"/>
              </a:rPr>
              <a:t> </a:t>
            </a:r>
            <a:endParaRPr lang="en" sz="4400" dirty="0">
              <a:solidFill>
                <a:srgbClr val="08170F"/>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A2EABF-1D93-FAAD-5AEC-6FEF3C2893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02813" y="302080"/>
            <a:ext cx="2743200" cy="1851660"/>
          </a:xfrm>
          <a:prstGeom prst="rect">
            <a:avLst/>
          </a:prstGeom>
        </p:spPr>
      </p:pic>
      <p:sp>
        <p:nvSpPr>
          <p:cNvPr id="9" name="Title 8">
            <a:extLst>
              <a:ext uri="{FF2B5EF4-FFF2-40B4-BE49-F238E27FC236}">
                <a16:creationId xmlns:a16="http://schemas.microsoft.com/office/drawing/2014/main" id="{96379CE5-5B3D-35B5-782D-22799382BF7B}"/>
              </a:ext>
            </a:extLst>
          </p:cNvPr>
          <p:cNvSpPr txBox="1">
            <a:spLocks noGrp="1"/>
          </p:cNvSpPr>
          <p:nvPr>
            <p:ph type="title" idx="4294967295"/>
          </p:nvPr>
        </p:nvSpPr>
        <p:spPr>
          <a:xfrm>
            <a:off x="112756" y="2950324"/>
            <a:ext cx="2452133"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rPr>
              <a:t>Born 1981-1996</a:t>
            </a:r>
          </a:p>
        </p:txBody>
      </p:sp>
      <p:pic>
        <p:nvPicPr>
          <p:cNvPr id="2" name="Picture 1">
            <a:extLst>
              <a:ext uri="{FF2B5EF4-FFF2-40B4-BE49-F238E27FC236}">
                <a16:creationId xmlns:a16="http://schemas.microsoft.com/office/drawing/2014/main" id="{B8E0B81C-0929-B0EC-36C9-8606D6BDD0E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93727" y="91476"/>
            <a:ext cx="2447925" cy="3752850"/>
          </a:xfrm>
          <a:prstGeom prst="rect">
            <a:avLst/>
          </a:prstGeom>
        </p:spPr>
      </p:pic>
      <p:pic>
        <p:nvPicPr>
          <p:cNvPr id="7" name="Picture 6">
            <a:extLst>
              <a:ext uri="{FF2B5EF4-FFF2-40B4-BE49-F238E27FC236}">
                <a16:creationId xmlns:a16="http://schemas.microsoft.com/office/drawing/2014/main" id="{D19DFF98-AE58-7BDE-2F70-6CAAEF203F6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68586" y="2295378"/>
            <a:ext cx="4112642" cy="2751206"/>
          </a:xfrm>
          <a:prstGeom prst="rect">
            <a:avLst/>
          </a:prstGeom>
        </p:spPr>
      </p:pic>
      <p:sp>
        <p:nvSpPr>
          <p:cNvPr id="11" name="TextBox 10">
            <a:extLst>
              <a:ext uri="{FF2B5EF4-FFF2-40B4-BE49-F238E27FC236}">
                <a16:creationId xmlns:a16="http://schemas.microsoft.com/office/drawing/2014/main" id="{B9BD7858-2CED-19A9-DE19-35A1E41274C2}"/>
              </a:ext>
            </a:extLst>
          </p:cNvPr>
          <p:cNvSpPr txBox="1"/>
          <p:nvPr/>
        </p:nvSpPr>
        <p:spPr>
          <a:xfrm>
            <a:off x="6900576" y="4166633"/>
            <a:ext cx="20905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OEF/OIF</a:t>
            </a:r>
          </a:p>
        </p:txBody>
      </p:sp>
      <p:pic>
        <p:nvPicPr>
          <p:cNvPr id="3" name="Picture 2">
            <a:extLst>
              <a:ext uri="{FF2B5EF4-FFF2-40B4-BE49-F238E27FC236}">
                <a16:creationId xmlns:a16="http://schemas.microsoft.com/office/drawing/2014/main" id="{06890179-8007-CBF3-1277-8F703287741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87036" y="91786"/>
            <a:ext cx="2743200" cy="2743200"/>
          </a:xfrm>
          <a:prstGeom prst="rect">
            <a:avLst/>
          </a:prstGeom>
        </p:spPr>
      </p:pic>
    </p:spTree>
    <p:extLst>
      <p:ext uri="{BB962C8B-B14F-4D97-AF65-F5344CB8AC3E}">
        <p14:creationId xmlns:p14="http://schemas.microsoft.com/office/powerpoint/2010/main" val="10420290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6945" y="249285"/>
            <a:ext cx="8214619" cy="3582467"/>
          </a:xfrm>
          <a:prstGeom prst="rect">
            <a:avLst/>
          </a:prstGeom>
        </p:spPr>
      </p:pic>
      <p:sp>
        <p:nvSpPr>
          <p:cNvPr id="6" name="Title 5">
            <a:extLst>
              <a:ext uri="{FF2B5EF4-FFF2-40B4-BE49-F238E27FC236}">
                <a16:creationId xmlns:a16="http://schemas.microsoft.com/office/drawing/2014/main" id="{9A919405-78F8-E8B2-539E-251CE6F1306D}"/>
              </a:ext>
            </a:extLst>
          </p:cNvPr>
          <p:cNvSpPr>
            <a:spLocks noGrp="1"/>
          </p:cNvSpPr>
          <p:nvPr>
            <p:ph type="ctrTitle"/>
          </p:nvPr>
        </p:nvSpPr>
        <p:spPr>
          <a:xfrm>
            <a:off x="0" y="3781989"/>
            <a:ext cx="9144000" cy="741885"/>
          </a:xfrm>
        </p:spPr>
        <p:txBody>
          <a:bodyPr>
            <a:normAutofit fontScale="90000"/>
          </a:bodyPr>
          <a:lstStyle/>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Legal framework and challenges</a:t>
            </a:r>
          </a:p>
        </p:txBody>
      </p:sp>
    </p:spTree>
    <p:extLst>
      <p:ext uri="{BB962C8B-B14F-4D97-AF65-F5344CB8AC3E}">
        <p14:creationId xmlns:p14="http://schemas.microsoft.com/office/powerpoint/2010/main" val="4003292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919405-78F8-E8B2-539E-251CE6F1306D}"/>
              </a:ext>
              <a:ext uri="{C183D7F6-B498-43B3-948B-1728B52AA6E4}">
                <adec:decorative xmlns:adec="http://schemas.microsoft.com/office/drawing/2017/decorative" val="1"/>
              </a:ext>
            </a:extLst>
          </p:cNvPr>
          <p:cNvSpPr>
            <a:spLocks/>
          </p:cNvSpPr>
          <p:nvPr/>
        </p:nvSpPr>
        <p:spPr>
          <a:xfrm>
            <a:off x="1076325" y="3765947"/>
            <a:ext cx="6724650" cy="16192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chemeClr val="dk2"/>
              </a:buClr>
              <a:buSzPts val="2600"/>
              <a:buFont typeface="Space Grotesk"/>
              <a:buNone/>
              <a:tabLst/>
              <a:defRPr/>
            </a:pPr>
            <a:endParaRPr kumimoji="0" lang="en-US" sz="2400" b="1" i="0" u="none" strike="noStrike" kern="0" cap="none" spc="0" normalizeH="0" baseline="0" noProof="0">
              <a:ln>
                <a:noFill/>
              </a:ln>
              <a:solidFill>
                <a:schemeClr val="bg1"/>
              </a:solidFill>
              <a:effectLst/>
              <a:uLnTx/>
              <a:uFillTx/>
              <a:latin typeface="Space Grotesk"/>
              <a:ea typeface="Space Grotesk"/>
              <a:cs typeface="Space Grotesk"/>
              <a:sym typeface="Space Grotesk"/>
            </a:endParaRPr>
          </a:p>
          <a:p>
            <a:pPr marL="0" marR="0" lvl="0" indent="0" algn="ctr" defTabSz="914400" rtl="0" eaLnBrk="1" fontAlgn="auto" latinLnBrk="0" hangingPunct="1">
              <a:lnSpc>
                <a:spcPct val="100000"/>
              </a:lnSpc>
              <a:spcBef>
                <a:spcPts val="0"/>
              </a:spcBef>
              <a:spcAft>
                <a:spcPts val="0"/>
              </a:spcAft>
              <a:buClr>
                <a:schemeClr val="dk2"/>
              </a:buClr>
              <a:buSzPts val="2600"/>
              <a:buFont typeface="Space Grotesk"/>
              <a:buNone/>
              <a:tabLst/>
              <a:defRPr/>
            </a:pPr>
            <a:endParaRPr kumimoji="0" lang="en-US" sz="4500" b="1" i="0" u="none" strike="noStrike" kern="0" cap="none" spc="0" normalizeH="0" baseline="0" noProof="0">
              <a:ln>
                <a:noFill/>
              </a:ln>
              <a:solidFill>
                <a:schemeClr val="dk2"/>
              </a:solidFill>
              <a:effectLst/>
              <a:uLnTx/>
              <a:uFillTx/>
              <a:latin typeface="Space Grotesk"/>
              <a:ea typeface="Space Grotesk"/>
              <a:cs typeface="Space Grotesk"/>
              <a:sym typeface="Space Grotesk"/>
            </a:endParaRPr>
          </a:p>
        </p:txBody>
      </p:sp>
      <p:pic>
        <p:nvPicPr>
          <p:cNvPr id="2" name="Picture 1">
            <a:extLst>
              <a:ext uri="{FF2B5EF4-FFF2-40B4-BE49-F238E27FC236}">
                <a16:creationId xmlns:a16="http://schemas.microsoft.com/office/drawing/2014/main" id="{89648085-FB5E-F7D3-39A2-8A2D5DD4FA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67528" y="692"/>
            <a:ext cx="2878394" cy="2389238"/>
          </a:xfrm>
          <a:prstGeom prst="rect">
            <a:avLst/>
          </a:prstGeom>
        </p:spPr>
      </p:pic>
      <p:pic>
        <p:nvPicPr>
          <p:cNvPr id="3" name="Picture 2">
            <a:extLst>
              <a:ext uri="{FF2B5EF4-FFF2-40B4-BE49-F238E27FC236}">
                <a16:creationId xmlns:a16="http://schemas.microsoft.com/office/drawing/2014/main" id="{BA3AA9EB-420F-6721-68C3-53E2D6A6E1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67528" y="2922004"/>
            <a:ext cx="2862395" cy="2274933"/>
          </a:xfrm>
          <a:prstGeom prst="rect">
            <a:avLst/>
          </a:prstGeom>
        </p:spPr>
      </p:pic>
      <p:sp>
        <p:nvSpPr>
          <p:cNvPr id="5" name="Title 4">
            <a:extLst>
              <a:ext uri="{FF2B5EF4-FFF2-40B4-BE49-F238E27FC236}">
                <a16:creationId xmlns:a16="http://schemas.microsoft.com/office/drawing/2014/main" id="{1508B79A-F9D7-EC89-2128-BBF277F7F474}"/>
              </a:ext>
            </a:extLst>
          </p:cNvPr>
          <p:cNvSpPr txBox="1">
            <a:spLocks noGrp="1"/>
          </p:cNvSpPr>
          <p:nvPr>
            <p:ph type="title" idx="4294967295"/>
          </p:nvPr>
        </p:nvSpPr>
        <p:spPr>
          <a:xfrm>
            <a:off x="1872418" y="79710"/>
            <a:ext cx="436483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rPr>
              <a:t>Notable Wars</a:t>
            </a:r>
            <a:endParaRPr kumimoji="0" lang="en-US" sz="4400" b="0"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8" name="TextBox 7">
            <a:extLst>
              <a:ext uri="{FF2B5EF4-FFF2-40B4-BE49-F238E27FC236}">
                <a16:creationId xmlns:a16="http://schemas.microsoft.com/office/drawing/2014/main" id="{FA796B67-0F37-8722-B91E-4F77BAA52E72}"/>
              </a:ext>
            </a:extLst>
          </p:cNvPr>
          <p:cNvSpPr txBox="1"/>
          <p:nvPr/>
        </p:nvSpPr>
        <p:spPr>
          <a:xfrm>
            <a:off x="1870234" y="864623"/>
            <a:ext cx="508063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World War I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(Jully 28 1914 – Nov 11,1918)</a:t>
            </a:r>
          </a:p>
          <a:p>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World War II</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(Sept 1,1939 –Sept 2,1945)</a:t>
            </a:r>
          </a:p>
          <a:p>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Korean War</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(July 25, 1950 – July 27,1953)</a:t>
            </a:r>
          </a:p>
          <a:p>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Vietnam War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(Nov 1,1955 – April 30,1975) </a:t>
            </a:r>
          </a:p>
          <a:p>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Gulf War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(Aug 2,1990 – Feb 28,1991)</a:t>
            </a:r>
          </a:p>
          <a:p>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Afghanistan War </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(Oct 7, 2001– Aug 30, 2021) </a:t>
            </a:r>
          </a:p>
          <a:p>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Iraq War</a:t>
            </a: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(Mar 20, 2003 – Dec 15, 2011) </a:t>
            </a:r>
          </a:p>
        </p:txBody>
      </p:sp>
      <p:pic>
        <p:nvPicPr>
          <p:cNvPr id="4" name="Picture 3" descr="Image">
            <a:extLst>
              <a:ext uri="{FF2B5EF4-FFF2-40B4-BE49-F238E27FC236}">
                <a16:creationId xmlns:a16="http://schemas.microsoft.com/office/drawing/2014/main" id="{ABB1496C-7CA5-93F5-25E5-F25BE19FC8F0}"/>
              </a:ext>
            </a:extLst>
          </p:cNvPr>
          <p:cNvPicPr>
            <a:picLocks noChangeAspect="1"/>
          </p:cNvPicPr>
          <p:nvPr/>
        </p:nvPicPr>
        <p:blipFill>
          <a:blip r:embed="rId5"/>
          <a:stretch>
            <a:fillRect/>
          </a:stretch>
        </p:blipFill>
        <p:spPr>
          <a:xfrm>
            <a:off x="3166" y="2505828"/>
            <a:ext cx="1922412" cy="2637672"/>
          </a:xfrm>
          <a:prstGeom prst="rect">
            <a:avLst/>
          </a:prstGeom>
        </p:spPr>
      </p:pic>
      <p:pic>
        <p:nvPicPr>
          <p:cNvPr id="7" name="Picture 6" descr="Image">
            <a:extLst>
              <a:ext uri="{FF2B5EF4-FFF2-40B4-BE49-F238E27FC236}">
                <a16:creationId xmlns:a16="http://schemas.microsoft.com/office/drawing/2014/main" id="{3AC9C994-A393-2E89-E522-22A247092A5C}"/>
              </a:ext>
            </a:extLst>
          </p:cNvPr>
          <p:cNvPicPr>
            <a:picLocks noChangeAspect="1"/>
          </p:cNvPicPr>
          <p:nvPr/>
        </p:nvPicPr>
        <p:blipFill>
          <a:blip r:embed="rId6"/>
          <a:stretch>
            <a:fillRect/>
          </a:stretch>
        </p:blipFill>
        <p:spPr>
          <a:xfrm>
            <a:off x="2718463" y="3238499"/>
            <a:ext cx="2862395" cy="1905001"/>
          </a:xfrm>
          <a:prstGeom prst="rect">
            <a:avLst/>
          </a:prstGeom>
        </p:spPr>
      </p:pic>
      <p:pic>
        <p:nvPicPr>
          <p:cNvPr id="9" name="Picture 8">
            <a:extLst>
              <a:ext uri="{FF2B5EF4-FFF2-40B4-BE49-F238E27FC236}">
                <a16:creationId xmlns:a16="http://schemas.microsoft.com/office/drawing/2014/main" id="{AA3A5008-BA0E-3CE1-F1B4-151F8306D9A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7457" y="0"/>
            <a:ext cx="2007691" cy="2007691"/>
          </a:xfrm>
          <a:prstGeom prst="rect">
            <a:avLst/>
          </a:prstGeom>
        </p:spPr>
      </p:pic>
    </p:spTree>
    <p:extLst>
      <p:ext uri="{BB962C8B-B14F-4D97-AF65-F5344CB8AC3E}">
        <p14:creationId xmlns:p14="http://schemas.microsoft.com/office/powerpoint/2010/main" val="1433069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08B79A-F9D7-EC89-2128-BBF277F7F474}"/>
              </a:ext>
            </a:extLst>
          </p:cNvPr>
          <p:cNvSpPr txBox="1">
            <a:spLocks noGrp="1"/>
          </p:cNvSpPr>
          <p:nvPr>
            <p:ph type="title" idx="4294967295"/>
          </p:nvPr>
        </p:nvSpPr>
        <p:spPr>
          <a:xfrm>
            <a:off x="9401" y="44869"/>
            <a:ext cx="919074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rPr>
              <a:t>Draft vs. volunteer forces</a:t>
            </a:r>
          </a:p>
        </p:txBody>
      </p:sp>
      <p:pic>
        <p:nvPicPr>
          <p:cNvPr id="4" name="Picture 3" descr="Chart depicting the Number who served during selected periods, specifically World War 2, Korean War, and Vietnam era in comparison to current active duty strength. Sources: Department of Defense, Defense Manpower Data Center; Department of Veterans Affairs, Office of Public Affairs">
            <a:extLst>
              <a:ext uri="{FF2B5EF4-FFF2-40B4-BE49-F238E27FC236}">
                <a16:creationId xmlns:a16="http://schemas.microsoft.com/office/drawing/2014/main" id="{6DA24414-641E-DBC5-89CE-4DED31A76B6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85838" y="942647"/>
            <a:ext cx="6865143" cy="3933902"/>
          </a:xfrm>
          <a:prstGeom prst="rect">
            <a:avLst/>
          </a:prstGeom>
        </p:spPr>
      </p:pic>
    </p:spTree>
    <p:extLst>
      <p:ext uri="{BB962C8B-B14F-4D97-AF65-F5344CB8AC3E}">
        <p14:creationId xmlns:p14="http://schemas.microsoft.com/office/powerpoint/2010/main" val="2194230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919405-78F8-E8B2-539E-251CE6F1306D}"/>
              </a:ext>
              <a:ext uri="{C183D7F6-B498-43B3-948B-1728B52AA6E4}">
                <adec:decorative xmlns:adec="http://schemas.microsoft.com/office/drawing/2017/decorative" val="1"/>
              </a:ext>
            </a:extLst>
          </p:cNvPr>
          <p:cNvSpPr>
            <a:spLocks/>
          </p:cNvSpPr>
          <p:nvPr/>
        </p:nvSpPr>
        <p:spPr>
          <a:xfrm>
            <a:off x="1076325" y="3765947"/>
            <a:ext cx="6724650" cy="16192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chemeClr val="dk2"/>
              </a:buClr>
              <a:buSzPts val="2600"/>
              <a:buFont typeface="Space Grotesk"/>
              <a:buNone/>
              <a:tabLst/>
              <a:defRPr/>
            </a:pPr>
            <a:endParaRPr kumimoji="0" lang="en-US" sz="3200" b="1" i="0" u="none" strike="noStrike" kern="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Space Grotesk"/>
            </a:endParaRPr>
          </a:p>
          <a:p>
            <a:pPr marL="0" marR="0" lvl="0" indent="0" algn="ctr" defTabSz="914400" rtl="0" eaLnBrk="1" fontAlgn="auto" latinLnBrk="0" hangingPunct="1">
              <a:lnSpc>
                <a:spcPct val="100000"/>
              </a:lnSpc>
              <a:spcBef>
                <a:spcPts val="0"/>
              </a:spcBef>
              <a:spcAft>
                <a:spcPts val="0"/>
              </a:spcAft>
              <a:buClr>
                <a:schemeClr val="dk2"/>
              </a:buClr>
              <a:buSzPts val="2600"/>
              <a:buFont typeface="Space Grotesk"/>
              <a:buNone/>
              <a:tabLst/>
              <a:defRPr/>
            </a:pPr>
            <a:endParaRPr kumimoji="0" lang="en-US" sz="3200" b="1" i="0" u="none" strike="noStrike" kern="0" cap="none" spc="0" normalizeH="0" baseline="0" noProof="0">
              <a:ln>
                <a:noFill/>
              </a:ln>
              <a:solidFill>
                <a:schemeClr val="dk2"/>
              </a:solidFill>
              <a:effectLst/>
              <a:uLnTx/>
              <a:uFillTx/>
              <a:latin typeface="Tahoma" panose="020B0604030504040204" pitchFamily="34" charset="0"/>
              <a:ea typeface="Tahoma" panose="020B0604030504040204" pitchFamily="34" charset="0"/>
              <a:cs typeface="Tahoma" panose="020B0604030504040204" pitchFamily="34" charset="0"/>
              <a:sym typeface="Space Grotesk"/>
            </a:endParaRPr>
          </a:p>
        </p:txBody>
      </p:sp>
      <p:sp>
        <p:nvSpPr>
          <p:cNvPr id="5" name="Title 4">
            <a:extLst>
              <a:ext uri="{FF2B5EF4-FFF2-40B4-BE49-F238E27FC236}">
                <a16:creationId xmlns:a16="http://schemas.microsoft.com/office/drawing/2014/main" id="{1508B79A-F9D7-EC89-2128-BBF277F7F474}"/>
              </a:ext>
            </a:extLst>
          </p:cNvPr>
          <p:cNvSpPr txBox="1">
            <a:spLocks noGrp="1"/>
          </p:cNvSpPr>
          <p:nvPr>
            <p:ph type="title" idx="4294967295"/>
          </p:nvPr>
        </p:nvSpPr>
        <p:spPr>
          <a:xfrm>
            <a:off x="0" y="25537"/>
            <a:ext cx="914400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rPr>
              <a:t>Minority Participation in the Military during WW II</a:t>
            </a:r>
            <a:endParaRPr kumimoji="0" lang="en-US" sz="3200" b="0"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2" name="Picture 1">
            <a:extLst>
              <a:ext uri="{FF2B5EF4-FFF2-40B4-BE49-F238E27FC236}">
                <a16:creationId xmlns:a16="http://schemas.microsoft.com/office/drawing/2014/main" id="{8FDA57D2-6537-B8EA-C5D6-F0D7EF9DA65C}"/>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95275" y="2289516"/>
            <a:ext cx="2095500" cy="1571625"/>
          </a:xfrm>
          <a:prstGeom prst="rect">
            <a:avLst/>
          </a:prstGeom>
        </p:spPr>
      </p:pic>
      <p:pic>
        <p:nvPicPr>
          <p:cNvPr id="8" name="Picture 7">
            <a:extLst>
              <a:ext uri="{FF2B5EF4-FFF2-40B4-BE49-F238E27FC236}">
                <a16:creationId xmlns:a16="http://schemas.microsoft.com/office/drawing/2014/main" id="{A079FD8E-DF41-B92C-E072-A7911BE1965D}"/>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105526" y="2318780"/>
            <a:ext cx="2743199" cy="1542361"/>
          </a:xfrm>
          <a:prstGeom prst="rect">
            <a:avLst/>
          </a:prstGeom>
        </p:spPr>
      </p:pic>
      <p:pic>
        <p:nvPicPr>
          <p:cNvPr id="11" name="Picture 10" descr="World War 2 Images | Free Vectors, PNGs, Mockups &amp; Backgrounds - rawpixel">
            <a:extLst>
              <a:ext uri="{FF2B5EF4-FFF2-40B4-BE49-F238E27FC236}">
                <a16:creationId xmlns:a16="http://schemas.microsoft.com/office/drawing/2014/main" id="{2C833128-141A-E891-9BFC-DD0AB1D89354}"/>
              </a:ext>
            </a:extLst>
          </p:cNvPr>
          <p:cNvPicPr>
            <a:picLocks noChangeAspect="1"/>
          </p:cNvPicPr>
          <p:nvPr/>
        </p:nvPicPr>
        <p:blipFill>
          <a:blip r:embed="rId7"/>
          <a:stretch>
            <a:fillRect/>
          </a:stretch>
        </p:blipFill>
        <p:spPr>
          <a:xfrm>
            <a:off x="2347911" y="1306421"/>
            <a:ext cx="4285005" cy="3385154"/>
          </a:xfrm>
          <a:prstGeom prst="rect">
            <a:avLst/>
          </a:prstGeom>
        </p:spPr>
      </p:pic>
    </p:spTree>
    <p:extLst>
      <p:ext uri="{BB962C8B-B14F-4D97-AF65-F5344CB8AC3E}">
        <p14:creationId xmlns:p14="http://schemas.microsoft.com/office/powerpoint/2010/main" val="2564119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919405-78F8-E8B2-539E-251CE6F1306D}"/>
              </a:ext>
              <a:ext uri="{C183D7F6-B498-43B3-948B-1728B52AA6E4}">
                <adec:decorative xmlns:adec="http://schemas.microsoft.com/office/drawing/2017/decorative" val="1"/>
              </a:ext>
            </a:extLst>
          </p:cNvPr>
          <p:cNvSpPr>
            <a:spLocks/>
          </p:cNvSpPr>
          <p:nvPr/>
        </p:nvSpPr>
        <p:spPr>
          <a:xfrm>
            <a:off x="1076325" y="3765947"/>
            <a:ext cx="6724650" cy="16192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chemeClr val="dk2"/>
              </a:buClr>
              <a:buSzPts val="2600"/>
              <a:buFont typeface="Space Grotesk"/>
              <a:buNone/>
              <a:tabLst/>
              <a:defRPr/>
            </a:pPr>
            <a:endParaRPr kumimoji="0" lang="en-US" sz="2400" b="1" i="0" u="none" strike="noStrike" kern="0" cap="none" spc="0" normalizeH="0" baseline="0" noProof="0">
              <a:ln>
                <a:noFill/>
              </a:ln>
              <a:solidFill>
                <a:schemeClr val="bg1"/>
              </a:solidFill>
              <a:effectLst/>
              <a:uLnTx/>
              <a:uFillTx/>
              <a:latin typeface="Space Grotesk"/>
              <a:ea typeface="Space Grotesk"/>
              <a:cs typeface="Space Grotesk"/>
              <a:sym typeface="Space Grotesk"/>
            </a:endParaRPr>
          </a:p>
          <a:p>
            <a:pPr marL="0" marR="0" lvl="0" indent="0" algn="ctr" defTabSz="914400" rtl="0" eaLnBrk="1" fontAlgn="auto" latinLnBrk="0" hangingPunct="1">
              <a:lnSpc>
                <a:spcPct val="100000"/>
              </a:lnSpc>
              <a:spcBef>
                <a:spcPts val="0"/>
              </a:spcBef>
              <a:spcAft>
                <a:spcPts val="0"/>
              </a:spcAft>
              <a:buClr>
                <a:schemeClr val="dk2"/>
              </a:buClr>
              <a:buSzPts val="2600"/>
              <a:buFont typeface="Space Grotesk"/>
              <a:buNone/>
              <a:tabLst/>
              <a:defRPr/>
            </a:pPr>
            <a:endParaRPr kumimoji="0" lang="en-US" sz="4500" b="1" i="0" u="none" strike="noStrike" kern="0" cap="none" spc="0" normalizeH="0" baseline="0" noProof="0">
              <a:ln>
                <a:noFill/>
              </a:ln>
              <a:solidFill>
                <a:schemeClr val="dk2"/>
              </a:solidFill>
              <a:effectLst/>
              <a:uLnTx/>
              <a:uFillTx/>
              <a:latin typeface="Space Grotesk"/>
              <a:ea typeface="Space Grotesk"/>
              <a:cs typeface="Space Grotesk"/>
              <a:sym typeface="Space Grotesk"/>
            </a:endParaRPr>
          </a:p>
        </p:txBody>
      </p:sp>
      <p:sp>
        <p:nvSpPr>
          <p:cNvPr id="5" name="Title 4">
            <a:extLst>
              <a:ext uri="{FF2B5EF4-FFF2-40B4-BE49-F238E27FC236}">
                <a16:creationId xmlns:a16="http://schemas.microsoft.com/office/drawing/2014/main" id="{1508B79A-F9D7-EC89-2128-BBF277F7F474}"/>
              </a:ext>
            </a:extLst>
          </p:cNvPr>
          <p:cNvSpPr txBox="1">
            <a:spLocks noGrp="1"/>
          </p:cNvSpPr>
          <p:nvPr>
            <p:ph type="title" idx="4294967295"/>
          </p:nvPr>
        </p:nvSpPr>
        <p:spPr>
          <a:xfrm>
            <a:off x="0" y="23659"/>
            <a:ext cx="914400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rPr>
              <a:t>Women in the U.S. Military – WW II</a:t>
            </a:r>
            <a:endParaRPr kumimoji="0" lang="en-US" sz="4400" b="0"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3" name="Picture 2">
            <a:extLst>
              <a:ext uri="{FF2B5EF4-FFF2-40B4-BE49-F238E27FC236}">
                <a16:creationId xmlns:a16="http://schemas.microsoft.com/office/drawing/2014/main" id="{3C79BFE1-44CA-D337-A87B-02511DAE753D}"/>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47429" y="961835"/>
            <a:ext cx="3015149" cy="2909619"/>
          </a:xfrm>
          <a:prstGeom prst="rect">
            <a:avLst/>
          </a:prstGeom>
        </p:spPr>
      </p:pic>
      <p:pic>
        <p:nvPicPr>
          <p:cNvPr id="13" name="Picture 12">
            <a:extLst>
              <a:ext uri="{FF2B5EF4-FFF2-40B4-BE49-F238E27FC236}">
                <a16:creationId xmlns:a16="http://schemas.microsoft.com/office/drawing/2014/main" id="{54205B9A-D82A-3524-73D5-846806EF1192}"/>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62578" y="2148990"/>
            <a:ext cx="2160220" cy="2477452"/>
          </a:xfrm>
          <a:prstGeom prst="rect">
            <a:avLst/>
          </a:prstGeom>
        </p:spPr>
      </p:pic>
      <p:pic>
        <p:nvPicPr>
          <p:cNvPr id="16" name="Picture 15">
            <a:extLst>
              <a:ext uri="{FF2B5EF4-FFF2-40B4-BE49-F238E27FC236}">
                <a16:creationId xmlns:a16="http://schemas.microsoft.com/office/drawing/2014/main" id="{38BE9A17-6CAA-9390-FE54-9886C5165177}"/>
              </a:ext>
              <a:ext uri="{C183D7F6-B498-43B3-948B-1728B52AA6E4}">
                <adec:decorative xmlns:adec="http://schemas.microsoft.com/office/drawing/2017/decorative" val="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21201" y="1776026"/>
            <a:ext cx="3126227" cy="2823374"/>
          </a:xfrm>
          <a:prstGeom prst="rect">
            <a:avLst/>
          </a:prstGeom>
        </p:spPr>
      </p:pic>
    </p:spTree>
    <p:extLst>
      <p:ext uri="{BB962C8B-B14F-4D97-AF65-F5344CB8AC3E}">
        <p14:creationId xmlns:p14="http://schemas.microsoft.com/office/powerpoint/2010/main" val="598953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919405-78F8-E8B2-539E-251CE6F1306D}"/>
              </a:ext>
              <a:ext uri="{C183D7F6-B498-43B3-948B-1728B52AA6E4}">
                <adec:decorative xmlns:adec="http://schemas.microsoft.com/office/drawing/2017/decorative" val="1"/>
              </a:ext>
            </a:extLst>
          </p:cNvPr>
          <p:cNvSpPr>
            <a:spLocks/>
          </p:cNvSpPr>
          <p:nvPr/>
        </p:nvSpPr>
        <p:spPr>
          <a:xfrm>
            <a:off x="1076325" y="3765947"/>
            <a:ext cx="6724650" cy="16192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chemeClr val="dk2"/>
              </a:buClr>
              <a:buSzPts val="2600"/>
              <a:buFont typeface="Space Grotesk"/>
              <a:buNone/>
              <a:tabLst/>
              <a:defRPr/>
            </a:pPr>
            <a:endParaRPr kumimoji="0" lang="en-US" sz="2400" b="1" i="0" u="none" strike="noStrike" kern="0" cap="none" spc="0" normalizeH="0" baseline="0" noProof="0">
              <a:ln>
                <a:noFill/>
              </a:ln>
              <a:solidFill>
                <a:schemeClr val="bg1"/>
              </a:solidFill>
              <a:effectLst/>
              <a:uLnTx/>
              <a:uFillTx/>
              <a:latin typeface="Space Grotesk"/>
              <a:ea typeface="Space Grotesk"/>
              <a:cs typeface="Space Grotesk"/>
              <a:sym typeface="Space Grotesk"/>
            </a:endParaRPr>
          </a:p>
          <a:p>
            <a:pPr marL="0" marR="0" lvl="0" indent="0" algn="ctr" defTabSz="914400" rtl="0" eaLnBrk="1" fontAlgn="auto" latinLnBrk="0" hangingPunct="1">
              <a:lnSpc>
                <a:spcPct val="100000"/>
              </a:lnSpc>
              <a:spcBef>
                <a:spcPts val="0"/>
              </a:spcBef>
              <a:spcAft>
                <a:spcPts val="0"/>
              </a:spcAft>
              <a:buClr>
                <a:schemeClr val="dk2"/>
              </a:buClr>
              <a:buSzPts val="2600"/>
              <a:buFont typeface="Space Grotesk"/>
              <a:buNone/>
              <a:tabLst/>
              <a:defRPr/>
            </a:pPr>
            <a:endParaRPr kumimoji="0" lang="en-US" sz="4500" b="1" i="0" u="none" strike="noStrike" kern="0" cap="none" spc="0" normalizeH="0" baseline="0" noProof="0">
              <a:ln>
                <a:noFill/>
              </a:ln>
              <a:solidFill>
                <a:schemeClr val="dk2"/>
              </a:solidFill>
              <a:effectLst/>
              <a:uLnTx/>
              <a:uFillTx/>
              <a:latin typeface="Space Grotesk"/>
              <a:ea typeface="Space Grotesk"/>
              <a:cs typeface="Space Grotesk"/>
              <a:sym typeface="Space Grotesk"/>
            </a:endParaRPr>
          </a:p>
        </p:txBody>
      </p:sp>
      <p:sp>
        <p:nvSpPr>
          <p:cNvPr id="5" name="Title 4">
            <a:extLst>
              <a:ext uri="{FF2B5EF4-FFF2-40B4-BE49-F238E27FC236}">
                <a16:creationId xmlns:a16="http://schemas.microsoft.com/office/drawing/2014/main" id="{1508B79A-F9D7-EC89-2128-BBF277F7F474}"/>
              </a:ext>
            </a:extLst>
          </p:cNvPr>
          <p:cNvSpPr txBox="1">
            <a:spLocks noGrp="1"/>
          </p:cNvSpPr>
          <p:nvPr>
            <p:ph type="title" idx="4294967295"/>
          </p:nvPr>
        </p:nvSpPr>
        <p:spPr>
          <a:xfrm>
            <a:off x="0" y="0"/>
            <a:ext cx="914400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rPr>
              <a:t>Profile of U.S. Servicemen WW II </a:t>
            </a:r>
            <a:br>
              <a:rPr kumimoji="0" lang="en-US" sz="3200"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rPr>
            </a:br>
            <a:r>
              <a:rPr kumimoji="0" lang="en-US" sz="3200"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rPr>
              <a:t>(1941-1945)</a:t>
            </a:r>
          </a:p>
        </p:txBody>
      </p:sp>
      <p:sp>
        <p:nvSpPr>
          <p:cNvPr id="20" name="TextBox 19">
            <a:extLst>
              <a:ext uri="{FF2B5EF4-FFF2-40B4-BE49-F238E27FC236}">
                <a16:creationId xmlns:a16="http://schemas.microsoft.com/office/drawing/2014/main" id="{EBD4E27B-F80A-9525-280E-DF3A8066F83C}"/>
              </a:ext>
              <a:ext uri="{C183D7F6-B498-43B3-948B-1728B52AA6E4}">
                <adec:decorative xmlns:adec="http://schemas.microsoft.com/office/drawing/2017/decorative" val="1"/>
              </a:ext>
            </a:extLst>
          </p:cNvPr>
          <p:cNvSpPr txBox="1"/>
          <p:nvPr/>
        </p:nvSpPr>
        <p:spPr>
          <a:xfrm>
            <a:off x="363071" y="2921374"/>
            <a:ext cx="8128746" cy="784830"/>
          </a:xfrm>
          <a:prstGeom prst="rect">
            <a:avLst/>
          </a:prstGeom>
          <a:solidFill>
            <a:srgbClr val="00206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500" dirty="0">
              <a:solidFill>
                <a:schemeClr val="bg1"/>
              </a:solidFill>
              <a:highlight>
                <a:srgbClr val="F3F2F1"/>
              </a:highlight>
            </a:endParaRPr>
          </a:p>
        </p:txBody>
      </p:sp>
      <p:pic>
        <p:nvPicPr>
          <p:cNvPr id="3" name="Picture 2" descr="무료 이미지 : 사람들, 프랑스, 육군, 전쟁, 병사들, 역사적으로, 1944, 행군하는, 군대, 보병, 세계 대전 ii, 발 병사 2736x2218 - - 1142495 ...">
            <a:extLst>
              <a:ext uri="{FF2B5EF4-FFF2-40B4-BE49-F238E27FC236}">
                <a16:creationId xmlns:a16="http://schemas.microsoft.com/office/drawing/2014/main" id="{DF45F32B-C353-1415-0150-9E9EA680D23A}"/>
              </a:ext>
            </a:extLst>
          </p:cNvPr>
          <p:cNvPicPr>
            <a:picLocks noChangeAspect="1"/>
          </p:cNvPicPr>
          <p:nvPr/>
        </p:nvPicPr>
        <p:blipFill>
          <a:blip r:embed="rId3"/>
          <a:stretch>
            <a:fillRect/>
          </a:stretch>
        </p:blipFill>
        <p:spPr>
          <a:xfrm>
            <a:off x="6074087" y="1805344"/>
            <a:ext cx="2819881" cy="2286000"/>
          </a:xfrm>
          <a:prstGeom prst="rect">
            <a:avLst/>
          </a:prstGeom>
        </p:spPr>
      </p:pic>
      <p:pic>
        <p:nvPicPr>
          <p:cNvPr id="11" name="Picture 10">
            <a:extLst>
              <a:ext uri="{FF2B5EF4-FFF2-40B4-BE49-F238E27FC236}">
                <a16:creationId xmlns:a16="http://schemas.microsoft.com/office/drawing/2014/main" id="{A94F9633-7E0A-83A6-0A2D-67B56426FA77}"/>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162059" y="1968615"/>
            <a:ext cx="2743199" cy="1695796"/>
          </a:xfrm>
          <a:prstGeom prst="rect">
            <a:avLst/>
          </a:prstGeom>
        </p:spPr>
      </p:pic>
      <p:pic>
        <p:nvPicPr>
          <p:cNvPr id="19" name="Picture 18">
            <a:extLst>
              <a:ext uri="{FF2B5EF4-FFF2-40B4-BE49-F238E27FC236}">
                <a16:creationId xmlns:a16="http://schemas.microsoft.com/office/drawing/2014/main" id="{1ACA43E3-AED7-961B-9256-B7F1431B528C}"/>
              </a:ext>
              <a:ext uri="{C183D7F6-B498-43B3-948B-1728B52AA6E4}">
                <adec:decorative xmlns:adec="http://schemas.microsoft.com/office/drawing/2017/decorative" val="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50032" y="1889469"/>
            <a:ext cx="2743199" cy="2117750"/>
          </a:xfrm>
          <a:prstGeom prst="rect">
            <a:avLst/>
          </a:prstGeom>
        </p:spPr>
      </p:pic>
    </p:spTree>
    <p:extLst>
      <p:ext uri="{BB962C8B-B14F-4D97-AF65-F5344CB8AC3E}">
        <p14:creationId xmlns:p14="http://schemas.microsoft.com/office/powerpoint/2010/main" val="4253002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08B79A-F9D7-EC89-2128-BBF277F7F474}"/>
              </a:ext>
            </a:extLst>
          </p:cNvPr>
          <p:cNvSpPr txBox="1">
            <a:spLocks noGrp="1"/>
          </p:cNvSpPr>
          <p:nvPr>
            <p:ph type="title" idx="4294967295"/>
          </p:nvPr>
        </p:nvSpPr>
        <p:spPr>
          <a:xfrm>
            <a:off x="0" y="0"/>
            <a:ext cx="914400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rPr>
              <a:t>The changing face of America’s veteran population</a:t>
            </a:r>
          </a:p>
        </p:txBody>
      </p:sp>
      <p:pic>
        <p:nvPicPr>
          <p:cNvPr id="12" name="Picture 11">
            <a:extLst>
              <a:ext uri="{FF2B5EF4-FFF2-40B4-BE49-F238E27FC236}">
                <a16:creationId xmlns:a16="http://schemas.microsoft.com/office/drawing/2014/main" id="{F152B3C8-6248-B856-7EDF-A30077B80A8B}"/>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7686" y="1183224"/>
            <a:ext cx="3459267" cy="2286000"/>
          </a:xfrm>
          <a:prstGeom prst="rect">
            <a:avLst/>
          </a:prstGeom>
        </p:spPr>
      </p:pic>
      <p:pic>
        <p:nvPicPr>
          <p:cNvPr id="17" name="Picture 16">
            <a:extLst>
              <a:ext uri="{FF2B5EF4-FFF2-40B4-BE49-F238E27FC236}">
                <a16:creationId xmlns:a16="http://schemas.microsoft.com/office/drawing/2014/main" id="{3C8F7709-198B-9709-B3C0-C436839F4424}"/>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776953" y="1143879"/>
            <a:ext cx="3049361" cy="2286000"/>
          </a:xfrm>
          <a:prstGeom prst="rect">
            <a:avLst/>
          </a:prstGeom>
        </p:spPr>
      </p:pic>
      <p:sp>
        <p:nvSpPr>
          <p:cNvPr id="21" name="TextBox 20">
            <a:extLst>
              <a:ext uri="{FF2B5EF4-FFF2-40B4-BE49-F238E27FC236}">
                <a16:creationId xmlns:a16="http://schemas.microsoft.com/office/drawing/2014/main" id="{09343670-8FBA-7A54-443B-66CB81EE1DB7}"/>
              </a:ext>
            </a:extLst>
          </p:cNvPr>
          <p:cNvSpPr txBox="1"/>
          <p:nvPr/>
        </p:nvSpPr>
        <p:spPr>
          <a:xfrm>
            <a:off x="317686" y="3465177"/>
            <a:ext cx="758918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bg1"/>
              </a:buClr>
              <a:buChar char="•"/>
            </a:pP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Gulf War era Veterans now account for the largest share of all US Veterans</a:t>
            </a:r>
          </a:p>
          <a:p>
            <a:pPr marL="285750" indent="-285750">
              <a:buClr>
                <a:schemeClr val="bg1"/>
              </a:buClr>
              <a:buChar char="•"/>
            </a:pP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The share of the U.S. Population with military experience is declining </a:t>
            </a:r>
          </a:p>
          <a:p>
            <a:pPr marL="285750" indent="-285750">
              <a:buClr>
                <a:schemeClr val="bg1"/>
              </a:buClr>
              <a:buChar char="•"/>
            </a:pP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Veterans Affairs Projects suggest the number of living veterans will continue to decline over the next 25 years. </a:t>
            </a:r>
          </a:p>
        </p:txBody>
      </p:sp>
      <p:pic>
        <p:nvPicPr>
          <p:cNvPr id="8" name="Picture 7">
            <a:extLst>
              <a:ext uri="{FF2B5EF4-FFF2-40B4-BE49-F238E27FC236}">
                <a16:creationId xmlns:a16="http://schemas.microsoft.com/office/drawing/2014/main" id="{EC5FFF52-1F3B-DB06-F56E-383559AF15BE}"/>
              </a:ext>
              <a:ext uri="{C183D7F6-B498-43B3-948B-1728B52AA6E4}">
                <adec:decorative xmlns:adec="http://schemas.microsoft.com/office/drawing/2017/decorative" val="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061190" y="1306963"/>
            <a:ext cx="3007552" cy="1982250"/>
          </a:xfrm>
          <a:prstGeom prst="rect">
            <a:avLst/>
          </a:prstGeom>
        </p:spPr>
      </p:pic>
    </p:spTree>
    <p:extLst>
      <p:ext uri="{BB962C8B-B14F-4D97-AF65-F5344CB8AC3E}">
        <p14:creationId xmlns:p14="http://schemas.microsoft.com/office/powerpoint/2010/main" val="2194849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82"/>
        <p:cNvGrpSpPr/>
        <p:nvPr/>
      </p:nvGrpSpPr>
      <p:grpSpPr>
        <a:xfrm>
          <a:off x="0" y="0"/>
          <a:ext cx="0" cy="0"/>
          <a:chOff x="0" y="0"/>
          <a:chExt cx="0" cy="0"/>
        </a:xfrm>
      </p:grpSpPr>
      <p:sp>
        <p:nvSpPr>
          <p:cNvPr id="183" name="Google Shape;183;p29"/>
          <p:cNvSpPr txBox="1">
            <a:spLocks noGrp="1"/>
          </p:cNvSpPr>
          <p:nvPr>
            <p:ph type="title"/>
          </p:nvPr>
        </p:nvSpPr>
        <p:spPr>
          <a:xfrm>
            <a:off x="170676" y="213960"/>
            <a:ext cx="7679700" cy="72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solidFill>
                  <a:schemeClr val="bg1"/>
                </a:solidFill>
                <a:latin typeface="Tahoma" panose="020B0604030504040204" pitchFamily="34" charset="0"/>
                <a:ea typeface="Tahoma" panose="020B0604030504040204" pitchFamily="34" charset="0"/>
                <a:cs typeface="Tahoma" panose="020B0604030504040204" pitchFamily="34" charset="0"/>
                <a:sym typeface="Krona One"/>
              </a:rPr>
              <a:t>Enhancing Veteran Inclusivity in Washington State Workforce</a:t>
            </a:r>
            <a:endParaRPr sz="3200" dirty="0">
              <a:solidFill>
                <a:schemeClr val="bg1"/>
              </a:solidFill>
              <a:latin typeface="Tahoma" panose="020B0604030504040204" pitchFamily="34" charset="0"/>
              <a:ea typeface="Tahoma" panose="020B0604030504040204" pitchFamily="34" charset="0"/>
              <a:cs typeface="Tahoma" panose="020B0604030504040204" pitchFamily="34" charset="0"/>
              <a:sym typeface="Krona One"/>
            </a:endParaRPr>
          </a:p>
        </p:txBody>
      </p:sp>
      <p:sp>
        <p:nvSpPr>
          <p:cNvPr id="184" name="Google Shape;184;p29"/>
          <p:cNvSpPr txBox="1">
            <a:spLocks noGrp="1"/>
          </p:cNvSpPr>
          <p:nvPr>
            <p:ph type="body" idx="1"/>
          </p:nvPr>
        </p:nvSpPr>
        <p:spPr>
          <a:xfrm>
            <a:off x="664915" y="1907731"/>
            <a:ext cx="7679700" cy="1273800"/>
          </a:xfrm>
          <a:prstGeom prst="rect">
            <a:avLst/>
          </a:prstGeom>
          <a:solidFill>
            <a:srgbClr val="002060"/>
          </a:solidFill>
          <a:ln>
            <a:solidFill>
              <a:schemeClr val="bg1"/>
            </a:solidFill>
          </a:ln>
        </p:spPr>
        <p:txBody>
          <a:bodyPr spcFirstLastPara="1" wrap="square" lIns="91425" tIns="91425" rIns="91425" bIns="91425" anchor="t" anchorCtr="0">
            <a:noAutofit/>
          </a:bodyPr>
          <a:lstStyle/>
          <a:p>
            <a:pPr marL="0" lvl="0" indent="0" algn="ctr">
              <a:lnSpc>
                <a:spcPct val="114999"/>
              </a:lnSpc>
              <a:spcBef>
                <a:spcPts val="0"/>
              </a:spcBef>
              <a:spcAft>
                <a:spcPts val="1200"/>
              </a:spcAft>
              <a:buNone/>
            </a:pPr>
            <a:r>
              <a:rPr lang="en-US" sz="24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Disrupting current policies for greater equity and belonging</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07AD8125-5FFB-B9F0-1090-EDEC35DBE96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200" y="3726034"/>
            <a:ext cx="8229600" cy="11414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4CA83-5D8B-94F9-9199-3D464B42A363}"/>
              </a:ext>
            </a:extLst>
          </p:cNvPr>
          <p:cNvSpPr>
            <a:spLocks noGrp="1"/>
          </p:cNvSpPr>
          <p:nvPr>
            <p:ph type="ctrTitle"/>
          </p:nvPr>
        </p:nvSpPr>
        <p:spPr>
          <a:xfrm>
            <a:off x="1143000" y="-1790700"/>
            <a:ext cx="6858000" cy="1790700"/>
          </a:xfrm>
        </p:spPr>
        <p:txBody>
          <a:bodyPr spcFirstLastPara="1" wrap="square" lIns="91425" tIns="91425" rIns="91425" bIns="91425" anchor="b" anchorCtr="0">
            <a:normAutofit/>
          </a:bodyPr>
          <a:lstStyle/>
          <a:p>
            <a:r>
              <a:rPr lang="en-US" dirty="0"/>
              <a:t>Veteran Population Declines</a:t>
            </a:r>
          </a:p>
        </p:txBody>
      </p:sp>
      <p:pic>
        <p:nvPicPr>
          <p:cNvPr id="3" name="Picture 2" descr="Chart: Number of Veterans in 2000 and 2018 by Period of Service published by the United States Census Bureau; source 2000 Census and 2018 American Community Survey 1-year estimates">
            <a:extLst>
              <a:ext uri="{FF2B5EF4-FFF2-40B4-BE49-F238E27FC236}">
                <a16:creationId xmlns:a16="http://schemas.microsoft.com/office/drawing/2014/main" id="{259D7E51-F55C-E988-10F2-2C795A3B5E2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1"/>
            <a:ext cx="9144000" cy="5143500"/>
          </a:xfrm>
          <a:prstGeom prst="rect">
            <a:avLst/>
          </a:prstGeom>
        </p:spPr>
      </p:pic>
    </p:spTree>
    <p:extLst>
      <p:ext uri="{BB962C8B-B14F-4D97-AF65-F5344CB8AC3E}">
        <p14:creationId xmlns:p14="http://schemas.microsoft.com/office/powerpoint/2010/main" val="1141657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descr="Chart: Historical and Projected Trends of Female Veterans published by the United States Census Bureau, source: 1980-2000 censuses, and 2010 and 2018 American Community Survey 1-year Estimates ">
            <a:extLst>
              <a:ext uri="{FF2B5EF4-FFF2-40B4-BE49-F238E27FC236}">
                <a16:creationId xmlns:a16="http://schemas.microsoft.com/office/drawing/2014/main" id="{D88E2D85-7338-A207-76BD-B97D8EF1080D}"/>
              </a:ext>
            </a:extLst>
          </p:cNvPr>
          <p:cNvSpPr>
            <a:spLocks noGrp="1"/>
          </p:cNvSpPr>
          <p:nvPr>
            <p:ph type="ctrTitle"/>
          </p:nvPr>
        </p:nvSpPr>
        <p:spPr>
          <a:xfrm>
            <a:off x="1143000" y="-1790700"/>
            <a:ext cx="6858000" cy="1790700"/>
          </a:xfrm>
        </p:spPr>
        <p:txBody>
          <a:bodyPr spcFirstLastPara="1" wrap="square" lIns="91425" tIns="91425" rIns="91425" bIns="91425" anchor="b" anchorCtr="0">
            <a:normAutofit/>
          </a:bodyPr>
          <a:lstStyle/>
          <a:p>
            <a:r>
              <a:rPr lang="en-US" dirty="0"/>
              <a:t>Rise in Female Veterans</a:t>
            </a:r>
          </a:p>
        </p:txBody>
      </p:sp>
      <p:pic>
        <p:nvPicPr>
          <p:cNvPr id="4" name="Content Placeholder 3" descr="Chart: Historical and Projected Trends of Female Veterans published by the United States Census Bureau. Source: 1980-2000, and 2010 and 2018 American Community Survey 1-year estimates">
            <a:extLst>
              <a:ext uri="{FF2B5EF4-FFF2-40B4-BE49-F238E27FC236}">
                <a16:creationId xmlns:a16="http://schemas.microsoft.com/office/drawing/2014/main" id="{ABE74FE7-BA05-FB8D-B9A8-437CDC77887E}"/>
              </a:ext>
              <a:ext uri="{C183D7F6-B498-43B3-948B-1728B52AA6E4}">
                <adec:decorative xmlns:adec="http://schemas.microsoft.com/office/drawing/2017/decorative" val="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88732" y="0"/>
            <a:ext cx="7937938" cy="5143500"/>
          </a:xfrm>
          <a:prstGeom prst="rect">
            <a:avLst/>
          </a:prstGeom>
          <a:noFill/>
          <a:ln>
            <a:noFill/>
          </a:ln>
        </p:spPr>
      </p:pic>
    </p:spTree>
    <p:extLst>
      <p:ext uri="{BB962C8B-B14F-4D97-AF65-F5344CB8AC3E}">
        <p14:creationId xmlns:p14="http://schemas.microsoft.com/office/powerpoint/2010/main" val="558131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919405-78F8-E8B2-539E-251CE6F1306D}"/>
              </a:ext>
              <a:ext uri="{C183D7F6-B498-43B3-948B-1728B52AA6E4}">
                <adec:decorative xmlns:adec="http://schemas.microsoft.com/office/drawing/2017/decorative" val="1"/>
              </a:ext>
            </a:extLst>
          </p:cNvPr>
          <p:cNvSpPr>
            <a:spLocks/>
          </p:cNvSpPr>
          <p:nvPr/>
        </p:nvSpPr>
        <p:spPr>
          <a:xfrm>
            <a:off x="1076325" y="3765947"/>
            <a:ext cx="6724650" cy="16192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chemeClr val="dk2"/>
              </a:buClr>
              <a:buSzPts val="2600"/>
              <a:buFont typeface="Space Grotesk"/>
              <a:buNone/>
              <a:tabLst/>
              <a:defRPr/>
            </a:pPr>
            <a:endParaRPr kumimoji="0" lang="en-US" sz="2400" b="1" i="0" u="none" strike="noStrike" kern="0" cap="none" spc="0" normalizeH="0" baseline="0" noProof="0">
              <a:ln>
                <a:noFill/>
              </a:ln>
              <a:solidFill>
                <a:schemeClr val="bg1"/>
              </a:solidFill>
              <a:effectLst/>
              <a:uLnTx/>
              <a:uFillTx/>
              <a:latin typeface="Space Grotesk"/>
              <a:ea typeface="Space Grotesk"/>
              <a:cs typeface="Space Grotesk"/>
              <a:sym typeface="Space Grotesk"/>
            </a:endParaRPr>
          </a:p>
          <a:p>
            <a:pPr marL="0" marR="0" lvl="0" indent="0" algn="ctr" defTabSz="914400" rtl="0" eaLnBrk="1" fontAlgn="auto" latinLnBrk="0" hangingPunct="1">
              <a:lnSpc>
                <a:spcPct val="100000"/>
              </a:lnSpc>
              <a:spcBef>
                <a:spcPts val="0"/>
              </a:spcBef>
              <a:spcAft>
                <a:spcPts val="0"/>
              </a:spcAft>
              <a:buClr>
                <a:schemeClr val="dk2"/>
              </a:buClr>
              <a:buSzPts val="2600"/>
              <a:buFont typeface="Space Grotesk"/>
              <a:buNone/>
              <a:tabLst/>
              <a:defRPr/>
            </a:pPr>
            <a:endParaRPr kumimoji="0" lang="en-US" sz="4500" b="1" i="0" u="none" strike="noStrike" kern="0" cap="none" spc="0" normalizeH="0" baseline="0" noProof="0">
              <a:ln>
                <a:noFill/>
              </a:ln>
              <a:solidFill>
                <a:schemeClr val="dk2"/>
              </a:solidFill>
              <a:effectLst/>
              <a:uLnTx/>
              <a:uFillTx/>
              <a:latin typeface="Space Grotesk"/>
              <a:ea typeface="Space Grotesk"/>
              <a:cs typeface="Space Grotesk"/>
              <a:sym typeface="Space Grotesk"/>
            </a:endParaRPr>
          </a:p>
        </p:txBody>
      </p:sp>
      <p:sp>
        <p:nvSpPr>
          <p:cNvPr id="20" name="TextBox 19">
            <a:extLst>
              <a:ext uri="{FF2B5EF4-FFF2-40B4-BE49-F238E27FC236}">
                <a16:creationId xmlns:a16="http://schemas.microsoft.com/office/drawing/2014/main" id="{EBD4E27B-F80A-9525-280E-DF3A8066F83C}"/>
              </a:ext>
              <a:ext uri="{C183D7F6-B498-43B3-948B-1728B52AA6E4}">
                <adec:decorative xmlns:adec="http://schemas.microsoft.com/office/drawing/2017/decorative" val="1"/>
              </a:ext>
            </a:extLst>
          </p:cNvPr>
          <p:cNvSpPr txBox="1"/>
          <p:nvPr/>
        </p:nvSpPr>
        <p:spPr>
          <a:xfrm>
            <a:off x="363071" y="2921374"/>
            <a:ext cx="8128746" cy="784830"/>
          </a:xfrm>
          <a:prstGeom prst="rect">
            <a:avLst/>
          </a:prstGeom>
          <a:solidFill>
            <a:srgbClr val="00206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500" dirty="0">
              <a:solidFill>
                <a:schemeClr val="bg1"/>
              </a:solidFill>
              <a:highlight>
                <a:srgbClr val="F3F2F1"/>
              </a:highlight>
            </a:endParaRPr>
          </a:p>
        </p:txBody>
      </p:sp>
      <p:pic>
        <p:nvPicPr>
          <p:cNvPr id="2" name="Picture 1" descr="Chart: Looking forward at the changing profile of U.S. veterans, source: Department of Veterans Affairs Veteran Population Projection Model 2016.">
            <a:extLst>
              <a:ext uri="{FF2B5EF4-FFF2-40B4-BE49-F238E27FC236}">
                <a16:creationId xmlns:a16="http://schemas.microsoft.com/office/drawing/2014/main" id="{A1332E6E-FF07-9860-76A4-3BF533B633E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11924" y="-1"/>
            <a:ext cx="7551683" cy="5143501"/>
          </a:xfrm>
          <a:prstGeom prst="rect">
            <a:avLst/>
          </a:prstGeom>
        </p:spPr>
      </p:pic>
      <p:sp>
        <p:nvSpPr>
          <p:cNvPr id="4" name="Title 3">
            <a:extLst>
              <a:ext uri="{FF2B5EF4-FFF2-40B4-BE49-F238E27FC236}">
                <a16:creationId xmlns:a16="http://schemas.microsoft.com/office/drawing/2014/main" id="{7E9DD8C7-4508-9AD0-B298-BBE39B3AB60D}"/>
              </a:ext>
            </a:extLst>
          </p:cNvPr>
          <p:cNvSpPr>
            <a:spLocks noGrp="1"/>
          </p:cNvSpPr>
          <p:nvPr>
            <p:ph type="ctrTitle"/>
          </p:nvPr>
        </p:nvSpPr>
        <p:spPr>
          <a:xfrm>
            <a:off x="1143000" y="-1790700"/>
            <a:ext cx="6858000" cy="1790700"/>
          </a:xfrm>
        </p:spPr>
        <p:txBody>
          <a:bodyPr spcFirstLastPara="1" wrap="square" lIns="91425" tIns="91425" rIns="91425" bIns="91425" anchor="b" anchorCtr="0">
            <a:normAutofit fontScale="90000"/>
          </a:bodyPr>
          <a:lstStyle/>
          <a:p>
            <a:r>
              <a:rPr lang="en-US" dirty="0"/>
              <a:t>Looking forward at the changing profile of U.S. veterans</a:t>
            </a:r>
          </a:p>
        </p:txBody>
      </p:sp>
    </p:spTree>
    <p:extLst>
      <p:ext uri="{BB962C8B-B14F-4D97-AF65-F5344CB8AC3E}">
        <p14:creationId xmlns:p14="http://schemas.microsoft.com/office/powerpoint/2010/main" val="1966471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390F4-8660-4B51-E28B-538DB9B2F336}"/>
              </a:ext>
            </a:extLst>
          </p:cNvPr>
          <p:cNvSpPr>
            <a:spLocks noGrp="1"/>
          </p:cNvSpPr>
          <p:nvPr>
            <p:ph type="ctrTitle"/>
          </p:nvPr>
        </p:nvSpPr>
        <p:spPr>
          <a:xfrm>
            <a:off x="1143000" y="-1790700"/>
            <a:ext cx="6858000" cy="1790700"/>
          </a:xfrm>
        </p:spPr>
        <p:txBody>
          <a:bodyPr spcFirstLastPara="1" wrap="square" lIns="91425" tIns="91425" rIns="91425" bIns="91425" anchor="b" anchorCtr="0">
            <a:normAutofit/>
          </a:body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Honoring Those Who Served</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Map chart displaying the percentage of veterans among the adult population by state. Published bye the United States Census Bureau. Source 2013 American Community Survey">
            <a:extLst>
              <a:ext uri="{FF2B5EF4-FFF2-40B4-BE49-F238E27FC236}">
                <a16:creationId xmlns:a16="http://schemas.microsoft.com/office/drawing/2014/main" id="{BCB0BFB0-7707-2B89-A709-17A293C6BFAC}"/>
              </a:ext>
              <a:ext uri="{C183D7F6-B498-43B3-948B-1728B52AA6E4}">
                <adec:decorative xmlns:adec="http://schemas.microsoft.com/office/drawing/2017/decorative" val="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714615" y="0"/>
            <a:ext cx="7701740" cy="5143500"/>
          </a:xfrm>
          <a:prstGeom prst="rect">
            <a:avLst/>
          </a:prstGeom>
        </p:spPr>
      </p:pic>
    </p:spTree>
    <p:extLst>
      <p:ext uri="{BB962C8B-B14F-4D97-AF65-F5344CB8AC3E}">
        <p14:creationId xmlns:p14="http://schemas.microsoft.com/office/powerpoint/2010/main" val="2188632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08B79A-F9D7-EC89-2128-BBF277F7F474}"/>
              </a:ext>
            </a:extLst>
          </p:cNvPr>
          <p:cNvSpPr txBox="1">
            <a:spLocks noGrp="1"/>
          </p:cNvSpPr>
          <p:nvPr>
            <p:ph type="title" idx="4294967295"/>
          </p:nvPr>
        </p:nvSpPr>
        <p:spPr>
          <a:xfrm>
            <a:off x="-2" y="0"/>
            <a:ext cx="9144001" cy="769441"/>
          </a:xfrm>
          <a:prstGeom prst="rect">
            <a:avLst/>
          </a:prstGeom>
          <a:solidFill>
            <a:srgbClr val="002060"/>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rPr>
              <a:t>Veteran Population in WA State</a:t>
            </a:r>
          </a:p>
        </p:txBody>
      </p:sp>
      <p:graphicFrame>
        <p:nvGraphicFramePr>
          <p:cNvPr id="3" name="Table 2" descr="Veteran population of Washington broken down by racial and ethnic categories. part 1">
            <a:extLst>
              <a:ext uri="{FF2B5EF4-FFF2-40B4-BE49-F238E27FC236}">
                <a16:creationId xmlns:a16="http://schemas.microsoft.com/office/drawing/2014/main" id="{7CF0AAC3-D8B8-3783-CA78-73643FB557E1}"/>
              </a:ext>
            </a:extLst>
          </p:cNvPr>
          <p:cNvGraphicFramePr>
            <a:graphicFrameLocks noGrp="1"/>
          </p:cNvGraphicFramePr>
          <p:nvPr>
            <p:extLst>
              <p:ext uri="{D42A27DB-BD31-4B8C-83A1-F6EECF244321}">
                <p14:modId xmlns:p14="http://schemas.microsoft.com/office/powerpoint/2010/main" val="2729275877"/>
              </p:ext>
            </p:extLst>
          </p:nvPr>
        </p:nvGraphicFramePr>
        <p:xfrm>
          <a:off x="47298" y="1017372"/>
          <a:ext cx="9051792" cy="1841089"/>
        </p:xfrm>
        <a:graphic>
          <a:graphicData uri="http://schemas.openxmlformats.org/drawingml/2006/table">
            <a:tbl>
              <a:tblPr firstRow="1" bandRow="1">
                <a:tableStyleId>{5C22544A-7EE6-4342-B048-85BDC9FD1C3A}</a:tableStyleId>
              </a:tblPr>
              <a:tblGrid>
                <a:gridCol w="737667">
                  <a:extLst>
                    <a:ext uri="{9D8B030D-6E8A-4147-A177-3AD203B41FA5}">
                      <a16:colId xmlns:a16="http://schemas.microsoft.com/office/drawing/2014/main" val="883850447"/>
                    </a:ext>
                  </a:extLst>
                </a:gridCol>
                <a:gridCol w="1690488">
                  <a:extLst>
                    <a:ext uri="{9D8B030D-6E8A-4147-A177-3AD203B41FA5}">
                      <a16:colId xmlns:a16="http://schemas.microsoft.com/office/drawing/2014/main" val="965201734"/>
                    </a:ext>
                  </a:extLst>
                </a:gridCol>
                <a:gridCol w="1959428">
                  <a:extLst>
                    <a:ext uri="{9D8B030D-6E8A-4147-A177-3AD203B41FA5}">
                      <a16:colId xmlns:a16="http://schemas.microsoft.com/office/drawing/2014/main" val="3647093464"/>
                    </a:ext>
                  </a:extLst>
                </a:gridCol>
                <a:gridCol w="2754687">
                  <a:extLst>
                    <a:ext uri="{9D8B030D-6E8A-4147-A177-3AD203B41FA5}">
                      <a16:colId xmlns:a16="http://schemas.microsoft.com/office/drawing/2014/main" val="2060505032"/>
                    </a:ext>
                  </a:extLst>
                </a:gridCol>
                <a:gridCol w="1909522">
                  <a:extLst>
                    <a:ext uri="{9D8B030D-6E8A-4147-A177-3AD203B41FA5}">
                      <a16:colId xmlns:a16="http://schemas.microsoft.com/office/drawing/2014/main" val="2952337492"/>
                    </a:ext>
                  </a:extLst>
                </a:gridCol>
              </a:tblGrid>
              <a:tr h="1429457">
                <a:tc>
                  <a:txBody>
                    <a:bodyPr/>
                    <a:lstStyle/>
                    <a:p>
                      <a:pPr fontAlgn="base"/>
                      <a:r>
                        <a:rPr lang="en-US" sz="1800" b="0"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rPr>
                        <a:t>State</a:t>
                      </a:r>
                      <a:endParaRPr lang="en-US" sz="1800" b="1"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endParaRPr>
                    </a:p>
                  </a:txBody>
                  <a:tcPr marL="7144" marR="7144" marT="7144" anchor="ctr">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A53010"/>
                    </a:solidFill>
                  </a:tcPr>
                </a:tc>
                <a:tc>
                  <a:txBody>
                    <a:bodyPr/>
                    <a:lstStyle/>
                    <a:p>
                      <a:pPr algn="ctr" fontAlgn="base"/>
                      <a:r>
                        <a:rPr lang="en-US" sz="1800" b="0"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rPr>
                        <a:t>All Veterans</a:t>
                      </a:r>
                      <a:endParaRPr lang="en-US" sz="1800" b="1"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endParaRPr>
                    </a:p>
                  </a:txBody>
                  <a:tcPr marL="7144" marR="7144" marT="7144" anchor="ctr">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A53010"/>
                    </a:solidFill>
                  </a:tcPr>
                </a:tc>
                <a:tc>
                  <a:txBody>
                    <a:bodyPr/>
                    <a:lstStyle/>
                    <a:p>
                      <a:pPr algn="ctr" fontAlgn="base"/>
                      <a:r>
                        <a:rPr lang="en-US" sz="1800" b="0"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rPr>
                        <a:t>White, alone</a:t>
                      </a:r>
                      <a:endParaRPr lang="en-US" sz="1800" b="1"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endParaRPr>
                    </a:p>
                  </a:txBody>
                  <a:tcPr marL="7144" marR="7144" marT="7144" anchor="ctr">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A53010"/>
                    </a:solidFill>
                  </a:tcPr>
                </a:tc>
                <a:tc>
                  <a:txBody>
                    <a:bodyPr/>
                    <a:lstStyle/>
                    <a:p>
                      <a:pPr algn="ctr" fontAlgn="base"/>
                      <a:r>
                        <a:rPr lang="en-US" sz="1800" b="0"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rPr>
                        <a:t>Black or African American, alone</a:t>
                      </a:r>
                      <a:endParaRPr lang="en-US" sz="1800" b="1"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endParaRPr>
                    </a:p>
                  </a:txBody>
                  <a:tcPr marL="7144" marR="7144" marT="7144" anchor="ctr">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A53010"/>
                    </a:solidFill>
                  </a:tcPr>
                </a:tc>
                <a:tc>
                  <a:txBody>
                    <a:bodyPr/>
                    <a:lstStyle/>
                    <a:p>
                      <a:pPr algn="ctr" fontAlgn="base"/>
                      <a:r>
                        <a:rPr lang="en-US" sz="1800" b="0"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rPr>
                        <a:t>American Indian and Alaska Native, alone</a:t>
                      </a:r>
                      <a:endParaRPr lang="en-US" sz="1800" b="1"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endParaRPr>
                    </a:p>
                  </a:txBody>
                  <a:tcPr marL="7144" marR="7144" marT="7144" anchor="ctr">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A53010"/>
                    </a:solidFill>
                  </a:tcPr>
                </a:tc>
                <a:extLst>
                  <a:ext uri="{0D108BD9-81ED-4DB2-BD59-A6C34878D82A}">
                    <a16:rowId xmlns:a16="http://schemas.microsoft.com/office/drawing/2014/main" val="2631388198"/>
                  </a:ext>
                </a:extLst>
              </a:tr>
              <a:tr h="411632">
                <a:tc>
                  <a:txBody>
                    <a:bodyPr/>
                    <a:lstStyle/>
                    <a:p>
                      <a:pPr fontAlgn="base"/>
                      <a:r>
                        <a:rPr lang="en-US" sz="2000" dirty="0">
                          <a:effectLst/>
                          <a:highlight>
                            <a:srgbClr val="E1CDCC"/>
                          </a:highlight>
                          <a:latin typeface="Tahoma" panose="020B0604030504040204" pitchFamily="34" charset="0"/>
                          <a:ea typeface="Tahoma" panose="020B0604030504040204" pitchFamily="34" charset="0"/>
                          <a:cs typeface="Tahoma" panose="020B0604030504040204" pitchFamily="34" charset="0"/>
                        </a:rPr>
                        <a:t>WA</a:t>
                      </a:r>
                    </a:p>
                  </a:txBody>
                  <a:tcPr marL="7144" marR="7144" marT="7144" anchor="b">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E1CDCC"/>
                    </a:solidFill>
                  </a:tcPr>
                </a:tc>
                <a:tc>
                  <a:txBody>
                    <a:bodyPr/>
                    <a:lstStyle/>
                    <a:p>
                      <a:pPr algn="ctr" fontAlgn="base"/>
                      <a:r>
                        <a:rPr lang="en-US" sz="2000" dirty="0">
                          <a:effectLst/>
                          <a:highlight>
                            <a:srgbClr val="E1CDCC"/>
                          </a:highlight>
                          <a:latin typeface="Tahoma" panose="020B0604030504040204" pitchFamily="34" charset="0"/>
                          <a:ea typeface="Tahoma" panose="020B0604030504040204" pitchFamily="34" charset="0"/>
                          <a:cs typeface="Tahoma" panose="020B0604030504040204" pitchFamily="34" charset="0"/>
                        </a:rPr>
                        <a:t>569,339</a:t>
                      </a:r>
                    </a:p>
                  </a:txBody>
                  <a:tcPr marL="7144" marR="7144" marT="7144" anchor="b">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E1CDCC"/>
                    </a:solidFill>
                  </a:tcPr>
                </a:tc>
                <a:tc>
                  <a:txBody>
                    <a:bodyPr/>
                    <a:lstStyle/>
                    <a:p>
                      <a:pPr algn="ctr" fontAlgn="base"/>
                      <a:r>
                        <a:rPr lang="en-US" sz="2000" dirty="0">
                          <a:effectLst/>
                          <a:highlight>
                            <a:srgbClr val="E1CDCC"/>
                          </a:highlight>
                          <a:latin typeface="Tahoma" panose="020B0604030504040204" pitchFamily="34" charset="0"/>
                          <a:ea typeface="Tahoma" panose="020B0604030504040204" pitchFamily="34" charset="0"/>
                          <a:cs typeface="Tahoma" panose="020B0604030504040204" pitchFamily="34" charset="0"/>
                        </a:rPr>
                        <a:t>488,320</a:t>
                      </a:r>
                    </a:p>
                  </a:txBody>
                  <a:tcPr marL="7144" marR="7144" marT="7144" anchor="b">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E1CDCC"/>
                    </a:solidFill>
                  </a:tcPr>
                </a:tc>
                <a:tc>
                  <a:txBody>
                    <a:bodyPr/>
                    <a:lstStyle/>
                    <a:p>
                      <a:pPr algn="ctr" fontAlgn="base"/>
                      <a:r>
                        <a:rPr lang="en-US" sz="2000" dirty="0">
                          <a:effectLst/>
                          <a:highlight>
                            <a:srgbClr val="E1CDCC"/>
                          </a:highlight>
                          <a:latin typeface="Tahoma" panose="020B0604030504040204" pitchFamily="34" charset="0"/>
                          <a:ea typeface="Tahoma" panose="020B0604030504040204" pitchFamily="34" charset="0"/>
                          <a:cs typeface="Tahoma" panose="020B0604030504040204" pitchFamily="34" charset="0"/>
                        </a:rPr>
                        <a:t>29,561</a:t>
                      </a:r>
                    </a:p>
                  </a:txBody>
                  <a:tcPr marL="7144" marR="7144" marT="7144" anchor="b">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E1CDCC"/>
                    </a:solidFill>
                  </a:tcPr>
                </a:tc>
                <a:tc>
                  <a:txBody>
                    <a:bodyPr/>
                    <a:lstStyle/>
                    <a:p>
                      <a:pPr algn="ctr" fontAlgn="base"/>
                      <a:r>
                        <a:rPr lang="en-US" sz="2000" dirty="0">
                          <a:effectLst/>
                          <a:highlight>
                            <a:srgbClr val="E1CDCC"/>
                          </a:highlight>
                          <a:latin typeface="Tahoma" panose="020B0604030504040204" pitchFamily="34" charset="0"/>
                          <a:ea typeface="Tahoma" panose="020B0604030504040204" pitchFamily="34" charset="0"/>
                          <a:cs typeface="Tahoma" panose="020B0604030504040204" pitchFamily="34" charset="0"/>
                        </a:rPr>
                        <a:t>4,623</a:t>
                      </a:r>
                    </a:p>
                  </a:txBody>
                  <a:tcPr marL="7144" marR="7144" marT="7144" anchor="b">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E1CDCC"/>
                    </a:solidFill>
                  </a:tcPr>
                </a:tc>
                <a:extLst>
                  <a:ext uri="{0D108BD9-81ED-4DB2-BD59-A6C34878D82A}">
                    <a16:rowId xmlns:a16="http://schemas.microsoft.com/office/drawing/2014/main" val="215780923"/>
                  </a:ext>
                </a:extLst>
              </a:tr>
            </a:tbl>
          </a:graphicData>
        </a:graphic>
      </p:graphicFrame>
      <p:graphicFrame>
        <p:nvGraphicFramePr>
          <p:cNvPr id="2" name="Table 1" descr="Veteran population of Washington broken down by racial and ethnic categories. part 2">
            <a:extLst>
              <a:ext uri="{FF2B5EF4-FFF2-40B4-BE49-F238E27FC236}">
                <a16:creationId xmlns:a16="http://schemas.microsoft.com/office/drawing/2014/main" id="{211F3CDD-29FD-3298-2B31-068D15C82BD5}"/>
              </a:ext>
            </a:extLst>
          </p:cNvPr>
          <p:cNvGraphicFramePr>
            <a:graphicFrameLocks noGrp="1"/>
          </p:cNvGraphicFramePr>
          <p:nvPr>
            <p:extLst>
              <p:ext uri="{D42A27DB-BD31-4B8C-83A1-F6EECF244321}">
                <p14:modId xmlns:p14="http://schemas.microsoft.com/office/powerpoint/2010/main" val="483429204"/>
              </p:ext>
            </p:extLst>
          </p:nvPr>
        </p:nvGraphicFramePr>
        <p:xfrm>
          <a:off x="47297" y="2980706"/>
          <a:ext cx="9051791" cy="1975496"/>
        </p:xfrm>
        <a:graphic>
          <a:graphicData uri="http://schemas.openxmlformats.org/drawingml/2006/table">
            <a:tbl>
              <a:tblPr firstRow="1" bandRow="1">
                <a:tableStyleId>{5C22544A-7EE6-4342-B048-85BDC9FD1C3A}</a:tableStyleId>
              </a:tblPr>
              <a:tblGrid>
                <a:gridCol w="1446771">
                  <a:extLst>
                    <a:ext uri="{9D8B030D-6E8A-4147-A177-3AD203B41FA5}">
                      <a16:colId xmlns:a16="http://schemas.microsoft.com/office/drawing/2014/main" val="447955158"/>
                    </a:ext>
                  </a:extLst>
                </a:gridCol>
                <a:gridCol w="1570492">
                  <a:extLst>
                    <a:ext uri="{9D8B030D-6E8A-4147-A177-3AD203B41FA5}">
                      <a16:colId xmlns:a16="http://schemas.microsoft.com/office/drawing/2014/main" val="2760298190"/>
                    </a:ext>
                  </a:extLst>
                </a:gridCol>
                <a:gridCol w="1508632">
                  <a:extLst>
                    <a:ext uri="{9D8B030D-6E8A-4147-A177-3AD203B41FA5}">
                      <a16:colId xmlns:a16="http://schemas.microsoft.com/office/drawing/2014/main" val="532061300"/>
                    </a:ext>
                  </a:extLst>
                </a:gridCol>
                <a:gridCol w="1508632">
                  <a:extLst>
                    <a:ext uri="{9D8B030D-6E8A-4147-A177-3AD203B41FA5}">
                      <a16:colId xmlns:a16="http://schemas.microsoft.com/office/drawing/2014/main" val="444413320"/>
                    </a:ext>
                  </a:extLst>
                </a:gridCol>
                <a:gridCol w="1508632">
                  <a:extLst>
                    <a:ext uri="{9D8B030D-6E8A-4147-A177-3AD203B41FA5}">
                      <a16:colId xmlns:a16="http://schemas.microsoft.com/office/drawing/2014/main" val="3296397098"/>
                    </a:ext>
                  </a:extLst>
                </a:gridCol>
                <a:gridCol w="1508632">
                  <a:extLst>
                    <a:ext uri="{9D8B030D-6E8A-4147-A177-3AD203B41FA5}">
                      <a16:colId xmlns:a16="http://schemas.microsoft.com/office/drawing/2014/main" val="3782096024"/>
                    </a:ext>
                  </a:extLst>
                </a:gridCol>
              </a:tblGrid>
              <a:tr h="1575926">
                <a:tc>
                  <a:txBody>
                    <a:bodyPr/>
                    <a:lstStyle/>
                    <a:p>
                      <a:pPr algn="ctr" fontAlgn="base"/>
                      <a:r>
                        <a:rPr lang="en-US" sz="1800" b="0"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rPr>
                        <a:t> Asian, alone</a:t>
                      </a:r>
                      <a:endParaRPr lang="en-US" sz="1800" b="1"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endParaRPr>
                    </a:p>
                  </a:txBody>
                  <a:tcPr marL="7144" marR="7144" marT="7144" anchor="ctr">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A53010"/>
                    </a:solidFill>
                  </a:tcPr>
                </a:tc>
                <a:tc>
                  <a:txBody>
                    <a:bodyPr/>
                    <a:lstStyle/>
                    <a:p>
                      <a:pPr algn="ctr" fontAlgn="base"/>
                      <a:r>
                        <a:rPr lang="en-US" sz="1800" b="0"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rPr>
                        <a:t>Native Hawaiian and Other Pacific Islander, alone</a:t>
                      </a:r>
                      <a:endParaRPr lang="en-US" sz="1800" b="1"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endParaRPr>
                    </a:p>
                  </a:txBody>
                  <a:tcPr marL="7144" marR="7144" marT="7144" anchor="ctr">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A53010"/>
                    </a:solidFill>
                  </a:tcPr>
                </a:tc>
                <a:tc>
                  <a:txBody>
                    <a:bodyPr/>
                    <a:lstStyle/>
                    <a:p>
                      <a:pPr algn="ctr" fontAlgn="base"/>
                      <a:r>
                        <a:rPr lang="en-US" sz="1800" b="0"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rPr>
                        <a:t>Some other race, alone</a:t>
                      </a:r>
                      <a:endParaRPr lang="en-US" sz="1800" b="1"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endParaRPr>
                    </a:p>
                  </a:txBody>
                  <a:tcPr marL="7144" marR="7144" marT="7144" anchor="ctr">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A53010"/>
                    </a:solidFill>
                  </a:tcPr>
                </a:tc>
                <a:tc>
                  <a:txBody>
                    <a:bodyPr/>
                    <a:lstStyle/>
                    <a:p>
                      <a:pPr algn="ctr" fontAlgn="base"/>
                      <a:r>
                        <a:rPr lang="en-US" sz="1800" b="0"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rPr>
                        <a:t>Two or more races</a:t>
                      </a:r>
                      <a:endParaRPr lang="en-US" sz="1800" b="1"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endParaRPr>
                    </a:p>
                  </a:txBody>
                  <a:tcPr marL="7144" marR="7144" marT="7144" anchor="ctr">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A53010"/>
                    </a:solidFill>
                  </a:tcPr>
                </a:tc>
                <a:tc>
                  <a:txBody>
                    <a:bodyPr/>
                    <a:lstStyle/>
                    <a:p>
                      <a:pPr algn="ctr" fontAlgn="base"/>
                      <a:r>
                        <a:rPr lang="en-US" sz="1800" b="0"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rPr>
                        <a:t>Hispanic or Latino (of any race) </a:t>
                      </a:r>
                      <a:endParaRPr lang="en-US" sz="1800" b="1"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endParaRPr>
                    </a:p>
                  </a:txBody>
                  <a:tcPr marL="7144" marR="7144" marT="7144" anchor="ctr">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A53010"/>
                    </a:solidFill>
                  </a:tcPr>
                </a:tc>
                <a:tc>
                  <a:txBody>
                    <a:bodyPr/>
                    <a:lstStyle/>
                    <a:p>
                      <a:pPr algn="ctr" fontAlgn="base"/>
                      <a:r>
                        <a:rPr lang="en-US" sz="1800" b="0"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rPr>
                        <a:t>White alone, Not Hispanic or Latino</a:t>
                      </a:r>
                      <a:endParaRPr lang="en-US" sz="1800" b="1" dirty="0">
                        <a:solidFill>
                          <a:srgbClr val="FFFFFF"/>
                        </a:solidFill>
                        <a:effectLst/>
                        <a:highlight>
                          <a:srgbClr val="A53010"/>
                        </a:highlight>
                        <a:latin typeface="Tahoma" panose="020B0604030504040204" pitchFamily="34" charset="0"/>
                        <a:ea typeface="Tahoma" panose="020B0604030504040204" pitchFamily="34" charset="0"/>
                        <a:cs typeface="Tahoma" panose="020B0604030504040204" pitchFamily="34" charset="0"/>
                      </a:endParaRPr>
                    </a:p>
                  </a:txBody>
                  <a:tcPr marL="7144" marR="7144" marT="7144" anchor="ctr">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A53010"/>
                    </a:solidFill>
                  </a:tcPr>
                </a:tc>
                <a:extLst>
                  <a:ext uri="{0D108BD9-81ED-4DB2-BD59-A6C34878D82A}">
                    <a16:rowId xmlns:a16="http://schemas.microsoft.com/office/drawing/2014/main" val="2631388198"/>
                  </a:ext>
                </a:extLst>
              </a:tr>
              <a:tr h="399570">
                <a:tc>
                  <a:txBody>
                    <a:bodyPr/>
                    <a:lstStyle/>
                    <a:p>
                      <a:pPr algn="ctr" fontAlgn="base"/>
                      <a:r>
                        <a:rPr lang="en-US" sz="2000" dirty="0">
                          <a:effectLst/>
                          <a:highlight>
                            <a:srgbClr val="E1CDCC"/>
                          </a:highlight>
                          <a:latin typeface="Tahoma" panose="020B0604030504040204" pitchFamily="34" charset="0"/>
                          <a:ea typeface="Tahoma" panose="020B0604030504040204" pitchFamily="34" charset="0"/>
                          <a:cs typeface="Tahoma" panose="020B0604030504040204" pitchFamily="34" charset="0"/>
                        </a:rPr>
                        <a:t>15,942</a:t>
                      </a:r>
                    </a:p>
                  </a:txBody>
                  <a:tcPr marL="7144" marR="7144" marT="7144" anchor="b">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E1CDCC"/>
                    </a:solidFill>
                  </a:tcPr>
                </a:tc>
                <a:tc>
                  <a:txBody>
                    <a:bodyPr/>
                    <a:lstStyle/>
                    <a:p>
                      <a:pPr algn="ctr" fontAlgn="base"/>
                      <a:r>
                        <a:rPr lang="en-US" sz="2000" dirty="0">
                          <a:effectLst/>
                          <a:highlight>
                            <a:srgbClr val="E1CDCC"/>
                          </a:highlight>
                          <a:latin typeface="Tahoma" panose="020B0604030504040204" pitchFamily="34" charset="0"/>
                          <a:ea typeface="Tahoma" panose="020B0604030504040204" pitchFamily="34" charset="0"/>
                          <a:cs typeface="Tahoma" panose="020B0604030504040204" pitchFamily="34" charset="0"/>
                        </a:rPr>
                        <a:t>4,398</a:t>
                      </a:r>
                    </a:p>
                  </a:txBody>
                  <a:tcPr marL="7144" marR="7144" marT="7144" anchor="b">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E1CDCC"/>
                    </a:solidFill>
                  </a:tcPr>
                </a:tc>
                <a:tc>
                  <a:txBody>
                    <a:bodyPr/>
                    <a:lstStyle/>
                    <a:p>
                      <a:pPr algn="ctr" fontAlgn="base"/>
                      <a:r>
                        <a:rPr lang="en-US" sz="2000" dirty="0">
                          <a:effectLst/>
                          <a:highlight>
                            <a:srgbClr val="E1CDCC"/>
                          </a:highlight>
                          <a:latin typeface="Tahoma" panose="020B0604030504040204" pitchFamily="34" charset="0"/>
                          <a:ea typeface="Tahoma" panose="020B0604030504040204" pitchFamily="34" charset="0"/>
                          <a:cs typeface="Tahoma" panose="020B0604030504040204" pitchFamily="34" charset="0"/>
                        </a:rPr>
                        <a:t>6,416</a:t>
                      </a:r>
                    </a:p>
                  </a:txBody>
                  <a:tcPr marL="7144" marR="7144" marT="7144" anchor="b">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E1CDCC"/>
                    </a:solidFill>
                  </a:tcPr>
                </a:tc>
                <a:tc>
                  <a:txBody>
                    <a:bodyPr/>
                    <a:lstStyle/>
                    <a:p>
                      <a:pPr algn="ctr" fontAlgn="base"/>
                      <a:r>
                        <a:rPr lang="en-US" sz="2000" dirty="0">
                          <a:effectLst/>
                          <a:highlight>
                            <a:srgbClr val="E1CDCC"/>
                          </a:highlight>
                          <a:latin typeface="Tahoma" panose="020B0604030504040204" pitchFamily="34" charset="0"/>
                          <a:ea typeface="Tahoma" panose="020B0604030504040204" pitchFamily="34" charset="0"/>
                          <a:cs typeface="Tahoma" panose="020B0604030504040204" pitchFamily="34" charset="0"/>
                        </a:rPr>
                        <a:t>20,079</a:t>
                      </a:r>
                    </a:p>
                  </a:txBody>
                  <a:tcPr marL="7144" marR="7144" marT="7144" anchor="b">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E1CDCC"/>
                    </a:solidFill>
                  </a:tcPr>
                </a:tc>
                <a:tc>
                  <a:txBody>
                    <a:bodyPr/>
                    <a:lstStyle/>
                    <a:p>
                      <a:pPr algn="ctr" fontAlgn="base"/>
                      <a:r>
                        <a:rPr lang="en-US" sz="2000" dirty="0">
                          <a:effectLst/>
                          <a:highlight>
                            <a:srgbClr val="E1CDCC"/>
                          </a:highlight>
                          <a:latin typeface="Tahoma" panose="020B0604030504040204" pitchFamily="34" charset="0"/>
                          <a:ea typeface="Tahoma" panose="020B0604030504040204" pitchFamily="34" charset="0"/>
                          <a:cs typeface="Tahoma" panose="020B0604030504040204" pitchFamily="34" charset="0"/>
                        </a:rPr>
                        <a:t>28,440</a:t>
                      </a:r>
                    </a:p>
                  </a:txBody>
                  <a:tcPr marL="7144" marR="7144" marT="7144" anchor="b">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E1CDCC"/>
                    </a:solidFill>
                  </a:tcPr>
                </a:tc>
                <a:tc>
                  <a:txBody>
                    <a:bodyPr/>
                    <a:lstStyle/>
                    <a:p>
                      <a:pPr algn="ctr" fontAlgn="base"/>
                      <a:r>
                        <a:rPr lang="en-US" sz="2000" dirty="0">
                          <a:effectLst/>
                          <a:highlight>
                            <a:srgbClr val="E1CDCC"/>
                          </a:highlight>
                          <a:latin typeface="Tahoma" panose="020B0604030504040204" pitchFamily="34" charset="0"/>
                          <a:ea typeface="Tahoma" panose="020B0604030504040204" pitchFamily="34" charset="0"/>
                          <a:cs typeface="Tahoma" panose="020B0604030504040204" pitchFamily="34" charset="0"/>
                        </a:rPr>
                        <a:t>469,543</a:t>
                      </a:r>
                    </a:p>
                  </a:txBody>
                  <a:tcPr marL="7144" marR="7144" marT="7144" anchor="b">
                    <a:lnL w="23984" cap="flat" cmpd="sng" algn="ctr">
                      <a:solidFill>
                        <a:srgbClr val="FFFFFF"/>
                      </a:solidFill>
                      <a:prstDash val="solid"/>
                      <a:round/>
                      <a:headEnd type="none" w="med" len="med"/>
                      <a:tailEnd type="none" w="med" len="med"/>
                    </a:lnL>
                    <a:lnR w="23984" cap="flat" cmpd="sng" algn="ctr">
                      <a:solidFill>
                        <a:srgbClr val="FFFFFF"/>
                      </a:solidFill>
                      <a:prstDash val="solid"/>
                      <a:round/>
                      <a:headEnd type="none" w="med" len="med"/>
                      <a:tailEnd type="none" w="med" len="med"/>
                    </a:lnR>
                    <a:lnT w="23984" cap="flat" cmpd="sng" algn="ctr">
                      <a:solidFill>
                        <a:srgbClr val="FFFFFF"/>
                      </a:solidFill>
                      <a:prstDash val="solid"/>
                      <a:round/>
                      <a:headEnd type="none" w="med" len="med"/>
                      <a:tailEnd type="none" w="med" len="med"/>
                    </a:lnT>
                    <a:lnB w="23984" cap="flat" cmpd="sng" algn="ctr">
                      <a:solidFill>
                        <a:srgbClr val="FFFFFF"/>
                      </a:solidFill>
                      <a:prstDash val="solid"/>
                      <a:round/>
                      <a:headEnd type="none" w="med" len="med"/>
                      <a:tailEnd type="none" w="med" len="med"/>
                    </a:lnB>
                    <a:solidFill>
                      <a:srgbClr val="E1CDCC"/>
                    </a:solidFill>
                  </a:tcPr>
                </a:tc>
                <a:extLst>
                  <a:ext uri="{0D108BD9-81ED-4DB2-BD59-A6C34878D82A}">
                    <a16:rowId xmlns:a16="http://schemas.microsoft.com/office/drawing/2014/main" val="215780923"/>
                  </a:ext>
                </a:extLst>
              </a:tr>
            </a:tbl>
          </a:graphicData>
        </a:graphic>
      </p:graphicFrame>
    </p:spTree>
    <p:extLst>
      <p:ext uri="{BB962C8B-B14F-4D97-AF65-F5344CB8AC3E}">
        <p14:creationId xmlns:p14="http://schemas.microsoft.com/office/powerpoint/2010/main" val="1848685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0668"/>
          </a:xfrm>
        </p:spPr>
        <p:txBody>
          <a:bodyPr>
            <a:normAutofit/>
          </a:bodyPr>
          <a:lstStyle/>
          <a:p>
            <a:r>
              <a:rPr lang="en-US" sz="3200" b="1" dirty="0">
                <a:solidFill>
                  <a:srgbClr val="FFFFFF"/>
                </a:solidFill>
                <a:latin typeface="Tahoma" panose="020B0604030504040204" pitchFamily="34" charset="0"/>
                <a:ea typeface="Tahoma" panose="020B0604030504040204" pitchFamily="34" charset="0"/>
                <a:cs typeface="Tahoma" panose="020B0604030504040204" pitchFamily="34" charset="0"/>
              </a:rPr>
              <a:t>Homeless Veterans in WA State</a:t>
            </a:r>
            <a:b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Veterans Affairs Point in Time (PI) Count</a:t>
            </a:r>
            <a:endPar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173420" y="1804052"/>
            <a:ext cx="3105337" cy="400110"/>
          </a:xfrm>
          <a:prstGeom prst="rect">
            <a:avLst/>
          </a:prstGeom>
        </p:spPr>
        <p:txBody>
          <a:bodyPr wrap="none">
            <a:spAutoFit/>
          </a:bodyPr>
          <a:lstStyle/>
          <a:p>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Point-in-Time (PIT) Count</a:t>
            </a:r>
          </a:p>
        </p:txBody>
      </p:sp>
      <p:sp>
        <p:nvSpPr>
          <p:cNvPr id="5" name="Rectangle 4"/>
          <p:cNvSpPr/>
          <p:nvPr/>
        </p:nvSpPr>
        <p:spPr>
          <a:xfrm>
            <a:off x="155646" y="2299806"/>
            <a:ext cx="3789363" cy="1631216"/>
          </a:xfrm>
          <a:prstGeom prst="rect">
            <a:avLst/>
          </a:prstGeom>
        </p:spPr>
        <p:txBody>
          <a:bodyPr wrap="square">
            <a:spAutoFit/>
          </a:bodyPr>
          <a:lstStyle/>
          <a:p>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Continuums of Care (CoCs), which are local planning bodies responsible for coordinating all homelessness services in a geographic area.</a:t>
            </a:r>
          </a:p>
        </p:txBody>
      </p:sp>
      <p:graphicFrame>
        <p:nvGraphicFramePr>
          <p:cNvPr id="3" name="Content Placeholder 3" descr="Veteran population of Washington broken down by un-housed status from 2018 point in time count. part 1">
            <a:extLst>
              <a:ext uri="{FF2B5EF4-FFF2-40B4-BE49-F238E27FC236}">
                <a16:creationId xmlns:a16="http://schemas.microsoft.com/office/drawing/2014/main" id="{BD864159-431C-3499-F51B-9F1A05D256A7}"/>
              </a:ext>
            </a:extLst>
          </p:cNvPr>
          <p:cNvGraphicFramePr>
            <a:graphicFrameLocks/>
          </p:cNvGraphicFramePr>
          <p:nvPr>
            <p:extLst>
              <p:ext uri="{D42A27DB-BD31-4B8C-83A1-F6EECF244321}">
                <p14:modId xmlns:p14="http://schemas.microsoft.com/office/powerpoint/2010/main" val="1940737736"/>
              </p:ext>
            </p:extLst>
          </p:nvPr>
        </p:nvGraphicFramePr>
        <p:xfrm>
          <a:off x="4030098" y="1591741"/>
          <a:ext cx="4958256" cy="1224842"/>
        </p:xfrm>
        <a:graphic>
          <a:graphicData uri="http://schemas.openxmlformats.org/drawingml/2006/table">
            <a:tbl>
              <a:tblPr firstRow="1" bandRow="1">
                <a:tableStyleId>{5C22544A-7EE6-4342-B048-85BDC9FD1C3A}</a:tableStyleId>
              </a:tblPr>
              <a:tblGrid>
                <a:gridCol w="740979">
                  <a:extLst>
                    <a:ext uri="{9D8B030D-6E8A-4147-A177-3AD203B41FA5}">
                      <a16:colId xmlns:a16="http://schemas.microsoft.com/office/drawing/2014/main" val="208083447"/>
                    </a:ext>
                  </a:extLst>
                </a:gridCol>
                <a:gridCol w="898635">
                  <a:extLst>
                    <a:ext uri="{9D8B030D-6E8A-4147-A177-3AD203B41FA5}">
                      <a16:colId xmlns:a16="http://schemas.microsoft.com/office/drawing/2014/main" val="904667205"/>
                    </a:ext>
                  </a:extLst>
                </a:gridCol>
                <a:gridCol w="1290764">
                  <a:extLst>
                    <a:ext uri="{9D8B030D-6E8A-4147-A177-3AD203B41FA5}">
                      <a16:colId xmlns:a16="http://schemas.microsoft.com/office/drawing/2014/main" val="3461322207"/>
                    </a:ext>
                  </a:extLst>
                </a:gridCol>
                <a:gridCol w="2027878">
                  <a:extLst>
                    <a:ext uri="{9D8B030D-6E8A-4147-A177-3AD203B41FA5}">
                      <a16:colId xmlns:a16="http://schemas.microsoft.com/office/drawing/2014/main" val="3181210847"/>
                    </a:ext>
                  </a:extLst>
                </a:gridCol>
              </a:tblGrid>
              <a:tr h="384334">
                <a:tc>
                  <a:txBody>
                    <a:bodyPr/>
                    <a:lstStyle/>
                    <a:p>
                      <a:pPr algn="l" fontAlgn="b"/>
                      <a:r>
                        <a:rPr lang="en-US" sz="1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State</a:t>
                      </a:r>
                    </a:p>
                  </a:txBody>
                  <a:tcPr marL="7144" marR="7144" marT="7144" marB="0" anchor="b"/>
                </a:tc>
                <a:tc>
                  <a:txBody>
                    <a:bodyPr/>
                    <a:lstStyle/>
                    <a:p>
                      <a:pPr algn="l" fontAlgn="b"/>
                      <a:r>
                        <a:rPr lang="en-US" sz="1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Number of CoCs</a:t>
                      </a:r>
                    </a:p>
                  </a:txBody>
                  <a:tcPr marL="7144" marR="7144" marT="7144" marB="0" anchor="b"/>
                </a:tc>
                <a:tc>
                  <a:txBody>
                    <a:bodyPr/>
                    <a:lstStyle/>
                    <a:p>
                      <a:pPr algn="l" fontAlgn="b"/>
                      <a:r>
                        <a:rPr lang="en-US" sz="1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Homeless Veterans, 2018</a:t>
                      </a:r>
                    </a:p>
                  </a:txBody>
                  <a:tcPr marL="7144" marR="7144" marT="7144" marB="0" anchor="b"/>
                </a:tc>
                <a:tc>
                  <a:txBody>
                    <a:bodyPr/>
                    <a:lstStyle/>
                    <a:p>
                      <a:pPr algn="l" fontAlgn="b"/>
                      <a:r>
                        <a:rPr lang="en-US" sz="1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Sheltered ES Homeless Veterans, 2018</a:t>
                      </a:r>
                    </a:p>
                  </a:txBody>
                  <a:tcPr marL="7144" marR="7144" marT="7144" marB="0" anchor="b"/>
                </a:tc>
                <a:extLst>
                  <a:ext uri="{0D108BD9-81ED-4DB2-BD59-A6C34878D82A}">
                    <a16:rowId xmlns:a16="http://schemas.microsoft.com/office/drawing/2014/main" val="3759022492"/>
                  </a:ext>
                </a:extLst>
              </a:tr>
              <a:tr h="394738">
                <a:tc>
                  <a:txBody>
                    <a:bodyPr/>
                    <a:lstStyle/>
                    <a:p>
                      <a:pPr algn="l" fontAlgn="b"/>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WA</a:t>
                      </a:r>
                    </a:p>
                  </a:txBody>
                  <a:tcPr marL="7144" marR="7144" marT="7144" marB="0" anchor="b"/>
                </a:tc>
                <a:tc>
                  <a:txBody>
                    <a:bodyPr/>
                    <a:lstStyle/>
                    <a:p>
                      <a:pPr algn="r" fontAlgn="b"/>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7144" marR="7144" marT="7144" marB="0" anchor="b"/>
                </a:tc>
                <a:tc>
                  <a:txBody>
                    <a:bodyPr/>
                    <a:lstStyle/>
                    <a:p>
                      <a:pPr algn="r" fontAlgn="b"/>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1,636</a:t>
                      </a:r>
                    </a:p>
                  </a:txBody>
                  <a:tcPr marL="7144" marR="7144" marT="7144" marB="0" anchor="b"/>
                </a:tc>
                <a:tc>
                  <a:txBody>
                    <a:bodyPr/>
                    <a:lstStyle/>
                    <a:p>
                      <a:pPr algn="r" fontAlgn="b"/>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479</a:t>
                      </a:r>
                    </a:p>
                  </a:txBody>
                  <a:tcPr marL="7144" marR="7144" marT="7144" marB="0" anchor="b"/>
                </a:tc>
                <a:extLst>
                  <a:ext uri="{0D108BD9-81ED-4DB2-BD59-A6C34878D82A}">
                    <a16:rowId xmlns:a16="http://schemas.microsoft.com/office/drawing/2014/main" val="3517678046"/>
                  </a:ext>
                </a:extLst>
              </a:tr>
            </a:tbl>
          </a:graphicData>
        </a:graphic>
      </p:graphicFrame>
      <p:graphicFrame>
        <p:nvGraphicFramePr>
          <p:cNvPr id="4" name="Content Placeholder 3" descr="Veteran population of Washington broken down by un-housed status from 2018 point in time count. part 2"/>
          <p:cNvGraphicFramePr>
            <a:graphicFrameLocks noGrp="1"/>
          </p:cNvGraphicFramePr>
          <p:nvPr>
            <p:ph idx="1"/>
            <p:extLst>
              <p:ext uri="{D42A27DB-BD31-4B8C-83A1-F6EECF244321}">
                <p14:modId xmlns:p14="http://schemas.microsoft.com/office/powerpoint/2010/main" val="4264231780"/>
              </p:ext>
            </p:extLst>
          </p:nvPr>
        </p:nvGraphicFramePr>
        <p:xfrm>
          <a:off x="4012324" y="3059054"/>
          <a:ext cx="4976032" cy="1773482"/>
        </p:xfrm>
        <a:graphic>
          <a:graphicData uri="http://schemas.openxmlformats.org/drawingml/2006/table">
            <a:tbl>
              <a:tblPr firstRow="1" bandRow="1">
                <a:tableStyleId>{5C22544A-7EE6-4342-B048-85BDC9FD1C3A}</a:tableStyleId>
              </a:tblPr>
              <a:tblGrid>
                <a:gridCol w="1244008">
                  <a:extLst>
                    <a:ext uri="{9D8B030D-6E8A-4147-A177-3AD203B41FA5}">
                      <a16:colId xmlns:a16="http://schemas.microsoft.com/office/drawing/2014/main" val="864364081"/>
                    </a:ext>
                  </a:extLst>
                </a:gridCol>
                <a:gridCol w="1244008">
                  <a:extLst>
                    <a:ext uri="{9D8B030D-6E8A-4147-A177-3AD203B41FA5}">
                      <a16:colId xmlns:a16="http://schemas.microsoft.com/office/drawing/2014/main" val="2809821422"/>
                    </a:ext>
                  </a:extLst>
                </a:gridCol>
                <a:gridCol w="1244008">
                  <a:extLst>
                    <a:ext uri="{9D8B030D-6E8A-4147-A177-3AD203B41FA5}">
                      <a16:colId xmlns:a16="http://schemas.microsoft.com/office/drawing/2014/main" val="4056812380"/>
                    </a:ext>
                  </a:extLst>
                </a:gridCol>
                <a:gridCol w="1244008">
                  <a:extLst>
                    <a:ext uri="{9D8B030D-6E8A-4147-A177-3AD203B41FA5}">
                      <a16:colId xmlns:a16="http://schemas.microsoft.com/office/drawing/2014/main" val="3325704449"/>
                    </a:ext>
                  </a:extLst>
                </a:gridCol>
              </a:tblGrid>
              <a:tr h="384334">
                <a:tc>
                  <a:txBody>
                    <a:bodyPr/>
                    <a:lstStyle/>
                    <a:p>
                      <a:pPr algn="l" fontAlgn="b"/>
                      <a:r>
                        <a:rPr lang="en-US" sz="1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Sheltered TH Homeless Veterans, 2018</a:t>
                      </a:r>
                    </a:p>
                  </a:txBody>
                  <a:tcPr marL="7144" marR="7144" marT="7144" marB="0" anchor="b"/>
                </a:tc>
                <a:tc>
                  <a:txBody>
                    <a:bodyPr/>
                    <a:lstStyle/>
                    <a:p>
                      <a:pPr algn="l" fontAlgn="b"/>
                      <a:r>
                        <a:rPr lang="en-US" sz="1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Sheltered SH Homeless Veterans, 2018</a:t>
                      </a:r>
                    </a:p>
                  </a:txBody>
                  <a:tcPr marL="7144" marR="7144" marT="7144" marB="0" anchor="b"/>
                </a:tc>
                <a:tc>
                  <a:txBody>
                    <a:bodyPr/>
                    <a:lstStyle/>
                    <a:p>
                      <a:pPr algn="l" fontAlgn="b"/>
                      <a:r>
                        <a:rPr lang="en-US" sz="1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Sheltered Total Homeless Veterans, 2018</a:t>
                      </a:r>
                    </a:p>
                  </a:txBody>
                  <a:tcPr marL="7144" marR="7144" marT="7144" marB="0" anchor="b"/>
                </a:tc>
                <a:tc>
                  <a:txBody>
                    <a:bodyPr/>
                    <a:lstStyle/>
                    <a:p>
                      <a:pPr algn="l" fontAlgn="b"/>
                      <a:r>
                        <a:rPr lang="en-US" sz="1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Unsheltered Homeless Veterans, 2018</a:t>
                      </a:r>
                    </a:p>
                  </a:txBody>
                  <a:tcPr marL="7144" marR="7144" marT="7144" marB="0" anchor="b"/>
                </a:tc>
                <a:extLst>
                  <a:ext uri="{0D108BD9-81ED-4DB2-BD59-A6C34878D82A}">
                    <a16:rowId xmlns:a16="http://schemas.microsoft.com/office/drawing/2014/main" val="3759022492"/>
                  </a:ext>
                </a:extLst>
              </a:tr>
              <a:tr h="394738">
                <a:tc>
                  <a:txBody>
                    <a:bodyPr/>
                    <a:lstStyle/>
                    <a:p>
                      <a:pPr algn="r" fontAlgn="b"/>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290</a:t>
                      </a:r>
                    </a:p>
                  </a:txBody>
                  <a:tcPr marL="7144" marR="7144" marT="7144" marB="0" anchor="b"/>
                </a:tc>
                <a:tc>
                  <a:txBody>
                    <a:bodyPr/>
                    <a:lstStyle/>
                    <a:p>
                      <a:pPr algn="r" fontAlgn="b"/>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7144" marR="7144" marT="7144" marB="0" anchor="b"/>
                </a:tc>
                <a:tc>
                  <a:txBody>
                    <a:bodyPr/>
                    <a:lstStyle/>
                    <a:p>
                      <a:pPr algn="r" fontAlgn="b"/>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770</a:t>
                      </a:r>
                    </a:p>
                  </a:txBody>
                  <a:tcPr marL="7144" marR="7144" marT="7144" marB="0" anchor="b"/>
                </a:tc>
                <a:tc>
                  <a:txBody>
                    <a:bodyPr/>
                    <a:lstStyle/>
                    <a:p>
                      <a:pPr algn="r" fontAlgn="b"/>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866</a:t>
                      </a:r>
                    </a:p>
                  </a:txBody>
                  <a:tcPr marL="7144" marR="7144" marT="7144" marB="0" anchor="b"/>
                </a:tc>
                <a:extLst>
                  <a:ext uri="{0D108BD9-81ED-4DB2-BD59-A6C34878D82A}">
                    <a16:rowId xmlns:a16="http://schemas.microsoft.com/office/drawing/2014/main" val="3517678046"/>
                  </a:ext>
                </a:extLst>
              </a:tr>
            </a:tbl>
          </a:graphicData>
        </a:graphic>
      </p:graphicFrame>
    </p:spTree>
    <p:extLst>
      <p:ext uri="{BB962C8B-B14F-4D97-AF65-F5344CB8AC3E}">
        <p14:creationId xmlns:p14="http://schemas.microsoft.com/office/powerpoint/2010/main" val="1181682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FB83D2-BD31-60E5-A091-F6BB412B3E5A}"/>
              </a:ext>
            </a:extLst>
          </p:cNvPr>
          <p:cNvSpPr>
            <a:spLocks noGrp="1"/>
          </p:cNvSpPr>
          <p:nvPr>
            <p:ph type="title" idx="4294967295"/>
          </p:nvPr>
        </p:nvSpPr>
        <p:spPr>
          <a:xfrm>
            <a:off x="0" y="-960668"/>
            <a:ext cx="9144000" cy="960668"/>
          </a:xfrm>
        </p:spPr>
        <p:txBody>
          <a:bodyPr vert="horz" lIns="91440" tIns="45720" rIns="91440" bIns="45720" rtlCol="0" anchor="b">
            <a:normAutofit/>
          </a:bodyPr>
          <a:lstStyle/>
          <a:p>
            <a:r>
              <a:rPr lang="en-US" dirty="0">
                <a:solidFill>
                  <a:schemeClr val="bg1"/>
                </a:solidFill>
              </a:rPr>
              <a:t>Religious Diversity in the Active Duty Force</a:t>
            </a:r>
            <a:br>
              <a:rPr lang="en-US" dirty="0">
                <a:solidFill>
                  <a:schemeClr val="bg1"/>
                </a:solidFill>
              </a:rPr>
            </a:br>
            <a:r>
              <a:rPr lang="en-US" dirty="0">
                <a:solidFill>
                  <a:schemeClr val="bg1"/>
                </a:solidFill>
              </a:rPr>
              <a:t>January 2019</a:t>
            </a:r>
          </a:p>
        </p:txBody>
      </p:sp>
      <p:pic>
        <p:nvPicPr>
          <p:cNvPr id="2" name="Picture 1" descr="chart: Religious diversity in the active duty force as of January 2019.">
            <a:extLs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96686" y="1"/>
            <a:ext cx="7877281" cy="4598362"/>
          </a:xfrm>
          <a:prstGeom prst="rect">
            <a:avLst/>
          </a:prstGeom>
        </p:spPr>
      </p:pic>
      <p:sp>
        <p:nvSpPr>
          <p:cNvPr id="5" name="TextBox 4">
            <a:extLst>
              <a:ext uri="{FF2B5EF4-FFF2-40B4-BE49-F238E27FC236}">
                <a16:creationId xmlns:a16="http://schemas.microsoft.com/office/drawing/2014/main" id="{115EC8B6-FB30-8C47-3149-975C36732836}"/>
              </a:ext>
            </a:extLst>
          </p:cNvPr>
          <p:cNvSpPr txBox="1"/>
          <p:nvPr/>
        </p:nvSpPr>
        <p:spPr>
          <a:xfrm>
            <a:off x="4070240" y="4598363"/>
            <a:ext cx="4598391" cy="477054"/>
          </a:xfrm>
          <a:prstGeom prst="rect">
            <a:avLst/>
          </a:prstGeom>
          <a:noFill/>
        </p:spPr>
        <p:txBody>
          <a:bodyPr wrap="square">
            <a:spAutoFit/>
          </a:bodyPr>
          <a:lstStyle/>
          <a:p>
            <a:r>
              <a:rPr kumimoji="0" lang="en-US" sz="1100" b="0"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hlinkClick r:id="rId4">
                  <a:extLst>
                    <a:ext uri="{A12FA001-AC4F-418D-AE19-62706E023703}">
                      <ahyp:hlinkClr xmlns:ahyp="http://schemas.microsoft.com/office/drawing/2018/hyperlinkcolor" val="tx"/>
                    </a:ext>
                  </a:extLst>
                </a:hlinkClick>
              </a:rPr>
              <a:t>Religious Diversity in the Active Duty Force January 2019</a:t>
            </a:r>
            <a:endParaRPr kumimoji="0" lang="en-US" sz="1100" b="0" i="0" u="none" strike="noStrike" kern="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https://crsreports.congress.gov/product/pdf/R/R44321</a:t>
            </a:r>
          </a:p>
        </p:txBody>
      </p:sp>
    </p:spTree>
    <p:extLst>
      <p:ext uri="{BB962C8B-B14F-4D97-AF65-F5344CB8AC3E}">
        <p14:creationId xmlns:p14="http://schemas.microsoft.com/office/powerpoint/2010/main" val="12089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69771"/>
          </a:xfrm>
        </p:spPr>
        <p:txBody>
          <a:bodyPr>
            <a:noAutofit/>
          </a:bodyPr>
          <a:lstStyle/>
          <a:p>
            <a:r>
              <a:rPr lang="en-US" sz="4400" b="1" dirty="0">
                <a:solidFill>
                  <a:srgbClr val="FFFFFF"/>
                </a:solidFill>
                <a:latin typeface="Tahoma" panose="020B0604030504040204" pitchFamily="34" charset="0"/>
                <a:ea typeface="Tahoma" panose="020B0604030504040204" pitchFamily="34" charset="0"/>
                <a:cs typeface="Tahoma" panose="020B0604030504040204" pitchFamily="34" charset="0"/>
              </a:rPr>
              <a:t>Legislation for Veterans</a:t>
            </a:r>
          </a:p>
        </p:txBody>
      </p:sp>
      <p:sp>
        <p:nvSpPr>
          <p:cNvPr id="2" name="Content Placeholder 1"/>
          <p:cNvSpPr>
            <a:spLocks noGrp="1"/>
          </p:cNvSpPr>
          <p:nvPr>
            <p:ph idx="1"/>
          </p:nvPr>
        </p:nvSpPr>
        <p:spPr>
          <a:xfrm>
            <a:off x="1019626" y="1155141"/>
            <a:ext cx="7974602" cy="3787349"/>
          </a:xfrm>
        </p:spPr>
        <p:txBody>
          <a:bodyPr>
            <a:noAutofit/>
          </a:bodyPr>
          <a:lstStyle/>
          <a:p>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Uniformed Services Employment &amp; Reemployments Rights Act (USERRA)</a:t>
            </a:r>
          </a:p>
          <a:p>
            <a:pPr lvl="1"/>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Prohibits Discrimination Against Members of the Armed Forces</a:t>
            </a:r>
          </a:p>
          <a:p>
            <a:pPr lvl="1"/>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Applies to All Employers</a:t>
            </a:r>
          </a:p>
          <a:p>
            <a:pPr lvl="2">
              <a:buFont typeface="Courier New" panose="02070309020205020404" pitchFamily="49" charset="0"/>
              <a:buChar char="o"/>
            </a:pPr>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Reasonable Efforts to Accommodate Disabilities</a:t>
            </a:r>
          </a:p>
          <a:p>
            <a:pPr lvl="2">
              <a:buFont typeface="Courier New" panose="02070309020205020404" pitchFamily="49" charset="0"/>
              <a:buChar char="o"/>
            </a:pPr>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The Provision of Training</a:t>
            </a:r>
          </a:p>
          <a:p>
            <a:pPr lvl="2">
              <a:buFont typeface="Courier New" panose="02070309020205020404" pitchFamily="49" charset="0"/>
              <a:buChar char="o"/>
            </a:pPr>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The Escalator Principle </a:t>
            </a:r>
          </a:p>
          <a:p>
            <a:pPr lvl="1"/>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Amended with the Service Members Access to Justice Act (SAJA)</a:t>
            </a:r>
          </a:p>
        </p:txBody>
      </p:sp>
    </p:spTree>
    <p:extLst>
      <p:ext uri="{BB962C8B-B14F-4D97-AF65-F5344CB8AC3E}">
        <p14:creationId xmlns:p14="http://schemas.microsoft.com/office/powerpoint/2010/main" val="1424708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69771"/>
          </a:xfrm>
        </p:spPr>
        <p:txBody>
          <a:bodyPr>
            <a:normAutofit/>
          </a:bodyPr>
          <a:lstStyle/>
          <a:p>
            <a:r>
              <a:rPr lang="en-US" sz="4400" b="1" dirty="0">
                <a:solidFill>
                  <a:srgbClr val="FFFFFF"/>
                </a:solidFill>
                <a:latin typeface="Tahoma" panose="020B0604030504040204" pitchFamily="34" charset="0"/>
                <a:ea typeface="Tahoma" panose="020B0604030504040204" pitchFamily="34" charset="0"/>
                <a:cs typeface="Tahoma" panose="020B0604030504040204" pitchFamily="34" charset="0"/>
              </a:rPr>
              <a:t>More Legislation</a:t>
            </a:r>
          </a:p>
        </p:txBody>
      </p:sp>
      <p:sp>
        <p:nvSpPr>
          <p:cNvPr id="2" name="Content Placeholder 1"/>
          <p:cNvSpPr>
            <a:spLocks noGrp="1"/>
          </p:cNvSpPr>
          <p:nvPr>
            <p:ph idx="1"/>
          </p:nvPr>
        </p:nvSpPr>
        <p:spPr>
          <a:xfrm>
            <a:off x="946485" y="1161275"/>
            <a:ext cx="7611378" cy="3327909"/>
          </a:xfrm>
        </p:spPr>
        <p:txBody>
          <a:bodyPr>
            <a:noAutofit/>
          </a:bodyPr>
          <a:lstStyle/>
          <a:p>
            <a:r>
              <a:rPr lang="en-US" sz="1800" b="1" dirty="0">
                <a:solidFill>
                  <a:srgbClr val="FFFFFF"/>
                </a:solidFill>
                <a:latin typeface="Tahoma" panose="020B0604030504040204" pitchFamily="34" charset="0"/>
                <a:ea typeface="Tahoma" panose="020B0604030504040204" pitchFamily="34" charset="0"/>
                <a:cs typeface="Tahoma" panose="020B0604030504040204" pitchFamily="34" charset="0"/>
              </a:rPr>
              <a:t>Wounded Veteran Job Security Act</a:t>
            </a:r>
          </a:p>
          <a:p>
            <a:pPr lvl="1">
              <a:buFont typeface="Courier New" panose="02070309020205020404" pitchFamily="49" charset="0"/>
              <a:buChar char="o"/>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Prohibits discrimination and acts of reprisal against persons who receive treatment for illnesses, injuries, and disabilities incurred in, or aggravated by, service in the armed forces</a:t>
            </a:r>
          </a:p>
          <a:p>
            <a:r>
              <a:rPr lang="en-US" sz="1800" b="1" dirty="0">
                <a:solidFill>
                  <a:srgbClr val="FFFFFF"/>
                </a:solidFill>
                <a:latin typeface="Tahoma" panose="020B0604030504040204" pitchFamily="34" charset="0"/>
                <a:ea typeface="Tahoma" panose="020B0604030504040204" pitchFamily="34" charset="0"/>
                <a:cs typeface="Tahoma" panose="020B0604030504040204" pitchFamily="34" charset="0"/>
              </a:rPr>
              <a:t>Veterans Employment Preference</a:t>
            </a:r>
          </a:p>
          <a:p>
            <a:pPr lvl="1">
              <a:buFont typeface="Courier New" panose="02070309020205020404" pitchFamily="49" charset="0"/>
              <a:buChar char="o"/>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Preference over non veterans both in hiring from competitive lists of eligible’s and in retention during reductions in force</a:t>
            </a:r>
          </a:p>
          <a:p>
            <a:r>
              <a:rPr lang="en-US" sz="1800" b="1" dirty="0">
                <a:solidFill>
                  <a:srgbClr val="FFFFFF"/>
                </a:solidFill>
                <a:latin typeface="Tahoma" panose="020B0604030504040204" pitchFamily="34" charset="0"/>
                <a:ea typeface="Tahoma" panose="020B0604030504040204" pitchFamily="34" charset="0"/>
                <a:cs typeface="Tahoma" panose="020B0604030504040204" pitchFamily="34" charset="0"/>
              </a:rPr>
              <a:t>Twenty-First Century Communications and Video Accessibility Act of 2010</a:t>
            </a:r>
          </a:p>
          <a:p>
            <a:pPr lvl="1">
              <a:buFont typeface="Courier New" panose="02070309020205020404" pitchFamily="49" charset="0"/>
              <a:buChar char="o"/>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Veterans disabled by a hearing or visual impairment can take advantage of the evolving technology at work</a:t>
            </a:r>
            <a:endParaRPr lang="en-US" sz="1800" b="1" dirty="0">
              <a:solidFill>
                <a:srgbClr val="FFFFFF"/>
              </a:solidFill>
              <a:latin typeface="Tahoma" panose="020B0604030504040204" pitchFamily="34" charset="0"/>
              <a:ea typeface="Tahoma" panose="020B0604030504040204" pitchFamily="34" charset="0"/>
              <a:cs typeface="Tahoma" panose="020B0604030504040204" pitchFamily="34" charset="0"/>
            </a:endParaRPr>
          </a:p>
          <a:p>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29045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60668"/>
          </a:xfrm>
        </p:spPr>
        <p:txBody>
          <a:bodyPr>
            <a:normAutofit/>
          </a:bodyPr>
          <a:lstStyle/>
          <a:p>
            <a:r>
              <a:rPr lang="en-US" sz="4400" b="1" dirty="0">
                <a:solidFill>
                  <a:srgbClr val="FFFFFF"/>
                </a:solidFill>
                <a:latin typeface="Tahoma" panose="020B0604030504040204" pitchFamily="34" charset="0"/>
                <a:ea typeface="Tahoma" panose="020B0604030504040204" pitchFamily="34" charset="0"/>
                <a:cs typeface="Tahoma" panose="020B0604030504040204" pitchFamily="34" charset="0"/>
              </a:rPr>
              <a:t>OFCCP Compliance (DOL Regs)</a:t>
            </a:r>
          </a:p>
        </p:txBody>
      </p:sp>
      <p:sp>
        <p:nvSpPr>
          <p:cNvPr id="2" name="Content Placeholder 1"/>
          <p:cNvSpPr>
            <a:spLocks noGrp="1"/>
          </p:cNvSpPr>
          <p:nvPr>
            <p:ph idx="1"/>
          </p:nvPr>
        </p:nvSpPr>
        <p:spPr>
          <a:xfrm>
            <a:off x="1031931" y="960668"/>
            <a:ext cx="6686550" cy="2833217"/>
          </a:xfrm>
        </p:spPr>
        <p:txBody>
          <a:bodyPr>
            <a:noAutofit/>
          </a:bodyPr>
          <a:lstStyle/>
          <a:p>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Connected to Vietnam Era Veterans Readjustment Assistance Act (VEVRAA) and Section 503 of the Rehabilitation Act of 1973 </a:t>
            </a:r>
          </a:p>
          <a:p>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Guidelines for Veterans and/or Disabled Workers</a:t>
            </a:r>
          </a:p>
          <a:p>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Highlights Include:</a:t>
            </a:r>
          </a:p>
          <a:p>
            <a:pPr lvl="1">
              <a:buFont typeface="Courier New" panose="02070309020205020404" pitchFamily="49" charset="0"/>
              <a:buChar char="o"/>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Hiring Benchmarks</a:t>
            </a:r>
          </a:p>
          <a:p>
            <a:pPr lvl="1">
              <a:buFont typeface="Courier New" panose="02070309020205020404" pitchFamily="49" charset="0"/>
              <a:buChar char="o"/>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Data Collection</a:t>
            </a:r>
          </a:p>
          <a:p>
            <a:pPr lvl="1">
              <a:buFont typeface="Courier New" panose="02070309020205020404" pitchFamily="49" charset="0"/>
              <a:buChar char="o"/>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Invitation to Self-Identify</a:t>
            </a:r>
          </a:p>
          <a:p>
            <a:pPr lvl="1">
              <a:buFont typeface="Courier New" panose="02070309020205020404" pitchFamily="49" charset="0"/>
              <a:buChar char="o"/>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Incorporation of EO Clause</a:t>
            </a:r>
          </a:p>
          <a:p>
            <a:pPr lvl="1">
              <a:buFont typeface="Courier New" panose="02070309020205020404" pitchFamily="49" charset="0"/>
              <a:buChar char="o"/>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Job Listings</a:t>
            </a:r>
          </a:p>
          <a:p>
            <a:pPr lvl="1">
              <a:buFont typeface="Courier New" panose="02070309020205020404" pitchFamily="49" charset="0"/>
              <a:buChar char="o"/>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Records Access</a:t>
            </a:r>
          </a:p>
          <a:p>
            <a:pPr lvl="1"/>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1907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8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3888BED-59CF-6F0D-04F3-99C28DD747F2}"/>
              </a:ext>
              <a:ext uri="{C183D7F6-B498-43B3-948B-1728B52AA6E4}">
                <adec:decorative xmlns:adec="http://schemas.microsoft.com/office/drawing/2017/decorative" val="1"/>
              </a:ext>
            </a:extLst>
          </p:cNvPr>
          <p:cNvSpPr/>
          <p:nvPr/>
        </p:nvSpPr>
        <p:spPr>
          <a:xfrm>
            <a:off x="3486236" y="214817"/>
            <a:ext cx="5472545" cy="1509709"/>
          </a:xfrm>
          <a:prstGeom prst="roundRect">
            <a:avLst/>
          </a:prstGeom>
          <a:solidFill>
            <a:srgbClr val="002060"/>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3" name="Picture Placeholder 4">
            <a:extLst>
              <a:ext uri="{FF2B5EF4-FFF2-40B4-BE49-F238E27FC236}">
                <a16:creationId xmlns:a16="http://schemas.microsoft.com/office/drawing/2014/main" id="{E1CAC88C-B30A-65FA-73E9-0F366EA206DF}"/>
              </a:ext>
              <a:ext uri="{C183D7F6-B498-43B3-948B-1728B52AA6E4}">
                <adec:decorative xmlns:adec="http://schemas.microsoft.com/office/drawing/2017/decorative" val="1"/>
              </a:ext>
            </a:extLst>
          </p:cNvPr>
          <p:cNvPicPr>
            <a:picLocks noChangeAspect="1"/>
          </p:cNvPicPr>
          <p:nvPr/>
        </p:nvPicPr>
        <p:blipFill>
          <a:blip r:embed="rId3"/>
          <a:srcRect l="26082" r="26082"/>
          <a:stretch/>
        </p:blipFill>
        <p:spPr>
          <a:xfrm>
            <a:off x="-682" y="0"/>
            <a:ext cx="3432300" cy="5143500"/>
          </a:xfrm>
          <a:prstGeom prst="roundRect">
            <a:avLst>
              <a:gd name="adj" fmla="val 0"/>
            </a:avLst>
          </a:prstGeom>
          <a:noFill/>
          <a:ln>
            <a:noFill/>
          </a:ln>
        </p:spPr>
      </p:pic>
      <p:sp>
        <p:nvSpPr>
          <p:cNvPr id="192" name="Google Shape;192;p30"/>
          <p:cNvSpPr txBox="1">
            <a:spLocks noGrp="1"/>
          </p:cNvSpPr>
          <p:nvPr>
            <p:ph type="title"/>
          </p:nvPr>
        </p:nvSpPr>
        <p:spPr>
          <a:xfrm>
            <a:off x="3584863" y="433136"/>
            <a:ext cx="5373918" cy="1068146"/>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sym typeface="Krona One"/>
              </a:rPr>
              <a:t>Enhancing Veteran Inclusivity in Washington State Workforce Presenters</a:t>
            </a:r>
          </a:p>
        </p:txBody>
      </p:sp>
      <p:sp>
        <p:nvSpPr>
          <p:cNvPr id="191" name="Google Shape;191;p30"/>
          <p:cNvSpPr txBox="1">
            <a:spLocks noGrp="1"/>
          </p:cNvSpPr>
          <p:nvPr>
            <p:ph type="subTitle" idx="1"/>
          </p:nvPr>
        </p:nvSpPr>
        <p:spPr>
          <a:xfrm>
            <a:off x="4135200" y="1864116"/>
            <a:ext cx="4823581" cy="3064567"/>
          </a:xfrm>
          <a:prstGeom prst="rect">
            <a:avLst/>
          </a:prstGeom>
        </p:spPr>
        <p:txBody>
          <a:bodyPr spcFirstLastPara="1" wrap="square" lIns="91425" tIns="91425" rIns="91425" bIns="91425" anchor="t" anchorCtr="0">
            <a:noAutofit/>
          </a:bodyPr>
          <a:lstStyle/>
          <a:p>
            <a:pPr marL="146050" indent="0">
              <a:lnSpc>
                <a:spcPct val="110000"/>
              </a:lnSpc>
              <a:spcBef>
                <a:spcPts val="1200"/>
              </a:spcBef>
              <a:buClr>
                <a:srgbClr val="233E30"/>
              </a:buCl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sym typeface="Roboto Medium"/>
              </a:rPr>
              <a:t>     Presented by: VERG</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146050" indent="0">
              <a:lnSpc>
                <a:spcPct val="110000"/>
              </a:lnSpc>
              <a:buClr>
                <a:srgbClr val="233E30"/>
              </a:buCl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sym typeface="Roboto Medium"/>
              </a:rPr>
              <a:t>     Date: 06/12/2024</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146050" indent="0">
              <a:lnSpc>
                <a:spcPct val="110000"/>
              </a:lnSpc>
              <a:buClr>
                <a:srgbClr val="233E30"/>
              </a:buCl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sym typeface="Roboto Medium"/>
              </a:rPr>
              <a:t>     Presenters: </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indent="-311150">
              <a:lnSpc>
                <a:spcPct val="110000"/>
              </a:lnSpc>
              <a:buClr>
                <a:schemeClr val="bg1"/>
              </a:buClr>
              <a:buFont typeface="Roboto Medium"/>
              <a:buChar cha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sym typeface="Roboto Medium"/>
              </a:rPr>
              <a:t>John Pestinger, Chair</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indent="-311150">
              <a:lnSpc>
                <a:spcPct val="110000"/>
              </a:lnSpc>
              <a:buClr>
                <a:schemeClr val="bg1"/>
              </a:buClr>
              <a:buFont typeface="Roboto Medium"/>
              <a:buChar cha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sym typeface="Roboto Medium"/>
              </a:rPr>
              <a:t>Sarah MacLeod, Co-Chair</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indent="-311150">
              <a:lnSpc>
                <a:spcPct val="110000"/>
              </a:lnSpc>
              <a:buClr>
                <a:schemeClr val="bg1"/>
              </a:buClr>
              <a:buFont typeface="Roboto Medium"/>
              <a:buChar cha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sym typeface="Roboto Medium"/>
              </a:rPr>
              <a:t>Beth Cram, Co-Chair</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indent="-311150">
              <a:lnSpc>
                <a:spcPct val="110000"/>
              </a:lnSpc>
              <a:buClr>
                <a:schemeClr val="bg1"/>
              </a:buClr>
              <a:buFont typeface="Roboto Medium"/>
              <a:buChar cha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sym typeface="Roboto Medium"/>
              </a:rPr>
              <a:t>Angela Petty, Recruitment </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indent="-311150">
              <a:lnSpc>
                <a:spcPct val="110000"/>
              </a:lnSpc>
              <a:buClr>
                <a:schemeClr val="bg1"/>
              </a:buClr>
              <a:buFont typeface="Roboto Medium"/>
              <a:buChar cha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sym typeface="Roboto Medium"/>
              </a:rPr>
              <a:t>Jay Chullanandana, Retention </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85" y="0"/>
            <a:ext cx="9141215" cy="960668"/>
          </a:xfrm>
        </p:spPr>
        <p:txBody>
          <a:bodyPr>
            <a:normAutofit/>
          </a:bodyPr>
          <a:lstStyle/>
          <a:p>
            <a:r>
              <a:rPr lang="en-US" sz="3200" b="1" dirty="0">
                <a:solidFill>
                  <a:srgbClr val="FFFFFF"/>
                </a:solidFill>
                <a:latin typeface="Tahoma" panose="020B0604030504040204" pitchFamily="34" charset="0"/>
                <a:ea typeface="Tahoma" panose="020B0604030504040204" pitchFamily="34" charset="0"/>
                <a:cs typeface="Tahoma" panose="020B0604030504040204" pitchFamily="34" charset="0"/>
              </a:rPr>
              <a:t>Why Hire Transitioning Veterans?</a:t>
            </a:r>
          </a:p>
        </p:txBody>
      </p:sp>
      <p:sp>
        <p:nvSpPr>
          <p:cNvPr id="2" name="Content Placeholder 1"/>
          <p:cNvSpPr>
            <a:spLocks noGrp="1"/>
          </p:cNvSpPr>
          <p:nvPr>
            <p:ph idx="1"/>
          </p:nvPr>
        </p:nvSpPr>
        <p:spPr>
          <a:xfrm>
            <a:off x="1026695" y="1316603"/>
            <a:ext cx="6686550" cy="2833217"/>
          </a:xfrm>
        </p:spPr>
        <p:txBody>
          <a:bodyPr>
            <a:normAutofit fontScale="85000" lnSpcReduction="20000"/>
          </a:bodyPr>
          <a:lstStyle/>
          <a:p>
            <a:pPr>
              <a:spcBef>
                <a:spcPts val="0"/>
              </a:spcBef>
              <a:spcAft>
                <a:spcPts val="1800"/>
              </a:spcAft>
              <a:buNone/>
              <a:defRPr/>
            </a:pPr>
            <a:r>
              <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rPr>
              <a:t>Military Service:</a:t>
            </a:r>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1800"/>
              </a:spcAft>
              <a:defRPr/>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Illustrates proven abilities</a:t>
            </a:r>
          </a:p>
          <a:p>
            <a:pPr>
              <a:spcBef>
                <a:spcPts val="0"/>
              </a:spcBef>
              <a:spcAft>
                <a:spcPts val="1800"/>
              </a:spcAft>
              <a:defRPr/>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Demonstrates resourcefulness and drive</a:t>
            </a:r>
          </a:p>
          <a:p>
            <a:pPr>
              <a:spcBef>
                <a:spcPts val="0"/>
              </a:spcBef>
              <a:spcAft>
                <a:spcPts val="1800"/>
              </a:spcAft>
              <a:defRPr/>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Ensures discipline and dedication</a:t>
            </a:r>
          </a:p>
          <a:p>
            <a:pPr>
              <a:spcBef>
                <a:spcPts val="0"/>
              </a:spcBef>
              <a:spcAft>
                <a:spcPts val="1800"/>
              </a:spcAft>
              <a:defRPr/>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Provides security clearances</a:t>
            </a:r>
          </a:p>
          <a:p>
            <a:pPr>
              <a:spcBef>
                <a:spcPts val="0"/>
              </a:spcBef>
              <a:spcAft>
                <a:spcPts val="1800"/>
              </a:spcAft>
              <a:defRPr/>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Adds value to the corporate mission</a:t>
            </a:r>
            <a:endParaRPr lang="en-US" sz="1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75095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87620" y="1200150"/>
            <a:ext cx="2683137" cy="2171700"/>
          </a:xfrm>
        </p:spPr>
        <p:txBody>
          <a:bodyPr/>
          <a:lstStyle/>
          <a:p>
            <a:pPr algn="ctr"/>
            <a:r>
              <a:rPr lang="en-US" dirty="0">
                <a:solidFill>
                  <a:srgbClr val="FFFFFF"/>
                </a:solidFill>
                <a:latin typeface="Tahoma" panose="020B0604030504040204" pitchFamily="34" charset="0"/>
                <a:ea typeface="Tahoma" panose="020B0604030504040204" pitchFamily="34" charset="0"/>
                <a:cs typeface="Tahoma" panose="020B0604030504040204" pitchFamily="34" charset="0"/>
              </a:rPr>
              <a:t>diversity</a:t>
            </a:r>
            <a:br>
              <a:rPr lang="en-US"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dirty="0">
                <a:solidFill>
                  <a:srgbClr val="FFFFFF"/>
                </a:solidFill>
                <a:latin typeface="Tahoma" panose="020B0604030504040204" pitchFamily="34" charset="0"/>
                <a:ea typeface="Tahoma" panose="020B0604030504040204" pitchFamily="34" charset="0"/>
                <a:cs typeface="Tahoma" panose="020B0604030504040204" pitchFamily="34" charset="0"/>
              </a:rPr>
              <a:t>at work by age</a:t>
            </a:r>
          </a:p>
        </p:txBody>
      </p:sp>
      <p:pic>
        <p:nvPicPr>
          <p:cNvPr id="4" name="Picture 3" descr="Chart: Working Veterans Employment Rate by Age of Urban and Rural Veterans published by the United States Census Bureau. Source 2011-2015 American Community Survey.">
            <a:extLs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128714" y="0"/>
            <a:ext cx="4858907" cy="5143500"/>
          </a:xfrm>
          <a:prstGeom prst="rect">
            <a:avLst/>
          </a:prstGeom>
        </p:spPr>
      </p:pic>
    </p:spTree>
    <p:extLst>
      <p:ext uri="{BB962C8B-B14F-4D97-AF65-F5344CB8AC3E}">
        <p14:creationId xmlns:p14="http://schemas.microsoft.com/office/powerpoint/2010/main" val="2411000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551167"/>
          </a:xfrm>
        </p:spPr>
        <p:txBody>
          <a:bodyPr>
            <a:noAutofit/>
          </a:bodyPr>
          <a:lstStyle/>
          <a:p>
            <a:r>
              <a:rPr lang="en-US" sz="3200" b="1" dirty="0">
                <a:solidFill>
                  <a:srgbClr val="FFFFFF"/>
                </a:solidFill>
                <a:latin typeface="Tahoma" panose="020B0604030504040204" pitchFamily="34" charset="0"/>
                <a:ea typeface="Tahoma" panose="020B0604030504040204" pitchFamily="34" charset="0"/>
                <a:cs typeface="Tahoma" panose="020B0604030504040204" pitchFamily="34" charset="0"/>
              </a:rPr>
              <a:t>How to Optimize Veterans Programs</a:t>
            </a:r>
          </a:p>
        </p:txBody>
      </p:sp>
      <p:sp>
        <p:nvSpPr>
          <p:cNvPr id="2" name="Content Placeholder 1"/>
          <p:cNvSpPr>
            <a:spLocks noGrp="1"/>
          </p:cNvSpPr>
          <p:nvPr>
            <p:ph idx="1"/>
          </p:nvPr>
        </p:nvSpPr>
        <p:spPr>
          <a:xfrm>
            <a:off x="897215" y="680079"/>
            <a:ext cx="5966460" cy="4463421"/>
          </a:xfrm>
        </p:spPr>
        <p:txBody>
          <a:bodyPr>
            <a:noAutofit/>
          </a:bodyPr>
          <a:lstStyle/>
          <a:p>
            <a:pPr marL="0" indent="0">
              <a:spcBef>
                <a:spcPts val="0"/>
              </a:spcBef>
              <a:buNone/>
              <a:defRPr/>
            </a:pPr>
            <a:r>
              <a:rPr lang="en-US" sz="1800" b="1" dirty="0">
                <a:solidFill>
                  <a:srgbClr val="FFFFFF"/>
                </a:solidFill>
                <a:latin typeface="Tahoma" panose="020B0604030504040204" pitchFamily="34" charset="0"/>
                <a:ea typeface="Tahoma" panose="020B0604030504040204" pitchFamily="34" charset="0"/>
                <a:cs typeface="Tahoma" panose="020B0604030504040204" pitchFamily="34" charset="0"/>
              </a:rPr>
              <a:t>Mentoring Programs</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spcBef>
                <a:spcPts val="0"/>
              </a:spcBef>
              <a:defRP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Strategic Matching</a:t>
            </a:r>
          </a:p>
          <a:p>
            <a:pPr>
              <a:spcBef>
                <a:spcPts val="0"/>
              </a:spcBef>
              <a:defRP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Internal or External Mentors</a:t>
            </a:r>
          </a:p>
          <a:p>
            <a:pPr marL="0" indent="0">
              <a:spcBef>
                <a:spcPts val="0"/>
              </a:spcBef>
              <a:buNone/>
              <a:defRPr/>
            </a:pPr>
            <a:endParaRPr lang="en-US" sz="1800" b="1" dirty="0">
              <a:ln>
                <a:solidFill>
                  <a:schemeClr val="accent1">
                    <a:lumMod val="50000"/>
                  </a:schemeClr>
                </a:solidFill>
              </a:ln>
              <a:solidFill>
                <a:srgbClr val="FFFFFF"/>
              </a:solidFill>
              <a:latin typeface="Tahoma" panose="020B0604030504040204" pitchFamily="34" charset="0"/>
              <a:ea typeface="Tahoma" panose="020B0604030504040204" pitchFamily="34" charset="0"/>
              <a:cs typeface="Tahoma" panose="020B0604030504040204" pitchFamily="34" charset="0"/>
            </a:endParaRPr>
          </a:p>
          <a:p>
            <a:pPr marL="0" indent="0">
              <a:spcBef>
                <a:spcPts val="0"/>
              </a:spcBef>
              <a:buNone/>
              <a:defRPr/>
            </a:pPr>
            <a:r>
              <a:rPr lang="en-US" sz="1800" b="1" dirty="0">
                <a:solidFill>
                  <a:srgbClr val="FFFFFF"/>
                </a:solidFill>
                <a:latin typeface="Tahoma" panose="020B0604030504040204" pitchFamily="34" charset="0"/>
                <a:ea typeface="Tahoma" panose="020B0604030504040204" pitchFamily="34" charset="0"/>
                <a:cs typeface="Tahoma" panose="020B0604030504040204" pitchFamily="34" charset="0"/>
              </a:rPr>
              <a:t>Proactive Intervention Programs</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spcBef>
                <a:spcPts val="0"/>
              </a:spcBef>
              <a:defRP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Nutrition, exercise and rest</a:t>
            </a:r>
          </a:p>
          <a:p>
            <a:pPr>
              <a:spcBef>
                <a:spcPts val="0"/>
              </a:spcBef>
              <a:defRP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Flexibility towards productivity</a:t>
            </a:r>
          </a:p>
          <a:p>
            <a:pPr>
              <a:spcBef>
                <a:spcPts val="0"/>
              </a:spcBef>
              <a:defRP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Suicide prevention</a:t>
            </a:r>
          </a:p>
          <a:p>
            <a:pPr>
              <a:spcBef>
                <a:spcPts val="0"/>
              </a:spcBef>
              <a:defRPr/>
            </a:pPr>
            <a:endParaRPr lang="en-US" sz="1800" b="1"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0" indent="0">
              <a:spcBef>
                <a:spcPts val="0"/>
              </a:spcBef>
              <a:buNone/>
              <a:defRPr/>
            </a:pPr>
            <a:r>
              <a:rPr lang="en-US" sz="1800" b="1" dirty="0">
                <a:solidFill>
                  <a:srgbClr val="FFFFFF"/>
                </a:solidFill>
                <a:latin typeface="Tahoma" panose="020B0604030504040204" pitchFamily="34" charset="0"/>
                <a:ea typeface="Tahoma" panose="020B0604030504040204" pitchFamily="34" charset="0"/>
                <a:cs typeface="Tahoma" panose="020B0604030504040204" pitchFamily="34" charset="0"/>
              </a:rPr>
              <a:t>Support Programs</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spcBef>
                <a:spcPts val="0"/>
              </a:spcBef>
              <a:defRP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EAP programs</a:t>
            </a:r>
          </a:p>
          <a:p>
            <a:pPr>
              <a:spcBef>
                <a:spcPts val="0"/>
              </a:spcBef>
              <a:defRPr/>
            </a:pPr>
            <a:r>
              <a:rPr lang="en-US" sz="1800" dirty="0" err="1">
                <a:solidFill>
                  <a:srgbClr val="FFFFFF"/>
                </a:solidFill>
                <a:latin typeface="Tahoma" panose="020B0604030504040204" pitchFamily="34" charset="0"/>
                <a:ea typeface="Tahoma" panose="020B0604030504040204" pitchFamily="34" charset="0"/>
                <a:cs typeface="Tahoma" panose="020B0604030504040204" pitchFamily="34" charset="0"/>
              </a:rPr>
              <a:t>Careerpathing</a:t>
            </a:r>
            <a:endPar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spcBef>
                <a:spcPts val="0"/>
              </a:spcBef>
              <a:defRP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Retention programs</a:t>
            </a:r>
          </a:p>
          <a:p>
            <a:pPr>
              <a:spcBef>
                <a:spcPts val="0"/>
              </a:spcBef>
              <a:defRP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Focus groups</a:t>
            </a:r>
          </a:p>
          <a:p>
            <a:pPr>
              <a:spcBef>
                <a:spcPts val="0"/>
              </a:spcBef>
              <a:defRP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Business resource groups</a:t>
            </a:r>
          </a:p>
          <a:p>
            <a:pPr>
              <a:spcBef>
                <a:spcPts val="0"/>
              </a:spcBef>
              <a:defRP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Veteran’s Support Organizations</a:t>
            </a:r>
          </a:p>
        </p:txBody>
      </p:sp>
      <p:pic>
        <p:nvPicPr>
          <p:cNvPr id="4" name="Picture 2" descr="A diagram of actions that support performance and wellbeing, including: Effective listening and communication skills; Problem solve, Provide Resources to help; Proactive Intervention; Acknowledge Achievement; and Take an Interest.">
            <a:extLs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318" y="1461458"/>
            <a:ext cx="3681248" cy="368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a:extLst>
              <a:ext uri="{FF2B5EF4-FFF2-40B4-BE49-F238E27FC236}">
                <a16:creationId xmlns:a16="http://schemas.microsoft.com/office/drawing/2014/main" id="{147D8F36-2B45-145D-CD24-63948911A60A}"/>
              </a:ext>
            </a:extLst>
          </p:cNvPr>
          <p:cNvSpPr txBox="1">
            <a:spLocks/>
          </p:cNvSpPr>
          <p:nvPr/>
        </p:nvSpPr>
        <p:spPr>
          <a:xfrm>
            <a:off x="4855781" y="688534"/>
            <a:ext cx="3815256" cy="694307"/>
          </a:xfrm>
          <a:prstGeom prst="rect">
            <a:avLst/>
          </a:prstGeom>
        </p:spPr>
        <p:txBody>
          <a:bodyPr vert="horz" lIns="91440" tIns="45720" rIns="91440" bIns="45720" rtlCol="0">
            <a:noAutofit/>
          </a:bodyPr>
          <a:lst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pPr marL="0" indent="0">
              <a:spcBef>
                <a:spcPts val="0"/>
              </a:spcBef>
              <a:buFont typeface="Wingdings 3" charset="2"/>
              <a:buNone/>
              <a:defRPr/>
            </a:pPr>
            <a:r>
              <a:rPr lang="en-US" sz="1800" b="1" dirty="0">
                <a:solidFill>
                  <a:srgbClr val="FFFFFF"/>
                </a:solidFill>
                <a:latin typeface="Tahoma" panose="020B0604030504040204" pitchFamily="34" charset="0"/>
                <a:ea typeface="Tahoma" panose="020B0604030504040204" pitchFamily="34" charset="0"/>
                <a:cs typeface="Tahoma" panose="020B0604030504040204" pitchFamily="34" charset="0"/>
              </a:rPr>
              <a:t>Workplace Accommodations</a:t>
            </a:r>
          </a:p>
          <a:p>
            <a:pPr>
              <a:spcBef>
                <a:spcPts val="0"/>
              </a:spcBef>
              <a:buFont typeface="Arial" pitchFamily="34" charset="0"/>
              <a:buChar char="•"/>
              <a:defRPr/>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Impact on performance</a:t>
            </a:r>
          </a:p>
        </p:txBody>
      </p:sp>
    </p:spTree>
    <p:extLst>
      <p:ext uri="{BB962C8B-B14F-4D97-AF65-F5344CB8AC3E}">
        <p14:creationId xmlns:p14="http://schemas.microsoft.com/office/powerpoint/2010/main" val="3680837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6FBFF5-147B-D5E3-C6A9-BD70C34DE3D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499" b="14232"/>
          <a:stretch/>
        </p:blipFill>
        <p:spPr>
          <a:xfrm>
            <a:off x="15" y="7"/>
            <a:ext cx="9143985" cy="5143493"/>
          </a:xfrm>
          <a:prstGeom prst="rect">
            <a:avLst/>
          </a:prstGeom>
        </p:spPr>
      </p:pic>
      <p:sp>
        <p:nvSpPr>
          <p:cNvPr id="7" name="Title 6">
            <a:extLst>
              <a:ext uri="{FF2B5EF4-FFF2-40B4-BE49-F238E27FC236}">
                <a16:creationId xmlns:a16="http://schemas.microsoft.com/office/drawing/2014/main" id="{C40F19CF-9605-8E38-3942-7998F2541233}"/>
              </a:ext>
            </a:extLst>
          </p:cNvPr>
          <p:cNvSpPr txBox="1">
            <a:spLocks noGrp="1"/>
          </p:cNvSpPr>
          <p:nvPr>
            <p:ph type="title" idx="4294967295"/>
          </p:nvPr>
        </p:nvSpPr>
        <p:spPr>
          <a:xfrm>
            <a:off x="371341" y="418751"/>
            <a:ext cx="8408194" cy="558627"/>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450"/>
              </a:spcAft>
              <a:buClr>
                <a:srgbClr val="000000"/>
              </a:buClr>
              <a:buSzTx/>
              <a:buFont typeface="Arial"/>
              <a:buNone/>
              <a:tabLst/>
              <a:defRPr/>
            </a:pPr>
            <a:r>
              <a:rPr kumimoji="0" lang="en-US" sz="4400" b="1" i="0" u="none" strike="noStrike" kern="0" cap="none" spc="0" normalizeH="0" baseline="0" noProof="0" dirty="0">
                <a:ln>
                  <a:noFill/>
                </a:ln>
                <a:solidFill>
                  <a:schemeClr val="tx1"/>
                </a:solidFill>
                <a:effectLst/>
                <a:uLnTx/>
                <a:uFillTx/>
                <a:latin typeface="+mj-lt"/>
                <a:ea typeface="+mj-ea"/>
                <a:cs typeface="+mj-cs"/>
                <a:sym typeface="Arial"/>
              </a:rPr>
              <a:t>Veterans In-State Service Shared Leave Program</a:t>
            </a:r>
            <a:endParaRPr kumimoji="0" lang="en-US" sz="4400" b="1" i="0" u="none" strike="noStrike" kern="0" cap="none" spc="0" normalizeH="0" baseline="0" noProof="0" dirty="0">
              <a:ln>
                <a:noFill/>
              </a:ln>
              <a:solidFill>
                <a:schemeClr val="tx1"/>
              </a:solidFill>
              <a:effectLst/>
              <a:uLnTx/>
              <a:uFillTx/>
              <a:latin typeface="+mj-lt"/>
              <a:ea typeface="+mj-ea"/>
              <a:cs typeface="Arial"/>
              <a:sym typeface="Arial"/>
            </a:endParaRPr>
          </a:p>
        </p:txBody>
      </p:sp>
    </p:spTree>
    <p:extLst>
      <p:ext uri="{BB962C8B-B14F-4D97-AF65-F5344CB8AC3E}">
        <p14:creationId xmlns:p14="http://schemas.microsoft.com/office/powerpoint/2010/main" val="3030336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0668"/>
          </a:xfrm>
        </p:spPr>
        <p:txBody>
          <a:bodyPr>
            <a:normAutofit/>
          </a:bodyPr>
          <a:lstStyle/>
          <a:p>
            <a:r>
              <a:rPr lang="en-US" sz="4400" b="1" dirty="0">
                <a:solidFill>
                  <a:srgbClr val="FFFFFF"/>
                </a:solidFill>
                <a:latin typeface="Tahoma" panose="020B0604030504040204" pitchFamily="34" charset="0"/>
                <a:ea typeface="Tahoma" panose="020B0604030504040204" pitchFamily="34" charset="0"/>
                <a:cs typeface="Tahoma" panose="020B0604030504040204" pitchFamily="34" charset="0"/>
              </a:rPr>
              <a:t>Veterans Hiring Resources</a:t>
            </a:r>
          </a:p>
        </p:txBody>
      </p:sp>
      <p:sp>
        <p:nvSpPr>
          <p:cNvPr id="3" name="Content Placeholder 2"/>
          <p:cNvSpPr>
            <a:spLocks noGrp="1"/>
          </p:cNvSpPr>
          <p:nvPr>
            <p:ph idx="1"/>
          </p:nvPr>
        </p:nvSpPr>
        <p:spPr>
          <a:xfrm>
            <a:off x="940798" y="1371600"/>
            <a:ext cx="6686550" cy="2833217"/>
          </a:xfrm>
        </p:spPr>
        <p:txBody>
          <a:bodyPr>
            <a:normAutofit fontScale="85000" lnSpcReduction="10000"/>
          </a:bodyPr>
          <a:lstStyle/>
          <a:p>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Feds Hire Vets</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r>
              <a:rPr lang="en-US" sz="1650" dirty="0">
                <a:solidFill>
                  <a:schemeClr val="bg1"/>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http://www.fedshirevets.gov/</a:t>
            </a:r>
            <a:endParaRPr lang="en-US" sz="165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Office of Personnel </a:t>
            </a:r>
            <a:r>
              <a:rPr lang="en-US" sz="1800" b="1" dirty="0" err="1">
                <a:solidFill>
                  <a:schemeClr val="bg1"/>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Managment</a:t>
            </a:r>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 - Vet Guide for HR professionals</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r>
              <a:rPr lang="en-US" sz="1650" dirty="0">
                <a:solidFill>
                  <a:schemeClr val="bg1"/>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http://www.opm.gov/staffingPortal/Vetguide.asp</a:t>
            </a:r>
            <a:endParaRPr lang="en-US" sz="165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U.S. Office of Human Resource Management - Veterans FAQ</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r>
              <a:rPr lang="en-US" sz="1650" dirty="0">
                <a:solidFill>
                  <a:schemeClr val="bg1"/>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https://www.commerce.gov/hr/careers/veterans/faqs</a:t>
            </a:r>
            <a:endParaRPr lang="en-US" sz="165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U.S. Federal Register - Executive Order 13518 of November 9, 2009</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r>
              <a:rPr lang="en-US" sz="1650" dirty="0">
                <a:solidFill>
                  <a:schemeClr val="bg1"/>
                </a:solidFill>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https://www.gpo.gov/fdsys/pkg/FR-2009-11-13/pdf/E9-27441.pdf</a:t>
            </a:r>
            <a:endParaRPr lang="en-US" sz="165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96252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60668"/>
          </a:xfrm>
        </p:spPr>
        <p:txBody>
          <a:bodyPr>
            <a:normAutofit/>
          </a:bodyPr>
          <a:lstStyle/>
          <a:p>
            <a:r>
              <a:rPr lang="en-US" sz="4400" b="1" dirty="0">
                <a:solidFill>
                  <a:srgbClr val="FFFFFF"/>
                </a:solidFill>
                <a:latin typeface="Tahoma" panose="020B0604030504040204" pitchFamily="34" charset="0"/>
                <a:ea typeface="Tahoma" panose="020B0604030504040204" pitchFamily="34" charset="0"/>
                <a:cs typeface="Tahoma" panose="020B0604030504040204" pitchFamily="34" charset="0"/>
              </a:rPr>
              <a:t>Readjustment Factors</a:t>
            </a:r>
          </a:p>
        </p:txBody>
      </p:sp>
      <p:sp>
        <p:nvSpPr>
          <p:cNvPr id="2" name="Content Placeholder 1"/>
          <p:cNvSpPr>
            <a:spLocks noGrp="1"/>
          </p:cNvSpPr>
          <p:nvPr>
            <p:ph idx="1"/>
          </p:nvPr>
        </p:nvSpPr>
        <p:spPr>
          <a:xfrm>
            <a:off x="1003860" y="1355833"/>
            <a:ext cx="6686550" cy="2833217"/>
          </a:xfrm>
        </p:spPr>
        <p:txBody>
          <a:bodyPr>
            <a:normAutofit/>
          </a:bodyPr>
          <a:lstStyle/>
          <a:p>
            <a:pPr lvl="0"/>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The length of time the veteran was away</a:t>
            </a:r>
          </a:p>
          <a:p>
            <a:pPr lvl="0"/>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The veteran’s proximity to active warfare</a:t>
            </a:r>
          </a:p>
          <a:p>
            <a:pPr lvl="0"/>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The number of times the veteran engaged in warfare</a:t>
            </a:r>
          </a:p>
          <a:p>
            <a:pPr lvl="0"/>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The age of the veteran</a:t>
            </a:r>
          </a:p>
          <a:p>
            <a:pPr lvl="0"/>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The veteran’s marital status</a:t>
            </a:r>
          </a:p>
          <a:p>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69163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69771"/>
          </a:xfrm>
        </p:spPr>
        <p:txBody>
          <a:bodyPr>
            <a:normAutofit/>
          </a:bodyPr>
          <a:lstStyle/>
          <a:p>
            <a:r>
              <a:rPr lang="en-US" sz="4400" b="1" dirty="0">
                <a:solidFill>
                  <a:srgbClr val="FFFFFF"/>
                </a:solidFill>
                <a:latin typeface="Tahoma" panose="020B0604030504040204" pitchFamily="34" charset="0"/>
                <a:ea typeface="Tahoma" panose="020B0604030504040204" pitchFamily="34" charset="0"/>
                <a:cs typeface="Tahoma" panose="020B0604030504040204" pitchFamily="34" charset="0"/>
              </a:rPr>
              <a:t>Post-traumatic Stress </a:t>
            </a:r>
          </a:p>
        </p:txBody>
      </p:sp>
      <p:sp>
        <p:nvSpPr>
          <p:cNvPr id="2" name="Content Placeholder 1"/>
          <p:cNvSpPr>
            <a:spLocks noGrp="1"/>
          </p:cNvSpPr>
          <p:nvPr>
            <p:ph idx="1"/>
          </p:nvPr>
        </p:nvSpPr>
        <p:spPr>
          <a:xfrm>
            <a:off x="980212" y="1155141"/>
            <a:ext cx="7509520" cy="2833217"/>
          </a:xfrm>
        </p:spPr>
        <p:txBody>
          <a:bodyPr>
            <a:noAutofit/>
          </a:bodyPr>
          <a:lstStyle/>
          <a:p>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Combat or military exposure</a:t>
            </a:r>
          </a:p>
          <a:p>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Child sexual or physical abuse</a:t>
            </a:r>
          </a:p>
          <a:p>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Terrorist attacks</a:t>
            </a:r>
          </a:p>
          <a:p>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Sexual or physical assault</a:t>
            </a:r>
          </a:p>
          <a:p>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Serious accidents, such as a car wreck</a:t>
            </a:r>
          </a:p>
          <a:p>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Natural disasters, such as a fire, tornado, hurricane, flood, or earthquake</a:t>
            </a:r>
          </a:p>
        </p:txBody>
      </p:sp>
    </p:spTree>
    <p:extLst>
      <p:ext uri="{BB962C8B-B14F-4D97-AF65-F5344CB8AC3E}">
        <p14:creationId xmlns:p14="http://schemas.microsoft.com/office/powerpoint/2010/main" val="1401935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60668"/>
          </a:xfrm>
        </p:spPr>
        <p:txBody>
          <a:bodyPr>
            <a:normAutofit/>
          </a:bodyPr>
          <a:lstStyle/>
          <a:p>
            <a:r>
              <a:rPr lang="en-US" sz="4400" b="1" dirty="0">
                <a:solidFill>
                  <a:srgbClr val="FFFFFF"/>
                </a:solidFill>
                <a:latin typeface="Tahoma" panose="020B0604030504040204" pitchFamily="34" charset="0"/>
                <a:ea typeface="Tahoma" panose="020B0604030504040204" pitchFamily="34" charset="0"/>
                <a:cs typeface="Tahoma" panose="020B0604030504040204" pitchFamily="34" charset="0"/>
              </a:rPr>
              <a:t>Wounded in Combat</a:t>
            </a:r>
          </a:p>
        </p:txBody>
      </p:sp>
      <p:sp>
        <p:nvSpPr>
          <p:cNvPr id="2" name="Content Placeholder 1"/>
          <p:cNvSpPr>
            <a:spLocks noGrp="1"/>
          </p:cNvSpPr>
          <p:nvPr>
            <p:ph idx="1"/>
          </p:nvPr>
        </p:nvSpPr>
        <p:spPr>
          <a:xfrm>
            <a:off x="940799" y="1363717"/>
            <a:ext cx="6686550" cy="2833217"/>
          </a:xfrm>
        </p:spPr>
        <p:txBody>
          <a:bodyPr>
            <a:noAutofit/>
          </a:bodyPr>
          <a:lstStyle/>
          <a:p>
            <a:pPr>
              <a:spcBef>
                <a:spcPts val="0"/>
              </a:spcBef>
              <a:spcAft>
                <a:spcPts val="1800"/>
              </a:spcAft>
            </a:pPr>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The 2016 American Community Survey reports that 4.0 million veterans have a service-connected disability  </a:t>
            </a:r>
          </a:p>
          <a:p>
            <a:pPr>
              <a:spcBef>
                <a:spcPts val="0"/>
              </a:spcBef>
              <a:spcAft>
                <a:spcPts val="1800"/>
              </a:spcAft>
            </a:pPr>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Variety of Different Disabilities</a:t>
            </a:r>
          </a:p>
          <a:p>
            <a:pPr>
              <a:spcBef>
                <a:spcPts val="0"/>
              </a:spcBef>
              <a:spcAft>
                <a:spcPts val="1800"/>
              </a:spcAft>
            </a:pPr>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Readjustments to Life, Home and the Workplace</a:t>
            </a:r>
          </a:p>
        </p:txBody>
      </p:sp>
    </p:spTree>
    <p:extLst>
      <p:ext uri="{BB962C8B-B14F-4D97-AF65-F5344CB8AC3E}">
        <p14:creationId xmlns:p14="http://schemas.microsoft.com/office/powerpoint/2010/main" val="3590587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69771"/>
          </a:xfrm>
        </p:spPr>
        <p:txBody>
          <a:bodyPr>
            <a:normAutofit/>
          </a:bodyPr>
          <a:lstStyle/>
          <a:p>
            <a:r>
              <a:rPr lang="en-US" sz="4400" b="1" dirty="0">
                <a:solidFill>
                  <a:srgbClr val="FFFFFF"/>
                </a:solidFill>
                <a:latin typeface="Tahoma" panose="020B0604030504040204" pitchFamily="34" charset="0"/>
                <a:ea typeface="Tahoma" panose="020B0604030504040204" pitchFamily="34" charset="0"/>
                <a:cs typeface="Tahoma" panose="020B0604030504040204" pitchFamily="34" charset="0"/>
              </a:rPr>
              <a:t>The Effects of PTSD</a:t>
            </a:r>
          </a:p>
        </p:txBody>
      </p:sp>
      <p:sp>
        <p:nvSpPr>
          <p:cNvPr id="2" name="Content Placeholder 1"/>
          <p:cNvSpPr>
            <a:spLocks noGrp="1"/>
          </p:cNvSpPr>
          <p:nvPr>
            <p:ph idx="1"/>
          </p:nvPr>
        </p:nvSpPr>
        <p:spPr>
          <a:xfrm>
            <a:off x="955785" y="1094875"/>
            <a:ext cx="3490092" cy="3394472"/>
          </a:xfrm>
        </p:spPr>
        <p:txBody>
          <a:bodyPr>
            <a:noAutofit/>
          </a:bodyPr>
          <a:lstStyle/>
          <a:p>
            <a:pPr>
              <a:spcBef>
                <a:spcPts val="0"/>
              </a:spcBef>
              <a:spcAft>
                <a:spcPts val="1800"/>
              </a:spcAft>
            </a:pPr>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Veterans who are Dealing with the Residual Effects of Military Rape &amp; Sexual Assault</a:t>
            </a:r>
          </a:p>
          <a:p>
            <a:pPr>
              <a:spcBef>
                <a:spcPts val="0"/>
              </a:spcBef>
              <a:spcAft>
                <a:spcPts val="1800"/>
              </a:spcAft>
            </a:pPr>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Veterans Who Contemplate and/or Completed Suicide</a:t>
            </a:r>
          </a:p>
          <a:p>
            <a:pPr>
              <a:spcBef>
                <a:spcPts val="0"/>
              </a:spcBef>
              <a:spcAft>
                <a:spcPts val="1800"/>
              </a:spcAft>
            </a:pPr>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Homelessness</a:t>
            </a:r>
          </a:p>
        </p:txBody>
      </p:sp>
      <p:pic>
        <p:nvPicPr>
          <p:cNvPr id="2050"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4698125" y="1103900"/>
            <a:ext cx="3870436" cy="3376422"/>
          </a:xfrm>
          <a:prstGeom prst="rect">
            <a:avLst/>
          </a:prstGeom>
          <a:noFill/>
        </p:spPr>
      </p:pic>
    </p:spTree>
    <p:extLst>
      <p:ext uri="{BB962C8B-B14F-4D97-AF65-F5344CB8AC3E}">
        <p14:creationId xmlns:p14="http://schemas.microsoft.com/office/powerpoint/2010/main" val="34768232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E43A65-EB95-9B32-F6AC-B1C13BB0055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2402"/>
          <a:stretch/>
        </p:blipFill>
        <p:spPr>
          <a:xfrm>
            <a:off x="193640" y="342900"/>
            <a:ext cx="8458200" cy="4457700"/>
          </a:xfrm>
          <a:prstGeom prst="rect">
            <a:avLst/>
          </a:prstGeom>
        </p:spPr>
      </p:pic>
      <p:sp>
        <p:nvSpPr>
          <p:cNvPr id="2" name="Title 1">
            <a:extLst>
              <a:ext uri="{FF2B5EF4-FFF2-40B4-BE49-F238E27FC236}">
                <a16:creationId xmlns:a16="http://schemas.microsoft.com/office/drawing/2014/main" id="{B47ED609-376E-8A39-551C-79210AA48272}"/>
              </a:ext>
            </a:extLst>
          </p:cNvPr>
          <p:cNvSpPr>
            <a:spLocks noGrp="1"/>
          </p:cNvSpPr>
          <p:nvPr>
            <p:ph type="ctrTitle"/>
          </p:nvPr>
        </p:nvSpPr>
        <p:spPr>
          <a:xfrm>
            <a:off x="1143000" y="-1790700"/>
            <a:ext cx="6858000" cy="1790700"/>
          </a:xfrm>
        </p:spPr>
        <p:txBody>
          <a:bodyPr spcFirstLastPara="1" wrap="square" lIns="91425" tIns="91425" rIns="91425" bIns="91425" anchor="b" anchorCtr="0">
            <a:normAutofit/>
          </a:bodyPr>
          <a:lstStyle/>
          <a:p>
            <a:r>
              <a:rPr lang="en-US" dirty="0"/>
              <a:t>The End</a:t>
            </a:r>
          </a:p>
        </p:txBody>
      </p:sp>
    </p:spTree>
    <p:extLst>
      <p:ext uri="{BB962C8B-B14F-4D97-AF65-F5344CB8AC3E}">
        <p14:creationId xmlns:p14="http://schemas.microsoft.com/office/powerpoint/2010/main" val="745178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4DA044-46E1-491D-ACC3-59E2D7A26BFF}"/>
              </a:ext>
              <a:ext uri="{C183D7F6-B498-43B3-948B-1728B52AA6E4}">
                <adec:decorative xmlns:adec="http://schemas.microsoft.com/office/drawing/2017/decorative" val="1"/>
              </a:ext>
            </a:extLst>
          </p:cNvPr>
          <p:cNvSpPr/>
          <p:nvPr/>
        </p:nvSpPr>
        <p:spPr>
          <a:xfrm>
            <a:off x="194045" y="713874"/>
            <a:ext cx="8755912" cy="426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1E8BCBA3-6E5A-3CD5-84C9-7560FC100E9A}"/>
              </a:ext>
            </a:extLst>
          </p:cNvPr>
          <p:cNvSpPr txBox="1">
            <a:spLocks noGrp="1"/>
          </p:cNvSpPr>
          <p:nvPr>
            <p:ph type="title" idx="4294967295"/>
          </p:nvPr>
        </p:nvSpPr>
        <p:spPr>
          <a:xfrm>
            <a:off x="93804" y="95909"/>
            <a:ext cx="8956393" cy="529733"/>
          </a:xfrm>
          <a:prstGeom prst="rect">
            <a:avLst/>
          </a:prstGeom>
          <a:solidFill>
            <a:srgbClr val="002060"/>
          </a:solid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VERG Purpose</a:t>
            </a:r>
          </a:p>
        </p:txBody>
      </p:sp>
      <p:sp>
        <p:nvSpPr>
          <p:cNvPr id="5" name="TextBox 4">
            <a:extLst>
              <a:ext uri="{FF2B5EF4-FFF2-40B4-BE49-F238E27FC236}">
                <a16:creationId xmlns:a16="http://schemas.microsoft.com/office/drawing/2014/main" id="{FAC65FD0-6813-1ABB-EFDA-533DA39BD2DD}"/>
              </a:ext>
            </a:extLst>
          </p:cNvPr>
          <p:cNvSpPr txBox="1"/>
          <p:nvPr/>
        </p:nvSpPr>
        <p:spPr>
          <a:xfrm>
            <a:off x="416071" y="1155317"/>
            <a:ext cx="8533884" cy="2308324"/>
          </a:xfrm>
          <a:prstGeom prst="rect">
            <a:avLst/>
          </a:prstGeom>
          <a:noFill/>
        </p:spPr>
        <p:txBody>
          <a:bodyPr wrap="square">
            <a:spAutoFit/>
          </a:bodyPr>
          <a:lstStyle/>
          <a:p>
            <a:r>
              <a:rPr lang="en-US" sz="2400" dirty="0">
                <a:solidFill>
                  <a:srgbClr val="0F2B36"/>
                </a:solidFill>
                <a:latin typeface="Tahoma" panose="020B0604030504040204" pitchFamily="34" charset="0"/>
                <a:ea typeface="Tahoma" panose="020B0604030504040204" pitchFamily="34" charset="0"/>
                <a:cs typeface="Tahoma" panose="020B0604030504040204" pitchFamily="34" charset="0"/>
              </a:rPr>
              <a:t>The VERG exists to help integrate the experience, values, and knowledge of both veterans, service members, and spouses in state employment.  The VERG shall provide advice and assistance to state agencies on veteran recruitment, retention, and development strategies in accordance with the Governor’s Executive Order 19-01. </a:t>
            </a:r>
          </a:p>
        </p:txBody>
      </p:sp>
      <p:pic>
        <p:nvPicPr>
          <p:cNvPr id="3" name="Content Placeholder 5">
            <a:extLst>
              <a:ext uri="{FF2B5EF4-FFF2-40B4-BE49-F238E27FC236}">
                <a16:creationId xmlns:a16="http://schemas.microsoft.com/office/drawing/2014/main" id="{CB72CC36-0168-B008-2F26-420086D967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68" y="3836504"/>
            <a:ext cx="1904030" cy="1028700"/>
          </a:xfrm>
          <a:prstGeom prst="rect">
            <a:avLst/>
          </a:prstGeom>
        </p:spPr>
      </p:pic>
      <p:pic>
        <p:nvPicPr>
          <p:cNvPr id="4" name="Picture 3">
            <a:extLst>
              <a:ext uri="{FF2B5EF4-FFF2-40B4-BE49-F238E27FC236}">
                <a16:creationId xmlns:a16="http://schemas.microsoft.com/office/drawing/2014/main" id="{04FCAC57-653F-BE79-6293-94534B6BE59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37282" y="3905084"/>
            <a:ext cx="6419086" cy="891540"/>
          </a:xfrm>
          <a:prstGeom prst="rect">
            <a:avLst/>
          </a:prstGeom>
        </p:spPr>
      </p:pic>
    </p:spTree>
    <p:extLst>
      <p:ext uri="{BB962C8B-B14F-4D97-AF65-F5344CB8AC3E}">
        <p14:creationId xmlns:p14="http://schemas.microsoft.com/office/powerpoint/2010/main" val="3189651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202"/>
        <p:cNvGrpSpPr/>
        <p:nvPr/>
      </p:nvGrpSpPr>
      <p:grpSpPr>
        <a:xfrm>
          <a:off x="0" y="0"/>
          <a:ext cx="0" cy="0"/>
          <a:chOff x="0" y="0"/>
          <a:chExt cx="0" cy="0"/>
        </a:xfrm>
      </p:grpSpPr>
      <p:pic>
        <p:nvPicPr>
          <p:cNvPr id="203" name="Google Shape;203;p32">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srcRect t="2085" b="2085"/>
          <a:stretch/>
        </p:blipFill>
        <p:spPr>
          <a:xfrm>
            <a:off x="4963552" y="1292756"/>
            <a:ext cx="3432300" cy="3289162"/>
          </a:xfrm>
          <a:prstGeom prst="roundRect">
            <a:avLst>
              <a:gd name="adj" fmla="val 16667"/>
            </a:avLst>
          </a:prstGeom>
        </p:spPr>
      </p:pic>
      <p:sp>
        <p:nvSpPr>
          <p:cNvPr id="204" name="Google Shape;204;p32"/>
          <p:cNvSpPr txBox="1">
            <a:spLocks noGrp="1"/>
          </p:cNvSpPr>
          <p:nvPr>
            <p:ph type="title"/>
          </p:nvPr>
        </p:nvSpPr>
        <p:spPr>
          <a:xfrm>
            <a:off x="137787" y="156082"/>
            <a:ext cx="8007408" cy="726900"/>
          </a:xfrm>
          <a:prstGeom prst="rect">
            <a:avLst/>
          </a:prstGeom>
        </p:spPr>
        <p:txBody>
          <a:bodyPr spcFirstLastPara="1" wrap="square" lIns="91425" tIns="91425" rIns="91425" bIns="91425" anchor="ctr" anchorCtr="0">
            <a:noAutofit/>
          </a:bodyPr>
          <a:lstStyle/>
          <a:p>
            <a:r>
              <a:rPr lang="en" sz="3200" dirty="0">
                <a:solidFill>
                  <a:srgbClr val="FFFFFF"/>
                </a:solidFill>
                <a:latin typeface="Tahoma" panose="020B0604030504040204" pitchFamily="34" charset="0"/>
                <a:ea typeface="Tahoma" panose="020B0604030504040204" pitchFamily="34" charset="0"/>
                <a:cs typeface="Tahoma" panose="020B0604030504040204" pitchFamily="34" charset="0"/>
              </a:rPr>
              <a:t>What is the VERG?</a:t>
            </a:r>
          </a:p>
        </p:txBody>
      </p:sp>
      <p:sp>
        <p:nvSpPr>
          <p:cNvPr id="205" name="Google Shape;205;p32"/>
          <p:cNvSpPr txBox="1">
            <a:spLocks noGrp="1"/>
          </p:cNvSpPr>
          <p:nvPr>
            <p:ph type="subTitle" idx="1"/>
          </p:nvPr>
        </p:nvSpPr>
        <p:spPr>
          <a:xfrm>
            <a:off x="748148" y="1495185"/>
            <a:ext cx="3698927" cy="2580849"/>
          </a:xfrm>
          <a:prstGeom prst="rect">
            <a:avLst/>
          </a:prstGeom>
        </p:spPr>
        <p:txBody>
          <a:bodyPr spcFirstLastPara="1" wrap="square" lIns="91425" tIns="91425" rIns="91425" bIns="91425" anchor="t" anchorCtr="0">
            <a:noAutofit/>
          </a:bodyPr>
          <a:lstStyle/>
          <a:p>
            <a:pPr marL="457200" lvl="0" indent="-311150" algn="l" rtl="0">
              <a:lnSpc>
                <a:spcPct val="110000"/>
              </a:lnSpc>
              <a:spcBef>
                <a:spcPts val="0"/>
              </a:spcBef>
              <a:spcAft>
                <a:spcPts val="0"/>
              </a:spcAft>
              <a:buClr>
                <a:schemeClr val="bg1"/>
              </a:buClr>
              <a:buSzPts val="1300"/>
              <a:buFont typeface="Roboto Medium"/>
              <a:buChar char="●"/>
            </a:pPr>
            <a:r>
              <a:rPr lang="en" sz="4400" dirty="0">
                <a:solidFill>
                  <a:srgbClr val="FFFFFF"/>
                </a:solidFill>
                <a:latin typeface="Tahoma" panose="020B0604030504040204" pitchFamily="34" charset="0"/>
                <a:ea typeface="Tahoma" panose="020B0604030504040204" pitchFamily="34" charset="0"/>
                <a:cs typeface="Tahoma" panose="020B0604030504040204" pitchFamily="34" charset="0"/>
              </a:rPr>
              <a:t>Recruit</a:t>
            </a:r>
          </a:p>
          <a:p>
            <a:pPr indent="-311150">
              <a:lnSpc>
                <a:spcPct val="110000"/>
              </a:lnSpc>
              <a:buClr>
                <a:schemeClr val="bg1"/>
              </a:buClr>
              <a:buFont typeface="Roboto Medium"/>
              <a:buChar char="●"/>
            </a:pPr>
            <a:r>
              <a:rPr lang="en" sz="4400" dirty="0">
                <a:solidFill>
                  <a:srgbClr val="FFFFFF"/>
                </a:solidFill>
                <a:latin typeface="Tahoma" panose="020B0604030504040204" pitchFamily="34" charset="0"/>
                <a:ea typeface="Tahoma" panose="020B0604030504040204" pitchFamily="34" charset="0"/>
                <a:cs typeface="Tahoma" panose="020B0604030504040204" pitchFamily="34" charset="0"/>
              </a:rPr>
              <a:t>Retain</a:t>
            </a:r>
          </a:p>
          <a:p>
            <a:pPr indent="-311150">
              <a:lnSpc>
                <a:spcPct val="110000"/>
              </a:lnSpc>
              <a:buClr>
                <a:schemeClr val="bg1"/>
              </a:buClr>
              <a:buFont typeface="Roboto Medium"/>
              <a:buChar char="●"/>
            </a:pPr>
            <a:r>
              <a:rPr lang="en" sz="4400" dirty="0">
                <a:solidFill>
                  <a:srgbClr val="FFFFFF"/>
                </a:solidFill>
                <a:latin typeface="Tahoma" panose="020B0604030504040204" pitchFamily="34" charset="0"/>
                <a:ea typeface="Tahoma" panose="020B0604030504040204" pitchFamily="34" charset="0"/>
                <a:cs typeface="Tahoma" panose="020B0604030504040204" pitchFamily="34" charset="0"/>
              </a:rPr>
              <a:t>Recognize</a:t>
            </a:r>
          </a:p>
          <a:p>
            <a:pPr indent="-311150">
              <a:lnSpc>
                <a:spcPct val="110000"/>
              </a:lnSpc>
              <a:buClr>
                <a:srgbClr val="233E30"/>
              </a:buClr>
              <a:buFont typeface="Roboto Medium"/>
              <a:buChar char="●"/>
            </a:pPr>
            <a:endParaRPr lang="en" sz="4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202"/>
        <p:cNvGrpSpPr/>
        <p:nvPr/>
      </p:nvGrpSpPr>
      <p:grpSpPr>
        <a:xfrm>
          <a:off x="0" y="0"/>
          <a:ext cx="0" cy="0"/>
          <a:chOff x="0" y="0"/>
          <a:chExt cx="0" cy="0"/>
        </a:xfrm>
      </p:grpSpPr>
      <p:sp>
        <p:nvSpPr>
          <p:cNvPr id="204" name="Google Shape;204;p32">
            <a:extLst>
              <a:ext uri="{C183D7F6-B498-43B3-948B-1728B52AA6E4}">
                <adec:decorative xmlns:adec="http://schemas.microsoft.com/office/drawing/2017/decorative" val="0"/>
              </a:ext>
            </a:extLst>
          </p:cNvPr>
          <p:cNvSpPr txBox="1">
            <a:spLocks noGrp="1"/>
          </p:cNvSpPr>
          <p:nvPr>
            <p:ph type="title"/>
          </p:nvPr>
        </p:nvSpPr>
        <p:spPr>
          <a:xfrm>
            <a:off x="4285304" y="178313"/>
            <a:ext cx="4657601" cy="858598"/>
          </a:xfrm>
          <a:prstGeom prst="rect">
            <a:avLst/>
          </a:prstGeom>
        </p:spPr>
        <p:txBody>
          <a:bodyPr spcFirstLastPara="1" wrap="square" lIns="91425" tIns="91425" rIns="91425" bIns="91425" anchor="ctr" anchorCtr="0">
            <a:noAutofit/>
          </a:bodyPr>
          <a:lstStyle/>
          <a:p>
            <a:r>
              <a:rPr lang="en" sz="3200" dirty="0">
                <a:solidFill>
                  <a:srgbClr val="FFFFFF"/>
                </a:solidFill>
                <a:latin typeface="Tahoma" panose="020B0604030504040204" pitchFamily="34" charset="0"/>
                <a:ea typeface="Tahoma" panose="020B0604030504040204" pitchFamily="34" charset="0"/>
                <a:cs typeface="Tahoma" panose="020B0604030504040204" pitchFamily="34" charset="0"/>
              </a:rPr>
              <a:t>Who is the VERG?</a:t>
            </a:r>
          </a:p>
        </p:txBody>
      </p:sp>
      <p:sp>
        <p:nvSpPr>
          <p:cNvPr id="205" name="Google Shape;205;p32">
            <a:extLst>
              <a:ext uri="{C183D7F6-B498-43B3-948B-1728B52AA6E4}">
                <adec:decorative xmlns:adec="http://schemas.microsoft.com/office/drawing/2017/decorative" val="0"/>
              </a:ext>
            </a:extLst>
          </p:cNvPr>
          <p:cNvSpPr txBox="1">
            <a:spLocks noGrp="1"/>
          </p:cNvSpPr>
          <p:nvPr>
            <p:ph type="subTitle" idx="1"/>
          </p:nvPr>
        </p:nvSpPr>
        <p:spPr>
          <a:xfrm>
            <a:off x="4819653" y="1158875"/>
            <a:ext cx="3929702" cy="3002224"/>
          </a:xfrm>
          <a:prstGeom prst="rect">
            <a:avLst/>
          </a:prstGeom>
        </p:spPr>
        <p:txBody>
          <a:bodyPr spcFirstLastPara="1" wrap="square" lIns="91425" tIns="91425" rIns="91425" bIns="91425" anchor="t" anchorCtr="0">
            <a:noAutofit/>
          </a:bodyPr>
          <a:lstStyle/>
          <a:p>
            <a:pPr marL="457200" lvl="0" indent="-311150" algn="l" rtl="0">
              <a:lnSpc>
                <a:spcPct val="110000"/>
              </a:lnSpc>
              <a:spcBef>
                <a:spcPts val="0"/>
              </a:spcBef>
              <a:spcAft>
                <a:spcPts val="0"/>
              </a:spcAft>
              <a:buClr>
                <a:schemeClr val="bg1"/>
              </a:buClr>
              <a:buSzPts val="1300"/>
              <a:buFont typeface="Roboto Medium"/>
              <a:buChar char="●"/>
            </a:pPr>
            <a:r>
              <a:rPr lang="en" sz="4400" dirty="0">
                <a:solidFill>
                  <a:srgbClr val="FFFFFF"/>
                </a:solidFill>
                <a:latin typeface="Tahoma" panose="020B0604030504040204" pitchFamily="34" charset="0"/>
                <a:ea typeface="Tahoma" panose="020B0604030504040204" pitchFamily="34" charset="0"/>
                <a:cs typeface="Tahoma" panose="020B0604030504040204" pitchFamily="34" charset="0"/>
              </a:rPr>
              <a:t>Veterans</a:t>
            </a:r>
          </a:p>
          <a:p>
            <a:pPr indent="-311150">
              <a:lnSpc>
                <a:spcPct val="110000"/>
              </a:lnSpc>
              <a:buClr>
                <a:schemeClr val="bg1"/>
              </a:buClr>
              <a:buFont typeface="Roboto Medium"/>
              <a:buChar char="●"/>
            </a:pPr>
            <a:r>
              <a:rPr lang="en" sz="4400" dirty="0">
                <a:solidFill>
                  <a:srgbClr val="FFFFFF"/>
                </a:solidFill>
                <a:latin typeface="Tahoma" panose="020B0604030504040204" pitchFamily="34" charset="0"/>
                <a:ea typeface="Tahoma" panose="020B0604030504040204" pitchFamily="34" charset="0"/>
                <a:cs typeface="Tahoma" panose="020B0604030504040204" pitchFamily="34" charset="0"/>
              </a:rPr>
              <a:t>Spouses</a:t>
            </a:r>
          </a:p>
          <a:p>
            <a:pPr indent="-311150">
              <a:lnSpc>
                <a:spcPct val="110000"/>
              </a:lnSpc>
              <a:buClr>
                <a:schemeClr val="bg1"/>
              </a:buClr>
              <a:buFont typeface="Roboto Medium"/>
              <a:buChar char="●"/>
            </a:pPr>
            <a:r>
              <a:rPr lang="en" sz="4400" dirty="0">
                <a:solidFill>
                  <a:srgbClr val="FFFFFF"/>
                </a:solidFill>
                <a:latin typeface="Tahoma" panose="020B0604030504040204" pitchFamily="34" charset="0"/>
                <a:ea typeface="Tahoma" panose="020B0604030504040204" pitchFamily="34" charset="0"/>
                <a:cs typeface="Tahoma" panose="020B0604030504040204" pitchFamily="34" charset="0"/>
              </a:rPr>
              <a:t>Families</a:t>
            </a:r>
          </a:p>
          <a:p>
            <a:pPr indent="-311150">
              <a:lnSpc>
                <a:spcPct val="110000"/>
              </a:lnSpc>
              <a:buClr>
                <a:schemeClr val="bg1"/>
              </a:buClr>
              <a:buFont typeface="Roboto Medium"/>
              <a:buChar char="●"/>
            </a:pPr>
            <a:r>
              <a:rPr lang="en" sz="4400" dirty="0">
                <a:solidFill>
                  <a:srgbClr val="FFFFFF"/>
                </a:solidFill>
                <a:latin typeface="Tahoma" panose="020B0604030504040204" pitchFamily="34" charset="0"/>
                <a:ea typeface="Tahoma" panose="020B0604030504040204" pitchFamily="34" charset="0"/>
                <a:cs typeface="Tahoma" panose="020B0604030504040204" pitchFamily="34" charset="0"/>
              </a:rPr>
              <a:t>Community</a:t>
            </a:r>
          </a:p>
          <a:p>
            <a:pPr indent="-311150">
              <a:lnSpc>
                <a:spcPct val="110000"/>
              </a:lnSpc>
              <a:buClr>
                <a:srgbClr val="233E30"/>
              </a:buClr>
              <a:buFont typeface="Roboto Medium"/>
              <a:buChar char="●"/>
            </a:pPr>
            <a:endParaRPr lang="en" sz="4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5" name="Google Shape;203;p32">
            <a:extLst>
              <a:ext uri="{FF2B5EF4-FFF2-40B4-BE49-F238E27FC236}">
                <a16:creationId xmlns:a16="http://schemas.microsoft.com/office/drawing/2014/main" id="{592843D0-FD16-2498-3404-EE6D8D10FAEC}"/>
              </a:ext>
              <a:ext uri="{C183D7F6-B498-43B3-948B-1728B52AA6E4}">
                <adec:decorative xmlns:adec="http://schemas.microsoft.com/office/drawing/2017/decorative" val="1"/>
              </a:ext>
            </a:extLst>
          </p:cNvPr>
          <p:cNvPicPr preferRelativeResize="0">
            <a:picLocks/>
          </p:cNvPicPr>
          <p:nvPr/>
        </p:nvPicPr>
        <p:blipFill rotWithShape="1">
          <a:blip r:embed="rId3"/>
          <a:srcRect t="2085" b="2085"/>
          <a:stretch/>
        </p:blipFill>
        <p:spPr>
          <a:xfrm>
            <a:off x="2164291" y="458233"/>
            <a:ext cx="1442634" cy="1373579"/>
          </a:xfrm>
          <a:prstGeom prst="roundRect">
            <a:avLst>
              <a:gd name="adj" fmla="val 16667"/>
            </a:avLst>
          </a:prstGeom>
          <a:noFill/>
          <a:ln>
            <a:noFill/>
          </a:ln>
        </p:spPr>
      </p:pic>
      <p:pic>
        <p:nvPicPr>
          <p:cNvPr id="2" name="Picture 1">
            <a:extLst>
              <a:ext uri="{FF2B5EF4-FFF2-40B4-BE49-F238E27FC236}">
                <a16:creationId xmlns:a16="http://schemas.microsoft.com/office/drawing/2014/main" id="{559B966B-BDEA-175A-728A-25B473F7F9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3" y="2318425"/>
            <a:ext cx="4320116" cy="2824400"/>
          </a:xfrm>
          <a:prstGeom prst="rect">
            <a:avLst/>
          </a:prstGeom>
        </p:spPr>
      </p:pic>
      <p:pic>
        <p:nvPicPr>
          <p:cNvPr id="3" name="Picture 2">
            <a:extLst>
              <a:ext uri="{FF2B5EF4-FFF2-40B4-BE49-F238E27FC236}">
                <a16:creationId xmlns:a16="http://schemas.microsoft.com/office/drawing/2014/main" id="{573B8C92-3DB4-DD4A-18FB-AD6E98942C5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33" y="2117"/>
            <a:ext cx="1737784" cy="2313517"/>
          </a:xfrm>
          <a:prstGeom prst="rect">
            <a:avLst/>
          </a:prstGeom>
        </p:spPr>
      </p:pic>
    </p:spTree>
    <p:extLst>
      <p:ext uri="{BB962C8B-B14F-4D97-AF65-F5344CB8AC3E}">
        <p14:creationId xmlns:p14="http://schemas.microsoft.com/office/powerpoint/2010/main" val="12731281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202"/>
        <p:cNvGrpSpPr/>
        <p:nvPr/>
      </p:nvGrpSpPr>
      <p:grpSpPr>
        <a:xfrm>
          <a:off x="0" y="0"/>
          <a:ext cx="0" cy="0"/>
          <a:chOff x="0" y="0"/>
          <a:chExt cx="0" cy="0"/>
        </a:xfrm>
      </p:grpSpPr>
      <p:sp>
        <p:nvSpPr>
          <p:cNvPr id="204" name="Google Shape;204;p32"/>
          <p:cNvSpPr txBox="1">
            <a:spLocks noGrp="1"/>
          </p:cNvSpPr>
          <p:nvPr>
            <p:ph type="title"/>
          </p:nvPr>
        </p:nvSpPr>
        <p:spPr>
          <a:xfrm>
            <a:off x="1082928" y="529984"/>
            <a:ext cx="7312103" cy="689859"/>
          </a:xfrm>
          <a:prstGeom prst="rect">
            <a:avLst/>
          </a:prstGeom>
        </p:spPr>
        <p:txBody>
          <a:bodyPr spcFirstLastPara="1" wrap="square" lIns="91425" tIns="91425" rIns="91425" bIns="91425" anchor="ctr" anchorCtr="0">
            <a:noAutofit/>
          </a:bodyPr>
          <a:lstStyle/>
          <a:p>
            <a:r>
              <a:rPr lang="en" sz="4400" dirty="0">
                <a:solidFill>
                  <a:schemeClr val="bg1"/>
                </a:solidFill>
                <a:latin typeface="Tahoma" panose="020B0604030504040204" pitchFamily="34" charset="0"/>
                <a:ea typeface="Tahoma" panose="020B0604030504040204" pitchFamily="34" charset="0"/>
                <a:cs typeface="Tahoma" panose="020B0604030504040204" pitchFamily="34" charset="0"/>
              </a:rPr>
              <a:t>What is a Veteran?</a:t>
            </a:r>
            <a:br>
              <a:rPr lang="en" sz="4400"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Placeholder 9">
            <a:extLst>
              <a:ext uri="{FF2B5EF4-FFF2-40B4-BE49-F238E27FC236}">
                <a16:creationId xmlns:a16="http://schemas.microsoft.com/office/drawing/2014/main" id="{50825521-7691-D656-3917-DF69FA939B9F}"/>
              </a:ext>
              <a:ext uri="{C183D7F6-B498-43B3-948B-1728B52AA6E4}">
                <adec:decorative xmlns:adec="http://schemas.microsoft.com/office/drawing/2017/decorative" val="1"/>
              </a:ext>
            </a:extLst>
          </p:cNvPr>
          <p:cNvPicPr>
            <a:picLocks noGrp="1" noChangeAspect="1"/>
          </p:cNvPicPr>
          <p:nvPr>
            <p:ph type="pic" idx="2"/>
          </p:nvPr>
        </p:nvPicPr>
        <p:blipFill>
          <a:blip r:embed="rId3"/>
          <a:srcRect t="1621" b="1621"/>
          <a:stretch/>
        </p:blipFill>
        <p:spPr>
          <a:xfrm>
            <a:off x="1082146" y="1005417"/>
            <a:ext cx="6977062" cy="3947583"/>
          </a:xfrm>
        </p:spPr>
      </p:pic>
    </p:spTree>
    <p:extLst>
      <p:ext uri="{BB962C8B-B14F-4D97-AF65-F5344CB8AC3E}">
        <p14:creationId xmlns:p14="http://schemas.microsoft.com/office/powerpoint/2010/main" val="2353126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202"/>
        <p:cNvGrpSpPr/>
        <p:nvPr/>
      </p:nvGrpSpPr>
      <p:grpSpPr>
        <a:xfrm>
          <a:off x="0" y="0"/>
          <a:ext cx="0" cy="0"/>
          <a:chOff x="0" y="0"/>
          <a:chExt cx="0" cy="0"/>
        </a:xfrm>
      </p:grpSpPr>
      <p:sp>
        <p:nvSpPr>
          <p:cNvPr id="204" name="Google Shape;204;p32"/>
          <p:cNvSpPr txBox="1">
            <a:spLocks noGrp="1"/>
          </p:cNvSpPr>
          <p:nvPr>
            <p:ph type="title"/>
          </p:nvPr>
        </p:nvSpPr>
        <p:spPr>
          <a:xfrm>
            <a:off x="0" y="31326"/>
            <a:ext cx="9144000" cy="689859"/>
          </a:xfrm>
          <a:prstGeom prst="rect">
            <a:avLst/>
          </a:prstGeom>
        </p:spPr>
        <p:txBody>
          <a:bodyPr spcFirstLastPara="1" wrap="square" lIns="91425" tIns="91425" rIns="91425" bIns="91425" anchor="ctr" anchorCtr="0">
            <a:noAutofit/>
          </a:bodyPr>
          <a:lstStyle/>
          <a:p>
            <a:pPr algn="ctr"/>
            <a:r>
              <a:rPr lang="en-US" sz="4400" dirty="0">
                <a:solidFill>
                  <a:srgbClr val="FFFFFF"/>
                </a:solidFill>
                <a:latin typeface="Tahoma" panose="020B0604030504040204" pitchFamily="34" charset="0"/>
                <a:ea typeface="Tahoma" panose="020B0604030504040204" pitchFamily="34" charset="0"/>
                <a:cs typeface="Tahoma" panose="020B0604030504040204" pitchFamily="34" charset="0"/>
              </a:rPr>
              <a:t>Definitions matter</a:t>
            </a:r>
            <a:endParaRPr lang="en" sz="4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761390D5-3A4B-F0DD-50B9-B21105993BAE}"/>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69100" y="2612447"/>
            <a:ext cx="1569341" cy="2365663"/>
          </a:xfrm>
          <a:prstGeom prst="rect">
            <a:avLst/>
          </a:prstGeom>
        </p:spPr>
      </p:pic>
      <p:pic>
        <p:nvPicPr>
          <p:cNvPr id="11" name="Picture 10">
            <a:extLst>
              <a:ext uri="{FF2B5EF4-FFF2-40B4-BE49-F238E27FC236}">
                <a16:creationId xmlns:a16="http://schemas.microsoft.com/office/drawing/2014/main" id="{2ACB5E6E-5FE7-05BA-E5C1-29CC5A133A52}"/>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2869" y="2988203"/>
            <a:ext cx="2743199" cy="2067455"/>
          </a:xfrm>
          <a:prstGeom prst="rect">
            <a:avLst/>
          </a:prstGeom>
        </p:spPr>
      </p:pic>
      <p:pic>
        <p:nvPicPr>
          <p:cNvPr id="14" name="Picture 13">
            <a:extLst>
              <a:ext uri="{FF2B5EF4-FFF2-40B4-BE49-F238E27FC236}">
                <a16:creationId xmlns:a16="http://schemas.microsoft.com/office/drawing/2014/main" id="{C4D7C19E-CBAC-84DB-09E1-5DF690E895B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5731" y="843485"/>
            <a:ext cx="2743199" cy="1829006"/>
          </a:xfrm>
          <a:prstGeom prst="rect">
            <a:avLst/>
          </a:prstGeom>
        </p:spPr>
      </p:pic>
      <p:pic>
        <p:nvPicPr>
          <p:cNvPr id="15" name="Picture 14">
            <a:extLst>
              <a:ext uri="{FF2B5EF4-FFF2-40B4-BE49-F238E27FC236}">
                <a16:creationId xmlns:a16="http://schemas.microsoft.com/office/drawing/2014/main" id="{F7F4BC4B-C7D3-A56C-F48E-F7F4E96BFE76}"/>
              </a:ext>
              <a:ext uri="{C183D7F6-B498-43B3-948B-1728B52AA6E4}">
                <adec:decorative xmlns:adec="http://schemas.microsoft.com/office/drawing/2017/decorative" val="1"/>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578" r="33696"/>
          <a:stretch/>
        </p:blipFill>
        <p:spPr>
          <a:xfrm>
            <a:off x="3678454" y="3696303"/>
            <a:ext cx="1802991" cy="1282504"/>
          </a:xfrm>
          <a:prstGeom prst="rect">
            <a:avLst/>
          </a:prstGeom>
        </p:spPr>
      </p:pic>
      <p:pic>
        <p:nvPicPr>
          <p:cNvPr id="18" name="Picture 17">
            <a:extLst>
              <a:ext uri="{FF2B5EF4-FFF2-40B4-BE49-F238E27FC236}">
                <a16:creationId xmlns:a16="http://schemas.microsoft.com/office/drawing/2014/main" id="{D329CACB-4E40-0C60-97A5-3120A17A553B}"/>
              </a:ext>
              <a:ext uri="{C183D7F6-B498-43B3-948B-1728B52AA6E4}">
                <adec:decorative xmlns:adec="http://schemas.microsoft.com/office/drawing/2017/decorative" val="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341702" y="663762"/>
            <a:ext cx="2743199" cy="1826118"/>
          </a:xfrm>
          <a:prstGeom prst="rect">
            <a:avLst/>
          </a:prstGeom>
        </p:spPr>
      </p:pic>
      <p:pic>
        <p:nvPicPr>
          <p:cNvPr id="5" name="Picture 4">
            <a:extLst>
              <a:ext uri="{FF2B5EF4-FFF2-40B4-BE49-F238E27FC236}">
                <a16:creationId xmlns:a16="http://schemas.microsoft.com/office/drawing/2014/main" id="{FCB19544-39BD-315C-3522-50B39C3B1692}"/>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3019865" y="1338923"/>
            <a:ext cx="3214712" cy="2139548"/>
          </a:xfrm>
          <a:prstGeom prst="rect">
            <a:avLst/>
          </a:prstGeom>
        </p:spPr>
      </p:pic>
    </p:spTree>
    <p:extLst>
      <p:ext uri="{BB962C8B-B14F-4D97-AF65-F5344CB8AC3E}">
        <p14:creationId xmlns:p14="http://schemas.microsoft.com/office/powerpoint/2010/main" val="34309994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SlidesAI Regular - v1">
  <a:themeElements>
    <a:clrScheme name="Simple Light">
      <a:dk1>
        <a:srgbClr val="0F2B36"/>
      </a:dk1>
      <a:lt1>
        <a:srgbClr val="FFFFFF"/>
      </a:lt1>
      <a:dk2>
        <a:srgbClr val="134D57"/>
      </a:dk2>
      <a:lt2>
        <a:srgbClr val="EFEFEF"/>
      </a:lt2>
      <a:accent1>
        <a:srgbClr val="F9744D"/>
      </a:accent1>
      <a:accent2>
        <a:srgbClr val="E1F0C4"/>
      </a:accent2>
      <a:accent3>
        <a:srgbClr val="6BAB90"/>
      </a:accent3>
      <a:accent4>
        <a:srgbClr val="A4CCBB"/>
      </a:accent4>
      <a:accent5>
        <a:srgbClr val="3EABCA"/>
      </a:accent5>
      <a:accent6>
        <a:srgbClr val="C3455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FFC85C7424474390B0050084DCBAAC" ma:contentTypeVersion="16" ma:contentTypeDescription="Create a new document." ma:contentTypeScope="" ma:versionID="2f6e8736fc12d143d829f8c79ee410e6">
  <xsd:schema xmlns:xsd="http://www.w3.org/2001/XMLSchema" xmlns:xs="http://www.w3.org/2001/XMLSchema" xmlns:p="http://schemas.microsoft.com/office/2006/metadata/properties" xmlns:ns1="http://schemas.microsoft.com/sharepoint/v3" xmlns:ns2="a51951b0-8597-4f5f-a3f2-c754b0dfe708" xmlns:ns3="0bad7864-18af-46e3-b372-67e63111d2f8" targetNamespace="http://schemas.microsoft.com/office/2006/metadata/properties" ma:root="true" ma:fieldsID="4807ce1ba85f3bf1f5f220d06cb822c1" ns1:_="" ns2:_="" ns3:_="">
    <xsd:import namespace="http://schemas.microsoft.com/sharepoint/v3"/>
    <xsd:import namespace="a51951b0-8597-4f5f-a3f2-c754b0dfe708"/>
    <xsd:import namespace="0bad7864-18af-46e3-b372-67e63111d2f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ObjectDetectorVersions"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1951b0-8597-4f5f-a3f2-c754b0dfe7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ad7864-18af-46e3-b372-67e63111d2f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a180dbb-7d73-480a-b4b4-fa48f02e6079}" ma:internalName="TaxCatchAll" ma:showField="CatchAllData" ma:web="0bad7864-18af-46e3-b372-67e63111d2f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a51951b0-8597-4f5f-a3f2-c754b0dfe708">
      <Terms xmlns="http://schemas.microsoft.com/office/infopath/2007/PartnerControls"/>
    </lcf76f155ced4ddcb4097134ff3c332f>
    <_ip_UnifiedCompliancePolicyProperties xmlns="http://schemas.microsoft.com/sharepoint/v3" xsi:nil="true"/>
    <TaxCatchAll xmlns="0bad7864-18af-46e3-b372-67e63111d2f8" xsi:nil="true"/>
    <SharedWithUsers xmlns="0bad7864-18af-46e3-b372-67e63111d2f8">
      <UserInfo>
        <DisplayName>Pestinger, John (OIC)</DisplayName>
        <AccountId>14</AccountId>
        <AccountType/>
      </UserInfo>
      <UserInfo>
        <DisplayName>Petty, Angela (DSHS/OOS/HRD)</DisplayName>
        <AccountId>17</AccountId>
        <AccountType/>
      </UserInfo>
      <UserInfo>
        <DisplayName>Chullanandana, Rathapol (DSHS/ESA/DDDS)</DisplayName>
        <AccountId>68</AccountId>
        <AccountType/>
      </UserInfo>
      <UserInfo>
        <DisplayName>Stephens, Amanda (OFM)</DisplayName>
        <AccountId>75</AccountId>
        <AccountType/>
      </UserInfo>
      <UserInfo>
        <DisplayName>Remick, Jasmine (EQUITY)</DisplayName>
        <AccountId>65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5B6E68-67FE-41EA-85C5-D079ED25D02A}">
  <ds:schemaRefs>
    <ds:schemaRef ds:uri="0bad7864-18af-46e3-b372-67e63111d2f8"/>
    <ds:schemaRef ds:uri="a51951b0-8597-4f5f-a3f2-c754b0dfe7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E86444C-D6B7-4B57-A62D-50C5B36BC043}">
  <ds:schemaRefs>
    <ds:schemaRef ds:uri="0bad7864-18af-46e3-b372-67e63111d2f8"/>
    <ds:schemaRef ds:uri="http://purl.org/dc/dcmitype/"/>
    <ds:schemaRef ds:uri="a51951b0-8597-4f5f-a3f2-c754b0dfe708"/>
    <ds:schemaRef ds:uri="http://schemas.microsoft.com/sharepoint/v3"/>
    <ds:schemaRef ds:uri="http://purl.org/dc/term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D31F0C5E-F320-442B-BCB8-66968DA2DE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344</TotalTime>
  <Words>9320</Words>
  <Application>Microsoft Office PowerPoint</Application>
  <PresentationFormat>On-screen Show (16:9)</PresentationFormat>
  <Paragraphs>572</Paragraphs>
  <Slides>49</Slides>
  <Notes>49</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49</vt:i4>
      </vt:variant>
    </vt:vector>
  </HeadingPairs>
  <TitlesOfParts>
    <vt:vector size="66" baseType="lpstr">
      <vt:lpstr>Open Sans Medium</vt:lpstr>
      <vt:lpstr>Calibri</vt:lpstr>
      <vt:lpstr>Roboto Medium</vt:lpstr>
      <vt:lpstr>Space Grotesk</vt:lpstr>
      <vt:lpstr>Poppins</vt:lpstr>
      <vt:lpstr>Brush Script MT</vt:lpstr>
      <vt:lpstr>Inter Medium</vt:lpstr>
      <vt:lpstr>Roboto Medium,Sans-Serif</vt:lpstr>
      <vt:lpstr>Lato Light</vt:lpstr>
      <vt:lpstr>Helvetica Neue</vt:lpstr>
      <vt:lpstr>Courier New</vt:lpstr>
      <vt:lpstr>Krona One</vt:lpstr>
      <vt:lpstr>Wingdings 3</vt:lpstr>
      <vt:lpstr>Arial</vt:lpstr>
      <vt:lpstr>Tahoma</vt:lpstr>
      <vt:lpstr>SlidesAI Regular - v1</vt:lpstr>
      <vt:lpstr>Wisp</vt:lpstr>
      <vt:lpstr>Washington State Veterans Employee Resource Group</vt:lpstr>
      <vt:lpstr> Introductions</vt:lpstr>
      <vt:lpstr>Enhancing Veteran Inclusivity in Washington State Workforce</vt:lpstr>
      <vt:lpstr>Enhancing Veteran Inclusivity in Washington State Workforce Presenters</vt:lpstr>
      <vt:lpstr> VERG Purpose</vt:lpstr>
      <vt:lpstr>What is the VERG?</vt:lpstr>
      <vt:lpstr>Who is the VERG?</vt:lpstr>
      <vt:lpstr>What is a Veteran? </vt:lpstr>
      <vt:lpstr>Definitions matter</vt:lpstr>
      <vt:lpstr>What is Open General?</vt:lpstr>
      <vt:lpstr>How do we serve?</vt:lpstr>
      <vt:lpstr> Memorial Day ≠ Veterans Day</vt:lpstr>
      <vt:lpstr>Memorial Day </vt:lpstr>
      <vt:lpstr>Veteran's Day</vt:lpstr>
      <vt:lpstr> Military Spouses</vt:lpstr>
      <vt:lpstr> Military Spouses In State Employment</vt:lpstr>
      <vt:lpstr> Military Spouses &amp; Family Impact </vt:lpstr>
      <vt:lpstr>Family Impact </vt:lpstr>
      <vt:lpstr>Veterans Preference Policies  </vt:lpstr>
      <vt:lpstr>Veteran’s Preference and Special Hiring Authorities</vt:lpstr>
      <vt:lpstr>Millennial Veterans </vt:lpstr>
      <vt:lpstr>Born 1981-1996</vt:lpstr>
      <vt:lpstr>Legal framework and challenges</vt:lpstr>
      <vt:lpstr>Notable Wars</vt:lpstr>
      <vt:lpstr>Draft vs. volunteer forces</vt:lpstr>
      <vt:lpstr>Minority Participation in the Military during WW II</vt:lpstr>
      <vt:lpstr>Women in the U.S. Military – WW II</vt:lpstr>
      <vt:lpstr>Profile of U.S. Servicemen WW II  (1941-1945)</vt:lpstr>
      <vt:lpstr>The changing face of America’s veteran population</vt:lpstr>
      <vt:lpstr>Veteran Population Declines</vt:lpstr>
      <vt:lpstr>Rise in Female Veterans</vt:lpstr>
      <vt:lpstr>Looking forward at the changing profile of U.S. veterans</vt:lpstr>
      <vt:lpstr>Honoring Those Who Served</vt:lpstr>
      <vt:lpstr>Veteran Population in WA State</vt:lpstr>
      <vt:lpstr>Homeless Veterans in WA State Veterans Affairs Point in Time (PI) Count</vt:lpstr>
      <vt:lpstr>Religious Diversity in the Active Duty Force January 2019</vt:lpstr>
      <vt:lpstr>Legislation for Veterans</vt:lpstr>
      <vt:lpstr>More Legislation</vt:lpstr>
      <vt:lpstr>OFCCP Compliance (DOL Regs)</vt:lpstr>
      <vt:lpstr>Why Hire Transitioning Veterans?</vt:lpstr>
      <vt:lpstr>diversity at work by age</vt:lpstr>
      <vt:lpstr>How to Optimize Veterans Programs</vt:lpstr>
      <vt:lpstr>Veterans In-State Service Shared Leave Program</vt:lpstr>
      <vt:lpstr>Veterans Hiring Resources</vt:lpstr>
      <vt:lpstr>Readjustment Factors</vt:lpstr>
      <vt:lpstr>Post-traumatic Stress </vt:lpstr>
      <vt:lpstr>Wounded in Combat</vt:lpstr>
      <vt:lpstr>The Effects of PTSD</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Veteran Inclusivity in Washington State Workforce</dc:title>
  <dc:subject>A powerpoint presentation from the Washington Veteran Employee Resource Group on enhancing veteran inclusivity in the Washington state government workforce. This presentation describes methods for disrupting current policieis for greater equity and belonging.</dc:subject>
  <dc:creator>Beth;Sarah.Macleod@dshs.wa.gov;John.Pestinger@oic.wa.gov</dc:creator>
  <cp:lastModifiedBy>Stephens, Amanda (OFM)</cp:lastModifiedBy>
  <cp:revision>364</cp:revision>
  <dcterms:modified xsi:type="dcterms:W3CDTF">2024-05-29T21:38:20Z</dcterms:modified>
  <cp:category>Veterans In the state of Washington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0x0101000BFFC85C7424474390B0050084DCBAAC</vt:lpwstr>
  </property>
  <property fmtid="{D5CDD505-2E9C-101B-9397-08002B2CF9AE}" pid="3" name="MediaServiceImageTags">
    <vt:lpwstr/>
  </property>
</Properties>
</file>