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F_61D38C8.xml" ContentType="application/vnd.ms-powerpoint.comments+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comments/modernComment_131_B81B515F.xml" ContentType="application/vnd.ms-powerpoint.comments+xml"/>
  <Override PartName="/ppt/notesSlides/notesSlide5.xml" ContentType="application/vnd.openxmlformats-officedocument.presentationml.notesSlide+xml"/>
  <Override PartName="/ppt/comments/modernComment_12F_B464F029.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22_DCFD1E4D.xml" ContentType="application/vnd.ms-powerpoint.comments+xml"/>
  <Override PartName="/ppt/notesSlides/notesSlide10.xml" ContentType="application/vnd.openxmlformats-officedocument.presentationml.notesSlide+xml"/>
  <Override PartName="/ppt/comments/modernComment_123_6377919B.xml" ContentType="application/vnd.ms-powerpoint.comments+xml"/>
  <Override PartName="/ppt/notesSlides/notesSlide11.xml" ContentType="application/vnd.openxmlformats-officedocument.presentationml.notesSlide+xml"/>
  <Override PartName="/ppt/comments/modernComment_129_D3A056BE.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26_F7DDFF76.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32_58C096DE.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5"/>
  </p:notesMasterIdLst>
  <p:sldIdLst>
    <p:sldId id="286" r:id="rId6"/>
    <p:sldId id="307" r:id="rId7"/>
    <p:sldId id="287" r:id="rId8"/>
    <p:sldId id="305" r:id="rId9"/>
    <p:sldId id="303" r:id="rId10"/>
    <p:sldId id="295" r:id="rId11"/>
    <p:sldId id="293" r:id="rId12"/>
    <p:sldId id="288" r:id="rId13"/>
    <p:sldId id="290" r:id="rId14"/>
    <p:sldId id="291" r:id="rId15"/>
    <p:sldId id="297" r:id="rId16"/>
    <p:sldId id="292" r:id="rId17"/>
    <p:sldId id="296" r:id="rId18"/>
    <p:sldId id="298" r:id="rId19"/>
    <p:sldId id="294" r:id="rId20"/>
    <p:sldId id="299" r:id="rId21"/>
    <p:sldId id="300" r:id="rId22"/>
    <p:sldId id="280" r:id="rId23"/>
    <p:sldId id="30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14C546-6258-C2E5-CAED-23026DE6289D}" name="Nelson, Jessica (DSHS/OOS)" initials="JN" userId="S::jessica.nelson1@dshs.wa.gov::4cddaa41-3738-4eaa-ad29-62b2b7718d7e" providerId="AD"/>
  <p188:author id="{29560E4B-0260-2B18-603C-8BC4F1445576}" name="Pertner, Dean (DSHS/OOS)" initials="DP" userId="S::dean.pertner@dshs.wa.gov::6264ed67-d3c9-4490-80ce-929e2144ef72" providerId="AD"/>
  <p188:author id="{A5E9308E-7484-F8C2-2A27-B571B29F519E}" name="Jones, Ben  (DSHS/DDA)" initials="BJ" userId="S::Ben.Jones@dshs.wa.gov::2ec44c49-64c3-4750-80c9-7471e25ba44a" providerId="AD"/>
  <p188:author id="{41B931E4-B243-BCBD-F11D-942267079CED}" name="MacLeod, Sarah M (DSHS/DDA)" initials="SM" userId="S::Sarah.Macleod@dshs.wa.gov::fafb4a96-d980-4ecb-bf17-a85ae14efa01" providerId="AD"/>
  <p188:author id="{4A908DEC-5669-0FB2-BAEE-BA539C1BB55A}" name="Pilkey, Seth W (DSHS/DDA)" initials="SP" userId="S::seth.pilkey@dshs.wa.gov::e836127c-918e-40ad-b3e3-e2e89c142c8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1682F4-25D3-4A81-BCE2-55E231AFEF4F}" v="20" dt="2024-06-04T18:48:05.9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9" autoAdjust="0"/>
    <p:restoredTop sz="86388" autoAdjust="0"/>
  </p:normalViewPr>
  <p:slideViewPr>
    <p:cSldViewPr snapToGrid="0">
      <p:cViewPr varScale="1">
        <p:scale>
          <a:sx n="94" d="100"/>
          <a:sy n="94" d="100"/>
        </p:scale>
        <p:origin x="108" y="162"/>
      </p:cViewPr>
      <p:guideLst/>
    </p:cSldViewPr>
  </p:slideViewPr>
  <p:outlineViewPr>
    <p:cViewPr>
      <p:scale>
        <a:sx n="33" d="100"/>
        <a:sy n="33" d="100"/>
      </p:scale>
      <p:origin x="0" y="-45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cLeod, Sarah M (DSHS/DDA)" userId="fafb4a96-d980-4ecb-bf17-a85ae14efa01" providerId="ADAL" clId="{001682F4-25D3-4A81-BCE2-55E231AFEF4F}"/>
    <pc:docChg chg="modSld">
      <pc:chgData name="MacLeod, Sarah M (DSHS/DDA)" userId="fafb4a96-d980-4ecb-bf17-a85ae14efa01" providerId="ADAL" clId="{001682F4-25D3-4A81-BCE2-55E231AFEF4F}" dt="2024-06-04T18:48:05.987" v="19" actId="20577"/>
      <pc:docMkLst>
        <pc:docMk/>
      </pc:docMkLst>
      <pc:sldChg chg="modSp">
        <pc:chgData name="MacLeod, Sarah M (DSHS/DDA)" userId="fafb4a96-d980-4ecb-bf17-a85ae14efa01" providerId="ADAL" clId="{001682F4-25D3-4A81-BCE2-55E231AFEF4F}" dt="2024-06-04T18:47:52.329" v="8" actId="20577"/>
        <pc:sldMkLst>
          <pc:docMk/>
          <pc:sldMk cId="2350168602" sldId="292"/>
        </pc:sldMkLst>
        <pc:spChg chg="mod">
          <ac:chgData name="MacLeod, Sarah M (DSHS/DDA)" userId="fafb4a96-d980-4ecb-bf17-a85ae14efa01" providerId="ADAL" clId="{001682F4-25D3-4A81-BCE2-55E231AFEF4F}" dt="2024-06-04T18:47:52.329" v="8" actId="20577"/>
          <ac:spMkLst>
            <pc:docMk/>
            <pc:sldMk cId="2350168602" sldId="292"/>
            <ac:spMk id="2" creationId="{2CF65888-1DD0-B346-959C-3B710A1BD17F}"/>
          </ac:spMkLst>
        </pc:spChg>
      </pc:sldChg>
      <pc:sldChg chg="modSp">
        <pc:chgData name="MacLeod, Sarah M (DSHS/DDA)" userId="fafb4a96-d980-4ecb-bf17-a85ae14efa01" providerId="ADAL" clId="{001682F4-25D3-4A81-BCE2-55E231AFEF4F}" dt="2024-06-04T18:48:05.987" v="19" actId="20577"/>
        <pc:sldMkLst>
          <pc:docMk/>
          <pc:sldMk cId="3825030957" sldId="296"/>
        </pc:sldMkLst>
        <pc:spChg chg="mod">
          <ac:chgData name="MacLeod, Sarah M (DSHS/DDA)" userId="fafb4a96-d980-4ecb-bf17-a85ae14efa01" providerId="ADAL" clId="{001682F4-25D3-4A81-BCE2-55E231AFEF4F}" dt="2024-06-04T18:48:05.987" v="19" actId="20577"/>
          <ac:spMkLst>
            <pc:docMk/>
            <pc:sldMk cId="3825030957" sldId="296"/>
            <ac:spMk id="2" creationId="{2CF65888-1DD0-B346-959C-3B710A1BD17F}"/>
          </ac:spMkLst>
        </pc:spChg>
      </pc:sldChg>
      <pc:sldChg chg="modSp">
        <pc:chgData name="MacLeod, Sarah M (DSHS/DDA)" userId="fafb4a96-d980-4ecb-bf17-a85ae14efa01" providerId="ADAL" clId="{001682F4-25D3-4A81-BCE2-55E231AFEF4F}" dt="2024-06-04T18:47:33.350" v="0" actId="962"/>
        <pc:sldMkLst>
          <pc:docMk/>
          <pc:sldMk cId="1489016542" sldId="306"/>
        </pc:sldMkLst>
        <pc:picChg chg="mod">
          <ac:chgData name="MacLeod, Sarah M (DSHS/DDA)" userId="fafb4a96-d980-4ecb-bf17-a85ae14efa01" providerId="ADAL" clId="{001682F4-25D3-4A81-BCE2-55E231AFEF4F}" dt="2024-06-04T18:47:33.350" v="0" actId="962"/>
          <ac:picMkLst>
            <pc:docMk/>
            <pc:sldMk cId="1489016542" sldId="306"/>
            <ac:picMk id="6" creationId="{3CBC6EF5-B1D9-2583-ADFD-97811C0D32EE}"/>
          </ac:picMkLst>
        </pc:picChg>
      </pc:sldChg>
    </pc:docChg>
  </pc:docChgLst>
</pc:chgInfo>
</file>

<file path=ppt/comments/modernComment_11F_61D38C8.xml><?xml version="1.0" encoding="utf-8"?>
<p188:cmLst xmlns:a="http://schemas.openxmlformats.org/drawingml/2006/main" xmlns:r="http://schemas.openxmlformats.org/officeDocument/2006/relationships" xmlns:p188="http://schemas.microsoft.com/office/powerpoint/2018/8/main">
  <p188:cm id="{58CF5D68-65F3-449B-8DEE-1BF5EF99A024}" authorId="{A5E9308E-7484-F8C2-2A27-B571B29F519E}" created="2024-05-30T20:54:02.919">
    <ac:txMkLst xmlns:ac="http://schemas.microsoft.com/office/drawing/2013/main/command">
      <pc:docMk xmlns:pc="http://schemas.microsoft.com/office/powerpoint/2013/main/command"/>
      <pc:sldMk xmlns:pc="http://schemas.microsoft.com/office/powerpoint/2013/main/command" cId="102578376" sldId="287"/>
      <ac:spMk id="3" creationId="{D070363C-98CF-8945-9BC1-3DC58D9834AD}"/>
      <ac:txMk cp="0" len="69">
        <ac:context len="93" hash="772804651"/>
      </ac:txMk>
    </ac:txMkLst>
    <p188:pos x="5286153" y="296504"/>
    <p188:txBody>
      <a:bodyPr/>
      <a:lstStyle/>
      <a:p>
        <a:r>
          <a:rPr lang="en-US"/>
          <a:t>Change these to bullets unless the numbers indicate hierarchy or order of process. </a:t>
        </a:r>
      </a:p>
    </p188:txBody>
  </p188:cm>
  <p188:cm id="{0C65DA38-A945-4667-914F-67A7E88741E2}" authorId="{29560E4B-0260-2B18-603C-8BC4F1445576}" created="2024-06-03T17:38:44.648">
    <ac:txMkLst xmlns:ac="http://schemas.microsoft.com/office/drawing/2013/main/command">
      <pc:docMk xmlns:pc="http://schemas.microsoft.com/office/powerpoint/2013/main/command"/>
      <pc:sldMk xmlns:pc="http://schemas.microsoft.com/office/powerpoint/2013/main/command" cId="102578376" sldId="287"/>
      <ac:spMk id="3" creationId="{D070363C-98CF-8945-9BC1-3DC58D9834AD}"/>
      <ac:txMk cp="38">
        <ac:context len="93" hash="772804651"/>
      </ac:txMk>
    </ac:txMkLst>
    <p188:pos x="2552700" y="656239"/>
    <p188:txBody>
      <a:bodyPr/>
      <a:lstStyle/>
      <a:p>
        <a:r>
          <a:rPr lang="en-US"/>
          <a:t>Change to bullet points. Also change to "and" in both, unless the "&amp;" is in the title.</a:t>
        </a:r>
      </a:p>
    </p188:txBody>
  </p188:cm>
</p188:cmLst>
</file>

<file path=ppt/comments/modernComment_122_DCFD1E4D.xml><?xml version="1.0" encoding="utf-8"?>
<p188:cmLst xmlns:a="http://schemas.openxmlformats.org/drawingml/2006/main" xmlns:r="http://schemas.openxmlformats.org/officeDocument/2006/relationships" xmlns:p188="http://schemas.microsoft.com/office/powerpoint/2018/8/main">
  <p188:cm id="{282ECB1F-7EC8-44EC-8807-9E09DE9F018A}" authorId="{CF14C546-6258-C2E5-CAED-23026DE6289D}" created="2024-06-03T18:21:05.428">
    <ac:deMkLst xmlns:ac="http://schemas.microsoft.com/office/drawing/2013/main/command">
      <pc:docMk xmlns:pc="http://schemas.microsoft.com/office/powerpoint/2013/main/command"/>
      <pc:sldMk xmlns:pc="http://schemas.microsoft.com/office/powerpoint/2013/main/command" cId="3707575885" sldId="290"/>
      <ac:picMk id="8" creationId="{CAC9D712-00C3-DC83-F0E7-2CDC70010276}"/>
    </ac:deMkLst>
    <p188:txBody>
      <a:bodyPr/>
      <a:lstStyle/>
      <a:p>
        <a:r>
          <a:rPr lang="en-US"/>
          <a:t>Is this a logo from DSHS or somewhere else? Might be better to use an image instead.</a:t>
        </a:r>
      </a:p>
    </p188:txBody>
  </p188:cm>
</p188:cmLst>
</file>

<file path=ppt/comments/modernComment_123_6377919B.xml><?xml version="1.0" encoding="utf-8"?>
<p188:cmLst xmlns:a="http://schemas.openxmlformats.org/drawingml/2006/main" xmlns:r="http://schemas.openxmlformats.org/officeDocument/2006/relationships" xmlns:p188="http://schemas.microsoft.com/office/powerpoint/2018/8/main">
  <p188:cm id="{22F66ABF-92A1-4258-BD8D-A58F0BB6ECC2}" authorId="{A5E9308E-7484-F8C2-2A27-B571B29F519E}" created="2024-05-30T21:22:50.855">
    <ac:txMkLst xmlns:ac="http://schemas.microsoft.com/office/drawing/2013/main/command">
      <pc:docMk xmlns:pc="http://schemas.microsoft.com/office/powerpoint/2013/main/command"/>
      <pc:sldMk xmlns:pc="http://schemas.microsoft.com/office/powerpoint/2013/main/command" cId="1668780443" sldId="291"/>
      <ac:spMk id="3" creationId="{D070363C-98CF-8945-9BC1-3DC58D9834AD}"/>
      <ac:txMk cp="334" len="117">
        <ac:context len="452" hash="829733131"/>
      </ac:txMk>
    </ac:txMkLst>
    <p188:pos x="9592733" y="2675466"/>
    <p188:replyLst>
      <p188:reply id="{2EE5A4B5-2EF2-463D-81D3-7664C6E3D06D}" authorId="{CF14C546-6258-C2E5-CAED-23026DE6289D}" created="2024-06-03T18:22:32.432">
        <p188:txBody>
          <a:bodyPr/>
          <a:lstStyle/>
          <a:p>
            <a:r>
              <a:rPr lang="en-US"/>
              <a:t>I would change to "Though Washington leads the nation" PHI ranked WA #1 last year too</a:t>
            </a:r>
          </a:p>
        </p188:txBody>
      </p188:reply>
    </p188:replyLst>
    <p188:txBody>
      <a:bodyPr/>
      <a:lstStyle/>
      <a:p>
        <a:r>
          <a:rPr lang="en-US"/>
          <a:t>Recommend:
Though Washington led the nation in support of direct care workers, we still face a direct care crisis in 2024</a:t>
        </a:r>
      </a:p>
    </p188:txBody>
  </p188:cm>
  <p188:cm id="{779B38D7-9ADA-4E2D-8D55-3E1A8DFEA3CC}" authorId="{CF14C546-6258-C2E5-CAED-23026DE6289D}" created="2024-06-03T18:25:51.699">
    <ac:txMkLst xmlns:ac="http://schemas.microsoft.com/office/drawing/2013/main/command">
      <pc:docMk xmlns:pc="http://schemas.microsoft.com/office/powerpoint/2013/main/command"/>
      <pc:sldMk xmlns:pc="http://schemas.microsoft.com/office/powerpoint/2013/main/command" cId="1668780443" sldId="291"/>
      <ac:spMk id="3" creationId="{D070363C-98CF-8945-9BC1-3DC58D9834AD}"/>
      <ac:txMk cp="17" len="3">
        <ac:context len="452" hash="829733131"/>
      </ac:txMk>
    </ac:txMkLst>
    <p188:pos x="3373582" y="367915"/>
    <p188:txBody>
      <a:bodyPr/>
      <a:lstStyle/>
      <a:p>
        <a:r>
          <a:rPr lang="en-US"/>
          <a:t>Spell out PHI either in the slide or notes at first mention "Public Health Institute"</a:t>
        </a:r>
      </a:p>
    </p188:txBody>
  </p188:cm>
</p188:cmLst>
</file>

<file path=ppt/comments/modernComment_126_F7DDFF76.xml><?xml version="1.0" encoding="utf-8"?>
<p188:cmLst xmlns:a="http://schemas.openxmlformats.org/drawingml/2006/main" xmlns:r="http://schemas.openxmlformats.org/officeDocument/2006/relationships" xmlns:p188="http://schemas.microsoft.com/office/powerpoint/2018/8/main">
  <p188:cm id="{FD13760C-BDEA-4A82-AD14-6A138328A012}" authorId="{A5E9308E-7484-F8C2-2A27-B571B29F519E}" created="2024-05-30T21:30:13.150">
    <ac:txMkLst xmlns:ac="http://schemas.microsoft.com/office/drawing/2013/main/command">
      <pc:docMk xmlns:pc="http://schemas.microsoft.com/office/powerpoint/2013/main/command"/>
      <pc:sldMk xmlns:pc="http://schemas.microsoft.com/office/powerpoint/2013/main/command" cId="4158521206" sldId="294"/>
      <ac:spMk id="3" creationId="{D070363C-98CF-8945-9BC1-3DC58D9834AD}"/>
      <ac:txMk cp="155" len="1">
        <ac:context len="252" hash="3121875368"/>
      </ac:txMk>
    </ac:txMkLst>
    <p188:pos x="1595004" y="1693105"/>
    <p188:txBody>
      <a:bodyPr/>
      <a:lstStyle/>
      <a:p>
        <a:r>
          <a:rPr lang="en-US"/>
          <a:t>using</a:t>
        </a:r>
      </a:p>
    </p188:txBody>
  </p188:cm>
</p188:cmLst>
</file>

<file path=ppt/comments/modernComment_129_D3A056BE.xml><?xml version="1.0" encoding="utf-8"?>
<p188:cmLst xmlns:a="http://schemas.openxmlformats.org/drawingml/2006/main" xmlns:r="http://schemas.openxmlformats.org/officeDocument/2006/relationships" xmlns:p188="http://schemas.microsoft.com/office/powerpoint/2018/8/main">
  <p188:cm id="{7AF60744-83AE-4B7B-8C7A-E2D65B097A1F}" authorId="{A5E9308E-7484-F8C2-2A27-B571B29F519E}" created="2024-05-30T21:24:37.948">
    <ac:txMkLst xmlns:ac="http://schemas.microsoft.com/office/drawing/2013/main/command">
      <pc:docMk xmlns:pc="http://schemas.microsoft.com/office/powerpoint/2013/main/command"/>
      <pc:sldMk xmlns:pc="http://schemas.microsoft.com/office/powerpoint/2013/main/command" cId="3550500542" sldId="297"/>
      <ac:spMk id="3" creationId="{D070363C-98CF-8945-9BC1-3DC58D9834AD}"/>
      <ac:txMk cp="220" len="6">
        <ac:context len="399" hash="1556616636"/>
      </ac:txMk>
    </ac:txMkLst>
    <p188:pos x="4537398" y="2165449"/>
    <p188:txBody>
      <a:bodyPr/>
      <a:lstStyle/>
      <a:p>
        <a:r>
          <a:rPr lang="en-US"/>
          <a:t>Remove. DSHS style does not follow with abbreviations in parentheses.</a:t>
        </a:r>
      </a:p>
    </p188:txBody>
  </p188:cm>
  <p188:cm id="{66030771-A556-4A8B-B4A3-CD29F03E36A0}" authorId="{CF14C546-6258-C2E5-CAED-23026DE6289D}" created="2024-06-03T18:27:30.805">
    <ac:deMkLst xmlns:ac="http://schemas.microsoft.com/office/drawing/2013/main/command">
      <pc:docMk xmlns:pc="http://schemas.microsoft.com/office/powerpoint/2013/main/command"/>
      <pc:sldMk xmlns:pc="http://schemas.microsoft.com/office/powerpoint/2013/main/command" cId="3550500542" sldId="297"/>
      <ac:spMk id="3" creationId="{D070363C-98CF-8945-9BC1-3DC58D9834AD}"/>
    </ac:deMkLst>
    <p188:txBody>
      <a:bodyPr/>
      <a:lstStyle/>
      <a:p>
        <a:r>
          <a:rPr lang="en-US"/>
          <a:t>Suggest changing to: “When I moved to Washington state in 2014, my work permit was still valid for a year. My country Uganda was responsible for renewing the work permit </a:t>
        </a:r>
      </a:p>
    </p188:txBody>
  </p188:cm>
</p188:cmLst>
</file>

<file path=ppt/comments/modernComment_12F_B464F029.xml><?xml version="1.0" encoding="utf-8"?>
<p188:cmLst xmlns:a="http://schemas.openxmlformats.org/drawingml/2006/main" xmlns:r="http://schemas.openxmlformats.org/officeDocument/2006/relationships" xmlns:p188="http://schemas.microsoft.com/office/powerpoint/2018/8/main">
  <p188:cm id="{A0DFF88F-367B-4461-8664-05BD231F9AC6}" authorId="{A5E9308E-7484-F8C2-2A27-B571B29F519E}" created="2024-05-30T21:04:43.943">
    <ac:txMkLst xmlns:ac="http://schemas.microsoft.com/office/drawing/2013/main/command">
      <pc:docMk xmlns:pc="http://schemas.microsoft.com/office/powerpoint/2013/main/command"/>
      <pc:sldMk xmlns:pc="http://schemas.microsoft.com/office/powerpoint/2013/main/command" cId="3026513961" sldId="303"/>
      <ac:spMk id="2" creationId="{8B989E86-BF90-84E9-C3A6-32028E57980A}"/>
      <ac:txMk cp="11">
        <ac:context len="12" hash="3951362942"/>
      </ac:txMk>
    </ac:txMkLst>
    <p188:pos x="5743575" y="671992"/>
    <p188:txBody>
      <a:bodyPr/>
      <a:lstStyle/>
      <a:p>
        <a:r>
          <a:rPr lang="en-US"/>
          <a:t>Recommend changing to:
Who is DDA?</a:t>
        </a:r>
      </a:p>
    </p188:txBody>
  </p188:cm>
  <p188:cm id="{748AE7CF-859C-4590-BF55-06E5EB5C5E6C}" authorId="{A5E9308E-7484-F8C2-2A27-B571B29F519E}" created="2024-05-30T21:07:47.661">
    <ac:txMkLst xmlns:ac="http://schemas.microsoft.com/office/drawing/2013/main/command">
      <pc:docMk xmlns:pc="http://schemas.microsoft.com/office/powerpoint/2013/main/command"/>
      <pc:sldMk xmlns:pc="http://schemas.microsoft.com/office/powerpoint/2013/main/command" cId="3026513961" sldId="303"/>
      <ac:spMk id="4" creationId="{00A635AA-E259-2B9B-9D43-E5939375E3AF}"/>
      <ac:txMk cp="79">
        <ac:context len="485" hash="4071264102"/>
      </ac:txMk>
    </ac:txMkLst>
    <p188:pos x="7917712" y="296225"/>
    <p188:replyLst>
      <p188:reply id="{0337BE7E-EB75-48AC-A3B6-D3F8ECB7CE8D}" authorId="{29560E4B-0260-2B18-603C-8BC4F1445576}" created="2024-06-03T17:51:49.619">
        <p188:txBody>
          <a:bodyPr/>
          <a:lstStyle/>
          <a:p>
            <a:r>
              <a:rPr lang="en-US"/>
              <a:t>Yes, please use residents.</a:t>
            </a:r>
          </a:p>
        </p188:txBody>
      </p188:reply>
    </p188:replyLst>
    <p188:txBody>
      <a:bodyPr/>
      <a:lstStyle/>
      <a:p>
        <a:r>
          <a:rPr lang="en-US"/>
          <a:t>Instead of "citizens" try "residents." Some who live here are not citizens or do not consider themselves citizens (e.g. native tribal members).
Could also write: "...are valued in the state of Washington."</a:t>
        </a:r>
      </a:p>
    </p188:txBody>
    <p188:extLst>
      <p:ext xmlns:p="http://schemas.openxmlformats.org/presentationml/2006/main" uri="{57CB4572-C831-44C2-8A1C-0ADB6CCDFE69}">
        <p223:reactions xmlns:p223="http://schemas.microsoft.com/office/powerpoint/2022/03/main">
          <p223:rxn type="👍">
            <p223:instance time="2024-06-03T17:38:59.925" authorId="{29560E4B-0260-2B18-603C-8BC4F1445576}"/>
          </p223:rxn>
        </p223:reactions>
      </p:ext>
    </p188:extLst>
  </p188:cm>
</p188:cmLst>
</file>

<file path=ppt/comments/modernComment_131_B81B515F.xml><?xml version="1.0" encoding="utf-8"?>
<p188:cmLst xmlns:a="http://schemas.openxmlformats.org/drawingml/2006/main" xmlns:r="http://schemas.openxmlformats.org/officeDocument/2006/relationships" xmlns:p188="http://schemas.microsoft.com/office/powerpoint/2018/8/main">
  <p188:cm id="{7A348008-33C9-4D38-A007-53FB52A7CA0E}" authorId="{A5E9308E-7484-F8C2-2A27-B571B29F519E}" created="2024-05-30T20:55:37.997">
    <ac:deMkLst xmlns:ac="http://schemas.microsoft.com/office/drawing/2013/main/command">
      <pc:docMk xmlns:pc="http://schemas.microsoft.com/office/powerpoint/2013/main/command"/>
      <pc:sldMk xmlns:pc="http://schemas.microsoft.com/office/powerpoint/2013/main/command" cId="3088798047" sldId="305"/>
      <ac:picMk id="4" creationId="{66585532-F938-64F7-3CD3-8E555AA03DB6}"/>
    </ac:deMkLst>
    <p188:txBody>
      <a:bodyPr/>
      <a:lstStyle/>
      <a:p>
        <a:r>
          <a:rPr lang="en-US"/>
          <a:t>For accessibility, do not use text inside images. Screen readers cannot read.</a:t>
        </a:r>
      </a:p>
    </p188:txBody>
    <p188:extLst>
      <p:ext xmlns:p="http://schemas.openxmlformats.org/presentationml/2006/main" uri="{57CB4572-C831-44C2-8A1C-0ADB6CCDFE69}">
        <p223:reactions xmlns:p223="http://schemas.microsoft.com/office/powerpoint/2022/03/main">
          <p223:rxn type="👍">
            <p223:instance time="2024-06-03T17:38:50.843" authorId="{29560E4B-0260-2B18-603C-8BC4F1445576}"/>
          </p223:rxn>
        </p223:reactions>
      </p:ext>
    </p188:extLst>
  </p188:cm>
  <p188:cm id="{D8BD5FA5-4010-4542-B7D9-7B71F0F6EFD2}" authorId="{A5E9308E-7484-F8C2-2A27-B571B29F519E}" created="2024-05-30T20:58:22.121">
    <ac:deMkLst xmlns:ac="http://schemas.microsoft.com/office/drawing/2013/main/command">
      <pc:docMk xmlns:pc="http://schemas.microsoft.com/office/powerpoint/2013/main/command"/>
      <pc:sldMk xmlns:pc="http://schemas.microsoft.com/office/powerpoint/2013/main/command" cId="3088798047" sldId="305"/>
      <ac:spMk id="2" creationId="{2806997D-A9F2-4778-63FF-F356B939D41E}"/>
    </ac:deMkLst>
    <p188:replyLst>
      <p188:reply id="{F630875C-47D6-461F-8563-9EC0285C0A57}" authorId="{29560E4B-0260-2B18-603C-8BC4F1445576}" created="2024-06-03T17:37:26.811">
        <p188:txBody>
          <a:bodyPr/>
          <a:lstStyle/>
          <a:p>
            <a:r>
              <a:rPr lang="en-US"/>
              <a:t>agree</a:t>
            </a:r>
          </a:p>
        </p188:txBody>
      </p188:reply>
    </p188:replyLst>
    <p188:txBody>
      <a:bodyPr/>
      <a:lstStyle/>
      <a:p>
        <a:r>
          <a:rPr lang="en-US"/>
          <a:t>Recommend changing first paragraph to:
We will continue the Raise Every Voice campaign as the Raise Every Voice Tour. We want to give all DDA employees the opportunity to participate.</a:t>
        </a:r>
      </a:p>
    </p188:txBody>
  </p188:cm>
  <p188:cm id="{2970B6A4-8501-4AE0-BA15-55BEAD9E198D}" authorId="{29560E4B-0260-2B18-603C-8BC4F1445576}" created="2024-06-03T17:36:53.162">
    <pc:sldMkLst xmlns:pc="http://schemas.microsoft.com/office/powerpoint/2013/main/command">
      <pc:docMk/>
      <pc:sldMk cId="3088798047" sldId="305"/>
    </pc:sldMkLst>
    <p188:txBody>
      <a:bodyPr/>
      <a:lstStyle/>
      <a:p>
        <a:r>
          <a:rPr lang="en-US"/>
          <a:t>Maybe spell out DDA since this is the first reference? Or at least make sure to explain it in the presentation. </a:t>
        </a:r>
      </a:p>
    </p188:txBody>
  </p188:cm>
</p188:cmLst>
</file>

<file path=ppt/comments/modernComment_132_58C096DE.xml><?xml version="1.0" encoding="utf-8"?>
<p188:cmLst xmlns:a="http://schemas.openxmlformats.org/drawingml/2006/main" xmlns:r="http://schemas.openxmlformats.org/officeDocument/2006/relationships" xmlns:p188="http://schemas.microsoft.com/office/powerpoint/2018/8/main">
  <p188:cm id="{BB886CDB-813D-4B4A-B9CA-6A35C41E035B}" authorId="{A5E9308E-7484-F8C2-2A27-B571B29F519E}" created="2024-05-30T21:36:23.731">
    <pc:sldMkLst xmlns:pc="http://schemas.microsoft.com/office/powerpoint/2013/main/command">
      <pc:docMk/>
      <pc:sldMk cId="1489016542" sldId="306"/>
    </pc:sldMkLst>
    <p188:txBody>
      <a:bodyPr/>
      <a:lstStyle/>
      <a:p>
        <a:r>
          <a:rPr lang="en-US"/>
          <a:t>Audiences tend to respond more to "What questions or comments do you have?"</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1T20:20:13.844"/>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1T20:20:14.977"/>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1T20:20:15.382"/>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7A1C17-8E08-4504-A5E8-C8CC27BCD59D}" type="datetimeFigureOut">
              <a:rPr lang="en-US" smtClean="0"/>
              <a:t>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88D5B-52F4-437A-AA15-C88A4DF1FC6B}" type="slidenum">
              <a:rPr lang="en-US" smtClean="0"/>
              <a:t>‹#›</a:t>
            </a:fld>
            <a:endParaRPr lang="en-US"/>
          </a:p>
        </p:txBody>
      </p:sp>
    </p:spTree>
    <p:extLst>
      <p:ext uri="{BB962C8B-B14F-4D97-AF65-F5344CB8AC3E}">
        <p14:creationId xmlns:p14="http://schemas.microsoft.com/office/powerpoint/2010/main" val="143895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hinational.org/state/washingt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immi-usa.com/h1b-visa-processing-fees-2016"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uscis.gov/sites/default/files/document/guides/E2en.pdf" TargetMode="External"/><Relationship Id="rId5" Type="http://schemas.openxmlformats.org/officeDocument/2006/relationships/hyperlink" Target="https://parlatorelawgroup.com/content/what-employment-sponsorship" TargetMode="External"/><Relationship Id="rId4" Type="http://schemas.openxmlformats.org/officeDocument/2006/relationships/hyperlink" Target="http://www.gallup.com/workplace/247391/fixable-problem-costs-businesses-trillion.aspx"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arlatorelawgroup.com/content/what-employment-sponsorship"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uscis.gov/sites/default/files/document/guides/E2en.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immi-usa.com/h1b-visa-processing-fees-2016"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gallup.com/workplace/247391/fixable-problem-costs-businesses-trillion.aspx"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cc02.safelinks.protection.outlook.com/?url=https%3A%2F%2Fmedium.com%2Fwagovernor%2Finslee-signs-executive-order-protecting-rights-services-for-washingtonian-immigrants-2055f2a5465e&amp;data=05%7C01%7Camanda.sherry%40dshs.wa.gov%7C9c937c507c9e4e0a387708db621b7769%7C11d0e217264e400a8ba057dcc127d72d%7C0%7C0%7C638211642335472941%7CUnknown%7CTWFpbGZsb3d8eyJWIjoiMC4wLjAwMDAiLCJQIjoiV2luMzIiLCJBTiI6Ik1haWwiLCJXVCI6Mn0%3D%7C3000%7C%7C%7C&amp;sdata=z9GIyszQVHBQGSlEJ1qM6o%2BxjwPFFoXMDX%2BxFHRYqYM%3D&amp;reserved=0"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dshs.wa.gov/node/29389" TargetMode="External"/><Relationship Id="rId4" Type="http://schemas.openxmlformats.org/officeDocument/2006/relationships/hyperlink" Target="https://gcc02.safelinks.protection.outlook.com/?url=https%3A%2F%2Fofm.wa.gov%2Fsites%2Fdefault%2Ffiles%2Fpublic%2Fdataresearch%2Fresearchbriefs%2Fbrief110.pdf&amp;data=05%7C01%7Camanda.sherry%40dshs.wa.gov%7C9c937c507c9e4e0a387708db621b7769%7C11d0e217264e400a8ba057dcc127d72d%7C0%7C0%7C638211642335472941%7CUnknown%7CTWFpbGZsb3d8eyJWIjoiMC4wLjAwMDAiLCJQIjoiV2luMzIiLCJBTiI6Ik1haWwiLCJXVCI6Mn0%3D%7C3000%7C%7C%7C&amp;sdata=AUJFffxfFs7sL8PwPffr3x8fuFMd34WSpLDxhL%2FKUYg%3D&amp;reserved=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AEAFB-9AFB-454D-8846-D276F34F00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258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data provided by PHI, Washington state was considered the leading state in the nation for supporting direct care workers. Using the 2021 data, PHI noted that 33% of the state’s direct care givers were immigrants. Though the category on supporting immigrant workers was not discussed in the PHI report, the state and particularly DDA should take the lead in attracting more immigrants. While responding to the PHI report, Jessica Nelson noted that more work awaits especially because “Washington state continues to face an ongoing direct caregiver crisis. "Direct Work Force Index (2023) Washington. </a:t>
            </a:r>
            <a:r>
              <a:rPr lang="en-US" u="sng" dirty="0">
                <a:hlinkClick r:id="rId3"/>
              </a:rPr>
              <a:t>https://www.phinational.org/state/washington/</a:t>
            </a:r>
            <a:r>
              <a:rPr lang="en-US" dirty="0"/>
              <a:t>Washington.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Washington vs federal scope- how we how to disrupt it 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BC88D5B-52F4-437A-AA15-C88A4DF1FC6B}" type="slidenum">
              <a:rPr lang="en-US" smtClean="0"/>
              <a:t>10</a:t>
            </a:fld>
            <a:endParaRPr lang="en-US"/>
          </a:p>
        </p:txBody>
      </p:sp>
    </p:spTree>
    <p:extLst>
      <p:ext uri="{BB962C8B-B14F-4D97-AF65-F5344CB8AC3E}">
        <p14:creationId xmlns:p14="http://schemas.microsoft.com/office/powerpoint/2010/main" val="4130252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Teddy</a:t>
            </a:r>
          </a:p>
          <a:p>
            <a:endParaRPr lang="en-US"/>
          </a:p>
        </p:txBody>
      </p:sp>
      <p:sp>
        <p:nvSpPr>
          <p:cNvPr id="4" name="Slide Number Placeholder 3"/>
          <p:cNvSpPr>
            <a:spLocks noGrp="1"/>
          </p:cNvSpPr>
          <p:nvPr>
            <p:ph type="sldNum" sz="quarter" idx="5"/>
          </p:nvPr>
        </p:nvSpPr>
        <p:spPr/>
        <p:txBody>
          <a:bodyPr/>
          <a:lstStyle/>
          <a:p>
            <a:fld id="{8BC88D5B-52F4-437A-AA15-C88A4DF1FC6B}" type="slidenum">
              <a:rPr lang="en-US" smtClean="0"/>
              <a:t>11</a:t>
            </a:fld>
            <a:endParaRPr lang="en-US"/>
          </a:p>
        </p:txBody>
      </p:sp>
    </p:spTree>
    <p:extLst>
      <p:ext uri="{BB962C8B-B14F-4D97-AF65-F5344CB8AC3E}">
        <p14:creationId xmlns:p14="http://schemas.microsoft.com/office/powerpoint/2010/main" val="580608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88D5B-52F4-437A-AA15-C88A4DF1FC6B}" type="slidenum">
              <a:rPr lang="en-US" smtClean="0"/>
              <a:t>12</a:t>
            </a:fld>
            <a:endParaRPr lang="en-US"/>
          </a:p>
        </p:txBody>
      </p:sp>
    </p:spTree>
    <p:extLst>
      <p:ext uri="{BB962C8B-B14F-4D97-AF65-F5344CB8AC3E}">
        <p14:creationId xmlns:p14="http://schemas.microsoft.com/office/powerpoint/2010/main" val="93110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BC88D5B-52F4-437A-AA15-C88A4DF1FC6B}" type="slidenum">
              <a:rPr lang="en-US" smtClean="0"/>
              <a:t>13</a:t>
            </a:fld>
            <a:endParaRPr lang="en-US"/>
          </a:p>
        </p:txBody>
      </p:sp>
    </p:spTree>
    <p:extLst>
      <p:ext uri="{BB962C8B-B14F-4D97-AF65-F5344CB8AC3E}">
        <p14:creationId xmlns:p14="http://schemas.microsoft.com/office/powerpoint/2010/main" val="2294738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Teddy</a:t>
            </a:r>
          </a:p>
          <a:p>
            <a:endParaRPr lang="en-US"/>
          </a:p>
          <a:p>
            <a:r>
              <a:rPr lang="en-US"/>
              <a:t>I work hard in this country and put all my time and efforts into building a strong foundation here for myself and my family. I also work hard in my workplace constantly to learn, and to continue to be a strong advocate for the vulnerable individuals that I serve as being an employee of the state. Since I began work at IHS I have obtained permanent employment with DDA and plan to continue to grow with this company. Being in constant fear of losing employment due to not having citizenship makes me feel my livelihood is at risk. I also work with individuals from my country that has the same stressors and fears as I. We are all very hard-working individuals who values our placement in the United States and would like to continue to work hard and build permanent status here.</a:t>
            </a:r>
          </a:p>
          <a:p>
            <a:r>
              <a:rPr lang="en-US"/>
              <a:t>My options are also different, and I get a different treatment when I try to access some services , at some point I and a friend tried to get some finances for some work we were doing, and I was so disappointed when we could not be approved, simply because of our status.</a:t>
            </a:r>
            <a:endParaRPr lang="en-US">
              <a:cs typeface="Calibri"/>
            </a:endParaRPr>
          </a:p>
          <a:p>
            <a:r>
              <a:rPr lang="en-US"/>
              <a:t>The organization asked if we were citizens or if we had permanent status and everything was trashed simply because we were not citizens yet we qualified in all other aspects, it feels so bad when you are treated different and yet you are giving your best to serve the nation.</a:t>
            </a:r>
            <a:endParaRPr lang="en-US">
              <a:cs typeface="Calibri"/>
            </a:endParaRPr>
          </a:p>
          <a:p>
            <a:r>
              <a:rPr lang="en-US"/>
              <a:t>A green card or citizenship would help in a big way, may be my wife can get better healthcare, and family can be reunited.</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8BC88D5B-52F4-437A-AA15-C88A4DF1FC6B}" type="slidenum">
              <a:rPr lang="en-US" smtClean="0"/>
              <a:t>14</a:t>
            </a:fld>
            <a:endParaRPr lang="en-US"/>
          </a:p>
        </p:txBody>
      </p:sp>
    </p:spTree>
    <p:extLst>
      <p:ext uri="{BB962C8B-B14F-4D97-AF65-F5344CB8AC3E}">
        <p14:creationId xmlns:p14="http://schemas.microsoft.com/office/powerpoint/2010/main" val="640498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200" kern="100">
                <a:effectLst/>
                <a:latin typeface="Calibri" panose="020F0502020204030204" pitchFamily="34" charset="0"/>
                <a:ea typeface="Calibri" panose="020F0502020204030204" pitchFamily="34" charset="0"/>
                <a:cs typeface="Arial" panose="020B0604020202020204" pitchFamily="34" charset="0"/>
              </a:rPr>
              <a:t>Sarah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Create an accessible resource list that is easy to follow and in multiple languages available to current team members.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Focus supports on those who already work for DSHS to help with continuing their employment.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Create a project team to continue momentum for this proposal.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Paid work time for working through the immigration and visa process.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Clarify existing HR processes and rules regarding team members utilizing visas and work permits.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Collect data on when someone applies will need assistance with immigration paperwork during the onboarding process.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Data collection for areas related to those current team members and the overall impact to their ongoing employment and interruption to services.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Working to create unbiased onboarding and hiring practices.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Monitor Federal policies for immigration related to employment visas. </a:t>
            </a:r>
          </a:p>
          <a:p>
            <a:pPr marL="342900" marR="0" lvl="0" indent="-342900">
              <a:lnSpc>
                <a:spcPct val="107000"/>
              </a:lnSpc>
              <a:spcBef>
                <a:spcPts val="0"/>
              </a:spcBef>
              <a:spcAft>
                <a:spcPts val="80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Draft a DSHS/DDA Policy that focuses on the topic of immigration with relation to state employees. </a:t>
            </a:r>
          </a:p>
          <a:p>
            <a:endParaRPr lang="en-US"/>
          </a:p>
        </p:txBody>
      </p:sp>
      <p:sp>
        <p:nvSpPr>
          <p:cNvPr id="4" name="Slide Number Placeholder 3"/>
          <p:cNvSpPr>
            <a:spLocks noGrp="1"/>
          </p:cNvSpPr>
          <p:nvPr>
            <p:ph type="sldNum" sz="quarter" idx="5"/>
          </p:nvPr>
        </p:nvSpPr>
        <p:spPr/>
        <p:txBody>
          <a:bodyPr/>
          <a:lstStyle/>
          <a:p>
            <a:fld id="{8BC88D5B-52F4-437A-AA15-C88A4DF1FC6B}" type="slidenum">
              <a:rPr lang="en-US" smtClean="0"/>
              <a:t>15</a:t>
            </a:fld>
            <a:endParaRPr lang="en-US"/>
          </a:p>
        </p:txBody>
      </p:sp>
    </p:spTree>
    <p:extLst>
      <p:ext uri="{BB962C8B-B14F-4D97-AF65-F5344CB8AC3E}">
        <p14:creationId xmlns:p14="http://schemas.microsoft.com/office/powerpoint/2010/main" val="1380770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Sarah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Create an accessible resource list that is easy to follow and in multiple languages available to current team members.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Focus supports on those who already work for DSHS to help with continuing their employment.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Create a project team to continue momentum for this proposal.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Paid work time for working through the immigration and visa process.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Clarify existing HR processes and rules regarding team members utilizing visas and work permits.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Collect data on when someone applies will need assistance with immigration paperwork during the onboarding process.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Data collection for areas related to those current team members and the overall impact to their ongoing employment and interruption to services.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Working to create unbiased onboarding and hiring practices.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Monitor Federal policies for immigration related to employment visas. </a:t>
            </a:r>
          </a:p>
          <a:p>
            <a:pPr marL="342900" marR="0" lvl="0" indent="-342900">
              <a:lnSpc>
                <a:spcPct val="107000"/>
              </a:lnSpc>
              <a:spcBef>
                <a:spcPts val="0"/>
              </a:spcBef>
              <a:spcAft>
                <a:spcPts val="80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Draft a DSHS/DDA Policy that focuses on the topic of immigration with relation to state employees. </a:t>
            </a:r>
          </a:p>
          <a:p>
            <a:endParaRPr lang="en-US"/>
          </a:p>
        </p:txBody>
      </p:sp>
      <p:sp>
        <p:nvSpPr>
          <p:cNvPr id="4" name="Slide Number Placeholder 3"/>
          <p:cNvSpPr>
            <a:spLocks noGrp="1"/>
          </p:cNvSpPr>
          <p:nvPr>
            <p:ph type="sldNum" sz="quarter" idx="5"/>
          </p:nvPr>
        </p:nvSpPr>
        <p:spPr/>
        <p:txBody>
          <a:bodyPr/>
          <a:lstStyle/>
          <a:p>
            <a:fld id="{8BC88D5B-52F4-437A-AA15-C88A4DF1FC6B}" type="slidenum">
              <a:rPr lang="en-US" smtClean="0"/>
              <a:t>16</a:t>
            </a:fld>
            <a:endParaRPr lang="en-US"/>
          </a:p>
        </p:txBody>
      </p:sp>
    </p:spTree>
    <p:extLst>
      <p:ext uri="{BB962C8B-B14F-4D97-AF65-F5344CB8AC3E}">
        <p14:creationId xmlns:p14="http://schemas.microsoft.com/office/powerpoint/2010/main" val="1144996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200" kern="100">
                <a:effectLst/>
                <a:latin typeface="Calibri" panose="020F0502020204030204" pitchFamily="34" charset="0"/>
                <a:ea typeface="Calibri" panose="020F0502020204030204" pitchFamily="34" charset="0"/>
                <a:cs typeface="Arial" panose="020B0604020202020204" pitchFamily="34" charset="0"/>
              </a:rPr>
              <a:t>Seth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Create an accessible resource list that is easy to follow and in multiple languages available to current team members.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Focus supports on those who already work for DSHS to help with continuing their employment.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Create a project team to continue momentum for this proposal.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Paid work time for working through the immigration and visa process.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Clarify existing HR processes and rules regarding team members utilizing visas and work permits.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Collect data on when someone applies will need assistance with immigration paperwork during the onboarding process.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Data collection for areas related to those current team members and the overall impact to their ongoing employment and interruption to services.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Working to create unbiased onboarding and hiring practices. </a:t>
            </a:r>
          </a:p>
          <a:p>
            <a:pPr marL="342900" marR="0" lvl="0" indent="-342900">
              <a:lnSpc>
                <a:spcPct val="107000"/>
              </a:lnSpc>
              <a:spcBef>
                <a:spcPts val="0"/>
              </a:spcBef>
              <a:spcAft>
                <a:spcPts val="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Monitor Federal policies for immigration related to employment visas. </a:t>
            </a:r>
          </a:p>
          <a:p>
            <a:pPr marL="342900" marR="0" lvl="0" indent="-342900">
              <a:lnSpc>
                <a:spcPct val="107000"/>
              </a:lnSpc>
              <a:spcBef>
                <a:spcPts val="0"/>
              </a:spcBef>
              <a:spcAft>
                <a:spcPts val="80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Draft a DSHS/DDA Policy that focuses on the topic of immigration with relation to state employees. </a:t>
            </a:r>
          </a:p>
          <a:p>
            <a:endParaRPr lang="en-US"/>
          </a:p>
        </p:txBody>
      </p:sp>
      <p:sp>
        <p:nvSpPr>
          <p:cNvPr id="4" name="Slide Number Placeholder 3"/>
          <p:cNvSpPr>
            <a:spLocks noGrp="1"/>
          </p:cNvSpPr>
          <p:nvPr>
            <p:ph type="sldNum" sz="quarter" idx="5"/>
          </p:nvPr>
        </p:nvSpPr>
        <p:spPr/>
        <p:txBody>
          <a:bodyPr/>
          <a:lstStyle/>
          <a:p>
            <a:fld id="{8BC88D5B-52F4-437A-AA15-C88A4DF1FC6B}" type="slidenum">
              <a:rPr lang="en-US" smtClean="0"/>
              <a:t>17</a:t>
            </a:fld>
            <a:endParaRPr lang="en-US"/>
          </a:p>
        </p:txBody>
      </p:sp>
    </p:spTree>
    <p:extLst>
      <p:ext uri="{BB962C8B-B14F-4D97-AF65-F5344CB8AC3E}">
        <p14:creationId xmlns:p14="http://schemas.microsoft.com/office/powerpoint/2010/main" val="2842047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Saada, Sabrina. “H-1B Fees: How Much Does It Cost in 2023?” </a:t>
            </a:r>
            <a:r>
              <a:rPr lang="en-US" i="1" err="1"/>
              <a:t>VisaNation</a:t>
            </a:r>
            <a:r>
              <a:rPr lang="en-US"/>
              <a:t>, 24 Apr. 2023, </a:t>
            </a:r>
            <a:r>
              <a:rPr lang="en-US">
                <a:hlinkClick r:id="rId3"/>
              </a:rPr>
              <a:t>www.immi-usa.com/h1b-visa-processing-fees-2016</a:t>
            </a:r>
            <a:r>
              <a:rPr lang="en-US"/>
              <a:t>.</a:t>
            </a:r>
          </a:p>
          <a:p>
            <a:r>
              <a:rPr lang="en-US" err="1"/>
              <a:t>Wigert</a:t>
            </a:r>
            <a:r>
              <a:rPr lang="en-US"/>
              <a:t>, By Shane </a:t>
            </a:r>
            <a:r>
              <a:rPr lang="en-US" err="1"/>
              <a:t>McFeely</a:t>
            </a:r>
            <a:r>
              <a:rPr lang="en-US"/>
              <a:t> and Ben. “This Fixable Problem Costs U.S. Businesses $1 Trillion.” </a:t>
            </a:r>
            <a:r>
              <a:rPr lang="en-US" i="1"/>
              <a:t>Gallup.com</a:t>
            </a:r>
            <a:r>
              <a:rPr lang="en-US"/>
              <a:t>, 30 May 2023, </a:t>
            </a:r>
            <a:r>
              <a:rPr lang="en-US">
                <a:hlinkClick r:id="rId4"/>
              </a:rPr>
              <a:t>www.gallup.com/workplace/247391/fixable-problem-costs-businesses-trillion.aspx</a:t>
            </a:r>
            <a:r>
              <a:rPr lang="en-US"/>
              <a:t>.</a:t>
            </a:r>
            <a:endParaRPr lang="en-US">
              <a:cs typeface="Calibri"/>
            </a:endParaRPr>
          </a:p>
          <a:p>
            <a:r>
              <a:rPr lang="en-US"/>
              <a:t>Kumar. “USCIS Guidance for H1B, L1 Fee Increase ($4000) Until 2025.” </a:t>
            </a:r>
            <a:r>
              <a:rPr lang="en-US" i="1"/>
              <a:t>RedBus2US</a:t>
            </a:r>
            <a:r>
              <a:rPr lang="en-US"/>
              <a:t>, May 2019, redbus2us.com/uscis-guidance-for-h1b-l1-fee-increase-4000-until-2025.</a:t>
            </a:r>
          </a:p>
          <a:p>
            <a:endParaRPr lang="en-US">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t>Parlatore</a:t>
            </a:r>
            <a:r>
              <a:rPr lang="en-US"/>
              <a:t> Law Group (2023): </a:t>
            </a:r>
            <a:r>
              <a:rPr lang="en-US" u="sng">
                <a:hlinkClick r:id="rId5"/>
              </a:rPr>
              <a:t>What Is Employment Sponsorship? | </a:t>
            </a:r>
            <a:r>
              <a:rPr lang="en-US" u="sng" err="1">
                <a:hlinkClick r:id="rId5"/>
              </a:rPr>
              <a:t>Parlatore</a:t>
            </a:r>
            <a:r>
              <a:rPr lang="en-US" u="sng">
                <a:hlinkClick r:id="rId5"/>
              </a:rPr>
              <a:t> Law Group</a:t>
            </a:r>
            <a:endParaRPr lang="en-US" u="sng"/>
          </a:p>
          <a:p>
            <a:pPr marL="0" marR="0" lvl="0" indent="0" algn="l" defTabSz="914400" rtl="0" eaLnBrk="1" fontAlgn="auto" latinLnBrk="0" hangingPunct="1">
              <a:lnSpc>
                <a:spcPct val="100000"/>
              </a:lnSpc>
              <a:spcBef>
                <a:spcPts val="0"/>
              </a:spcBef>
              <a:spcAft>
                <a:spcPts val="0"/>
              </a:spcAft>
              <a:buClrTx/>
              <a:buSzTx/>
              <a:buFontTx/>
              <a:buNone/>
              <a:tabLst/>
              <a:defRPr/>
            </a:pPr>
            <a:r>
              <a:rPr lang="en-US"/>
              <a:t>US Citizenship and Immigration Services (2013):  </a:t>
            </a:r>
            <a:r>
              <a:rPr lang="en-US" u="sng">
                <a:hlinkClick r:id="rId6"/>
              </a:rPr>
              <a:t>E2en.pdf (uscis.gov)</a:t>
            </a:r>
            <a:endParaRPr lang="en-US"/>
          </a:p>
          <a:p>
            <a:endParaRPr lang="en-US"/>
          </a:p>
        </p:txBody>
      </p:sp>
      <p:sp>
        <p:nvSpPr>
          <p:cNvPr id="4" name="Slide Number Placeholder 3"/>
          <p:cNvSpPr>
            <a:spLocks noGrp="1"/>
          </p:cNvSpPr>
          <p:nvPr>
            <p:ph type="sldNum" sz="quarter" idx="5"/>
          </p:nvPr>
        </p:nvSpPr>
        <p:spPr/>
        <p:txBody>
          <a:bodyPr/>
          <a:lstStyle/>
          <a:p>
            <a:fld id="{8BC88D5B-52F4-437A-AA15-C88A4DF1FC6B}" type="slidenum">
              <a:rPr lang="en-US" smtClean="0"/>
              <a:t>18</a:t>
            </a:fld>
            <a:endParaRPr lang="en-US"/>
          </a:p>
        </p:txBody>
      </p:sp>
    </p:spTree>
    <p:extLst>
      <p:ext uri="{BB962C8B-B14F-4D97-AF65-F5344CB8AC3E}">
        <p14:creationId xmlns:p14="http://schemas.microsoft.com/office/powerpoint/2010/main" val="1356356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Teddy</a:t>
            </a:r>
          </a:p>
          <a:p>
            <a:r>
              <a:rPr lang="en-US"/>
              <a:t>2  Sarah</a:t>
            </a:r>
          </a:p>
          <a:p>
            <a:r>
              <a:rPr lang="en-US"/>
              <a:t>3  Seth</a:t>
            </a:r>
          </a:p>
          <a:p>
            <a:endParaRPr lang="en-US"/>
          </a:p>
        </p:txBody>
      </p:sp>
      <p:sp>
        <p:nvSpPr>
          <p:cNvPr id="4" name="Slide Number Placeholder 3"/>
          <p:cNvSpPr>
            <a:spLocks noGrp="1"/>
          </p:cNvSpPr>
          <p:nvPr>
            <p:ph type="sldNum" sz="quarter" idx="5"/>
          </p:nvPr>
        </p:nvSpPr>
        <p:spPr/>
        <p:txBody>
          <a:bodyPr/>
          <a:lstStyle/>
          <a:p>
            <a:fld id="{8BC88D5B-52F4-437A-AA15-C88A4DF1FC6B}" type="slidenum">
              <a:rPr lang="en-US" smtClean="0"/>
              <a:t>2</a:t>
            </a:fld>
            <a:endParaRPr lang="en-US"/>
          </a:p>
        </p:txBody>
      </p:sp>
    </p:spTree>
    <p:extLst>
      <p:ext uri="{BB962C8B-B14F-4D97-AF65-F5344CB8AC3E}">
        <p14:creationId xmlns:p14="http://schemas.microsoft.com/office/powerpoint/2010/main" val="1503099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Teddy</a:t>
            </a:r>
          </a:p>
          <a:p>
            <a:r>
              <a:rPr lang="en-US"/>
              <a:t>•The Covid-19 pandemic has taught us many lessons, key among which is the importance of a dependable workforce particularly direct support professionals who are at the frontline of supporting individuals with developmental disabilities. Though acerbated by Covid-19, the shortage of direct support professionals and other staff in DDA is ongoing and concerning. This shortage remains a hinderance to the attainment of “the mission of DDA to transform lives by providing support and fostering partnerships that empower people to live the lives they want”. Within, our administration, immigrants are a vital resource in the department’s efforts to provide services to our participants. Specifically, a big majority of direct support professionals are individuals from immigrant communities. These During COVID –19  21 million quit.</a:t>
            </a:r>
          </a:p>
          <a:p>
            <a:r>
              <a:rPr lang="en-US"/>
              <a:t>•The process of applying entails financial and emotional costs. The initial application and renewal fee for 2023 is $410.00. Though applicants can submit applications 180 days prior to expiration, the length of wait times has continued to increase over the years from between 60 and 90 days in previous years, to almost 15 months with an average wait time of seven and a half months</a:t>
            </a:r>
          </a:p>
          <a:p>
            <a:r>
              <a:rPr lang="en-US" err="1"/>
              <a:t>Parlatore</a:t>
            </a:r>
            <a:r>
              <a:rPr lang="en-US"/>
              <a:t> Law Group (2023): </a:t>
            </a:r>
            <a:r>
              <a:rPr lang="en-US" u="sng">
                <a:hlinkClick r:id="rId3"/>
              </a:rPr>
              <a:t>What Is Employment Sponsorship? | </a:t>
            </a:r>
            <a:r>
              <a:rPr lang="en-US" u="sng" err="1">
                <a:hlinkClick r:id="rId3"/>
              </a:rPr>
              <a:t>Parlatore</a:t>
            </a:r>
            <a:r>
              <a:rPr lang="en-US" u="sng">
                <a:hlinkClick r:id="rId3"/>
              </a:rPr>
              <a:t> Law </a:t>
            </a:r>
            <a:r>
              <a:rPr lang="en-US" u="sng" err="1">
                <a:hlinkClick r:id="rId3"/>
              </a:rPr>
              <a:t>Group</a:t>
            </a:r>
            <a:r>
              <a:rPr lang="en-US" err="1"/>
              <a:t>US</a:t>
            </a:r>
            <a:r>
              <a:rPr lang="en-US"/>
              <a:t> Citizenship and Immigration Services (2013):  </a:t>
            </a:r>
            <a:r>
              <a:rPr lang="en-US" u="sng">
                <a:hlinkClick r:id="rId4"/>
              </a:rPr>
              <a:t>E2en.pdf (uscis.gov)</a:t>
            </a:r>
            <a:endParaRPr lang="en-US"/>
          </a:p>
          <a:p>
            <a:endParaRPr lang="en-US">
              <a:cs typeface="Calibri"/>
            </a:endParaRPr>
          </a:p>
          <a:p>
            <a:r>
              <a:rPr lang="en-US">
                <a:cs typeface="Calibri"/>
              </a:rPr>
              <a:t>During COVID –19  21 million quit </a:t>
            </a:r>
            <a:endParaRPr lang="en-US"/>
          </a:p>
          <a:p>
            <a:endParaRPr lang="en-US"/>
          </a:p>
        </p:txBody>
      </p:sp>
      <p:sp>
        <p:nvSpPr>
          <p:cNvPr id="4" name="Slide Number Placeholder 3"/>
          <p:cNvSpPr>
            <a:spLocks noGrp="1"/>
          </p:cNvSpPr>
          <p:nvPr>
            <p:ph type="sldNum" sz="quarter" idx="5"/>
          </p:nvPr>
        </p:nvSpPr>
        <p:spPr/>
        <p:txBody>
          <a:bodyPr/>
          <a:lstStyle/>
          <a:p>
            <a:fld id="{8BC88D5B-52F4-437A-AA15-C88A4DF1FC6B}" type="slidenum">
              <a:rPr lang="en-US" smtClean="0"/>
              <a:t>3</a:t>
            </a:fld>
            <a:endParaRPr lang="en-US"/>
          </a:p>
        </p:txBody>
      </p:sp>
    </p:spTree>
    <p:extLst>
      <p:ext uri="{BB962C8B-B14F-4D97-AF65-F5344CB8AC3E}">
        <p14:creationId xmlns:p14="http://schemas.microsoft.com/office/powerpoint/2010/main" val="1077577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Teddy</a:t>
            </a:r>
          </a:p>
        </p:txBody>
      </p:sp>
      <p:sp>
        <p:nvSpPr>
          <p:cNvPr id="4" name="Slide Number Placeholder 3"/>
          <p:cNvSpPr>
            <a:spLocks noGrp="1"/>
          </p:cNvSpPr>
          <p:nvPr>
            <p:ph type="sldNum" sz="quarter" idx="5"/>
          </p:nvPr>
        </p:nvSpPr>
        <p:spPr/>
        <p:txBody>
          <a:bodyPr/>
          <a:lstStyle/>
          <a:p>
            <a:fld id="{8BC88D5B-52F4-437A-AA15-C88A4DF1FC6B}" type="slidenum">
              <a:rPr lang="en-US" smtClean="0"/>
              <a:t>4</a:t>
            </a:fld>
            <a:endParaRPr lang="en-US"/>
          </a:p>
        </p:txBody>
      </p:sp>
    </p:spTree>
    <p:extLst>
      <p:ext uri="{BB962C8B-B14F-4D97-AF65-F5344CB8AC3E}">
        <p14:creationId xmlns:p14="http://schemas.microsoft.com/office/powerpoint/2010/main" val="1288137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Seth</a:t>
            </a:r>
          </a:p>
        </p:txBody>
      </p:sp>
      <p:sp>
        <p:nvSpPr>
          <p:cNvPr id="4" name="Slide Number Placeholder 3"/>
          <p:cNvSpPr>
            <a:spLocks noGrp="1"/>
          </p:cNvSpPr>
          <p:nvPr>
            <p:ph type="sldNum" sz="quarter" idx="5"/>
          </p:nvPr>
        </p:nvSpPr>
        <p:spPr/>
        <p:txBody>
          <a:bodyPr/>
          <a:lstStyle/>
          <a:p>
            <a:fld id="{8BC88D5B-52F4-437A-AA15-C88A4DF1FC6B}" type="slidenum">
              <a:rPr lang="en-US" smtClean="0"/>
              <a:t>5</a:t>
            </a:fld>
            <a:endParaRPr lang="en-US"/>
          </a:p>
        </p:txBody>
      </p:sp>
    </p:spTree>
    <p:extLst>
      <p:ext uri="{BB962C8B-B14F-4D97-AF65-F5344CB8AC3E}">
        <p14:creationId xmlns:p14="http://schemas.microsoft.com/office/powerpoint/2010/main" val="4060269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 </a:t>
            </a:r>
          </a:p>
          <a:p>
            <a:r>
              <a:rPr lang="en-US"/>
              <a:t>Many individuals who come to the U.S. do so to reunite their families. This could be siblings, spouses, parents, children, or other relatives who moved previously. The wait time for relatives to immigrate is often longer because they must wait until the primary visa holder earns citizenship.</a:t>
            </a:r>
          </a:p>
          <a:p>
            <a:r>
              <a:rPr lang="en-US"/>
              <a:t>About 13.6% of people in the US are foreign-born. Foreign-born people are more likely to be in the labor force and in a married-couple family than people born in the US. Government spending on immigration and border security dropped in 2022 after hitting a record high in 2020 and staying elevated in 2021.</a:t>
            </a:r>
            <a:endParaRPr lang="en-US">
              <a:cs typeface="Calibri"/>
            </a:endParaRPr>
          </a:p>
          <a:p>
            <a:r>
              <a:rPr lang="en-US">
                <a:cs typeface="Calibri"/>
              </a:rPr>
              <a:t>Teddy share story: I immigrated to the US in 2006 to join my then husband on a G1 visa which is a diplomatic visa . </a:t>
            </a:r>
          </a:p>
          <a:p>
            <a:endParaRPr lang="en-US"/>
          </a:p>
        </p:txBody>
      </p:sp>
      <p:sp>
        <p:nvSpPr>
          <p:cNvPr id="4" name="Slide Number Placeholder 3"/>
          <p:cNvSpPr>
            <a:spLocks noGrp="1"/>
          </p:cNvSpPr>
          <p:nvPr>
            <p:ph type="sldNum" sz="quarter" idx="5"/>
          </p:nvPr>
        </p:nvSpPr>
        <p:spPr/>
        <p:txBody>
          <a:bodyPr/>
          <a:lstStyle/>
          <a:p>
            <a:fld id="{8BC88D5B-52F4-437A-AA15-C88A4DF1FC6B}" type="slidenum">
              <a:rPr lang="en-US" smtClean="0"/>
              <a:t>6</a:t>
            </a:fld>
            <a:endParaRPr lang="en-US"/>
          </a:p>
        </p:txBody>
      </p:sp>
    </p:spTree>
    <p:extLst>
      <p:ext uri="{BB962C8B-B14F-4D97-AF65-F5344CB8AC3E}">
        <p14:creationId xmlns:p14="http://schemas.microsoft.com/office/powerpoint/2010/main" val="4270822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Sarah- Intersectionality is an important concept to understand and have awareness of because, we as individuals, are not one dimensional. We can't be put into a neat box and checked off. We have many layers to our identities, and those layers can present various barriers.</a:t>
            </a:r>
          </a:p>
          <a:p>
            <a:endParaRPr lang="en-US"/>
          </a:p>
        </p:txBody>
      </p:sp>
      <p:sp>
        <p:nvSpPr>
          <p:cNvPr id="4" name="Slide Number Placeholder 3"/>
          <p:cNvSpPr>
            <a:spLocks noGrp="1"/>
          </p:cNvSpPr>
          <p:nvPr>
            <p:ph type="sldNum" sz="quarter" idx="5"/>
          </p:nvPr>
        </p:nvSpPr>
        <p:spPr/>
        <p:txBody>
          <a:bodyPr/>
          <a:lstStyle/>
          <a:p>
            <a:fld id="{8BC88D5B-52F4-437A-AA15-C88A4DF1FC6B}" type="slidenum">
              <a:rPr lang="en-US" smtClean="0"/>
              <a:t>7</a:t>
            </a:fld>
            <a:endParaRPr lang="en-US"/>
          </a:p>
        </p:txBody>
      </p:sp>
    </p:spTree>
    <p:extLst>
      <p:ext uri="{BB962C8B-B14F-4D97-AF65-F5344CB8AC3E}">
        <p14:creationId xmlns:p14="http://schemas.microsoft.com/office/powerpoint/2010/main" val="1982153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Teddy. </a:t>
            </a:r>
          </a:p>
          <a:p>
            <a:endParaRPr lang="en-US"/>
          </a:p>
          <a:p>
            <a:r>
              <a:rPr lang="en-US"/>
              <a:t>Saada, Sabrina. “H-1B Fees: How Much Does It Cost in 2023?” </a:t>
            </a:r>
            <a:r>
              <a:rPr lang="en-US" i="1" err="1"/>
              <a:t>VisaNation</a:t>
            </a:r>
            <a:r>
              <a:rPr lang="en-US"/>
              <a:t>, 24 Apr. 2023, </a:t>
            </a:r>
            <a:r>
              <a:rPr lang="en-US">
                <a:hlinkClick r:id="rId3"/>
              </a:rPr>
              <a:t>www.immi-usa.com/h1b-visa-processing-fees-2016</a:t>
            </a:r>
            <a:r>
              <a:rPr lang="en-US"/>
              <a:t>.</a:t>
            </a:r>
          </a:p>
          <a:p>
            <a:r>
              <a:rPr lang="en-US" err="1"/>
              <a:t>Wigert</a:t>
            </a:r>
            <a:r>
              <a:rPr lang="en-US"/>
              <a:t>, By Shane </a:t>
            </a:r>
            <a:r>
              <a:rPr lang="en-US" err="1"/>
              <a:t>McFeely</a:t>
            </a:r>
            <a:r>
              <a:rPr lang="en-US"/>
              <a:t> and Ben. “This Fixable Problem Costs U.S. Businesses $1 Trillion.” </a:t>
            </a:r>
            <a:r>
              <a:rPr lang="en-US" i="1"/>
              <a:t>Gallup.com</a:t>
            </a:r>
            <a:r>
              <a:rPr lang="en-US"/>
              <a:t>, 30 May 2023, </a:t>
            </a:r>
            <a:r>
              <a:rPr lang="en-US">
                <a:hlinkClick r:id="rId4"/>
              </a:rPr>
              <a:t>www.gallup.com/workplace/247391/fixable-problem-costs-businesses-trillion.aspx</a:t>
            </a:r>
            <a:r>
              <a:rPr lang="en-US"/>
              <a:t>.</a:t>
            </a:r>
            <a:endParaRPr lang="en-US">
              <a:cs typeface="Calibri"/>
            </a:endParaRPr>
          </a:p>
          <a:p>
            <a:r>
              <a:rPr lang="en-US"/>
              <a:t>Kumar. “USCIS Guidance for H1B, L1 Fee Increase ($4000) Until 2025.” </a:t>
            </a:r>
            <a:r>
              <a:rPr lang="en-US" i="1"/>
              <a:t>RedBus2US</a:t>
            </a:r>
            <a:r>
              <a:rPr lang="en-US"/>
              <a:t>, May 2019, redbus2us.com/uscis-guidance-for-h1b-l1-fee-increase-4000-until-2025.</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8BC88D5B-52F4-437A-AA15-C88A4DF1FC6B}" type="slidenum">
              <a:rPr lang="en-US" smtClean="0"/>
              <a:t>8</a:t>
            </a:fld>
            <a:endParaRPr lang="en-US"/>
          </a:p>
        </p:txBody>
      </p:sp>
    </p:spTree>
    <p:extLst>
      <p:ext uri="{BB962C8B-B14F-4D97-AF65-F5344CB8AC3E}">
        <p14:creationId xmlns:p14="http://schemas.microsoft.com/office/powerpoint/2010/main" val="3254899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Seth - </a:t>
            </a:r>
          </a:p>
          <a:p>
            <a:r>
              <a:rPr lang="en-US"/>
              <a:t>•Connecting it to the Governor's Message: Governor Inslee’s executive order highlighted the contribution of immigrants to Washington state’s economy and committed to policies geared towards serving and supporting immigrants. According to Yen, Washington’s total population increased by 15% in the period 2010 to 2021 and the immigrant population increased by 29%. We should find ways to improve the current infrastructure to attract more immigrants and retain those that we currently have. Medium.com (2017) Governor Inslee signs executive order protecting rights, services for Washingtonian Immigrants. Retrieved from: </a:t>
            </a:r>
            <a:r>
              <a:rPr lang="en-US" u="sng">
                <a:hlinkClick r:id="rId3"/>
              </a:rPr>
              <a:t>https://medium.com/wagovernor/inslee-signs-executive-order-protecting-rights-services-for-washingtonian-immigrants-2055f2a5465e</a:t>
            </a:r>
            <a:r>
              <a:rPr lang="en-US" u="sng"/>
              <a:t> </a:t>
            </a:r>
            <a:r>
              <a:rPr lang="en-US"/>
              <a:t>Yen, W. (2023) Washington State’s Immigrant population:2010-21. OFM Health Care Research Center. Retrieved from:  </a:t>
            </a:r>
            <a:r>
              <a:rPr lang="en-US" u="sng">
                <a:hlinkClick r:id="rId4"/>
              </a:rPr>
              <a:t>https://ofm.wa.gov/sites/default/files/public/dataresearch/researchbriefs/brief110.pdf</a:t>
            </a:r>
            <a:endParaRPr lang="en-US"/>
          </a:p>
          <a:p>
            <a:r>
              <a:rPr lang="en-US"/>
              <a:t>•One DSHS- </a:t>
            </a:r>
            <a:endParaRPr lang="en-US">
              <a:cs typeface="Calibri" panose="020F0502020204030204"/>
            </a:endParaRPr>
          </a:p>
          <a:p>
            <a:r>
              <a:rPr lang="en-US"/>
              <a:t>•Strategic plan 2023-2025- Strategic Objective #7: Continue to support and promote equity, diversity, access and inclusion in the workplace and public outreach through recruitment, hiring, training, retention as well as staff and stakeholder communications.</a:t>
            </a:r>
            <a:endParaRPr lang="en-US">
              <a:cs typeface="Calibri"/>
            </a:endParaRPr>
          </a:p>
          <a:p>
            <a:r>
              <a:rPr lang="en-US"/>
              <a:t>•Employer of Choice- At DSHS, we strive every day to get even better at what we do, no matter how each of us contributes to our agency mission. If we are to continue transforming lives, an important piece of that is transforming ourselves. Our most important resource is our professional, caring, compassionate staff. We need to continue our efforts to be an employer of choice – recruiting and retaining individuals committed to a career in public service. We will keep a laser focus on equity, diversity and inclusion. </a:t>
            </a:r>
            <a:r>
              <a:rPr lang="en-US">
                <a:hlinkClick r:id="rId5"/>
              </a:rPr>
              <a:t>https://www.dshs.wa.gov/node/29389</a:t>
            </a:r>
            <a:r>
              <a:rPr lang="en-US"/>
              <a:t>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8BC88D5B-52F4-437A-AA15-C88A4DF1FC6B}" type="slidenum">
              <a:rPr lang="en-US" smtClean="0"/>
              <a:t>9</a:t>
            </a:fld>
            <a:endParaRPr lang="en-US"/>
          </a:p>
        </p:txBody>
      </p:sp>
    </p:spTree>
    <p:extLst>
      <p:ext uri="{BB962C8B-B14F-4D97-AF65-F5344CB8AC3E}">
        <p14:creationId xmlns:p14="http://schemas.microsoft.com/office/powerpoint/2010/main" val="2779154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D15BF-DA19-084E-8167-222409EAB6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AE5C0A-867A-7842-A05B-772912374C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957C91-21A0-5C44-AB7C-928283E13BD3}"/>
              </a:ext>
            </a:extLst>
          </p:cNvPr>
          <p:cNvSpPr>
            <a:spLocks noGrp="1"/>
          </p:cNvSpPr>
          <p:nvPr>
            <p:ph type="dt" sz="half" idx="10"/>
          </p:nvPr>
        </p:nvSpPr>
        <p:spPr/>
        <p:txBody>
          <a:bodyPr/>
          <a:lstStyle/>
          <a:p>
            <a:fld id="{359569E0-0C4F-4D41-A79F-822AA0C98EFD}" type="datetimeFigureOut">
              <a:rPr lang="en-US" smtClean="0"/>
              <a:t>6/4/2024</a:t>
            </a:fld>
            <a:endParaRPr lang="en-US"/>
          </a:p>
        </p:txBody>
      </p:sp>
      <p:sp>
        <p:nvSpPr>
          <p:cNvPr id="5" name="Footer Placeholder 4">
            <a:extLst>
              <a:ext uri="{FF2B5EF4-FFF2-40B4-BE49-F238E27FC236}">
                <a16:creationId xmlns:a16="http://schemas.microsoft.com/office/drawing/2014/main" id="{492A7E13-DF65-F94D-A9BF-DE7996A32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0389D-1F2E-3A46-8124-CCFDCD92FA1F}"/>
              </a:ext>
            </a:extLst>
          </p:cNvPr>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3260300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094AF-2DB2-0046-942B-2A95154EDD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87448E-2146-7F4A-B352-01359616054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47B64-C8FB-0044-A78D-227EB383A91F}"/>
              </a:ext>
            </a:extLst>
          </p:cNvPr>
          <p:cNvSpPr>
            <a:spLocks noGrp="1"/>
          </p:cNvSpPr>
          <p:nvPr>
            <p:ph type="dt" sz="half" idx="10"/>
          </p:nvPr>
        </p:nvSpPr>
        <p:spPr/>
        <p:txBody>
          <a:bodyPr/>
          <a:lstStyle/>
          <a:p>
            <a:fld id="{359569E0-0C4F-4D41-A79F-822AA0C98EFD}" type="datetimeFigureOut">
              <a:rPr lang="en-US" smtClean="0"/>
              <a:t>6/4/2024</a:t>
            </a:fld>
            <a:endParaRPr lang="en-US"/>
          </a:p>
        </p:txBody>
      </p:sp>
      <p:sp>
        <p:nvSpPr>
          <p:cNvPr id="5" name="Footer Placeholder 4">
            <a:extLst>
              <a:ext uri="{FF2B5EF4-FFF2-40B4-BE49-F238E27FC236}">
                <a16:creationId xmlns:a16="http://schemas.microsoft.com/office/drawing/2014/main" id="{0538D21D-D1F4-CE4B-B458-B4E930814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3318D-9F53-2F47-9851-14706E3983C7}"/>
              </a:ext>
            </a:extLst>
          </p:cNvPr>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2950647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30DA10-2F04-B246-B115-17D7B9C7C5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1A2CEB-9C04-8445-ACAC-E30C26200A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88437-D330-724F-B20D-F28E9685DA3D}"/>
              </a:ext>
            </a:extLst>
          </p:cNvPr>
          <p:cNvSpPr>
            <a:spLocks noGrp="1"/>
          </p:cNvSpPr>
          <p:nvPr>
            <p:ph type="dt" sz="half" idx="10"/>
          </p:nvPr>
        </p:nvSpPr>
        <p:spPr/>
        <p:txBody>
          <a:bodyPr/>
          <a:lstStyle/>
          <a:p>
            <a:fld id="{359569E0-0C4F-4D41-A79F-822AA0C98EFD}" type="datetimeFigureOut">
              <a:rPr lang="en-US" smtClean="0"/>
              <a:t>6/4/2024</a:t>
            </a:fld>
            <a:endParaRPr lang="en-US"/>
          </a:p>
        </p:txBody>
      </p:sp>
      <p:sp>
        <p:nvSpPr>
          <p:cNvPr id="5" name="Footer Placeholder 4">
            <a:extLst>
              <a:ext uri="{FF2B5EF4-FFF2-40B4-BE49-F238E27FC236}">
                <a16:creationId xmlns:a16="http://schemas.microsoft.com/office/drawing/2014/main" id="{EFC1F652-2F54-CE46-95CC-DFBFDD395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10A8CA-E017-DA43-AC13-6264CF3E5F97}"/>
              </a:ext>
            </a:extLst>
          </p:cNvPr>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1542517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EF5CFD-B653-3949-AFAE-CAD3392150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19125" y="1122363"/>
            <a:ext cx="10972799" cy="2387600"/>
          </a:xfrm>
        </p:spPr>
        <p:txBody>
          <a:bodyPr anchor="b"/>
          <a:lstStyle>
            <a:lvl1pPr algn="ctr">
              <a:defRPr sz="6000" b="1" baseline="0">
                <a:solidFill>
                  <a:srgbClr val="2C50A3"/>
                </a:solidFill>
                <a:latin typeface="+mn-lt"/>
              </a:defRPr>
            </a:lvl1pPr>
          </a:lstStyle>
          <a:p>
            <a:r>
              <a:rPr lang="en-US"/>
              <a:t>Introduction Slide</a:t>
            </a:r>
          </a:p>
        </p:txBody>
      </p:sp>
      <p:sp>
        <p:nvSpPr>
          <p:cNvPr id="3" name="Subtitle 2"/>
          <p:cNvSpPr>
            <a:spLocks noGrp="1"/>
          </p:cNvSpPr>
          <p:nvPr>
            <p:ph type="subTitle" idx="1"/>
          </p:nvPr>
        </p:nvSpPr>
        <p:spPr>
          <a:xfrm>
            <a:off x="619125" y="3602038"/>
            <a:ext cx="1097279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19125" y="5510212"/>
            <a:ext cx="2743200" cy="365125"/>
          </a:xfrm>
          <a:prstGeom prst="rect">
            <a:avLst/>
          </a:prstGeom>
        </p:spPr>
        <p:txBody>
          <a:bodyPr/>
          <a:lstStyle>
            <a:lvl1pPr>
              <a:defRPr sz="1400" b="1">
                <a:solidFill>
                  <a:srgbClr val="2C50A3"/>
                </a:solidFill>
              </a:defRPr>
            </a:lvl1pPr>
          </a:lstStyle>
          <a:p>
            <a:endParaRPr lang="en-US"/>
          </a:p>
        </p:txBody>
      </p:sp>
    </p:spTree>
    <p:extLst>
      <p:ext uri="{BB962C8B-B14F-4D97-AF65-F5344CB8AC3E}">
        <p14:creationId xmlns:p14="http://schemas.microsoft.com/office/powerpoint/2010/main" val="124833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Slide ">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5EF474-827D-594A-82AE-D9A0BA18F8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0075" y="365125"/>
            <a:ext cx="10982325" cy="1325563"/>
          </a:xfrm>
        </p:spPr>
        <p:txBody>
          <a:bodyPr>
            <a:normAutofit/>
          </a:bodyPr>
          <a:lstStyle>
            <a:lvl1pPr>
              <a:defRPr sz="3600"/>
            </a:lvl1pPr>
          </a:lstStyle>
          <a:p>
            <a:r>
              <a:rPr lang="en-US"/>
              <a:t>Content Slide </a:t>
            </a:r>
          </a:p>
        </p:txBody>
      </p:sp>
      <p:sp>
        <p:nvSpPr>
          <p:cNvPr id="3" name="Content Placeholder 2"/>
          <p:cNvSpPr>
            <a:spLocks noGrp="1"/>
          </p:cNvSpPr>
          <p:nvPr>
            <p:ph idx="1"/>
          </p:nvPr>
        </p:nvSpPr>
        <p:spPr>
          <a:xfrm>
            <a:off x="600075" y="1690688"/>
            <a:ext cx="109918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p:cNvSpPr>
            <a:spLocks noGrp="1"/>
          </p:cNvSpPr>
          <p:nvPr>
            <p:ph type="sldNum" sz="quarter" idx="4"/>
          </p:nvPr>
        </p:nvSpPr>
        <p:spPr>
          <a:xfrm>
            <a:off x="609600" y="6389301"/>
            <a:ext cx="2743200" cy="365125"/>
          </a:xfrm>
          <a:prstGeom prst="rect">
            <a:avLst/>
          </a:prstGeom>
        </p:spPr>
        <p:txBody>
          <a:bodyPr vert="horz" lIns="91440" tIns="45720" rIns="91440" bIns="45720" rtlCol="0" anchor="ctr"/>
          <a:lstStyle>
            <a:lvl1pPr algn="r">
              <a:defRPr sz="1200" b="0">
                <a:solidFill>
                  <a:schemeClr val="tx1"/>
                </a:solidFill>
              </a:defRPr>
            </a:lvl1pPr>
          </a:lstStyle>
          <a:p>
            <a:pPr algn="l"/>
            <a:fld id="{E758B3B6-934A-42F1-9A28-3B45637A7D57}" type="slidenum">
              <a:rPr lang="en-US" smtClean="0"/>
              <a:pPr algn="l"/>
              <a:t>‹#›</a:t>
            </a:fld>
            <a:endParaRPr lang="en-US"/>
          </a:p>
        </p:txBody>
      </p:sp>
    </p:spTree>
    <p:extLst>
      <p:ext uri="{BB962C8B-B14F-4D97-AF65-F5344CB8AC3E}">
        <p14:creationId xmlns:p14="http://schemas.microsoft.com/office/powerpoint/2010/main" val="3516174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Slide Green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F4A38F-8A55-E84A-8FCD-43E948901420}"/>
              </a:ext>
            </a:extLst>
          </p:cNvPr>
          <p:cNvPicPr>
            <a:picLocks noChangeAspect="1"/>
          </p:cNvPicPr>
          <p:nvPr userDrawn="1"/>
        </p:nvPicPr>
        <p:blipFill>
          <a:blip r:embed="rId2"/>
          <a:stretch>
            <a:fillRect/>
          </a:stretch>
        </p:blipFill>
        <p:spPr>
          <a:xfrm>
            <a:off x="-4763" y="0"/>
            <a:ext cx="12192000" cy="6858000"/>
          </a:xfrm>
          <a:prstGeom prst="rect">
            <a:avLst/>
          </a:prstGeom>
        </p:spPr>
      </p:pic>
      <p:sp>
        <p:nvSpPr>
          <p:cNvPr id="2" name="Title 1"/>
          <p:cNvSpPr>
            <a:spLocks noGrp="1"/>
          </p:cNvSpPr>
          <p:nvPr>
            <p:ph type="title" hasCustomPrompt="1"/>
          </p:nvPr>
        </p:nvSpPr>
        <p:spPr>
          <a:xfrm>
            <a:off x="600075" y="365125"/>
            <a:ext cx="10982325" cy="1325563"/>
          </a:xfrm>
        </p:spPr>
        <p:txBody>
          <a:bodyPr>
            <a:normAutofit/>
          </a:bodyPr>
          <a:lstStyle>
            <a:lvl1pPr>
              <a:defRPr sz="3600"/>
            </a:lvl1pPr>
          </a:lstStyle>
          <a:p>
            <a:r>
              <a:rPr lang="en-US"/>
              <a:t>Content Slide </a:t>
            </a:r>
          </a:p>
        </p:txBody>
      </p:sp>
      <p:sp>
        <p:nvSpPr>
          <p:cNvPr id="3" name="Content Placeholder 2"/>
          <p:cNvSpPr>
            <a:spLocks noGrp="1"/>
          </p:cNvSpPr>
          <p:nvPr>
            <p:ph idx="1"/>
          </p:nvPr>
        </p:nvSpPr>
        <p:spPr>
          <a:xfrm>
            <a:off x="600075" y="1690688"/>
            <a:ext cx="109918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4"/>
          </p:nvPr>
        </p:nvSpPr>
        <p:spPr>
          <a:xfrm>
            <a:off x="609600" y="6389301"/>
            <a:ext cx="2743200" cy="365125"/>
          </a:xfrm>
          <a:prstGeom prst="rect">
            <a:avLst/>
          </a:prstGeom>
        </p:spPr>
        <p:txBody>
          <a:bodyPr vert="horz" lIns="91440" tIns="45720" rIns="91440" bIns="45720" rtlCol="0" anchor="ctr"/>
          <a:lstStyle>
            <a:lvl1pPr algn="r">
              <a:defRPr sz="1200" b="0">
                <a:solidFill>
                  <a:schemeClr val="tx1"/>
                </a:solidFill>
              </a:defRPr>
            </a:lvl1pPr>
          </a:lstStyle>
          <a:p>
            <a:pPr algn="l"/>
            <a:fld id="{E758B3B6-934A-42F1-9A28-3B45637A7D57}" type="slidenum">
              <a:rPr lang="en-US" smtClean="0"/>
              <a:pPr algn="l"/>
              <a:t>‹#›</a:t>
            </a:fld>
            <a:endParaRPr lang="en-US"/>
          </a:p>
        </p:txBody>
      </p:sp>
    </p:spTree>
    <p:extLst>
      <p:ext uri="{BB962C8B-B14F-4D97-AF65-F5344CB8AC3E}">
        <p14:creationId xmlns:p14="http://schemas.microsoft.com/office/powerpoint/2010/main" val="4208610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ic Change Slid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FBDC8-B3D1-4E40-85A9-686C8641B0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p:cNvSpPr>
            <a:spLocks noGrp="1"/>
          </p:cNvSpPr>
          <p:nvPr>
            <p:ph type="title" hasCustomPrompt="1"/>
          </p:nvPr>
        </p:nvSpPr>
        <p:spPr>
          <a:xfrm>
            <a:off x="609600" y="2103437"/>
            <a:ext cx="10972800" cy="1325563"/>
          </a:xfrm>
        </p:spPr>
        <p:txBody>
          <a:bodyPr>
            <a:normAutofit/>
          </a:bodyPr>
          <a:lstStyle>
            <a:lvl1pPr algn="ctr">
              <a:defRPr sz="6000" baseline="0"/>
            </a:lvl1pPr>
          </a:lstStyle>
          <a:p>
            <a:r>
              <a:rPr lang="en-US"/>
              <a:t>Topic Change Slide </a:t>
            </a:r>
          </a:p>
        </p:txBody>
      </p:sp>
      <p:sp>
        <p:nvSpPr>
          <p:cNvPr id="4" name="Slide Number Placeholder 4"/>
          <p:cNvSpPr>
            <a:spLocks noGrp="1"/>
          </p:cNvSpPr>
          <p:nvPr>
            <p:ph type="sldNum" sz="quarter" idx="4"/>
          </p:nvPr>
        </p:nvSpPr>
        <p:spPr>
          <a:xfrm>
            <a:off x="609600" y="6389301"/>
            <a:ext cx="2743200" cy="365125"/>
          </a:xfrm>
          <a:prstGeom prst="rect">
            <a:avLst/>
          </a:prstGeom>
        </p:spPr>
        <p:txBody>
          <a:bodyPr vert="horz" lIns="91440" tIns="45720" rIns="91440" bIns="45720" rtlCol="0" anchor="ctr"/>
          <a:lstStyle>
            <a:lvl1pPr algn="r">
              <a:defRPr sz="1200" b="0">
                <a:solidFill>
                  <a:schemeClr val="tx1"/>
                </a:solidFill>
              </a:defRPr>
            </a:lvl1pPr>
          </a:lstStyle>
          <a:p>
            <a:pPr algn="l"/>
            <a:fld id="{E758B3B6-934A-42F1-9A28-3B45637A7D57}" type="slidenum">
              <a:rPr lang="en-US" smtClean="0"/>
              <a:pPr algn="l"/>
              <a:t>‹#›</a:t>
            </a:fld>
            <a:endParaRPr lang="en-US"/>
          </a:p>
        </p:txBody>
      </p:sp>
    </p:spTree>
    <p:extLst>
      <p:ext uri="{BB962C8B-B14F-4D97-AF65-F5344CB8AC3E}">
        <p14:creationId xmlns:p14="http://schemas.microsoft.com/office/powerpoint/2010/main" val="1704924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ic Change Slide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5CF2AC-B1D5-5846-8C6D-56402C58B2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p:cNvSpPr>
            <a:spLocks noGrp="1"/>
          </p:cNvSpPr>
          <p:nvPr>
            <p:ph type="title" hasCustomPrompt="1"/>
          </p:nvPr>
        </p:nvSpPr>
        <p:spPr>
          <a:xfrm>
            <a:off x="609600" y="2103437"/>
            <a:ext cx="10972800" cy="1325563"/>
          </a:xfrm>
        </p:spPr>
        <p:txBody>
          <a:bodyPr>
            <a:normAutofit/>
          </a:bodyPr>
          <a:lstStyle>
            <a:lvl1pPr algn="ctr">
              <a:defRPr sz="6000" baseline="0"/>
            </a:lvl1pPr>
          </a:lstStyle>
          <a:p>
            <a:r>
              <a:rPr lang="en-US"/>
              <a:t>Topic Change Slide </a:t>
            </a:r>
          </a:p>
        </p:txBody>
      </p:sp>
      <p:sp>
        <p:nvSpPr>
          <p:cNvPr id="6" name="Slide Number Placeholder 4"/>
          <p:cNvSpPr>
            <a:spLocks noGrp="1"/>
          </p:cNvSpPr>
          <p:nvPr>
            <p:ph type="sldNum" sz="quarter" idx="4"/>
          </p:nvPr>
        </p:nvSpPr>
        <p:spPr>
          <a:xfrm>
            <a:off x="609600" y="6389301"/>
            <a:ext cx="2743200" cy="365125"/>
          </a:xfrm>
          <a:prstGeom prst="rect">
            <a:avLst/>
          </a:prstGeom>
        </p:spPr>
        <p:txBody>
          <a:bodyPr vert="horz" lIns="91440" tIns="45720" rIns="91440" bIns="45720" rtlCol="0" anchor="ctr"/>
          <a:lstStyle>
            <a:lvl1pPr algn="r">
              <a:defRPr sz="1200" b="0">
                <a:solidFill>
                  <a:schemeClr val="tx1"/>
                </a:solidFill>
              </a:defRPr>
            </a:lvl1pPr>
          </a:lstStyle>
          <a:p>
            <a:pPr algn="l"/>
            <a:fld id="{E758B3B6-934A-42F1-9A28-3B45637A7D57}" type="slidenum">
              <a:rPr lang="en-US" smtClean="0"/>
              <a:pPr algn="l"/>
              <a:t>‹#›</a:t>
            </a:fld>
            <a:endParaRPr lang="en-US"/>
          </a:p>
        </p:txBody>
      </p:sp>
    </p:spTree>
    <p:extLst>
      <p:ext uri="{BB962C8B-B14F-4D97-AF65-F5344CB8AC3E}">
        <p14:creationId xmlns:p14="http://schemas.microsoft.com/office/powerpoint/2010/main" val="2444147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lank Slide w/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225" y="231775"/>
            <a:ext cx="10972800" cy="1325563"/>
          </a:xfrm>
        </p:spPr>
        <p:txBody>
          <a:bodyPr>
            <a:normAutofit/>
          </a:bodyPr>
          <a:lstStyle>
            <a:lvl1pPr>
              <a:defRPr sz="3600" baseline="0"/>
            </a:lvl1pPr>
          </a:lstStyle>
          <a:p>
            <a:r>
              <a:rPr lang="en-US"/>
              <a:t>Full-Page Image or Chart </a:t>
            </a:r>
          </a:p>
        </p:txBody>
      </p:sp>
      <p:sp>
        <p:nvSpPr>
          <p:cNvPr id="3" name="Slide Number Placeholder 4"/>
          <p:cNvSpPr>
            <a:spLocks noGrp="1"/>
          </p:cNvSpPr>
          <p:nvPr>
            <p:ph type="sldNum" sz="quarter" idx="4"/>
          </p:nvPr>
        </p:nvSpPr>
        <p:spPr>
          <a:xfrm>
            <a:off x="609600" y="6389301"/>
            <a:ext cx="2743200" cy="365125"/>
          </a:xfrm>
          <a:prstGeom prst="rect">
            <a:avLst/>
          </a:prstGeom>
        </p:spPr>
        <p:txBody>
          <a:bodyPr vert="horz" lIns="91440" tIns="45720" rIns="91440" bIns="45720" rtlCol="0" anchor="ctr"/>
          <a:lstStyle>
            <a:lvl1pPr algn="r">
              <a:defRPr sz="1200" b="0">
                <a:solidFill>
                  <a:schemeClr val="tx1"/>
                </a:solidFill>
              </a:defRPr>
            </a:lvl1pPr>
          </a:lstStyle>
          <a:p>
            <a:pPr algn="l"/>
            <a:fld id="{E758B3B6-934A-42F1-9A28-3B45637A7D57}" type="slidenum">
              <a:rPr lang="en-US" smtClean="0"/>
              <a:pPr algn="l"/>
              <a:t>‹#›</a:t>
            </a:fld>
            <a:endParaRPr lang="en-US"/>
          </a:p>
        </p:txBody>
      </p:sp>
    </p:spTree>
    <p:extLst>
      <p:ext uri="{BB962C8B-B14F-4D97-AF65-F5344CB8AC3E}">
        <p14:creationId xmlns:p14="http://schemas.microsoft.com/office/powerpoint/2010/main" val="269282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lank slide w/ header green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F4A38F-8A55-E84A-8FCD-43E948901420}"/>
              </a:ext>
            </a:extLst>
          </p:cNvPr>
          <p:cNvPicPr>
            <a:picLocks noChangeAspect="1"/>
          </p:cNvPicPr>
          <p:nvPr userDrawn="1"/>
        </p:nvPicPr>
        <p:blipFill>
          <a:blip r:embed="rId2"/>
          <a:stretch>
            <a:fillRect/>
          </a:stretch>
        </p:blipFill>
        <p:spPr>
          <a:xfrm>
            <a:off x="-4763" y="0"/>
            <a:ext cx="12192000" cy="6858000"/>
          </a:xfrm>
          <a:prstGeom prst="rect">
            <a:avLst/>
          </a:prstGeom>
        </p:spPr>
      </p:pic>
      <p:sp>
        <p:nvSpPr>
          <p:cNvPr id="2" name="Title 1"/>
          <p:cNvSpPr>
            <a:spLocks noGrp="1"/>
          </p:cNvSpPr>
          <p:nvPr>
            <p:ph type="title" hasCustomPrompt="1"/>
          </p:nvPr>
        </p:nvSpPr>
        <p:spPr>
          <a:xfrm>
            <a:off x="657225" y="231775"/>
            <a:ext cx="10972800" cy="1325563"/>
          </a:xfrm>
        </p:spPr>
        <p:txBody>
          <a:bodyPr>
            <a:normAutofit/>
          </a:bodyPr>
          <a:lstStyle>
            <a:lvl1pPr>
              <a:defRPr sz="3600" baseline="0"/>
            </a:lvl1pPr>
          </a:lstStyle>
          <a:p>
            <a:r>
              <a:rPr lang="en-US"/>
              <a:t>Full-Page Image or Chart </a:t>
            </a:r>
          </a:p>
        </p:txBody>
      </p:sp>
      <p:sp>
        <p:nvSpPr>
          <p:cNvPr id="6" name="Slide Number Placeholder 4"/>
          <p:cNvSpPr>
            <a:spLocks noGrp="1"/>
          </p:cNvSpPr>
          <p:nvPr>
            <p:ph type="sldNum" sz="quarter" idx="4"/>
          </p:nvPr>
        </p:nvSpPr>
        <p:spPr>
          <a:xfrm>
            <a:off x="609600" y="6389301"/>
            <a:ext cx="2743200" cy="365125"/>
          </a:xfrm>
          <a:prstGeom prst="rect">
            <a:avLst/>
          </a:prstGeom>
        </p:spPr>
        <p:txBody>
          <a:bodyPr vert="horz" lIns="91440" tIns="45720" rIns="91440" bIns="45720" rtlCol="0" anchor="ctr"/>
          <a:lstStyle>
            <a:lvl1pPr algn="r">
              <a:defRPr sz="1200" b="0">
                <a:solidFill>
                  <a:schemeClr val="tx1"/>
                </a:solidFill>
              </a:defRPr>
            </a:lvl1pPr>
          </a:lstStyle>
          <a:p>
            <a:pPr algn="l"/>
            <a:fld id="{E758B3B6-934A-42F1-9A28-3B45637A7D57}" type="slidenum">
              <a:rPr lang="en-US" smtClean="0"/>
              <a:pPr algn="l"/>
              <a:t>‹#›</a:t>
            </a:fld>
            <a:endParaRPr lang="en-US"/>
          </a:p>
        </p:txBody>
      </p:sp>
    </p:spTree>
    <p:extLst>
      <p:ext uri="{BB962C8B-B14F-4D97-AF65-F5344CB8AC3E}">
        <p14:creationId xmlns:p14="http://schemas.microsoft.com/office/powerpoint/2010/main" val="1182948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Opti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4E8767-550D-674C-B25C-3B3011BA38D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2103437"/>
            <a:ext cx="10972800" cy="1325563"/>
          </a:xfrm>
        </p:spPr>
        <p:txBody>
          <a:bodyPr>
            <a:normAutofit/>
          </a:bodyPr>
          <a:lstStyle>
            <a:lvl1pPr algn="ctr">
              <a:defRPr sz="6000" baseline="0"/>
            </a:lvl1pPr>
          </a:lstStyle>
          <a:p>
            <a:r>
              <a:rPr lang="en-US"/>
              <a:t>Closing Slide </a:t>
            </a:r>
          </a:p>
        </p:txBody>
      </p:sp>
      <p:sp>
        <p:nvSpPr>
          <p:cNvPr id="4" name="Subtitle 2"/>
          <p:cNvSpPr>
            <a:spLocks noGrp="1"/>
          </p:cNvSpPr>
          <p:nvPr>
            <p:ph type="subTitle" idx="1" hasCustomPrompt="1"/>
          </p:nvPr>
        </p:nvSpPr>
        <p:spPr>
          <a:xfrm>
            <a:off x="609601" y="3487738"/>
            <a:ext cx="1097279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p>
        </p:txBody>
      </p:sp>
    </p:spTree>
    <p:extLst>
      <p:ext uri="{BB962C8B-B14F-4D97-AF65-F5344CB8AC3E}">
        <p14:creationId xmlns:p14="http://schemas.microsoft.com/office/powerpoint/2010/main" val="152772934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2B44-20E6-614D-8BAB-0032B979AF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B76E30-66CE-F747-A7D0-DF2ACB46C43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459E58-E371-1042-BDD8-8068B2679E2E}"/>
              </a:ext>
            </a:extLst>
          </p:cNvPr>
          <p:cNvSpPr>
            <a:spLocks noGrp="1"/>
          </p:cNvSpPr>
          <p:nvPr>
            <p:ph type="dt" sz="half" idx="10"/>
          </p:nvPr>
        </p:nvSpPr>
        <p:spPr/>
        <p:txBody>
          <a:bodyPr/>
          <a:lstStyle/>
          <a:p>
            <a:fld id="{359569E0-0C4F-4D41-A79F-822AA0C98EFD}" type="datetimeFigureOut">
              <a:rPr lang="en-US" smtClean="0"/>
              <a:t>6/4/2024</a:t>
            </a:fld>
            <a:endParaRPr lang="en-US"/>
          </a:p>
        </p:txBody>
      </p:sp>
      <p:sp>
        <p:nvSpPr>
          <p:cNvPr id="5" name="Footer Placeholder 4">
            <a:extLst>
              <a:ext uri="{FF2B5EF4-FFF2-40B4-BE49-F238E27FC236}">
                <a16:creationId xmlns:a16="http://schemas.microsoft.com/office/drawing/2014/main" id="{53811A98-BC5F-C24C-AE11-9BF25370D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5C024-0F3B-0746-ABBD-8D64FDB5B4CA}"/>
              </a:ext>
            </a:extLst>
          </p:cNvPr>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3784307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Option 2">
    <p:spTree>
      <p:nvGrpSpPr>
        <p:cNvPr id="1" name=""/>
        <p:cNvGrpSpPr/>
        <p:nvPr/>
      </p:nvGrpSpPr>
      <p:grpSpPr>
        <a:xfrm>
          <a:off x="0" y="0"/>
          <a:ext cx="0" cy="0"/>
          <a:chOff x="0" y="0"/>
          <a:chExt cx="0" cy="0"/>
        </a:xfrm>
      </p:grpSpPr>
      <p:grpSp>
        <p:nvGrpSpPr>
          <p:cNvPr id="8" name="Group 7"/>
          <p:cNvGrpSpPr/>
          <p:nvPr userDrawn="1"/>
        </p:nvGrpSpPr>
        <p:grpSpPr>
          <a:xfrm>
            <a:off x="0" y="0"/>
            <a:ext cx="12192000" cy="6858000"/>
            <a:chOff x="0" y="0"/>
            <a:chExt cx="12192000" cy="6858000"/>
          </a:xfrm>
        </p:grpSpPr>
        <p:pic>
          <p:nvPicPr>
            <p:cNvPr id="5" name="Picture 4">
              <a:extLst>
                <a:ext uri="{FF2B5EF4-FFF2-40B4-BE49-F238E27FC236}">
                  <a16:creationId xmlns:a16="http://schemas.microsoft.com/office/drawing/2014/main" id="{DB962305-C037-B847-B903-997D030574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p:cNvSpPr/>
            <p:nvPr userDrawn="1"/>
          </p:nvSpPr>
          <p:spPr>
            <a:xfrm>
              <a:off x="3414585" y="6435361"/>
              <a:ext cx="5066271" cy="304800"/>
            </a:xfrm>
            <a:prstGeom prst="rect">
              <a:avLst/>
            </a:prstGeom>
            <a:solidFill>
              <a:srgbClr val="28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hasCustomPrompt="1"/>
          </p:nvPr>
        </p:nvSpPr>
        <p:spPr>
          <a:xfrm>
            <a:off x="609600" y="2103437"/>
            <a:ext cx="7479958" cy="1325563"/>
          </a:xfrm>
        </p:spPr>
        <p:txBody>
          <a:bodyPr>
            <a:normAutofit/>
          </a:bodyPr>
          <a:lstStyle>
            <a:lvl1pPr algn="ctr">
              <a:defRPr sz="6000" baseline="0"/>
            </a:lvl1pPr>
          </a:lstStyle>
          <a:p>
            <a:r>
              <a:rPr lang="en-US"/>
              <a:t>Closing Slide </a:t>
            </a:r>
          </a:p>
        </p:txBody>
      </p:sp>
      <p:sp>
        <p:nvSpPr>
          <p:cNvPr id="4" name="Subtitle 2"/>
          <p:cNvSpPr>
            <a:spLocks noGrp="1"/>
          </p:cNvSpPr>
          <p:nvPr>
            <p:ph type="subTitle" idx="1" hasCustomPrompt="1"/>
          </p:nvPr>
        </p:nvSpPr>
        <p:spPr>
          <a:xfrm>
            <a:off x="609602" y="3487738"/>
            <a:ext cx="747995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p>
        </p:txBody>
      </p:sp>
    </p:spTree>
    <p:extLst>
      <p:ext uri="{BB962C8B-B14F-4D97-AF65-F5344CB8AC3E}">
        <p14:creationId xmlns:p14="http://schemas.microsoft.com/office/powerpoint/2010/main" val="360107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D06E5-6100-5447-9900-D80DB76790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94F7E1-0C96-E943-B3F1-A4AD2A5AC2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4FAC85-90A0-9349-94DB-E8262A5F3DC0}"/>
              </a:ext>
            </a:extLst>
          </p:cNvPr>
          <p:cNvSpPr>
            <a:spLocks noGrp="1"/>
          </p:cNvSpPr>
          <p:nvPr>
            <p:ph type="dt" sz="half" idx="10"/>
          </p:nvPr>
        </p:nvSpPr>
        <p:spPr/>
        <p:txBody>
          <a:bodyPr/>
          <a:lstStyle/>
          <a:p>
            <a:fld id="{359569E0-0C4F-4D41-A79F-822AA0C98EFD}" type="datetimeFigureOut">
              <a:rPr lang="en-US" smtClean="0"/>
              <a:t>6/4/2024</a:t>
            </a:fld>
            <a:endParaRPr lang="en-US"/>
          </a:p>
        </p:txBody>
      </p:sp>
      <p:sp>
        <p:nvSpPr>
          <p:cNvPr id="5" name="Footer Placeholder 4">
            <a:extLst>
              <a:ext uri="{FF2B5EF4-FFF2-40B4-BE49-F238E27FC236}">
                <a16:creationId xmlns:a16="http://schemas.microsoft.com/office/drawing/2014/main" id="{FD950BC4-4763-2049-815C-83A3BA8EA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D09E7-4191-C14C-B913-D127AF83AEEA}"/>
              </a:ext>
            </a:extLst>
          </p:cNvPr>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293077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E45C-4D6E-C340-95A2-9FFD95254C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825359-56F4-7F41-8335-A1283DBC094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D0281C-41B9-0E41-973E-5BCEA0F52C2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496FE5-BACB-7B46-95AC-9D693EC280C0}"/>
              </a:ext>
            </a:extLst>
          </p:cNvPr>
          <p:cNvSpPr>
            <a:spLocks noGrp="1"/>
          </p:cNvSpPr>
          <p:nvPr>
            <p:ph type="dt" sz="half" idx="10"/>
          </p:nvPr>
        </p:nvSpPr>
        <p:spPr/>
        <p:txBody>
          <a:bodyPr/>
          <a:lstStyle/>
          <a:p>
            <a:fld id="{359569E0-0C4F-4D41-A79F-822AA0C98EFD}" type="datetimeFigureOut">
              <a:rPr lang="en-US" smtClean="0"/>
              <a:t>6/4/2024</a:t>
            </a:fld>
            <a:endParaRPr lang="en-US"/>
          </a:p>
        </p:txBody>
      </p:sp>
      <p:sp>
        <p:nvSpPr>
          <p:cNvPr id="6" name="Footer Placeholder 5">
            <a:extLst>
              <a:ext uri="{FF2B5EF4-FFF2-40B4-BE49-F238E27FC236}">
                <a16:creationId xmlns:a16="http://schemas.microsoft.com/office/drawing/2014/main" id="{B044F54D-5FDC-C642-B669-9D9FE77B0A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55262-065D-2343-9605-E62A7B57EB48}"/>
              </a:ext>
            </a:extLst>
          </p:cNvPr>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3813965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A637A-24FA-4E43-8017-1CD9A21A59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EEC553-D00C-6B4E-BD0B-0BDC55A930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E290BB-A051-734C-A4D0-18465D6B09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379D5C-E16B-284A-9455-73B4A7F23B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21695A-DF09-7149-A5A6-D10CEDA0B9A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B96DA8-556B-EF41-927F-F273F9648D1D}"/>
              </a:ext>
            </a:extLst>
          </p:cNvPr>
          <p:cNvSpPr>
            <a:spLocks noGrp="1"/>
          </p:cNvSpPr>
          <p:nvPr>
            <p:ph type="dt" sz="half" idx="10"/>
          </p:nvPr>
        </p:nvSpPr>
        <p:spPr/>
        <p:txBody>
          <a:bodyPr/>
          <a:lstStyle/>
          <a:p>
            <a:fld id="{359569E0-0C4F-4D41-A79F-822AA0C98EFD}" type="datetimeFigureOut">
              <a:rPr lang="en-US" smtClean="0"/>
              <a:t>6/4/2024</a:t>
            </a:fld>
            <a:endParaRPr lang="en-US"/>
          </a:p>
        </p:txBody>
      </p:sp>
      <p:sp>
        <p:nvSpPr>
          <p:cNvPr id="8" name="Footer Placeholder 7">
            <a:extLst>
              <a:ext uri="{FF2B5EF4-FFF2-40B4-BE49-F238E27FC236}">
                <a16:creationId xmlns:a16="http://schemas.microsoft.com/office/drawing/2014/main" id="{0E3B9DE5-41C8-8D45-8D16-3F03AA32A9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11119A-7D4E-724B-8F15-89C4286B2D1E}"/>
              </a:ext>
            </a:extLst>
          </p:cNvPr>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250258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90E9-E483-8A4C-BF6F-DB280CDD37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2F69E9-0AE3-B445-8BFC-ED14B3358789}"/>
              </a:ext>
            </a:extLst>
          </p:cNvPr>
          <p:cNvSpPr>
            <a:spLocks noGrp="1"/>
          </p:cNvSpPr>
          <p:nvPr>
            <p:ph type="dt" sz="half" idx="10"/>
          </p:nvPr>
        </p:nvSpPr>
        <p:spPr/>
        <p:txBody>
          <a:bodyPr/>
          <a:lstStyle/>
          <a:p>
            <a:fld id="{359569E0-0C4F-4D41-A79F-822AA0C98EFD}" type="datetimeFigureOut">
              <a:rPr lang="en-US" smtClean="0"/>
              <a:t>6/4/2024</a:t>
            </a:fld>
            <a:endParaRPr lang="en-US"/>
          </a:p>
        </p:txBody>
      </p:sp>
      <p:sp>
        <p:nvSpPr>
          <p:cNvPr id="4" name="Footer Placeholder 3">
            <a:extLst>
              <a:ext uri="{FF2B5EF4-FFF2-40B4-BE49-F238E27FC236}">
                <a16:creationId xmlns:a16="http://schemas.microsoft.com/office/drawing/2014/main" id="{2518B184-EEAD-2B4F-A564-5245027A99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9D06C4-ABEF-3E40-8108-F945A32C563D}"/>
              </a:ext>
            </a:extLst>
          </p:cNvPr>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17276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2D6CED-8C18-1A41-A82B-2A904DFEA941}"/>
              </a:ext>
            </a:extLst>
          </p:cNvPr>
          <p:cNvSpPr>
            <a:spLocks noGrp="1"/>
          </p:cNvSpPr>
          <p:nvPr>
            <p:ph type="dt" sz="half" idx="10"/>
          </p:nvPr>
        </p:nvSpPr>
        <p:spPr/>
        <p:txBody>
          <a:bodyPr/>
          <a:lstStyle/>
          <a:p>
            <a:fld id="{359569E0-0C4F-4D41-A79F-822AA0C98EFD}" type="datetimeFigureOut">
              <a:rPr lang="en-US" smtClean="0"/>
              <a:t>6/4/2024</a:t>
            </a:fld>
            <a:endParaRPr lang="en-US"/>
          </a:p>
        </p:txBody>
      </p:sp>
      <p:sp>
        <p:nvSpPr>
          <p:cNvPr id="3" name="Footer Placeholder 2">
            <a:extLst>
              <a:ext uri="{FF2B5EF4-FFF2-40B4-BE49-F238E27FC236}">
                <a16:creationId xmlns:a16="http://schemas.microsoft.com/office/drawing/2014/main" id="{B7CAF252-078B-7445-988E-0D415C771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357164-C0F1-F74C-89FF-94E0301C7399}"/>
              </a:ext>
            </a:extLst>
          </p:cNvPr>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2153792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5A24-95CD-054E-ADD9-4DA9939E73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36D6AA-A7DE-CC4A-9A8E-CC2C8D0596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A2F887-B836-E74B-BCD5-C29306C09C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2C8252-8068-C84D-9464-DC59AB92A9A7}"/>
              </a:ext>
            </a:extLst>
          </p:cNvPr>
          <p:cNvSpPr>
            <a:spLocks noGrp="1"/>
          </p:cNvSpPr>
          <p:nvPr>
            <p:ph type="dt" sz="half" idx="10"/>
          </p:nvPr>
        </p:nvSpPr>
        <p:spPr/>
        <p:txBody>
          <a:bodyPr/>
          <a:lstStyle/>
          <a:p>
            <a:fld id="{359569E0-0C4F-4D41-A79F-822AA0C98EFD}" type="datetimeFigureOut">
              <a:rPr lang="en-US" smtClean="0"/>
              <a:t>6/4/2024</a:t>
            </a:fld>
            <a:endParaRPr lang="en-US"/>
          </a:p>
        </p:txBody>
      </p:sp>
      <p:sp>
        <p:nvSpPr>
          <p:cNvPr id="6" name="Footer Placeholder 5">
            <a:extLst>
              <a:ext uri="{FF2B5EF4-FFF2-40B4-BE49-F238E27FC236}">
                <a16:creationId xmlns:a16="http://schemas.microsoft.com/office/drawing/2014/main" id="{08F44609-7052-7B41-8254-51A9FFC213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758730-B0BA-6D4F-8321-FAC83A2C9649}"/>
              </a:ext>
            </a:extLst>
          </p:cNvPr>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743409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0930-B111-F342-BC27-822A7A7E0E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8A60AF-B82C-3041-962D-FE93825FD8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122AF8-96E5-FB46-9794-30888CAD1B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83A731-91C6-5D4A-9789-9841FCA4E8BD}"/>
              </a:ext>
            </a:extLst>
          </p:cNvPr>
          <p:cNvSpPr>
            <a:spLocks noGrp="1"/>
          </p:cNvSpPr>
          <p:nvPr>
            <p:ph type="dt" sz="half" idx="10"/>
          </p:nvPr>
        </p:nvSpPr>
        <p:spPr/>
        <p:txBody>
          <a:bodyPr/>
          <a:lstStyle/>
          <a:p>
            <a:fld id="{359569E0-0C4F-4D41-A79F-822AA0C98EFD}" type="datetimeFigureOut">
              <a:rPr lang="en-US" smtClean="0"/>
              <a:t>6/4/2024</a:t>
            </a:fld>
            <a:endParaRPr lang="en-US"/>
          </a:p>
        </p:txBody>
      </p:sp>
      <p:sp>
        <p:nvSpPr>
          <p:cNvPr id="6" name="Footer Placeholder 5">
            <a:extLst>
              <a:ext uri="{FF2B5EF4-FFF2-40B4-BE49-F238E27FC236}">
                <a16:creationId xmlns:a16="http://schemas.microsoft.com/office/drawing/2014/main" id="{8559DEE7-276B-6841-A098-BDA570562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0FC48-4BFE-4643-830B-CB47542C8845}"/>
              </a:ext>
            </a:extLst>
          </p:cNvPr>
          <p:cNvSpPr>
            <a:spLocks noGrp="1"/>
          </p:cNvSpPr>
          <p:nvPr>
            <p:ph type="sldNum" sz="quarter" idx="12"/>
          </p:nvPr>
        </p:nvSpPr>
        <p:spPr/>
        <p:txBody>
          <a:bodyPr/>
          <a:lstStyle/>
          <a:p>
            <a:fld id="{EB75FA44-27EE-4A4C-81F8-9DC9C94FC117}" type="slidenum">
              <a:rPr lang="en-US" smtClean="0"/>
              <a:t>‹#›</a:t>
            </a:fld>
            <a:endParaRPr lang="en-US"/>
          </a:p>
        </p:txBody>
      </p:sp>
    </p:spTree>
    <p:extLst>
      <p:ext uri="{BB962C8B-B14F-4D97-AF65-F5344CB8AC3E}">
        <p14:creationId xmlns:p14="http://schemas.microsoft.com/office/powerpoint/2010/main" val="3657553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008B48-B4E3-5348-B8EE-08AC111AD1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CCEAC1-3C1F-CF47-B868-28D554C011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87B6E7-5176-B34A-8B6E-C21D3F01FB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569E0-0C4F-4D41-A79F-822AA0C98EFD}" type="datetimeFigureOut">
              <a:rPr lang="en-US" smtClean="0"/>
              <a:t>6/4/2024</a:t>
            </a:fld>
            <a:endParaRPr lang="en-US"/>
          </a:p>
        </p:txBody>
      </p:sp>
      <p:sp>
        <p:nvSpPr>
          <p:cNvPr id="5" name="Footer Placeholder 4">
            <a:extLst>
              <a:ext uri="{FF2B5EF4-FFF2-40B4-BE49-F238E27FC236}">
                <a16:creationId xmlns:a16="http://schemas.microsoft.com/office/drawing/2014/main" id="{9E352421-27D2-804E-9200-5C15AE6A47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EB7400-8F7F-1E48-AF84-EAD5791B72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5FA44-27EE-4A4C-81F8-9DC9C94FC117}" type="slidenum">
              <a:rPr lang="en-US" smtClean="0"/>
              <a:t>‹#›</a:t>
            </a:fld>
            <a:endParaRPr lang="en-US"/>
          </a:p>
        </p:txBody>
      </p:sp>
    </p:spTree>
    <p:extLst>
      <p:ext uri="{BB962C8B-B14F-4D97-AF65-F5344CB8AC3E}">
        <p14:creationId xmlns:p14="http://schemas.microsoft.com/office/powerpoint/2010/main" val="2750811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5EF474-827D-594A-82AE-D9A0BA18F8E5}"/>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Content Slide</a:t>
            </a:r>
          </a:p>
        </p:txBody>
      </p:sp>
      <p:sp>
        <p:nvSpPr>
          <p:cNvPr id="3" name="Text Placeholder 2"/>
          <p:cNvSpPr>
            <a:spLocks noGrp="1"/>
          </p:cNvSpPr>
          <p:nvPr>
            <p:ph type="body" idx="1"/>
          </p:nvPr>
        </p:nvSpPr>
        <p:spPr>
          <a:xfrm>
            <a:off x="609600" y="1690688"/>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4"/>
          </p:nvPr>
        </p:nvSpPr>
        <p:spPr>
          <a:xfrm>
            <a:off x="609600" y="6389301"/>
            <a:ext cx="2743200" cy="365125"/>
          </a:xfrm>
          <a:prstGeom prst="rect">
            <a:avLst/>
          </a:prstGeom>
        </p:spPr>
        <p:txBody>
          <a:bodyPr vert="horz" lIns="91440" tIns="45720" rIns="91440" bIns="45720" rtlCol="0" anchor="ctr"/>
          <a:lstStyle>
            <a:lvl1pPr algn="r">
              <a:defRPr sz="1200" b="0">
                <a:solidFill>
                  <a:schemeClr val="tx1"/>
                </a:solidFill>
              </a:defRPr>
            </a:lvl1pPr>
          </a:lstStyle>
          <a:p>
            <a:pPr algn="l"/>
            <a:fld id="{E758B3B6-934A-42F1-9A28-3B45637A7D57}" type="slidenum">
              <a:rPr lang="en-US" smtClean="0"/>
              <a:pPr algn="l"/>
              <a:t>‹#›</a:t>
            </a:fld>
            <a:endParaRPr lang="en-US"/>
          </a:p>
        </p:txBody>
      </p:sp>
    </p:spTree>
    <p:extLst>
      <p:ext uri="{BB962C8B-B14F-4D97-AF65-F5344CB8AC3E}">
        <p14:creationId xmlns:p14="http://schemas.microsoft.com/office/powerpoint/2010/main" val="25759748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lnSpc>
          <a:spcPct val="90000"/>
        </a:lnSpc>
        <a:spcBef>
          <a:spcPct val="0"/>
        </a:spcBef>
        <a:buNone/>
        <a:defRPr sz="3600" b="1" kern="1200">
          <a:solidFill>
            <a:srgbClr val="2C50A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23_6377919B.xm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microsoft.com/office/2018/10/relationships/comments" Target="../comments/modernComment_129_D3A056BE.xm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microsoft.com/office/2018/10/relationships/comments" Target="../comments/modernComment_126_F7DDFF76.xml"/><Relationship Id="rId7" Type="http://schemas.openxmlformats.org/officeDocument/2006/relationships/hyperlink" Target="https://creativecommons.org/licenses/by-sa/3.0/"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www.thebluediamondgallery.com/wooden-tile/s/solutions.html" TargetMode="External"/><Relationship Id="rId5" Type="http://schemas.openxmlformats.org/officeDocument/2006/relationships/image" Target="../media/image25.jpeg"/><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s://creativecommons.org/licenses/by-sa/3.0/" TargetMode="External"/><Relationship Id="rId5" Type="http://schemas.openxmlformats.org/officeDocument/2006/relationships/hyperlink" Target="http://www.thebluediamondgallery.com/wooden-tile/s/solutions.html" TargetMode="Externa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creativecommons.org/licenses/by-sa/3.0/" TargetMode="External"/><Relationship Id="rId5" Type="http://schemas.openxmlformats.org/officeDocument/2006/relationships/hyperlink" Target="http://www.thebluediamondgallery.com/wooden-tile/s/solutions.html" TargetMode="Externa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hyperlink" Target="https://dismantlepovertyinwa.com/wp-content/uploads/2020/12/Final10yearPlan.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uscis.gov/sites/default/files/document/guides/E2en.pdf" TargetMode="External"/><Relationship Id="rId5" Type="http://schemas.openxmlformats.org/officeDocument/2006/relationships/hyperlink" Target="https://gcc02.safelinks.protection.outlook.com/?url=https%3A%2F%2Fmedium.com%2Fwagovernor%2Finslee-signs-executive-order-protecting-rights-services-for-washingtonian-immigrants-2055f2a5465e&amp;data=05%7C01%7Camanda.sherry%40dshs.wa.gov%7C9c937c507c9e4e0a387708db621b7769%7C11d0e217264e400a8ba057dcc127d72d%7C0%7C0%7C638211642335472941%7CUnknown%7CTWFpbGZsb3d8eyJWIjoiMC4wLjAwMDAiLCJQIjoiV2luMzIiLCJBTiI6Ik1haWwiLCJXVCI6Mn0%3D%7C3000%7C%7C%7C&amp;sdata=z9GIyszQVHBQGSlEJ1qM6o%2BxjwPFFoXMDX%2BxFHRYqYM%3D&amp;reserved=0" TargetMode="External"/><Relationship Id="rId4" Type="http://schemas.openxmlformats.org/officeDocument/2006/relationships/hyperlink" Target="https://parlatorelawgroup.com/content/what-employment-sponsorshi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microsoft.com/office/2018/10/relationships/comments" Target="../comments/modernComment_132_58C096DE.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customXml" Target="../ink/ink3.xml"/><Relationship Id="rId3" Type="http://schemas.microsoft.com/office/2018/10/relationships/comments" Target="../comments/modernComment_11F_61D38C8.xml"/><Relationship Id="rId7"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customXml" Target="../ink/ink1.xml"/><Relationship Id="rId4" Type="http://schemas.openxmlformats.org/officeDocument/2006/relationships/image" Target="../media/image3.emf"/><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microsoft.com/office/2018/10/relationships/comments" Target="../comments/modernComment_131_B81B515F.xml"/><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2F_B464F029.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creativecommons.org/licenses/by-sa/3.0/" TargetMode="External"/><Relationship Id="rId5" Type="http://schemas.openxmlformats.org/officeDocument/2006/relationships/hyperlink" Target="https://thebluediamondgallery.com/highway-signs/i/immigration.html" TargetMode="Externa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hyperlink" Target="https://courses.lumenlearning.com/sociology/chapter/race-and-ethnicity-in-the-united-states/" TargetMode="External"/><Relationship Id="rId3" Type="http://schemas.openxmlformats.org/officeDocument/2006/relationships/image" Target="../media/image3.emf"/><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s://creativecommons.org/licenses/by/3.0/" TargetMode="External"/><Relationship Id="rId5" Type="http://schemas.openxmlformats.org/officeDocument/2006/relationships/hyperlink" Target="https://leadershipfreak.wordpress.com/2012/05/16/how-to-face-the-challenges-of-leadership/" TargetMode="Externa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creativecommons.org/licenses/by-sa/3.0/" TargetMode="External"/><Relationship Id="rId5" Type="http://schemas.openxmlformats.org/officeDocument/2006/relationships/hyperlink" Target="http://blog.buraga.org/2011/11/types-of-nonimmigrant-visas.html" TargetMode="Externa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microsoft.com/office/2018/10/relationships/comments" Target="../comments/modernComment_122_DCFD1E4D.xm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879AF-F586-895F-0E23-3E4CB4C11D53}"/>
              </a:ext>
            </a:extLst>
          </p:cNvPr>
          <p:cNvSpPr>
            <a:spLocks noGrp="1"/>
          </p:cNvSpPr>
          <p:nvPr>
            <p:ph type="title"/>
          </p:nvPr>
        </p:nvSpPr>
        <p:spPr>
          <a:xfrm>
            <a:off x="609600" y="2103437"/>
            <a:ext cx="7479958" cy="1325563"/>
          </a:xfrm>
        </p:spPr>
        <p:txBody>
          <a:bodyPr anchor="ctr">
            <a:normAutofit fontScale="90000"/>
          </a:bodyPr>
          <a:lstStyle/>
          <a:p>
            <a:r>
              <a:rPr lang="en-US" sz="6700" dirty="0"/>
              <a:t>Immigration as a Barrier to Employment- Raise Every Voice</a:t>
            </a:r>
            <a:br>
              <a:rPr lang="en-US" sz="2000" dirty="0"/>
            </a:br>
            <a:br>
              <a:rPr lang="en-US" sz="2000" dirty="0"/>
            </a:br>
            <a:endParaRPr lang="en-US" sz="2000" dirty="0"/>
          </a:p>
        </p:txBody>
      </p:sp>
    </p:spTree>
    <p:extLst>
      <p:ext uri="{BB962C8B-B14F-4D97-AF65-F5344CB8AC3E}">
        <p14:creationId xmlns:p14="http://schemas.microsoft.com/office/powerpoint/2010/main" val="3513496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dirty="0"/>
              <a:t>Person-centered metrics </a:t>
            </a:r>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838200" y="1557867"/>
            <a:ext cx="10244328" cy="4252625"/>
          </a:xfrm>
        </p:spPr>
        <p:txBody>
          <a:bodyPr>
            <a:normAutofit/>
          </a:bodyPr>
          <a:lstStyle/>
          <a:p>
            <a:pPr>
              <a:spcBef>
                <a:spcPts val="0"/>
              </a:spcBef>
            </a:pPr>
            <a:r>
              <a:rPr lang="en-US" b="0" kern="100" dirty="0">
                <a:cs typeface="Arial"/>
              </a:rPr>
              <a:t>Using 2021 data, PHI noted that 33% of the state’s direct care givers were immigrants. In the period of 2010 to 2021 we also noted the immigrant population increased by 29%. </a:t>
            </a:r>
          </a:p>
          <a:p>
            <a:r>
              <a:rPr lang="en-US" sz="2800" b="0" kern="100" dirty="0">
                <a:ea typeface="Calibri" panose="020F0502020204030204" pitchFamily="34" charset="0"/>
                <a:cs typeface="Arial"/>
              </a:rPr>
              <a:t>At DDA we estimate 323 </a:t>
            </a:r>
            <a:r>
              <a:rPr lang="en-US" sz="2800" b="0" kern="100" dirty="0">
                <a:effectLst/>
                <a:ea typeface="Calibri" panose="020F0502020204030204" pitchFamily="34" charset="0"/>
                <a:cs typeface="Arial"/>
              </a:rPr>
              <a:t>of our team members hold work permits. The Employment Authorization Document expires one to two years from the date of issuance.</a:t>
            </a:r>
            <a:r>
              <a:rPr lang="en-US" sz="2800" b="0" kern="100" dirty="0">
                <a:ea typeface="Calibri" panose="020F0502020204030204" pitchFamily="34" charset="0"/>
                <a:cs typeface="Arial"/>
              </a:rPr>
              <a:t> </a:t>
            </a:r>
          </a:p>
          <a:p>
            <a:r>
              <a:rPr lang="en-US" b="0" kern="100" dirty="0">
                <a:ea typeface="Calibri" panose="020F0502020204030204" pitchFamily="34" charset="0"/>
                <a:cs typeface="Arial" panose="020B0604020202020204" pitchFamily="34" charset="0"/>
              </a:rPr>
              <a:t>Though</a:t>
            </a:r>
            <a:r>
              <a:rPr lang="en-US" sz="2800" b="0" kern="100" dirty="0">
                <a:ea typeface="Calibri" panose="020F0502020204030204" pitchFamily="34" charset="0"/>
                <a:cs typeface="Arial" panose="020B0604020202020204" pitchFamily="34" charset="0"/>
              </a:rPr>
              <a:t> Washington </a:t>
            </a:r>
            <a:r>
              <a:rPr lang="en-US" b="0" kern="100" dirty="0">
                <a:ea typeface="Calibri" panose="020F0502020204030204" pitchFamily="34" charset="0"/>
                <a:cs typeface="Arial" panose="020B0604020202020204" pitchFamily="34" charset="0"/>
              </a:rPr>
              <a:t> led the </a:t>
            </a:r>
            <a:r>
              <a:rPr lang="en-US" sz="2800" b="0" kern="100" dirty="0" err="1">
                <a:ea typeface="Calibri" panose="020F0502020204030204" pitchFamily="34" charset="0"/>
                <a:cs typeface="Arial" panose="020B0604020202020204" pitchFamily="34" charset="0"/>
              </a:rPr>
              <a:t>the</a:t>
            </a:r>
            <a:r>
              <a:rPr lang="en-US" sz="2800" b="0" kern="100" dirty="0">
                <a:ea typeface="Calibri" panose="020F0502020204030204" pitchFamily="34" charset="0"/>
                <a:cs typeface="Arial" panose="020B0604020202020204" pitchFamily="34" charset="0"/>
              </a:rPr>
              <a:t> nation for supporting direct care workers, we continue to face a direct care crisis in 2024.</a:t>
            </a:r>
            <a:endParaRPr lang="en-US" sz="2800" b="0" kern="100" dirty="0">
              <a:solidFill>
                <a:srgbClr val="FF0000"/>
              </a:solidFill>
              <a:ea typeface="Calibri" panose="020F0502020204030204" pitchFamily="34" charset="0"/>
              <a:cs typeface="Arial" panose="020B0604020202020204" pitchFamily="34" charset="0"/>
            </a:endParaRPr>
          </a:p>
        </p:txBody>
      </p:sp>
      <p:pic>
        <p:nvPicPr>
          <p:cNvPr id="4" name="Picture 3" descr="Table">
            <a:extLst>
              <a:ext uri="{FF2B5EF4-FFF2-40B4-BE49-F238E27FC236}">
                <a16:creationId xmlns:a16="http://schemas.microsoft.com/office/drawing/2014/main" id="{C0F2A016-9126-B090-46B0-3CEA125B492F}"/>
              </a:ext>
            </a:extLst>
          </p:cNvPr>
          <p:cNvPicPr>
            <a:picLocks noChangeAspect="1"/>
          </p:cNvPicPr>
          <p:nvPr/>
        </p:nvPicPr>
        <p:blipFill rotWithShape="1">
          <a:blip r:embed="rId5">
            <a:extLst>
              <a:ext uri="{28A0092B-C50C-407E-A947-70E740481C1C}">
                <a14:useLocalDpi xmlns:a14="http://schemas.microsoft.com/office/drawing/2010/main" val="0"/>
              </a:ext>
            </a:extLst>
          </a:blip>
          <a:srcRect l="4214" t="2556" r="5587"/>
          <a:stretch/>
        </p:blipFill>
        <p:spPr bwMode="auto">
          <a:xfrm>
            <a:off x="13030200" y="2369842"/>
            <a:ext cx="3351739" cy="2118315"/>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668780443"/>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dirty="0"/>
              <a:t>Lived experiences </a:t>
            </a:r>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4699735" y="1466751"/>
            <a:ext cx="6306932" cy="4502249"/>
          </a:xfrm>
        </p:spPr>
        <p:txBody>
          <a:bodyPr>
            <a:normAutofit/>
          </a:bodyPr>
          <a:lstStyle/>
          <a:p>
            <a:pPr marL="0" marR="0" indent="0">
              <a:spcBef>
                <a:spcPts val="0"/>
              </a:spcBef>
              <a:spcAft>
                <a:spcPts val="800"/>
              </a:spcAft>
              <a:buNone/>
            </a:pPr>
            <a:r>
              <a:rPr lang="en-US" sz="2800" b="0" kern="100" dirty="0">
                <a:effectLst/>
                <a:latin typeface="Calibri" panose="020F0502020204030204" pitchFamily="34" charset="0"/>
                <a:ea typeface="Calibri" panose="020F0502020204030204" pitchFamily="34" charset="0"/>
                <a:cs typeface="Calibri" panose="020F0502020204030204" pitchFamily="34" charset="0"/>
              </a:rPr>
              <a:t>“When I moved to Washington state in 2014, my work permit was still valid for a year my country. Uganda was responsible for renewing the work permit as a diplomat’s wife. So, when I applied at Catholic Health Initiative (CHI) during the interview I was asked if I will need assistance with immigration. This was a miracle for me. CHI as an employer sponsored me.”  </a:t>
            </a:r>
          </a:p>
          <a:p>
            <a:pPr marL="0" marR="0" indent="0">
              <a:spcBef>
                <a:spcPts val="0"/>
              </a:spcBef>
              <a:spcAft>
                <a:spcPts val="800"/>
              </a:spcAft>
              <a:buNone/>
            </a:pPr>
            <a:r>
              <a:rPr lang="en-US" sz="2800" b="0" kern="100" dirty="0">
                <a:effectLst/>
                <a:latin typeface="Calibri" panose="020F0502020204030204" pitchFamily="34" charset="0"/>
                <a:ea typeface="Calibri" panose="020F0502020204030204" pitchFamily="34" charset="0"/>
                <a:cs typeface="Calibri" panose="020F0502020204030204" pitchFamily="34" charset="0"/>
              </a:rPr>
              <a:t>Teddy –EDAI Administrator DDA-HQ</a:t>
            </a:r>
            <a:endParaRPr lang="en-US" sz="2800" b="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172C73C8-5444-A376-EDC1-831E959C004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747793" y="2010761"/>
            <a:ext cx="1974616" cy="2468270"/>
          </a:xfrm>
          <a:prstGeom prst="rect">
            <a:avLst/>
          </a:prstGeom>
        </p:spPr>
      </p:pic>
    </p:spTree>
    <p:extLst>
      <p:ext uri="{BB962C8B-B14F-4D97-AF65-F5344CB8AC3E}">
        <p14:creationId xmlns:p14="http://schemas.microsoft.com/office/powerpoint/2010/main" val="3550500542"/>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710381" y="234470"/>
            <a:ext cx="10515600" cy="1325563"/>
          </a:xfrm>
        </p:spPr>
        <p:txBody>
          <a:bodyPr/>
          <a:lstStyle/>
          <a:p>
            <a:r>
              <a:rPr lang="en-US" dirty="0"/>
              <a:t>Lived experience- Martin</a:t>
            </a:r>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5780123" y="1147053"/>
            <a:ext cx="5701496" cy="4593347"/>
          </a:xfrm>
        </p:spPr>
        <p:txBody>
          <a:bodyPr>
            <a:normAutofit fontScale="92500"/>
          </a:bodyPr>
          <a:lstStyle/>
          <a:p>
            <a:pPr marL="0" marR="0" indent="0">
              <a:spcBef>
                <a:spcPts val="0"/>
              </a:spcBef>
              <a:spcAft>
                <a:spcPts val="800"/>
              </a:spcAft>
              <a:buNone/>
            </a:pPr>
            <a:r>
              <a:rPr lang="en-US" sz="2800" b="0" kern="100" dirty="0">
                <a:effectLst/>
                <a:latin typeface="Calibri" panose="020F0502020204030204" pitchFamily="34" charset="0"/>
                <a:ea typeface="Calibri" panose="020F0502020204030204" pitchFamily="34" charset="0"/>
                <a:cs typeface="Calibri" panose="020F0502020204030204" pitchFamily="34" charset="0"/>
              </a:rPr>
              <a:t>“I filed my asylum and got authorized to work here in USA, I have been working with DSHS here in Washington from 2019. I have tried to do legal procedures for my immigration status and for now am waiting for my appeal, I have gone so much, for all the process take long to fulfill, like mostly I go through mental distress thinking much about my family which I wish one day they will be here, I  feel  lonely, sometime…” </a:t>
            </a:r>
          </a:p>
          <a:p>
            <a:pPr marL="0" marR="0" indent="0">
              <a:spcBef>
                <a:spcPts val="0"/>
              </a:spcBef>
              <a:spcAft>
                <a:spcPts val="800"/>
              </a:spcAft>
              <a:buNone/>
            </a:pPr>
            <a:r>
              <a:rPr lang="en-US" sz="2800" b="0" kern="100" dirty="0">
                <a:effectLst/>
                <a:latin typeface="Calibri" panose="020F0502020204030204" pitchFamily="34" charset="0"/>
                <a:ea typeface="Calibri" panose="020F0502020204030204" pitchFamily="34" charset="0"/>
                <a:cs typeface="Calibri" panose="020F0502020204030204" pitchFamily="34" charset="0"/>
              </a:rPr>
              <a:t>Martin-SOCR </a:t>
            </a:r>
            <a:endParaRPr lang="en-US" sz="2800" b="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CD5D68DC-4FEA-325F-BE20-BB6400D446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36318" y="1860140"/>
            <a:ext cx="3202487" cy="3095966"/>
          </a:xfrm>
          <a:prstGeom prst="rect">
            <a:avLst/>
          </a:prstGeom>
        </p:spPr>
      </p:pic>
    </p:spTree>
    <p:extLst>
      <p:ext uri="{BB962C8B-B14F-4D97-AF65-F5344CB8AC3E}">
        <p14:creationId xmlns:p14="http://schemas.microsoft.com/office/powerpoint/2010/main" val="2350168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dirty="0"/>
              <a:t>Lived </a:t>
            </a:r>
            <a:r>
              <a:rPr lang="en-US"/>
              <a:t>experience- Margaret </a:t>
            </a:r>
            <a:endParaRPr lang="en-US" dirty="0"/>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838200" y="1668163"/>
            <a:ext cx="5643623" cy="4485504"/>
          </a:xfrm>
        </p:spPr>
        <p:txBody>
          <a:bodyPr/>
          <a:lstStyle/>
          <a:p>
            <a:pPr marL="0" indent="0">
              <a:buNone/>
            </a:pPr>
            <a:r>
              <a:rPr lang="en-US" sz="2800" b="0" kern="100" dirty="0">
                <a:effectLst/>
                <a:latin typeface="Calibri" panose="020F0502020204030204" pitchFamily="34" charset="0"/>
                <a:ea typeface="Calibri" panose="020F0502020204030204" pitchFamily="34" charset="0"/>
                <a:cs typeface="Calibri" panose="020F0502020204030204" pitchFamily="34" charset="0"/>
              </a:rPr>
              <a:t>“I came in the USA in 2015 and since then I haven't gotten my green card and with that it has created a lot of problems mentally stressing. Getting work permits anxiety and afraid of been kicked out of workplace like last year February I was stopped from working due to delays.” </a:t>
            </a:r>
          </a:p>
          <a:p>
            <a:pPr marL="0" indent="0">
              <a:buNone/>
            </a:pPr>
            <a:r>
              <a:rPr lang="en-US" sz="2800" b="0" kern="100" dirty="0">
                <a:effectLst/>
                <a:latin typeface="Calibri" panose="020F0502020204030204" pitchFamily="34" charset="0"/>
                <a:ea typeface="Calibri" panose="020F0502020204030204" pitchFamily="34" charset="0"/>
                <a:cs typeface="Calibri" panose="020F0502020204030204" pitchFamily="34" charset="0"/>
              </a:rPr>
              <a:t>Margaret - SOLA</a:t>
            </a:r>
            <a:endParaRPr lang="en-US" sz="2800" b="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Picture 5" descr="Books on a shelf">
            <a:extLst>
              <a:ext uri="{FF2B5EF4-FFF2-40B4-BE49-F238E27FC236}">
                <a16:creationId xmlns:a16="http://schemas.microsoft.com/office/drawing/2014/main" id="{3851F803-034D-FFA0-D0B8-25C080A92B25}"/>
              </a:ext>
            </a:extLst>
          </p:cNvPr>
          <p:cNvPicPr>
            <a:picLocks noChangeAspect="1"/>
          </p:cNvPicPr>
          <p:nvPr/>
        </p:nvPicPr>
        <p:blipFill>
          <a:blip r:embed="rId4"/>
          <a:stretch>
            <a:fillRect/>
          </a:stretch>
        </p:blipFill>
        <p:spPr>
          <a:xfrm>
            <a:off x="7282999" y="1794107"/>
            <a:ext cx="4070801" cy="2715295"/>
          </a:xfrm>
          <a:prstGeom prst="rect">
            <a:avLst/>
          </a:prstGeom>
        </p:spPr>
      </p:pic>
    </p:spTree>
    <p:extLst>
      <p:ext uri="{BB962C8B-B14F-4D97-AF65-F5344CB8AC3E}">
        <p14:creationId xmlns:p14="http://schemas.microsoft.com/office/powerpoint/2010/main" val="3825030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Birds flying ">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dirty="0"/>
              <a:t>Lived experience shared on intersectionality</a:t>
            </a:r>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607743" y="1437222"/>
            <a:ext cx="6956087" cy="5292996"/>
          </a:xfrm>
        </p:spPr>
        <p:txBody>
          <a:bodyPr>
            <a:noAutofit/>
          </a:bodyPr>
          <a:lstStyle/>
          <a:p>
            <a:pPr marL="0" indent="0">
              <a:lnSpc>
                <a:spcPct val="110000"/>
              </a:lnSpc>
              <a:buNone/>
            </a:pPr>
            <a:r>
              <a:rPr lang="en-US" sz="2000" b="0" dirty="0">
                <a:cs typeface="Calibri"/>
              </a:rPr>
              <a:t>"</a:t>
            </a:r>
            <a:r>
              <a:rPr lang="en-US" sz="2000" b="0" dirty="0">
                <a:ea typeface="+mn-lt"/>
                <a:cs typeface="+mn-lt"/>
              </a:rPr>
              <a:t>I came to the United States in (02/07/2021), I have not been able to gain full freedom, this means though I can work I cannot visit my family and I cannot bring my family here since I don’t have a green card or citizenship. Although I can work and support my family, I still go through a lot of hardships that has caused mental and emotional stress to not only myself but to my family also. I constantly have to worry about being sent back to my country due to not obtaining a green card or being indefinitely kept out of work until I have my work permit is renewed which takes over six months at time. Most stressing of all is when I cannot see my ailing wife who for the past one year has been battling esophageal cancer, she cannot even access better healthcare, because she still cannot come here for treatment .“</a:t>
            </a:r>
          </a:p>
          <a:p>
            <a:pPr marL="0" indent="0">
              <a:lnSpc>
                <a:spcPct val="110000"/>
              </a:lnSpc>
              <a:buNone/>
            </a:pPr>
            <a:r>
              <a:rPr lang="en-US" sz="2000" b="0" dirty="0">
                <a:ea typeface="+mn-lt"/>
                <a:cs typeface="+mn-lt"/>
              </a:rPr>
              <a:t>- Lawrence</a:t>
            </a:r>
            <a:endParaRPr lang="en-US" sz="2000" b="0" dirty="0">
              <a:cs typeface="Calibri"/>
            </a:endParaRPr>
          </a:p>
        </p:txBody>
      </p:sp>
      <p:sp>
        <p:nvSpPr>
          <p:cNvPr id="4" name="Action Button: Sound 3">
            <a:hlinkClick r:id="" action="ppaction://noaction" highlightClick="1">
              <a:snd r:embed="rId4" name="applause.wav"/>
            </a:hlinkClick>
            <a:extLst>
              <a:ext uri="{FF2B5EF4-FFF2-40B4-BE49-F238E27FC236}">
                <a16:creationId xmlns:a16="http://schemas.microsoft.com/office/drawing/2014/main" id="{BBC8CD1B-DEF9-69FE-4FCF-DF808EB49BB9}"/>
              </a:ext>
              <a:ext uri="{C183D7F6-B498-43B3-948B-1728B52AA6E4}">
                <adec:decorative xmlns:adec="http://schemas.microsoft.com/office/drawing/2017/decorative" val="1"/>
              </a:ext>
            </a:extLst>
          </p:cNvPr>
          <p:cNvSpPr/>
          <p:nvPr/>
        </p:nvSpPr>
        <p:spPr>
          <a:xfrm>
            <a:off x="8171573" y="5056871"/>
            <a:ext cx="658762" cy="953729"/>
          </a:xfrm>
          <a:prstGeom prst="actionButtonSoun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descr="Silhouette of flying birds in the sky">
            <a:extLst>
              <a:ext uri="{FF2B5EF4-FFF2-40B4-BE49-F238E27FC236}">
                <a16:creationId xmlns:a16="http://schemas.microsoft.com/office/drawing/2014/main" id="{E6EDBA21-5EB1-AA32-1DE5-8B5BCA02B70A}"/>
              </a:ext>
            </a:extLst>
          </p:cNvPr>
          <p:cNvPicPr>
            <a:picLocks noChangeAspect="1"/>
          </p:cNvPicPr>
          <p:nvPr/>
        </p:nvPicPr>
        <p:blipFill>
          <a:blip r:embed="rId5"/>
          <a:stretch>
            <a:fillRect/>
          </a:stretch>
        </p:blipFill>
        <p:spPr>
          <a:xfrm>
            <a:off x="7496635" y="2408663"/>
            <a:ext cx="4429791" cy="2935912"/>
          </a:xfrm>
          <a:prstGeom prst="rect">
            <a:avLst/>
          </a:prstGeom>
          <a:effectLst>
            <a:softEdge rad="292100"/>
          </a:effectLst>
        </p:spPr>
      </p:pic>
    </p:spTree>
    <p:extLst>
      <p:ext uri="{BB962C8B-B14F-4D97-AF65-F5344CB8AC3E}">
        <p14:creationId xmlns:p14="http://schemas.microsoft.com/office/powerpoint/2010/main" val="3225872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quot;solutions spelled out&quot;">
            <a:extLst>
              <a:ext uri="{FF2B5EF4-FFF2-40B4-BE49-F238E27FC236}">
                <a16:creationId xmlns:a16="http://schemas.microsoft.com/office/drawing/2014/main" id="{53F4A38F-8A55-E84A-8FCD-43E948901420}"/>
              </a:ext>
            </a:extLst>
          </p:cNvPr>
          <p:cNvPicPr>
            <a:picLocks noChangeAspect="1"/>
          </p:cNvPicPr>
          <p:nvPr/>
        </p:nvPicPr>
        <p:blipFill>
          <a:blip r:embed="rId4"/>
          <a:stretch>
            <a:fillRect/>
          </a:stretch>
        </p:blipFill>
        <p:spPr>
          <a:xfrm>
            <a:off x="0" y="149261"/>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dirty="0"/>
              <a:t>Solutions in development</a:t>
            </a:r>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640196" y="1668162"/>
            <a:ext cx="8780581" cy="4047270"/>
          </a:xfrm>
        </p:spPr>
        <p:txBody>
          <a:bodyPr>
            <a:normAutofit/>
          </a:bodyPr>
          <a:lstStyle/>
          <a:p>
            <a:pPr marL="342900" marR="0" lvl="0" indent="-342900">
              <a:lnSpc>
                <a:spcPct val="107000"/>
              </a:lnSpc>
              <a:spcBef>
                <a:spcPts val="0"/>
              </a:spcBef>
              <a:spcAft>
                <a:spcPts val="600"/>
              </a:spcAft>
              <a:buFont typeface="Symbol" panose="05050102010706020507" pitchFamily="18" charset="2"/>
              <a:buChar char=""/>
            </a:pPr>
            <a:r>
              <a:rPr lang="en-US" b="0" kern="100" dirty="0">
                <a:latin typeface="Calibri" panose="020F0502020204030204" pitchFamily="34" charset="0"/>
                <a:ea typeface="Calibri" panose="020F0502020204030204" pitchFamily="34" charset="0"/>
                <a:cs typeface="Arial" panose="020B0604020202020204" pitchFamily="34" charset="0"/>
              </a:rPr>
              <a:t>A</a:t>
            </a:r>
            <a:r>
              <a:rPr lang="en-US" sz="2800" b="0" kern="100" dirty="0">
                <a:effectLst/>
                <a:latin typeface="Calibri" panose="020F0502020204030204" pitchFamily="34" charset="0"/>
                <a:ea typeface="Calibri" panose="020F0502020204030204" pitchFamily="34" charset="0"/>
                <a:cs typeface="Arial" panose="020B0604020202020204" pitchFamily="34" charset="0"/>
              </a:rPr>
              <a:t>n accessible resource list (easy to follow, multiple languages) available to current team members. </a:t>
            </a:r>
          </a:p>
          <a:p>
            <a:pPr marL="342900" marR="0" lvl="0" indent="-342900">
              <a:lnSpc>
                <a:spcPct val="107000"/>
              </a:lnSpc>
              <a:spcBef>
                <a:spcPts val="0"/>
              </a:spcBef>
              <a:spcAft>
                <a:spcPts val="600"/>
              </a:spcAft>
              <a:buFont typeface="Symbol" panose="05050102010706020507" pitchFamily="18" charset="2"/>
              <a:buChar char=""/>
            </a:pPr>
            <a:r>
              <a:rPr lang="en-US" sz="2800" b="0" kern="100" dirty="0">
                <a:effectLst/>
                <a:latin typeface="Calibri" panose="020F0502020204030204" pitchFamily="34" charset="0"/>
                <a:ea typeface="Calibri" panose="020F0502020204030204" pitchFamily="34" charset="0"/>
                <a:cs typeface="Arial" panose="020B0604020202020204" pitchFamily="34" charset="0"/>
              </a:rPr>
              <a:t>Clarify HR processes and rules regarding team members using visas and work permits. </a:t>
            </a:r>
          </a:p>
          <a:p>
            <a:pPr marL="342900" marR="0" lvl="0" indent="-342900">
              <a:lnSpc>
                <a:spcPct val="107000"/>
              </a:lnSpc>
              <a:spcBef>
                <a:spcPts val="0"/>
              </a:spcBef>
              <a:spcAft>
                <a:spcPts val="600"/>
              </a:spcAft>
              <a:buFont typeface="Symbol" panose="05050102010706020507" pitchFamily="18" charset="2"/>
              <a:buChar char=""/>
            </a:pPr>
            <a:r>
              <a:rPr lang="en-US" b="0" kern="100" dirty="0">
                <a:latin typeface="Calibri" panose="020F0502020204030204" pitchFamily="34" charset="0"/>
                <a:ea typeface="Calibri" panose="020F0502020204030204" pitchFamily="34" charset="0"/>
                <a:cs typeface="Arial" panose="020B0604020202020204" pitchFamily="34" charset="0"/>
              </a:rPr>
              <a:t>C</a:t>
            </a:r>
            <a:r>
              <a:rPr lang="en-US" sz="2800" b="0" kern="100" dirty="0">
                <a:effectLst/>
                <a:latin typeface="Calibri" panose="020F0502020204030204" pitchFamily="34" charset="0"/>
                <a:ea typeface="Calibri" panose="020F0502020204030204" pitchFamily="34" charset="0"/>
                <a:cs typeface="Arial" panose="020B0604020202020204" pitchFamily="34" charset="0"/>
              </a:rPr>
              <a:t>reate unbiased onboarding and hiring practices.</a:t>
            </a:r>
          </a:p>
          <a:p>
            <a:pPr marL="342900" marR="0" lvl="0" indent="-342900">
              <a:lnSpc>
                <a:spcPct val="107000"/>
              </a:lnSpc>
              <a:spcBef>
                <a:spcPts val="0"/>
              </a:spcBef>
              <a:spcAft>
                <a:spcPts val="600"/>
              </a:spcAft>
              <a:buFont typeface="Symbol" panose="05050102010706020507" pitchFamily="18" charset="2"/>
              <a:buChar char=""/>
            </a:pPr>
            <a:r>
              <a:rPr lang="en-US" b="0" kern="100" dirty="0">
                <a:latin typeface="Calibri" panose="020F0502020204030204" pitchFamily="34" charset="0"/>
                <a:ea typeface="Calibri" panose="020F0502020204030204" pitchFamily="34" charset="0"/>
                <a:cs typeface="Arial" panose="020B0604020202020204" pitchFamily="34" charset="0"/>
              </a:rPr>
              <a:t>DSHS workgroup.</a:t>
            </a:r>
            <a:r>
              <a:rPr lang="en-US" sz="2800" b="0" kern="100" dirty="0">
                <a:effectLst/>
                <a:latin typeface="Calibri" panose="020F0502020204030204" pitchFamily="34" charset="0"/>
                <a:ea typeface="Calibri" panose="020F0502020204030204" pitchFamily="34" charset="0"/>
                <a:cs typeface="Arial" panose="020B0604020202020204" pitchFamily="34" charset="0"/>
              </a:rPr>
              <a:t> </a:t>
            </a:r>
          </a:p>
        </p:txBody>
      </p:sp>
      <p:grpSp>
        <p:nvGrpSpPr>
          <p:cNvPr id="7" name="Group 6">
            <a:extLst>
              <a:ext uri="{FF2B5EF4-FFF2-40B4-BE49-F238E27FC236}">
                <a16:creationId xmlns:a16="http://schemas.microsoft.com/office/drawing/2014/main" id="{A8ED77F9-D882-C1B6-B204-8DBE5F905DD1}"/>
              </a:ext>
              <a:ext uri="{C183D7F6-B498-43B3-948B-1728B52AA6E4}">
                <adec:decorative xmlns:adec="http://schemas.microsoft.com/office/drawing/2017/decorative" val="1"/>
              </a:ext>
            </a:extLst>
          </p:cNvPr>
          <p:cNvGrpSpPr/>
          <p:nvPr/>
        </p:nvGrpSpPr>
        <p:grpSpPr>
          <a:xfrm>
            <a:off x="9052536" y="3578261"/>
            <a:ext cx="2814668" cy="1878791"/>
            <a:chOff x="9137203" y="24434"/>
            <a:chExt cx="2814668" cy="1878791"/>
          </a:xfrm>
        </p:grpSpPr>
        <p:pic>
          <p:nvPicPr>
            <p:cNvPr id="4" name="Picture 5" descr="A group of wooden letters on a table">
              <a:extLst>
                <a:ext uri="{FF2B5EF4-FFF2-40B4-BE49-F238E27FC236}">
                  <a16:creationId xmlns:a16="http://schemas.microsoft.com/office/drawing/2014/main" id="{52DAB2E6-A1D6-B3F0-79C6-3BE57A707D5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137203" y="24434"/>
              <a:ext cx="2814668" cy="1878791"/>
            </a:xfrm>
            <a:prstGeom prst="rect">
              <a:avLst/>
            </a:prstGeom>
          </p:spPr>
        </p:pic>
        <p:sp>
          <p:nvSpPr>
            <p:cNvPr id="6" name="TextBox 5">
              <a:extLst>
                <a:ext uri="{FF2B5EF4-FFF2-40B4-BE49-F238E27FC236}">
                  <a16:creationId xmlns:a16="http://schemas.microsoft.com/office/drawing/2014/main" id="{6A83CDCF-9149-7BF5-FDC9-AD21FD479C04}"/>
                </a:ext>
              </a:extLst>
            </p:cNvPr>
            <p:cNvSpPr txBox="1"/>
            <p:nvPr/>
          </p:nvSpPr>
          <p:spPr>
            <a:xfrm>
              <a:off x="9137203" y="1703170"/>
              <a:ext cx="2321468" cy="200055"/>
            </a:xfrm>
            <a:prstGeom prst="rect">
              <a:avLst/>
            </a:prstGeom>
            <a:solidFill>
              <a:srgbClr val="000000"/>
            </a:solidFill>
          </p:spPr>
          <p:txBody>
            <a:bodyPr wrap="square">
              <a:spAutoFit/>
            </a:bodyPr>
            <a:lstStyle/>
            <a:p>
              <a:pPr algn="r">
                <a:spcAft>
                  <a:spcPts val="600"/>
                </a:spcAft>
              </a:pPr>
              <a:r>
                <a:rPr lang="en-US" sz="700" dirty="0">
                  <a:solidFill>
                    <a:srgbClr val="FFFFFF"/>
                  </a:solidFill>
                  <a:hlinkClick r:id="rId6">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a:extLst>
                      <a:ext uri="{A12FA001-AC4F-418D-AE19-62706E023703}">
                        <ahyp:hlinkClr xmlns:ahyp="http://schemas.microsoft.com/office/drawing/2018/hyperlinkcolor" val="tx"/>
                      </a:ext>
                    </a:extLst>
                  </a:hlinkClick>
                </a:rPr>
                <a:t>CC BY-SA</a:t>
              </a:r>
              <a:r>
                <a:rPr lang="en-US" sz="700" dirty="0">
                  <a:solidFill>
                    <a:srgbClr val="FFFFFF"/>
                  </a:solidFill>
                </a:rPr>
                <a:t>.</a:t>
              </a:r>
            </a:p>
          </p:txBody>
        </p:sp>
      </p:grpSp>
    </p:spTree>
    <p:extLst>
      <p:ext uri="{BB962C8B-B14F-4D97-AF65-F5344CB8AC3E}">
        <p14:creationId xmlns:p14="http://schemas.microsoft.com/office/powerpoint/2010/main" val="4158521206"/>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Solutions spelled out ">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dirty="0"/>
              <a:t>Solutions implemented  </a:t>
            </a:r>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523876" y="1857537"/>
            <a:ext cx="8991600" cy="3970638"/>
          </a:xfrm>
        </p:spPr>
        <p:txBody>
          <a:bodyPr>
            <a:normAutofit/>
          </a:bodyPr>
          <a:lstStyle/>
          <a:p>
            <a:pPr marL="342900" indent="-342900">
              <a:lnSpc>
                <a:spcPct val="107000"/>
              </a:lnSpc>
              <a:spcBef>
                <a:spcPts val="0"/>
              </a:spcBef>
              <a:spcAft>
                <a:spcPts val="600"/>
              </a:spcAft>
              <a:buFont typeface="Symbol" panose="05050102010706020507" pitchFamily="18" charset="2"/>
              <a:buChar char=""/>
            </a:pPr>
            <a:r>
              <a:rPr lang="en-US" sz="2800" b="0" kern="100" dirty="0">
                <a:effectLst/>
                <a:latin typeface="Calibri" panose="020F0502020204030204" pitchFamily="34" charset="0"/>
                <a:ea typeface="Calibri" panose="020F0502020204030204" pitchFamily="34" charset="0"/>
                <a:cs typeface="Arial" panose="020B0604020202020204" pitchFamily="34" charset="0"/>
              </a:rPr>
              <a:t>Focus on those who already work with us to aid in continued employment.</a:t>
            </a:r>
          </a:p>
          <a:p>
            <a:pPr marL="342900" indent="-342900">
              <a:lnSpc>
                <a:spcPct val="107000"/>
              </a:lnSpc>
              <a:spcBef>
                <a:spcPts val="0"/>
              </a:spcBef>
              <a:spcAft>
                <a:spcPts val="600"/>
              </a:spcAft>
              <a:buFont typeface="Symbol" panose="05050102010706020507" pitchFamily="18" charset="2"/>
              <a:buChar char=""/>
            </a:pPr>
            <a:r>
              <a:rPr lang="en-US" sz="2800" b="0" kern="100" dirty="0">
                <a:effectLst/>
                <a:latin typeface="Calibri" panose="020F0502020204030204" pitchFamily="34" charset="0"/>
                <a:ea typeface="Calibri" panose="020F0502020204030204" pitchFamily="34" charset="0"/>
                <a:cs typeface="Arial" panose="020B0604020202020204" pitchFamily="34" charset="0"/>
              </a:rPr>
              <a:t>Data collection focused on current immigrant team members and the overall impact to their ongoing employment and interruption to services. </a:t>
            </a:r>
          </a:p>
          <a:p>
            <a:pPr marL="342900" indent="-342900">
              <a:lnSpc>
                <a:spcPct val="107000"/>
              </a:lnSpc>
              <a:spcBef>
                <a:spcPts val="0"/>
              </a:spcBef>
              <a:buFont typeface="Symbol" panose="05050102010706020507" pitchFamily="18" charset="2"/>
              <a:buChar char=""/>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AE0DAF4-FC8B-7BB2-2A75-EBC3DD7E6979}"/>
              </a:ext>
              <a:ext uri="{C183D7F6-B498-43B3-948B-1728B52AA6E4}">
                <adec:decorative xmlns:adec="http://schemas.microsoft.com/office/drawing/2017/decorative" val="1"/>
              </a:ext>
            </a:extLst>
          </p:cNvPr>
          <p:cNvGrpSpPr/>
          <p:nvPr/>
        </p:nvGrpSpPr>
        <p:grpSpPr>
          <a:xfrm>
            <a:off x="9032067" y="2489604"/>
            <a:ext cx="2814668" cy="1878791"/>
            <a:chOff x="9137203" y="24434"/>
            <a:chExt cx="2814668" cy="1878791"/>
          </a:xfrm>
        </p:grpSpPr>
        <p:pic>
          <p:nvPicPr>
            <p:cNvPr id="4" name="Picture 5">
              <a:extLst>
                <a:ext uri="{FF2B5EF4-FFF2-40B4-BE49-F238E27FC236}">
                  <a16:creationId xmlns:a16="http://schemas.microsoft.com/office/drawing/2014/main" id="{52DAB2E6-A1D6-B3F0-79C6-3BE57A707D5B}"/>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137203" y="24434"/>
              <a:ext cx="2814668" cy="1878791"/>
            </a:xfrm>
            <a:prstGeom prst="rect">
              <a:avLst/>
            </a:prstGeom>
          </p:spPr>
        </p:pic>
        <p:sp>
          <p:nvSpPr>
            <p:cNvPr id="6" name="TextBox 5">
              <a:extLst>
                <a:ext uri="{FF2B5EF4-FFF2-40B4-BE49-F238E27FC236}">
                  <a16:creationId xmlns:a16="http://schemas.microsoft.com/office/drawing/2014/main" id="{6A83CDCF-9149-7BF5-FDC9-AD21FD479C04}"/>
                </a:ext>
              </a:extLst>
            </p:cNvPr>
            <p:cNvSpPr txBox="1"/>
            <p:nvPr/>
          </p:nvSpPr>
          <p:spPr>
            <a:xfrm>
              <a:off x="9137203" y="1703170"/>
              <a:ext cx="2321468" cy="200055"/>
            </a:xfrm>
            <a:prstGeom prst="rect">
              <a:avLst/>
            </a:prstGeom>
            <a:solidFill>
              <a:srgbClr val="000000"/>
            </a:solidFill>
          </p:spPr>
          <p:txBody>
            <a:bodyPr wrap="square">
              <a:spAutoFit/>
            </a:bodyPr>
            <a:lstStyle/>
            <a:p>
              <a:pPr algn="r">
                <a:spcAft>
                  <a:spcPts val="600"/>
                </a:spcAft>
              </a:pPr>
              <a:r>
                <a:rPr lang="en-US" sz="700" dirty="0">
                  <a:solidFill>
                    <a:srgbClr val="FFFFFF"/>
                  </a:solidFill>
                  <a:hlinkClick r:id="rId5">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6">
                    <a:extLst>
                      <a:ext uri="{A12FA001-AC4F-418D-AE19-62706E023703}">
                        <ahyp:hlinkClr xmlns:ahyp="http://schemas.microsoft.com/office/drawing/2018/hyperlinkcolor" val="tx"/>
                      </a:ext>
                    </a:extLst>
                  </a:hlinkClick>
                </a:rPr>
                <a:t>CC BY-SA</a:t>
              </a:r>
              <a:r>
                <a:rPr lang="en-US" sz="700" dirty="0">
                  <a:solidFill>
                    <a:srgbClr val="FFFFFF"/>
                  </a:solidFill>
                </a:rPr>
                <a:t>.</a:t>
              </a:r>
            </a:p>
          </p:txBody>
        </p:sp>
      </p:grpSp>
    </p:spTree>
    <p:extLst>
      <p:ext uri="{BB962C8B-B14F-4D97-AF65-F5344CB8AC3E}">
        <p14:creationId xmlns:p14="http://schemas.microsoft.com/office/powerpoint/2010/main" val="3387610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dirty="0"/>
              <a:t>Solutions proposed </a:t>
            </a:r>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838200" y="2010761"/>
            <a:ext cx="10171517" cy="3715238"/>
          </a:xfrm>
        </p:spPr>
        <p:txBody>
          <a:bodyPr>
            <a:normAutofit/>
          </a:bodyPr>
          <a:lstStyle/>
          <a:p>
            <a:pPr marL="342900" indent="-342900">
              <a:lnSpc>
                <a:spcPct val="107000"/>
              </a:lnSpc>
              <a:spcBef>
                <a:spcPts val="0"/>
              </a:spcBef>
              <a:spcAft>
                <a:spcPts val="600"/>
              </a:spcAft>
              <a:buFont typeface="Symbol" panose="05050102010706020507" pitchFamily="18" charset="2"/>
              <a:buChar char=""/>
            </a:pPr>
            <a:r>
              <a:rPr lang="en-US" sz="2800" b="0" kern="100" dirty="0">
                <a:effectLst/>
                <a:latin typeface="Calibri" panose="020F0502020204030204" pitchFamily="34" charset="0"/>
                <a:ea typeface="Calibri" panose="020F0502020204030204" pitchFamily="34" charset="0"/>
                <a:cs typeface="Arial" panose="020B0604020202020204" pitchFamily="34" charset="0"/>
              </a:rPr>
              <a:t>Paid l</a:t>
            </a:r>
            <a:r>
              <a:rPr lang="en-US" b="0" kern="100" dirty="0">
                <a:latin typeface="Calibri" panose="020F0502020204030204" pitchFamily="34" charset="0"/>
                <a:ea typeface="Calibri" panose="020F0502020204030204" pitchFamily="34" charset="0"/>
                <a:cs typeface="Arial" panose="020B0604020202020204" pitchFamily="34" charset="0"/>
              </a:rPr>
              <a:t>eave</a:t>
            </a:r>
            <a:r>
              <a:rPr lang="en-US" sz="2800" b="0" kern="100" dirty="0">
                <a:effectLst/>
                <a:latin typeface="Calibri" panose="020F0502020204030204" pitchFamily="34" charset="0"/>
                <a:ea typeface="Calibri" panose="020F0502020204030204" pitchFamily="34" charset="0"/>
                <a:cs typeface="Arial" panose="020B0604020202020204" pitchFamily="34" charset="0"/>
              </a:rPr>
              <a:t> for immigration and visa process</a:t>
            </a:r>
            <a:r>
              <a:rPr lang="en-US" b="0" kern="100" dirty="0">
                <a:latin typeface="Calibri" panose="020F0502020204030204" pitchFamily="34" charset="0"/>
                <a:ea typeface="Calibri" panose="020F0502020204030204" pitchFamily="34" charset="0"/>
                <a:cs typeface="Arial" panose="020B0604020202020204" pitchFamily="34" charset="0"/>
              </a:rPr>
              <a:t> work.</a:t>
            </a:r>
            <a:endParaRPr lang="en-US" sz="2800" b="0" kern="1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07000"/>
              </a:lnSpc>
              <a:spcBef>
                <a:spcPts val="0"/>
              </a:spcBef>
              <a:spcAft>
                <a:spcPts val="600"/>
              </a:spcAft>
              <a:buFont typeface="Symbol" panose="05050102010706020507" pitchFamily="18" charset="2"/>
              <a:buChar char=""/>
            </a:pPr>
            <a:r>
              <a:rPr lang="en-US" sz="2800" b="0" kern="100" dirty="0">
                <a:effectLst/>
                <a:latin typeface="Calibri" panose="020F0502020204030204" pitchFamily="34" charset="0"/>
                <a:ea typeface="Calibri" panose="020F0502020204030204" pitchFamily="34" charset="0"/>
                <a:cs typeface="Arial" panose="020B0604020202020204" pitchFamily="34" charset="0"/>
              </a:rPr>
              <a:t>Collect data on applicants who may need assistance with immigration.</a:t>
            </a:r>
          </a:p>
          <a:p>
            <a:pPr marL="342900" indent="-342900">
              <a:lnSpc>
                <a:spcPct val="107000"/>
              </a:lnSpc>
              <a:spcBef>
                <a:spcPts val="0"/>
              </a:spcBef>
              <a:spcAft>
                <a:spcPts val="600"/>
              </a:spcAft>
              <a:buFont typeface="Symbol" panose="05050102010706020507" pitchFamily="18" charset="2"/>
              <a:buChar char=""/>
            </a:pPr>
            <a:r>
              <a:rPr lang="en-US" b="0" kern="100" dirty="0">
                <a:latin typeface="Calibri" panose="020F0502020204030204" pitchFamily="34" charset="0"/>
                <a:ea typeface="Calibri" panose="020F0502020204030204" pitchFamily="34" charset="0"/>
                <a:cs typeface="Arial" panose="020B0604020202020204" pitchFamily="34" charset="0"/>
              </a:rPr>
              <a:t>A</a:t>
            </a:r>
            <a:r>
              <a:rPr lang="en-US" sz="2800" b="0" kern="100" dirty="0">
                <a:effectLst/>
                <a:latin typeface="Calibri" panose="020F0502020204030204" pitchFamily="34" charset="0"/>
                <a:ea typeface="Calibri" panose="020F0502020204030204" pitchFamily="34" charset="0"/>
                <a:cs typeface="Arial" panose="020B0604020202020204" pitchFamily="34" charset="0"/>
              </a:rPr>
              <a:t> policy on immigration with relation to state employees. </a:t>
            </a:r>
          </a:p>
          <a:p>
            <a:pPr marL="342900" indent="-342900">
              <a:lnSpc>
                <a:spcPct val="107000"/>
              </a:lnSpc>
              <a:spcBef>
                <a:spcPts val="0"/>
              </a:spcBef>
              <a:spcAft>
                <a:spcPts val="600"/>
              </a:spcAft>
              <a:buFont typeface="Symbol" panose="05050102010706020507" pitchFamily="18" charset="2"/>
              <a:buChar char=""/>
            </a:pPr>
            <a:r>
              <a:rPr lang="en-US" sz="2800" b="0" kern="100" dirty="0">
                <a:effectLst/>
                <a:latin typeface="Calibri" panose="020F0502020204030204" pitchFamily="34" charset="0"/>
                <a:ea typeface="Calibri" panose="020F0502020204030204" pitchFamily="34" charset="0"/>
                <a:cs typeface="Arial" panose="020B0604020202020204" pitchFamily="34" charset="0"/>
              </a:rPr>
              <a:t>Monitor federal policies for </a:t>
            </a:r>
            <a:r>
              <a:rPr lang="en-US" b="0" kern="100" dirty="0">
                <a:latin typeface="Calibri" panose="020F0502020204030204" pitchFamily="34" charset="0"/>
                <a:ea typeface="Calibri" panose="020F0502020204030204" pitchFamily="34" charset="0"/>
                <a:cs typeface="Arial" panose="020B0604020202020204" pitchFamily="34" charset="0"/>
              </a:rPr>
              <a:t>changes</a:t>
            </a:r>
            <a:r>
              <a:rPr lang="en-US" sz="2800" b="0" kern="100" dirty="0">
                <a:effectLst/>
                <a:latin typeface="Calibri" panose="020F0502020204030204" pitchFamily="34" charset="0"/>
                <a:ea typeface="Calibri" panose="020F0502020204030204" pitchFamily="34" charset="0"/>
                <a:cs typeface="Arial" panose="020B0604020202020204" pitchFamily="34" charset="0"/>
              </a:rPr>
              <a:t> related to employment visas. </a:t>
            </a:r>
          </a:p>
          <a:p>
            <a:pPr marL="342900" indent="-342900">
              <a:lnSpc>
                <a:spcPct val="107000"/>
              </a:lnSpc>
              <a:spcBef>
                <a:spcPts val="0"/>
              </a:spcBef>
              <a:buFont typeface="Symbol" panose="05050102010706020507" pitchFamily="18" charset="2"/>
              <a:buChar char=""/>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D6A53DC-0741-9ACC-41A3-D531551DD6DD}"/>
              </a:ext>
              <a:ext uri="{C183D7F6-B498-43B3-948B-1728B52AA6E4}">
                <adec:decorative xmlns:adec="http://schemas.microsoft.com/office/drawing/2017/decorative" val="1"/>
              </a:ext>
            </a:extLst>
          </p:cNvPr>
          <p:cNvGrpSpPr/>
          <p:nvPr/>
        </p:nvGrpSpPr>
        <p:grpSpPr>
          <a:xfrm>
            <a:off x="9137203" y="24434"/>
            <a:ext cx="2814668" cy="1878791"/>
            <a:chOff x="9137203" y="24434"/>
            <a:chExt cx="2814668" cy="1878791"/>
          </a:xfrm>
        </p:grpSpPr>
        <p:pic>
          <p:nvPicPr>
            <p:cNvPr id="4" name="Picture 5">
              <a:extLst>
                <a:ext uri="{FF2B5EF4-FFF2-40B4-BE49-F238E27FC236}">
                  <a16:creationId xmlns:a16="http://schemas.microsoft.com/office/drawing/2014/main" id="{52DAB2E6-A1D6-B3F0-79C6-3BE57A707D5B}"/>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137203" y="24434"/>
              <a:ext cx="2814668" cy="1878791"/>
            </a:xfrm>
            <a:prstGeom prst="rect">
              <a:avLst/>
            </a:prstGeom>
          </p:spPr>
        </p:pic>
        <p:sp>
          <p:nvSpPr>
            <p:cNvPr id="6" name="TextBox 5">
              <a:extLst>
                <a:ext uri="{FF2B5EF4-FFF2-40B4-BE49-F238E27FC236}">
                  <a16:creationId xmlns:a16="http://schemas.microsoft.com/office/drawing/2014/main" id="{6A83CDCF-9149-7BF5-FDC9-AD21FD479C04}"/>
                </a:ext>
              </a:extLst>
            </p:cNvPr>
            <p:cNvSpPr txBox="1"/>
            <p:nvPr/>
          </p:nvSpPr>
          <p:spPr>
            <a:xfrm>
              <a:off x="9137203" y="1703170"/>
              <a:ext cx="2321468" cy="200055"/>
            </a:xfrm>
            <a:prstGeom prst="rect">
              <a:avLst/>
            </a:prstGeom>
            <a:solidFill>
              <a:srgbClr val="000000"/>
            </a:solidFill>
          </p:spPr>
          <p:txBody>
            <a:bodyPr wrap="square">
              <a:spAutoFit/>
            </a:bodyPr>
            <a:lstStyle/>
            <a:p>
              <a:pPr algn="r">
                <a:spcAft>
                  <a:spcPts val="600"/>
                </a:spcAft>
              </a:pPr>
              <a:r>
                <a:rPr lang="en-US" sz="700" dirty="0">
                  <a:solidFill>
                    <a:srgbClr val="FFFFFF"/>
                  </a:solidFill>
                  <a:hlinkClick r:id="rId5">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6">
                    <a:extLst>
                      <a:ext uri="{A12FA001-AC4F-418D-AE19-62706E023703}">
                        <ahyp:hlinkClr xmlns:ahyp="http://schemas.microsoft.com/office/drawing/2018/hyperlinkcolor" val="tx"/>
                      </a:ext>
                    </a:extLst>
                  </a:hlinkClick>
                </a:rPr>
                <a:t>CC BY-SA</a:t>
              </a:r>
              <a:r>
                <a:rPr lang="en-US" sz="700" dirty="0">
                  <a:solidFill>
                    <a:srgbClr val="FFFFFF"/>
                  </a:solidFill>
                </a:rPr>
                <a:t>.</a:t>
              </a:r>
            </a:p>
          </p:txBody>
        </p:sp>
      </p:grpSp>
    </p:spTree>
    <p:extLst>
      <p:ext uri="{BB962C8B-B14F-4D97-AF65-F5344CB8AC3E}">
        <p14:creationId xmlns:p14="http://schemas.microsoft.com/office/powerpoint/2010/main" val="1718133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4E8767-550D-674C-B25C-3B3011BA38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8C7A5B36-AC69-F028-0D09-32695DF646C0}"/>
              </a:ext>
            </a:extLst>
          </p:cNvPr>
          <p:cNvSpPr txBox="1">
            <a:spLocks noGrp="1"/>
          </p:cNvSpPr>
          <p:nvPr>
            <p:ph type="title" idx="4294967295"/>
          </p:nvPr>
        </p:nvSpPr>
        <p:spPr>
          <a:xfrm>
            <a:off x="1265657" y="663967"/>
            <a:ext cx="609289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2C50A3"/>
                </a:solidFill>
                <a:latin typeface="+mn-lt"/>
              </a:rPr>
              <a:t>References</a:t>
            </a:r>
            <a:r>
              <a:rPr kumimoji="0" lang="en-US" sz="4400" b="0" i="0" u="none" strike="noStrike" kern="1200" cap="none" spc="0" normalizeH="0" baseline="0" noProof="0" dirty="0">
                <a:ln>
                  <a:noFill/>
                </a:ln>
                <a:solidFill>
                  <a:schemeClr val="tx1"/>
                </a:solidFill>
                <a:effectLst/>
                <a:uLnTx/>
                <a:uFillTx/>
                <a:latin typeface="+mj-lt"/>
                <a:ea typeface="+mn-ea"/>
                <a:cs typeface="+mn-cs"/>
              </a:rPr>
              <a:t> </a:t>
            </a:r>
          </a:p>
        </p:txBody>
      </p:sp>
      <p:sp>
        <p:nvSpPr>
          <p:cNvPr id="6" name="TextBox 5">
            <a:extLst>
              <a:ext uri="{FF2B5EF4-FFF2-40B4-BE49-F238E27FC236}">
                <a16:creationId xmlns:a16="http://schemas.microsoft.com/office/drawing/2014/main" id="{ECB879A6-DB4E-1D4B-8613-BE3CAD09D556}"/>
              </a:ext>
            </a:extLst>
          </p:cNvPr>
          <p:cNvSpPr txBox="1"/>
          <p:nvPr/>
        </p:nvSpPr>
        <p:spPr>
          <a:xfrm>
            <a:off x="835089" y="1583113"/>
            <a:ext cx="10585580" cy="3954929"/>
          </a:xfrm>
          <a:prstGeom prst="rect">
            <a:avLst/>
          </a:prstGeom>
          <a:noFill/>
        </p:spPr>
        <p:txBody>
          <a:bodyPr wrap="square" lIns="91440" tIns="45720" rIns="91440" bIns="45720" anchor="t">
            <a:spAutoFit/>
          </a:bodyPr>
          <a:lstStyle/>
          <a:p>
            <a:pPr marL="285750" indent="-285750">
              <a:spcAft>
                <a:spcPts val="600"/>
              </a:spcAft>
              <a:buFont typeface="Arial" panose="020B0604020202020204" pitchFamily="34" charset="0"/>
              <a:buChar char="•"/>
            </a:pPr>
            <a:r>
              <a:rPr lang="en-US" sz="2000" dirty="0">
                <a:solidFill>
                  <a:srgbClr val="000000"/>
                </a:solidFill>
                <a:cs typeface="Calibri"/>
              </a:rPr>
              <a:t>Blueprint for a Just and Equitable Future (2020)</a:t>
            </a:r>
            <a:endParaRPr lang="en-US" sz="2000" dirty="0">
              <a:ea typeface="+mn-lt"/>
              <a:cs typeface="+mn-lt"/>
            </a:endParaRPr>
          </a:p>
          <a:p>
            <a:pPr marL="285750" indent="-285750">
              <a:spcAft>
                <a:spcPts val="600"/>
              </a:spcAft>
              <a:buFont typeface="Arial" panose="020B0604020202020204" pitchFamily="34" charset="0"/>
              <a:buChar char="•"/>
            </a:pPr>
            <a:r>
              <a:rPr lang="en-US" sz="2000" dirty="0"/>
              <a:t>Kumar. “USCIS Guidance for H1B, L1 Fee Increase ($4000) Until 2025.” </a:t>
            </a:r>
            <a:r>
              <a:rPr lang="en-US" sz="2000" i="1" dirty="0"/>
              <a:t>RedBus2US</a:t>
            </a:r>
            <a:r>
              <a:rPr lang="en-US" sz="2000" dirty="0"/>
              <a:t>, May 2019. </a:t>
            </a:r>
            <a:endParaRPr lang="en-US" sz="2000" dirty="0">
              <a:effectLst/>
              <a:latin typeface="Calibri"/>
              <a:ea typeface="Calibri" panose="020F0502020204030204" pitchFamily="34" charset="0"/>
              <a:cs typeface="Arial"/>
            </a:endParaRPr>
          </a:p>
          <a:p>
            <a:pPr marL="285750" indent="-285750">
              <a:spcAft>
                <a:spcPts val="600"/>
              </a:spcAft>
              <a:buFont typeface="Arial" panose="020B0604020202020204" pitchFamily="34" charset="0"/>
              <a:buChar char="•"/>
            </a:pPr>
            <a:r>
              <a:rPr lang="en-US" sz="2000" dirty="0">
                <a:effectLst/>
                <a:latin typeface="Calibri"/>
                <a:ea typeface="Calibri" panose="020F0502020204030204" pitchFamily="34" charset="0"/>
                <a:cs typeface="Arial"/>
              </a:rPr>
              <a:t>Medium.com (2017) Governor Inslee signs executive order protecting rights, services for Washingtonian Immigrants. </a:t>
            </a:r>
          </a:p>
          <a:p>
            <a:pPr marL="285750" indent="-285750">
              <a:spcAft>
                <a:spcPts val="600"/>
              </a:spcAft>
              <a:buFont typeface="Arial" panose="020B0604020202020204" pitchFamily="34" charset="0"/>
              <a:buChar char="•"/>
            </a:pPr>
            <a:r>
              <a:rPr lang="en-US" sz="2000" dirty="0" err="1"/>
              <a:t>Parlatore</a:t>
            </a:r>
            <a:r>
              <a:rPr lang="en-US" sz="2000" dirty="0"/>
              <a:t> Law Group (2023): </a:t>
            </a:r>
            <a:r>
              <a:rPr lang="en-US" sz="2000" u="sng" dirty="0">
                <a:hlinkClick r:id="rId4"/>
              </a:rPr>
              <a:t>What Is Employment Sponsorship? | </a:t>
            </a:r>
            <a:r>
              <a:rPr lang="en-US" sz="2000" u="sng" dirty="0" err="1">
                <a:hlinkClick r:id="rId4"/>
              </a:rPr>
              <a:t>Parlatore</a:t>
            </a:r>
            <a:r>
              <a:rPr lang="en-US" sz="2000" u="sng" dirty="0">
                <a:hlinkClick r:id="rId4"/>
              </a:rPr>
              <a:t> Law Group</a:t>
            </a:r>
            <a:r>
              <a:rPr lang="en-US" sz="2000" u="sng" dirty="0"/>
              <a:t>.</a:t>
            </a:r>
            <a:endParaRPr lang="en-US" sz="2000" u="sng" dirty="0">
              <a:solidFill>
                <a:srgbClr val="0563C1"/>
              </a:solidFill>
              <a:effectLst/>
              <a:latin typeface="Calibri"/>
              <a:ea typeface="Calibri" panose="020F0502020204030204" pitchFamily="34" charset="0"/>
              <a:cs typeface="Arial"/>
              <a:hlinkClick r:id="rId5"/>
            </a:endParaRPr>
          </a:p>
          <a:p>
            <a:pPr marL="285750" indent="-285750">
              <a:spcAft>
                <a:spcPts val="600"/>
              </a:spcAft>
              <a:buFont typeface="Arial" panose="020B0604020202020204" pitchFamily="34" charset="0"/>
              <a:buChar char="•"/>
            </a:pPr>
            <a:r>
              <a:rPr lang="en-US" sz="2000" dirty="0"/>
              <a:t>Saada, Sabrina. “H-1B Fees: How Much Does It Cost in 2023?” </a:t>
            </a:r>
            <a:r>
              <a:rPr lang="en-US" sz="2000" i="1" dirty="0" err="1"/>
              <a:t>VisaNation</a:t>
            </a:r>
            <a:r>
              <a:rPr lang="en-US" sz="2000" dirty="0"/>
              <a:t>, 24 Apr. 2023,</a:t>
            </a:r>
          </a:p>
          <a:p>
            <a:pPr marL="285750" indent="-285750">
              <a:spcAft>
                <a:spcPts val="6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Arial" panose="020B0604020202020204" pitchFamily="34" charset="0"/>
              </a:rPr>
              <a:t>US Citizenship and Immigration Services (2013):  </a:t>
            </a:r>
            <a:r>
              <a:rPr lang="en-US" sz="20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6"/>
              </a:rPr>
              <a:t>E2en.pdf (uscis.gov)</a:t>
            </a:r>
            <a:r>
              <a:rPr lang="en-US" sz="20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a:t>
            </a:r>
          </a:p>
          <a:p>
            <a:pPr marL="285750" indent="-285750">
              <a:spcAft>
                <a:spcPts val="600"/>
              </a:spcAft>
              <a:buFont typeface="Arial" panose="020B0604020202020204" pitchFamily="34" charset="0"/>
              <a:buChar char="•"/>
            </a:pPr>
            <a:r>
              <a:rPr lang="en-US" sz="2000" dirty="0" err="1"/>
              <a:t>Wigert</a:t>
            </a:r>
            <a:r>
              <a:rPr lang="en-US" sz="2000" dirty="0"/>
              <a:t>, By Shane </a:t>
            </a:r>
            <a:r>
              <a:rPr lang="en-US" sz="2000" dirty="0" err="1"/>
              <a:t>McFeely</a:t>
            </a:r>
            <a:r>
              <a:rPr lang="en-US" sz="2000" dirty="0"/>
              <a:t> and Ben. “This Fixable Problem Costs U.S. Businesses $1 Trillion.” </a:t>
            </a:r>
            <a:r>
              <a:rPr lang="en-US" sz="2000" i="1" dirty="0"/>
              <a:t>Gallup.com</a:t>
            </a:r>
            <a:r>
              <a:rPr lang="en-US" sz="2000" dirty="0"/>
              <a:t>, 30 May 2023.</a:t>
            </a:r>
          </a:p>
          <a:p>
            <a:pPr marL="285750" indent="-285750">
              <a:buFont typeface="Arial" panose="020B0604020202020204" pitchFamily="34" charset="0"/>
              <a:buChar char="•"/>
            </a:pPr>
            <a:endParaRPr lang="en-US" dirty="0">
              <a:ea typeface="+mn-lt"/>
              <a:cs typeface="+mn-lt"/>
              <a:hlinkClick r:id="rId7"/>
            </a:endParaRPr>
          </a:p>
          <a:p>
            <a:pPr marL="285750" indent="-285750">
              <a:buFont typeface="Arial" panose="020B0604020202020204" pitchFamily="34" charset="0"/>
              <a:buChar char="•"/>
            </a:pPr>
            <a:endParaRPr lang="en-US" dirty="0">
              <a:solidFill>
                <a:srgbClr val="000000"/>
              </a:solidFill>
              <a:cs typeface="Calibri"/>
            </a:endParaRPr>
          </a:p>
        </p:txBody>
      </p:sp>
    </p:spTree>
    <p:extLst>
      <p:ext uri="{BB962C8B-B14F-4D97-AF65-F5344CB8AC3E}">
        <p14:creationId xmlns:p14="http://schemas.microsoft.com/office/powerpoint/2010/main" val="1252750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B9E9A1-7CF8-4F7E-3CE8-A8648EB12EFA}"/>
              </a:ext>
              <a:ext uri="{C183D7F6-B498-43B3-948B-1728B52AA6E4}">
                <adec:decorative xmlns:adec="http://schemas.microsoft.com/office/drawing/2017/decorative" val="1"/>
              </a:ext>
            </a:extLst>
          </p:cNvPr>
          <p:cNvSpPr>
            <a:spLocks noGrp="1"/>
          </p:cNvSpPr>
          <p:nvPr>
            <p:ph type="sldNum" sz="quarter" idx="4"/>
          </p:nvPr>
        </p:nvSpPr>
        <p:spPr/>
        <p:txBody>
          <a:bodyPr/>
          <a:lstStyle/>
          <a:p>
            <a:pPr algn="l"/>
            <a:fld id="{E758B3B6-934A-42F1-9A28-3B45637A7D57}" type="slidenum">
              <a:rPr lang="en-US" smtClean="0"/>
              <a:pPr algn="l"/>
              <a:t>19</a:t>
            </a:fld>
            <a:endParaRPr lang="en-US"/>
          </a:p>
        </p:txBody>
      </p:sp>
      <p:sp>
        <p:nvSpPr>
          <p:cNvPr id="2" name="Title 1">
            <a:extLst>
              <a:ext uri="{FF2B5EF4-FFF2-40B4-BE49-F238E27FC236}">
                <a16:creationId xmlns:a16="http://schemas.microsoft.com/office/drawing/2014/main" id="{9D17EFBE-4BC5-AA69-8834-07DFBAE52D8E}"/>
              </a:ext>
            </a:extLst>
          </p:cNvPr>
          <p:cNvSpPr>
            <a:spLocks noGrp="1"/>
          </p:cNvSpPr>
          <p:nvPr>
            <p:ph type="title"/>
          </p:nvPr>
        </p:nvSpPr>
        <p:spPr/>
        <p:txBody>
          <a:bodyPr/>
          <a:lstStyle/>
          <a:p>
            <a:r>
              <a:rPr lang="en-US" dirty="0"/>
              <a:t>What questions do you have?</a:t>
            </a:r>
          </a:p>
        </p:txBody>
      </p:sp>
      <p:pic>
        <p:nvPicPr>
          <p:cNvPr id="6" name="Picture 5">
            <a:extLst>
              <a:ext uri="{FF2B5EF4-FFF2-40B4-BE49-F238E27FC236}">
                <a16:creationId xmlns:a16="http://schemas.microsoft.com/office/drawing/2014/main" id="{3CBC6EF5-B1D9-2583-ADFD-97811C0D32E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198" y="2247003"/>
            <a:ext cx="4300322" cy="3290982"/>
          </a:xfrm>
          <a:prstGeom prst="rect">
            <a:avLst/>
          </a:prstGeom>
        </p:spPr>
      </p:pic>
    </p:spTree>
    <p:extLst>
      <p:ext uri="{BB962C8B-B14F-4D97-AF65-F5344CB8AC3E}">
        <p14:creationId xmlns:p14="http://schemas.microsoft.com/office/powerpoint/2010/main" val="1489016542"/>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1D2E1-CD12-EA0D-7264-DEA715F0F7DB}"/>
              </a:ext>
              <a:ext uri="{C183D7F6-B498-43B3-948B-1728B52AA6E4}">
                <adec:decorative xmlns:adec="http://schemas.microsoft.com/office/drawing/2017/decorative" val="1"/>
              </a:ext>
            </a:extLst>
          </p:cNvPr>
          <p:cNvSpPr>
            <a:spLocks noGrp="1"/>
          </p:cNvSpPr>
          <p:nvPr>
            <p:ph type="title"/>
          </p:nvPr>
        </p:nvSpPr>
        <p:spPr>
          <a:xfrm>
            <a:off x="600075" y="365125"/>
            <a:ext cx="10982325" cy="1079757"/>
          </a:xfrm>
        </p:spPr>
        <p:txBody>
          <a:bodyPr/>
          <a:lstStyle/>
          <a:p>
            <a:r>
              <a:rPr lang="en-US" dirty="0"/>
              <a:t>Presenters</a:t>
            </a:r>
          </a:p>
        </p:txBody>
      </p:sp>
      <p:sp>
        <p:nvSpPr>
          <p:cNvPr id="3" name="Content Placeholder 2">
            <a:extLst>
              <a:ext uri="{FF2B5EF4-FFF2-40B4-BE49-F238E27FC236}">
                <a16:creationId xmlns:a16="http://schemas.microsoft.com/office/drawing/2014/main" id="{86E89C33-2F78-C9E9-2F97-9AE4C80DE238}"/>
              </a:ext>
              <a:ext uri="{C183D7F6-B498-43B3-948B-1728B52AA6E4}">
                <adec:decorative xmlns:adec="http://schemas.microsoft.com/office/drawing/2017/decorative" val="1"/>
              </a:ext>
            </a:extLst>
          </p:cNvPr>
          <p:cNvSpPr>
            <a:spLocks noGrp="1"/>
          </p:cNvSpPr>
          <p:nvPr>
            <p:ph idx="1"/>
          </p:nvPr>
        </p:nvSpPr>
        <p:spPr>
          <a:xfrm>
            <a:off x="827648" y="3884819"/>
            <a:ext cx="3638799" cy="556554"/>
          </a:xfrm>
        </p:spPr>
        <p:txBody>
          <a:bodyPr/>
          <a:lstStyle/>
          <a:p>
            <a:pPr marL="0" indent="0">
              <a:buNone/>
            </a:pPr>
            <a:r>
              <a:rPr lang="en-US" dirty="0"/>
              <a:t>Teddy Kemirembe </a:t>
            </a:r>
            <a:r>
              <a:rPr lang="en-US" sz="1400" dirty="0"/>
              <a:t>(She/her)</a:t>
            </a:r>
            <a:endParaRPr lang="en-US" dirty="0"/>
          </a:p>
        </p:txBody>
      </p:sp>
      <p:sp>
        <p:nvSpPr>
          <p:cNvPr id="4" name="Slide Number Placeholder 3">
            <a:extLst>
              <a:ext uri="{FF2B5EF4-FFF2-40B4-BE49-F238E27FC236}">
                <a16:creationId xmlns:a16="http://schemas.microsoft.com/office/drawing/2014/main" id="{90F08E9B-FDA1-58AF-510F-E3B3214F525F}"/>
              </a:ext>
              <a:ext uri="{C183D7F6-B498-43B3-948B-1728B52AA6E4}">
                <adec:decorative xmlns:adec="http://schemas.microsoft.com/office/drawing/2017/decorative" val="1"/>
              </a:ext>
            </a:extLst>
          </p:cNvPr>
          <p:cNvSpPr>
            <a:spLocks noGrp="1"/>
          </p:cNvSpPr>
          <p:nvPr>
            <p:ph type="sldNum" sz="quarter" idx="4"/>
          </p:nvPr>
        </p:nvSpPr>
        <p:spPr/>
        <p:txBody>
          <a:bodyPr/>
          <a:lstStyle/>
          <a:p>
            <a:pPr algn="l"/>
            <a:fld id="{E758B3B6-934A-42F1-9A28-3B45637A7D57}" type="slidenum">
              <a:rPr lang="en-US" smtClean="0"/>
              <a:pPr algn="l"/>
              <a:t>2</a:t>
            </a:fld>
            <a:endParaRPr lang="en-US" dirty="0"/>
          </a:p>
        </p:txBody>
      </p:sp>
      <p:pic>
        <p:nvPicPr>
          <p:cNvPr id="12" name="Picture 11">
            <a:extLst>
              <a:ext uri="{FF2B5EF4-FFF2-40B4-BE49-F238E27FC236}">
                <a16:creationId xmlns:a16="http://schemas.microsoft.com/office/drawing/2014/main" id="{74D36780-3BCE-8BFF-67E6-CE3CC30CE0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42634" y="1600158"/>
            <a:ext cx="1639652" cy="2030529"/>
          </a:xfrm>
          <a:prstGeom prst="rect">
            <a:avLst/>
          </a:prstGeom>
        </p:spPr>
      </p:pic>
      <p:grpSp>
        <p:nvGrpSpPr>
          <p:cNvPr id="9" name="Group 8">
            <a:extLst>
              <a:ext uri="{FF2B5EF4-FFF2-40B4-BE49-F238E27FC236}">
                <a16:creationId xmlns:a16="http://schemas.microsoft.com/office/drawing/2014/main" id="{7AA1515E-8AF1-44F7-631B-854028B46316}"/>
              </a:ext>
              <a:ext uri="{C183D7F6-B498-43B3-948B-1728B52AA6E4}">
                <adec:decorative xmlns:adec="http://schemas.microsoft.com/office/drawing/2017/decorative" val="1"/>
              </a:ext>
            </a:extLst>
          </p:cNvPr>
          <p:cNvGrpSpPr/>
          <p:nvPr/>
        </p:nvGrpSpPr>
        <p:grpSpPr>
          <a:xfrm>
            <a:off x="4653820" y="1581123"/>
            <a:ext cx="3732238" cy="2860250"/>
            <a:chOff x="4225118" y="1667750"/>
            <a:chExt cx="3732238" cy="2860250"/>
          </a:xfrm>
        </p:grpSpPr>
        <p:pic>
          <p:nvPicPr>
            <p:cNvPr id="10" name="Picture 9" descr="A person wearing glasses and a purple sweater">
              <a:extLst>
                <a:ext uri="{FF2B5EF4-FFF2-40B4-BE49-F238E27FC236}">
                  <a16:creationId xmlns:a16="http://schemas.microsoft.com/office/drawing/2014/main" id="{CD6CA39B-F5DA-4244-9D45-E0EBEB62613E}"/>
                </a:ext>
              </a:extLst>
            </p:cNvPr>
            <p:cNvPicPr>
              <a:picLocks noChangeAspect="1"/>
            </p:cNvPicPr>
            <p:nvPr/>
          </p:nvPicPr>
          <p:blipFill>
            <a:blip r:embed="rId4"/>
            <a:stretch>
              <a:fillRect/>
            </a:stretch>
          </p:blipFill>
          <p:spPr>
            <a:xfrm>
              <a:off x="5021154" y="1667750"/>
              <a:ext cx="1639651" cy="2049564"/>
            </a:xfrm>
            <a:prstGeom prst="rect">
              <a:avLst/>
            </a:prstGeom>
          </p:spPr>
        </p:pic>
        <p:sp>
          <p:nvSpPr>
            <p:cNvPr id="5" name="Content Placeholder 2">
              <a:extLst>
                <a:ext uri="{FF2B5EF4-FFF2-40B4-BE49-F238E27FC236}">
                  <a16:creationId xmlns:a16="http://schemas.microsoft.com/office/drawing/2014/main" id="{6BCF3423-82D0-947A-528F-11F8E5675D20}"/>
                </a:ext>
              </a:extLst>
            </p:cNvPr>
            <p:cNvSpPr txBox="1">
              <a:spLocks/>
            </p:cNvSpPr>
            <p:nvPr/>
          </p:nvSpPr>
          <p:spPr>
            <a:xfrm>
              <a:off x="4225118" y="3971446"/>
              <a:ext cx="3732238" cy="556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Sarah MacLeod </a:t>
              </a:r>
              <a:r>
                <a:rPr lang="en-US" sz="1400" dirty="0"/>
                <a:t>(She/her) </a:t>
              </a:r>
            </a:p>
          </p:txBody>
        </p:sp>
      </p:grpSp>
      <p:grpSp>
        <p:nvGrpSpPr>
          <p:cNvPr id="7" name="Group 6">
            <a:extLst>
              <a:ext uri="{FF2B5EF4-FFF2-40B4-BE49-F238E27FC236}">
                <a16:creationId xmlns:a16="http://schemas.microsoft.com/office/drawing/2014/main" id="{D25BC289-3788-546F-6087-0A18A71455A6}"/>
              </a:ext>
              <a:ext uri="{C183D7F6-B498-43B3-948B-1728B52AA6E4}">
                <adec:decorative xmlns:adec="http://schemas.microsoft.com/office/drawing/2017/decorative" val="1"/>
              </a:ext>
            </a:extLst>
          </p:cNvPr>
          <p:cNvGrpSpPr/>
          <p:nvPr/>
        </p:nvGrpSpPr>
        <p:grpSpPr>
          <a:xfrm>
            <a:off x="8678548" y="1610432"/>
            <a:ext cx="2948984" cy="2828987"/>
            <a:chOff x="7838881" y="1686785"/>
            <a:chExt cx="2948984" cy="2828987"/>
          </a:xfrm>
        </p:grpSpPr>
        <p:pic>
          <p:nvPicPr>
            <p:cNvPr id="8" name="Picture 7" descr="A person with glasses and beard">
              <a:extLst>
                <a:ext uri="{FF2B5EF4-FFF2-40B4-BE49-F238E27FC236}">
                  <a16:creationId xmlns:a16="http://schemas.microsoft.com/office/drawing/2014/main" id="{28E88254-669A-1FF4-9839-F61951F3C7F7}"/>
                </a:ext>
              </a:extLst>
            </p:cNvPr>
            <p:cNvPicPr>
              <a:picLocks noChangeAspect="1"/>
            </p:cNvPicPr>
            <p:nvPr/>
          </p:nvPicPr>
          <p:blipFill>
            <a:blip r:embed="rId5"/>
            <a:stretch>
              <a:fillRect/>
            </a:stretch>
          </p:blipFill>
          <p:spPr>
            <a:xfrm>
              <a:off x="8099761" y="1686785"/>
              <a:ext cx="1717215" cy="2049564"/>
            </a:xfrm>
            <a:prstGeom prst="rect">
              <a:avLst/>
            </a:prstGeom>
          </p:spPr>
        </p:pic>
        <p:sp>
          <p:nvSpPr>
            <p:cNvPr id="6" name="Content Placeholder 2">
              <a:extLst>
                <a:ext uri="{FF2B5EF4-FFF2-40B4-BE49-F238E27FC236}">
                  <a16:creationId xmlns:a16="http://schemas.microsoft.com/office/drawing/2014/main" id="{20614336-2485-4838-14A3-A4E383CF0A85}"/>
                </a:ext>
              </a:extLst>
            </p:cNvPr>
            <p:cNvSpPr txBox="1">
              <a:spLocks/>
            </p:cNvSpPr>
            <p:nvPr/>
          </p:nvSpPr>
          <p:spPr>
            <a:xfrm>
              <a:off x="7838881" y="3959218"/>
              <a:ext cx="2948984" cy="556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Seth Pilkey </a:t>
              </a:r>
              <a:r>
                <a:rPr lang="en-US" sz="1400" dirty="0"/>
                <a:t>(He/him)</a:t>
              </a:r>
            </a:p>
            <a:p>
              <a:endParaRPr lang="en-US" dirty="0"/>
            </a:p>
          </p:txBody>
        </p:sp>
      </p:grpSp>
    </p:spTree>
    <p:extLst>
      <p:ext uri="{BB962C8B-B14F-4D97-AF65-F5344CB8AC3E}">
        <p14:creationId xmlns:p14="http://schemas.microsoft.com/office/powerpoint/2010/main" val="2309014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a:t>Background:</a:t>
            </a:r>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838200" y="2010761"/>
            <a:ext cx="10515600" cy="4142905"/>
          </a:xfrm>
        </p:spPr>
        <p:txBody>
          <a:bodyPr/>
          <a:lstStyle/>
          <a:p>
            <a:r>
              <a:rPr lang="en-US" sz="2800" dirty="0"/>
              <a:t>Raise Every Voice Tour.</a:t>
            </a:r>
          </a:p>
          <a:p>
            <a:r>
              <a:rPr lang="en-US" dirty="0"/>
              <a:t>Challenges and Intersectionality. </a:t>
            </a:r>
          </a:p>
          <a:p>
            <a:r>
              <a:rPr lang="en-US" dirty="0"/>
              <a:t>Immigrant Workforce &amp; Policies. </a:t>
            </a:r>
            <a:r>
              <a:rPr lang="en-US" sz="2800" dirty="0"/>
              <a:t> </a:t>
            </a:r>
          </a:p>
        </p:txBody>
      </p:sp>
      <mc:AlternateContent xmlns:mc="http://schemas.openxmlformats.org/markup-compatibility/2006">
        <mc:Choice xmlns:p14="http://schemas.microsoft.com/office/powerpoint/2010/main" Requires="p14">
          <p:contentPart p14:bwMode="auto" r:id="rId5">
            <p14:nvContentPartPr>
              <p14:cNvPr id="8" name="Ink 7" descr="Image of a air plane flying in a sun set sky with light blue, pinks and white colors. ">
                <a:extLst>
                  <a:ext uri="{FF2B5EF4-FFF2-40B4-BE49-F238E27FC236}">
                    <a16:creationId xmlns:a16="http://schemas.microsoft.com/office/drawing/2014/main" id="{8DD05417-C413-9ECC-708B-34548F5B8D3C}"/>
                  </a:ext>
                </a:extLst>
              </p14:cNvPr>
              <p14:cNvContentPartPr/>
              <p14:nvPr/>
            </p14:nvContentPartPr>
            <p14:xfrm>
              <a:off x="8603075" y="4089705"/>
              <a:ext cx="360" cy="360"/>
            </p14:xfrm>
          </p:contentPart>
        </mc:Choice>
        <mc:Fallback>
          <p:pic>
            <p:nvPicPr>
              <p:cNvPr id="8" name="Ink 7" descr="Image of a air plane flying in a sun set sky with light blue, pinks and white colors. ">
                <a:extLst>
                  <a:ext uri="{FF2B5EF4-FFF2-40B4-BE49-F238E27FC236}">
                    <a16:creationId xmlns:a16="http://schemas.microsoft.com/office/drawing/2014/main" id="{8DD05417-C413-9ECC-708B-34548F5B8D3C}"/>
                  </a:ext>
                </a:extLst>
              </p:cNvPr>
              <p:cNvPicPr/>
              <p:nvPr/>
            </p:nvPicPr>
            <p:blipFill>
              <a:blip r:embed="rId6"/>
              <a:stretch>
                <a:fillRect/>
              </a:stretch>
            </p:blipFill>
            <p:spPr>
              <a:xfrm>
                <a:off x="8596955" y="4083585"/>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F086FE15-2E16-9FBD-2DA4-B41816DDD5E1}"/>
                  </a:ext>
                  <a:ext uri="{C183D7F6-B498-43B3-948B-1728B52AA6E4}">
                    <adec:decorative xmlns:adec="http://schemas.microsoft.com/office/drawing/2017/decorative" val="1"/>
                  </a:ext>
                </a:extLst>
              </p14:cNvPr>
              <p14:cNvContentPartPr/>
              <p14:nvPr/>
            </p14:nvContentPartPr>
            <p14:xfrm>
              <a:off x="8396795" y="1671225"/>
              <a:ext cx="360" cy="360"/>
            </p14:xfrm>
          </p:contentPart>
        </mc:Choice>
        <mc:Fallback>
          <p:pic>
            <p:nvPicPr>
              <p:cNvPr id="9" name="Ink 8">
                <a:extLst>
                  <a:ext uri="{FF2B5EF4-FFF2-40B4-BE49-F238E27FC236}">
                    <a16:creationId xmlns:a16="http://schemas.microsoft.com/office/drawing/2014/main" id="{F086FE15-2E16-9FBD-2DA4-B41816DDD5E1}"/>
                  </a:ext>
                  <a:ext uri="{C183D7F6-B498-43B3-948B-1728B52AA6E4}">
                    <adec:decorative xmlns:adec="http://schemas.microsoft.com/office/drawing/2017/decorative" val="1"/>
                  </a:ext>
                </a:extLst>
              </p:cNvPr>
              <p:cNvPicPr/>
              <p:nvPr/>
            </p:nvPicPr>
            <p:blipFill>
              <a:blip r:embed="rId6"/>
              <a:stretch>
                <a:fillRect/>
              </a:stretch>
            </p:blipFill>
            <p:spPr>
              <a:xfrm>
                <a:off x="8390675" y="1665105"/>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77D5338A-E1EA-8AB8-C01C-2E0ACE0AE19A}"/>
                  </a:ext>
                  <a:ext uri="{C183D7F6-B498-43B3-948B-1728B52AA6E4}">
                    <adec:decorative xmlns:adec="http://schemas.microsoft.com/office/drawing/2017/decorative" val="1"/>
                  </a:ext>
                </a:extLst>
              </p14:cNvPr>
              <p14:cNvContentPartPr/>
              <p14:nvPr/>
            </p14:nvContentPartPr>
            <p14:xfrm>
              <a:off x="8081795" y="2368905"/>
              <a:ext cx="360" cy="360"/>
            </p14:xfrm>
          </p:contentPart>
        </mc:Choice>
        <mc:Fallback>
          <p:pic>
            <p:nvPicPr>
              <p:cNvPr id="10" name="Ink 9">
                <a:extLst>
                  <a:ext uri="{FF2B5EF4-FFF2-40B4-BE49-F238E27FC236}">
                    <a16:creationId xmlns:a16="http://schemas.microsoft.com/office/drawing/2014/main" id="{77D5338A-E1EA-8AB8-C01C-2E0ACE0AE19A}"/>
                  </a:ext>
                  <a:ext uri="{C183D7F6-B498-43B3-948B-1728B52AA6E4}">
                    <adec:decorative xmlns:adec="http://schemas.microsoft.com/office/drawing/2017/decorative" val="1"/>
                  </a:ext>
                </a:extLst>
              </p:cNvPr>
              <p:cNvPicPr/>
              <p:nvPr/>
            </p:nvPicPr>
            <p:blipFill>
              <a:blip r:embed="rId6"/>
              <a:stretch>
                <a:fillRect/>
              </a:stretch>
            </p:blipFill>
            <p:spPr>
              <a:xfrm>
                <a:off x="8075675" y="2362785"/>
                <a:ext cx="12600" cy="12600"/>
              </a:xfrm>
              <a:prstGeom prst="rect">
                <a:avLst/>
              </a:prstGeom>
            </p:spPr>
          </p:pic>
        </mc:Fallback>
      </mc:AlternateContent>
      <p:pic>
        <p:nvPicPr>
          <p:cNvPr id="12" name="Picture 11" descr="Airplane in flight over clouds">
            <a:extLst>
              <a:ext uri="{FF2B5EF4-FFF2-40B4-BE49-F238E27FC236}">
                <a16:creationId xmlns:a16="http://schemas.microsoft.com/office/drawing/2014/main" id="{426049DC-89C6-3F5D-370D-425F0C614D43}"/>
              </a:ext>
            </a:extLst>
          </p:cNvPr>
          <p:cNvPicPr>
            <a:picLocks noChangeAspect="1"/>
          </p:cNvPicPr>
          <p:nvPr/>
        </p:nvPicPr>
        <p:blipFill>
          <a:blip r:embed="rId9"/>
          <a:stretch>
            <a:fillRect/>
          </a:stretch>
        </p:blipFill>
        <p:spPr>
          <a:xfrm>
            <a:off x="8062177" y="518287"/>
            <a:ext cx="3262930" cy="3701235"/>
          </a:xfrm>
          <a:prstGeom prst="rect">
            <a:avLst/>
          </a:prstGeom>
        </p:spPr>
      </p:pic>
    </p:spTree>
    <p:extLst>
      <p:ext uri="{BB962C8B-B14F-4D97-AF65-F5344CB8AC3E}">
        <p14:creationId xmlns:p14="http://schemas.microsoft.com/office/powerpoint/2010/main" val="10257837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997D-A9F2-4778-63FF-F356B939D41E}"/>
              </a:ext>
            </a:extLst>
          </p:cNvPr>
          <p:cNvSpPr>
            <a:spLocks noGrp="1"/>
          </p:cNvSpPr>
          <p:nvPr>
            <p:ph type="title"/>
          </p:nvPr>
        </p:nvSpPr>
        <p:spPr>
          <a:xfrm>
            <a:off x="657225" y="231776"/>
            <a:ext cx="10972800" cy="1046418"/>
          </a:xfrm>
        </p:spPr>
        <p:txBody>
          <a:bodyPr>
            <a:normAutofit fontScale="90000"/>
          </a:bodyPr>
          <a:lstStyle/>
          <a:p>
            <a:r>
              <a:rPr lang="en-US" dirty="0"/>
              <a:t>Raise Every Voice Tour</a:t>
            </a:r>
            <a:br>
              <a:rPr lang="en-US" dirty="0"/>
            </a:br>
            <a:endParaRPr lang="en-US" dirty="0"/>
          </a:p>
        </p:txBody>
      </p:sp>
      <p:sp>
        <p:nvSpPr>
          <p:cNvPr id="3" name="Slide Number Placeholder 2">
            <a:extLst>
              <a:ext uri="{FF2B5EF4-FFF2-40B4-BE49-F238E27FC236}">
                <a16:creationId xmlns:a16="http://schemas.microsoft.com/office/drawing/2014/main" id="{C950ED59-F0CC-136E-EB36-87616D36C143}"/>
              </a:ext>
              <a:ext uri="{C183D7F6-B498-43B3-948B-1728B52AA6E4}">
                <adec:decorative xmlns:adec="http://schemas.microsoft.com/office/drawing/2017/decorative" val="1"/>
              </a:ext>
            </a:extLst>
          </p:cNvPr>
          <p:cNvSpPr>
            <a:spLocks noGrp="1"/>
          </p:cNvSpPr>
          <p:nvPr>
            <p:ph type="sldNum" sz="quarter" idx="4"/>
          </p:nvPr>
        </p:nvSpPr>
        <p:spPr/>
        <p:txBody>
          <a:bodyPr/>
          <a:lstStyle/>
          <a:p>
            <a:pPr algn="l"/>
            <a:fld id="{E758B3B6-934A-42F1-9A28-3B45637A7D57}" type="slidenum">
              <a:rPr lang="en-US" smtClean="0"/>
              <a:pPr algn="l"/>
              <a:t>4</a:t>
            </a:fld>
            <a:endParaRPr lang="en-US"/>
          </a:p>
        </p:txBody>
      </p:sp>
      <p:pic>
        <p:nvPicPr>
          <p:cNvPr id="4" name="Picture 3">
            <a:extLst>
              <a:ext uri="{FF2B5EF4-FFF2-40B4-BE49-F238E27FC236}">
                <a16:creationId xmlns:a16="http://schemas.microsoft.com/office/drawing/2014/main" id="{66585532-F938-64F7-3CD3-8E555AA03D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94577" y="981978"/>
            <a:ext cx="4073299" cy="4580166"/>
          </a:xfrm>
          <a:prstGeom prst="rect">
            <a:avLst/>
          </a:prstGeom>
        </p:spPr>
      </p:pic>
      <p:sp>
        <p:nvSpPr>
          <p:cNvPr id="6" name="TextBox 5">
            <a:extLst>
              <a:ext uri="{FF2B5EF4-FFF2-40B4-BE49-F238E27FC236}">
                <a16:creationId xmlns:a16="http://schemas.microsoft.com/office/drawing/2014/main" id="{26D9F2D8-CDBD-742F-AB07-3421C32E985F}"/>
              </a:ext>
            </a:extLst>
          </p:cNvPr>
          <p:cNvSpPr txBox="1"/>
          <p:nvPr/>
        </p:nvSpPr>
        <p:spPr>
          <a:xfrm>
            <a:off x="657225" y="1278194"/>
            <a:ext cx="6096000" cy="4102533"/>
          </a:xfrm>
          <a:prstGeom prst="rect">
            <a:avLst/>
          </a:prstGeom>
          <a:noFill/>
        </p:spPr>
        <p:txBody>
          <a:bodyPr wrap="square">
            <a:spAutoFit/>
          </a:bodyPr>
          <a:lstStyle/>
          <a:p>
            <a:pPr>
              <a:lnSpc>
                <a:spcPct val="150000"/>
              </a:lnSpc>
            </a:pPr>
            <a:r>
              <a:rPr lang="en-US" sz="2200" dirty="0"/>
              <a:t>DDA continued the Raise Every Voice campaign into the Raise Every Voice Tour! As a continuation of this campaign give an opportunity to all DDA employees (especially those who did not get a chance to participate in the raise every voice campaign). </a:t>
            </a:r>
          </a:p>
          <a:p>
            <a:pPr>
              <a:lnSpc>
                <a:spcPct val="150000"/>
              </a:lnSpc>
            </a:pPr>
            <a:endParaRPr lang="en-US" sz="2200" dirty="0"/>
          </a:p>
          <a:p>
            <a:pPr>
              <a:lnSpc>
                <a:spcPct val="150000"/>
              </a:lnSpc>
            </a:pPr>
            <a:r>
              <a:rPr lang="en-US" sz="2200" dirty="0"/>
              <a:t>This campaign was started by our DSHS Secretary </a:t>
            </a:r>
            <a:r>
              <a:rPr lang="en-US" sz="2200" dirty="0" err="1"/>
              <a:t>Jilma</a:t>
            </a:r>
            <a:r>
              <a:rPr lang="en-US" sz="2200" dirty="0"/>
              <a:t> Meneses and continues to this day! </a:t>
            </a:r>
          </a:p>
        </p:txBody>
      </p:sp>
    </p:spTree>
    <p:extLst>
      <p:ext uri="{BB962C8B-B14F-4D97-AF65-F5344CB8AC3E}">
        <p14:creationId xmlns:p14="http://schemas.microsoft.com/office/powerpoint/2010/main" val="3088798047"/>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9E86-BF90-84E9-C3A6-32028E57980A}"/>
              </a:ext>
            </a:extLst>
          </p:cNvPr>
          <p:cNvSpPr>
            <a:spLocks noGrp="1"/>
          </p:cNvSpPr>
          <p:nvPr>
            <p:ph type="title"/>
          </p:nvPr>
        </p:nvSpPr>
        <p:spPr/>
        <p:txBody>
          <a:bodyPr/>
          <a:lstStyle/>
          <a:p>
            <a:r>
              <a:rPr lang="en-US" dirty="0"/>
              <a:t>Who is DDA&gt;</a:t>
            </a:r>
          </a:p>
        </p:txBody>
      </p:sp>
      <p:sp>
        <p:nvSpPr>
          <p:cNvPr id="3" name="Slide Number Placeholder 2">
            <a:extLst>
              <a:ext uri="{FF2B5EF4-FFF2-40B4-BE49-F238E27FC236}">
                <a16:creationId xmlns:a16="http://schemas.microsoft.com/office/drawing/2014/main" id="{45B7288F-A238-44A9-4533-45A46CE778BB}"/>
              </a:ext>
            </a:extLst>
          </p:cNvPr>
          <p:cNvSpPr>
            <a:spLocks noGrp="1"/>
          </p:cNvSpPr>
          <p:nvPr>
            <p:ph type="sldNum" sz="quarter" idx="4"/>
          </p:nvPr>
        </p:nvSpPr>
        <p:spPr/>
        <p:txBody>
          <a:bodyPr/>
          <a:lstStyle/>
          <a:p>
            <a:pPr algn="l"/>
            <a:fld id="{E758B3B6-934A-42F1-9A28-3B45637A7D57}" type="slidenum">
              <a:rPr lang="en-US" smtClean="0"/>
              <a:pPr algn="l"/>
              <a:t>5</a:t>
            </a:fld>
            <a:endParaRPr lang="en-US"/>
          </a:p>
        </p:txBody>
      </p:sp>
      <p:sp>
        <p:nvSpPr>
          <p:cNvPr id="4" name="TextBox 3">
            <a:extLst>
              <a:ext uri="{FF2B5EF4-FFF2-40B4-BE49-F238E27FC236}">
                <a16:creationId xmlns:a16="http://schemas.microsoft.com/office/drawing/2014/main" id="{00A635AA-E259-2B9B-9D43-E5939375E3AF}"/>
              </a:ext>
            </a:extLst>
          </p:cNvPr>
          <p:cNvSpPr txBox="1"/>
          <p:nvPr/>
        </p:nvSpPr>
        <p:spPr>
          <a:xfrm>
            <a:off x="609600" y="1288026"/>
            <a:ext cx="10658168" cy="4278094"/>
          </a:xfrm>
          <a:prstGeom prst="rect">
            <a:avLst/>
          </a:prstGeom>
          <a:noFill/>
        </p:spPr>
        <p:txBody>
          <a:bodyPr wrap="square" rtlCol="0">
            <a:spAutoFit/>
          </a:bodyPr>
          <a:lstStyle/>
          <a:p>
            <a:pPr>
              <a:lnSpc>
                <a:spcPct val="150000"/>
              </a:lnSpc>
            </a:pPr>
            <a:r>
              <a:rPr lang="en-US" sz="2000" b="0" i="0" dirty="0">
                <a:solidFill>
                  <a:srgbClr val="333333"/>
                </a:solidFill>
                <a:effectLst/>
              </a:rPr>
              <a:t>People with developmental disabilities and their families are valued residents of the state of Washington. The Developmental Disabilities Administration strives to develop and implement public policies that will promote individual worth, self-respect and dignity such that each individual is valued as a contributing member of the community. </a:t>
            </a:r>
          </a:p>
          <a:p>
            <a:pPr>
              <a:lnSpc>
                <a:spcPct val="150000"/>
              </a:lnSpc>
            </a:pPr>
            <a:r>
              <a:rPr lang="en-US" sz="2000" dirty="0">
                <a:solidFill>
                  <a:srgbClr val="333333"/>
                </a:solidFill>
              </a:rPr>
              <a:t>We employ:</a:t>
            </a:r>
          </a:p>
          <a:p>
            <a:pPr marL="742950" lvl="1" indent="-285750">
              <a:spcBef>
                <a:spcPts val="600"/>
              </a:spcBef>
              <a:buFont typeface="Arial" panose="020B0604020202020204" pitchFamily="34" charset="0"/>
              <a:buChar char="•"/>
            </a:pPr>
            <a:r>
              <a:rPr lang="en-US" sz="2000" dirty="0"/>
              <a:t>Case Managers (Social Workers).</a:t>
            </a:r>
          </a:p>
          <a:p>
            <a:pPr marL="742950" lvl="1" indent="-285750">
              <a:spcBef>
                <a:spcPts val="600"/>
              </a:spcBef>
              <a:buFont typeface="Arial" panose="020B0604020202020204" pitchFamily="34" charset="0"/>
              <a:buChar char="•"/>
            </a:pPr>
            <a:r>
              <a:rPr lang="en-US" sz="2000" dirty="0"/>
              <a:t>Direct Support Professionals (NAC and CNA).</a:t>
            </a:r>
          </a:p>
          <a:p>
            <a:pPr marL="742950" lvl="1" indent="-285750">
              <a:spcBef>
                <a:spcPts val="600"/>
              </a:spcBef>
              <a:buFont typeface="Arial" panose="020B0604020202020204" pitchFamily="34" charset="0"/>
              <a:buChar char="•"/>
            </a:pPr>
            <a:r>
              <a:rPr lang="en-US" sz="2000" dirty="0"/>
              <a:t>Behavioral Health Professionals. </a:t>
            </a:r>
          </a:p>
          <a:p>
            <a:pPr marL="742950" lvl="1" indent="-285750">
              <a:spcBef>
                <a:spcPts val="600"/>
              </a:spcBef>
              <a:buFont typeface="Arial" panose="020B0604020202020204" pitchFamily="34" charset="0"/>
              <a:buChar char="•"/>
            </a:pPr>
            <a:r>
              <a:rPr lang="en-US" sz="2000" dirty="0"/>
              <a:t>Medical Care Staff.</a:t>
            </a:r>
          </a:p>
          <a:p>
            <a:endParaRPr lang="en-US" sz="2200" dirty="0"/>
          </a:p>
        </p:txBody>
      </p:sp>
    </p:spTree>
    <p:extLst>
      <p:ext uri="{BB962C8B-B14F-4D97-AF65-F5344CB8AC3E}">
        <p14:creationId xmlns:p14="http://schemas.microsoft.com/office/powerpoint/2010/main" val="3026513961"/>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a green highway sign that state &quot;Immigration&quot; with a blue sky and white clouded background. ">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a:t>Why do people immigrate? </a:t>
            </a:r>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878179" y="1771202"/>
            <a:ext cx="5217821" cy="3715199"/>
          </a:xfrm>
        </p:spPr>
        <p:txBody>
          <a:bodyPr>
            <a:normAutofit lnSpcReduction="10000"/>
          </a:bodyPr>
          <a:lstStyle/>
          <a:p>
            <a:pPr>
              <a:lnSpc>
                <a:spcPct val="150000"/>
              </a:lnSpc>
            </a:pPr>
            <a:r>
              <a:rPr lang="en-US" sz="2800" b="0" dirty="0">
                <a:cs typeface="Calibri"/>
              </a:rPr>
              <a:t>Employment opportunities.</a:t>
            </a:r>
          </a:p>
          <a:p>
            <a:pPr>
              <a:lnSpc>
                <a:spcPct val="150000"/>
              </a:lnSpc>
            </a:pPr>
            <a:r>
              <a:rPr lang="en-US" sz="2800" b="0" dirty="0">
                <a:cs typeface="Calibri"/>
              </a:rPr>
              <a:t>Educational purposes.</a:t>
            </a:r>
          </a:p>
          <a:p>
            <a:pPr>
              <a:lnSpc>
                <a:spcPct val="150000"/>
              </a:lnSpc>
            </a:pPr>
            <a:r>
              <a:rPr lang="en-US" sz="2800" b="0" dirty="0">
                <a:cs typeface="Calibri"/>
              </a:rPr>
              <a:t>Escaping violent conflicts.</a:t>
            </a:r>
          </a:p>
          <a:p>
            <a:pPr>
              <a:lnSpc>
                <a:spcPct val="150000"/>
              </a:lnSpc>
            </a:pPr>
            <a:r>
              <a:rPr lang="en-US" sz="2800" b="0" dirty="0">
                <a:cs typeface="Calibri"/>
              </a:rPr>
              <a:t>Reuniting family.</a:t>
            </a:r>
          </a:p>
          <a:p>
            <a:pPr>
              <a:lnSpc>
                <a:spcPct val="150000"/>
              </a:lnSpc>
            </a:pPr>
            <a:r>
              <a:rPr lang="en-US" sz="2800" b="0" dirty="0">
                <a:cs typeface="Calibri"/>
              </a:rPr>
              <a:t>Environmental factors.</a:t>
            </a:r>
          </a:p>
        </p:txBody>
      </p:sp>
      <p:pic>
        <p:nvPicPr>
          <p:cNvPr id="4" name="Picture 5">
            <a:extLst>
              <a:ext uri="{FF2B5EF4-FFF2-40B4-BE49-F238E27FC236}">
                <a16:creationId xmlns:a16="http://schemas.microsoft.com/office/drawing/2014/main" id="{884BAAA9-79C0-4C10-246A-CE2B1476E24C}"/>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11559" y="1945861"/>
            <a:ext cx="5217821" cy="3482895"/>
          </a:xfrm>
          <a:prstGeom prst="rect">
            <a:avLst/>
          </a:prstGeom>
        </p:spPr>
      </p:pic>
      <p:sp>
        <p:nvSpPr>
          <p:cNvPr id="6" name="TextBox 5">
            <a:extLst>
              <a:ext uri="{FF2B5EF4-FFF2-40B4-BE49-F238E27FC236}">
                <a16:creationId xmlns:a16="http://schemas.microsoft.com/office/drawing/2014/main" id="{B9F026E2-3B95-FD2B-D23B-ED87916D0679}"/>
              </a:ext>
            </a:extLst>
          </p:cNvPr>
          <p:cNvSpPr txBox="1"/>
          <p:nvPr/>
        </p:nvSpPr>
        <p:spPr>
          <a:xfrm>
            <a:off x="9207912" y="5177331"/>
            <a:ext cx="2321468" cy="200055"/>
          </a:xfrm>
          <a:prstGeom prst="rect">
            <a:avLst/>
          </a:prstGeom>
          <a:solidFill>
            <a:srgbClr val="000000"/>
          </a:solidFill>
        </p:spPr>
        <p:txBody>
          <a:bodyPr wrap="squar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472969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ellow road sign image that in a ">
            <a:extLst>
              <a:ext uri="{FF2B5EF4-FFF2-40B4-BE49-F238E27FC236}">
                <a16:creationId xmlns:a16="http://schemas.microsoft.com/office/drawing/2014/main" id="{53F4A38F-8A55-E84A-8FCD-43E94890142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303944" y="171300"/>
            <a:ext cx="11125200" cy="1325563"/>
          </a:xfrm>
        </p:spPr>
        <p:txBody>
          <a:bodyPr/>
          <a:lstStyle/>
          <a:p>
            <a:r>
              <a:rPr lang="en-US" dirty="0"/>
              <a:t>Challenges and intersectionality </a:t>
            </a:r>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6615953" y="1325367"/>
            <a:ext cx="5280836" cy="4659042"/>
          </a:xfrm>
        </p:spPr>
        <p:txBody>
          <a:bodyPr>
            <a:normAutofit lnSpcReduction="10000"/>
          </a:bodyPr>
          <a:lstStyle/>
          <a:p>
            <a:r>
              <a:rPr lang="en-US" sz="2800" b="0" dirty="0">
                <a:cs typeface="Calibri"/>
              </a:rPr>
              <a:t>Cultural misunderstandings.</a:t>
            </a:r>
          </a:p>
          <a:p>
            <a:r>
              <a:rPr lang="en-US" sz="2800" b="0" dirty="0">
                <a:cs typeface="Calibri"/>
              </a:rPr>
              <a:t>Financial access and equity.</a:t>
            </a:r>
          </a:p>
          <a:p>
            <a:r>
              <a:rPr lang="en-US" sz="2800" b="0" dirty="0">
                <a:cs typeface="Calibri"/>
              </a:rPr>
              <a:t>Race, gender and ethnicity related challenges.</a:t>
            </a:r>
          </a:p>
          <a:p>
            <a:r>
              <a:rPr lang="en-US" sz="2800" b="0" dirty="0">
                <a:cs typeface="Calibri"/>
              </a:rPr>
              <a:t>LGBTQA+.</a:t>
            </a:r>
          </a:p>
          <a:p>
            <a:r>
              <a:rPr lang="en-US" sz="2800" b="0" dirty="0">
                <a:cs typeface="Calibri"/>
              </a:rPr>
              <a:t>Religious practices. </a:t>
            </a:r>
          </a:p>
          <a:p>
            <a:r>
              <a:rPr lang="en-US" sz="2800" b="0" dirty="0">
                <a:cs typeface="Calibri"/>
              </a:rPr>
              <a:t>Mental health.</a:t>
            </a:r>
          </a:p>
          <a:p>
            <a:r>
              <a:rPr lang="en-US" sz="2800" b="0" dirty="0">
                <a:cs typeface="Calibri"/>
              </a:rPr>
              <a:t>Language </a:t>
            </a:r>
            <a:r>
              <a:rPr lang="en-US" b="0" dirty="0">
                <a:cs typeface="Calibri"/>
              </a:rPr>
              <a:t>b</a:t>
            </a:r>
            <a:r>
              <a:rPr lang="en-US" sz="2800" b="0" dirty="0">
                <a:cs typeface="Calibri"/>
              </a:rPr>
              <a:t>arrier or access.</a:t>
            </a:r>
          </a:p>
          <a:p>
            <a:r>
              <a:rPr lang="en-US" sz="2800" b="0" dirty="0">
                <a:cs typeface="Calibri"/>
              </a:rPr>
              <a:t>Access to services like </a:t>
            </a:r>
            <a:r>
              <a:rPr lang="en-US" b="0" dirty="0">
                <a:cs typeface="Calibri"/>
              </a:rPr>
              <a:t>e</a:t>
            </a:r>
            <a:r>
              <a:rPr lang="en-US" sz="2800" b="0" dirty="0">
                <a:cs typeface="Calibri"/>
              </a:rPr>
              <a:t>ducation, housing and health care.</a:t>
            </a:r>
          </a:p>
        </p:txBody>
      </p:sp>
      <p:grpSp>
        <p:nvGrpSpPr>
          <p:cNvPr id="10" name="Group 9">
            <a:extLst>
              <a:ext uri="{FF2B5EF4-FFF2-40B4-BE49-F238E27FC236}">
                <a16:creationId xmlns:a16="http://schemas.microsoft.com/office/drawing/2014/main" id="{06632132-9FA2-A8AA-FFEB-3CC8EC97C2E7}"/>
              </a:ext>
              <a:ext uri="{C183D7F6-B498-43B3-948B-1728B52AA6E4}">
                <adec:decorative xmlns:adec="http://schemas.microsoft.com/office/drawing/2017/decorative" val="1"/>
              </a:ext>
            </a:extLst>
          </p:cNvPr>
          <p:cNvGrpSpPr/>
          <p:nvPr/>
        </p:nvGrpSpPr>
        <p:grpSpPr>
          <a:xfrm>
            <a:off x="414049" y="1668162"/>
            <a:ext cx="3468293" cy="1890220"/>
            <a:chOff x="414049" y="1668162"/>
            <a:chExt cx="3468293" cy="1890220"/>
          </a:xfrm>
        </p:grpSpPr>
        <p:pic>
          <p:nvPicPr>
            <p:cNvPr id="4" name="Picture 8">
              <a:extLst>
                <a:ext uri="{FF2B5EF4-FFF2-40B4-BE49-F238E27FC236}">
                  <a16:creationId xmlns:a16="http://schemas.microsoft.com/office/drawing/2014/main" id="{4746803F-1F09-F444-AD2F-611CA67882AE}"/>
                </a:ext>
                <a:ext uri="{C183D7F6-B498-43B3-948B-1728B52AA6E4}">
                  <adec:decorative xmlns:adec="http://schemas.microsoft.com/office/drawing/2017/decorative" val="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14049" y="1668162"/>
              <a:ext cx="3468293" cy="1890220"/>
            </a:xfrm>
            <a:prstGeom prst="rect">
              <a:avLst/>
            </a:prstGeom>
          </p:spPr>
        </p:pic>
        <p:sp>
          <p:nvSpPr>
            <p:cNvPr id="6" name="TextBox 5">
              <a:extLst>
                <a:ext uri="{FF2B5EF4-FFF2-40B4-BE49-F238E27FC236}">
                  <a16:creationId xmlns:a16="http://schemas.microsoft.com/office/drawing/2014/main" id="{4959AE57-2069-A135-25E5-9B6676E10907}"/>
                </a:ext>
              </a:extLst>
            </p:cNvPr>
            <p:cNvSpPr txBox="1"/>
            <p:nvPr/>
          </p:nvSpPr>
          <p:spPr>
            <a:xfrm>
              <a:off x="1681098" y="3358327"/>
              <a:ext cx="2201244" cy="200055"/>
            </a:xfrm>
            <a:prstGeom prst="rect">
              <a:avLst/>
            </a:prstGeom>
            <a:solidFill>
              <a:srgbClr val="000000"/>
            </a:solidFill>
          </p:spPr>
          <p:txBody>
            <a:bodyPr wrap="none">
              <a:spAutoFit/>
            </a:bodyPr>
            <a:lstStyle/>
            <a:p>
              <a:pPr algn="r">
                <a:spcAft>
                  <a:spcPts val="600"/>
                </a:spcAft>
              </a:pPr>
              <a:r>
                <a:rPr lang="en-US" sz="700" dirty="0">
                  <a:solidFill>
                    <a:srgbClr val="FFFFFF"/>
                  </a:solidFill>
                  <a:hlinkClick r:id="rId5">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6">
                    <a:extLst>
                      <a:ext uri="{A12FA001-AC4F-418D-AE19-62706E023703}">
                        <ahyp:hlinkClr xmlns:ahyp="http://schemas.microsoft.com/office/drawing/2018/hyperlinkcolor" val="tx"/>
                      </a:ext>
                    </a:extLst>
                  </a:hlinkClick>
                </a:rPr>
                <a:t>CC BY</a:t>
              </a:r>
              <a:r>
                <a:rPr lang="en-US" sz="700" dirty="0">
                  <a:solidFill>
                    <a:srgbClr val="FFFFFF"/>
                  </a:solidFill>
                </a:rPr>
                <a:t>.</a:t>
              </a:r>
            </a:p>
          </p:txBody>
        </p:sp>
      </p:grpSp>
      <p:grpSp>
        <p:nvGrpSpPr>
          <p:cNvPr id="9" name="Group 8">
            <a:extLst>
              <a:ext uri="{FF2B5EF4-FFF2-40B4-BE49-F238E27FC236}">
                <a16:creationId xmlns:a16="http://schemas.microsoft.com/office/drawing/2014/main" id="{11DE1FE4-1426-018D-81A1-2085FA99F596}"/>
              </a:ext>
              <a:ext uri="{C183D7F6-B498-43B3-948B-1728B52AA6E4}">
                <adec:decorative xmlns:adec="http://schemas.microsoft.com/office/drawing/2017/decorative" val="1"/>
              </a:ext>
            </a:extLst>
          </p:cNvPr>
          <p:cNvGrpSpPr/>
          <p:nvPr/>
        </p:nvGrpSpPr>
        <p:grpSpPr>
          <a:xfrm>
            <a:off x="2423081" y="3827061"/>
            <a:ext cx="2842436" cy="1890220"/>
            <a:chOff x="2423081" y="3827061"/>
            <a:chExt cx="2842436" cy="1890220"/>
          </a:xfrm>
        </p:grpSpPr>
        <p:pic>
          <p:nvPicPr>
            <p:cNvPr id="7" name="Picture 11" descr="A crowd of people holding signs">
              <a:extLst>
                <a:ext uri="{FF2B5EF4-FFF2-40B4-BE49-F238E27FC236}">
                  <a16:creationId xmlns:a16="http://schemas.microsoft.com/office/drawing/2014/main" id="{655BE23C-E22B-51F4-2E21-27FC427795A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423081" y="3827061"/>
              <a:ext cx="2842436" cy="1890220"/>
            </a:xfrm>
            <a:prstGeom prst="rect">
              <a:avLst/>
            </a:prstGeom>
          </p:spPr>
        </p:pic>
        <p:sp>
          <p:nvSpPr>
            <p:cNvPr id="8" name="TextBox 7">
              <a:extLst>
                <a:ext uri="{FF2B5EF4-FFF2-40B4-BE49-F238E27FC236}">
                  <a16:creationId xmlns:a16="http://schemas.microsoft.com/office/drawing/2014/main" id="{5239D064-4E1A-33E1-935D-5F18F970A385}"/>
                </a:ext>
              </a:extLst>
            </p:cNvPr>
            <p:cNvSpPr txBox="1"/>
            <p:nvPr/>
          </p:nvSpPr>
          <p:spPr>
            <a:xfrm>
              <a:off x="3064273" y="5517226"/>
              <a:ext cx="2201244" cy="200055"/>
            </a:xfrm>
            <a:prstGeom prst="rect">
              <a:avLst/>
            </a:prstGeom>
            <a:solidFill>
              <a:srgbClr val="000000"/>
            </a:solidFill>
          </p:spPr>
          <p:txBody>
            <a:bodyPr wrap="none">
              <a:spAutoFit/>
            </a:bodyPr>
            <a:lstStyle/>
            <a:p>
              <a:pPr algn="r">
                <a:spcAft>
                  <a:spcPts val="600"/>
                </a:spcAft>
              </a:pPr>
              <a:r>
                <a:rPr lang="en-US" sz="700" dirty="0">
                  <a:solidFill>
                    <a:srgbClr val="FFFFFF"/>
                  </a:solidFill>
                  <a:hlinkClick r:id="rId8">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6">
                    <a:extLst>
                      <a:ext uri="{A12FA001-AC4F-418D-AE19-62706E023703}">
                        <ahyp:hlinkClr xmlns:ahyp="http://schemas.microsoft.com/office/drawing/2018/hyperlinkcolor" val="tx"/>
                      </a:ext>
                    </a:extLst>
                  </a:hlinkClick>
                </a:rPr>
                <a:t>CC BY</a:t>
              </a:r>
              <a:r>
                <a:rPr lang="en-US" sz="700" dirty="0">
                  <a:solidFill>
                    <a:srgbClr val="FFFFFF"/>
                  </a:solidFill>
                </a:rPr>
                <a:t>.</a:t>
              </a:r>
            </a:p>
          </p:txBody>
        </p:sp>
      </p:grpSp>
    </p:spTree>
    <p:extLst>
      <p:ext uri="{BB962C8B-B14F-4D97-AF65-F5344CB8AC3E}">
        <p14:creationId xmlns:p14="http://schemas.microsoft.com/office/powerpoint/2010/main" val="2522503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4A38F-8A55-E84A-8FCD-43E9489014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dirty="0"/>
              <a:t>Types of visas</a:t>
            </a:r>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5246073" y="1463268"/>
            <a:ext cx="6519333" cy="4415668"/>
          </a:xfrm>
        </p:spPr>
        <p:txBody>
          <a:bodyPr/>
          <a:lstStyle/>
          <a:p>
            <a:r>
              <a:rPr lang="en-US" sz="2800" b="0" dirty="0">
                <a:cs typeface="Calibri"/>
              </a:rPr>
              <a:t>H1B: Non-immigrant work visa with specialist.</a:t>
            </a:r>
          </a:p>
          <a:p>
            <a:r>
              <a:rPr lang="en-US" sz="2800" b="0" dirty="0">
                <a:cs typeface="Calibri"/>
              </a:rPr>
              <a:t>H2B: Non-immigrant work visa temporary work non-agricultural labor.</a:t>
            </a:r>
          </a:p>
          <a:p>
            <a:r>
              <a:rPr lang="en-US" sz="2800" b="0" dirty="0">
                <a:cs typeface="Calibri"/>
              </a:rPr>
              <a:t>EB-1: Priority workers.</a:t>
            </a:r>
          </a:p>
          <a:p>
            <a:r>
              <a:rPr lang="en-US" sz="2800" b="0" dirty="0">
                <a:cs typeface="Calibri"/>
              </a:rPr>
              <a:t>EB-2: Advanced exceptional skills.</a:t>
            </a:r>
          </a:p>
          <a:p>
            <a:r>
              <a:rPr lang="en-US" b="0" dirty="0">
                <a:cs typeface="Calibri"/>
              </a:rPr>
              <a:t>What about everyone else?</a:t>
            </a:r>
            <a:endParaRPr lang="en-US" sz="2800" b="0" dirty="0">
              <a:cs typeface="Calibri"/>
            </a:endParaRPr>
          </a:p>
        </p:txBody>
      </p:sp>
      <p:grpSp>
        <p:nvGrpSpPr>
          <p:cNvPr id="7" name="Group 6">
            <a:extLst>
              <a:ext uri="{FF2B5EF4-FFF2-40B4-BE49-F238E27FC236}">
                <a16:creationId xmlns:a16="http://schemas.microsoft.com/office/drawing/2014/main" id="{ADBE4A95-4010-CEB7-9592-62A19121DE57}"/>
              </a:ext>
              <a:ext uri="{C183D7F6-B498-43B3-948B-1728B52AA6E4}">
                <adec:decorative xmlns:adec="http://schemas.microsoft.com/office/drawing/2017/decorative" val="1"/>
              </a:ext>
            </a:extLst>
          </p:cNvPr>
          <p:cNvGrpSpPr/>
          <p:nvPr/>
        </p:nvGrpSpPr>
        <p:grpSpPr>
          <a:xfrm>
            <a:off x="838200" y="1578672"/>
            <a:ext cx="3981280" cy="2747084"/>
            <a:chOff x="838200" y="1578672"/>
            <a:chExt cx="3981280" cy="2747084"/>
          </a:xfrm>
        </p:grpSpPr>
        <p:pic>
          <p:nvPicPr>
            <p:cNvPr id="4" name="Picture 3" descr="A close up of a visa">
              <a:extLst>
                <a:ext uri="{FF2B5EF4-FFF2-40B4-BE49-F238E27FC236}">
                  <a16:creationId xmlns:a16="http://schemas.microsoft.com/office/drawing/2014/main" id="{B5DE741A-637B-CC95-564F-77271132A4A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38200" y="1578672"/>
              <a:ext cx="3981280" cy="2747084"/>
            </a:xfrm>
            <a:prstGeom prst="rect">
              <a:avLst/>
            </a:prstGeom>
          </p:spPr>
        </p:pic>
        <p:sp>
          <p:nvSpPr>
            <p:cNvPr id="6" name="TextBox 5">
              <a:extLst>
                <a:ext uri="{FF2B5EF4-FFF2-40B4-BE49-F238E27FC236}">
                  <a16:creationId xmlns:a16="http://schemas.microsoft.com/office/drawing/2014/main" id="{1AD7A948-9EE8-C984-77F4-F3EE21C30DE6}"/>
                </a:ext>
              </a:extLst>
            </p:cNvPr>
            <p:cNvSpPr txBox="1"/>
            <p:nvPr/>
          </p:nvSpPr>
          <p:spPr>
            <a:xfrm>
              <a:off x="838200" y="4125701"/>
              <a:ext cx="2348353" cy="200055"/>
            </a:xfrm>
            <a:prstGeom prst="rect">
              <a:avLst/>
            </a:prstGeom>
            <a:solidFill>
              <a:srgbClr val="000000"/>
            </a:solidFill>
          </p:spPr>
          <p:txBody>
            <a:bodyPr wrap="square">
              <a:spAutoFit/>
            </a:bodyPr>
            <a:lstStyle/>
            <a:p>
              <a:pPr algn="r">
                <a:spcAft>
                  <a:spcPts val="600"/>
                </a:spcAft>
              </a:pPr>
              <a:r>
                <a:rPr lang="en-US" sz="700" dirty="0">
                  <a:solidFill>
                    <a:srgbClr val="FFFFFF"/>
                  </a:solidFill>
                  <a:hlinkClick r:id="rId5">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6">
                    <a:extLst>
                      <a:ext uri="{A12FA001-AC4F-418D-AE19-62706E023703}">
                        <ahyp:hlinkClr xmlns:ahyp="http://schemas.microsoft.com/office/drawing/2018/hyperlinkcolor" val="tx"/>
                      </a:ext>
                    </a:extLst>
                  </a:hlinkClick>
                </a:rPr>
                <a:t>CC BY-SA</a:t>
              </a:r>
              <a:r>
                <a:rPr lang="en-US" sz="700" dirty="0">
                  <a:solidFill>
                    <a:srgbClr val="FFFFFF"/>
                  </a:solidFill>
                </a:rPr>
                <a:t>.</a:t>
              </a:r>
            </a:p>
          </p:txBody>
        </p:sp>
      </p:grpSp>
    </p:spTree>
    <p:extLst>
      <p:ext uri="{BB962C8B-B14F-4D97-AF65-F5344CB8AC3E}">
        <p14:creationId xmlns:p14="http://schemas.microsoft.com/office/powerpoint/2010/main" val="3703182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65888-1DD0-B346-959C-3B710A1BD17F}"/>
              </a:ext>
            </a:extLst>
          </p:cNvPr>
          <p:cNvSpPr>
            <a:spLocks noGrp="1"/>
          </p:cNvSpPr>
          <p:nvPr>
            <p:ph type="title"/>
          </p:nvPr>
        </p:nvSpPr>
        <p:spPr>
          <a:xfrm>
            <a:off x="838200" y="342599"/>
            <a:ext cx="10515600" cy="1325563"/>
          </a:xfrm>
        </p:spPr>
        <p:txBody>
          <a:bodyPr/>
          <a:lstStyle/>
          <a:p>
            <a:r>
              <a:rPr lang="en-US" dirty="0"/>
              <a:t>Transforming Lives </a:t>
            </a:r>
          </a:p>
        </p:txBody>
      </p:sp>
      <p:sp>
        <p:nvSpPr>
          <p:cNvPr id="3" name="Content Placeholder 2">
            <a:extLst>
              <a:ext uri="{FF2B5EF4-FFF2-40B4-BE49-F238E27FC236}">
                <a16:creationId xmlns:a16="http://schemas.microsoft.com/office/drawing/2014/main" id="{D070363C-98CF-8945-9BC1-3DC58D9834AD}"/>
              </a:ext>
            </a:extLst>
          </p:cNvPr>
          <p:cNvSpPr>
            <a:spLocks noGrp="1"/>
          </p:cNvSpPr>
          <p:nvPr>
            <p:ph idx="1"/>
          </p:nvPr>
        </p:nvSpPr>
        <p:spPr>
          <a:xfrm>
            <a:off x="838200" y="2010761"/>
            <a:ext cx="10515600" cy="4142905"/>
          </a:xfrm>
        </p:spPr>
        <p:txBody>
          <a:bodyPr/>
          <a:lstStyle/>
          <a:p>
            <a:r>
              <a:rPr lang="en-US" sz="2800" dirty="0"/>
              <a:t>Governor’s message. </a:t>
            </a:r>
          </a:p>
          <a:p>
            <a:r>
              <a:rPr lang="en-US" sz="2800" dirty="0"/>
              <a:t>One DSHS. </a:t>
            </a:r>
            <a:endParaRPr lang="en-US" sz="2800" dirty="0">
              <a:cs typeface="Calibri"/>
            </a:endParaRPr>
          </a:p>
          <a:p>
            <a:r>
              <a:rPr lang="en-US" sz="2800" dirty="0"/>
              <a:t>Strategic plan. </a:t>
            </a:r>
          </a:p>
          <a:p>
            <a:r>
              <a:rPr lang="en-US" sz="2800" dirty="0"/>
              <a:t>Employer of Choice. </a:t>
            </a:r>
            <a:endParaRPr lang="en-US" sz="2800" dirty="0">
              <a:cs typeface="Calibri"/>
            </a:endParaRPr>
          </a:p>
        </p:txBody>
      </p:sp>
      <p:pic>
        <p:nvPicPr>
          <p:cNvPr id="8" name="Graphic 7" descr="WA.GOV Logo Two evergreen trees and a sun with a white background. ">
            <a:extLst>
              <a:ext uri="{FF2B5EF4-FFF2-40B4-BE49-F238E27FC236}">
                <a16:creationId xmlns:a16="http://schemas.microsoft.com/office/drawing/2014/main" id="{CAC9D712-00C3-DC83-F0E7-2CDC700102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43662" y="1463041"/>
            <a:ext cx="4111843" cy="3079432"/>
          </a:xfrm>
          <a:prstGeom prst="rect">
            <a:avLst/>
          </a:prstGeom>
        </p:spPr>
      </p:pic>
    </p:spTree>
    <p:extLst>
      <p:ext uri="{BB962C8B-B14F-4D97-AF65-F5344CB8AC3E}">
        <p14:creationId xmlns:p14="http://schemas.microsoft.com/office/powerpoint/2010/main" val="3707575885"/>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SHS Template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14D103-6256-4B04-8145-E112DB7751A8}" vid="{23AB8E71-7F8D-4D71-A3DC-9517B12A1C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3B331C4B21A04BA11C21D97548DB69" ma:contentTypeVersion="18" ma:contentTypeDescription="Create a new document." ma:contentTypeScope="" ma:versionID="ad154b890090d6353bb77b9ac126460b">
  <xsd:schema xmlns:xsd="http://www.w3.org/2001/XMLSchema" xmlns:xs="http://www.w3.org/2001/XMLSchema" xmlns:p="http://schemas.microsoft.com/office/2006/metadata/properties" xmlns:ns1="http://schemas.microsoft.com/sharepoint/v3" xmlns:ns3="14030479-d59b-43b5-b4d3-469bb520fb04" xmlns:ns4="efb2b599-e6e2-4d85-bd47-7a5c28cd820f" targetNamespace="http://schemas.microsoft.com/office/2006/metadata/properties" ma:root="true" ma:fieldsID="6e3c3290eff9c3a9cff749307b882555" ns1:_="" ns3:_="" ns4:_="">
    <xsd:import namespace="http://schemas.microsoft.com/sharepoint/v3"/>
    <xsd:import namespace="14030479-d59b-43b5-b4d3-469bb520fb04"/>
    <xsd:import namespace="efb2b599-e6e2-4d85-bd47-7a5c28cd820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_activity" minOccurs="0"/>
                <xsd:element ref="ns3:MediaServiceLocation" minOccurs="0"/>
                <xsd:element ref="ns1:_ip_UnifiedCompliancePolicyProperties" minOccurs="0"/>
                <xsd:element ref="ns1:_ip_UnifiedCompliancePolicyUIAction" minOccurs="0"/>
                <xsd:element ref="ns3:MediaServiceObjectDetectorVersions"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030479-d59b-43b5-b4d3-469bb520fb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b2b599-e6e2-4d85-bd47-7a5c28cd82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14030479-d59b-43b5-b4d3-469bb520fb04"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0A97172-6C51-4F6E-B610-B4EFCE7862C2}">
  <ds:schemaRefs>
    <ds:schemaRef ds:uri="http://schemas.microsoft.com/sharepoint/v3/contenttype/forms"/>
  </ds:schemaRefs>
</ds:datastoreItem>
</file>

<file path=customXml/itemProps2.xml><?xml version="1.0" encoding="utf-8"?>
<ds:datastoreItem xmlns:ds="http://schemas.openxmlformats.org/officeDocument/2006/customXml" ds:itemID="{4F04D56F-0A0C-4D82-82C2-B5C0433DA512}">
  <ds:schemaRefs>
    <ds:schemaRef ds:uri="14030479-d59b-43b5-b4d3-469bb520fb04"/>
    <ds:schemaRef ds:uri="efb2b599-e6e2-4d85-bd47-7a5c28cd82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9846683-7E6E-48F2-94B2-9E9A465DEF6C}">
  <ds:schemaRefs>
    <ds:schemaRef ds:uri="14030479-d59b-43b5-b4d3-469bb520fb04"/>
    <ds:schemaRef ds:uri="efb2b599-e6e2-4d85-bd47-7a5c28cd82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109</TotalTime>
  <Words>3054</Words>
  <Application>Microsoft Office PowerPoint</Application>
  <PresentationFormat>Widescreen</PresentationFormat>
  <Paragraphs>191</Paragraphs>
  <Slides>19</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Calibri Light</vt:lpstr>
      <vt:lpstr>Symbol</vt:lpstr>
      <vt:lpstr>Office Theme</vt:lpstr>
      <vt:lpstr>DSHS Template </vt:lpstr>
      <vt:lpstr>Immigration as a Barrier to Employment- Raise Every Voice  </vt:lpstr>
      <vt:lpstr>Presenters</vt:lpstr>
      <vt:lpstr>Background:</vt:lpstr>
      <vt:lpstr>Raise Every Voice Tour </vt:lpstr>
      <vt:lpstr>Who is DDA&gt;</vt:lpstr>
      <vt:lpstr>Why do people immigrate? </vt:lpstr>
      <vt:lpstr>Challenges and intersectionality </vt:lpstr>
      <vt:lpstr>Types of visas</vt:lpstr>
      <vt:lpstr>Transforming Lives </vt:lpstr>
      <vt:lpstr>Person-centered metrics </vt:lpstr>
      <vt:lpstr>Lived experiences </vt:lpstr>
      <vt:lpstr>Lived experience- Martin</vt:lpstr>
      <vt:lpstr>Lived experience- Margaret </vt:lpstr>
      <vt:lpstr>Lived experience shared on intersectionality</vt:lpstr>
      <vt:lpstr>Solutions in development</vt:lpstr>
      <vt:lpstr>Solutions implemented  </vt:lpstr>
      <vt:lpstr>Solutions proposed </vt:lpstr>
      <vt:lpstr>References </vt:lpstr>
      <vt:lpstr>What questions do you have?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MacLeod, Sarah M (DSHS/DDA)</cp:lastModifiedBy>
  <cp:revision>7</cp:revision>
  <dcterms:created xsi:type="dcterms:W3CDTF">2019-09-12T19:47:00Z</dcterms:created>
  <dcterms:modified xsi:type="dcterms:W3CDTF">2024-06-04T18:48:10Z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520fa42-cf58-4c22-8b93-58cf1d3bd1cb_Enabled">
    <vt:lpwstr>true</vt:lpwstr>
  </property>
  <property fmtid="{D5CDD505-2E9C-101B-9397-08002B2CF9AE}" pid="3" name="MSIP_Label_1520fa42-cf58-4c22-8b93-58cf1d3bd1cb_SetDate">
    <vt:lpwstr>2024-03-27T21:33:15Z</vt:lpwstr>
  </property>
  <property fmtid="{D5CDD505-2E9C-101B-9397-08002B2CF9AE}" pid="4" name="MSIP_Label_1520fa42-cf58-4c22-8b93-58cf1d3bd1cb_Method">
    <vt:lpwstr>Privileged</vt:lpwstr>
  </property>
  <property fmtid="{D5CDD505-2E9C-101B-9397-08002B2CF9AE}" pid="5" name="MSIP_Label_1520fa42-cf58-4c22-8b93-58cf1d3bd1cb_Name">
    <vt:lpwstr>Public Information</vt:lpwstr>
  </property>
  <property fmtid="{D5CDD505-2E9C-101B-9397-08002B2CF9AE}" pid="6" name="MSIP_Label_1520fa42-cf58-4c22-8b93-58cf1d3bd1cb_SiteId">
    <vt:lpwstr>11d0e217-264e-400a-8ba0-57dcc127d72d</vt:lpwstr>
  </property>
  <property fmtid="{D5CDD505-2E9C-101B-9397-08002B2CF9AE}" pid="7" name="MSIP_Label_1520fa42-cf58-4c22-8b93-58cf1d3bd1cb_ActionId">
    <vt:lpwstr>ade07a1b-45e7-4bca-a8ca-7fa28534d0c6</vt:lpwstr>
  </property>
  <property fmtid="{D5CDD505-2E9C-101B-9397-08002B2CF9AE}" pid="8" name="MSIP_Label_1520fa42-cf58-4c22-8b93-58cf1d3bd1cb_ContentBits">
    <vt:lpwstr>0</vt:lpwstr>
  </property>
  <property fmtid="{D5CDD505-2E9C-101B-9397-08002B2CF9AE}" pid="9" name="ContentTypeId">
    <vt:lpwstr>0x010100B53B331C4B21A04BA11C21D97548DB69</vt:lpwstr>
  </property>
</Properties>
</file>