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
      <p:font typeface="Nunito Light"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33"/>
    <a:srgbClr val="49625F"/>
    <a:srgbClr val="9D7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F4F4C-AEB0-46D8-9668-3F121C732521}" v="50" dt="2023-06-16T18:09:00.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91057" autoAdjust="0"/>
  </p:normalViewPr>
  <p:slideViewPr>
    <p:cSldViewPr snapToGrid="0">
      <p:cViewPr>
        <p:scale>
          <a:sx n="84" d="100"/>
          <a:sy n="84" d="100"/>
        </p:scale>
        <p:origin x="40" y="168"/>
      </p:cViewPr>
      <p:guideLst>
        <p:guide orient="horz" pos="1620"/>
        <p:guide pos="2880"/>
      </p:guideLst>
    </p:cSldViewPr>
  </p:slideViewPr>
  <p:outlineViewPr>
    <p:cViewPr>
      <p:scale>
        <a:sx n="33" d="100"/>
        <a:sy n="33" d="100"/>
      </p:scale>
      <p:origin x="0" y="-1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 Tangi" userId="dea99f77-5d9c-4eea-a268-597abc4fc4a2" providerId="ADAL" clId="{E0EF4F4C-AEB0-46D8-9668-3F121C732521}"/>
    <pc:docChg chg="undo custSel addSld delSld modSld sldOrd modMainMaster">
      <pc:chgData name="Tash, Tangi" userId="dea99f77-5d9c-4eea-a268-597abc4fc4a2" providerId="ADAL" clId="{E0EF4F4C-AEB0-46D8-9668-3F121C732521}" dt="2023-06-16T18:09:00.888" v="646"/>
      <pc:docMkLst>
        <pc:docMk/>
      </pc:docMkLst>
      <pc:sldChg chg="modNotesTx">
        <pc:chgData name="Tash, Tangi" userId="dea99f77-5d9c-4eea-a268-597abc4fc4a2" providerId="ADAL" clId="{E0EF4F4C-AEB0-46D8-9668-3F121C732521}" dt="2023-06-16T18:04:32.255" v="565" actId="20577"/>
        <pc:sldMkLst>
          <pc:docMk/>
          <pc:sldMk cId="0" sldId="257"/>
        </pc:sldMkLst>
      </pc:sldChg>
      <pc:sldChg chg="modNotesTx">
        <pc:chgData name="Tash, Tangi" userId="dea99f77-5d9c-4eea-a268-597abc4fc4a2" providerId="ADAL" clId="{E0EF4F4C-AEB0-46D8-9668-3F121C732521}" dt="2023-06-16T18:04:40.790" v="577" actId="20577"/>
        <pc:sldMkLst>
          <pc:docMk/>
          <pc:sldMk cId="0" sldId="258"/>
        </pc:sldMkLst>
      </pc:sldChg>
      <pc:sldChg chg="modNotesTx">
        <pc:chgData name="Tash, Tangi" userId="dea99f77-5d9c-4eea-a268-597abc4fc4a2" providerId="ADAL" clId="{E0EF4F4C-AEB0-46D8-9668-3F121C732521}" dt="2023-06-16T18:04:48.584" v="583" actId="114"/>
        <pc:sldMkLst>
          <pc:docMk/>
          <pc:sldMk cId="0" sldId="259"/>
        </pc:sldMkLst>
      </pc:sldChg>
      <pc:sldChg chg="modNotesTx">
        <pc:chgData name="Tash, Tangi" userId="dea99f77-5d9c-4eea-a268-597abc4fc4a2" providerId="ADAL" clId="{E0EF4F4C-AEB0-46D8-9668-3F121C732521}" dt="2023-06-16T18:04:54.200" v="588" actId="20577"/>
        <pc:sldMkLst>
          <pc:docMk/>
          <pc:sldMk cId="0" sldId="260"/>
        </pc:sldMkLst>
      </pc:sldChg>
      <pc:sldChg chg="modNotesTx">
        <pc:chgData name="Tash, Tangi" userId="dea99f77-5d9c-4eea-a268-597abc4fc4a2" providerId="ADAL" clId="{E0EF4F4C-AEB0-46D8-9668-3F121C732521}" dt="2023-06-16T18:05:03.532" v="592" actId="20577"/>
        <pc:sldMkLst>
          <pc:docMk/>
          <pc:sldMk cId="0" sldId="261"/>
        </pc:sldMkLst>
      </pc:sldChg>
      <pc:sldChg chg="modNotesTx">
        <pc:chgData name="Tash, Tangi" userId="dea99f77-5d9c-4eea-a268-597abc4fc4a2" providerId="ADAL" clId="{E0EF4F4C-AEB0-46D8-9668-3F121C732521}" dt="2023-06-16T18:05:06.324" v="596" actId="20577"/>
        <pc:sldMkLst>
          <pc:docMk/>
          <pc:sldMk cId="0" sldId="262"/>
        </pc:sldMkLst>
      </pc:sldChg>
      <pc:sldChg chg="modSp mod modNotesTx">
        <pc:chgData name="Tash, Tangi" userId="dea99f77-5d9c-4eea-a268-597abc4fc4a2" providerId="ADAL" clId="{E0EF4F4C-AEB0-46D8-9668-3F121C732521}" dt="2023-06-16T18:05:15.371" v="601" actId="114"/>
        <pc:sldMkLst>
          <pc:docMk/>
          <pc:sldMk cId="0" sldId="263"/>
        </pc:sldMkLst>
        <pc:spChg chg="mod">
          <ac:chgData name="Tash, Tangi" userId="dea99f77-5d9c-4eea-a268-597abc4fc4a2" providerId="ADAL" clId="{E0EF4F4C-AEB0-46D8-9668-3F121C732521}" dt="2023-06-16T17:20:32.714" v="35" actId="12"/>
          <ac:spMkLst>
            <pc:docMk/>
            <pc:sldMk cId="0" sldId="263"/>
            <ac:spMk id="195" creationId="{00000000-0000-0000-0000-000000000000}"/>
          </ac:spMkLst>
        </pc:spChg>
      </pc:sldChg>
      <pc:sldChg chg="modNotesTx">
        <pc:chgData name="Tash, Tangi" userId="dea99f77-5d9c-4eea-a268-597abc4fc4a2" providerId="ADAL" clId="{E0EF4F4C-AEB0-46D8-9668-3F121C732521}" dt="2023-06-16T18:05:18.587" v="606" actId="20577"/>
        <pc:sldMkLst>
          <pc:docMk/>
          <pc:sldMk cId="0" sldId="264"/>
        </pc:sldMkLst>
      </pc:sldChg>
      <pc:sldChg chg="modSp new del mod ord">
        <pc:chgData name="Tash, Tangi" userId="dea99f77-5d9c-4eea-a268-597abc4fc4a2" providerId="ADAL" clId="{E0EF4F4C-AEB0-46D8-9668-3F121C732521}" dt="2023-06-16T17:29:17.406" v="54" actId="2696"/>
        <pc:sldMkLst>
          <pc:docMk/>
          <pc:sldMk cId="3302433941" sldId="267"/>
        </pc:sldMkLst>
        <pc:spChg chg="mod">
          <ac:chgData name="Tash, Tangi" userId="dea99f77-5d9c-4eea-a268-597abc4fc4a2" providerId="ADAL" clId="{E0EF4F4C-AEB0-46D8-9668-3F121C732521}" dt="2023-06-16T17:28:46.535" v="52" actId="255"/>
          <ac:spMkLst>
            <pc:docMk/>
            <pc:sldMk cId="3302433941" sldId="267"/>
            <ac:spMk id="2" creationId="{9BF1473C-4078-57BF-C1D8-03B33E0E99A6}"/>
          </ac:spMkLst>
        </pc:spChg>
      </pc:sldChg>
      <pc:sldChg chg="addSp delSp modSp new mod modClrScheme chgLayout modNotesTx">
        <pc:chgData name="Tash, Tangi" userId="dea99f77-5d9c-4eea-a268-597abc4fc4a2" providerId="ADAL" clId="{E0EF4F4C-AEB0-46D8-9668-3F121C732521}" dt="2023-06-16T18:05:31.537" v="619" actId="5793"/>
        <pc:sldMkLst>
          <pc:docMk/>
          <pc:sldMk cId="326853996" sldId="268"/>
        </pc:sldMkLst>
        <pc:spChg chg="mod ord">
          <ac:chgData name="Tash, Tangi" userId="dea99f77-5d9c-4eea-a268-597abc4fc4a2" providerId="ADAL" clId="{E0EF4F4C-AEB0-46D8-9668-3F121C732521}" dt="2023-06-16T18:03:47.411" v="560" actId="20577"/>
          <ac:spMkLst>
            <pc:docMk/>
            <pc:sldMk cId="326853996" sldId="268"/>
            <ac:spMk id="2" creationId="{B2D28EBD-27C3-3126-2D78-7ABCDA7CAEE2}"/>
          </ac:spMkLst>
        </pc:spChg>
        <pc:spChg chg="del mod">
          <ac:chgData name="Tash, Tangi" userId="dea99f77-5d9c-4eea-a268-597abc4fc4a2" providerId="ADAL" clId="{E0EF4F4C-AEB0-46D8-9668-3F121C732521}" dt="2023-06-16T17:51:46.925" v="385" actId="21"/>
          <ac:spMkLst>
            <pc:docMk/>
            <pc:sldMk cId="326853996" sldId="268"/>
            <ac:spMk id="3" creationId="{BE794900-7B4B-CD0C-24F0-369C9660D07A}"/>
          </ac:spMkLst>
        </pc:spChg>
        <pc:spChg chg="del mod">
          <ac:chgData name="Tash, Tangi" userId="dea99f77-5d9c-4eea-a268-597abc4fc4a2" providerId="ADAL" clId="{E0EF4F4C-AEB0-46D8-9668-3F121C732521}" dt="2023-06-16T17:53:53.985" v="411" actId="21"/>
          <ac:spMkLst>
            <pc:docMk/>
            <pc:sldMk cId="326853996" sldId="268"/>
            <ac:spMk id="4" creationId="{BD1EADA0-B322-96EB-ACE9-605E638D1FB6}"/>
          </ac:spMkLst>
        </pc:spChg>
        <pc:spChg chg="add del mod">
          <ac:chgData name="Tash, Tangi" userId="dea99f77-5d9c-4eea-a268-597abc4fc4a2" providerId="ADAL" clId="{E0EF4F4C-AEB0-46D8-9668-3F121C732521}" dt="2023-06-16T17:51:49.831" v="386" actId="21"/>
          <ac:spMkLst>
            <pc:docMk/>
            <pc:sldMk cId="326853996" sldId="268"/>
            <ac:spMk id="9" creationId="{9AD741B9-287C-48B0-2464-A47FF012ECE8}"/>
          </ac:spMkLst>
        </pc:spChg>
        <pc:spChg chg="add del mod ord">
          <ac:chgData name="Tash, Tangi" userId="dea99f77-5d9c-4eea-a268-597abc4fc4a2" providerId="ADAL" clId="{E0EF4F4C-AEB0-46D8-9668-3F121C732521}" dt="2023-06-16T17:59:46.810" v="421" actId="700"/>
          <ac:spMkLst>
            <pc:docMk/>
            <pc:sldMk cId="326853996" sldId="268"/>
            <ac:spMk id="11" creationId="{8FACDDFE-CF88-AB1B-372C-B53BB12AE490}"/>
          </ac:spMkLst>
        </pc:spChg>
        <pc:spChg chg="add del mod ord">
          <ac:chgData name="Tash, Tangi" userId="dea99f77-5d9c-4eea-a268-597abc4fc4a2" providerId="ADAL" clId="{E0EF4F4C-AEB0-46D8-9668-3F121C732521}" dt="2023-06-16T17:59:59.387" v="423" actId="21"/>
          <ac:spMkLst>
            <pc:docMk/>
            <pc:sldMk cId="326853996" sldId="268"/>
            <ac:spMk id="12" creationId="{D35B2B11-B4D8-7864-2BA0-84483DE7DB05}"/>
          </ac:spMkLst>
        </pc:spChg>
        <pc:graphicFrameChg chg="add del mod">
          <ac:chgData name="Tash, Tangi" userId="dea99f77-5d9c-4eea-a268-597abc4fc4a2" providerId="ADAL" clId="{E0EF4F4C-AEB0-46D8-9668-3F121C732521}" dt="2023-06-16T17:41:31.847" v="159" actId="21"/>
          <ac:graphicFrameMkLst>
            <pc:docMk/>
            <pc:sldMk cId="326853996" sldId="268"/>
            <ac:graphicFrameMk id="5" creationId="{1E321E90-7B4F-B4AE-8703-55BAAECB622A}"/>
          </ac:graphicFrameMkLst>
        </pc:graphicFrameChg>
        <pc:graphicFrameChg chg="add del mod">
          <ac:chgData name="Tash, Tangi" userId="dea99f77-5d9c-4eea-a268-597abc4fc4a2" providerId="ADAL" clId="{E0EF4F4C-AEB0-46D8-9668-3F121C732521}" dt="2023-06-16T17:43:23.558" v="175" actId="21"/>
          <ac:graphicFrameMkLst>
            <pc:docMk/>
            <pc:sldMk cId="326853996" sldId="268"/>
            <ac:graphicFrameMk id="6" creationId="{115BD357-C454-DCBB-4649-28C7900E86BE}"/>
          </ac:graphicFrameMkLst>
        </pc:graphicFrameChg>
        <pc:graphicFrameChg chg="add del mod">
          <ac:chgData name="Tash, Tangi" userId="dea99f77-5d9c-4eea-a268-597abc4fc4a2" providerId="ADAL" clId="{E0EF4F4C-AEB0-46D8-9668-3F121C732521}" dt="2023-06-16T17:57:11.890" v="416" actId="478"/>
          <ac:graphicFrameMkLst>
            <pc:docMk/>
            <pc:sldMk cId="326853996" sldId="268"/>
            <ac:graphicFrameMk id="7" creationId="{BC13DED8-D9CD-A289-12CA-8333E5664F03}"/>
          </ac:graphicFrameMkLst>
        </pc:graphicFrameChg>
        <pc:graphicFrameChg chg="add mod">
          <ac:chgData name="Tash, Tangi" userId="dea99f77-5d9c-4eea-a268-597abc4fc4a2" providerId="ADAL" clId="{E0EF4F4C-AEB0-46D8-9668-3F121C732521}" dt="2023-06-16T18:01:08.636" v="552" actId="962"/>
          <ac:graphicFrameMkLst>
            <pc:docMk/>
            <pc:sldMk cId="326853996" sldId="268"/>
            <ac:graphicFrameMk id="10" creationId="{A052BD02-227B-01A1-B027-FCCE22515705}"/>
          </ac:graphicFrameMkLst>
        </pc:graphicFrameChg>
      </pc:sldChg>
      <pc:sldChg chg="addSp delSp modSp new mod setBg modNotesTx">
        <pc:chgData name="Tash, Tangi" userId="dea99f77-5d9c-4eea-a268-597abc4fc4a2" providerId="ADAL" clId="{E0EF4F4C-AEB0-46D8-9668-3F121C732521}" dt="2023-06-16T18:09:00.888" v="646"/>
        <pc:sldMkLst>
          <pc:docMk/>
          <pc:sldMk cId="1389974737" sldId="269"/>
        </pc:sldMkLst>
        <pc:spChg chg="mod">
          <ac:chgData name="Tash, Tangi" userId="dea99f77-5d9c-4eea-a268-597abc4fc4a2" providerId="ADAL" clId="{E0EF4F4C-AEB0-46D8-9668-3F121C732521}" dt="2023-06-16T17:50:26.475" v="358" actId="1076"/>
          <ac:spMkLst>
            <pc:docMk/>
            <pc:sldMk cId="1389974737" sldId="269"/>
            <ac:spMk id="2" creationId="{DBDD008A-F328-9C2F-BF65-AA5071A65C52}"/>
          </ac:spMkLst>
        </pc:spChg>
        <pc:spChg chg="add del mod">
          <ac:chgData name="Tash, Tangi" userId="dea99f77-5d9c-4eea-a268-597abc4fc4a2" providerId="ADAL" clId="{E0EF4F4C-AEB0-46D8-9668-3F121C732521}" dt="2023-06-16T17:51:35.256" v="384" actId="2711"/>
          <ac:spMkLst>
            <pc:docMk/>
            <pc:sldMk cId="1389974737" sldId="269"/>
            <ac:spMk id="3" creationId="{5D933746-5A7E-4F8A-28E4-DFAF4976002D}"/>
          </ac:spMkLst>
        </pc:spChg>
        <pc:picChg chg="add del">
          <ac:chgData name="Tash, Tangi" userId="dea99f77-5d9c-4eea-a268-597abc4fc4a2" providerId="ADAL" clId="{E0EF4F4C-AEB0-46D8-9668-3F121C732521}" dt="2023-06-16T17:49:35.554" v="351"/>
          <ac:picMkLst>
            <pc:docMk/>
            <pc:sldMk cId="1389974737" sldId="269"/>
            <ac:picMk id="4" creationId="{84D2E787-236A-2F70-C076-F044B08BFA45}"/>
          </ac:picMkLst>
        </pc:picChg>
      </pc:sldChg>
      <pc:sldMasterChg chg="setBg modSldLayout">
        <pc:chgData name="Tash, Tangi" userId="dea99f77-5d9c-4eea-a268-597abc4fc4a2" providerId="ADAL" clId="{E0EF4F4C-AEB0-46D8-9668-3F121C732521}" dt="2023-06-16T18:09:00.888" v="646"/>
        <pc:sldMasterMkLst>
          <pc:docMk/>
          <pc:sldMasterMk cId="0" sldId="2147483659"/>
        </pc:sldMasterMkLst>
        <pc:sldLayoutChg chg="setBg">
          <pc:chgData name="Tash, Tangi" userId="dea99f77-5d9c-4eea-a268-597abc4fc4a2" providerId="ADAL" clId="{E0EF4F4C-AEB0-46D8-9668-3F121C732521}" dt="2023-06-16T18:09:00.888" v="646"/>
          <pc:sldLayoutMkLst>
            <pc:docMk/>
            <pc:sldMasterMk cId="0" sldId="2147483659"/>
            <pc:sldLayoutMk cId="0" sldId="2147483648"/>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49"/>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0"/>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1"/>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2"/>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3"/>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4"/>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5"/>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6"/>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7"/>
          </pc:sldLayoutMkLst>
        </pc:sldLayoutChg>
        <pc:sldLayoutChg chg="setBg">
          <pc:chgData name="Tash, Tangi" userId="dea99f77-5d9c-4eea-a268-597abc4fc4a2" providerId="ADAL" clId="{E0EF4F4C-AEB0-46D8-9668-3F121C732521}" dt="2023-06-16T18:09:00.888" v="646"/>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8464c0c0d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8464c0c0d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8464c0c0d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8464c0c0d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TANGI/LISA</a:t>
            </a:r>
          </a:p>
        </p:txBody>
      </p:sp>
    </p:spTree>
    <p:extLst>
      <p:ext uri="{BB962C8B-B14F-4D97-AF65-F5344CB8AC3E}">
        <p14:creationId xmlns:p14="http://schemas.microsoft.com/office/powerpoint/2010/main" val="101597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LISA/TANGI</a:t>
            </a:r>
          </a:p>
        </p:txBody>
      </p:sp>
    </p:spTree>
    <p:extLst>
      <p:ext uri="{BB962C8B-B14F-4D97-AF65-F5344CB8AC3E}">
        <p14:creationId xmlns:p14="http://schemas.microsoft.com/office/powerpoint/2010/main" val="120552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8464c0c0d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8464c0c0d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TANGI</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8887fcde6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18887fcde6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LISA &amp; TANGI</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8464c0c0d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18464c0c0d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US" sz="1200" i="0" dirty="0">
                <a:solidFill>
                  <a:schemeClr val="dk1"/>
                </a:solidFill>
              </a:rPr>
              <a:t>TANGI</a:t>
            </a:r>
            <a:endParaRPr sz="1200" i="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84756bcf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184756bcf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TANGI</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8464c0c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8464c0c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b="1" dirty="0">
                <a:solidFill>
                  <a:srgbClr val="00796B"/>
                </a:solidFill>
                <a:latin typeface="Nunito"/>
                <a:ea typeface="Nunito"/>
                <a:cs typeface="Nunito"/>
                <a:sym typeface="Nunito"/>
              </a:rPr>
              <a:t>LISA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8464c0c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18464c0c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LISA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8464c0c0d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8464c0c0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i="0" dirty="0">
                <a:solidFill>
                  <a:srgbClr val="AF7B51"/>
                </a:solidFill>
                <a:latin typeface="Nunito Light"/>
                <a:ea typeface="Nunito Light"/>
                <a:cs typeface="Nunito Light"/>
                <a:sym typeface="Nunito Light"/>
              </a:rPr>
              <a:t>LISA</a:t>
            </a:r>
            <a:endParaRPr i="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18464c0c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18464c0c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TANGI</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accent3">
            <a:alpha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ckinsey.com/industries/private-equity-and-principal-investors/our-insights/tracking-diversity-equity-and-inclusion-data-in-private-mark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in/tangibrantley/"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linkedin.com/in/lisagrun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587000" y="1224100"/>
            <a:ext cx="59700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solidFill>
                  <a:srgbClr val="9D7A63"/>
                </a:solidFill>
                <a:highlight>
                  <a:srgbClr val="FFFFFF"/>
                </a:highlight>
                <a:latin typeface="Nunito Light"/>
                <a:ea typeface="Nunito Light"/>
                <a:cs typeface="Nunito Light"/>
                <a:sym typeface="Nunito Light"/>
              </a:rPr>
              <a:t>Reading The Room:</a:t>
            </a:r>
            <a:br>
              <a:rPr lang="en" dirty="0">
                <a:solidFill>
                  <a:schemeClr val="bg1"/>
                </a:solidFill>
                <a:highlight>
                  <a:srgbClr val="FFFFFF"/>
                </a:highlight>
                <a:latin typeface="Nunito Light"/>
                <a:ea typeface="Nunito Light"/>
                <a:cs typeface="Nunito Light"/>
                <a:sym typeface="Nunito Light"/>
              </a:rPr>
            </a:br>
            <a:endParaRPr dirty="0">
              <a:solidFill>
                <a:schemeClr val="bg1"/>
              </a:solidFill>
              <a:highlight>
                <a:srgbClr val="FFFFFF"/>
              </a:highlight>
              <a:latin typeface="Nunito Light"/>
              <a:ea typeface="Nunito Light"/>
              <a:cs typeface="Nunito Light"/>
              <a:sym typeface="Nunito Light"/>
            </a:endParaRPr>
          </a:p>
        </p:txBody>
      </p:sp>
      <p:sp>
        <p:nvSpPr>
          <p:cNvPr id="129" name="Google Shape;129;p13"/>
          <p:cNvSpPr txBox="1">
            <a:spLocks noGrp="1"/>
          </p:cNvSpPr>
          <p:nvPr>
            <p:ph type="subTitle" idx="1"/>
          </p:nvPr>
        </p:nvSpPr>
        <p:spPr>
          <a:xfrm>
            <a:off x="1970800" y="2049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523"/>
              <a:buNone/>
            </a:pPr>
            <a:r>
              <a:rPr lang="en" sz="2805" i="1" dirty="0">
                <a:solidFill>
                  <a:schemeClr val="dk2"/>
                </a:solidFill>
                <a:highlight>
                  <a:srgbClr val="FFFFFF"/>
                </a:highlight>
                <a:latin typeface="Nunito Light"/>
                <a:ea typeface="Nunito Light"/>
                <a:cs typeface="Nunito Light"/>
                <a:sym typeface="Nunito Light"/>
              </a:rPr>
              <a:t>Incorporating Anti-Racism and Social Equity at Work</a:t>
            </a:r>
            <a:endParaRPr sz="2805" i="1" dirty="0">
              <a:solidFill>
                <a:schemeClr val="dk2"/>
              </a:solidFill>
              <a:highlight>
                <a:srgbClr val="FFFFFF"/>
              </a:highlight>
              <a:latin typeface="Nunito Light"/>
              <a:ea typeface="Nunito Light"/>
              <a:cs typeface="Nunito Light"/>
              <a:sym typeface="Nunito Light"/>
            </a:endParaRPr>
          </a:p>
        </p:txBody>
      </p:sp>
      <p:sp>
        <p:nvSpPr>
          <p:cNvPr id="130" name="Google Shape;130;p13"/>
          <p:cNvSpPr txBox="1"/>
          <p:nvPr/>
        </p:nvSpPr>
        <p:spPr>
          <a:xfrm>
            <a:off x="7720675" y="4580425"/>
            <a:ext cx="1201800" cy="261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a:latin typeface="Nunito"/>
                <a:ea typeface="Nunito"/>
                <a:cs typeface="Nunito"/>
                <a:sym typeface="Nunito"/>
              </a:rPr>
              <a:t>v1. 2023</a:t>
            </a:r>
            <a:endParaRPr sz="500">
              <a:latin typeface="Nunito"/>
              <a:ea typeface="Nunito"/>
              <a:cs typeface="Nunito"/>
              <a:sym typeface="Nunito"/>
            </a:endParaRPr>
          </a:p>
        </p:txBody>
      </p:sp>
      <p:sp>
        <p:nvSpPr>
          <p:cNvPr id="131" name="Google Shape;131;p13"/>
          <p:cNvSpPr txBox="1"/>
          <p:nvPr/>
        </p:nvSpPr>
        <p:spPr>
          <a:xfrm>
            <a:off x="3691800" y="3986650"/>
            <a:ext cx="5046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400" i="1">
              <a:solidFill>
                <a:schemeClr val="accent3"/>
              </a:solidFill>
              <a:latin typeface="Nunito"/>
              <a:ea typeface="Nunito"/>
              <a:cs typeface="Nunito"/>
              <a:sym typeface="Nunito"/>
            </a:endParaRPr>
          </a:p>
          <a:p>
            <a:pPr marL="0" lvl="0" indent="0" algn="ctr" rtl="0">
              <a:spcBef>
                <a:spcPts val="0"/>
              </a:spcBef>
              <a:spcAft>
                <a:spcPts val="0"/>
              </a:spcAft>
              <a:buNone/>
            </a:pPr>
            <a:r>
              <a:rPr lang="en" sz="2400">
                <a:solidFill>
                  <a:schemeClr val="accent5"/>
                </a:solidFill>
                <a:latin typeface="Nunito Light"/>
                <a:ea typeface="Nunito Light"/>
                <a:cs typeface="Nunito Light"/>
                <a:sym typeface="Nunito Light"/>
              </a:rPr>
              <a:t>Lisa Grund &amp; Tangi Tash </a:t>
            </a:r>
            <a:endParaRPr sz="2400">
              <a:solidFill>
                <a:schemeClr val="accent5"/>
              </a:solidFill>
              <a:latin typeface="Nunito Light"/>
              <a:ea typeface="Nunito Light"/>
              <a:cs typeface="Nunito Light"/>
              <a:sym typeface="Nuni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1883250" y="1085273"/>
            <a:ext cx="5377500" cy="2318754"/>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400" b="1" dirty="0"/>
              <a:t>Q&amp;A</a:t>
            </a:r>
            <a:endParaRP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819150" y="466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rgbClr val="9D7A63"/>
                </a:solidFill>
              </a:rPr>
              <a:t>References</a:t>
            </a:r>
            <a:endParaRPr b="1" dirty="0">
              <a:solidFill>
                <a:srgbClr val="9D7A63"/>
              </a:solidFill>
            </a:endParaRPr>
          </a:p>
        </p:txBody>
      </p:sp>
      <p:sp>
        <p:nvSpPr>
          <p:cNvPr id="214" name="Google Shape;214;p23"/>
          <p:cNvSpPr txBox="1">
            <a:spLocks noGrp="1"/>
          </p:cNvSpPr>
          <p:nvPr>
            <p:ph type="body" idx="1"/>
          </p:nvPr>
        </p:nvSpPr>
        <p:spPr>
          <a:xfrm>
            <a:off x="458750" y="1115775"/>
            <a:ext cx="7866000" cy="3627300"/>
          </a:xfrm>
          <a:prstGeom prst="rect">
            <a:avLst/>
          </a:prstGeom>
        </p:spPr>
        <p:txBody>
          <a:bodyPr spcFirstLastPara="1" wrap="square" lIns="91425" tIns="91425" rIns="91425" bIns="91425" anchor="t" anchorCtr="0">
            <a:normAutofit/>
          </a:bodyPr>
          <a:lstStyle/>
          <a:p>
            <a:pPr lvl="0" indent="-381000">
              <a:spcBef>
                <a:spcPts val="1200"/>
              </a:spcBef>
              <a:buClr>
                <a:srgbClr val="000000"/>
              </a:buClr>
              <a:buSzPts val="2400"/>
              <a:buFont typeface="Nunito"/>
              <a:buChar char="●"/>
            </a:pPr>
            <a:r>
              <a:rPr lang="en-US" sz="2400" dirty="0">
                <a:latin typeface="Nunito" pitchFamily="2" charset="0"/>
              </a:rPr>
              <a:t>Baboolall, David, and Alexandra Nee. “</a:t>
            </a:r>
            <a:r>
              <a:rPr lang="en-US" sz="2400" dirty="0">
                <a:latin typeface="Nunito" pitchFamily="2" charset="0"/>
                <a:hlinkClick r:id="rId3"/>
              </a:rPr>
              <a:t>Tracking Diversity, Equity, and Inclusion Data in Private Markets.</a:t>
            </a:r>
            <a:r>
              <a:rPr lang="en-US" sz="2400" dirty="0">
                <a:latin typeface="Nunito" pitchFamily="2" charset="0"/>
              </a:rPr>
              <a:t>” </a:t>
            </a:r>
            <a:r>
              <a:rPr lang="en-US" sz="2400" i="1" dirty="0">
                <a:latin typeface="Nunito" pitchFamily="2" charset="0"/>
              </a:rPr>
              <a:t>McKinsey &amp; Company</a:t>
            </a:r>
            <a:r>
              <a:rPr lang="en-US" sz="2400" dirty="0">
                <a:latin typeface="Nunito" pitchFamily="2" charset="0"/>
              </a:rPr>
              <a:t>, McKinsey &amp; Company, 31 Oct. 2022.  </a:t>
            </a:r>
          </a:p>
          <a:p>
            <a:pPr lvl="0" indent="-381000">
              <a:spcBef>
                <a:spcPts val="1200"/>
              </a:spcBef>
              <a:buClr>
                <a:srgbClr val="000000"/>
              </a:buClr>
              <a:buSzPts val="2400"/>
              <a:buFont typeface="Nunito"/>
              <a:buChar char="●"/>
            </a:pPr>
            <a:r>
              <a:rPr lang="en" sz="2400" dirty="0">
                <a:solidFill>
                  <a:srgbClr val="000000"/>
                </a:solidFill>
                <a:latin typeface="Nunito" pitchFamily="2" charset="0"/>
                <a:ea typeface="Nunito"/>
                <a:cs typeface="Nunito"/>
                <a:sym typeface="Nunito"/>
              </a:rPr>
              <a:t>KENDI, IBRAM X. </a:t>
            </a:r>
            <a:r>
              <a:rPr lang="en" sz="2400" i="1" dirty="0">
                <a:solidFill>
                  <a:srgbClr val="000000"/>
                </a:solidFill>
                <a:latin typeface="Nunito" pitchFamily="2" charset="0"/>
                <a:ea typeface="Nunito"/>
                <a:cs typeface="Nunito"/>
                <a:sym typeface="Nunito"/>
              </a:rPr>
              <a:t>How to Be an Antiracist</a:t>
            </a:r>
            <a:r>
              <a:rPr lang="en" sz="2400" dirty="0">
                <a:solidFill>
                  <a:srgbClr val="000000"/>
                </a:solidFill>
                <a:latin typeface="Nunito" pitchFamily="2" charset="0"/>
                <a:ea typeface="Nunito"/>
                <a:cs typeface="Nunito"/>
                <a:sym typeface="Nunito"/>
              </a:rPr>
              <a:t>. Penguin Random House LLC, 2019. </a:t>
            </a:r>
            <a:endParaRPr sz="2400" dirty="0">
              <a:solidFill>
                <a:srgbClr val="000000"/>
              </a:solidFill>
              <a:latin typeface="Nunito" pitchFamily="2" charset="0"/>
              <a:ea typeface="Nunito"/>
              <a:cs typeface="Nunito"/>
              <a:sym typeface="Nunito"/>
            </a:endParaRPr>
          </a:p>
          <a:p>
            <a:pPr marL="0" lvl="0" indent="0" algn="l" rtl="0">
              <a:spcBef>
                <a:spcPts val="1200"/>
              </a:spcBef>
              <a:spcAft>
                <a:spcPts val="1200"/>
              </a:spcAft>
              <a:buNone/>
            </a:pPr>
            <a:endParaRPr sz="1000" dirty="0">
              <a:solidFill>
                <a:srgbClr val="000000"/>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8EBD-27C3-3126-2D78-7ABCDA7CAEE2}"/>
              </a:ext>
            </a:extLst>
          </p:cNvPr>
          <p:cNvSpPr>
            <a:spLocks noGrp="1"/>
          </p:cNvSpPr>
          <p:nvPr>
            <p:ph type="ctrTitle"/>
          </p:nvPr>
        </p:nvSpPr>
        <p:spPr>
          <a:xfrm>
            <a:off x="1858703" y="1276050"/>
            <a:ext cx="5361300" cy="1448100"/>
          </a:xfrm>
        </p:spPr>
        <p:txBody>
          <a:bodyPr>
            <a:normAutofit fontScale="90000"/>
          </a:bodyPr>
          <a:lstStyle/>
          <a:p>
            <a:pPr algn="ctr"/>
            <a:r>
              <a:rPr lang="en-US" sz="2800" b="1" dirty="0"/>
              <a:t>HELPFUL RESOURCE GUIDE</a:t>
            </a:r>
            <a:br>
              <a:rPr lang="en-US" sz="2800" b="1" dirty="0"/>
            </a:br>
            <a:br>
              <a:rPr lang="en-US" sz="2800" b="1" dirty="0"/>
            </a:br>
            <a:r>
              <a:rPr lang="en-US" sz="2800" b="1" dirty="0"/>
              <a:t>CLICK PDF ICON BELOW</a:t>
            </a:r>
          </a:p>
        </p:txBody>
      </p:sp>
      <p:graphicFrame>
        <p:nvGraphicFramePr>
          <p:cNvPr id="10" name="Object 9" descr="Clickable image for helpful resource guide.">
            <a:extLst>
              <a:ext uri="{FF2B5EF4-FFF2-40B4-BE49-F238E27FC236}">
                <a16:creationId xmlns:a16="http://schemas.microsoft.com/office/drawing/2014/main" id="{A052BD02-227B-01A1-B027-FCCE22515705}"/>
              </a:ext>
            </a:extLst>
          </p:cNvPr>
          <p:cNvGraphicFramePr>
            <a:graphicFrameLocks noChangeAspect="1"/>
          </p:cNvGraphicFramePr>
          <p:nvPr>
            <p:extLst>
              <p:ext uri="{D42A27DB-BD31-4B8C-83A1-F6EECF244321}">
                <p14:modId xmlns:p14="http://schemas.microsoft.com/office/powerpoint/2010/main" val="840802709"/>
              </p:ext>
            </p:extLst>
          </p:nvPr>
        </p:nvGraphicFramePr>
        <p:xfrm>
          <a:off x="4082153" y="297624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400" imgH="806400" progId="AcroExch.Document.DC">
                  <p:embed/>
                </p:oleObj>
              </mc:Choice>
              <mc:Fallback>
                <p:oleObj name="Acrobat Document" showAsIcon="1" r:id="rId3" imgW="914400" imgH="806400" progId="AcroExch.Document.DC">
                  <p:embed/>
                  <p:pic>
                    <p:nvPicPr>
                      <p:cNvPr id="10" name="Object 9" descr="Clickable image for helpful resource guide.">
                        <a:extLst>
                          <a:ext uri="{FF2B5EF4-FFF2-40B4-BE49-F238E27FC236}">
                            <a16:creationId xmlns:a16="http://schemas.microsoft.com/office/drawing/2014/main" id="{A052BD02-227B-01A1-B027-FCCE22515705}"/>
                          </a:ext>
                        </a:extLst>
                      </p:cNvPr>
                      <p:cNvPicPr/>
                      <p:nvPr/>
                    </p:nvPicPr>
                    <p:blipFill>
                      <a:blip r:embed="rId4"/>
                      <a:stretch>
                        <a:fillRect/>
                      </a:stretch>
                    </p:blipFill>
                    <p:spPr>
                      <a:xfrm>
                        <a:off x="4082153" y="297624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685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008A-F328-9C2F-BF65-AA5071A65C52}"/>
              </a:ext>
            </a:extLst>
          </p:cNvPr>
          <p:cNvSpPr>
            <a:spLocks noGrp="1"/>
          </p:cNvSpPr>
          <p:nvPr>
            <p:ph type="title"/>
          </p:nvPr>
        </p:nvSpPr>
        <p:spPr>
          <a:xfrm>
            <a:off x="1324890" y="332290"/>
            <a:ext cx="6372300" cy="1379700"/>
          </a:xfrm>
        </p:spPr>
        <p:txBody>
          <a:bodyPr>
            <a:normAutofit/>
          </a:bodyPr>
          <a:lstStyle/>
          <a:p>
            <a:r>
              <a:rPr lang="en-US" sz="2600" b="1" dirty="0"/>
              <a:t>CONNECT WITH US</a:t>
            </a:r>
          </a:p>
        </p:txBody>
      </p:sp>
      <p:sp>
        <p:nvSpPr>
          <p:cNvPr id="3" name="Text Placeholder 2">
            <a:extLst>
              <a:ext uri="{FF2B5EF4-FFF2-40B4-BE49-F238E27FC236}">
                <a16:creationId xmlns:a16="http://schemas.microsoft.com/office/drawing/2014/main" id="{5D933746-5A7E-4F8A-28E4-DFAF4976002D}"/>
              </a:ext>
            </a:extLst>
          </p:cNvPr>
          <p:cNvSpPr>
            <a:spLocks noGrp="1"/>
          </p:cNvSpPr>
          <p:nvPr>
            <p:ph type="body" idx="1"/>
          </p:nvPr>
        </p:nvSpPr>
        <p:spPr>
          <a:xfrm>
            <a:off x="1225830" y="1711989"/>
            <a:ext cx="6372300" cy="1719521"/>
          </a:xfrm>
        </p:spPr>
        <p:txBody>
          <a:bodyPr>
            <a:normAutofit fontScale="40000" lnSpcReduction="20000"/>
          </a:bodyPr>
          <a:lstStyle/>
          <a:p>
            <a:pPr marL="146050" indent="0" algn="ctr">
              <a:buNone/>
            </a:pPr>
            <a:r>
              <a:rPr lang="en-US" sz="8000" dirty="0">
                <a:latin typeface="Nunito" pitchFamily="2" charset="0"/>
                <a:hlinkClick r:id="rId3"/>
              </a:rPr>
              <a:t> Tangi Tash | LinkedIn</a:t>
            </a:r>
            <a:endParaRPr lang="en-US" sz="8000" dirty="0">
              <a:latin typeface="Nunito" pitchFamily="2" charset="0"/>
            </a:endParaRPr>
          </a:p>
          <a:p>
            <a:pPr marL="146050" indent="0" algn="ctr">
              <a:buNone/>
            </a:pPr>
            <a:endParaRPr lang="en-US" sz="8000" dirty="0">
              <a:latin typeface="Nunito" pitchFamily="2" charset="0"/>
            </a:endParaRPr>
          </a:p>
          <a:p>
            <a:pPr marL="146050" indent="0" algn="ctr">
              <a:buNone/>
            </a:pPr>
            <a:r>
              <a:rPr lang="en-US" sz="8000" dirty="0">
                <a:latin typeface="Nunito" pitchFamily="2" charset="0"/>
                <a:hlinkClick r:id="rId4"/>
              </a:rPr>
              <a:t>Lisa Grund | LinkedIn</a:t>
            </a:r>
            <a:endParaRPr lang="en-US" sz="8000" dirty="0">
              <a:latin typeface="Nunito" pitchFamily="2" charset="0"/>
            </a:endParaRPr>
          </a:p>
          <a:p>
            <a:pPr marL="146050" indent="0">
              <a:buNone/>
            </a:pPr>
            <a:endParaRPr lang="en-US" dirty="0"/>
          </a:p>
        </p:txBody>
      </p:sp>
    </p:spTree>
    <p:extLst>
      <p:ext uri="{BB962C8B-B14F-4D97-AF65-F5344CB8AC3E}">
        <p14:creationId xmlns:p14="http://schemas.microsoft.com/office/powerpoint/2010/main" val="138997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1888675" y="944275"/>
            <a:ext cx="5377500" cy="24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400" b="1" dirty="0"/>
              <a:t>Disclaimer</a:t>
            </a:r>
            <a:r>
              <a:rPr lang="en" sz="2400" dirty="0">
                <a:latin typeface="Nunito Light"/>
                <a:ea typeface="Nunito Light"/>
                <a:cs typeface="Nunito Light"/>
                <a:sym typeface="Nunito Light"/>
              </a:rPr>
              <a:t>: </a:t>
            </a:r>
            <a:endParaRPr sz="2400" dirty="0">
              <a:latin typeface="Nunito Light"/>
              <a:ea typeface="Nunito Light"/>
              <a:cs typeface="Nunito Light"/>
              <a:sym typeface="Nunito Light"/>
            </a:endParaRPr>
          </a:p>
          <a:p>
            <a:pPr marL="0" lvl="0" indent="0" algn="ctr" rtl="0">
              <a:spcBef>
                <a:spcPts val="0"/>
              </a:spcBef>
              <a:spcAft>
                <a:spcPts val="0"/>
              </a:spcAft>
              <a:buSzPts val="990"/>
              <a:buNone/>
            </a:pPr>
            <a:r>
              <a:rPr lang="en" sz="2400" dirty="0">
                <a:latin typeface="Nunito Light"/>
                <a:ea typeface="Nunito Light"/>
                <a:cs typeface="Nunito Light"/>
                <a:sym typeface="Nunito Light"/>
              </a:rPr>
              <a:t>Please note that the views and opinions expressed during this presentation are our own and DO NOT represent those of the company we work for. Our presentation appearance does not constitute an endorsement from our employer.</a:t>
            </a:r>
            <a:endParaRPr sz="2400" dirty="0">
              <a:latin typeface="Nunito Light"/>
              <a:ea typeface="Nunito Light"/>
              <a:cs typeface="Nunito Light"/>
              <a:sym typeface="Nuni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 name="Title 2">
            <a:extLst>
              <a:ext uri="{FF2B5EF4-FFF2-40B4-BE49-F238E27FC236}">
                <a16:creationId xmlns:a16="http://schemas.microsoft.com/office/drawing/2014/main" id="{7E94295B-4BBA-13BE-688C-5B6BFED674ED}"/>
              </a:ext>
              <a:ext uri="{C183D7F6-B498-43B3-948B-1728B52AA6E4}">
                <adec:decorative xmlns:adec="http://schemas.microsoft.com/office/drawing/2017/decorative" val="0"/>
              </a:ext>
            </a:extLst>
          </p:cNvPr>
          <p:cNvSpPr>
            <a:spLocks noGrp="1"/>
          </p:cNvSpPr>
          <p:nvPr>
            <p:ph type="title"/>
          </p:nvPr>
        </p:nvSpPr>
        <p:spPr>
          <a:xfrm>
            <a:off x="1888684" y="-1646100"/>
            <a:ext cx="5377500" cy="1646100"/>
          </a:xfrm>
        </p:spPr>
        <p:txBody>
          <a:bodyPr spcFirstLastPara="1" wrap="square" lIns="91425" tIns="91425" rIns="91425" bIns="91425" anchor="b" anchorCtr="0">
            <a:normAutofit/>
          </a:bodyPr>
          <a:lstStyle/>
          <a:p>
            <a:r>
              <a:rPr lang="en-US" dirty="0"/>
              <a:t>Speaker Introduction</a:t>
            </a:r>
          </a:p>
        </p:txBody>
      </p:sp>
      <p:pic>
        <p:nvPicPr>
          <p:cNvPr id="141" name="Google Shape;141;p15" descr="A woman standing on a railing by water">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760650" y="1723600"/>
            <a:ext cx="1935549" cy="2902424"/>
          </a:xfrm>
          <a:prstGeom prst="rect">
            <a:avLst/>
          </a:prstGeom>
          <a:noFill/>
          <a:ln>
            <a:noFill/>
          </a:ln>
          <a:effectLst>
            <a:outerShdw blurRad="57150" dist="19050" dir="5400000" algn="bl" rotWithShape="0">
              <a:srgbClr val="000000">
                <a:alpha val="50000"/>
              </a:srgbClr>
            </a:outerShdw>
          </a:effectLst>
        </p:spPr>
      </p:pic>
      <p:sp>
        <p:nvSpPr>
          <p:cNvPr id="2" name="TextBox 1">
            <a:extLst>
              <a:ext uri="{FF2B5EF4-FFF2-40B4-BE49-F238E27FC236}">
                <a16:creationId xmlns:a16="http://schemas.microsoft.com/office/drawing/2014/main" id="{04F23C8E-E991-78AD-908A-F172C46E6B0A}"/>
              </a:ext>
            </a:extLst>
          </p:cNvPr>
          <p:cNvSpPr txBox="1"/>
          <p:nvPr/>
        </p:nvSpPr>
        <p:spPr>
          <a:xfrm>
            <a:off x="2696199" y="2272995"/>
            <a:ext cx="1645920" cy="2277547"/>
          </a:xfrm>
          <a:prstGeom prst="rect">
            <a:avLst/>
          </a:prstGeom>
          <a:noFill/>
        </p:spPr>
        <p:txBody>
          <a:bodyPr wrap="square" rtlCol="0">
            <a:spAutoFit/>
          </a:bodyPr>
          <a:lstStyle/>
          <a:p>
            <a:pPr rtl="0">
              <a:spcBef>
                <a:spcPts val="0"/>
              </a:spcBef>
              <a:spcAft>
                <a:spcPts val="0"/>
              </a:spcAft>
            </a:pPr>
            <a:r>
              <a:rPr lang="en-US" sz="1100" i="0" u="none" strike="noStrike" dirty="0">
                <a:solidFill>
                  <a:srgbClr val="FFFFFF"/>
                </a:solidFill>
                <a:effectLst/>
                <a:latin typeface="Nunito" pitchFamily="2" charset="0"/>
              </a:rPr>
              <a:t>Lisa Grund</a:t>
            </a:r>
            <a:br>
              <a:rPr lang="en-US" sz="1100" i="0" u="none" strike="noStrike" dirty="0">
                <a:solidFill>
                  <a:srgbClr val="FFFFFF"/>
                </a:solidFill>
                <a:effectLst/>
                <a:latin typeface="Nunito" pitchFamily="2" charset="0"/>
              </a:rPr>
            </a:br>
            <a:r>
              <a:rPr lang="en-US" sz="1100" i="0" u="none" strike="noStrike" dirty="0">
                <a:solidFill>
                  <a:srgbClr val="FFFFFF"/>
                </a:solidFill>
                <a:effectLst/>
                <a:latin typeface="Nunito" pitchFamily="2" charset="0"/>
              </a:rPr>
              <a:t>Mom, Leader, Wife, Speaker, Coach &amp; BIPOC woman </a:t>
            </a:r>
            <a:r>
              <a:rPr lang="en-US" sz="1100" i="1" u="none" strike="noStrike" dirty="0">
                <a:solidFill>
                  <a:srgbClr val="FFFFFF"/>
                </a:solidFill>
                <a:effectLst/>
                <a:latin typeface="Nunito" pitchFamily="2" charset="0"/>
              </a:rPr>
              <a:t>(short curly hair, wearing black &amp; purple, standing against a bridge near water). </a:t>
            </a:r>
            <a:br>
              <a:rPr lang="en-US" sz="1100" i="1" u="none" strike="noStrike" dirty="0">
                <a:solidFill>
                  <a:srgbClr val="FFFFFF"/>
                </a:solidFill>
                <a:effectLst/>
                <a:latin typeface="Nunito" pitchFamily="2" charset="0"/>
              </a:rPr>
            </a:br>
            <a:r>
              <a:rPr lang="en-US" sz="1100" i="0" u="none" strike="noStrike" dirty="0">
                <a:solidFill>
                  <a:srgbClr val="FFFFFF"/>
                </a:solidFill>
                <a:effectLst/>
                <a:latin typeface="Nunito" pitchFamily="2" charset="0"/>
              </a:rPr>
              <a:t>Interesting facts:</a:t>
            </a:r>
            <a:endParaRPr lang="en-US" sz="1100" dirty="0">
              <a:effectLst/>
              <a:latin typeface="Nunito" pitchFamily="2" charset="0"/>
            </a:endParaRPr>
          </a:p>
          <a:p>
            <a:pPr rtl="0">
              <a:spcBef>
                <a:spcPts val="0"/>
              </a:spcBef>
              <a:spcAft>
                <a:spcPts val="0"/>
              </a:spcAft>
            </a:pPr>
            <a:r>
              <a:rPr lang="en-US" sz="1100" i="0" u="none" strike="noStrike" dirty="0">
                <a:solidFill>
                  <a:srgbClr val="FFFFFF"/>
                </a:solidFill>
                <a:effectLst/>
                <a:latin typeface="Nunito" pitchFamily="2" charset="0"/>
              </a:rPr>
              <a:t>Peloton Addict</a:t>
            </a:r>
            <a:endParaRPr lang="en-US" sz="1100" dirty="0">
              <a:effectLst/>
              <a:latin typeface="Nunito" pitchFamily="2" charset="0"/>
            </a:endParaRPr>
          </a:p>
          <a:p>
            <a:br>
              <a:rPr lang="en-US" dirty="0"/>
            </a:br>
            <a:endParaRPr lang="en-US" dirty="0"/>
          </a:p>
        </p:txBody>
      </p:sp>
      <p:pic>
        <p:nvPicPr>
          <p:cNvPr id="142" name="Google Shape;142;p15" descr="A woman holding a cup of coffe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5199399" y="287750"/>
            <a:ext cx="2398725" cy="2398725"/>
          </a:xfrm>
          <a:prstGeom prst="rect">
            <a:avLst/>
          </a:prstGeom>
          <a:noFill/>
          <a:ln>
            <a:noFill/>
          </a:ln>
        </p:spPr>
      </p:pic>
      <p:sp>
        <p:nvSpPr>
          <p:cNvPr id="144" name="Google Shape;144;p15"/>
          <p:cNvSpPr txBox="1"/>
          <p:nvPr/>
        </p:nvSpPr>
        <p:spPr>
          <a:xfrm>
            <a:off x="5199399" y="2686475"/>
            <a:ext cx="2416569" cy="11899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tx1"/>
                </a:solidFill>
                <a:latin typeface="Nunito" pitchFamily="2" charset="0"/>
                <a:ea typeface="Nunito Light"/>
                <a:cs typeface="Nunito Light"/>
                <a:sym typeface="Nunito Light"/>
              </a:rPr>
              <a:t>Tangi Tash</a:t>
            </a:r>
            <a:br>
              <a:rPr lang="en" sz="1100" dirty="0">
                <a:solidFill>
                  <a:schemeClr val="tx1"/>
                </a:solidFill>
                <a:latin typeface="Nunito" pitchFamily="2" charset="0"/>
                <a:ea typeface="Nunito Light"/>
                <a:cs typeface="Nunito Light"/>
                <a:sym typeface="Nunito Light"/>
              </a:rPr>
            </a:br>
            <a:r>
              <a:rPr lang="en" sz="1100" dirty="0">
                <a:solidFill>
                  <a:schemeClr val="tx1"/>
                </a:solidFill>
                <a:latin typeface="Nunito" pitchFamily="2" charset="0"/>
                <a:ea typeface="Nunito Light"/>
                <a:cs typeface="Nunito Light"/>
                <a:sym typeface="Nunito Light"/>
              </a:rPr>
              <a:t>Wife, Mentor, Leader &amp; Black woman (straight black hair sitting in Cafe with cup of tea in hand.) </a:t>
            </a:r>
            <a:endParaRPr sz="1100" dirty="0">
              <a:solidFill>
                <a:schemeClr val="tx1"/>
              </a:solidFill>
              <a:latin typeface="Nunito" pitchFamily="2" charset="0"/>
              <a:ea typeface="Nunito Light"/>
              <a:cs typeface="Nunito Light"/>
              <a:sym typeface="Nunito Light"/>
            </a:endParaRPr>
          </a:p>
          <a:p>
            <a:pPr marL="0" lvl="0" indent="0" algn="l" rtl="0">
              <a:spcBef>
                <a:spcPts val="0"/>
              </a:spcBef>
              <a:spcAft>
                <a:spcPts val="0"/>
              </a:spcAft>
              <a:buNone/>
            </a:pPr>
            <a:r>
              <a:rPr lang="en" sz="1100" dirty="0">
                <a:solidFill>
                  <a:schemeClr val="tx1"/>
                </a:solidFill>
                <a:latin typeface="Nunito" pitchFamily="2" charset="0"/>
                <a:ea typeface="Nunito Light"/>
                <a:cs typeface="Nunito Light"/>
                <a:sym typeface="Nunito Light"/>
              </a:rPr>
              <a:t>Interesting Fact: </a:t>
            </a:r>
            <a:endParaRPr sz="1100" dirty="0">
              <a:solidFill>
                <a:schemeClr val="tx1"/>
              </a:solidFill>
              <a:latin typeface="Nunito" pitchFamily="2" charset="0"/>
              <a:ea typeface="Nunito Light"/>
              <a:cs typeface="Nunito Light"/>
              <a:sym typeface="Nunito Light"/>
            </a:endParaRPr>
          </a:p>
          <a:p>
            <a:pPr marL="0" lvl="0" indent="0" algn="l" rtl="0">
              <a:spcBef>
                <a:spcPts val="0"/>
              </a:spcBef>
              <a:spcAft>
                <a:spcPts val="0"/>
              </a:spcAft>
              <a:buNone/>
            </a:pPr>
            <a:r>
              <a:rPr lang="en" sz="1100" dirty="0">
                <a:solidFill>
                  <a:schemeClr val="tx1"/>
                </a:solidFill>
                <a:latin typeface="Nunito" pitchFamily="2" charset="0"/>
                <a:ea typeface="Nunito Light"/>
                <a:cs typeface="Nunito Light"/>
                <a:sym typeface="Nunito Light"/>
              </a:rPr>
              <a:t>Lover of Frenchies</a:t>
            </a:r>
            <a:endParaRPr sz="1100" dirty="0">
              <a:solidFill>
                <a:schemeClr val="tx1"/>
              </a:solidFill>
              <a:latin typeface="Nunito" pitchFamily="2" charset="0"/>
              <a:ea typeface="Nunito Light"/>
              <a:cs typeface="Nunito Light"/>
              <a:sym typeface="Nuni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1270000" y="375580"/>
            <a:ext cx="662432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9D7A63"/>
                </a:solidFill>
                <a:latin typeface="Nunito" pitchFamily="2" charset="0"/>
                <a:ea typeface="Nunito Light"/>
                <a:cs typeface="Nunito Light"/>
                <a:sym typeface="Nunito Light"/>
              </a:rPr>
              <a:t>What Does it Mean to be Anti-Racist?</a:t>
            </a:r>
            <a:endParaRPr b="1" dirty="0">
              <a:solidFill>
                <a:srgbClr val="9D7A63"/>
              </a:solidFill>
              <a:latin typeface="Nunito" pitchFamily="2" charset="0"/>
            </a:endParaRPr>
          </a:p>
        </p:txBody>
      </p:sp>
      <p:sp>
        <p:nvSpPr>
          <p:cNvPr id="150" name="Google Shape;150;p16"/>
          <p:cNvSpPr txBox="1">
            <a:spLocks noGrp="1"/>
          </p:cNvSpPr>
          <p:nvPr>
            <p:ph type="body" idx="1"/>
          </p:nvPr>
        </p:nvSpPr>
        <p:spPr>
          <a:xfrm>
            <a:off x="760500" y="1452900"/>
            <a:ext cx="7505700" cy="24480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5100" b="1" dirty="0">
                <a:solidFill>
                  <a:srgbClr val="9D7A63"/>
                </a:solidFill>
                <a:latin typeface="Nunito"/>
                <a:ea typeface="Nunito"/>
                <a:cs typeface="Nunito"/>
                <a:sym typeface="Nunito"/>
              </a:rPr>
              <a:t>Anti-Racism: </a:t>
            </a:r>
            <a:endParaRPr sz="5100" b="1" dirty="0">
              <a:solidFill>
                <a:srgbClr val="9D7A63"/>
              </a:solidFill>
              <a:latin typeface="Nunito"/>
              <a:ea typeface="Nunito"/>
              <a:cs typeface="Nunito"/>
              <a:sym typeface="Nunito"/>
            </a:endParaRPr>
          </a:p>
          <a:p>
            <a:pPr marL="0" lvl="0" indent="0" algn="l" rtl="0">
              <a:spcBef>
                <a:spcPts val="1200"/>
              </a:spcBef>
              <a:spcAft>
                <a:spcPts val="0"/>
              </a:spcAft>
              <a:buNone/>
            </a:pPr>
            <a:r>
              <a:rPr lang="en" sz="5100" i="1" dirty="0">
                <a:solidFill>
                  <a:schemeClr val="accent5"/>
                </a:solidFill>
                <a:latin typeface="Nunito Light"/>
                <a:ea typeface="Nunito Light"/>
                <a:cs typeface="Nunito Light"/>
                <a:sym typeface="Nunito Light"/>
              </a:rPr>
              <a:t>A belief that recognizes and rejects the supremacy of one racial group to another and promotes racial equality across societal institutions.</a:t>
            </a:r>
            <a:endParaRPr sz="5100" i="1" dirty="0">
              <a:solidFill>
                <a:schemeClr val="accent5"/>
              </a:solidFill>
              <a:latin typeface="Nunito Light"/>
              <a:ea typeface="Nunito Light"/>
              <a:cs typeface="Nunito Light"/>
              <a:sym typeface="Nunito Light"/>
            </a:endParaRPr>
          </a:p>
        </p:txBody>
      </p:sp>
      <p:pic>
        <p:nvPicPr>
          <p:cNvPr id="151" name="Google Shape;151;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11893" y="3969100"/>
            <a:ext cx="1909218" cy="95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body" idx="1"/>
          </p:nvPr>
        </p:nvSpPr>
        <p:spPr>
          <a:xfrm>
            <a:off x="520200" y="629225"/>
            <a:ext cx="7870800" cy="3357300"/>
          </a:xfrm>
          <a:prstGeom prst="rect">
            <a:avLst/>
          </a:prstGeom>
        </p:spPr>
        <p:txBody>
          <a:bodyPr spcFirstLastPara="1" wrap="square" lIns="91425" tIns="91425" rIns="91425" bIns="91425" anchor="t" anchorCtr="0">
            <a:noAutofit/>
          </a:bodyPr>
          <a:lstStyle/>
          <a:p>
            <a:pPr marL="342900" lvl="0" indent="-342900" algn="l" rtl="0">
              <a:lnSpc>
                <a:spcPct val="90000"/>
              </a:lnSpc>
              <a:spcBef>
                <a:spcPts val="0"/>
              </a:spcBef>
              <a:spcAft>
                <a:spcPts val="0"/>
              </a:spcAft>
              <a:buSzPts val="605"/>
              <a:buFont typeface="Wingdings" panose="05000000000000000000" pitchFamily="2" charset="2"/>
              <a:buChar char="Ø"/>
            </a:pPr>
            <a:endParaRPr sz="2400" b="1" dirty="0">
              <a:solidFill>
                <a:schemeClr val="lt1"/>
              </a:solidFill>
              <a:latin typeface="Nunito"/>
              <a:ea typeface="Nunito"/>
              <a:cs typeface="Nunito"/>
              <a:sym typeface="Nunito"/>
            </a:endParaRPr>
          </a:p>
          <a:p>
            <a:pPr marL="457200" lvl="0" indent="-381000" algn="l" rtl="0">
              <a:lnSpc>
                <a:spcPct val="90000"/>
              </a:lnSpc>
              <a:spcBef>
                <a:spcPts val="0"/>
              </a:spcBef>
              <a:spcAft>
                <a:spcPts val="0"/>
              </a:spcAft>
              <a:buClr>
                <a:schemeClr val="accent6"/>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Sponsorship  </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accent5"/>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Advocacy</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accent1"/>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Networking Outside of Your Demographic</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accent2"/>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Mentoring</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lt1"/>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Volunteering</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accent5"/>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Active Listening</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chemeClr val="accent3"/>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Representation &amp; Inclusive Recruiting</a:t>
            </a:r>
            <a:endParaRPr sz="2400" dirty="0">
              <a:solidFill>
                <a:srgbClr val="003A33"/>
              </a:solidFill>
              <a:latin typeface="Nunito Light"/>
              <a:ea typeface="Nunito Light"/>
              <a:cs typeface="Nunito Light"/>
              <a:sym typeface="Nunito Light"/>
            </a:endParaRPr>
          </a:p>
          <a:p>
            <a:pPr marL="457200" lvl="0" indent="-381000" algn="l" rtl="0">
              <a:lnSpc>
                <a:spcPct val="90000"/>
              </a:lnSpc>
              <a:spcBef>
                <a:spcPts val="0"/>
              </a:spcBef>
              <a:spcAft>
                <a:spcPts val="0"/>
              </a:spcAft>
              <a:buClr>
                <a:srgbClr val="000000"/>
              </a:buClr>
              <a:buSzPts val="2400"/>
              <a:buFont typeface="Wingdings" panose="05000000000000000000" pitchFamily="2" charset="2"/>
              <a:buChar char="Ø"/>
            </a:pPr>
            <a:r>
              <a:rPr lang="en" sz="2400" dirty="0">
                <a:solidFill>
                  <a:srgbClr val="003A33"/>
                </a:solidFill>
                <a:latin typeface="Nunito Light"/>
                <a:ea typeface="Nunito Light"/>
                <a:cs typeface="Nunito Light"/>
                <a:sym typeface="Nunito Light"/>
              </a:rPr>
              <a:t>Challenging the Status Quo</a:t>
            </a:r>
            <a:endParaRPr sz="2400" dirty="0">
              <a:solidFill>
                <a:srgbClr val="003A33"/>
              </a:solidFill>
              <a:latin typeface="Nunito Light"/>
              <a:ea typeface="Nunito Light"/>
              <a:cs typeface="Nunito Light"/>
              <a:sym typeface="Nunito Light"/>
            </a:endParaRPr>
          </a:p>
          <a:p>
            <a:pPr marL="0" lvl="0" indent="0" algn="l" rtl="0">
              <a:lnSpc>
                <a:spcPct val="90000"/>
              </a:lnSpc>
              <a:spcBef>
                <a:spcPts val="0"/>
              </a:spcBef>
              <a:spcAft>
                <a:spcPts val="0"/>
              </a:spcAft>
              <a:buSzPts val="605"/>
              <a:buNone/>
            </a:pPr>
            <a:endParaRPr sz="2400" dirty="0">
              <a:solidFill>
                <a:srgbClr val="000000"/>
              </a:solidFill>
              <a:latin typeface="Arial"/>
              <a:ea typeface="Arial"/>
              <a:cs typeface="Arial"/>
              <a:sym typeface="Arial"/>
            </a:endParaRPr>
          </a:p>
        </p:txBody>
      </p:sp>
      <p:sp>
        <p:nvSpPr>
          <p:cNvPr id="158" name="Google Shape;158;p17"/>
          <p:cNvSpPr txBox="1">
            <a:spLocks noGrp="1"/>
          </p:cNvSpPr>
          <p:nvPr>
            <p:ph type="title" idx="4294967295"/>
          </p:nvPr>
        </p:nvSpPr>
        <p:spPr>
          <a:xfrm>
            <a:off x="2094000" y="352175"/>
            <a:ext cx="5221200" cy="763256"/>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1200"/>
              </a:spcAft>
              <a:buClr>
                <a:srgbClr val="000000"/>
              </a:buClr>
              <a:buSzTx/>
              <a:buFont typeface="Arial"/>
              <a:buNone/>
              <a:tabLst/>
              <a:defRPr/>
            </a:pPr>
            <a:r>
              <a:rPr kumimoji="0" lang="en-US" sz="2400" b="1" i="0" u="none" strike="noStrike" kern="0" cap="none" spc="0" normalizeH="0" baseline="0" noProof="0" dirty="0">
                <a:ln>
                  <a:noFill/>
                </a:ln>
                <a:solidFill>
                  <a:srgbClr val="9D7A63"/>
                </a:solidFill>
                <a:effectLst/>
                <a:uLnTx/>
                <a:uFillTx/>
                <a:latin typeface="Nunito" pitchFamily="2" charset="0"/>
                <a:ea typeface="Nunito Light"/>
                <a:cs typeface="Nunito Light"/>
                <a:sym typeface="Nunito Light"/>
              </a:rPr>
              <a:t>Examples of Anti-Racism at Work:</a:t>
            </a:r>
          </a:p>
        </p:txBody>
      </p:sp>
      <p:pic>
        <p:nvPicPr>
          <p:cNvPr id="159" name="Google Shape;159;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41800" y="3375725"/>
            <a:ext cx="3299851" cy="1557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118100" y="316600"/>
            <a:ext cx="7119184"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400" b="1" dirty="0">
                <a:solidFill>
                  <a:srgbClr val="9D7A63"/>
                </a:solidFill>
                <a:latin typeface="Nunito" pitchFamily="2" charset="0"/>
                <a:ea typeface="Nunito Light"/>
                <a:cs typeface="Nunito Light"/>
                <a:sym typeface="Nunito Light"/>
              </a:rPr>
              <a:t>Sponsorship and Advocacy: Mentorship </a:t>
            </a:r>
            <a:r>
              <a:rPr lang="en" sz="2400" b="1" i="1" dirty="0">
                <a:solidFill>
                  <a:srgbClr val="9D7A63"/>
                </a:solidFill>
                <a:latin typeface="Nunito" pitchFamily="2" charset="0"/>
                <a:ea typeface="Nunito Light"/>
                <a:cs typeface="Nunito Light"/>
                <a:sym typeface="Nunito Light"/>
              </a:rPr>
              <a:t>Matters </a:t>
            </a:r>
            <a:endParaRPr sz="2400" b="1" i="1" dirty="0">
              <a:solidFill>
                <a:srgbClr val="9D7A63"/>
              </a:solidFill>
              <a:latin typeface="Nunito" pitchFamily="2" charset="0"/>
              <a:ea typeface="Nunito Light"/>
              <a:cs typeface="Nunito Light"/>
              <a:sym typeface="Nunito Light"/>
            </a:endParaRPr>
          </a:p>
        </p:txBody>
      </p:sp>
      <p:sp>
        <p:nvSpPr>
          <p:cNvPr id="165" name="Google Shape;165;p18"/>
          <p:cNvSpPr txBox="1">
            <a:spLocks noGrp="1"/>
          </p:cNvSpPr>
          <p:nvPr>
            <p:ph type="body" idx="1"/>
          </p:nvPr>
        </p:nvSpPr>
        <p:spPr>
          <a:xfrm>
            <a:off x="398675" y="793900"/>
            <a:ext cx="8712300" cy="40539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sz="1200" b="1" i="1" dirty="0">
              <a:solidFill>
                <a:schemeClr val="accent1"/>
              </a:solidFill>
              <a:latin typeface="Nunito"/>
              <a:ea typeface="Nunito"/>
              <a:cs typeface="Nunito"/>
              <a:sym typeface="Nunito"/>
            </a:endParaRPr>
          </a:p>
          <a:p>
            <a:pPr marL="0" lvl="0" indent="0" algn="l" rtl="0">
              <a:spcBef>
                <a:spcPts val="1200"/>
              </a:spcBef>
              <a:spcAft>
                <a:spcPts val="0"/>
              </a:spcAft>
              <a:buNone/>
            </a:pPr>
            <a:r>
              <a:rPr lang="en" sz="4350" b="1" dirty="0">
                <a:solidFill>
                  <a:srgbClr val="9D7A63"/>
                </a:solidFill>
                <a:latin typeface="Nunito"/>
                <a:ea typeface="Nunito"/>
                <a:cs typeface="Nunito"/>
                <a:sym typeface="Nunito"/>
              </a:rPr>
              <a:t>What is a Career Sponsor? </a:t>
            </a:r>
            <a:endParaRPr sz="4350" b="1" dirty="0">
              <a:solidFill>
                <a:srgbClr val="9D7A63"/>
              </a:solidFill>
              <a:latin typeface="Nunito"/>
              <a:ea typeface="Nunito"/>
              <a:cs typeface="Nunito"/>
              <a:sym typeface="Nunito"/>
            </a:endParaRPr>
          </a:p>
          <a:p>
            <a:pPr marL="457200" lvl="0" indent="-339090" algn="l" rtl="0">
              <a:spcBef>
                <a:spcPts val="1200"/>
              </a:spcBef>
              <a:spcAft>
                <a:spcPts val="0"/>
              </a:spcAft>
              <a:buSzPct val="100000"/>
              <a:buFont typeface="Nunito Light"/>
              <a:buChar char="★"/>
            </a:pPr>
            <a:r>
              <a:rPr lang="en" sz="4350" dirty="0">
                <a:latin typeface="Nunito Light"/>
                <a:ea typeface="Nunito Light"/>
                <a:cs typeface="Nunito Light"/>
                <a:sym typeface="Nunito Light"/>
              </a:rPr>
              <a:t>They are a leader (not necessarily by title)</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They have influence with other leaders and decision makers</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They have a successful track record </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They want to help you advance in your career </a:t>
            </a:r>
            <a:endParaRPr sz="4350" dirty="0">
              <a:latin typeface="Nunito Light"/>
              <a:ea typeface="Nunito Light"/>
              <a:cs typeface="Nunito Light"/>
              <a:sym typeface="Nunito Light"/>
            </a:endParaRPr>
          </a:p>
          <a:p>
            <a:pPr marL="0" lvl="0" indent="0" algn="l" rtl="0">
              <a:spcBef>
                <a:spcPts val="1200"/>
              </a:spcBef>
              <a:spcAft>
                <a:spcPts val="0"/>
              </a:spcAft>
              <a:buNone/>
            </a:pPr>
            <a:r>
              <a:rPr lang="en" sz="4350" b="1" dirty="0">
                <a:solidFill>
                  <a:srgbClr val="9D7A63"/>
                </a:solidFill>
                <a:latin typeface="Nunito"/>
                <a:ea typeface="Nunito"/>
                <a:cs typeface="Nunito"/>
                <a:sym typeface="Nunito"/>
              </a:rPr>
              <a:t>What is the Mentor Role? </a:t>
            </a:r>
            <a:endParaRPr sz="4350" b="1" dirty="0">
              <a:solidFill>
                <a:srgbClr val="9D7A63"/>
              </a:solidFill>
              <a:latin typeface="Nunito"/>
              <a:ea typeface="Nunito"/>
              <a:cs typeface="Nunito"/>
              <a:sym typeface="Nunito"/>
            </a:endParaRPr>
          </a:p>
          <a:p>
            <a:pPr marL="457200" lvl="0" indent="-339090" algn="l" rtl="0">
              <a:spcBef>
                <a:spcPts val="1200"/>
              </a:spcBef>
              <a:spcAft>
                <a:spcPts val="0"/>
              </a:spcAft>
              <a:buSzPct val="100000"/>
              <a:buFont typeface="Nunito Light"/>
              <a:buChar char="★"/>
            </a:pPr>
            <a:r>
              <a:rPr lang="en" sz="4350" dirty="0">
                <a:latin typeface="Nunito Light"/>
                <a:ea typeface="Nunito Light"/>
                <a:cs typeface="Nunito Light"/>
                <a:sym typeface="Nunito Light"/>
              </a:rPr>
              <a:t>Encourages skill development</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Mentors help guide others in goal achievement </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Help expand mentees professional network </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A role-model</a:t>
            </a:r>
            <a:endParaRPr sz="4350" dirty="0">
              <a:latin typeface="Nunito Light"/>
              <a:ea typeface="Nunito Light"/>
              <a:cs typeface="Nunito Light"/>
              <a:sym typeface="Nunito Light"/>
            </a:endParaRPr>
          </a:p>
          <a:p>
            <a:pPr marL="457200" lvl="0" indent="-339090" algn="l" rtl="0">
              <a:spcBef>
                <a:spcPts val="0"/>
              </a:spcBef>
              <a:spcAft>
                <a:spcPts val="0"/>
              </a:spcAft>
              <a:buSzPct val="100000"/>
              <a:buFont typeface="Nunito Light"/>
              <a:buChar char="★"/>
            </a:pPr>
            <a:r>
              <a:rPr lang="en" sz="4350" dirty="0">
                <a:latin typeface="Nunito Light"/>
                <a:ea typeface="Nunito Light"/>
                <a:cs typeface="Nunito Light"/>
                <a:sym typeface="Nunito Light"/>
              </a:rPr>
              <a:t>Mentors provide critical feedback </a:t>
            </a:r>
            <a:endParaRPr sz="4350" dirty="0">
              <a:latin typeface="Nunito Light"/>
              <a:ea typeface="Nunito Light"/>
              <a:cs typeface="Nunito Light"/>
              <a:sym typeface="Nuni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6B7625F9-BDE5-A60F-EF9C-6404F64C348F}"/>
              </a:ext>
            </a:extLst>
          </p:cNvPr>
          <p:cNvSpPr>
            <a:spLocks noGrp="1"/>
          </p:cNvSpPr>
          <p:nvPr>
            <p:ph type="title"/>
          </p:nvPr>
        </p:nvSpPr>
        <p:spPr>
          <a:xfrm>
            <a:off x="819150" y="-954600"/>
            <a:ext cx="7505700" cy="954600"/>
          </a:xfrm>
        </p:spPr>
        <p:txBody>
          <a:bodyPr spcFirstLastPara="1" wrap="square" lIns="91425" tIns="91425" rIns="91425" bIns="91425" anchor="b" anchorCtr="0">
            <a:normAutofit/>
          </a:bodyPr>
          <a:lstStyle/>
          <a:p>
            <a:pPr algn="ctr"/>
            <a:r>
              <a:rPr lang="en-US" sz="2400" b="1" dirty="0">
                <a:solidFill>
                  <a:schemeClr val="bg2"/>
                </a:solidFill>
              </a:rPr>
              <a:t>Circle of Influence</a:t>
            </a:r>
          </a:p>
        </p:txBody>
      </p:sp>
      <p:sp>
        <p:nvSpPr>
          <p:cNvPr id="170" name="Google Shape;170;p19" descr="Circular diagram labeled as the Cirlcle of Influence">
            <a:extLst>
              <a:ext uri="{C183D7F6-B498-43B3-948B-1728B52AA6E4}">
                <adec:decorative xmlns:adec="http://schemas.microsoft.com/office/drawing/2017/decorative" val="0"/>
              </a:ext>
            </a:extLst>
          </p:cNvPr>
          <p:cNvSpPr/>
          <p:nvPr/>
        </p:nvSpPr>
        <p:spPr>
          <a:xfrm>
            <a:off x="3297500" y="114542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p:nvPr/>
        </p:nvSpPr>
        <p:spPr>
          <a:xfrm>
            <a:off x="3845784" y="202598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dirty="0">
                <a:solidFill>
                  <a:srgbClr val="085631"/>
                </a:solidFill>
                <a:latin typeface="Calibri"/>
                <a:ea typeface="Calibri"/>
                <a:cs typeface="Calibri"/>
                <a:sym typeface="Calibri"/>
              </a:rPr>
              <a:t>Circle of Influence</a:t>
            </a:r>
            <a:endParaRPr sz="2400" b="1" dirty="0">
              <a:solidFill>
                <a:srgbClr val="085631"/>
              </a:solidFill>
              <a:latin typeface="Calibri"/>
              <a:ea typeface="Calibri"/>
              <a:cs typeface="Calibri"/>
              <a:sym typeface="Calibri"/>
            </a:endParaRPr>
          </a:p>
        </p:txBody>
      </p:sp>
      <p:grpSp>
        <p:nvGrpSpPr>
          <p:cNvPr id="174" name="Google Shape;174;p19">
            <a:extLst>
              <a:ext uri="{C183D7F6-B498-43B3-948B-1728B52AA6E4}">
                <adec:decorative xmlns:adec="http://schemas.microsoft.com/office/drawing/2017/decorative" val="1"/>
              </a:ext>
            </a:extLst>
          </p:cNvPr>
          <p:cNvGrpSpPr/>
          <p:nvPr/>
        </p:nvGrpSpPr>
        <p:grpSpPr>
          <a:xfrm>
            <a:off x="5517319" y="1315124"/>
            <a:ext cx="1940006" cy="669600"/>
            <a:chOff x="5517319" y="1315124"/>
            <a:chExt cx="1940006" cy="669600"/>
          </a:xfrm>
        </p:grpSpPr>
        <p:cxnSp>
          <p:nvCxnSpPr>
            <p:cNvPr id="175" name="Google Shape;175;p19"/>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76" name="Google Shape;176;p19"/>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rgbClr val="9D7A63"/>
                  </a:solidFill>
                  <a:latin typeface="Calibri"/>
                  <a:ea typeface="Calibri"/>
                  <a:cs typeface="Calibri"/>
                  <a:sym typeface="Calibri"/>
                </a:rPr>
                <a:t>Employee</a:t>
              </a:r>
              <a:endParaRPr sz="2400" b="1" dirty="0">
                <a:solidFill>
                  <a:srgbClr val="9D7A63"/>
                </a:solidFill>
                <a:latin typeface="Calibri"/>
                <a:ea typeface="Calibri"/>
                <a:cs typeface="Calibri"/>
                <a:sym typeface="Calibri"/>
              </a:endParaRPr>
            </a:p>
          </p:txBody>
        </p:sp>
      </p:grpSp>
      <p:sp>
        <p:nvSpPr>
          <p:cNvPr id="187" name="Google Shape;187;p19"/>
          <p:cNvSpPr txBox="1"/>
          <p:nvPr/>
        </p:nvSpPr>
        <p:spPr>
          <a:xfrm>
            <a:off x="5946260" y="1769925"/>
            <a:ext cx="2706865" cy="1846629"/>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Advocating for yourself</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Share Authentically </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Intentional Conversations</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Accountability </a:t>
            </a:r>
            <a:endParaRPr sz="1800" dirty="0">
              <a:solidFill>
                <a:schemeClr val="accent1">
                  <a:lumMod val="50000"/>
                </a:schemeClr>
              </a:solidFill>
              <a:latin typeface="Nunito Light"/>
              <a:ea typeface="Nunito Light"/>
              <a:cs typeface="Nunito Light"/>
              <a:sym typeface="Nunito Light"/>
            </a:endParaRPr>
          </a:p>
        </p:txBody>
      </p:sp>
      <p:grpSp>
        <p:nvGrpSpPr>
          <p:cNvPr id="177" name="Google Shape;177;p19" descr="Mentor">
            <a:extLst>
              <a:ext uri="{C183D7F6-B498-43B3-948B-1728B52AA6E4}">
                <adec:decorative xmlns:adec="http://schemas.microsoft.com/office/drawing/2017/decorative" val="0"/>
              </a:ext>
            </a:extLst>
          </p:cNvPr>
          <p:cNvGrpSpPr/>
          <p:nvPr/>
        </p:nvGrpSpPr>
        <p:grpSpPr>
          <a:xfrm>
            <a:off x="2855108" y="3283219"/>
            <a:ext cx="1495200" cy="1143796"/>
            <a:chOff x="3808226" y="3535140"/>
            <a:chExt cx="1495200" cy="1143796"/>
          </a:xfrm>
        </p:grpSpPr>
        <p:cxnSp>
          <p:nvCxnSpPr>
            <p:cNvPr id="178" name="Google Shape;178;p19"/>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79" name="Google Shape;179;p19"/>
            <p:cNvSpPr txBox="1"/>
            <p:nvPr/>
          </p:nvSpPr>
          <p:spPr>
            <a:xfrm>
              <a:off x="3808226" y="3929841"/>
              <a:ext cx="1495200" cy="74909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dirty="0">
                  <a:solidFill>
                    <a:srgbClr val="9D7A63"/>
                  </a:solidFill>
                  <a:latin typeface="Calibri"/>
                  <a:ea typeface="Calibri"/>
                  <a:cs typeface="Calibri"/>
                  <a:sym typeface="Calibri"/>
                </a:rPr>
                <a:t>Mentor</a:t>
              </a:r>
              <a:endParaRPr sz="2400" b="1" dirty="0">
                <a:solidFill>
                  <a:srgbClr val="9D7A63"/>
                </a:solidFill>
                <a:latin typeface="Calibri"/>
                <a:ea typeface="Calibri"/>
                <a:cs typeface="Calibri"/>
                <a:sym typeface="Calibri"/>
              </a:endParaRPr>
            </a:p>
          </p:txBody>
        </p:sp>
      </p:grpSp>
      <p:sp>
        <p:nvSpPr>
          <p:cNvPr id="188" name="Google Shape;188;p19"/>
          <p:cNvSpPr txBox="1"/>
          <p:nvPr/>
        </p:nvSpPr>
        <p:spPr>
          <a:xfrm>
            <a:off x="3871942" y="3724049"/>
            <a:ext cx="4000766" cy="1292631"/>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Feedback</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Regular Check-In’s </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Introductions to their network</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Sounding board </a:t>
            </a:r>
            <a:endParaRPr sz="1800" dirty="0">
              <a:solidFill>
                <a:schemeClr val="accent1">
                  <a:lumMod val="50000"/>
                </a:schemeClr>
              </a:solidFill>
              <a:latin typeface="Nunito Light"/>
              <a:ea typeface="Nunito Light"/>
              <a:cs typeface="Nunito Light"/>
              <a:sym typeface="Nunito Light"/>
            </a:endParaRPr>
          </a:p>
        </p:txBody>
      </p:sp>
      <p:grpSp>
        <p:nvGrpSpPr>
          <p:cNvPr id="171" name="Google Shape;171;p19" descr="Sponsor">
            <a:extLst>
              <a:ext uri="{C183D7F6-B498-43B3-948B-1728B52AA6E4}">
                <adec:decorative xmlns:adec="http://schemas.microsoft.com/office/drawing/2017/decorative" val="0"/>
              </a:ext>
            </a:extLst>
          </p:cNvPr>
          <p:cNvGrpSpPr/>
          <p:nvPr/>
        </p:nvGrpSpPr>
        <p:grpSpPr>
          <a:xfrm>
            <a:off x="1097308" y="1303499"/>
            <a:ext cx="2518748" cy="669601"/>
            <a:chOff x="1093721" y="1315124"/>
            <a:chExt cx="2518748" cy="669601"/>
          </a:xfrm>
        </p:grpSpPr>
        <p:cxnSp>
          <p:nvCxnSpPr>
            <p:cNvPr id="172" name="Google Shape;172;p19"/>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173" name="Google Shape;173;p19"/>
            <p:cNvSpPr txBox="1"/>
            <p:nvPr/>
          </p:nvSpPr>
          <p:spPr>
            <a:xfrm>
              <a:off x="1093721" y="1315124"/>
              <a:ext cx="2082300" cy="669601"/>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400" dirty="0">
                  <a:solidFill>
                    <a:srgbClr val="9D7A63"/>
                  </a:solidFill>
                  <a:latin typeface="Calibri"/>
                  <a:ea typeface="Calibri"/>
                  <a:cs typeface="Calibri"/>
                  <a:sym typeface="Calibri"/>
                </a:rPr>
                <a:t>Sponsor</a:t>
              </a:r>
              <a:endParaRPr sz="2400" b="1" dirty="0">
                <a:solidFill>
                  <a:srgbClr val="9D7A63"/>
                </a:solidFill>
                <a:latin typeface="Calibri"/>
                <a:ea typeface="Calibri"/>
                <a:cs typeface="Calibri"/>
                <a:sym typeface="Calibri"/>
              </a:endParaRPr>
            </a:p>
          </p:txBody>
        </p:sp>
      </p:grpSp>
      <p:sp>
        <p:nvSpPr>
          <p:cNvPr id="189" name="Google Shape;189;p19"/>
          <p:cNvSpPr txBox="1"/>
          <p:nvPr/>
        </p:nvSpPr>
        <p:spPr>
          <a:xfrm>
            <a:off x="678350" y="1769925"/>
            <a:ext cx="2471100" cy="1015632"/>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Influential Leader</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Decision Maker</a:t>
            </a:r>
            <a:endParaRPr sz="1800" dirty="0">
              <a:solidFill>
                <a:schemeClr val="accent1">
                  <a:lumMod val="50000"/>
                </a:schemeClr>
              </a:solidFill>
              <a:latin typeface="Nunito Light"/>
              <a:ea typeface="Nunito Light"/>
              <a:cs typeface="Nunito Light"/>
              <a:sym typeface="Nunito Light"/>
            </a:endParaRPr>
          </a:p>
          <a:p>
            <a:pPr marL="457200" lvl="0" indent="-298450" algn="l" rtl="0">
              <a:spcBef>
                <a:spcPts val="0"/>
              </a:spcBef>
              <a:spcAft>
                <a:spcPts val="0"/>
              </a:spcAft>
              <a:buClr>
                <a:schemeClr val="accent1"/>
              </a:buClr>
              <a:buSzPts val="1100"/>
              <a:buFont typeface="Nunito Light"/>
              <a:buChar char="★"/>
            </a:pPr>
            <a:r>
              <a:rPr lang="en" sz="1800" dirty="0">
                <a:solidFill>
                  <a:schemeClr val="accent1">
                    <a:lumMod val="50000"/>
                  </a:schemeClr>
                </a:solidFill>
                <a:latin typeface="Nunito Light"/>
                <a:ea typeface="Nunito Light"/>
                <a:cs typeface="Nunito Light"/>
                <a:sym typeface="Nunito Light"/>
              </a:rPr>
              <a:t>Door Opener </a:t>
            </a:r>
            <a:endParaRPr sz="1800" dirty="0">
              <a:solidFill>
                <a:schemeClr val="accent1">
                  <a:lumMod val="50000"/>
                </a:schemeClr>
              </a:solidFill>
              <a:latin typeface="Nunito Light"/>
              <a:ea typeface="Nunito Light"/>
              <a:cs typeface="Nunito Light"/>
              <a:sym typeface="Nunito Light"/>
            </a:endParaRPr>
          </a:p>
        </p:txBody>
      </p:sp>
      <p:sp>
        <p:nvSpPr>
          <p:cNvPr id="181" name="Google Shape;181;p19" descr="A wheel of arrows indicating a cycle.">
            <a:extLst>
              <a:ext uri="{C183D7F6-B498-43B3-948B-1728B52AA6E4}">
                <adec:decorative xmlns:adec="http://schemas.microsoft.com/office/drawing/2017/decorative" val="0"/>
              </a:ext>
            </a:extLst>
          </p:cNvPr>
          <p:cNvSpPr/>
          <p:nvPr/>
        </p:nvSpPr>
        <p:spPr>
          <a:xfrm rot="1800047">
            <a:off x="3237821" y="1082471"/>
            <a:ext cx="2690936" cy="2690936"/>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a:extLst>
              <a:ext uri="{C183D7F6-B498-43B3-948B-1728B52AA6E4}">
                <adec:decorative xmlns:adec="http://schemas.microsoft.com/office/drawing/2017/decorative" val="1"/>
              </a:ext>
            </a:extLst>
          </p:cNvPr>
          <p:cNvSpPr/>
          <p:nvPr/>
        </p:nvSpPr>
        <p:spPr>
          <a:xfrm rot="-1800047" flipH="1">
            <a:off x="3221956" y="1086434"/>
            <a:ext cx="2690936" cy="2690936"/>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a:extLst>
              <a:ext uri="{C183D7F6-B498-43B3-948B-1728B52AA6E4}">
                <adec:decorative xmlns:adec="http://schemas.microsoft.com/office/drawing/2017/decorative" val="1"/>
              </a:ext>
            </a:extLst>
          </p:cNvPr>
          <p:cNvSpPr/>
          <p:nvPr/>
        </p:nvSpPr>
        <p:spPr>
          <a:xfrm rot="-8100000">
            <a:off x="4382715" y="102739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a:extLst>
              <a:ext uri="{C183D7F6-B498-43B3-948B-1728B52AA6E4}">
                <adec:decorative xmlns:adec="http://schemas.microsoft.com/office/drawing/2017/decorative" val="1"/>
              </a:ext>
            </a:extLst>
          </p:cNvPr>
          <p:cNvSpPr/>
          <p:nvPr/>
        </p:nvSpPr>
        <p:spPr>
          <a:xfrm rot="-9000757" flipH="1">
            <a:off x="3220953" y="1084808"/>
            <a:ext cx="2690226" cy="2690226"/>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a:extLst>
              <a:ext uri="{C183D7F6-B498-43B3-948B-1728B52AA6E4}">
                <adec:decorative xmlns:adec="http://schemas.microsoft.com/office/drawing/2017/decorative" val="1"/>
              </a:ext>
            </a:extLst>
          </p:cNvPr>
          <p:cNvSpPr/>
          <p:nvPr/>
        </p:nvSpPr>
        <p:spPr>
          <a:xfrm rot="-1027861">
            <a:off x="5485874" y="2799032"/>
            <a:ext cx="312672" cy="312672"/>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a:extLst>
              <a:ext uri="{C183D7F6-B498-43B3-948B-1728B52AA6E4}">
                <adec:decorative xmlns:adec="http://schemas.microsoft.com/office/drawing/2017/decorative" val="1"/>
              </a:ext>
            </a:extLst>
          </p:cNvPr>
          <p:cNvSpPr/>
          <p:nvPr/>
        </p:nvSpPr>
        <p:spPr>
          <a:xfrm rot="6359841">
            <a:off x="3315801" y="2827442"/>
            <a:ext cx="363580" cy="363580"/>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1949250" y="223725"/>
            <a:ext cx="52455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b="1" dirty="0">
                <a:solidFill>
                  <a:srgbClr val="9D7A63"/>
                </a:solidFill>
                <a:latin typeface="Nunito" pitchFamily="2" charset="0"/>
                <a:ea typeface="Nunito Light"/>
                <a:cs typeface="Nunito Light"/>
                <a:sym typeface="Nunito Light"/>
              </a:rPr>
              <a:t>Building Authentic Relationships</a:t>
            </a:r>
            <a:endParaRPr sz="2400" b="1" dirty="0">
              <a:solidFill>
                <a:srgbClr val="9D7A63"/>
              </a:solidFill>
              <a:latin typeface="Nunito" pitchFamily="2" charset="0"/>
              <a:ea typeface="Nunito Light"/>
              <a:cs typeface="Nunito Light"/>
              <a:sym typeface="Nunito Light"/>
            </a:endParaRPr>
          </a:p>
        </p:txBody>
      </p:sp>
      <p:sp>
        <p:nvSpPr>
          <p:cNvPr id="195" name="Google Shape;195;p20"/>
          <p:cNvSpPr txBox="1">
            <a:spLocks noGrp="1"/>
          </p:cNvSpPr>
          <p:nvPr>
            <p:ph type="body" idx="1"/>
          </p:nvPr>
        </p:nvSpPr>
        <p:spPr>
          <a:xfrm>
            <a:off x="641400" y="962575"/>
            <a:ext cx="7861200" cy="3382500"/>
          </a:xfrm>
          <a:prstGeom prst="rect">
            <a:avLst/>
          </a:prstGeom>
        </p:spPr>
        <p:txBody>
          <a:bodyPr spcFirstLastPara="1" wrap="square" lIns="91425" tIns="91425" rIns="91425" bIns="91425" anchor="t" anchorCtr="0">
            <a:normAutofit/>
          </a:bodyPr>
          <a:lstStyle/>
          <a:p>
            <a:pPr marL="533480" lvl="0" indent="-457200" algn="l" rtl="0">
              <a:spcBef>
                <a:spcPts val="0"/>
              </a:spcBef>
              <a:spcAft>
                <a:spcPts val="0"/>
              </a:spcAft>
              <a:buClr>
                <a:schemeClr val="accent1"/>
              </a:buClr>
              <a:buSzPct val="100000"/>
              <a:buFont typeface="Wingdings" panose="05000000000000000000" pitchFamily="2" charset="2"/>
              <a:buChar char="v"/>
            </a:pPr>
            <a:r>
              <a:rPr lang="en" sz="2600" dirty="0">
                <a:solidFill>
                  <a:srgbClr val="003A33"/>
                </a:solidFill>
                <a:latin typeface="Nunito" pitchFamily="2" charset="0"/>
                <a:ea typeface="Nunito Light"/>
                <a:cs typeface="Nunito Light"/>
                <a:sym typeface="Nunito Light"/>
              </a:rPr>
              <a:t>Psychological Safety</a:t>
            </a:r>
          </a:p>
          <a:p>
            <a:pPr marL="533480" lvl="0" indent="-457200" algn="l" rtl="0">
              <a:spcBef>
                <a:spcPts val="0"/>
              </a:spcBef>
              <a:spcAft>
                <a:spcPts val="0"/>
              </a:spcAft>
              <a:buClr>
                <a:schemeClr val="accent1"/>
              </a:buClr>
              <a:buSzPct val="100000"/>
              <a:buFont typeface="Wingdings" panose="05000000000000000000" pitchFamily="2" charset="2"/>
              <a:buChar char="v"/>
            </a:pPr>
            <a:r>
              <a:rPr lang="en" sz="2600" dirty="0">
                <a:solidFill>
                  <a:srgbClr val="003A33"/>
                </a:solidFill>
                <a:latin typeface="Nunito" pitchFamily="2" charset="0"/>
                <a:ea typeface="Nunito Light"/>
                <a:cs typeface="Nunito Light"/>
                <a:sym typeface="Nunito Light"/>
              </a:rPr>
              <a:t>Intentional Networking</a:t>
            </a:r>
            <a:endParaRPr sz="2600" dirty="0">
              <a:solidFill>
                <a:srgbClr val="003A33"/>
              </a:solidFill>
              <a:latin typeface="Nunito" pitchFamily="2" charset="0"/>
              <a:ea typeface="Nunito Light"/>
              <a:cs typeface="Nunito Light"/>
              <a:sym typeface="Nunito Light"/>
            </a:endParaRPr>
          </a:p>
          <a:p>
            <a:pPr marL="533480" lvl="0" indent="-457200" algn="l" rtl="0">
              <a:spcBef>
                <a:spcPts val="0"/>
              </a:spcBef>
              <a:spcAft>
                <a:spcPts val="0"/>
              </a:spcAft>
              <a:buClr>
                <a:schemeClr val="accent1"/>
              </a:buClr>
              <a:buSzPct val="100000"/>
              <a:buFont typeface="Wingdings" panose="05000000000000000000" pitchFamily="2" charset="2"/>
              <a:buChar char="v"/>
            </a:pPr>
            <a:r>
              <a:rPr lang="en" sz="2600" dirty="0">
                <a:solidFill>
                  <a:srgbClr val="003A33"/>
                </a:solidFill>
                <a:latin typeface="Nunito" pitchFamily="2" charset="0"/>
                <a:ea typeface="Nunito Light"/>
                <a:cs typeface="Nunito Light"/>
                <a:sym typeface="Nunito Light"/>
              </a:rPr>
              <a:t>Open and honest dialogue</a:t>
            </a:r>
          </a:p>
          <a:p>
            <a:pPr marL="533480" lvl="0" indent="-457200" algn="l" rtl="0">
              <a:spcBef>
                <a:spcPts val="0"/>
              </a:spcBef>
              <a:spcAft>
                <a:spcPts val="0"/>
              </a:spcAft>
              <a:buClr>
                <a:schemeClr val="accent1"/>
              </a:buClr>
              <a:buSzPct val="100000"/>
              <a:buFont typeface="Wingdings" panose="05000000000000000000" pitchFamily="2" charset="2"/>
              <a:buChar char="v"/>
            </a:pPr>
            <a:r>
              <a:rPr lang="en" sz="2600" dirty="0">
                <a:solidFill>
                  <a:srgbClr val="003A33"/>
                </a:solidFill>
                <a:latin typeface="Nunito" pitchFamily="2" charset="0"/>
                <a:ea typeface="Nunito Light"/>
                <a:cs typeface="Nunito Light"/>
                <a:sym typeface="Nunito Light"/>
              </a:rPr>
              <a:t>Be mindful of labels </a:t>
            </a:r>
            <a:endParaRPr sz="2600" dirty="0">
              <a:solidFill>
                <a:srgbClr val="003A33"/>
              </a:solidFill>
              <a:latin typeface="Nunito" pitchFamily="2" charset="0"/>
              <a:ea typeface="Nunito Light"/>
              <a:cs typeface="Nunito Light"/>
              <a:sym typeface="Nunito Light"/>
            </a:endParaRPr>
          </a:p>
          <a:p>
            <a:pPr marL="533480" lvl="0" indent="-457200" algn="l" rtl="0">
              <a:spcBef>
                <a:spcPts val="0"/>
              </a:spcBef>
              <a:spcAft>
                <a:spcPts val="0"/>
              </a:spcAft>
              <a:buClr>
                <a:schemeClr val="accent1"/>
              </a:buClr>
              <a:buSzPct val="100000"/>
              <a:buFont typeface="Wingdings" panose="05000000000000000000" pitchFamily="2" charset="2"/>
              <a:buChar char="v"/>
            </a:pPr>
            <a:r>
              <a:rPr lang="en" sz="2600" dirty="0">
                <a:solidFill>
                  <a:srgbClr val="003A33"/>
                </a:solidFill>
                <a:latin typeface="Nunito" pitchFamily="2" charset="0"/>
                <a:ea typeface="Nunito Light"/>
                <a:cs typeface="Nunito Light"/>
                <a:sym typeface="Nunito Light"/>
              </a:rPr>
              <a:t>Listen with your full attention</a:t>
            </a:r>
            <a:endParaRPr sz="2600" dirty="0">
              <a:solidFill>
                <a:srgbClr val="003A33"/>
              </a:solidFill>
              <a:latin typeface="Nunito" pitchFamily="2" charset="0"/>
              <a:ea typeface="Nunito Light"/>
              <a:cs typeface="Nunito Light"/>
              <a:sym typeface="Nunito Light"/>
            </a:endParaRPr>
          </a:p>
          <a:p>
            <a:pPr marL="76280" lvl="0" indent="0" algn="l" rtl="0">
              <a:spcBef>
                <a:spcPts val="0"/>
              </a:spcBef>
              <a:spcAft>
                <a:spcPts val="0"/>
              </a:spcAft>
              <a:buClr>
                <a:schemeClr val="accent1"/>
              </a:buClr>
              <a:buSzPct val="100000"/>
              <a:buNone/>
            </a:pPr>
            <a:br>
              <a:rPr lang="en" sz="1550" i="1" dirty="0">
                <a:solidFill>
                  <a:schemeClr val="lt1"/>
                </a:solidFill>
                <a:latin typeface="Nunito Light"/>
                <a:ea typeface="Nunito Light"/>
                <a:cs typeface="Nunito Light"/>
                <a:sym typeface="Nunito Light"/>
              </a:rPr>
            </a:br>
            <a:endParaRPr sz="1550" i="1" dirty="0">
              <a:solidFill>
                <a:schemeClr val="lt1"/>
              </a:solidFill>
              <a:latin typeface="Nunito Light"/>
              <a:ea typeface="Nunito Light"/>
              <a:cs typeface="Nunito Light"/>
              <a:sym typeface="Nunito Light"/>
            </a:endParaRPr>
          </a:p>
        </p:txBody>
      </p:sp>
      <p:pic>
        <p:nvPicPr>
          <p:cNvPr id="196" name="Google Shape;196;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58025" y="3396474"/>
            <a:ext cx="2566101" cy="153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1410150" y="299350"/>
            <a:ext cx="63237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9D7A63"/>
                </a:solidFill>
                <a:latin typeface="Nunito" pitchFamily="2" charset="0"/>
                <a:ea typeface="Nunito Light"/>
                <a:cs typeface="Nunito Light"/>
                <a:sym typeface="Nunito Light"/>
              </a:rPr>
              <a:t>Best Practices for Inclusive Recruiting  </a:t>
            </a:r>
            <a:endParaRPr sz="2400" b="1" dirty="0">
              <a:solidFill>
                <a:srgbClr val="9D7A63"/>
              </a:solidFill>
              <a:latin typeface="Nunito" pitchFamily="2" charset="0"/>
            </a:endParaRPr>
          </a:p>
        </p:txBody>
      </p:sp>
      <p:sp>
        <p:nvSpPr>
          <p:cNvPr id="202" name="Google Shape;202;p21"/>
          <p:cNvSpPr txBox="1">
            <a:spLocks noGrp="1"/>
          </p:cNvSpPr>
          <p:nvPr>
            <p:ph type="body" idx="1"/>
          </p:nvPr>
        </p:nvSpPr>
        <p:spPr>
          <a:xfrm>
            <a:off x="426425" y="893650"/>
            <a:ext cx="7505700" cy="3609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Augmented Writing Tools </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Create Accessibility Features on Company Job Board</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Conduct Unconscious Bias Training</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Commit to Internal Equity &amp; Promotion</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Create Diverse Interview Panels </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Develop a Standardized Interview Process</a:t>
            </a:r>
            <a:endParaRPr sz="2400" dirty="0">
              <a:latin typeface="Nunito"/>
              <a:ea typeface="Nunito"/>
              <a:cs typeface="Nunito"/>
              <a:sym typeface="Nunito"/>
            </a:endParaRPr>
          </a:p>
          <a:p>
            <a:pPr marL="457200" lvl="0" indent="-355600" algn="l" rtl="0">
              <a:spcBef>
                <a:spcPts val="0"/>
              </a:spcBef>
              <a:spcAft>
                <a:spcPts val="0"/>
              </a:spcAft>
              <a:buSzPts val="2000"/>
              <a:buFont typeface="Nunito"/>
              <a:buChar char="-"/>
            </a:pPr>
            <a:r>
              <a:rPr lang="en" sz="2400" dirty="0">
                <a:latin typeface="Nunito"/>
                <a:ea typeface="Nunito"/>
                <a:cs typeface="Nunito"/>
                <a:sym typeface="Nunito"/>
              </a:rPr>
              <a:t>Build Measurable Organizational DEI goals</a:t>
            </a:r>
            <a:r>
              <a:rPr lang="en" sz="2000" dirty="0">
                <a:latin typeface="Nunito"/>
                <a:ea typeface="Nunito"/>
                <a:cs typeface="Nunito"/>
                <a:sym typeface="Nunito"/>
              </a:rPr>
              <a:t> </a:t>
            </a:r>
            <a:endParaRPr sz="1800" dirty="0">
              <a:latin typeface="Nunito"/>
              <a:ea typeface="Nunito"/>
              <a:cs typeface="Nunito"/>
              <a:sym typeface="Nunito"/>
            </a:endParaRPr>
          </a:p>
        </p:txBody>
      </p:sp>
      <p:pic>
        <p:nvPicPr>
          <p:cNvPr id="203" name="Google Shape;203;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870675" y="3488325"/>
            <a:ext cx="2054600" cy="1432602"/>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447</Words>
  <Application>Microsoft Office PowerPoint</Application>
  <PresentationFormat>On-screen Show (16:9)</PresentationFormat>
  <Paragraphs>90</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Wingdings</vt:lpstr>
      <vt:lpstr>Nunito</vt:lpstr>
      <vt:lpstr>Nunito Light</vt:lpstr>
      <vt:lpstr>Calibri</vt:lpstr>
      <vt:lpstr>Shift</vt:lpstr>
      <vt:lpstr>Adobe Acrobat Document</vt:lpstr>
      <vt:lpstr>Reading The Room: </vt:lpstr>
      <vt:lpstr>Disclaimer:  Please note that the views and opinions expressed during this presentation are our own and DO NOT represent those of the company we work for. Our presentation appearance does not constitute an endorsement from our employer.</vt:lpstr>
      <vt:lpstr>Speaker Introduction</vt:lpstr>
      <vt:lpstr>What Does it Mean to be Anti-Racist?</vt:lpstr>
      <vt:lpstr>Examples of Anti-Racism at Work:</vt:lpstr>
      <vt:lpstr>Sponsorship and Advocacy: Mentorship Matters </vt:lpstr>
      <vt:lpstr>Circle of Influence</vt:lpstr>
      <vt:lpstr>Building Authentic Relationships</vt:lpstr>
      <vt:lpstr>Best Practices for Inclusive Recruiting  </vt:lpstr>
      <vt:lpstr>Q&amp;A</vt:lpstr>
      <vt:lpstr>References</vt:lpstr>
      <vt:lpstr>HELPFUL RESOURCE GUIDE  CLICK PDF ICON BELOW</vt:lpstr>
      <vt:lpstr>CONNECT WITH US</vt:lpstr>
    </vt:vector>
  </TitlesOfParts>
  <Company>Grund &amp; Tash 2023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The Room: Incorporating Anti-Racism and Social Equity at Work</dc:title>
  <dc:creator>Lisa Grund and Tangi Tash</dc:creator>
  <cp:lastModifiedBy>Tash, Tangi</cp:lastModifiedBy>
  <cp:revision>2</cp:revision>
  <dcterms:modified xsi:type="dcterms:W3CDTF">2023-06-16T18:09:04Z</dcterms:modified>
</cp:coreProperties>
</file>