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Beauty Salon Script" panose="020B0604020202020204" charset="-128"/>
      <p:regular r:id="rId18"/>
    </p:embeddedFont>
    <p:embeddedFont>
      <p:font typeface="Open Sans" panose="020B0606030504020204" pitchFamily="34" charset="0"/>
      <p:regular r:id="rId19"/>
    </p:embeddedFont>
    <p:embeddedFont>
      <p:font typeface="Open Sans Bold" panose="020B0806030504020204" charset="0"/>
      <p:regular r:id="rId20"/>
    </p:embeddedFont>
    <p:embeddedFont>
      <p:font typeface="Open Sans Bold Bold" panose="020B0604020202020204" charset="0"/>
      <p:regular r:id="rId21"/>
    </p:embeddedFont>
    <p:embeddedFont>
      <p:font typeface="Open Sans Extra Bold" panose="020B0604020202020204" charset="0"/>
      <p:regular r:id="rId22"/>
    </p:embeddedFont>
    <p:embeddedFont>
      <p:font typeface="Poppins" panose="00000500000000000000" pitchFamily="2" charset="0"/>
      <p:regular r:id="rId23"/>
    </p:embeddedFont>
    <p:embeddedFont>
      <p:font typeface="Poppins Bold" panose="00000800000000000000" charset="0"/>
      <p:regular r:id="rId24"/>
    </p:embeddedFont>
    <p:embeddedFont>
      <p:font typeface="Poppins Semi-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467" autoAdjust="0"/>
  </p:normalViewPr>
  <p:slideViewPr>
    <p:cSldViewPr>
      <p:cViewPr>
        <p:scale>
          <a:sx n="30" d="100"/>
          <a:sy n="30" d="100"/>
        </p:scale>
        <p:origin x="816" y="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30ED4-EAFB-4237-A339-5AAF01682C4B}"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A6F34-9238-4182-A9BA-2DFFDC1FA4B4}" type="slidenum">
              <a:rPr lang="en-US" smtClean="0"/>
              <a:t>‹#›</a:t>
            </a:fld>
            <a:endParaRPr lang="en-US"/>
          </a:p>
        </p:txBody>
      </p:sp>
    </p:spTree>
    <p:extLst>
      <p:ext uri="{BB962C8B-B14F-4D97-AF65-F5344CB8AC3E}">
        <p14:creationId xmlns:p14="http://schemas.microsoft.com/office/powerpoint/2010/main" val="117909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A6F34-9238-4182-A9BA-2DFFDC1FA4B4}" type="slidenum">
              <a:rPr lang="en-US" smtClean="0"/>
              <a:t>1</a:t>
            </a:fld>
            <a:endParaRPr lang="en-US"/>
          </a:p>
        </p:txBody>
      </p:sp>
    </p:spTree>
    <p:extLst>
      <p:ext uri="{BB962C8B-B14F-4D97-AF65-F5344CB8AC3E}">
        <p14:creationId xmlns:p14="http://schemas.microsoft.com/office/powerpoint/2010/main" val="899635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76.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73.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72.png"/><Relationship Id="rId9" Type="http://schemas.openxmlformats.org/officeDocument/2006/relationships/image" Target="../media/image16.sv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5.svg"/><Relationship Id="rId7" Type="http://schemas.openxmlformats.org/officeDocument/2006/relationships/image" Target="../media/image8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6.sv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svg"/><Relationship Id="rId21" Type="http://schemas.openxmlformats.org/officeDocument/2006/relationships/image" Target="../media/image43.pn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svg"/></Relationships>
</file>

<file path=ppt/slides/_rels/slide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4292022" y="-2252116"/>
            <a:ext cx="13128294" cy="13056685"/>
          </a:xfrm>
          <a:custGeom>
            <a:avLst/>
            <a:gdLst/>
            <a:ahLst/>
            <a:cxnLst/>
            <a:rect l="l" t="t" r="r" b="b"/>
            <a:pathLst>
              <a:path w="13128294" h="13056685">
                <a:moveTo>
                  <a:pt x="0" y="0"/>
                </a:moveTo>
                <a:lnTo>
                  <a:pt x="13128294" y="0"/>
                </a:lnTo>
                <a:lnTo>
                  <a:pt x="13128294" y="13056686"/>
                </a:lnTo>
                <a:lnTo>
                  <a:pt x="0" y="13056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2996496" y="-2941027"/>
            <a:ext cx="6239608" cy="6239608"/>
          </a:xfrm>
          <a:custGeom>
            <a:avLst/>
            <a:gdLst/>
            <a:ahLst/>
            <a:cxnLst/>
            <a:rect l="l" t="t" r="r" b="b"/>
            <a:pathLst>
              <a:path w="6239608" h="6239608">
                <a:moveTo>
                  <a:pt x="0" y="0"/>
                </a:moveTo>
                <a:lnTo>
                  <a:pt x="6239608" y="0"/>
                </a:lnTo>
                <a:lnTo>
                  <a:pt x="6239608" y="6239608"/>
                </a:lnTo>
                <a:lnTo>
                  <a:pt x="0" y="6239608"/>
                </a:lnTo>
                <a:lnTo>
                  <a:pt x="0" y="0"/>
                </a:lnTo>
                <a:close/>
              </a:path>
            </a:pathLst>
          </a:custGeom>
          <a:blipFill>
            <a:blip r:embed="rId5">
              <a:alphaModFix amt="52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1" descr="Normalizing Shared Power as a tool to disrupt Policies, Practices, and Processes">
            <a:extLst>
              <a:ext uri="{FF2B5EF4-FFF2-40B4-BE49-F238E27FC236}">
                <a16:creationId xmlns:a16="http://schemas.microsoft.com/office/drawing/2014/main" id="{DC0D7D6F-D846-CB2C-4FD7-1893B48FE660}"/>
              </a:ext>
              <a:ext uri="{C183D7F6-B498-43B3-948B-1728B52AA6E4}">
                <adec:decorative xmlns:adec="http://schemas.microsoft.com/office/drawing/2017/decorative" val="0"/>
              </a:ext>
            </a:extLst>
          </p:cNvPr>
          <p:cNvGrpSpPr/>
          <p:nvPr/>
        </p:nvGrpSpPr>
        <p:grpSpPr>
          <a:xfrm>
            <a:off x="8013220" y="2042295"/>
            <a:ext cx="9966553" cy="6829311"/>
            <a:chOff x="8013220" y="2042295"/>
            <a:chExt cx="9966553" cy="6829311"/>
          </a:xfrm>
        </p:grpSpPr>
        <p:sp>
          <p:nvSpPr>
            <p:cNvPr id="5" name="TextBox 5"/>
            <p:cNvSpPr txBox="1"/>
            <p:nvPr/>
          </p:nvSpPr>
          <p:spPr>
            <a:xfrm>
              <a:off x="8013220" y="3422406"/>
              <a:ext cx="9966553" cy="853821"/>
            </a:xfrm>
            <a:prstGeom prst="rect">
              <a:avLst/>
            </a:prstGeom>
          </p:spPr>
          <p:txBody>
            <a:bodyPr lIns="0" tIns="0" rIns="0" bIns="0" rtlCol="0" anchor="t">
              <a:spAutoFit/>
            </a:bodyPr>
            <a:lstStyle/>
            <a:p>
              <a:pPr marL="0" lvl="0" indent="0" algn="r">
                <a:lnSpc>
                  <a:spcPts val="6192"/>
                </a:lnSpc>
              </a:pPr>
              <a:r>
                <a:rPr lang="en-US" sz="7200" spc="612" dirty="0">
                  <a:solidFill>
                    <a:srgbClr val="3D2E4C"/>
                  </a:solidFill>
                  <a:latin typeface="Open Sans Extra Bold"/>
                </a:rPr>
                <a:t>Shared Power</a:t>
              </a:r>
            </a:p>
          </p:txBody>
        </p:sp>
        <p:sp>
          <p:nvSpPr>
            <p:cNvPr id="6" name="TextBox 6"/>
            <p:cNvSpPr txBox="1"/>
            <p:nvPr/>
          </p:nvSpPr>
          <p:spPr>
            <a:xfrm>
              <a:off x="9403998" y="4633458"/>
              <a:ext cx="7979127" cy="4238148"/>
            </a:xfrm>
            <a:prstGeom prst="rect">
              <a:avLst/>
            </a:prstGeom>
          </p:spPr>
          <p:txBody>
            <a:bodyPr lIns="0" tIns="0" rIns="0" bIns="0" rtlCol="0" anchor="t">
              <a:spAutoFit/>
            </a:bodyPr>
            <a:lstStyle/>
            <a:p>
              <a:pPr marL="0" lvl="0" indent="0" algn="r">
                <a:lnSpc>
                  <a:spcPts val="8399"/>
                </a:lnSpc>
              </a:pPr>
              <a:r>
                <a:rPr lang="en-US" sz="5999" spc="509" dirty="0">
                  <a:solidFill>
                    <a:srgbClr val="000000"/>
                  </a:solidFill>
                  <a:latin typeface="Open Sans"/>
                </a:rPr>
                <a:t>As a tool to disrupt Policies, Practices, and Processes</a:t>
              </a:r>
            </a:p>
          </p:txBody>
        </p:sp>
        <p:sp>
          <p:nvSpPr>
            <p:cNvPr id="7" name="TextBox 7"/>
            <p:cNvSpPr txBox="1"/>
            <p:nvPr/>
          </p:nvSpPr>
          <p:spPr>
            <a:xfrm>
              <a:off x="8451432" y="2042295"/>
              <a:ext cx="9019731" cy="706739"/>
            </a:xfrm>
            <a:prstGeom prst="rect">
              <a:avLst/>
            </a:prstGeom>
          </p:spPr>
          <p:txBody>
            <a:bodyPr lIns="0" tIns="0" rIns="0" bIns="0" rtlCol="0" anchor="t">
              <a:spAutoFit/>
            </a:bodyPr>
            <a:lstStyle/>
            <a:p>
              <a:pPr marL="0" lvl="0" indent="0" algn="r">
                <a:lnSpc>
                  <a:spcPts val="5159"/>
                </a:lnSpc>
              </a:pPr>
              <a:r>
                <a:rPr lang="en-US" sz="5999" spc="509" dirty="0">
                  <a:solidFill>
                    <a:srgbClr val="000000"/>
                  </a:solidFill>
                  <a:latin typeface="Open Sans"/>
                </a:rPr>
                <a:t>Normalizing</a:t>
              </a:r>
            </a:p>
          </p:txBody>
        </p:sp>
      </p:grpSp>
      <p:sp>
        <p:nvSpPr>
          <p:cNvPr id="4" name="Freeform 4" descr="Office of Equity logo. Cursive letter O with the Letter E resembling a staircase symbolizing equity as an upward march that we make strides with every step.&#10;">
            <a:extLst>
              <a:ext uri="{C183D7F6-B498-43B3-948B-1728B52AA6E4}">
                <adec:decorative xmlns:adec="http://schemas.microsoft.com/office/drawing/2017/decorative" val="0"/>
              </a:ext>
            </a:extLst>
          </p:cNvPr>
          <p:cNvSpPr/>
          <p:nvPr/>
        </p:nvSpPr>
        <p:spPr>
          <a:xfrm>
            <a:off x="156232" y="6831826"/>
            <a:ext cx="1744935" cy="3744560"/>
          </a:xfrm>
          <a:custGeom>
            <a:avLst/>
            <a:gdLst/>
            <a:ahLst/>
            <a:cxnLst/>
            <a:rect l="l" t="t" r="r" b="b"/>
            <a:pathLst>
              <a:path w="1744935" h="3744560">
                <a:moveTo>
                  <a:pt x="0" y="0"/>
                </a:moveTo>
                <a:lnTo>
                  <a:pt x="1744936" y="0"/>
                </a:lnTo>
                <a:lnTo>
                  <a:pt x="1744936" y="3744559"/>
                </a:lnTo>
                <a:lnTo>
                  <a:pt x="0" y="3744559"/>
                </a:lnTo>
                <a:lnTo>
                  <a:pt x="0" y="0"/>
                </a:lnTo>
                <a:close/>
              </a:path>
            </a:pathLst>
          </a:custGeom>
          <a:blipFill>
            <a:blip r:embed="rId7"/>
            <a:stretch>
              <a:fillRect/>
            </a:stretch>
          </a:blipFill>
        </p:spPr>
        <p:txBody>
          <a:bodyPr/>
          <a:lstStyle/>
          <a:p>
            <a:endParaRPr lang="en-US"/>
          </a:p>
        </p:txBody>
      </p:sp>
      <p:grpSp>
        <p:nvGrpSpPr>
          <p:cNvPr id="8" name="Group 8" descr="Follow us on Instagram, Facebook, LinkedIn, and YouTube.">
            <a:extLst>
              <a:ext uri="{C183D7F6-B498-43B3-948B-1728B52AA6E4}">
                <adec:decorative xmlns:adec="http://schemas.microsoft.com/office/drawing/2017/decorative" val="0"/>
              </a:ext>
            </a:extLst>
          </p:cNvPr>
          <p:cNvGrpSpPr/>
          <p:nvPr/>
        </p:nvGrpSpPr>
        <p:grpSpPr>
          <a:xfrm>
            <a:off x="5587006" y="9281668"/>
            <a:ext cx="5728853" cy="613431"/>
            <a:chOff x="0" y="0"/>
            <a:chExt cx="7638470" cy="817907"/>
          </a:xfrm>
        </p:grpSpPr>
        <p:sp>
          <p:nvSpPr>
            <p:cNvPr id="9" name="Freeform 9"/>
            <p:cNvSpPr/>
            <p:nvPr/>
          </p:nvSpPr>
          <p:spPr>
            <a:xfrm>
              <a:off x="2778032" y="0"/>
              <a:ext cx="4860439" cy="817907"/>
            </a:xfrm>
            <a:custGeom>
              <a:avLst/>
              <a:gdLst/>
              <a:ahLst/>
              <a:cxnLst/>
              <a:rect l="l" t="t" r="r" b="b"/>
              <a:pathLst>
                <a:path w="4860439" h="817907">
                  <a:moveTo>
                    <a:pt x="0" y="0"/>
                  </a:moveTo>
                  <a:lnTo>
                    <a:pt x="4860438" y="0"/>
                  </a:lnTo>
                  <a:lnTo>
                    <a:pt x="4860438" y="817907"/>
                  </a:lnTo>
                  <a:lnTo>
                    <a:pt x="0" y="817907"/>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0" y="114041"/>
              <a:ext cx="2804875" cy="589825"/>
            </a:xfrm>
            <a:prstGeom prst="rect">
              <a:avLst/>
            </a:prstGeom>
          </p:spPr>
          <p:txBody>
            <a:bodyPr lIns="0" tIns="0" rIns="0" bIns="0" rtlCol="0" anchor="t">
              <a:spAutoFit/>
            </a:bodyPr>
            <a:lstStyle/>
            <a:p>
              <a:pPr>
                <a:lnSpc>
                  <a:spcPts val="3377"/>
                </a:lnSpc>
              </a:pPr>
              <a:r>
                <a:rPr lang="en-US" sz="2962">
                  <a:solidFill>
                    <a:srgbClr val="000000"/>
                  </a:solidFill>
                  <a:latin typeface="Poppins Semi-Bold"/>
                </a:rPr>
                <a:t>Follow us:</a:t>
              </a:r>
            </a:p>
          </p:txBody>
        </p:sp>
      </p:grpSp>
      <p:sp>
        <p:nvSpPr>
          <p:cNvPr id="14" name="Title 13">
            <a:extLst>
              <a:ext uri="{FF2B5EF4-FFF2-40B4-BE49-F238E27FC236}">
                <a16:creationId xmlns:a16="http://schemas.microsoft.com/office/drawing/2014/main" id="{B476447C-24E8-491B-50E8-1934537497B4}"/>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dirty="0"/>
              <a:t>NORMALIZING SHARED POWER AS A TOOL TO DISRUPT POLICIES, PRACTICES, AND PROCESSES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descr="Page 10">
            <a:extLst>
              <a:ext uri="{C183D7F6-B498-43B3-948B-1728B52AA6E4}">
                <adec:decorative xmlns:adec="http://schemas.microsoft.com/office/drawing/2017/decorative" val="0"/>
              </a:ext>
            </a:extLst>
          </p:cNvPr>
          <p:cNvGrpSpPr/>
          <p:nvPr/>
        </p:nvGrpSpPr>
        <p:grpSpPr>
          <a:xfrm>
            <a:off x="16573500" y="8631555"/>
            <a:ext cx="1543050" cy="154305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10"/>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3" name="Group 22" descr="Equity in Processes">
            <a:extLst>
              <a:ext uri="{FF2B5EF4-FFF2-40B4-BE49-F238E27FC236}">
                <a16:creationId xmlns:a16="http://schemas.microsoft.com/office/drawing/2014/main" id="{8000E231-D42C-8F19-4976-6089F79C770E}"/>
              </a:ext>
              <a:ext uri="{C183D7F6-B498-43B3-948B-1728B52AA6E4}">
                <adec:decorative xmlns:adec="http://schemas.microsoft.com/office/drawing/2017/decorative" val="0"/>
              </a:ext>
            </a:extLst>
          </p:cNvPr>
          <p:cNvGrpSpPr/>
          <p:nvPr/>
        </p:nvGrpSpPr>
        <p:grpSpPr>
          <a:xfrm>
            <a:off x="2421931" y="393700"/>
            <a:ext cx="8115300" cy="2831017"/>
            <a:chOff x="2421931" y="393700"/>
            <a:chExt cx="8115300" cy="2831017"/>
          </a:xfrm>
        </p:grpSpPr>
        <p:sp>
          <p:nvSpPr>
            <p:cNvPr id="17" name="TextBox 17" descr="Equity"/>
            <p:cNvSpPr txBox="1"/>
            <p:nvPr/>
          </p:nvSpPr>
          <p:spPr>
            <a:xfrm>
              <a:off x="2421931" y="393700"/>
              <a:ext cx="8115300" cy="1708151"/>
            </a:xfrm>
            <a:prstGeom prst="rect">
              <a:avLst/>
            </a:prstGeom>
          </p:spPr>
          <p:txBody>
            <a:bodyPr lIns="0" tIns="0" rIns="0" bIns="0" rtlCol="0" anchor="t">
              <a:spAutoFit/>
            </a:bodyPr>
            <a:lstStyle/>
            <a:p>
              <a:pPr>
                <a:lnSpc>
                  <a:spcPts val="13999"/>
                </a:lnSpc>
              </a:pPr>
              <a:r>
                <a:rPr lang="en-US" sz="9999" dirty="0">
                  <a:solidFill>
                    <a:srgbClr val="3D3D3D"/>
                  </a:solidFill>
                  <a:latin typeface="Open Sans Extra Bold"/>
                </a:rPr>
                <a:t>EQUITY</a:t>
              </a:r>
            </a:p>
          </p:txBody>
        </p:sp>
        <p:sp>
          <p:nvSpPr>
            <p:cNvPr id="18" name="TextBox 18" descr="In Process"/>
            <p:cNvSpPr txBox="1"/>
            <p:nvPr/>
          </p:nvSpPr>
          <p:spPr>
            <a:xfrm>
              <a:off x="3388292" y="2112197"/>
              <a:ext cx="7148939" cy="1112520"/>
            </a:xfrm>
            <a:prstGeom prst="rect">
              <a:avLst/>
            </a:prstGeom>
          </p:spPr>
          <p:txBody>
            <a:bodyPr lIns="0" tIns="0" rIns="0" bIns="0" rtlCol="0" anchor="t">
              <a:spAutoFit/>
            </a:bodyPr>
            <a:lstStyle/>
            <a:p>
              <a:pPr algn="r">
                <a:lnSpc>
                  <a:spcPts val="7290"/>
                </a:lnSpc>
              </a:pPr>
              <a:r>
                <a:rPr lang="en-US" sz="9000" spc="261" dirty="0">
                  <a:solidFill>
                    <a:srgbClr val="75BBE1"/>
                  </a:solidFill>
                  <a:latin typeface="Beauty Salon Script"/>
                </a:rPr>
                <a:t>in Processes</a:t>
              </a:r>
            </a:p>
          </p:txBody>
        </p:sp>
      </p:grpSp>
      <p:grpSp>
        <p:nvGrpSpPr>
          <p:cNvPr id="12" name="Group 12" descr="Mindful">
            <a:extLst>
              <a:ext uri="{C183D7F6-B498-43B3-948B-1728B52AA6E4}">
                <adec:decorative xmlns:adec="http://schemas.microsoft.com/office/drawing/2017/decorative" val="0"/>
              </a:ext>
            </a:extLst>
          </p:cNvPr>
          <p:cNvGrpSpPr/>
          <p:nvPr/>
        </p:nvGrpSpPr>
        <p:grpSpPr>
          <a:xfrm>
            <a:off x="2191357" y="4580426"/>
            <a:ext cx="6888232" cy="768959"/>
            <a:chOff x="0" y="0"/>
            <a:chExt cx="1814184" cy="202524"/>
          </a:xfrm>
        </p:grpSpPr>
        <p:sp>
          <p:nvSpPr>
            <p:cNvPr id="13" name="Freeform 13"/>
            <p:cNvSpPr/>
            <p:nvPr/>
          </p:nvSpPr>
          <p:spPr>
            <a:xfrm>
              <a:off x="0" y="0"/>
              <a:ext cx="1814184" cy="202524"/>
            </a:xfrm>
            <a:custGeom>
              <a:avLst/>
              <a:gdLst/>
              <a:ahLst/>
              <a:cxnLst/>
              <a:rect l="l" t="t" r="r" b="b"/>
              <a:pathLst>
                <a:path w="1814184" h="202524">
                  <a:moveTo>
                    <a:pt x="57321" y="0"/>
                  </a:moveTo>
                  <a:lnTo>
                    <a:pt x="1756864" y="0"/>
                  </a:lnTo>
                  <a:cubicBezTo>
                    <a:pt x="1772066" y="0"/>
                    <a:pt x="1786646" y="6039"/>
                    <a:pt x="1797396" y="16789"/>
                  </a:cubicBezTo>
                  <a:cubicBezTo>
                    <a:pt x="1808145" y="27539"/>
                    <a:pt x="1814184" y="42118"/>
                    <a:pt x="1814184" y="57321"/>
                  </a:cubicBezTo>
                  <a:lnTo>
                    <a:pt x="1814184" y="145204"/>
                  </a:lnTo>
                  <a:cubicBezTo>
                    <a:pt x="1814184" y="160406"/>
                    <a:pt x="1808145" y="174986"/>
                    <a:pt x="1797396" y="185735"/>
                  </a:cubicBezTo>
                  <a:cubicBezTo>
                    <a:pt x="1786646" y="196485"/>
                    <a:pt x="1772066" y="202524"/>
                    <a:pt x="1756864" y="202524"/>
                  </a:cubicBezTo>
                  <a:lnTo>
                    <a:pt x="57321" y="202524"/>
                  </a:lnTo>
                  <a:cubicBezTo>
                    <a:pt x="42118" y="202524"/>
                    <a:pt x="27539" y="196485"/>
                    <a:pt x="16789" y="185735"/>
                  </a:cubicBezTo>
                  <a:cubicBezTo>
                    <a:pt x="6039" y="174986"/>
                    <a:pt x="0" y="160406"/>
                    <a:pt x="0" y="145204"/>
                  </a:cubicBezTo>
                  <a:lnTo>
                    <a:pt x="0" y="57321"/>
                  </a:lnTo>
                  <a:cubicBezTo>
                    <a:pt x="0" y="42118"/>
                    <a:pt x="6039" y="27539"/>
                    <a:pt x="16789" y="16789"/>
                  </a:cubicBezTo>
                  <a:cubicBezTo>
                    <a:pt x="27539" y="6039"/>
                    <a:pt x="42118" y="0"/>
                    <a:pt x="57321" y="0"/>
                  </a:cubicBezTo>
                  <a:close/>
                </a:path>
              </a:pathLst>
            </a:custGeom>
            <a:solidFill>
              <a:srgbClr val="29871D"/>
            </a:solidFill>
          </p:spPr>
          <p:txBody>
            <a:bodyPr/>
            <a:lstStyle/>
            <a:p>
              <a:endParaRPr lang="en-US"/>
            </a:p>
          </p:txBody>
        </p:sp>
        <p:sp>
          <p:nvSpPr>
            <p:cNvPr id="14" name="TextBox 14"/>
            <p:cNvSpPr txBox="1"/>
            <p:nvPr/>
          </p:nvSpPr>
          <p:spPr>
            <a:xfrm>
              <a:off x="0" y="-38100"/>
              <a:ext cx="1814184" cy="240624"/>
            </a:xfrm>
            <a:prstGeom prst="rect">
              <a:avLst/>
            </a:prstGeom>
          </p:spPr>
          <p:txBody>
            <a:bodyPr lIns="50800" tIns="50800" rIns="50800" bIns="50800" rtlCol="0" anchor="ctr"/>
            <a:lstStyle/>
            <a:p>
              <a:pPr algn="ctr">
                <a:lnSpc>
                  <a:spcPts val="3359"/>
                </a:lnSpc>
              </a:pPr>
              <a:endParaRPr/>
            </a:p>
          </p:txBody>
        </p:sp>
      </p:grpSp>
      <p:sp>
        <p:nvSpPr>
          <p:cNvPr id="21" name="TextBox 21" descr="Being mindful in spaces requires the three A's.">
            <a:extLst>
              <a:ext uri="{C183D7F6-B498-43B3-948B-1728B52AA6E4}">
                <adec:decorative xmlns:adec="http://schemas.microsoft.com/office/drawing/2017/decorative" val="0"/>
              </a:ext>
            </a:extLst>
          </p:cNvPr>
          <p:cNvSpPr txBox="1"/>
          <p:nvPr/>
        </p:nvSpPr>
        <p:spPr>
          <a:xfrm>
            <a:off x="2421931" y="5506561"/>
            <a:ext cx="6095171" cy="1206501"/>
          </a:xfrm>
          <a:prstGeom prst="rect">
            <a:avLst/>
          </a:prstGeom>
        </p:spPr>
        <p:txBody>
          <a:bodyPr lIns="0" tIns="0" rIns="0" bIns="0" rtlCol="0" anchor="t">
            <a:spAutoFit/>
          </a:bodyPr>
          <a:lstStyle/>
          <a:p>
            <a:pPr algn="ctr">
              <a:lnSpc>
                <a:spcPts val="4899"/>
              </a:lnSpc>
            </a:pPr>
            <a:r>
              <a:rPr lang="en-US" sz="3499" dirty="0">
                <a:solidFill>
                  <a:srgbClr val="000000"/>
                </a:solidFill>
                <a:latin typeface="Open Sans Bold"/>
              </a:rPr>
              <a:t>Being mindful in spaces requires the three A’s:</a:t>
            </a:r>
          </a:p>
        </p:txBody>
      </p:sp>
      <p:sp>
        <p:nvSpPr>
          <p:cNvPr id="16" name="TextBox 16" descr="Asking questions, attention, attitude">
            <a:extLst>
              <a:ext uri="{C183D7F6-B498-43B3-948B-1728B52AA6E4}">
                <adec:decorative xmlns:adec="http://schemas.microsoft.com/office/drawing/2017/decorative" val="0"/>
              </a:ext>
            </a:extLst>
          </p:cNvPr>
          <p:cNvSpPr txBox="1"/>
          <p:nvPr/>
        </p:nvSpPr>
        <p:spPr>
          <a:xfrm>
            <a:off x="2946318" y="7071677"/>
            <a:ext cx="6095171" cy="2258695"/>
          </a:xfrm>
          <a:prstGeom prst="rect">
            <a:avLst/>
          </a:prstGeom>
        </p:spPr>
        <p:txBody>
          <a:bodyPr lIns="0" tIns="0" rIns="0" bIns="0" rtlCol="0" anchor="t">
            <a:spAutoFit/>
          </a:bodyPr>
          <a:lstStyle/>
          <a:p>
            <a:pPr marL="755644" lvl="1" indent="-377822" algn="just">
              <a:lnSpc>
                <a:spcPts val="4899"/>
              </a:lnSpc>
              <a:buFont typeface="Arial"/>
              <a:buChar char="•"/>
            </a:pPr>
            <a:r>
              <a:rPr lang="en-US" sz="3499" dirty="0">
                <a:solidFill>
                  <a:srgbClr val="000000"/>
                </a:solidFill>
                <a:latin typeface="Open Sans"/>
              </a:rPr>
              <a:t>Asking Questions</a:t>
            </a:r>
          </a:p>
          <a:p>
            <a:pPr marL="755644" lvl="1" indent="-377822" algn="just">
              <a:lnSpc>
                <a:spcPts val="4899"/>
              </a:lnSpc>
              <a:buFont typeface="Arial"/>
              <a:buChar char="•"/>
            </a:pPr>
            <a:r>
              <a:rPr lang="en-US" sz="3499" dirty="0">
                <a:solidFill>
                  <a:srgbClr val="000000"/>
                </a:solidFill>
                <a:latin typeface="Open Sans"/>
              </a:rPr>
              <a:t>Attention</a:t>
            </a:r>
          </a:p>
          <a:p>
            <a:pPr marL="755644" lvl="1" indent="-377822" algn="just">
              <a:lnSpc>
                <a:spcPts val="4899"/>
              </a:lnSpc>
              <a:buFont typeface="Arial"/>
              <a:buChar char="•"/>
            </a:pPr>
            <a:r>
              <a:rPr lang="en-US" sz="3499" dirty="0">
                <a:solidFill>
                  <a:srgbClr val="000000"/>
                </a:solidFill>
                <a:latin typeface="Open Sans"/>
              </a:rPr>
              <a:t>Attitude</a:t>
            </a:r>
          </a:p>
          <a:p>
            <a:pPr algn="just">
              <a:lnSpc>
                <a:spcPts val="3359"/>
              </a:lnSpc>
            </a:pPr>
            <a:endParaRPr lang="en-US" sz="3499" dirty="0">
              <a:solidFill>
                <a:srgbClr val="000000"/>
              </a:solidFill>
              <a:latin typeface="Open Sans"/>
            </a:endParaRPr>
          </a:p>
        </p:txBody>
      </p:sp>
      <p:grpSp>
        <p:nvGrpSpPr>
          <p:cNvPr id="8" name="Group 8" descr="Spaceful">
            <a:extLst>
              <a:ext uri="{C183D7F6-B498-43B3-948B-1728B52AA6E4}">
                <adec:decorative xmlns:adec="http://schemas.microsoft.com/office/drawing/2017/decorative" val="0"/>
              </a:ext>
            </a:extLst>
          </p:cNvPr>
          <p:cNvGrpSpPr/>
          <p:nvPr/>
        </p:nvGrpSpPr>
        <p:grpSpPr>
          <a:xfrm>
            <a:off x="10537231" y="4580426"/>
            <a:ext cx="6888232" cy="768959"/>
            <a:chOff x="0" y="0"/>
            <a:chExt cx="1814184" cy="202524"/>
          </a:xfrm>
        </p:grpSpPr>
        <p:sp>
          <p:nvSpPr>
            <p:cNvPr id="9" name="Freeform 9"/>
            <p:cNvSpPr/>
            <p:nvPr/>
          </p:nvSpPr>
          <p:spPr>
            <a:xfrm>
              <a:off x="0" y="0"/>
              <a:ext cx="1814184" cy="202524"/>
            </a:xfrm>
            <a:custGeom>
              <a:avLst/>
              <a:gdLst/>
              <a:ahLst/>
              <a:cxnLst/>
              <a:rect l="l" t="t" r="r" b="b"/>
              <a:pathLst>
                <a:path w="1814184" h="202524">
                  <a:moveTo>
                    <a:pt x="57321" y="0"/>
                  </a:moveTo>
                  <a:lnTo>
                    <a:pt x="1756864" y="0"/>
                  </a:lnTo>
                  <a:cubicBezTo>
                    <a:pt x="1772066" y="0"/>
                    <a:pt x="1786646" y="6039"/>
                    <a:pt x="1797396" y="16789"/>
                  </a:cubicBezTo>
                  <a:cubicBezTo>
                    <a:pt x="1808145" y="27539"/>
                    <a:pt x="1814184" y="42118"/>
                    <a:pt x="1814184" y="57321"/>
                  </a:cubicBezTo>
                  <a:lnTo>
                    <a:pt x="1814184" y="145204"/>
                  </a:lnTo>
                  <a:cubicBezTo>
                    <a:pt x="1814184" y="160406"/>
                    <a:pt x="1808145" y="174986"/>
                    <a:pt x="1797396" y="185735"/>
                  </a:cubicBezTo>
                  <a:cubicBezTo>
                    <a:pt x="1786646" y="196485"/>
                    <a:pt x="1772066" y="202524"/>
                    <a:pt x="1756864" y="202524"/>
                  </a:cubicBezTo>
                  <a:lnTo>
                    <a:pt x="57321" y="202524"/>
                  </a:lnTo>
                  <a:cubicBezTo>
                    <a:pt x="42118" y="202524"/>
                    <a:pt x="27539" y="196485"/>
                    <a:pt x="16789" y="185735"/>
                  </a:cubicBezTo>
                  <a:cubicBezTo>
                    <a:pt x="6039" y="174986"/>
                    <a:pt x="0" y="160406"/>
                    <a:pt x="0" y="145204"/>
                  </a:cubicBezTo>
                  <a:lnTo>
                    <a:pt x="0" y="57321"/>
                  </a:lnTo>
                  <a:cubicBezTo>
                    <a:pt x="0" y="42118"/>
                    <a:pt x="6039" y="27539"/>
                    <a:pt x="16789" y="16789"/>
                  </a:cubicBezTo>
                  <a:cubicBezTo>
                    <a:pt x="27539" y="6039"/>
                    <a:pt x="42118" y="0"/>
                    <a:pt x="57321" y="0"/>
                  </a:cubicBezTo>
                  <a:close/>
                </a:path>
              </a:pathLst>
            </a:custGeom>
            <a:solidFill>
              <a:srgbClr val="29871D"/>
            </a:solidFill>
          </p:spPr>
          <p:txBody>
            <a:bodyPr/>
            <a:lstStyle/>
            <a:p>
              <a:endParaRPr lang="en-US"/>
            </a:p>
          </p:txBody>
        </p:sp>
        <p:sp>
          <p:nvSpPr>
            <p:cNvPr id="10" name="TextBox 10"/>
            <p:cNvSpPr txBox="1"/>
            <p:nvPr/>
          </p:nvSpPr>
          <p:spPr>
            <a:xfrm>
              <a:off x="0" y="-38100"/>
              <a:ext cx="1814184" cy="240624"/>
            </a:xfrm>
            <a:prstGeom prst="rect">
              <a:avLst/>
            </a:prstGeom>
          </p:spPr>
          <p:txBody>
            <a:bodyPr lIns="50800" tIns="50800" rIns="50800" bIns="50800" rtlCol="0" anchor="ctr"/>
            <a:lstStyle/>
            <a:p>
              <a:pPr algn="ctr">
                <a:lnSpc>
                  <a:spcPts val="3359"/>
                </a:lnSpc>
              </a:pPr>
              <a:endParaRPr/>
            </a:p>
          </p:txBody>
        </p:sp>
      </p:grpSp>
      <p:sp>
        <p:nvSpPr>
          <p:cNvPr id="22" name="TextBox 22">
            <a:extLst>
              <a:ext uri="{C183D7F6-B498-43B3-948B-1728B52AA6E4}">
                <adec:decorative xmlns:adec="http://schemas.microsoft.com/office/drawing/2017/decorative" val="0"/>
              </a:ext>
            </a:extLst>
          </p:cNvPr>
          <p:cNvSpPr txBox="1"/>
          <p:nvPr/>
        </p:nvSpPr>
        <p:spPr>
          <a:xfrm>
            <a:off x="10939690" y="5506561"/>
            <a:ext cx="6095171" cy="1206501"/>
          </a:xfrm>
          <a:prstGeom prst="rect">
            <a:avLst/>
          </a:prstGeom>
        </p:spPr>
        <p:txBody>
          <a:bodyPr lIns="0" tIns="0" rIns="0" bIns="0" rtlCol="0" anchor="t">
            <a:spAutoFit/>
          </a:bodyPr>
          <a:lstStyle/>
          <a:p>
            <a:pPr algn="ctr">
              <a:lnSpc>
                <a:spcPts val="4899"/>
              </a:lnSpc>
            </a:pPr>
            <a:r>
              <a:rPr lang="en-US" sz="3499">
                <a:solidFill>
                  <a:srgbClr val="000000"/>
                </a:solidFill>
                <a:latin typeface="Open Sans Bold"/>
              </a:rPr>
              <a:t>Ways to understand the spaces you are in:</a:t>
            </a:r>
          </a:p>
        </p:txBody>
      </p:sp>
      <p:sp>
        <p:nvSpPr>
          <p:cNvPr id="20" name="TextBox 20">
            <a:extLst>
              <a:ext uri="{C183D7F6-B498-43B3-948B-1728B52AA6E4}">
                <adec:decorative xmlns:adec="http://schemas.microsoft.com/office/drawing/2017/decorative" val="0"/>
              </a:ext>
            </a:extLst>
          </p:cNvPr>
          <p:cNvSpPr txBox="1"/>
          <p:nvPr/>
        </p:nvSpPr>
        <p:spPr>
          <a:xfrm>
            <a:off x="11003850" y="7071677"/>
            <a:ext cx="5954994" cy="1825626"/>
          </a:xfrm>
          <a:prstGeom prst="rect">
            <a:avLst/>
          </a:prstGeom>
        </p:spPr>
        <p:txBody>
          <a:bodyPr lIns="0" tIns="0" rIns="0" bIns="0" rtlCol="0" anchor="t">
            <a:spAutoFit/>
          </a:bodyPr>
          <a:lstStyle/>
          <a:p>
            <a:pPr marL="755644" lvl="1" indent="-377822">
              <a:lnSpc>
                <a:spcPts val="4899"/>
              </a:lnSpc>
              <a:buFont typeface="Arial"/>
              <a:buChar char="•"/>
            </a:pPr>
            <a:r>
              <a:rPr lang="en-US" sz="3499">
                <a:solidFill>
                  <a:srgbClr val="000000"/>
                </a:solidFill>
                <a:latin typeface="Open Sans"/>
              </a:rPr>
              <a:t>Decision making model</a:t>
            </a:r>
          </a:p>
          <a:p>
            <a:pPr marL="755644" lvl="1" indent="-377822">
              <a:lnSpc>
                <a:spcPts val="4899"/>
              </a:lnSpc>
              <a:buFont typeface="Arial"/>
              <a:buChar char="•"/>
            </a:pPr>
            <a:r>
              <a:rPr lang="en-US" sz="3499">
                <a:solidFill>
                  <a:srgbClr val="000000"/>
                </a:solidFill>
                <a:latin typeface="Open Sans"/>
              </a:rPr>
              <a:t>Empowering</a:t>
            </a:r>
          </a:p>
          <a:p>
            <a:pPr marL="755644" lvl="1" indent="-377822">
              <a:lnSpc>
                <a:spcPts val="4899"/>
              </a:lnSpc>
              <a:buFont typeface="Arial"/>
              <a:buChar char="•"/>
            </a:pPr>
            <a:r>
              <a:rPr lang="en-US" sz="3499">
                <a:solidFill>
                  <a:srgbClr val="000000"/>
                </a:solidFill>
                <a:latin typeface="Open Sans"/>
              </a:rPr>
              <a:t>Privilege</a:t>
            </a:r>
          </a:p>
        </p:txBody>
      </p:sp>
      <p:grpSp>
        <p:nvGrpSpPr>
          <p:cNvPr id="3" name="Group 3" descr="An image of the Snoqualmie Falls waterfall cascading down the cliff, falling onto the rocks below leading into a stream of water.">
            <a:extLst>
              <a:ext uri="{C183D7F6-B498-43B3-948B-1728B52AA6E4}">
                <adec:decorative xmlns:adec="http://schemas.microsoft.com/office/drawing/2017/decorative" val="0"/>
              </a:ext>
            </a:extLst>
          </p:cNvPr>
          <p:cNvGrpSpPr/>
          <p:nvPr/>
        </p:nvGrpSpPr>
        <p:grpSpPr>
          <a:xfrm>
            <a:off x="12269648" y="-3771025"/>
            <a:ext cx="7546699" cy="7546669"/>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06" r="-24906"/>
              </a:stretch>
            </a:blipFill>
          </p:spPr>
          <p:txBody>
            <a:bodyPr/>
            <a:lstStyle/>
            <a:p>
              <a:endParaRPr lang="en-US"/>
            </a:p>
          </p:txBody>
        </p:sp>
      </p:grpSp>
      <p:sp>
        <p:nvSpPr>
          <p:cNvPr id="2" name="Freeform 2">
            <a:extLst>
              <a:ext uri="{C183D7F6-B498-43B3-948B-1728B52AA6E4}">
                <adec:decorative xmlns:adec="http://schemas.microsoft.com/office/drawing/2017/decorative" val="1"/>
              </a:ext>
            </a:extLst>
          </p:cNvPr>
          <p:cNvSpPr/>
          <p:nvPr/>
        </p:nvSpPr>
        <p:spPr>
          <a:xfrm>
            <a:off x="-6833090" y="783410"/>
            <a:ext cx="8720180" cy="8720180"/>
          </a:xfrm>
          <a:custGeom>
            <a:avLst/>
            <a:gdLst/>
            <a:ahLst/>
            <a:cxnLst/>
            <a:rect l="l" t="t" r="r" b="b"/>
            <a:pathLst>
              <a:path w="8720180" h="8720180">
                <a:moveTo>
                  <a:pt x="0" y="0"/>
                </a:moveTo>
                <a:lnTo>
                  <a:pt x="8720180" y="0"/>
                </a:lnTo>
                <a:lnTo>
                  <a:pt x="8720180" y="8720180"/>
                </a:lnTo>
                <a:lnTo>
                  <a:pt x="0" y="87201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a:extLst>
              <a:ext uri="{C183D7F6-B498-43B3-948B-1728B52AA6E4}">
                <adec:decorative xmlns:adec="http://schemas.microsoft.com/office/drawing/2017/decorative" val="1"/>
              </a:ext>
            </a:extLst>
          </p:cNvPr>
          <p:cNvSpPr txBox="1"/>
          <p:nvPr/>
        </p:nvSpPr>
        <p:spPr>
          <a:xfrm>
            <a:off x="11775652" y="4556614"/>
            <a:ext cx="4423247" cy="762000"/>
          </a:xfrm>
          <a:prstGeom prst="rect">
            <a:avLst/>
          </a:prstGeom>
        </p:spPr>
        <p:txBody>
          <a:bodyPr lIns="0" tIns="0" rIns="0" bIns="0" rtlCol="0" anchor="t">
            <a:spAutoFit/>
          </a:bodyPr>
          <a:lstStyle/>
          <a:p>
            <a:pPr algn="ctr">
              <a:lnSpc>
                <a:spcPts val="6299"/>
              </a:lnSpc>
            </a:pPr>
            <a:r>
              <a:rPr lang="en-US" sz="4500">
                <a:solidFill>
                  <a:srgbClr val="FCF6DB"/>
                </a:solidFill>
                <a:latin typeface="Open Sans Extra Bold"/>
              </a:rPr>
              <a:t>SPACEFUL</a:t>
            </a:r>
          </a:p>
        </p:txBody>
      </p:sp>
      <p:sp>
        <p:nvSpPr>
          <p:cNvPr id="15" name="TextBox 15">
            <a:extLst>
              <a:ext uri="{C183D7F6-B498-43B3-948B-1728B52AA6E4}">
                <adec:decorative xmlns:adec="http://schemas.microsoft.com/office/drawing/2017/decorative" val="1"/>
              </a:ext>
            </a:extLst>
          </p:cNvPr>
          <p:cNvSpPr txBox="1"/>
          <p:nvPr/>
        </p:nvSpPr>
        <p:spPr>
          <a:xfrm>
            <a:off x="2024436" y="4561376"/>
            <a:ext cx="7017054" cy="752476"/>
          </a:xfrm>
          <a:prstGeom prst="rect">
            <a:avLst/>
          </a:prstGeom>
        </p:spPr>
        <p:txBody>
          <a:bodyPr lIns="0" tIns="0" rIns="0" bIns="0" rtlCol="0" anchor="t">
            <a:spAutoFit/>
          </a:bodyPr>
          <a:lstStyle/>
          <a:p>
            <a:pPr algn="ctr">
              <a:lnSpc>
                <a:spcPts val="6299"/>
              </a:lnSpc>
            </a:pPr>
            <a:r>
              <a:rPr lang="en-US" sz="4499">
                <a:solidFill>
                  <a:srgbClr val="FCF6DB"/>
                </a:solidFill>
                <a:latin typeface="Open Sans Extra Bold"/>
              </a:rPr>
              <a:t>MINDFUL </a:t>
            </a:r>
          </a:p>
        </p:txBody>
      </p:sp>
      <p:sp>
        <p:nvSpPr>
          <p:cNvPr id="19" name="TextBox 19">
            <a:extLst>
              <a:ext uri="{C183D7F6-B498-43B3-948B-1728B52AA6E4}">
                <adec:decorative xmlns:adec="http://schemas.microsoft.com/office/drawing/2017/decorative" val="1"/>
              </a:ext>
            </a:extLst>
          </p:cNvPr>
          <p:cNvSpPr txBox="1"/>
          <p:nvPr/>
        </p:nvSpPr>
        <p:spPr>
          <a:xfrm>
            <a:off x="16763756" y="9105583"/>
            <a:ext cx="1162537" cy="537845"/>
          </a:xfrm>
          <a:prstGeom prst="rect">
            <a:avLst/>
          </a:prstGeom>
        </p:spPr>
        <p:txBody>
          <a:bodyPr lIns="0" tIns="0" rIns="0" bIns="0" rtlCol="0" anchor="t">
            <a:spAutoFit/>
          </a:bodyPr>
          <a:lstStyle/>
          <a:p>
            <a:pPr algn="ctr">
              <a:lnSpc>
                <a:spcPts val="4480"/>
              </a:lnSpc>
            </a:pPr>
            <a:r>
              <a:rPr lang="en-US" sz="3200">
                <a:solidFill>
                  <a:srgbClr val="000000"/>
                </a:solidFill>
                <a:latin typeface="Open Sans Bold Bold"/>
              </a:rPr>
              <a:t>10</a:t>
            </a:r>
          </a:p>
        </p:txBody>
      </p:sp>
      <p:sp>
        <p:nvSpPr>
          <p:cNvPr id="24" name="Title 23">
            <a:extLst>
              <a:ext uri="{FF2B5EF4-FFF2-40B4-BE49-F238E27FC236}">
                <a16:creationId xmlns:a16="http://schemas.microsoft.com/office/drawing/2014/main" id="{FCAA5733-03D1-3623-6E26-F24F5DAB66E6}"/>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EQUITY IN PROCESSES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Page 11"/>
          <p:cNvGrpSpPr/>
          <p:nvPr/>
        </p:nvGrpSpPr>
        <p:grpSpPr>
          <a:xfrm>
            <a:off x="16522017" y="8646795"/>
            <a:ext cx="1543050" cy="154305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3B78"/>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5" name="Group 14" descr="Shared Power in Practice">
            <a:extLst>
              <a:ext uri="{FF2B5EF4-FFF2-40B4-BE49-F238E27FC236}">
                <a16:creationId xmlns:a16="http://schemas.microsoft.com/office/drawing/2014/main" id="{B863DE10-1293-B36A-3809-08944231E6A1}"/>
              </a:ext>
            </a:extLst>
          </p:cNvPr>
          <p:cNvGrpSpPr/>
          <p:nvPr/>
        </p:nvGrpSpPr>
        <p:grpSpPr>
          <a:xfrm>
            <a:off x="1028700" y="114601"/>
            <a:ext cx="13101450" cy="2906019"/>
            <a:chOff x="1028700" y="114601"/>
            <a:chExt cx="13101450" cy="2906019"/>
          </a:xfrm>
        </p:grpSpPr>
        <p:sp>
          <p:nvSpPr>
            <p:cNvPr id="10" name="TextBox 10"/>
            <p:cNvSpPr txBox="1"/>
            <p:nvPr/>
          </p:nvSpPr>
          <p:spPr>
            <a:xfrm>
              <a:off x="1028700" y="114601"/>
              <a:ext cx="10407746" cy="1708151"/>
            </a:xfrm>
            <a:prstGeom prst="rect">
              <a:avLst/>
            </a:prstGeom>
          </p:spPr>
          <p:txBody>
            <a:bodyPr lIns="0" tIns="0" rIns="0" bIns="0" rtlCol="0" anchor="t">
              <a:spAutoFit/>
            </a:bodyPr>
            <a:lstStyle/>
            <a:p>
              <a:pPr>
                <a:lnSpc>
                  <a:spcPts val="13999"/>
                </a:lnSpc>
              </a:pPr>
              <a:r>
                <a:rPr lang="en-US" sz="9999" dirty="0">
                  <a:solidFill>
                    <a:srgbClr val="3D3D3D"/>
                  </a:solidFill>
                  <a:latin typeface="Open Sans Extra Bold"/>
                </a:rPr>
                <a:t>SHARED POWER</a:t>
              </a:r>
            </a:p>
          </p:txBody>
        </p:sp>
        <p:sp>
          <p:nvSpPr>
            <p:cNvPr id="11" name="TextBox 11"/>
            <p:cNvSpPr txBox="1"/>
            <p:nvPr/>
          </p:nvSpPr>
          <p:spPr>
            <a:xfrm>
              <a:off x="7664813" y="1908100"/>
              <a:ext cx="6465337" cy="1112520"/>
            </a:xfrm>
            <a:prstGeom prst="rect">
              <a:avLst/>
            </a:prstGeom>
          </p:spPr>
          <p:txBody>
            <a:bodyPr lIns="0" tIns="0" rIns="0" bIns="0" rtlCol="0" anchor="t">
              <a:spAutoFit/>
            </a:bodyPr>
            <a:lstStyle/>
            <a:p>
              <a:pPr>
                <a:lnSpc>
                  <a:spcPts val="7290"/>
                </a:lnSpc>
              </a:pPr>
              <a:r>
                <a:rPr lang="en-US" sz="9000" spc="261">
                  <a:solidFill>
                    <a:srgbClr val="0A4A6C"/>
                  </a:solidFill>
                  <a:latin typeface="Beauty Salon Script"/>
                </a:rPr>
                <a:t>In Practice</a:t>
              </a:r>
            </a:p>
          </p:txBody>
        </p:sp>
      </p:grpSp>
      <p:sp>
        <p:nvSpPr>
          <p:cNvPr id="14" name="Freeform 14" descr="A screenshot of the How to Show Up Authentically! one pager resource."/>
          <p:cNvSpPr/>
          <p:nvPr/>
        </p:nvSpPr>
        <p:spPr>
          <a:xfrm>
            <a:off x="317414" y="2129650"/>
            <a:ext cx="2926748" cy="8421575"/>
          </a:xfrm>
          <a:custGeom>
            <a:avLst/>
            <a:gdLst/>
            <a:ahLst/>
            <a:cxnLst/>
            <a:rect l="l" t="t" r="r" b="b"/>
            <a:pathLst>
              <a:path w="2926748" h="8421575">
                <a:moveTo>
                  <a:pt x="0" y="0"/>
                </a:moveTo>
                <a:lnTo>
                  <a:pt x="2926749" y="0"/>
                </a:lnTo>
                <a:lnTo>
                  <a:pt x="2926749" y="8421575"/>
                </a:lnTo>
                <a:lnTo>
                  <a:pt x="0" y="8421575"/>
                </a:lnTo>
                <a:lnTo>
                  <a:pt x="0" y="0"/>
                </a:lnTo>
                <a:close/>
              </a:path>
            </a:pathLst>
          </a:custGeom>
          <a:blipFill>
            <a:blip r:embed="rId2"/>
            <a:stretch>
              <a:fillRect/>
            </a:stretch>
          </a:blipFill>
        </p:spPr>
        <p:txBody>
          <a:bodyPr/>
          <a:lstStyle/>
          <a:p>
            <a:endParaRPr lang="en-US"/>
          </a:p>
        </p:txBody>
      </p:sp>
      <p:sp>
        <p:nvSpPr>
          <p:cNvPr id="13" name="Freeform 13" descr="An image of the Relational Partnership's Seven Pit Stops Towards a Belonging State one pager resource."/>
          <p:cNvSpPr/>
          <p:nvPr/>
        </p:nvSpPr>
        <p:spPr>
          <a:xfrm>
            <a:off x="4339312" y="2823453"/>
            <a:ext cx="4804688" cy="7414970"/>
          </a:xfrm>
          <a:custGeom>
            <a:avLst/>
            <a:gdLst/>
            <a:ahLst/>
            <a:cxnLst/>
            <a:rect l="l" t="t" r="r" b="b"/>
            <a:pathLst>
              <a:path w="4804688" h="7414970">
                <a:moveTo>
                  <a:pt x="0" y="0"/>
                </a:moveTo>
                <a:lnTo>
                  <a:pt x="4804688" y="0"/>
                </a:lnTo>
                <a:lnTo>
                  <a:pt x="4804688" y="7414969"/>
                </a:lnTo>
                <a:lnTo>
                  <a:pt x="0" y="7414969"/>
                </a:lnTo>
                <a:lnTo>
                  <a:pt x="0" y="0"/>
                </a:lnTo>
                <a:close/>
              </a:path>
            </a:pathLst>
          </a:custGeom>
          <a:blipFill>
            <a:blip r:embed="rId3"/>
            <a:stretch>
              <a:fillRect/>
            </a:stretch>
          </a:blipFill>
        </p:spPr>
        <p:txBody>
          <a:bodyPr/>
          <a:lstStyle/>
          <a:p>
            <a:endParaRPr lang="en-US"/>
          </a:p>
        </p:txBody>
      </p:sp>
      <p:sp>
        <p:nvSpPr>
          <p:cNvPr id="12" name="Freeform 12" descr="An image of the cover of the Office of Equity's Relational Partnership in Practice: A Guide to Making Washington a Belonging State Workbook."/>
          <p:cNvSpPr/>
          <p:nvPr/>
        </p:nvSpPr>
        <p:spPr>
          <a:xfrm>
            <a:off x="10426883" y="2774875"/>
            <a:ext cx="5796649" cy="7512125"/>
          </a:xfrm>
          <a:custGeom>
            <a:avLst/>
            <a:gdLst/>
            <a:ahLst/>
            <a:cxnLst/>
            <a:rect l="l" t="t" r="r" b="b"/>
            <a:pathLst>
              <a:path w="5796649" h="7512125">
                <a:moveTo>
                  <a:pt x="0" y="0"/>
                </a:moveTo>
                <a:lnTo>
                  <a:pt x="5796649" y="0"/>
                </a:lnTo>
                <a:lnTo>
                  <a:pt x="5796649" y="7512125"/>
                </a:lnTo>
                <a:lnTo>
                  <a:pt x="0" y="7512125"/>
                </a:lnTo>
                <a:lnTo>
                  <a:pt x="0" y="0"/>
                </a:lnTo>
                <a:close/>
              </a:path>
            </a:pathLst>
          </a:custGeom>
          <a:blipFill>
            <a:blip r:embed="rId4"/>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12598983" y="-178160"/>
            <a:ext cx="8720180" cy="8720180"/>
          </a:xfrm>
          <a:custGeom>
            <a:avLst/>
            <a:gdLst/>
            <a:ahLst/>
            <a:cxnLst/>
            <a:rect l="l" t="t" r="r" b="b"/>
            <a:pathLst>
              <a:path w="8720180" h="8720180">
                <a:moveTo>
                  <a:pt x="0" y="0"/>
                </a:moveTo>
                <a:lnTo>
                  <a:pt x="8720180" y="0"/>
                </a:lnTo>
                <a:lnTo>
                  <a:pt x="8720180" y="8720180"/>
                </a:lnTo>
                <a:lnTo>
                  <a:pt x="0" y="87201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14130150" y="-514350"/>
            <a:ext cx="1543050" cy="15430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A6C"/>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9" name="TextBox 9">
            <a:extLst>
              <a:ext uri="{C183D7F6-B498-43B3-948B-1728B52AA6E4}">
                <adec:decorative xmlns:adec="http://schemas.microsoft.com/office/drawing/2017/decorative" val="1"/>
              </a:ext>
            </a:extLst>
          </p:cNvPr>
          <p:cNvSpPr txBox="1"/>
          <p:nvPr/>
        </p:nvSpPr>
        <p:spPr>
          <a:xfrm>
            <a:off x="16712273" y="9088755"/>
            <a:ext cx="1162537" cy="537845"/>
          </a:xfrm>
          <a:prstGeom prst="rect">
            <a:avLst/>
          </a:prstGeom>
        </p:spPr>
        <p:txBody>
          <a:bodyPr lIns="0" tIns="0" rIns="0" bIns="0" rtlCol="0" anchor="t">
            <a:spAutoFit/>
          </a:bodyPr>
          <a:lstStyle/>
          <a:p>
            <a:pPr algn="ctr">
              <a:lnSpc>
                <a:spcPts val="4480"/>
              </a:lnSpc>
            </a:pPr>
            <a:r>
              <a:rPr lang="en-US" sz="3200" dirty="0">
                <a:solidFill>
                  <a:srgbClr val="FCF6DB"/>
                </a:solidFill>
                <a:latin typeface="Open Sans Bold Bold"/>
              </a:rPr>
              <a:t>11</a:t>
            </a:r>
          </a:p>
        </p:txBody>
      </p:sp>
      <p:sp>
        <p:nvSpPr>
          <p:cNvPr id="16" name="Title 15">
            <a:extLst>
              <a:ext uri="{FF2B5EF4-FFF2-40B4-BE49-F238E27FC236}">
                <a16:creationId xmlns:a16="http://schemas.microsoft.com/office/drawing/2014/main" id="{5AFAE87A-2ED8-6839-E504-C68DDC315726}"/>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SHARED POWER IN PRACTICE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9871D"/>
        </a:solidFill>
        <a:effectLst/>
      </p:bgPr>
    </p:bg>
    <p:spTree>
      <p:nvGrpSpPr>
        <p:cNvPr id="1" name=""/>
        <p:cNvGrpSpPr/>
        <p:nvPr/>
      </p:nvGrpSpPr>
      <p:grpSpPr>
        <a:xfrm>
          <a:off x="0" y="0"/>
          <a:ext cx="0" cy="0"/>
          <a:chOff x="0" y="0"/>
          <a:chExt cx="0" cy="0"/>
        </a:xfrm>
      </p:grpSpPr>
      <p:grpSp>
        <p:nvGrpSpPr>
          <p:cNvPr id="5" name="Group 5" descr="Page 12"/>
          <p:cNvGrpSpPr/>
          <p:nvPr/>
        </p:nvGrpSpPr>
        <p:grpSpPr>
          <a:xfrm>
            <a:off x="333131" y="8447496"/>
            <a:ext cx="1543050" cy="154305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6DB"/>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9" name="Group 18" descr="Zero-Sum Theory">
            <a:extLst>
              <a:ext uri="{FF2B5EF4-FFF2-40B4-BE49-F238E27FC236}">
                <a16:creationId xmlns:a16="http://schemas.microsoft.com/office/drawing/2014/main" id="{266E2583-B775-DCC6-61AB-AFF45D4E889A}"/>
              </a:ext>
            </a:extLst>
          </p:cNvPr>
          <p:cNvGrpSpPr/>
          <p:nvPr/>
        </p:nvGrpSpPr>
        <p:grpSpPr>
          <a:xfrm>
            <a:off x="523388" y="471307"/>
            <a:ext cx="13426163" cy="2908184"/>
            <a:chOff x="523388" y="471307"/>
            <a:chExt cx="13426163" cy="2908184"/>
          </a:xfrm>
        </p:grpSpPr>
        <p:sp>
          <p:nvSpPr>
            <p:cNvPr id="10" name="TextBox 10" descr="Zero-Sum"/>
            <p:cNvSpPr txBox="1"/>
            <p:nvPr/>
          </p:nvSpPr>
          <p:spPr>
            <a:xfrm>
              <a:off x="523388" y="471307"/>
              <a:ext cx="8115300" cy="1708151"/>
            </a:xfrm>
            <a:prstGeom prst="rect">
              <a:avLst/>
            </a:prstGeom>
          </p:spPr>
          <p:txBody>
            <a:bodyPr lIns="0" tIns="0" rIns="0" bIns="0" rtlCol="0" anchor="t">
              <a:spAutoFit/>
            </a:bodyPr>
            <a:lstStyle/>
            <a:p>
              <a:pPr>
                <a:lnSpc>
                  <a:spcPts val="13999"/>
                </a:lnSpc>
              </a:pPr>
              <a:r>
                <a:rPr lang="en-US" sz="9999" dirty="0">
                  <a:solidFill>
                    <a:srgbClr val="3D3D3D"/>
                  </a:solidFill>
                  <a:latin typeface="Open Sans Extra Bold"/>
                </a:rPr>
                <a:t>ZERO-SUM</a:t>
              </a:r>
            </a:p>
          </p:txBody>
        </p:sp>
        <p:sp>
          <p:nvSpPr>
            <p:cNvPr id="11" name="TextBox 11" descr="Theory"/>
            <p:cNvSpPr txBox="1"/>
            <p:nvPr/>
          </p:nvSpPr>
          <p:spPr>
            <a:xfrm>
              <a:off x="5140809" y="2266971"/>
              <a:ext cx="8808742" cy="1112520"/>
            </a:xfrm>
            <a:prstGeom prst="rect">
              <a:avLst/>
            </a:prstGeom>
          </p:spPr>
          <p:txBody>
            <a:bodyPr lIns="0" tIns="0" rIns="0" bIns="0" rtlCol="0" anchor="t">
              <a:spAutoFit/>
            </a:bodyPr>
            <a:lstStyle/>
            <a:p>
              <a:pPr>
                <a:lnSpc>
                  <a:spcPts val="7290"/>
                </a:lnSpc>
              </a:pPr>
              <a:r>
                <a:rPr lang="en-US" sz="9000" spc="261" dirty="0">
                  <a:solidFill>
                    <a:srgbClr val="FCF6DB"/>
                  </a:solidFill>
                  <a:latin typeface="Beauty Salon Script"/>
                </a:rPr>
                <a:t>Theory </a:t>
              </a:r>
            </a:p>
          </p:txBody>
        </p:sp>
      </p:grpSp>
      <p:sp>
        <p:nvSpPr>
          <p:cNvPr id="9" name="Freeform 9" descr="Screenshot of the boo"/>
          <p:cNvSpPr/>
          <p:nvPr/>
        </p:nvSpPr>
        <p:spPr>
          <a:xfrm>
            <a:off x="2113522" y="3113899"/>
            <a:ext cx="4436444" cy="6738902"/>
          </a:xfrm>
          <a:custGeom>
            <a:avLst/>
            <a:gdLst/>
            <a:ahLst/>
            <a:cxnLst/>
            <a:rect l="l" t="t" r="r" b="b"/>
            <a:pathLst>
              <a:path w="4436444" h="6738902">
                <a:moveTo>
                  <a:pt x="0" y="0"/>
                </a:moveTo>
                <a:lnTo>
                  <a:pt x="4436444" y="0"/>
                </a:lnTo>
                <a:lnTo>
                  <a:pt x="4436444" y="6738902"/>
                </a:lnTo>
                <a:lnTo>
                  <a:pt x="0" y="6738902"/>
                </a:lnTo>
                <a:lnTo>
                  <a:pt x="0" y="0"/>
                </a:lnTo>
                <a:close/>
              </a:path>
            </a:pathLst>
          </a:custGeom>
          <a:blipFill>
            <a:blip r:embed="rId2"/>
            <a:stretch>
              <a:fillRect/>
            </a:stretch>
          </a:blipFill>
        </p:spPr>
        <p:txBody>
          <a:bodyPr/>
          <a:lstStyle/>
          <a:p>
            <a:endParaRPr lang="en-US"/>
          </a:p>
        </p:txBody>
      </p:sp>
      <p:grpSp>
        <p:nvGrpSpPr>
          <p:cNvPr id="2" name="Group 2">
            <a:extLst>
              <a:ext uri="{C183D7F6-B498-43B3-948B-1728B52AA6E4}">
                <adec:decorative xmlns:adec="http://schemas.microsoft.com/office/drawing/2017/decorative" val="1"/>
              </a:ext>
            </a:extLst>
          </p:cNvPr>
          <p:cNvGrpSpPr/>
          <p:nvPr/>
        </p:nvGrpSpPr>
        <p:grpSpPr>
          <a:xfrm>
            <a:off x="7868082" y="0"/>
            <a:ext cx="10419918" cy="10287000"/>
            <a:chOff x="0" y="0"/>
            <a:chExt cx="2744341" cy="2709333"/>
          </a:xfrm>
        </p:grpSpPr>
        <p:sp>
          <p:nvSpPr>
            <p:cNvPr id="3" name="Freeform 3"/>
            <p:cNvSpPr/>
            <p:nvPr/>
          </p:nvSpPr>
          <p:spPr>
            <a:xfrm>
              <a:off x="0" y="0"/>
              <a:ext cx="2744341" cy="2709333"/>
            </a:xfrm>
            <a:custGeom>
              <a:avLst/>
              <a:gdLst/>
              <a:ahLst/>
              <a:cxnLst/>
              <a:rect l="l" t="t" r="r" b="b"/>
              <a:pathLst>
                <a:path w="2744341" h="2709333">
                  <a:moveTo>
                    <a:pt x="0" y="0"/>
                  </a:moveTo>
                  <a:lnTo>
                    <a:pt x="2744341" y="0"/>
                  </a:lnTo>
                  <a:lnTo>
                    <a:pt x="2744341" y="2709333"/>
                  </a:lnTo>
                  <a:lnTo>
                    <a:pt x="0" y="2709333"/>
                  </a:lnTo>
                  <a:close/>
                </a:path>
              </a:pathLst>
            </a:custGeom>
            <a:solidFill>
              <a:srgbClr val="FFFFFF"/>
            </a:solidFill>
          </p:spPr>
          <p:txBody>
            <a:bodyPr/>
            <a:lstStyle/>
            <a:p>
              <a:endParaRPr lang="en-US"/>
            </a:p>
          </p:txBody>
        </p:sp>
        <p:sp>
          <p:nvSpPr>
            <p:cNvPr id="4" name="TextBox 4"/>
            <p:cNvSpPr txBox="1"/>
            <p:nvPr/>
          </p:nvSpPr>
          <p:spPr>
            <a:xfrm>
              <a:off x="0" y="-38100"/>
              <a:ext cx="2744341" cy="2747433"/>
            </a:xfrm>
            <a:prstGeom prst="rect">
              <a:avLst/>
            </a:prstGeom>
          </p:spPr>
          <p:txBody>
            <a:bodyPr lIns="50800" tIns="50800" rIns="50800" bIns="50800" rtlCol="0" anchor="ctr"/>
            <a:lstStyle/>
            <a:p>
              <a:pPr algn="ctr">
                <a:lnSpc>
                  <a:spcPts val="3359"/>
                </a:lnSpc>
              </a:pPr>
              <a:endParaRPr/>
            </a:p>
          </p:txBody>
        </p:sp>
      </p:grpSp>
      <p:sp>
        <p:nvSpPr>
          <p:cNvPr id="8" name="Freeform 8">
            <a:extLst>
              <a:ext uri="{C183D7F6-B498-43B3-948B-1728B52AA6E4}">
                <adec:decorative xmlns:adec="http://schemas.microsoft.com/office/drawing/2017/decorative" val="1"/>
              </a:ext>
            </a:extLst>
          </p:cNvPr>
          <p:cNvSpPr/>
          <p:nvPr/>
        </p:nvSpPr>
        <p:spPr>
          <a:xfrm>
            <a:off x="15276921" y="8304621"/>
            <a:ext cx="3964758" cy="3964758"/>
          </a:xfrm>
          <a:custGeom>
            <a:avLst/>
            <a:gdLst/>
            <a:ahLst/>
            <a:cxnLst/>
            <a:rect l="l" t="t" r="r" b="b"/>
            <a:pathLst>
              <a:path w="3964758" h="3964758">
                <a:moveTo>
                  <a:pt x="0" y="0"/>
                </a:moveTo>
                <a:lnTo>
                  <a:pt x="3964758" y="0"/>
                </a:lnTo>
                <a:lnTo>
                  <a:pt x="3964758" y="3964758"/>
                </a:lnTo>
                <a:lnTo>
                  <a:pt x="0" y="39647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a:extLst>
              <a:ext uri="{C183D7F6-B498-43B3-948B-1728B52AA6E4}">
                <adec:decorative xmlns:adec="http://schemas.microsoft.com/office/drawing/2017/decorative" val="1"/>
              </a:ext>
            </a:extLst>
          </p:cNvPr>
          <p:cNvSpPr txBox="1"/>
          <p:nvPr/>
        </p:nvSpPr>
        <p:spPr>
          <a:xfrm>
            <a:off x="523388" y="8980896"/>
            <a:ext cx="1162537" cy="537845"/>
          </a:xfrm>
          <a:prstGeom prst="rect">
            <a:avLst/>
          </a:prstGeom>
        </p:spPr>
        <p:txBody>
          <a:bodyPr lIns="0" tIns="0" rIns="0" bIns="0" rtlCol="0" anchor="t">
            <a:spAutoFit/>
          </a:bodyPr>
          <a:lstStyle/>
          <a:p>
            <a:pPr algn="ctr">
              <a:lnSpc>
                <a:spcPts val="4480"/>
              </a:lnSpc>
            </a:pPr>
            <a:r>
              <a:rPr lang="en-US" sz="3200">
                <a:solidFill>
                  <a:srgbClr val="3D3D3D"/>
                </a:solidFill>
                <a:latin typeface="Open Sans Bold Bold"/>
              </a:rPr>
              <a:t>12</a:t>
            </a:r>
          </a:p>
        </p:txBody>
      </p:sp>
      <p:sp>
        <p:nvSpPr>
          <p:cNvPr id="13" name="TextBox 13" descr="The year of 1919"/>
          <p:cNvSpPr txBox="1"/>
          <p:nvPr/>
        </p:nvSpPr>
        <p:spPr>
          <a:xfrm>
            <a:off x="8638688" y="704850"/>
            <a:ext cx="3420833" cy="1708151"/>
          </a:xfrm>
          <a:prstGeom prst="rect">
            <a:avLst/>
          </a:prstGeom>
        </p:spPr>
        <p:txBody>
          <a:bodyPr lIns="0" tIns="0" rIns="0" bIns="0" rtlCol="0" anchor="t">
            <a:spAutoFit/>
          </a:bodyPr>
          <a:lstStyle/>
          <a:p>
            <a:pPr>
              <a:lnSpc>
                <a:spcPts val="13999"/>
              </a:lnSpc>
            </a:pPr>
            <a:r>
              <a:rPr lang="en-US" sz="9999" dirty="0">
                <a:solidFill>
                  <a:srgbClr val="3D3D3D"/>
                </a:solidFill>
                <a:latin typeface="Open Sans Extra Bold"/>
              </a:rPr>
              <a:t>1919</a:t>
            </a:r>
          </a:p>
        </p:txBody>
      </p:sp>
      <p:sp>
        <p:nvSpPr>
          <p:cNvPr id="16" name="TextBox 16" descr=" Fairground Park pool was the largest in the country and probably the world.&#10;"/>
          <p:cNvSpPr txBox="1"/>
          <p:nvPr/>
        </p:nvSpPr>
        <p:spPr>
          <a:xfrm>
            <a:off x="12127138" y="1208743"/>
            <a:ext cx="6160862" cy="1543050"/>
          </a:xfrm>
          <a:prstGeom prst="rect">
            <a:avLst/>
          </a:prstGeom>
        </p:spPr>
        <p:txBody>
          <a:bodyPr lIns="0" tIns="0" rIns="0" bIns="0" rtlCol="0" anchor="t">
            <a:spAutoFit/>
          </a:bodyPr>
          <a:lstStyle/>
          <a:p>
            <a:pPr algn="ctr">
              <a:lnSpc>
                <a:spcPts val="4199"/>
              </a:lnSpc>
            </a:pPr>
            <a:r>
              <a:rPr lang="en-US" sz="2999" dirty="0">
                <a:solidFill>
                  <a:srgbClr val="3D3D3D"/>
                </a:solidFill>
                <a:latin typeface="Open Sans"/>
              </a:rPr>
              <a:t>Fairground Park pool was the largest in the country and probably the world.</a:t>
            </a:r>
          </a:p>
        </p:txBody>
      </p:sp>
      <p:sp>
        <p:nvSpPr>
          <p:cNvPr id="14" name="TextBox 14" descr="The year of 1950"/>
          <p:cNvSpPr txBox="1"/>
          <p:nvPr/>
        </p:nvSpPr>
        <p:spPr>
          <a:xfrm>
            <a:off x="8638688" y="3560173"/>
            <a:ext cx="3488450" cy="1708151"/>
          </a:xfrm>
          <a:prstGeom prst="rect">
            <a:avLst/>
          </a:prstGeom>
        </p:spPr>
        <p:txBody>
          <a:bodyPr lIns="0" tIns="0" rIns="0" bIns="0" rtlCol="0" anchor="t">
            <a:spAutoFit/>
          </a:bodyPr>
          <a:lstStyle/>
          <a:p>
            <a:pPr>
              <a:lnSpc>
                <a:spcPts val="13999"/>
              </a:lnSpc>
            </a:pPr>
            <a:r>
              <a:rPr lang="en-US" sz="9999" dirty="0">
                <a:solidFill>
                  <a:srgbClr val="3D3D3D"/>
                </a:solidFill>
                <a:latin typeface="Open Sans Extra Bold"/>
              </a:rPr>
              <a:t>1950</a:t>
            </a:r>
          </a:p>
        </p:txBody>
      </p:sp>
      <p:sp>
        <p:nvSpPr>
          <p:cNvPr id="17" name="TextBox 17" descr="Once desegregated, the pool went from 313,000 to only 10,000 swims.&#10;"/>
          <p:cNvSpPr txBox="1"/>
          <p:nvPr/>
        </p:nvSpPr>
        <p:spPr>
          <a:xfrm>
            <a:off x="12059521" y="4252912"/>
            <a:ext cx="5990811" cy="1543050"/>
          </a:xfrm>
          <a:prstGeom prst="rect">
            <a:avLst/>
          </a:prstGeom>
        </p:spPr>
        <p:txBody>
          <a:bodyPr lIns="0" tIns="0" rIns="0" bIns="0" rtlCol="0" anchor="t">
            <a:spAutoFit/>
          </a:bodyPr>
          <a:lstStyle/>
          <a:p>
            <a:pPr algn="ctr">
              <a:lnSpc>
                <a:spcPts val="4199"/>
              </a:lnSpc>
            </a:pPr>
            <a:r>
              <a:rPr lang="en-US" sz="2999" dirty="0">
                <a:solidFill>
                  <a:srgbClr val="3D3D3D"/>
                </a:solidFill>
                <a:latin typeface="Open Sans"/>
              </a:rPr>
              <a:t>Once desegregated, the pool went from 313,000 to only 10,000 swims.</a:t>
            </a:r>
          </a:p>
        </p:txBody>
      </p:sp>
      <p:sp>
        <p:nvSpPr>
          <p:cNvPr id="15" name="TextBox 15" descr="The year of 1971"/>
          <p:cNvSpPr txBox="1"/>
          <p:nvPr/>
        </p:nvSpPr>
        <p:spPr>
          <a:xfrm>
            <a:off x="8638688" y="6491695"/>
            <a:ext cx="3488450" cy="1708151"/>
          </a:xfrm>
          <a:prstGeom prst="rect">
            <a:avLst/>
          </a:prstGeom>
        </p:spPr>
        <p:txBody>
          <a:bodyPr lIns="0" tIns="0" rIns="0" bIns="0" rtlCol="0" anchor="t">
            <a:spAutoFit/>
          </a:bodyPr>
          <a:lstStyle/>
          <a:p>
            <a:pPr>
              <a:lnSpc>
                <a:spcPts val="13999"/>
              </a:lnSpc>
            </a:pPr>
            <a:r>
              <a:rPr lang="en-US" sz="9999" dirty="0">
                <a:solidFill>
                  <a:srgbClr val="3D3D3D"/>
                </a:solidFill>
                <a:latin typeface="Open Sans Extra Bold"/>
              </a:rPr>
              <a:t>1971</a:t>
            </a:r>
          </a:p>
        </p:txBody>
      </p:sp>
      <p:sp>
        <p:nvSpPr>
          <p:cNvPr id="18" name="TextBox 18" descr="U.S Supreme Court elected to drain public swimming pools to avoid integration.&#10;"/>
          <p:cNvSpPr txBox="1"/>
          <p:nvPr/>
        </p:nvSpPr>
        <p:spPr>
          <a:xfrm>
            <a:off x="12059521" y="6952070"/>
            <a:ext cx="6160862" cy="2066925"/>
          </a:xfrm>
          <a:prstGeom prst="rect">
            <a:avLst/>
          </a:prstGeom>
        </p:spPr>
        <p:txBody>
          <a:bodyPr lIns="0" tIns="0" rIns="0" bIns="0" rtlCol="0" anchor="t">
            <a:spAutoFit/>
          </a:bodyPr>
          <a:lstStyle/>
          <a:p>
            <a:pPr algn="ctr">
              <a:lnSpc>
                <a:spcPts val="4199"/>
              </a:lnSpc>
            </a:pPr>
            <a:r>
              <a:rPr lang="en-US" sz="2999" dirty="0">
                <a:solidFill>
                  <a:srgbClr val="3D3D3D"/>
                </a:solidFill>
                <a:latin typeface="Open Sans"/>
              </a:rPr>
              <a:t>U.S Supreme Court elected to drain public swimming pools to avoid integration.</a:t>
            </a:r>
          </a:p>
          <a:p>
            <a:pPr algn="ctr">
              <a:lnSpc>
                <a:spcPts val="4199"/>
              </a:lnSpc>
            </a:pPr>
            <a:endParaRPr lang="en-US" sz="2999" dirty="0">
              <a:solidFill>
                <a:srgbClr val="3D3D3D"/>
              </a:solidFill>
              <a:latin typeface="Open Sans"/>
            </a:endParaRPr>
          </a:p>
        </p:txBody>
      </p:sp>
      <p:sp>
        <p:nvSpPr>
          <p:cNvPr id="20" name="Title 19">
            <a:extLst>
              <a:ext uri="{FF2B5EF4-FFF2-40B4-BE49-F238E27FC236}">
                <a16:creationId xmlns:a16="http://schemas.microsoft.com/office/drawing/2014/main" id="{0C8AD21B-F1EE-51F7-FFEE-0BB5008DCECB}"/>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ZERO-SUM THEORY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descr="Page 13"/>
          <p:cNvGrpSpPr/>
          <p:nvPr/>
        </p:nvGrpSpPr>
        <p:grpSpPr>
          <a:xfrm>
            <a:off x="16487775" y="8585834"/>
            <a:ext cx="1543050" cy="154305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3B78"/>
            </a:solidFill>
          </p:spPr>
          <p:txBody>
            <a:bodyPr/>
            <a:lstStyle/>
            <a:p>
              <a:endParaRPr lang="en-US"/>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 name="TextBox 2"/>
          <p:cNvSpPr txBox="1">
            <a:spLocks noGrp="1"/>
          </p:cNvSpPr>
          <p:nvPr>
            <p:ph type="title" idx="4294967295"/>
          </p:nvPr>
        </p:nvSpPr>
        <p:spPr>
          <a:xfrm>
            <a:off x="4110449" y="1387783"/>
            <a:ext cx="13730120" cy="19488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5959"/>
              </a:lnSpc>
              <a:spcBef>
                <a:spcPts val="0"/>
              </a:spcBef>
              <a:spcAft>
                <a:spcPts val="0"/>
              </a:spcAft>
              <a:buClrTx/>
              <a:buSzTx/>
              <a:buFontTx/>
              <a:buNone/>
              <a:tabLst/>
              <a:defRPr/>
            </a:pPr>
            <a:r>
              <a:rPr kumimoji="0" lang="en-US" sz="11399" b="0" i="0" u="none" strike="noStrike" kern="1200" cap="none" spc="0" normalizeH="0" baseline="0" noProof="0" dirty="0">
                <a:ln>
                  <a:noFill/>
                </a:ln>
                <a:solidFill>
                  <a:srgbClr val="29871D"/>
                </a:solidFill>
                <a:effectLst/>
                <a:uLnTx/>
                <a:uFillTx/>
                <a:latin typeface="Open Sans Extra Bold"/>
                <a:ea typeface="+mn-ea"/>
                <a:cs typeface="+mn-cs"/>
              </a:rPr>
              <a:t>QUICK REVIEW</a:t>
            </a:r>
          </a:p>
        </p:txBody>
      </p:sp>
      <p:grpSp>
        <p:nvGrpSpPr>
          <p:cNvPr id="9" name="Group 9" descr="Defining Shared Power"/>
          <p:cNvGrpSpPr/>
          <p:nvPr/>
        </p:nvGrpSpPr>
        <p:grpSpPr>
          <a:xfrm>
            <a:off x="6289869" y="3974783"/>
            <a:ext cx="8124825" cy="858154"/>
            <a:chOff x="0" y="0"/>
            <a:chExt cx="10833100" cy="1144206"/>
          </a:xfrm>
        </p:grpSpPr>
        <p:grpSp>
          <p:nvGrpSpPr>
            <p:cNvPr id="10" name="Group 10"/>
            <p:cNvGrpSpPr/>
            <p:nvPr/>
          </p:nvGrpSpPr>
          <p:grpSpPr>
            <a:xfrm>
              <a:off x="0" y="0"/>
              <a:ext cx="10820400" cy="1144206"/>
              <a:chOff x="0" y="0"/>
              <a:chExt cx="2137363" cy="226016"/>
            </a:xfrm>
          </p:grpSpPr>
          <p:sp>
            <p:nvSpPr>
              <p:cNvPr id="11" name="Freeform 11"/>
              <p:cNvSpPr/>
              <p:nvPr/>
            </p:nvSpPr>
            <p:spPr>
              <a:xfrm>
                <a:off x="0" y="0"/>
                <a:ext cx="2137363" cy="226016"/>
              </a:xfrm>
              <a:custGeom>
                <a:avLst/>
                <a:gdLst/>
                <a:ahLst/>
                <a:cxnLst/>
                <a:rect l="l" t="t" r="r" b="b"/>
                <a:pathLst>
                  <a:path w="2137363" h="226016">
                    <a:moveTo>
                      <a:pt x="48654" y="0"/>
                    </a:moveTo>
                    <a:lnTo>
                      <a:pt x="2088710" y="0"/>
                    </a:lnTo>
                    <a:cubicBezTo>
                      <a:pt x="2115580" y="0"/>
                      <a:pt x="2137363" y="21783"/>
                      <a:pt x="2137363" y="48654"/>
                    </a:cubicBezTo>
                    <a:lnTo>
                      <a:pt x="2137363" y="177362"/>
                    </a:lnTo>
                    <a:cubicBezTo>
                      <a:pt x="2137363" y="204233"/>
                      <a:pt x="2115580" y="226016"/>
                      <a:pt x="2088710" y="226016"/>
                    </a:cubicBezTo>
                    <a:lnTo>
                      <a:pt x="48654" y="226016"/>
                    </a:lnTo>
                    <a:cubicBezTo>
                      <a:pt x="21783" y="226016"/>
                      <a:pt x="0" y="204233"/>
                      <a:pt x="0" y="177362"/>
                    </a:cubicBezTo>
                    <a:lnTo>
                      <a:pt x="0" y="48654"/>
                    </a:lnTo>
                    <a:cubicBezTo>
                      <a:pt x="0" y="21783"/>
                      <a:pt x="21783" y="0"/>
                      <a:pt x="48654" y="0"/>
                    </a:cubicBezTo>
                    <a:close/>
                  </a:path>
                </a:pathLst>
              </a:custGeom>
              <a:solidFill>
                <a:srgbClr val="0A4A6C"/>
              </a:solidFill>
            </p:spPr>
            <p:txBody>
              <a:bodyPr/>
              <a:lstStyle/>
              <a:p>
                <a:endParaRPr lang="en-US"/>
              </a:p>
            </p:txBody>
          </p:sp>
          <p:sp>
            <p:nvSpPr>
              <p:cNvPr id="12" name="TextBox 12"/>
              <p:cNvSpPr txBox="1"/>
              <p:nvPr/>
            </p:nvSpPr>
            <p:spPr>
              <a:xfrm>
                <a:off x="0" y="-38100"/>
                <a:ext cx="2137363" cy="26411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1366648" y="140937"/>
              <a:ext cx="9466452" cy="795656"/>
            </a:xfrm>
            <a:prstGeom prst="rect">
              <a:avLst/>
            </a:prstGeom>
          </p:spPr>
          <p:txBody>
            <a:bodyPr lIns="0" tIns="0" rIns="0" bIns="0" rtlCol="0" anchor="t">
              <a:spAutoFit/>
            </a:bodyPr>
            <a:lstStyle/>
            <a:p>
              <a:pPr>
                <a:lnSpc>
                  <a:spcPts val="5039"/>
                </a:lnSpc>
              </a:pPr>
              <a:r>
                <a:rPr lang="en-US" sz="3599">
                  <a:solidFill>
                    <a:srgbClr val="FFFFFF"/>
                  </a:solidFill>
                  <a:latin typeface="Open Sans Extra Bold"/>
                </a:rPr>
                <a:t>DEFINING SHARED POWER</a:t>
              </a:r>
            </a:p>
          </p:txBody>
        </p:sp>
      </p:grpSp>
      <p:grpSp>
        <p:nvGrpSpPr>
          <p:cNvPr id="25" name="Group 25" descr="Disrupting Policies"/>
          <p:cNvGrpSpPr/>
          <p:nvPr/>
        </p:nvGrpSpPr>
        <p:grpSpPr>
          <a:xfrm>
            <a:off x="6289869" y="5143500"/>
            <a:ext cx="8608166" cy="858154"/>
            <a:chOff x="0" y="0"/>
            <a:chExt cx="11477554" cy="1144206"/>
          </a:xfrm>
        </p:grpSpPr>
        <p:grpSp>
          <p:nvGrpSpPr>
            <p:cNvPr id="26" name="Group 26"/>
            <p:cNvGrpSpPr/>
            <p:nvPr/>
          </p:nvGrpSpPr>
          <p:grpSpPr>
            <a:xfrm>
              <a:off x="0" y="0"/>
              <a:ext cx="10820400" cy="1144206"/>
              <a:chOff x="0" y="0"/>
              <a:chExt cx="2137363" cy="226016"/>
            </a:xfrm>
          </p:grpSpPr>
          <p:sp>
            <p:nvSpPr>
              <p:cNvPr id="27" name="Freeform 27"/>
              <p:cNvSpPr/>
              <p:nvPr/>
            </p:nvSpPr>
            <p:spPr>
              <a:xfrm>
                <a:off x="0" y="0"/>
                <a:ext cx="2137363" cy="226016"/>
              </a:xfrm>
              <a:custGeom>
                <a:avLst/>
                <a:gdLst/>
                <a:ahLst/>
                <a:cxnLst/>
                <a:rect l="l" t="t" r="r" b="b"/>
                <a:pathLst>
                  <a:path w="2137363" h="226016">
                    <a:moveTo>
                      <a:pt x="48654" y="0"/>
                    </a:moveTo>
                    <a:lnTo>
                      <a:pt x="2088710" y="0"/>
                    </a:lnTo>
                    <a:cubicBezTo>
                      <a:pt x="2115580" y="0"/>
                      <a:pt x="2137363" y="21783"/>
                      <a:pt x="2137363" y="48654"/>
                    </a:cubicBezTo>
                    <a:lnTo>
                      <a:pt x="2137363" y="177362"/>
                    </a:lnTo>
                    <a:cubicBezTo>
                      <a:pt x="2137363" y="204233"/>
                      <a:pt x="2115580" y="226016"/>
                      <a:pt x="2088710" y="226016"/>
                    </a:cubicBezTo>
                    <a:lnTo>
                      <a:pt x="48654" y="226016"/>
                    </a:lnTo>
                    <a:cubicBezTo>
                      <a:pt x="21783" y="226016"/>
                      <a:pt x="0" y="204233"/>
                      <a:pt x="0" y="177362"/>
                    </a:cubicBezTo>
                    <a:lnTo>
                      <a:pt x="0" y="48654"/>
                    </a:lnTo>
                    <a:cubicBezTo>
                      <a:pt x="0" y="21783"/>
                      <a:pt x="21783" y="0"/>
                      <a:pt x="48654" y="0"/>
                    </a:cubicBezTo>
                    <a:close/>
                  </a:path>
                </a:pathLst>
              </a:custGeom>
              <a:solidFill>
                <a:srgbClr val="0A4A6C"/>
              </a:solidFill>
            </p:spPr>
            <p:txBody>
              <a:bodyPr/>
              <a:lstStyle/>
              <a:p>
                <a:endParaRPr lang="en-US"/>
              </a:p>
            </p:txBody>
          </p:sp>
          <p:sp>
            <p:nvSpPr>
              <p:cNvPr id="28" name="TextBox 28"/>
              <p:cNvSpPr txBox="1"/>
              <p:nvPr/>
            </p:nvSpPr>
            <p:spPr>
              <a:xfrm>
                <a:off x="0" y="-38100"/>
                <a:ext cx="2137363" cy="264116"/>
              </a:xfrm>
              <a:prstGeom prst="rect">
                <a:avLst/>
              </a:prstGeom>
            </p:spPr>
            <p:txBody>
              <a:bodyPr lIns="50800" tIns="50800" rIns="50800" bIns="50800" rtlCol="0" anchor="ctr"/>
              <a:lstStyle/>
              <a:p>
                <a:pPr algn="ctr">
                  <a:lnSpc>
                    <a:spcPts val="3359"/>
                  </a:lnSpc>
                </a:pPr>
                <a:endParaRPr/>
              </a:p>
            </p:txBody>
          </p:sp>
        </p:grpSp>
        <p:sp>
          <p:nvSpPr>
            <p:cNvPr id="29" name="TextBox 29"/>
            <p:cNvSpPr txBox="1"/>
            <p:nvPr/>
          </p:nvSpPr>
          <p:spPr>
            <a:xfrm>
              <a:off x="2011102" y="140937"/>
              <a:ext cx="9466452" cy="795656"/>
            </a:xfrm>
            <a:prstGeom prst="rect">
              <a:avLst/>
            </a:prstGeom>
          </p:spPr>
          <p:txBody>
            <a:bodyPr lIns="0" tIns="0" rIns="0" bIns="0" rtlCol="0" anchor="t">
              <a:spAutoFit/>
            </a:bodyPr>
            <a:lstStyle/>
            <a:p>
              <a:pPr>
                <a:lnSpc>
                  <a:spcPts val="5039"/>
                </a:lnSpc>
              </a:pPr>
              <a:r>
                <a:rPr lang="en-US" sz="3599">
                  <a:solidFill>
                    <a:srgbClr val="FFFFFF"/>
                  </a:solidFill>
                  <a:latin typeface="Open Sans Extra Bold"/>
                </a:rPr>
                <a:t>DISRUPTING POLICIES</a:t>
              </a:r>
            </a:p>
          </p:txBody>
        </p:sp>
      </p:grpSp>
      <p:grpSp>
        <p:nvGrpSpPr>
          <p:cNvPr id="30" name="Group 30" descr="Equity in Processes"/>
          <p:cNvGrpSpPr/>
          <p:nvPr/>
        </p:nvGrpSpPr>
        <p:grpSpPr>
          <a:xfrm>
            <a:off x="6289869" y="6315979"/>
            <a:ext cx="8674272" cy="858154"/>
            <a:chOff x="0" y="0"/>
            <a:chExt cx="11565696" cy="1144206"/>
          </a:xfrm>
        </p:grpSpPr>
        <p:grpSp>
          <p:nvGrpSpPr>
            <p:cNvPr id="31" name="Group 31"/>
            <p:cNvGrpSpPr/>
            <p:nvPr/>
          </p:nvGrpSpPr>
          <p:grpSpPr>
            <a:xfrm>
              <a:off x="0" y="0"/>
              <a:ext cx="10820400" cy="1144206"/>
              <a:chOff x="0" y="0"/>
              <a:chExt cx="2137363" cy="226016"/>
            </a:xfrm>
          </p:grpSpPr>
          <p:sp>
            <p:nvSpPr>
              <p:cNvPr id="32" name="Freeform 32"/>
              <p:cNvSpPr/>
              <p:nvPr/>
            </p:nvSpPr>
            <p:spPr>
              <a:xfrm>
                <a:off x="0" y="0"/>
                <a:ext cx="2137363" cy="226016"/>
              </a:xfrm>
              <a:custGeom>
                <a:avLst/>
                <a:gdLst/>
                <a:ahLst/>
                <a:cxnLst/>
                <a:rect l="l" t="t" r="r" b="b"/>
                <a:pathLst>
                  <a:path w="2137363" h="226016">
                    <a:moveTo>
                      <a:pt x="48654" y="0"/>
                    </a:moveTo>
                    <a:lnTo>
                      <a:pt x="2088710" y="0"/>
                    </a:lnTo>
                    <a:cubicBezTo>
                      <a:pt x="2115580" y="0"/>
                      <a:pt x="2137363" y="21783"/>
                      <a:pt x="2137363" y="48654"/>
                    </a:cubicBezTo>
                    <a:lnTo>
                      <a:pt x="2137363" y="177362"/>
                    </a:lnTo>
                    <a:cubicBezTo>
                      <a:pt x="2137363" y="204233"/>
                      <a:pt x="2115580" y="226016"/>
                      <a:pt x="2088710" y="226016"/>
                    </a:cubicBezTo>
                    <a:lnTo>
                      <a:pt x="48654" y="226016"/>
                    </a:lnTo>
                    <a:cubicBezTo>
                      <a:pt x="21783" y="226016"/>
                      <a:pt x="0" y="204233"/>
                      <a:pt x="0" y="177362"/>
                    </a:cubicBezTo>
                    <a:lnTo>
                      <a:pt x="0" y="48654"/>
                    </a:lnTo>
                    <a:cubicBezTo>
                      <a:pt x="0" y="21783"/>
                      <a:pt x="21783" y="0"/>
                      <a:pt x="48654" y="0"/>
                    </a:cubicBezTo>
                    <a:close/>
                  </a:path>
                </a:pathLst>
              </a:custGeom>
              <a:solidFill>
                <a:srgbClr val="0A4A6C"/>
              </a:solidFill>
            </p:spPr>
            <p:txBody>
              <a:bodyPr/>
              <a:lstStyle/>
              <a:p>
                <a:endParaRPr lang="en-US"/>
              </a:p>
            </p:txBody>
          </p:sp>
          <p:sp>
            <p:nvSpPr>
              <p:cNvPr id="33" name="TextBox 33"/>
              <p:cNvSpPr txBox="1"/>
              <p:nvPr/>
            </p:nvSpPr>
            <p:spPr>
              <a:xfrm>
                <a:off x="0" y="-38100"/>
                <a:ext cx="2137363" cy="264116"/>
              </a:xfrm>
              <a:prstGeom prst="rect">
                <a:avLst/>
              </a:prstGeom>
            </p:spPr>
            <p:txBody>
              <a:bodyPr lIns="50800" tIns="50800" rIns="50800" bIns="50800" rtlCol="0" anchor="ctr"/>
              <a:lstStyle/>
              <a:p>
                <a:pPr algn="ctr">
                  <a:lnSpc>
                    <a:spcPts val="3359"/>
                  </a:lnSpc>
                </a:pPr>
                <a:endParaRPr/>
              </a:p>
            </p:txBody>
          </p:sp>
        </p:grpSp>
        <p:sp>
          <p:nvSpPr>
            <p:cNvPr id="34" name="TextBox 34"/>
            <p:cNvSpPr txBox="1"/>
            <p:nvPr/>
          </p:nvSpPr>
          <p:spPr>
            <a:xfrm>
              <a:off x="2099244" y="140937"/>
              <a:ext cx="9466452" cy="795656"/>
            </a:xfrm>
            <a:prstGeom prst="rect">
              <a:avLst/>
            </a:prstGeom>
          </p:spPr>
          <p:txBody>
            <a:bodyPr lIns="0" tIns="0" rIns="0" bIns="0" rtlCol="0" anchor="t">
              <a:spAutoFit/>
            </a:bodyPr>
            <a:lstStyle/>
            <a:p>
              <a:pPr>
                <a:lnSpc>
                  <a:spcPts val="5039"/>
                </a:lnSpc>
              </a:pPr>
              <a:r>
                <a:rPr lang="en-US" sz="3599">
                  <a:solidFill>
                    <a:srgbClr val="FFFFFF"/>
                  </a:solidFill>
                  <a:latin typeface="Open Sans Extra Bold"/>
                </a:rPr>
                <a:t>EQUITY IN PROCESSES</a:t>
              </a:r>
            </a:p>
          </p:txBody>
        </p:sp>
      </p:grpSp>
      <p:grpSp>
        <p:nvGrpSpPr>
          <p:cNvPr id="35" name="Group 35" descr="Shared Power in Practice"/>
          <p:cNvGrpSpPr/>
          <p:nvPr/>
        </p:nvGrpSpPr>
        <p:grpSpPr>
          <a:xfrm>
            <a:off x="6289869" y="7488458"/>
            <a:ext cx="8115300" cy="858154"/>
            <a:chOff x="0" y="0"/>
            <a:chExt cx="10820400" cy="1144206"/>
          </a:xfrm>
        </p:grpSpPr>
        <p:grpSp>
          <p:nvGrpSpPr>
            <p:cNvPr id="36" name="Group 36"/>
            <p:cNvGrpSpPr/>
            <p:nvPr/>
          </p:nvGrpSpPr>
          <p:grpSpPr>
            <a:xfrm>
              <a:off x="0" y="0"/>
              <a:ext cx="10820400" cy="1144206"/>
              <a:chOff x="0" y="0"/>
              <a:chExt cx="2137363" cy="226016"/>
            </a:xfrm>
          </p:grpSpPr>
          <p:sp>
            <p:nvSpPr>
              <p:cNvPr id="37" name="Freeform 37"/>
              <p:cNvSpPr/>
              <p:nvPr/>
            </p:nvSpPr>
            <p:spPr>
              <a:xfrm>
                <a:off x="0" y="0"/>
                <a:ext cx="2137363" cy="226016"/>
              </a:xfrm>
              <a:custGeom>
                <a:avLst/>
                <a:gdLst/>
                <a:ahLst/>
                <a:cxnLst/>
                <a:rect l="l" t="t" r="r" b="b"/>
                <a:pathLst>
                  <a:path w="2137363" h="226016">
                    <a:moveTo>
                      <a:pt x="48654" y="0"/>
                    </a:moveTo>
                    <a:lnTo>
                      <a:pt x="2088710" y="0"/>
                    </a:lnTo>
                    <a:cubicBezTo>
                      <a:pt x="2115580" y="0"/>
                      <a:pt x="2137363" y="21783"/>
                      <a:pt x="2137363" y="48654"/>
                    </a:cubicBezTo>
                    <a:lnTo>
                      <a:pt x="2137363" y="177362"/>
                    </a:lnTo>
                    <a:cubicBezTo>
                      <a:pt x="2137363" y="204233"/>
                      <a:pt x="2115580" y="226016"/>
                      <a:pt x="2088710" y="226016"/>
                    </a:cubicBezTo>
                    <a:lnTo>
                      <a:pt x="48654" y="226016"/>
                    </a:lnTo>
                    <a:cubicBezTo>
                      <a:pt x="21783" y="226016"/>
                      <a:pt x="0" y="204233"/>
                      <a:pt x="0" y="177362"/>
                    </a:cubicBezTo>
                    <a:lnTo>
                      <a:pt x="0" y="48654"/>
                    </a:lnTo>
                    <a:cubicBezTo>
                      <a:pt x="0" y="21783"/>
                      <a:pt x="21783" y="0"/>
                      <a:pt x="48654" y="0"/>
                    </a:cubicBezTo>
                    <a:close/>
                  </a:path>
                </a:pathLst>
              </a:custGeom>
              <a:solidFill>
                <a:srgbClr val="0A4A6C"/>
              </a:solidFill>
            </p:spPr>
            <p:txBody>
              <a:bodyPr/>
              <a:lstStyle/>
              <a:p>
                <a:endParaRPr lang="en-US"/>
              </a:p>
            </p:txBody>
          </p:sp>
          <p:sp>
            <p:nvSpPr>
              <p:cNvPr id="38" name="TextBox 38"/>
              <p:cNvSpPr txBox="1"/>
              <p:nvPr/>
            </p:nvSpPr>
            <p:spPr>
              <a:xfrm>
                <a:off x="0" y="-38100"/>
                <a:ext cx="2137363" cy="264116"/>
              </a:xfrm>
              <a:prstGeom prst="rect">
                <a:avLst/>
              </a:prstGeom>
            </p:spPr>
            <p:txBody>
              <a:bodyPr lIns="50800" tIns="50800" rIns="50800" bIns="50800" rtlCol="0" anchor="ctr"/>
              <a:lstStyle/>
              <a:p>
                <a:pPr algn="ctr">
                  <a:lnSpc>
                    <a:spcPts val="3359"/>
                  </a:lnSpc>
                </a:pPr>
                <a:endParaRPr/>
              </a:p>
            </p:txBody>
          </p:sp>
        </p:grpSp>
        <p:sp>
          <p:nvSpPr>
            <p:cNvPr id="39" name="TextBox 39"/>
            <p:cNvSpPr txBox="1"/>
            <p:nvPr/>
          </p:nvSpPr>
          <p:spPr>
            <a:xfrm>
              <a:off x="842074" y="140937"/>
              <a:ext cx="9466452" cy="795656"/>
            </a:xfrm>
            <a:prstGeom prst="rect">
              <a:avLst/>
            </a:prstGeom>
          </p:spPr>
          <p:txBody>
            <a:bodyPr lIns="0" tIns="0" rIns="0" bIns="0" rtlCol="0" anchor="t">
              <a:spAutoFit/>
            </a:bodyPr>
            <a:lstStyle/>
            <a:p>
              <a:pPr>
                <a:lnSpc>
                  <a:spcPts val="5039"/>
                </a:lnSpc>
              </a:pPr>
              <a:r>
                <a:rPr lang="en-US" sz="3599">
                  <a:solidFill>
                    <a:srgbClr val="FFFFFF"/>
                  </a:solidFill>
                  <a:latin typeface="Open Sans Extra Bold"/>
                </a:rPr>
                <a:t>SHARED POWER IN PRACTICE</a:t>
              </a:r>
            </a:p>
          </p:txBody>
        </p:sp>
      </p:grpSp>
      <p:grpSp>
        <p:nvGrpSpPr>
          <p:cNvPr id="20" name="Group 20" descr="Zero-Sum Theory"/>
          <p:cNvGrpSpPr/>
          <p:nvPr/>
        </p:nvGrpSpPr>
        <p:grpSpPr>
          <a:xfrm>
            <a:off x="6289869" y="8660937"/>
            <a:ext cx="8860076" cy="858154"/>
            <a:chOff x="0" y="0"/>
            <a:chExt cx="11813435" cy="1144206"/>
          </a:xfrm>
        </p:grpSpPr>
        <p:grpSp>
          <p:nvGrpSpPr>
            <p:cNvPr id="21" name="Group 21"/>
            <p:cNvGrpSpPr/>
            <p:nvPr/>
          </p:nvGrpSpPr>
          <p:grpSpPr>
            <a:xfrm>
              <a:off x="0" y="0"/>
              <a:ext cx="10820400" cy="1144206"/>
              <a:chOff x="0" y="0"/>
              <a:chExt cx="2137363" cy="226016"/>
            </a:xfrm>
          </p:grpSpPr>
          <p:sp>
            <p:nvSpPr>
              <p:cNvPr id="22" name="Freeform 22"/>
              <p:cNvSpPr/>
              <p:nvPr/>
            </p:nvSpPr>
            <p:spPr>
              <a:xfrm>
                <a:off x="0" y="0"/>
                <a:ext cx="2137363" cy="226016"/>
              </a:xfrm>
              <a:custGeom>
                <a:avLst/>
                <a:gdLst/>
                <a:ahLst/>
                <a:cxnLst/>
                <a:rect l="l" t="t" r="r" b="b"/>
                <a:pathLst>
                  <a:path w="2137363" h="226016">
                    <a:moveTo>
                      <a:pt x="48654" y="0"/>
                    </a:moveTo>
                    <a:lnTo>
                      <a:pt x="2088710" y="0"/>
                    </a:lnTo>
                    <a:cubicBezTo>
                      <a:pt x="2115580" y="0"/>
                      <a:pt x="2137363" y="21783"/>
                      <a:pt x="2137363" y="48654"/>
                    </a:cubicBezTo>
                    <a:lnTo>
                      <a:pt x="2137363" y="177362"/>
                    </a:lnTo>
                    <a:cubicBezTo>
                      <a:pt x="2137363" y="204233"/>
                      <a:pt x="2115580" y="226016"/>
                      <a:pt x="2088710" y="226016"/>
                    </a:cubicBezTo>
                    <a:lnTo>
                      <a:pt x="48654" y="226016"/>
                    </a:lnTo>
                    <a:cubicBezTo>
                      <a:pt x="21783" y="226016"/>
                      <a:pt x="0" y="204233"/>
                      <a:pt x="0" y="177362"/>
                    </a:cubicBezTo>
                    <a:lnTo>
                      <a:pt x="0" y="48654"/>
                    </a:lnTo>
                    <a:cubicBezTo>
                      <a:pt x="0" y="21783"/>
                      <a:pt x="21783" y="0"/>
                      <a:pt x="48654" y="0"/>
                    </a:cubicBezTo>
                    <a:close/>
                  </a:path>
                </a:pathLst>
              </a:custGeom>
              <a:solidFill>
                <a:srgbClr val="0A4A6C"/>
              </a:solidFill>
            </p:spPr>
            <p:txBody>
              <a:bodyPr/>
              <a:lstStyle/>
              <a:p>
                <a:endParaRPr lang="en-US"/>
              </a:p>
            </p:txBody>
          </p:sp>
          <p:sp>
            <p:nvSpPr>
              <p:cNvPr id="23" name="TextBox 23"/>
              <p:cNvSpPr txBox="1"/>
              <p:nvPr/>
            </p:nvSpPr>
            <p:spPr>
              <a:xfrm>
                <a:off x="0" y="-38100"/>
                <a:ext cx="2137363" cy="264116"/>
              </a:xfrm>
              <a:prstGeom prst="rect">
                <a:avLst/>
              </a:prstGeom>
            </p:spPr>
            <p:txBody>
              <a:bodyPr lIns="50800" tIns="50800" rIns="50800" bIns="50800" rtlCol="0" anchor="ctr"/>
              <a:lstStyle/>
              <a:p>
                <a:pPr algn="ctr">
                  <a:lnSpc>
                    <a:spcPts val="3359"/>
                  </a:lnSpc>
                </a:pPr>
                <a:endParaRPr/>
              </a:p>
            </p:txBody>
          </p:sp>
        </p:grpSp>
        <p:sp>
          <p:nvSpPr>
            <p:cNvPr id="24" name="TextBox 24"/>
            <p:cNvSpPr txBox="1"/>
            <p:nvPr/>
          </p:nvSpPr>
          <p:spPr>
            <a:xfrm>
              <a:off x="2346983" y="140937"/>
              <a:ext cx="9466452" cy="795656"/>
            </a:xfrm>
            <a:prstGeom prst="rect">
              <a:avLst/>
            </a:prstGeom>
          </p:spPr>
          <p:txBody>
            <a:bodyPr lIns="0" tIns="0" rIns="0" bIns="0" rtlCol="0" anchor="t">
              <a:spAutoFit/>
            </a:bodyPr>
            <a:lstStyle/>
            <a:p>
              <a:pPr>
                <a:lnSpc>
                  <a:spcPts val="5039"/>
                </a:lnSpc>
              </a:pPr>
              <a:r>
                <a:rPr lang="en-US" sz="3599">
                  <a:solidFill>
                    <a:srgbClr val="FFFFFF"/>
                  </a:solidFill>
                  <a:latin typeface="Open Sans Extra Bold"/>
                </a:rPr>
                <a:t>ZERO-SUM THEORY</a:t>
              </a:r>
            </a:p>
          </p:txBody>
        </p:sp>
      </p:grpSp>
      <p:sp>
        <p:nvSpPr>
          <p:cNvPr id="3" name="Freeform 3">
            <a:extLst>
              <a:ext uri="{C183D7F6-B498-43B3-948B-1728B52AA6E4}">
                <adec:decorative xmlns:adec="http://schemas.microsoft.com/office/drawing/2017/decorative" val="1"/>
              </a:ext>
            </a:extLst>
          </p:cNvPr>
          <p:cNvSpPr/>
          <p:nvPr/>
        </p:nvSpPr>
        <p:spPr>
          <a:xfrm>
            <a:off x="-8106755" y="-247097"/>
            <a:ext cx="12271729" cy="12271729"/>
          </a:xfrm>
          <a:custGeom>
            <a:avLst/>
            <a:gdLst/>
            <a:ahLst/>
            <a:cxnLst/>
            <a:rect l="l" t="t" r="r" b="b"/>
            <a:pathLst>
              <a:path w="12271729" h="12271729">
                <a:moveTo>
                  <a:pt x="0" y="0"/>
                </a:moveTo>
                <a:lnTo>
                  <a:pt x="12271729" y="0"/>
                </a:lnTo>
                <a:lnTo>
                  <a:pt x="12271729" y="12271729"/>
                </a:lnTo>
                <a:lnTo>
                  <a:pt x="0" y="122717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a:extLst>
              <a:ext uri="{C183D7F6-B498-43B3-948B-1728B52AA6E4}">
                <adec:decorative xmlns:adec="http://schemas.microsoft.com/office/drawing/2017/decorative" val="1"/>
              </a:ext>
            </a:extLst>
          </p:cNvPr>
          <p:cNvSpPr txBox="1"/>
          <p:nvPr/>
        </p:nvSpPr>
        <p:spPr>
          <a:xfrm>
            <a:off x="16678031" y="9059862"/>
            <a:ext cx="1162537" cy="537845"/>
          </a:xfrm>
          <a:prstGeom prst="rect">
            <a:avLst/>
          </a:prstGeom>
        </p:spPr>
        <p:txBody>
          <a:bodyPr lIns="0" tIns="0" rIns="0" bIns="0" rtlCol="0" anchor="t">
            <a:spAutoFit/>
          </a:bodyPr>
          <a:lstStyle/>
          <a:p>
            <a:pPr algn="ctr">
              <a:lnSpc>
                <a:spcPts val="4480"/>
              </a:lnSpc>
            </a:pPr>
            <a:r>
              <a:rPr lang="en-US" sz="3200">
                <a:solidFill>
                  <a:srgbClr val="FCF6DB"/>
                </a:solidFill>
                <a:latin typeface="Open Sans Bold Bold"/>
              </a:rPr>
              <a:t>13</a:t>
            </a:r>
          </a:p>
        </p:txBody>
      </p:sp>
      <p:sp>
        <p:nvSpPr>
          <p:cNvPr id="8" name="Freeform 8">
            <a:extLst>
              <a:ext uri="{C183D7F6-B498-43B3-948B-1728B52AA6E4}">
                <adec:decorative xmlns:adec="http://schemas.microsoft.com/office/drawing/2017/decorative" val="1"/>
              </a:ext>
            </a:extLst>
          </p:cNvPr>
          <p:cNvSpPr/>
          <p:nvPr/>
        </p:nvSpPr>
        <p:spPr>
          <a:xfrm>
            <a:off x="1964840" y="9117012"/>
            <a:ext cx="1741168" cy="1741168"/>
          </a:xfrm>
          <a:custGeom>
            <a:avLst/>
            <a:gdLst/>
            <a:ahLst/>
            <a:cxnLst/>
            <a:rect l="l" t="t" r="r" b="b"/>
            <a:pathLst>
              <a:path w="1741168" h="1741168">
                <a:moveTo>
                  <a:pt x="0" y="0"/>
                </a:moveTo>
                <a:lnTo>
                  <a:pt x="1741168" y="0"/>
                </a:lnTo>
                <a:lnTo>
                  <a:pt x="1741168" y="1741168"/>
                </a:lnTo>
                <a:lnTo>
                  <a:pt x="0" y="17411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4" name="Group 14" descr="A dark blue hand holding a light blue hand symbolizing shared power with a yellow star in the background representing community as our guiding light."/>
          <p:cNvGrpSpPr/>
          <p:nvPr/>
        </p:nvGrpSpPr>
        <p:grpSpPr>
          <a:xfrm rot="2863099">
            <a:off x="7215167" y="-1211104"/>
            <a:ext cx="16991060" cy="6043370"/>
            <a:chOff x="0" y="0"/>
            <a:chExt cx="22654746" cy="8057826"/>
          </a:xfrm>
        </p:grpSpPr>
        <p:sp>
          <p:nvSpPr>
            <p:cNvPr id="15" name="Freeform 15"/>
            <p:cNvSpPr/>
            <p:nvPr/>
          </p:nvSpPr>
          <p:spPr>
            <a:xfrm rot="971039">
              <a:off x="14772756" y="2115571"/>
              <a:ext cx="7537989" cy="3540149"/>
            </a:xfrm>
            <a:custGeom>
              <a:avLst/>
              <a:gdLst/>
              <a:ahLst/>
              <a:cxnLst/>
              <a:rect l="l" t="t" r="r" b="b"/>
              <a:pathLst>
                <a:path w="7537989" h="3540149">
                  <a:moveTo>
                    <a:pt x="0" y="0"/>
                  </a:moveTo>
                  <a:lnTo>
                    <a:pt x="7537989" y="0"/>
                  </a:lnTo>
                  <a:lnTo>
                    <a:pt x="7537989" y="3540149"/>
                  </a:lnTo>
                  <a:lnTo>
                    <a:pt x="0" y="3540149"/>
                  </a:lnTo>
                  <a:lnTo>
                    <a:pt x="0" y="0"/>
                  </a:lnTo>
                  <a:close/>
                </a:path>
              </a:pathLst>
            </a:custGeom>
            <a:blipFill>
              <a:blip r:embed="rId6">
                <a:extLst>
                  <a:ext uri="{96DAC541-7B7A-43D3-8B79-37D633B846F1}">
                    <asvg:svgBlip xmlns:asvg="http://schemas.microsoft.com/office/drawing/2016/SVG/main" r:embed="rId7"/>
                  </a:ext>
                </a:extLst>
              </a:blip>
              <a:stretch>
                <a:fillRect l="-65512"/>
              </a:stretch>
            </a:blipFill>
          </p:spPr>
          <p:txBody>
            <a:bodyPr/>
            <a:lstStyle/>
            <a:p>
              <a:endParaRPr lang="en-US"/>
            </a:p>
          </p:txBody>
        </p:sp>
        <p:sp>
          <p:nvSpPr>
            <p:cNvPr id="16" name="Freeform 16"/>
            <p:cNvSpPr/>
            <p:nvPr/>
          </p:nvSpPr>
          <p:spPr>
            <a:xfrm>
              <a:off x="8799203" y="1947552"/>
              <a:ext cx="6488450" cy="3298494"/>
            </a:xfrm>
            <a:custGeom>
              <a:avLst/>
              <a:gdLst/>
              <a:ahLst/>
              <a:cxnLst/>
              <a:rect l="l" t="t" r="r" b="b"/>
              <a:pathLst>
                <a:path w="6488450" h="3298494">
                  <a:moveTo>
                    <a:pt x="0" y="0"/>
                  </a:moveTo>
                  <a:lnTo>
                    <a:pt x="6488450" y="0"/>
                  </a:lnTo>
                  <a:lnTo>
                    <a:pt x="6488450" y="3298493"/>
                  </a:lnTo>
                  <a:lnTo>
                    <a:pt x="0" y="3298493"/>
                  </a:lnTo>
                  <a:lnTo>
                    <a:pt x="0" y="0"/>
                  </a:lnTo>
                  <a:close/>
                </a:path>
              </a:pathLst>
            </a:custGeom>
            <a:blipFill>
              <a:blip r:embed="rId8">
                <a:extLst>
                  <a:ext uri="{96DAC541-7B7A-43D3-8B79-37D633B846F1}">
                    <asvg:svgBlip xmlns:asvg="http://schemas.microsoft.com/office/drawing/2016/SVG/main" r:embed="rId9"/>
                  </a:ext>
                </a:extLst>
              </a:blip>
              <a:stretch>
                <a:fillRect r="-3747"/>
              </a:stretch>
            </a:blipFill>
          </p:spPr>
          <p:txBody>
            <a:bodyPr/>
            <a:lstStyle/>
            <a:p>
              <a:endParaRPr lang="en-US"/>
            </a:p>
          </p:txBody>
        </p:sp>
        <p:sp>
          <p:nvSpPr>
            <p:cNvPr id="17" name="Freeform 17"/>
            <p:cNvSpPr/>
            <p:nvPr/>
          </p:nvSpPr>
          <p:spPr>
            <a:xfrm rot="-1905437">
              <a:off x="-102217" y="3274538"/>
              <a:ext cx="9770882" cy="2390953"/>
            </a:xfrm>
            <a:custGeom>
              <a:avLst/>
              <a:gdLst/>
              <a:ahLst/>
              <a:cxnLst/>
              <a:rect l="l" t="t" r="r" b="b"/>
              <a:pathLst>
                <a:path w="9770882" h="2390953">
                  <a:moveTo>
                    <a:pt x="0" y="0"/>
                  </a:moveTo>
                  <a:lnTo>
                    <a:pt x="9770882" y="0"/>
                  </a:lnTo>
                  <a:lnTo>
                    <a:pt x="9770882" y="2390953"/>
                  </a:lnTo>
                  <a:lnTo>
                    <a:pt x="0" y="2390953"/>
                  </a:lnTo>
                  <a:lnTo>
                    <a:pt x="0" y="0"/>
                  </a:lnTo>
                  <a:close/>
                </a:path>
              </a:pathLst>
            </a:custGeom>
            <a:blipFill>
              <a:blip r:embed="rId10">
                <a:extLst>
                  <a:ext uri="{96DAC541-7B7A-43D3-8B79-37D633B846F1}">
                    <asvg:svgBlip xmlns:asvg="http://schemas.microsoft.com/office/drawing/2016/SVG/main" r:embed="rId11"/>
                  </a:ext>
                </a:extLst>
              </a:blip>
              <a:stretch>
                <a:fillRect r="-2774" b="-19174"/>
              </a:stretch>
            </a:blipFill>
          </p:spPr>
          <p:txBody>
            <a:bodyPr/>
            <a:lstStyle/>
            <a:p>
              <a:endParaRPr lang="en-US"/>
            </a:p>
          </p:txBody>
        </p:sp>
        <p:sp>
          <p:nvSpPr>
            <p:cNvPr id="18" name="Freeform 18"/>
            <p:cNvSpPr/>
            <p:nvPr/>
          </p:nvSpPr>
          <p:spPr>
            <a:xfrm rot="-1311502">
              <a:off x="14802065" y="1103464"/>
              <a:ext cx="6109941" cy="944264"/>
            </a:xfrm>
            <a:custGeom>
              <a:avLst/>
              <a:gdLst/>
              <a:ahLst/>
              <a:cxnLst/>
              <a:rect l="l" t="t" r="r" b="b"/>
              <a:pathLst>
                <a:path w="6109941" h="944264">
                  <a:moveTo>
                    <a:pt x="0" y="0"/>
                  </a:moveTo>
                  <a:lnTo>
                    <a:pt x="6109942" y="0"/>
                  </a:lnTo>
                  <a:lnTo>
                    <a:pt x="6109942" y="944264"/>
                  </a:lnTo>
                  <a:lnTo>
                    <a:pt x="0" y="9442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19"/>
            <p:cNvSpPr/>
            <p:nvPr/>
          </p:nvSpPr>
          <p:spPr>
            <a:xfrm rot="2319670">
              <a:off x="10862321" y="747188"/>
              <a:ext cx="1921111" cy="1921111"/>
            </a:xfrm>
            <a:custGeom>
              <a:avLst/>
              <a:gdLst/>
              <a:ahLst/>
              <a:cxnLst/>
              <a:rect l="l" t="t" r="r" b="b"/>
              <a:pathLst>
                <a:path w="1921111" h="1921111">
                  <a:moveTo>
                    <a:pt x="0" y="0"/>
                  </a:moveTo>
                  <a:lnTo>
                    <a:pt x="1921110" y="0"/>
                  </a:lnTo>
                  <a:lnTo>
                    <a:pt x="1921110" y="1921110"/>
                  </a:lnTo>
                  <a:lnTo>
                    <a:pt x="0" y="19211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descr="Page 14"/>
          <p:cNvGrpSpPr/>
          <p:nvPr/>
        </p:nvGrpSpPr>
        <p:grpSpPr>
          <a:xfrm>
            <a:off x="236157" y="8444171"/>
            <a:ext cx="1585087" cy="158508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BBE1"/>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 name="Group 2">
            <a:extLst>
              <a:ext uri="{C183D7F6-B498-43B3-948B-1728B52AA6E4}">
                <adec:decorative xmlns:adec="http://schemas.microsoft.com/office/drawing/2017/decorative" val="1"/>
              </a:ext>
            </a:extLst>
          </p:cNvPr>
          <p:cNvGrpSpPr/>
          <p:nvPr/>
        </p:nvGrpSpPr>
        <p:grpSpPr>
          <a:xfrm>
            <a:off x="2565508" y="-1261514"/>
            <a:ext cx="13800249" cy="1380024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3B78"/>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2" name="Group 12">
            <a:extLst>
              <a:ext uri="{C183D7F6-B498-43B3-948B-1728B52AA6E4}">
                <adec:decorative xmlns:adec="http://schemas.microsoft.com/office/drawing/2017/decorative" val="1"/>
              </a:ext>
            </a:extLst>
          </p:cNvPr>
          <p:cNvGrpSpPr/>
          <p:nvPr/>
        </p:nvGrpSpPr>
        <p:grpSpPr>
          <a:xfrm>
            <a:off x="15534690" y="4507654"/>
            <a:ext cx="1243033" cy="12430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A6C"/>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957729" y="4029790"/>
            <a:ext cx="1243033" cy="12430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10"/>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0" name="TextBox 20" descr="Call to Action">
            <a:extLst>
              <a:ext uri="{C183D7F6-B498-43B3-948B-1728B52AA6E4}">
                <adec:decorative xmlns:adec="http://schemas.microsoft.com/office/drawing/2017/decorative" val="0"/>
              </a:ext>
            </a:extLst>
          </p:cNvPr>
          <p:cNvSpPr txBox="1">
            <a:spLocks noGrp="1"/>
          </p:cNvSpPr>
          <p:nvPr>
            <p:ph type="title" idx="4294967295"/>
          </p:nvPr>
        </p:nvSpPr>
        <p:spPr>
          <a:xfrm>
            <a:off x="4779347" y="1215825"/>
            <a:ext cx="12233257" cy="15430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26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CF6DB"/>
                </a:solidFill>
                <a:effectLst/>
                <a:uLnTx/>
                <a:uFillTx/>
                <a:latin typeface="Open Sans Extra Bold"/>
                <a:ea typeface="+mn-ea"/>
                <a:cs typeface="+mn-cs"/>
              </a:rPr>
              <a:t>CALL TO ACTION!</a:t>
            </a:r>
          </a:p>
        </p:txBody>
      </p:sp>
      <p:sp>
        <p:nvSpPr>
          <p:cNvPr id="18" name="TextBox 18" descr="In one word, what are you willing to commit to disrupt the status quo in state government.">
            <a:extLst>
              <a:ext uri="{C183D7F6-B498-43B3-948B-1728B52AA6E4}">
                <adec:decorative xmlns:adec="http://schemas.microsoft.com/office/drawing/2017/decorative" val="0"/>
              </a:ext>
            </a:extLst>
          </p:cNvPr>
          <p:cNvSpPr txBox="1"/>
          <p:nvPr/>
        </p:nvSpPr>
        <p:spPr>
          <a:xfrm>
            <a:off x="4193212" y="3353579"/>
            <a:ext cx="11341478" cy="3191778"/>
          </a:xfrm>
          <a:prstGeom prst="rect">
            <a:avLst/>
          </a:prstGeom>
        </p:spPr>
        <p:txBody>
          <a:bodyPr lIns="0" tIns="0" rIns="0" bIns="0" rtlCol="0" anchor="t">
            <a:spAutoFit/>
          </a:bodyPr>
          <a:lstStyle/>
          <a:p>
            <a:pPr algn="ctr">
              <a:lnSpc>
                <a:spcPts val="6374"/>
              </a:lnSpc>
            </a:pPr>
            <a:r>
              <a:rPr lang="en-US" sz="4553" dirty="0">
                <a:solidFill>
                  <a:srgbClr val="FFFFFF"/>
                </a:solidFill>
                <a:latin typeface="Open Sans"/>
              </a:rPr>
              <a:t>In one word, what are you willing to commit to disrupt the status quo in state government.</a:t>
            </a:r>
          </a:p>
          <a:p>
            <a:pPr algn="ctr">
              <a:lnSpc>
                <a:spcPts val="6374"/>
              </a:lnSpc>
            </a:pPr>
            <a:endParaRPr lang="en-US" sz="4553" dirty="0">
              <a:solidFill>
                <a:srgbClr val="FFFFFF"/>
              </a:solidFill>
              <a:latin typeface="Open Sans"/>
            </a:endParaRPr>
          </a:p>
        </p:txBody>
      </p:sp>
      <p:sp>
        <p:nvSpPr>
          <p:cNvPr id="19" name="Freeform 19" descr="Mentimeter QR Code: insert link">
            <a:extLst>
              <a:ext uri="{C183D7F6-B498-43B3-948B-1728B52AA6E4}">
                <adec:decorative xmlns:adec="http://schemas.microsoft.com/office/drawing/2017/decorative" val="0"/>
              </a:ext>
            </a:extLst>
          </p:cNvPr>
          <p:cNvSpPr/>
          <p:nvPr/>
        </p:nvSpPr>
        <p:spPr>
          <a:xfrm>
            <a:off x="7559370" y="6545357"/>
            <a:ext cx="3169260" cy="3169260"/>
          </a:xfrm>
          <a:custGeom>
            <a:avLst/>
            <a:gdLst/>
            <a:ahLst/>
            <a:cxnLst/>
            <a:rect l="l" t="t" r="r" b="b"/>
            <a:pathLst>
              <a:path w="3169260" h="3169260">
                <a:moveTo>
                  <a:pt x="0" y="0"/>
                </a:moveTo>
                <a:lnTo>
                  <a:pt x="3169260" y="0"/>
                </a:lnTo>
                <a:lnTo>
                  <a:pt x="3169260" y="3169260"/>
                </a:lnTo>
                <a:lnTo>
                  <a:pt x="0" y="3169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descr="Image of a family of four: A little boy wearing a blue vest, white shirt and grey pants with short dark brown hair; the mother who has long dark brown hair braided to one side, wearing a long sleeve white speckled shirt with a black vest; the father wearing a black hat reversed, a black watch, black glasses and a blue shirt holding a little girl; the little girl pointing to the sky, sitting on her fathers lap wearing a speckled pink and white jacket, jeans, and her dark hair in a bun.">
            <a:extLst>
              <a:ext uri="{C183D7F6-B498-43B3-948B-1728B52AA6E4}">
                <adec:decorative xmlns:adec="http://schemas.microsoft.com/office/drawing/2017/decorative" val="0"/>
              </a:ext>
            </a:extLst>
          </p:cNvPr>
          <p:cNvGrpSpPr/>
          <p:nvPr/>
        </p:nvGrpSpPr>
        <p:grpSpPr>
          <a:xfrm>
            <a:off x="-166967" y="0"/>
            <a:ext cx="4793914" cy="4793895"/>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999" r="-24999"/>
              </a:stretch>
            </a:blipFill>
          </p:spPr>
          <p:txBody>
            <a:bodyPr/>
            <a:lstStyle/>
            <a:p>
              <a:endParaRPr lang="en-US"/>
            </a:p>
          </p:txBody>
        </p:sp>
      </p:grpSp>
      <p:grpSp>
        <p:nvGrpSpPr>
          <p:cNvPr id="5" name="Group 5" descr="A group photo of community members smiling.">
            <a:extLst>
              <a:ext uri="{C183D7F6-B498-43B3-948B-1728B52AA6E4}">
                <adec:decorative xmlns:adec="http://schemas.microsoft.com/office/drawing/2017/decorative" val="0"/>
              </a:ext>
            </a:extLst>
          </p:cNvPr>
          <p:cNvGrpSpPr/>
          <p:nvPr/>
        </p:nvGrpSpPr>
        <p:grpSpPr>
          <a:xfrm>
            <a:off x="12659425" y="5119888"/>
            <a:ext cx="6993563" cy="6993535"/>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4976" r="-24976"/>
              </a:stretch>
            </a:blipFill>
          </p:spPr>
          <p:txBody>
            <a:bodyPr/>
            <a:lstStyle/>
            <a:p>
              <a:endParaRPr lang="en-US"/>
            </a:p>
          </p:txBody>
        </p:sp>
      </p:grpSp>
      <p:sp>
        <p:nvSpPr>
          <p:cNvPr id="21" name="TextBox 21">
            <a:extLst>
              <a:ext uri="{C183D7F6-B498-43B3-948B-1728B52AA6E4}">
                <adec:decorative xmlns:adec="http://schemas.microsoft.com/office/drawing/2017/decorative" val="1"/>
              </a:ext>
            </a:extLst>
          </p:cNvPr>
          <p:cNvSpPr txBox="1"/>
          <p:nvPr/>
        </p:nvSpPr>
        <p:spPr>
          <a:xfrm>
            <a:off x="416708" y="8960803"/>
            <a:ext cx="1162537" cy="537845"/>
          </a:xfrm>
          <a:prstGeom prst="rect">
            <a:avLst/>
          </a:prstGeom>
        </p:spPr>
        <p:txBody>
          <a:bodyPr lIns="0" tIns="0" rIns="0" bIns="0" rtlCol="0" anchor="t">
            <a:spAutoFit/>
          </a:bodyPr>
          <a:lstStyle/>
          <a:p>
            <a:pPr algn="ctr">
              <a:lnSpc>
                <a:spcPts val="4480"/>
              </a:lnSpc>
            </a:pPr>
            <a:r>
              <a:rPr lang="en-US" sz="3200">
                <a:solidFill>
                  <a:srgbClr val="000000"/>
                </a:solidFill>
                <a:latin typeface="Open Sans Bold Bold"/>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97635" y="-1084730"/>
            <a:ext cx="5169215" cy="516921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A6C"/>
            </a:solidFill>
          </p:spPr>
          <p:txBody>
            <a:bodyPr/>
            <a:lstStyle/>
            <a:p>
              <a:endParaRPr lang="en-US"/>
            </a:p>
          </p:txBody>
        </p:sp>
        <p:sp>
          <p:nvSpPr>
            <p:cNvPr id="4" name="TextBox 4"/>
            <p:cNvSpPr txBox="1"/>
            <p:nvPr/>
          </p:nvSpPr>
          <p:spPr>
            <a:xfrm>
              <a:off x="76200" y="38100"/>
              <a:ext cx="660400" cy="698500"/>
            </a:xfrm>
            <a:prstGeom prst="rect">
              <a:avLst/>
            </a:prstGeom>
          </p:spPr>
          <p:txBody>
            <a:bodyPr lIns="66975" tIns="66975" rIns="66975" bIns="66975" rtlCol="0" anchor="ctr"/>
            <a:lstStyle/>
            <a:p>
              <a:pPr algn="ctr">
                <a:lnSpc>
                  <a:spcPts val="3359"/>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978963" y="6673693"/>
            <a:ext cx="5169215" cy="516921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6DB"/>
            </a:solidFill>
          </p:spPr>
          <p:txBody>
            <a:bodyPr/>
            <a:lstStyle/>
            <a:p>
              <a:endParaRPr lang="en-US"/>
            </a:p>
          </p:txBody>
        </p:sp>
        <p:sp>
          <p:nvSpPr>
            <p:cNvPr id="7" name="TextBox 7"/>
            <p:cNvSpPr txBox="1"/>
            <p:nvPr/>
          </p:nvSpPr>
          <p:spPr>
            <a:xfrm>
              <a:off x="76200" y="38100"/>
              <a:ext cx="660400" cy="698500"/>
            </a:xfrm>
            <a:prstGeom prst="rect">
              <a:avLst/>
            </a:prstGeom>
          </p:spPr>
          <p:txBody>
            <a:bodyPr lIns="66975" tIns="66975" rIns="66975" bIns="66975" rtlCol="0" anchor="ctr"/>
            <a:lstStyle/>
            <a:p>
              <a:pPr algn="ctr">
                <a:lnSpc>
                  <a:spcPts val="3359"/>
                </a:lnSpc>
              </a:pPr>
              <a:endParaRPr/>
            </a:p>
          </p:txBody>
        </p:sp>
      </p:grpSp>
      <p:sp>
        <p:nvSpPr>
          <p:cNvPr id="8" name="Freeform 8">
            <a:extLst>
              <a:ext uri="{C183D7F6-B498-43B3-948B-1728B52AA6E4}">
                <adec:decorative xmlns:adec="http://schemas.microsoft.com/office/drawing/2017/decorative" val="1"/>
              </a:ext>
            </a:extLst>
          </p:cNvPr>
          <p:cNvSpPr/>
          <p:nvPr/>
        </p:nvSpPr>
        <p:spPr>
          <a:xfrm>
            <a:off x="12423237" y="8820809"/>
            <a:ext cx="5864763" cy="2932381"/>
          </a:xfrm>
          <a:custGeom>
            <a:avLst/>
            <a:gdLst/>
            <a:ahLst/>
            <a:cxnLst/>
            <a:rect l="l" t="t" r="r" b="b"/>
            <a:pathLst>
              <a:path w="5864763" h="2932381">
                <a:moveTo>
                  <a:pt x="0" y="0"/>
                </a:moveTo>
                <a:lnTo>
                  <a:pt x="5864763" y="0"/>
                </a:lnTo>
                <a:lnTo>
                  <a:pt x="5864763" y="2932382"/>
                </a:lnTo>
                <a:lnTo>
                  <a:pt x="0" y="2932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rot="-10800000">
            <a:off x="346856" y="-1084730"/>
            <a:ext cx="5864763" cy="2932381"/>
          </a:xfrm>
          <a:custGeom>
            <a:avLst/>
            <a:gdLst/>
            <a:ahLst/>
            <a:cxnLst/>
            <a:rect l="l" t="t" r="r" b="b"/>
            <a:pathLst>
              <a:path w="5864763" h="2932381">
                <a:moveTo>
                  <a:pt x="0" y="0"/>
                </a:moveTo>
                <a:lnTo>
                  <a:pt x="5864763" y="0"/>
                </a:lnTo>
                <a:lnTo>
                  <a:pt x="5864763" y="2932381"/>
                </a:lnTo>
                <a:lnTo>
                  <a:pt x="0" y="2932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a:extLst>
              <a:ext uri="{C183D7F6-B498-43B3-948B-1728B52AA6E4}">
                <adec:decorative xmlns:adec="http://schemas.microsoft.com/office/drawing/2017/decorative" val="1"/>
              </a:ext>
            </a:extLst>
          </p:cNvPr>
          <p:cNvGrpSpPr/>
          <p:nvPr/>
        </p:nvGrpSpPr>
        <p:grpSpPr>
          <a:xfrm>
            <a:off x="2212107" y="-2032232"/>
            <a:ext cx="14351463" cy="143514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10"/>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TextBox 13" descr="Thank You"/>
          <p:cNvSpPr txBox="1">
            <a:spLocks noGrp="1"/>
          </p:cNvSpPr>
          <p:nvPr>
            <p:ph type="title" idx="4294967295"/>
          </p:nvPr>
        </p:nvSpPr>
        <p:spPr>
          <a:xfrm>
            <a:off x="1028700" y="687235"/>
            <a:ext cx="16909907" cy="31356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5620"/>
              </a:lnSpc>
              <a:spcBef>
                <a:spcPts val="0"/>
              </a:spcBef>
              <a:spcAft>
                <a:spcPts val="0"/>
              </a:spcAft>
              <a:buClrTx/>
              <a:buSzTx/>
              <a:buFontTx/>
              <a:buNone/>
              <a:tabLst/>
              <a:defRPr/>
            </a:pPr>
            <a:r>
              <a:rPr kumimoji="0" lang="en-US" sz="18300" b="0" i="0" u="none" strike="noStrike" kern="1200" cap="none" spc="-2214" normalizeH="0" baseline="0" noProof="0" dirty="0">
                <a:ln>
                  <a:noFill/>
                </a:ln>
                <a:solidFill>
                  <a:srgbClr val="000000"/>
                </a:solidFill>
                <a:effectLst/>
                <a:uLnTx/>
                <a:uFillTx/>
                <a:latin typeface="Open Sans Extra Bold"/>
                <a:ea typeface="+mn-ea"/>
                <a:cs typeface="+mn-cs"/>
              </a:rPr>
              <a:t>THANK YOU</a:t>
            </a:r>
          </a:p>
        </p:txBody>
      </p:sp>
      <p:sp>
        <p:nvSpPr>
          <p:cNvPr id="19" name="TextBox 19" descr="Contact Us"/>
          <p:cNvSpPr txBox="1"/>
          <p:nvPr/>
        </p:nvSpPr>
        <p:spPr>
          <a:xfrm>
            <a:off x="1686972" y="4505325"/>
            <a:ext cx="13874329" cy="1095375"/>
          </a:xfrm>
          <a:prstGeom prst="rect">
            <a:avLst/>
          </a:prstGeom>
        </p:spPr>
        <p:txBody>
          <a:bodyPr lIns="0" tIns="0" rIns="0" bIns="0" rtlCol="0" anchor="t">
            <a:spAutoFit/>
          </a:bodyPr>
          <a:lstStyle/>
          <a:p>
            <a:pPr algn="ctr">
              <a:lnSpc>
                <a:spcPts val="8400"/>
              </a:lnSpc>
            </a:pPr>
            <a:r>
              <a:rPr lang="en-US" sz="6000" dirty="0">
                <a:solidFill>
                  <a:srgbClr val="000000"/>
                </a:solidFill>
                <a:latin typeface="Poppins Bold"/>
              </a:rPr>
              <a:t>Contact Us</a:t>
            </a:r>
          </a:p>
        </p:txBody>
      </p:sp>
      <p:grpSp>
        <p:nvGrpSpPr>
          <p:cNvPr id="14" name="Group 14" descr="Our website is www.equity.wa.gov. Our email is sharedpower@equity.wa.gov"/>
          <p:cNvGrpSpPr/>
          <p:nvPr/>
        </p:nvGrpSpPr>
        <p:grpSpPr>
          <a:xfrm>
            <a:off x="4557330" y="6445093"/>
            <a:ext cx="10403055" cy="2043930"/>
            <a:chOff x="0" y="0"/>
            <a:chExt cx="13870739" cy="2725240"/>
          </a:xfrm>
        </p:grpSpPr>
        <p:sp>
          <p:nvSpPr>
            <p:cNvPr id="15" name="Freeform 15"/>
            <p:cNvSpPr/>
            <p:nvPr/>
          </p:nvSpPr>
          <p:spPr>
            <a:xfrm>
              <a:off x="0" y="1487314"/>
              <a:ext cx="1237925" cy="1237925"/>
            </a:xfrm>
            <a:custGeom>
              <a:avLst/>
              <a:gdLst/>
              <a:ahLst/>
              <a:cxnLst/>
              <a:rect l="l" t="t" r="r" b="b"/>
              <a:pathLst>
                <a:path w="1237925" h="1237925">
                  <a:moveTo>
                    <a:pt x="0" y="0"/>
                  </a:moveTo>
                  <a:lnTo>
                    <a:pt x="1237925" y="0"/>
                  </a:lnTo>
                  <a:lnTo>
                    <a:pt x="1237925" y="1237926"/>
                  </a:lnTo>
                  <a:lnTo>
                    <a:pt x="0" y="12379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0" y="0"/>
              <a:ext cx="1237925" cy="1237925"/>
            </a:xfrm>
            <a:custGeom>
              <a:avLst/>
              <a:gdLst/>
              <a:ahLst/>
              <a:cxnLst/>
              <a:rect l="l" t="t" r="r" b="b"/>
              <a:pathLst>
                <a:path w="1237925" h="1237925">
                  <a:moveTo>
                    <a:pt x="0" y="0"/>
                  </a:moveTo>
                  <a:lnTo>
                    <a:pt x="1237925" y="0"/>
                  </a:lnTo>
                  <a:lnTo>
                    <a:pt x="1237925" y="1237925"/>
                  </a:lnTo>
                  <a:lnTo>
                    <a:pt x="0" y="1237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TextBox 17" descr=" You can find all of our resources on the Office of Equity's website: www.equity.wa.gov"/>
            <p:cNvSpPr txBox="1"/>
            <p:nvPr/>
          </p:nvSpPr>
          <p:spPr>
            <a:xfrm>
              <a:off x="1811526" y="-123825"/>
              <a:ext cx="10364110" cy="1066213"/>
            </a:xfrm>
            <a:prstGeom prst="rect">
              <a:avLst/>
            </a:prstGeom>
          </p:spPr>
          <p:txBody>
            <a:bodyPr lIns="0" tIns="0" rIns="0" bIns="0" rtlCol="0" anchor="t">
              <a:spAutoFit/>
            </a:bodyPr>
            <a:lstStyle/>
            <a:p>
              <a:pPr>
                <a:lnSpc>
                  <a:spcPts val="6498"/>
                </a:lnSpc>
              </a:pPr>
              <a:r>
                <a:rPr lang="en-US" sz="4641" dirty="0">
                  <a:solidFill>
                    <a:srgbClr val="000000"/>
                  </a:solidFill>
                  <a:latin typeface="Poppins"/>
                </a:rPr>
                <a:t>www.equity.wa.gov</a:t>
              </a:r>
            </a:p>
          </p:txBody>
        </p:sp>
        <p:sp>
          <p:nvSpPr>
            <p:cNvPr id="18" name="TextBox 18" descr="If you have any questions or want to connect, please email us at sharedpower@equity.wa.gov"/>
            <p:cNvSpPr txBox="1"/>
            <p:nvPr/>
          </p:nvSpPr>
          <p:spPr>
            <a:xfrm>
              <a:off x="1811526" y="1511258"/>
              <a:ext cx="12059213" cy="1066213"/>
            </a:xfrm>
            <a:prstGeom prst="rect">
              <a:avLst/>
            </a:prstGeom>
          </p:spPr>
          <p:txBody>
            <a:bodyPr lIns="0" tIns="0" rIns="0" bIns="0" rtlCol="0" anchor="t">
              <a:spAutoFit/>
            </a:bodyPr>
            <a:lstStyle/>
            <a:p>
              <a:pPr>
                <a:lnSpc>
                  <a:spcPts val="6498"/>
                </a:lnSpc>
              </a:pPr>
              <a:r>
                <a:rPr lang="en-US" sz="4641" dirty="0">
                  <a:solidFill>
                    <a:srgbClr val="000000"/>
                  </a:solidFill>
                  <a:latin typeface="Poppins"/>
                </a:rPr>
                <a:t>sharedpower@equity.wa.gov</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6366944" y="-266481"/>
            <a:ext cx="14130161" cy="14130161"/>
          </a:xfrm>
          <a:custGeom>
            <a:avLst/>
            <a:gdLst/>
            <a:ahLst/>
            <a:cxnLst/>
            <a:rect l="l" t="t" r="r" b="b"/>
            <a:pathLst>
              <a:path w="14130161" h="14130161">
                <a:moveTo>
                  <a:pt x="0" y="0"/>
                </a:moveTo>
                <a:lnTo>
                  <a:pt x="14130160" y="0"/>
                </a:lnTo>
                <a:lnTo>
                  <a:pt x="14130160" y="14130161"/>
                </a:lnTo>
                <a:lnTo>
                  <a:pt x="0" y="141301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16573500" y="8612822"/>
            <a:ext cx="1543050" cy="154305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3B78"/>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a:off x="224884" y="3812730"/>
            <a:ext cx="3734367" cy="4166544"/>
            <a:chOff x="0" y="0"/>
            <a:chExt cx="983537" cy="1097362"/>
          </a:xfrm>
        </p:grpSpPr>
        <p:sp>
          <p:nvSpPr>
            <p:cNvPr id="7" name="Freeform 7"/>
            <p:cNvSpPr/>
            <p:nvPr/>
          </p:nvSpPr>
          <p:spPr>
            <a:xfrm>
              <a:off x="0" y="0"/>
              <a:ext cx="983537" cy="1097362"/>
            </a:xfrm>
            <a:custGeom>
              <a:avLst/>
              <a:gdLst/>
              <a:ahLst/>
              <a:cxnLst/>
              <a:rect l="l" t="t" r="r" b="b"/>
              <a:pathLst>
                <a:path w="983537" h="1097362">
                  <a:moveTo>
                    <a:pt x="105731" y="0"/>
                  </a:moveTo>
                  <a:lnTo>
                    <a:pt x="877806" y="0"/>
                  </a:lnTo>
                  <a:cubicBezTo>
                    <a:pt x="936200" y="0"/>
                    <a:pt x="983537" y="47337"/>
                    <a:pt x="983537" y="105731"/>
                  </a:cubicBezTo>
                  <a:lnTo>
                    <a:pt x="983537" y="991631"/>
                  </a:lnTo>
                  <a:cubicBezTo>
                    <a:pt x="983537" y="1050024"/>
                    <a:pt x="936200" y="1097362"/>
                    <a:pt x="877806" y="1097362"/>
                  </a:cubicBezTo>
                  <a:lnTo>
                    <a:pt x="105731" y="1097362"/>
                  </a:lnTo>
                  <a:cubicBezTo>
                    <a:pt x="47337" y="1097362"/>
                    <a:pt x="0" y="1050024"/>
                    <a:pt x="0" y="991631"/>
                  </a:cubicBezTo>
                  <a:lnTo>
                    <a:pt x="0" y="105731"/>
                  </a:lnTo>
                  <a:cubicBezTo>
                    <a:pt x="0" y="47337"/>
                    <a:pt x="47337" y="0"/>
                    <a:pt x="105731" y="0"/>
                  </a:cubicBezTo>
                  <a:close/>
                </a:path>
              </a:pathLst>
            </a:custGeom>
            <a:solidFill>
              <a:srgbClr val="FCF6DB"/>
            </a:solidFill>
          </p:spPr>
          <p:txBody>
            <a:bodyPr/>
            <a:lstStyle/>
            <a:p>
              <a:endParaRPr lang="en-US"/>
            </a:p>
          </p:txBody>
        </p:sp>
        <p:sp>
          <p:nvSpPr>
            <p:cNvPr id="8" name="TextBox 8"/>
            <p:cNvSpPr txBox="1"/>
            <p:nvPr/>
          </p:nvSpPr>
          <p:spPr>
            <a:xfrm>
              <a:off x="0" y="-38100"/>
              <a:ext cx="983537" cy="1135462"/>
            </a:xfrm>
            <a:prstGeom prst="rect">
              <a:avLst/>
            </a:prstGeom>
          </p:spPr>
          <p:txBody>
            <a:bodyPr lIns="50800" tIns="50800" rIns="50800" bIns="50800" rtlCol="0" anchor="ctr"/>
            <a:lstStyle/>
            <a:p>
              <a:pPr algn="ctr">
                <a:lnSpc>
                  <a:spcPts val="3359"/>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a:off x="14296458" y="3812730"/>
            <a:ext cx="3734367" cy="4166544"/>
            <a:chOff x="0" y="0"/>
            <a:chExt cx="983537" cy="1097362"/>
          </a:xfrm>
        </p:grpSpPr>
        <p:sp>
          <p:nvSpPr>
            <p:cNvPr id="10" name="Freeform 10"/>
            <p:cNvSpPr/>
            <p:nvPr/>
          </p:nvSpPr>
          <p:spPr>
            <a:xfrm>
              <a:off x="0" y="0"/>
              <a:ext cx="983537" cy="1097362"/>
            </a:xfrm>
            <a:custGeom>
              <a:avLst/>
              <a:gdLst/>
              <a:ahLst/>
              <a:cxnLst/>
              <a:rect l="l" t="t" r="r" b="b"/>
              <a:pathLst>
                <a:path w="983537" h="1097362">
                  <a:moveTo>
                    <a:pt x="105731" y="0"/>
                  </a:moveTo>
                  <a:lnTo>
                    <a:pt x="877806" y="0"/>
                  </a:lnTo>
                  <a:cubicBezTo>
                    <a:pt x="936200" y="0"/>
                    <a:pt x="983537" y="47337"/>
                    <a:pt x="983537" y="105731"/>
                  </a:cubicBezTo>
                  <a:lnTo>
                    <a:pt x="983537" y="991631"/>
                  </a:lnTo>
                  <a:cubicBezTo>
                    <a:pt x="983537" y="1050024"/>
                    <a:pt x="936200" y="1097362"/>
                    <a:pt x="877806" y="1097362"/>
                  </a:cubicBezTo>
                  <a:lnTo>
                    <a:pt x="105731" y="1097362"/>
                  </a:lnTo>
                  <a:cubicBezTo>
                    <a:pt x="47337" y="1097362"/>
                    <a:pt x="0" y="1050024"/>
                    <a:pt x="0" y="991631"/>
                  </a:cubicBezTo>
                  <a:lnTo>
                    <a:pt x="0" y="105731"/>
                  </a:lnTo>
                  <a:cubicBezTo>
                    <a:pt x="0" y="47337"/>
                    <a:pt x="47337" y="0"/>
                    <a:pt x="105731" y="0"/>
                  </a:cubicBezTo>
                  <a:close/>
                </a:path>
              </a:pathLst>
            </a:custGeom>
            <a:solidFill>
              <a:srgbClr val="FCF6DB"/>
            </a:solidFill>
          </p:spPr>
          <p:txBody>
            <a:bodyPr/>
            <a:lstStyle/>
            <a:p>
              <a:endParaRPr lang="en-US"/>
            </a:p>
          </p:txBody>
        </p:sp>
        <p:sp>
          <p:nvSpPr>
            <p:cNvPr id="11" name="TextBox 11"/>
            <p:cNvSpPr txBox="1"/>
            <p:nvPr/>
          </p:nvSpPr>
          <p:spPr>
            <a:xfrm>
              <a:off x="0" y="-38100"/>
              <a:ext cx="983537" cy="1135462"/>
            </a:xfrm>
            <a:prstGeom prst="rect">
              <a:avLst/>
            </a:prstGeom>
          </p:spPr>
          <p:txBody>
            <a:bodyPr lIns="50800" tIns="50800" rIns="50800" bIns="50800" rtlCol="0" anchor="ctr"/>
            <a:lstStyle/>
            <a:p>
              <a:pPr algn="ctr">
                <a:lnSpc>
                  <a:spcPts val="3359"/>
                </a:lnSpc>
              </a:pPr>
              <a:endParaRPr/>
            </a:p>
          </p:txBody>
        </p:sp>
      </p:grpSp>
      <p:grpSp>
        <p:nvGrpSpPr>
          <p:cNvPr id="12" name="Group 12">
            <a:extLst>
              <a:ext uri="{C183D7F6-B498-43B3-948B-1728B52AA6E4}">
                <adec:decorative xmlns:adec="http://schemas.microsoft.com/office/drawing/2017/decorative" val="1"/>
              </a:ext>
            </a:extLst>
          </p:cNvPr>
          <p:cNvGrpSpPr/>
          <p:nvPr/>
        </p:nvGrpSpPr>
        <p:grpSpPr>
          <a:xfrm>
            <a:off x="4891493" y="3812730"/>
            <a:ext cx="3734367" cy="4166544"/>
            <a:chOff x="0" y="0"/>
            <a:chExt cx="983537" cy="1097362"/>
          </a:xfrm>
        </p:grpSpPr>
        <p:sp>
          <p:nvSpPr>
            <p:cNvPr id="13" name="Freeform 13"/>
            <p:cNvSpPr/>
            <p:nvPr/>
          </p:nvSpPr>
          <p:spPr>
            <a:xfrm>
              <a:off x="0" y="0"/>
              <a:ext cx="983537" cy="1097362"/>
            </a:xfrm>
            <a:custGeom>
              <a:avLst/>
              <a:gdLst/>
              <a:ahLst/>
              <a:cxnLst/>
              <a:rect l="l" t="t" r="r" b="b"/>
              <a:pathLst>
                <a:path w="983537" h="1097362">
                  <a:moveTo>
                    <a:pt x="105731" y="0"/>
                  </a:moveTo>
                  <a:lnTo>
                    <a:pt x="877806" y="0"/>
                  </a:lnTo>
                  <a:cubicBezTo>
                    <a:pt x="936200" y="0"/>
                    <a:pt x="983537" y="47337"/>
                    <a:pt x="983537" y="105731"/>
                  </a:cubicBezTo>
                  <a:lnTo>
                    <a:pt x="983537" y="991631"/>
                  </a:lnTo>
                  <a:cubicBezTo>
                    <a:pt x="983537" y="1050024"/>
                    <a:pt x="936200" y="1097362"/>
                    <a:pt x="877806" y="1097362"/>
                  </a:cubicBezTo>
                  <a:lnTo>
                    <a:pt x="105731" y="1097362"/>
                  </a:lnTo>
                  <a:cubicBezTo>
                    <a:pt x="47337" y="1097362"/>
                    <a:pt x="0" y="1050024"/>
                    <a:pt x="0" y="991631"/>
                  </a:cubicBezTo>
                  <a:lnTo>
                    <a:pt x="0" y="105731"/>
                  </a:lnTo>
                  <a:cubicBezTo>
                    <a:pt x="0" y="47337"/>
                    <a:pt x="47337" y="0"/>
                    <a:pt x="105731" y="0"/>
                  </a:cubicBezTo>
                  <a:close/>
                </a:path>
              </a:pathLst>
            </a:custGeom>
            <a:solidFill>
              <a:srgbClr val="FCF6DB"/>
            </a:solidFill>
          </p:spPr>
          <p:txBody>
            <a:bodyPr/>
            <a:lstStyle/>
            <a:p>
              <a:endParaRPr lang="en-US"/>
            </a:p>
          </p:txBody>
        </p:sp>
        <p:sp>
          <p:nvSpPr>
            <p:cNvPr id="14" name="TextBox 14"/>
            <p:cNvSpPr txBox="1"/>
            <p:nvPr/>
          </p:nvSpPr>
          <p:spPr>
            <a:xfrm>
              <a:off x="0" y="-38100"/>
              <a:ext cx="983537" cy="1135462"/>
            </a:xfrm>
            <a:prstGeom prst="rect">
              <a:avLst/>
            </a:prstGeom>
          </p:spPr>
          <p:txBody>
            <a:bodyPr lIns="50800" tIns="50800" rIns="50800" bIns="50800" rtlCol="0" anchor="ctr"/>
            <a:lstStyle/>
            <a:p>
              <a:pPr algn="ctr">
                <a:lnSpc>
                  <a:spcPts val="3359"/>
                </a:lnSpc>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9559310" y="3812730"/>
            <a:ext cx="3734367" cy="4166544"/>
            <a:chOff x="0" y="0"/>
            <a:chExt cx="983537" cy="1097362"/>
          </a:xfrm>
        </p:grpSpPr>
        <p:sp>
          <p:nvSpPr>
            <p:cNvPr id="16" name="Freeform 16"/>
            <p:cNvSpPr/>
            <p:nvPr/>
          </p:nvSpPr>
          <p:spPr>
            <a:xfrm>
              <a:off x="0" y="0"/>
              <a:ext cx="983537" cy="1097362"/>
            </a:xfrm>
            <a:custGeom>
              <a:avLst/>
              <a:gdLst/>
              <a:ahLst/>
              <a:cxnLst/>
              <a:rect l="l" t="t" r="r" b="b"/>
              <a:pathLst>
                <a:path w="983537" h="1097362">
                  <a:moveTo>
                    <a:pt x="105731" y="0"/>
                  </a:moveTo>
                  <a:lnTo>
                    <a:pt x="877806" y="0"/>
                  </a:lnTo>
                  <a:cubicBezTo>
                    <a:pt x="936200" y="0"/>
                    <a:pt x="983537" y="47337"/>
                    <a:pt x="983537" y="105731"/>
                  </a:cubicBezTo>
                  <a:lnTo>
                    <a:pt x="983537" y="991631"/>
                  </a:lnTo>
                  <a:cubicBezTo>
                    <a:pt x="983537" y="1050024"/>
                    <a:pt x="936200" y="1097362"/>
                    <a:pt x="877806" y="1097362"/>
                  </a:cubicBezTo>
                  <a:lnTo>
                    <a:pt x="105731" y="1097362"/>
                  </a:lnTo>
                  <a:cubicBezTo>
                    <a:pt x="47337" y="1097362"/>
                    <a:pt x="0" y="1050024"/>
                    <a:pt x="0" y="991631"/>
                  </a:cubicBezTo>
                  <a:lnTo>
                    <a:pt x="0" y="105731"/>
                  </a:lnTo>
                  <a:cubicBezTo>
                    <a:pt x="0" y="47337"/>
                    <a:pt x="47337" y="0"/>
                    <a:pt x="105731" y="0"/>
                  </a:cubicBezTo>
                  <a:close/>
                </a:path>
              </a:pathLst>
            </a:custGeom>
            <a:solidFill>
              <a:srgbClr val="FCF6DB"/>
            </a:solidFill>
          </p:spPr>
          <p:txBody>
            <a:bodyPr/>
            <a:lstStyle/>
            <a:p>
              <a:endParaRPr lang="en-US"/>
            </a:p>
          </p:txBody>
        </p:sp>
        <p:sp>
          <p:nvSpPr>
            <p:cNvPr id="17" name="TextBox 17"/>
            <p:cNvSpPr txBox="1"/>
            <p:nvPr/>
          </p:nvSpPr>
          <p:spPr>
            <a:xfrm>
              <a:off x="0" y="-38100"/>
              <a:ext cx="983537" cy="1135462"/>
            </a:xfrm>
            <a:prstGeom prst="rect">
              <a:avLst/>
            </a:prstGeom>
          </p:spPr>
          <p:txBody>
            <a:bodyPr lIns="50800" tIns="50800" rIns="50800" bIns="50800" rtlCol="0" anchor="ctr"/>
            <a:lstStyle/>
            <a:p>
              <a:pPr algn="ctr">
                <a:lnSpc>
                  <a:spcPts val="3359"/>
                </a:lnSpc>
              </a:pPr>
              <a:endParaRPr/>
            </a:p>
          </p:txBody>
        </p:sp>
      </p:grpSp>
      <p:sp>
        <p:nvSpPr>
          <p:cNvPr id="34" name="TextBox 34" descr="Page 2">
            <a:extLst>
              <a:ext uri="{C183D7F6-B498-43B3-948B-1728B52AA6E4}">
                <adec:decorative xmlns:adec="http://schemas.microsoft.com/office/drawing/2017/decorative" val="0"/>
              </a:ext>
            </a:extLst>
          </p:cNvPr>
          <p:cNvSpPr txBox="1"/>
          <p:nvPr/>
        </p:nvSpPr>
        <p:spPr>
          <a:xfrm>
            <a:off x="16757248" y="9115425"/>
            <a:ext cx="1162537" cy="537845"/>
          </a:xfrm>
          <a:prstGeom prst="rect">
            <a:avLst/>
          </a:prstGeom>
        </p:spPr>
        <p:txBody>
          <a:bodyPr lIns="0" tIns="0" rIns="0" bIns="0" rtlCol="0" anchor="t">
            <a:spAutoFit/>
          </a:bodyPr>
          <a:lstStyle/>
          <a:p>
            <a:pPr algn="ctr">
              <a:lnSpc>
                <a:spcPts val="4480"/>
              </a:lnSpc>
            </a:pPr>
            <a:r>
              <a:rPr lang="en-US" sz="3200" dirty="0">
                <a:solidFill>
                  <a:srgbClr val="FCF6DB"/>
                </a:solidFill>
                <a:latin typeface="Open Sans Bold Bold"/>
              </a:rPr>
              <a:t>02</a:t>
            </a:r>
          </a:p>
        </p:txBody>
      </p:sp>
      <p:sp>
        <p:nvSpPr>
          <p:cNvPr id="20" name="TextBox 20">
            <a:extLst>
              <a:ext uri="{C183D7F6-B498-43B3-948B-1728B52AA6E4}">
                <adec:decorative xmlns:adec="http://schemas.microsoft.com/office/drawing/2017/decorative" val="0"/>
              </a:ext>
            </a:extLst>
          </p:cNvPr>
          <p:cNvSpPr txBox="1"/>
          <p:nvPr/>
        </p:nvSpPr>
        <p:spPr>
          <a:xfrm>
            <a:off x="544598" y="1267678"/>
            <a:ext cx="8599402" cy="988422"/>
          </a:xfrm>
          <a:prstGeom prst="rect">
            <a:avLst/>
          </a:prstGeom>
        </p:spPr>
        <p:txBody>
          <a:bodyPr lIns="0" tIns="0" rIns="0" bIns="0" rtlCol="0" anchor="t">
            <a:spAutoFit/>
          </a:bodyPr>
          <a:lstStyle/>
          <a:p>
            <a:pPr>
              <a:lnSpc>
                <a:spcPts val="8111"/>
              </a:lnSpc>
            </a:pPr>
            <a:r>
              <a:rPr lang="en-US" sz="5793" dirty="0">
                <a:solidFill>
                  <a:srgbClr val="FCF6DB"/>
                </a:solidFill>
                <a:latin typeface="Open Sans Extra Bold"/>
              </a:rPr>
              <a:t>MEET YOUR</a:t>
            </a:r>
          </a:p>
        </p:txBody>
      </p:sp>
      <p:sp>
        <p:nvSpPr>
          <p:cNvPr id="21" name="TextBox 21">
            <a:extLst>
              <a:ext uri="{C183D7F6-B498-43B3-948B-1728B52AA6E4}">
                <adec:decorative xmlns:adec="http://schemas.microsoft.com/office/drawing/2017/decorative" val="0"/>
              </a:ext>
            </a:extLst>
          </p:cNvPr>
          <p:cNvSpPr txBox="1">
            <a:spLocks noGrp="1"/>
          </p:cNvSpPr>
          <p:nvPr>
            <p:ph type="title" idx="4294967295"/>
          </p:nvPr>
        </p:nvSpPr>
        <p:spPr>
          <a:xfrm>
            <a:off x="7563024" y="111246"/>
            <a:ext cx="11461306" cy="324413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3037"/>
              </a:lnSpc>
              <a:spcBef>
                <a:spcPts val="0"/>
              </a:spcBef>
              <a:spcAft>
                <a:spcPts val="0"/>
              </a:spcAft>
              <a:buClrTx/>
              <a:buSzTx/>
              <a:buFontTx/>
              <a:buNone/>
              <a:tabLst/>
              <a:defRPr/>
            </a:pPr>
            <a:r>
              <a:rPr kumimoji="0" lang="en-US" sz="9312" b="0" i="0" u="none" strike="noStrike" kern="1200" cap="none" spc="0" normalizeH="0" baseline="0" noProof="0" dirty="0">
                <a:ln>
                  <a:noFill/>
                </a:ln>
                <a:solidFill>
                  <a:srgbClr val="0A4A6C"/>
                </a:solidFill>
                <a:effectLst/>
                <a:uLnTx/>
                <a:uFillTx/>
                <a:latin typeface="Open Sans Extra Bold"/>
                <a:ea typeface="+mn-ea"/>
                <a:cs typeface="+mn-cs"/>
              </a:rPr>
              <a:t>SHARED POWER CONSULTANTS</a:t>
            </a:r>
          </a:p>
        </p:txBody>
      </p:sp>
      <p:sp>
        <p:nvSpPr>
          <p:cNvPr id="35" name="TextBox 35">
            <a:extLst>
              <a:ext uri="{C183D7F6-B498-43B3-948B-1728B52AA6E4}">
                <adec:decorative xmlns:adec="http://schemas.microsoft.com/office/drawing/2017/decorative" val="0"/>
              </a:ext>
            </a:extLst>
          </p:cNvPr>
          <p:cNvSpPr txBox="1"/>
          <p:nvPr/>
        </p:nvSpPr>
        <p:spPr>
          <a:xfrm>
            <a:off x="374023" y="6737844"/>
            <a:ext cx="3436087" cy="845312"/>
          </a:xfrm>
          <a:prstGeom prst="rect">
            <a:avLst/>
          </a:prstGeom>
        </p:spPr>
        <p:txBody>
          <a:bodyPr lIns="0" tIns="0" rIns="0" bIns="0" rtlCol="0" anchor="t">
            <a:spAutoFit/>
          </a:bodyPr>
          <a:lstStyle/>
          <a:p>
            <a:pPr algn="ctr">
              <a:lnSpc>
                <a:spcPts val="3303"/>
              </a:lnSpc>
            </a:pPr>
            <a:r>
              <a:rPr lang="en-US" sz="2799" dirty="0">
                <a:solidFill>
                  <a:srgbClr val="3D3D3D"/>
                </a:solidFill>
                <a:latin typeface="Open Sans Extra Bold"/>
              </a:rPr>
              <a:t>SABRINA D. NJOROGE</a:t>
            </a:r>
          </a:p>
        </p:txBody>
      </p:sp>
      <p:sp>
        <p:nvSpPr>
          <p:cNvPr id="36" name="TextBox 36">
            <a:extLst>
              <a:ext uri="{C183D7F6-B498-43B3-948B-1728B52AA6E4}">
                <adec:decorative xmlns:adec="http://schemas.microsoft.com/office/drawing/2017/decorative" val="0"/>
              </a:ext>
            </a:extLst>
          </p:cNvPr>
          <p:cNvSpPr txBox="1"/>
          <p:nvPr/>
        </p:nvSpPr>
        <p:spPr>
          <a:xfrm>
            <a:off x="431522" y="5985781"/>
            <a:ext cx="3321090" cy="481330"/>
          </a:xfrm>
          <a:prstGeom prst="rect">
            <a:avLst/>
          </a:prstGeom>
        </p:spPr>
        <p:txBody>
          <a:bodyPr lIns="0" tIns="0" rIns="0" bIns="0" rtlCol="0" anchor="t">
            <a:spAutoFit/>
          </a:bodyPr>
          <a:lstStyle/>
          <a:p>
            <a:pPr algn="ctr">
              <a:lnSpc>
                <a:spcPts val="3919"/>
              </a:lnSpc>
            </a:pPr>
            <a:r>
              <a:rPr lang="en-US" sz="2799" dirty="0">
                <a:solidFill>
                  <a:srgbClr val="3D3D3D"/>
                </a:solidFill>
                <a:latin typeface="Open Sans"/>
              </a:rPr>
              <a:t>SHE/HER/THEY</a:t>
            </a:r>
          </a:p>
        </p:txBody>
      </p:sp>
      <p:grpSp>
        <p:nvGrpSpPr>
          <p:cNvPr id="18" name="Group 18" descr="Sabrina, a Black Woman with long black and brown curly dreads smiling at the camera. She wears leopard print framed glasses, a burnt orange long sleeve blouse, and a gold necklace with thick gold hoop earrings. Behind her is a light grey backdrop. ">
            <a:extLst>
              <a:ext uri="{C183D7F6-B498-43B3-948B-1728B52AA6E4}">
                <adec:decorative xmlns:adec="http://schemas.microsoft.com/office/drawing/2017/decorative" val="0"/>
              </a:ext>
            </a:extLst>
          </p:cNvPr>
          <p:cNvGrpSpPr/>
          <p:nvPr/>
        </p:nvGrpSpPr>
        <p:grpSpPr>
          <a:xfrm>
            <a:off x="857084" y="3205088"/>
            <a:ext cx="2469965" cy="246996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42" r="-24942"/>
              </a:stretch>
            </a:blipFill>
          </p:spPr>
          <p:txBody>
            <a:bodyPr/>
            <a:lstStyle/>
            <a:p>
              <a:endParaRPr lang="en-US"/>
            </a:p>
          </p:txBody>
        </p:sp>
      </p:grpSp>
      <p:sp>
        <p:nvSpPr>
          <p:cNvPr id="30" name="TextBox 30">
            <a:extLst>
              <a:ext uri="{C183D7F6-B498-43B3-948B-1728B52AA6E4}">
                <adec:decorative xmlns:adec="http://schemas.microsoft.com/office/drawing/2017/decorative" val="0"/>
              </a:ext>
            </a:extLst>
          </p:cNvPr>
          <p:cNvSpPr txBox="1"/>
          <p:nvPr/>
        </p:nvSpPr>
        <p:spPr>
          <a:xfrm>
            <a:off x="5040633" y="6737844"/>
            <a:ext cx="3436087" cy="845312"/>
          </a:xfrm>
          <a:prstGeom prst="rect">
            <a:avLst/>
          </a:prstGeom>
        </p:spPr>
        <p:txBody>
          <a:bodyPr lIns="0" tIns="0" rIns="0" bIns="0" rtlCol="0" anchor="t">
            <a:spAutoFit/>
          </a:bodyPr>
          <a:lstStyle/>
          <a:p>
            <a:pPr algn="ctr">
              <a:lnSpc>
                <a:spcPts val="3303"/>
              </a:lnSpc>
            </a:pPr>
            <a:r>
              <a:rPr lang="en-US" sz="2799" dirty="0">
                <a:solidFill>
                  <a:srgbClr val="3D3D3D"/>
                </a:solidFill>
                <a:latin typeface="Open Sans Extra Bold"/>
              </a:rPr>
              <a:t>RAUNEISHA LARKINS</a:t>
            </a:r>
          </a:p>
        </p:txBody>
      </p:sp>
      <p:sp>
        <p:nvSpPr>
          <p:cNvPr id="31" name="TextBox 31">
            <a:extLst>
              <a:ext uri="{C183D7F6-B498-43B3-948B-1728B52AA6E4}">
                <adec:decorative xmlns:adec="http://schemas.microsoft.com/office/drawing/2017/decorative" val="0"/>
              </a:ext>
            </a:extLst>
          </p:cNvPr>
          <p:cNvSpPr txBox="1"/>
          <p:nvPr/>
        </p:nvSpPr>
        <p:spPr>
          <a:xfrm>
            <a:off x="5098132" y="5985781"/>
            <a:ext cx="3321090" cy="481330"/>
          </a:xfrm>
          <a:prstGeom prst="rect">
            <a:avLst/>
          </a:prstGeom>
        </p:spPr>
        <p:txBody>
          <a:bodyPr lIns="0" tIns="0" rIns="0" bIns="0" rtlCol="0" anchor="t">
            <a:spAutoFit/>
          </a:bodyPr>
          <a:lstStyle/>
          <a:p>
            <a:pPr algn="ctr">
              <a:lnSpc>
                <a:spcPts val="3919"/>
              </a:lnSpc>
            </a:pPr>
            <a:r>
              <a:rPr lang="en-US" sz="2799" dirty="0">
                <a:solidFill>
                  <a:srgbClr val="3D3D3D"/>
                </a:solidFill>
                <a:latin typeface="Open Sans"/>
              </a:rPr>
              <a:t>SHE/HER/DIVA</a:t>
            </a:r>
          </a:p>
        </p:txBody>
      </p:sp>
      <p:grpSp>
        <p:nvGrpSpPr>
          <p:cNvPr id="26" name="Group 26" descr="Rauneisha, a Black woman with a caramel complexion, smiles in front of a grey background. Her hands sit in her lap and she wears a teal blazer over a black v-neck. Her black hair is worn straight and long around her face. ">
            <a:extLst>
              <a:ext uri="{C183D7F6-B498-43B3-948B-1728B52AA6E4}">
                <adec:decorative xmlns:adec="http://schemas.microsoft.com/office/drawing/2017/decorative" val="0"/>
              </a:ext>
            </a:extLst>
          </p:cNvPr>
          <p:cNvGrpSpPr/>
          <p:nvPr/>
        </p:nvGrpSpPr>
        <p:grpSpPr>
          <a:xfrm>
            <a:off x="5451045" y="3205088"/>
            <a:ext cx="2469965" cy="246996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b="-23913"/>
              </a:stretch>
            </a:blipFill>
          </p:spPr>
          <p:txBody>
            <a:bodyPr/>
            <a:lstStyle/>
            <a:p>
              <a:endParaRPr lang="en-US"/>
            </a:p>
          </p:txBody>
        </p:sp>
      </p:grpSp>
      <p:sp>
        <p:nvSpPr>
          <p:cNvPr id="32" name="TextBox 32">
            <a:extLst>
              <a:ext uri="{C183D7F6-B498-43B3-948B-1728B52AA6E4}">
                <adec:decorative xmlns:adec="http://schemas.microsoft.com/office/drawing/2017/decorative" val="0"/>
              </a:ext>
            </a:extLst>
          </p:cNvPr>
          <p:cNvSpPr txBox="1"/>
          <p:nvPr/>
        </p:nvSpPr>
        <p:spPr>
          <a:xfrm>
            <a:off x="9708450" y="6737844"/>
            <a:ext cx="3436087" cy="845312"/>
          </a:xfrm>
          <a:prstGeom prst="rect">
            <a:avLst/>
          </a:prstGeom>
        </p:spPr>
        <p:txBody>
          <a:bodyPr lIns="0" tIns="0" rIns="0" bIns="0" rtlCol="0" anchor="t">
            <a:spAutoFit/>
          </a:bodyPr>
          <a:lstStyle/>
          <a:p>
            <a:pPr algn="ctr">
              <a:lnSpc>
                <a:spcPts val="3303"/>
              </a:lnSpc>
            </a:pPr>
            <a:r>
              <a:rPr lang="en-US" sz="2799" dirty="0">
                <a:solidFill>
                  <a:srgbClr val="3D3D3D"/>
                </a:solidFill>
                <a:latin typeface="Open Sans Extra Bold"/>
              </a:rPr>
              <a:t>AMBER </a:t>
            </a:r>
          </a:p>
          <a:p>
            <a:pPr algn="ctr">
              <a:lnSpc>
                <a:spcPts val="3303"/>
              </a:lnSpc>
            </a:pPr>
            <a:r>
              <a:rPr lang="en-US" sz="2799" dirty="0">
                <a:solidFill>
                  <a:srgbClr val="3D3D3D"/>
                </a:solidFill>
                <a:latin typeface="Open Sans Extra Bold"/>
              </a:rPr>
              <a:t>ORTIZ-DIAZ </a:t>
            </a:r>
          </a:p>
        </p:txBody>
      </p:sp>
      <p:sp>
        <p:nvSpPr>
          <p:cNvPr id="33" name="TextBox 33">
            <a:extLst>
              <a:ext uri="{C183D7F6-B498-43B3-948B-1728B52AA6E4}">
                <adec:decorative xmlns:adec="http://schemas.microsoft.com/office/drawing/2017/decorative" val="0"/>
              </a:ext>
            </a:extLst>
          </p:cNvPr>
          <p:cNvSpPr txBox="1"/>
          <p:nvPr/>
        </p:nvSpPr>
        <p:spPr>
          <a:xfrm>
            <a:off x="9765949" y="5985781"/>
            <a:ext cx="3321090" cy="481330"/>
          </a:xfrm>
          <a:prstGeom prst="rect">
            <a:avLst/>
          </a:prstGeom>
        </p:spPr>
        <p:txBody>
          <a:bodyPr lIns="0" tIns="0" rIns="0" bIns="0" rtlCol="0" anchor="t">
            <a:spAutoFit/>
          </a:bodyPr>
          <a:lstStyle/>
          <a:p>
            <a:pPr algn="ctr">
              <a:lnSpc>
                <a:spcPts val="3919"/>
              </a:lnSpc>
            </a:pPr>
            <a:r>
              <a:rPr lang="en-US" sz="2799" dirty="0">
                <a:solidFill>
                  <a:srgbClr val="3D3D3D"/>
                </a:solidFill>
                <a:latin typeface="Open Sans"/>
              </a:rPr>
              <a:t>SHE/HER/ELLA</a:t>
            </a:r>
          </a:p>
        </p:txBody>
      </p:sp>
      <p:grpSp>
        <p:nvGrpSpPr>
          <p:cNvPr id="24" name="Group 24" descr="Amber, a woman with long black hair, smiling, wearing a soft pink shirt.">
            <a:extLst>
              <a:ext uri="{C183D7F6-B498-43B3-948B-1728B52AA6E4}">
                <adec:decorative xmlns:adec="http://schemas.microsoft.com/office/drawing/2017/decorative" val="0"/>
              </a:ext>
            </a:extLst>
          </p:cNvPr>
          <p:cNvGrpSpPr/>
          <p:nvPr/>
        </p:nvGrpSpPr>
        <p:grpSpPr>
          <a:xfrm>
            <a:off x="10226177" y="3205088"/>
            <a:ext cx="2469965" cy="246996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6270" t="-10370" b="-17940"/>
              </a:stretch>
            </a:blipFill>
          </p:spPr>
          <p:txBody>
            <a:bodyPr/>
            <a:lstStyle/>
            <a:p>
              <a:endParaRPr lang="en-US"/>
            </a:p>
          </p:txBody>
        </p:sp>
      </p:grpSp>
      <p:sp>
        <p:nvSpPr>
          <p:cNvPr id="28" name="TextBox 28">
            <a:extLst>
              <a:ext uri="{C183D7F6-B498-43B3-948B-1728B52AA6E4}">
                <adec:decorative xmlns:adec="http://schemas.microsoft.com/office/drawing/2017/decorative" val="0"/>
              </a:ext>
            </a:extLst>
          </p:cNvPr>
          <p:cNvSpPr txBox="1"/>
          <p:nvPr/>
        </p:nvSpPr>
        <p:spPr>
          <a:xfrm>
            <a:off x="14445598" y="6737844"/>
            <a:ext cx="3436087" cy="845312"/>
          </a:xfrm>
          <a:prstGeom prst="rect">
            <a:avLst/>
          </a:prstGeom>
        </p:spPr>
        <p:txBody>
          <a:bodyPr lIns="0" tIns="0" rIns="0" bIns="0" rtlCol="0" anchor="t">
            <a:spAutoFit/>
          </a:bodyPr>
          <a:lstStyle/>
          <a:p>
            <a:pPr algn="ctr">
              <a:lnSpc>
                <a:spcPts val="3303"/>
              </a:lnSpc>
            </a:pPr>
            <a:r>
              <a:rPr lang="en-US" sz="2799" dirty="0">
                <a:solidFill>
                  <a:srgbClr val="3D3D3D"/>
                </a:solidFill>
                <a:latin typeface="Open Sans Extra Bold"/>
              </a:rPr>
              <a:t>JEAN</a:t>
            </a:r>
          </a:p>
          <a:p>
            <a:pPr algn="ctr">
              <a:lnSpc>
                <a:spcPts val="3303"/>
              </a:lnSpc>
            </a:pPr>
            <a:r>
              <a:rPr lang="en-US" sz="2799" dirty="0">
                <a:solidFill>
                  <a:srgbClr val="3D3D3D"/>
                </a:solidFill>
                <a:latin typeface="Open Sans Extra Bold"/>
              </a:rPr>
              <a:t>PAUL</a:t>
            </a:r>
          </a:p>
        </p:txBody>
      </p:sp>
      <p:sp>
        <p:nvSpPr>
          <p:cNvPr id="29" name="TextBox 29">
            <a:extLst>
              <a:ext uri="{C183D7F6-B498-43B3-948B-1728B52AA6E4}">
                <adec:decorative xmlns:adec="http://schemas.microsoft.com/office/drawing/2017/decorative" val="0"/>
              </a:ext>
            </a:extLst>
          </p:cNvPr>
          <p:cNvSpPr txBox="1"/>
          <p:nvPr/>
        </p:nvSpPr>
        <p:spPr>
          <a:xfrm>
            <a:off x="14503097" y="5985781"/>
            <a:ext cx="3321090" cy="481330"/>
          </a:xfrm>
          <a:prstGeom prst="rect">
            <a:avLst/>
          </a:prstGeom>
        </p:spPr>
        <p:txBody>
          <a:bodyPr lIns="0" tIns="0" rIns="0" bIns="0" rtlCol="0" anchor="t">
            <a:spAutoFit/>
          </a:bodyPr>
          <a:lstStyle/>
          <a:p>
            <a:pPr algn="ctr">
              <a:lnSpc>
                <a:spcPts val="3919"/>
              </a:lnSpc>
            </a:pPr>
            <a:r>
              <a:rPr lang="en-US" sz="2799" dirty="0">
                <a:solidFill>
                  <a:srgbClr val="3D3D3D"/>
                </a:solidFill>
                <a:latin typeface="Open Sans"/>
              </a:rPr>
              <a:t>HE/HIM/HIS</a:t>
            </a:r>
          </a:p>
        </p:txBody>
      </p:sp>
      <p:grpSp>
        <p:nvGrpSpPr>
          <p:cNvPr id="22" name="Group 22" descr="Jean, a Black man, is wearing white shirt, blue tie and a navy blue blazer with light color stripes. He wears glasses, has short hair and beard.">
            <a:extLst>
              <a:ext uri="{C183D7F6-B498-43B3-948B-1728B52AA6E4}">
                <adec:decorative xmlns:adec="http://schemas.microsoft.com/office/drawing/2017/decorative" val="0"/>
              </a:ext>
            </a:extLst>
          </p:cNvPr>
          <p:cNvGrpSpPr/>
          <p:nvPr/>
        </p:nvGrpSpPr>
        <p:grpSpPr>
          <a:xfrm>
            <a:off x="14931977" y="3306266"/>
            <a:ext cx="2469965" cy="246996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b="-25000"/>
              </a:stretch>
            </a:blipFill>
          </p:spPr>
          <p:txBody>
            <a:bodyPr/>
            <a:lstStyle/>
            <a:p>
              <a:endParaRPr lang="en-US"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Page 3"/>
          <p:cNvGrpSpPr/>
          <p:nvPr/>
        </p:nvGrpSpPr>
        <p:grpSpPr>
          <a:xfrm>
            <a:off x="16563975" y="8591550"/>
            <a:ext cx="1543050" cy="154305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871D"/>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1646458" y="-2738878"/>
            <a:ext cx="9419978" cy="941997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6DB"/>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TextBox 8" descr="Overview"/>
          <p:cNvSpPr txBox="1">
            <a:spLocks noGrp="1"/>
          </p:cNvSpPr>
          <p:nvPr>
            <p:ph type="title" idx="4294967295"/>
          </p:nvPr>
        </p:nvSpPr>
        <p:spPr>
          <a:xfrm>
            <a:off x="6046121" y="542622"/>
            <a:ext cx="8115300" cy="17081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3999"/>
              </a:lnSpc>
              <a:spcBef>
                <a:spcPts val="0"/>
              </a:spcBef>
              <a:spcAft>
                <a:spcPts val="0"/>
              </a:spcAft>
              <a:buClrTx/>
              <a:buSzTx/>
              <a:buFontTx/>
              <a:buNone/>
              <a:tabLst/>
              <a:defRPr/>
            </a:pPr>
            <a:r>
              <a:rPr kumimoji="0" lang="en-US" sz="9999" b="0" i="0" u="none" strike="noStrike" kern="1200" cap="none" spc="0" normalizeH="0" baseline="0" noProof="0" dirty="0">
                <a:ln>
                  <a:noFill/>
                </a:ln>
                <a:solidFill>
                  <a:srgbClr val="070707"/>
                </a:solidFill>
                <a:effectLst/>
                <a:uLnTx/>
                <a:uFillTx/>
                <a:latin typeface="Open Sans Extra Bold"/>
                <a:ea typeface="+mn-ea"/>
                <a:cs typeface="+mn-cs"/>
              </a:rPr>
              <a:t>OVERVIEW</a:t>
            </a:r>
          </a:p>
        </p:txBody>
      </p:sp>
      <p:grpSp>
        <p:nvGrpSpPr>
          <p:cNvPr id="18" name="Group 18" descr="Community Agreements, page 4; Engagement Activity, page 6; What is Shared Power, page 7; Disrupting Policies, page 9; Equity in Processes, page 10; Shared Power in Practice, page 11; Zero-Sum Theory, page 12; Review, page 12; Call to Action, page 14.">
            <a:extLst>
              <a:ext uri="{C183D7F6-B498-43B3-948B-1728B52AA6E4}">
                <adec:decorative xmlns:adec="http://schemas.microsoft.com/office/drawing/2017/decorative" val="0"/>
              </a:ext>
            </a:extLst>
          </p:cNvPr>
          <p:cNvGrpSpPr/>
          <p:nvPr/>
        </p:nvGrpSpPr>
        <p:grpSpPr>
          <a:xfrm>
            <a:off x="7189411" y="2620232"/>
            <a:ext cx="8131270" cy="7169971"/>
            <a:chOff x="0" y="0"/>
            <a:chExt cx="10841693" cy="9559961"/>
          </a:xfrm>
        </p:grpSpPr>
        <p:grpSp>
          <p:nvGrpSpPr>
            <p:cNvPr id="19" name="Group 19"/>
            <p:cNvGrpSpPr/>
            <p:nvPr/>
          </p:nvGrpSpPr>
          <p:grpSpPr>
            <a:xfrm rot="5400000">
              <a:off x="5305456" y="4023723"/>
              <a:ext cx="9559961" cy="1512515"/>
              <a:chOff x="0" y="0"/>
              <a:chExt cx="1551393" cy="245451"/>
            </a:xfrm>
          </p:grpSpPr>
          <p:sp>
            <p:nvSpPr>
              <p:cNvPr id="20" name="Freeform 20"/>
              <p:cNvSpPr/>
              <p:nvPr/>
            </p:nvSpPr>
            <p:spPr>
              <a:xfrm>
                <a:off x="0" y="0"/>
                <a:ext cx="1551393" cy="245451"/>
              </a:xfrm>
              <a:custGeom>
                <a:avLst/>
                <a:gdLst/>
                <a:ahLst/>
                <a:cxnLst/>
                <a:rect l="l" t="t" r="r" b="b"/>
                <a:pathLst>
                  <a:path w="1551393" h="245451">
                    <a:moveTo>
                      <a:pt x="55068" y="0"/>
                    </a:moveTo>
                    <a:lnTo>
                      <a:pt x="1496325" y="0"/>
                    </a:lnTo>
                    <a:cubicBezTo>
                      <a:pt x="1510930" y="0"/>
                      <a:pt x="1524937" y="5802"/>
                      <a:pt x="1535264" y="16129"/>
                    </a:cubicBezTo>
                    <a:cubicBezTo>
                      <a:pt x="1545591" y="26456"/>
                      <a:pt x="1551393" y="40463"/>
                      <a:pt x="1551393" y="55068"/>
                    </a:cubicBezTo>
                    <a:lnTo>
                      <a:pt x="1551393" y="190383"/>
                    </a:lnTo>
                    <a:cubicBezTo>
                      <a:pt x="1551393" y="220796"/>
                      <a:pt x="1526738" y="245451"/>
                      <a:pt x="1496325" y="245451"/>
                    </a:cubicBezTo>
                    <a:lnTo>
                      <a:pt x="55068" y="245451"/>
                    </a:lnTo>
                    <a:cubicBezTo>
                      <a:pt x="24655" y="245451"/>
                      <a:pt x="0" y="220796"/>
                      <a:pt x="0" y="190383"/>
                    </a:cubicBezTo>
                    <a:lnTo>
                      <a:pt x="0" y="55068"/>
                    </a:lnTo>
                    <a:cubicBezTo>
                      <a:pt x="0" y="24655"/>
                      <a:pt x="24655" y="0"/>
                      <a:pt x="55068" y="0"/>
                    </a:cubicBezTo>
                    <a:close/>
                  </a:path>
                </a:pathLst>
              </a:custGeom>
              <a:solidFill>
                <a:srgbClr val="29871D"/>
              </a:solidFill>
            </p:spPr>
            <p:txBody>
              <a:bodyPr/>
              <a:lstStyle/>
              <a:p>
                <a:endParaRPr lang="en-US"/>
              </a:p>
            </p:txBody>
          </p:sp>
          <p:sp>
            <p:nvSpPr>
              <p:cNvPr id="21" name="TextBox 21"/>
              <p:cNvSpPr txBox="1"/>
              <p:nvPr/>
            </p:nvSpPr>
            <p:spPr>
              <a:xfrm>
                <a:off x="0" y="-38100"/>
                <a:ext cx="1551393" cy="283551"/>
              </a:xfrm>
              <a:prstGeom prst="rect">
                <a:avLst/>
              </a:prstGeom>
            </p:spPr>
            <p:txBody>
              <a:bodyPr lIns="61835" tIns="61835" rIns="61835" bIns="61835" rtlCol="0" anchor="ctr"/>
              <a:lstStyle/>
              <a:p>
                <a:pPr algn="ctr">
                  <a:lnSpc>
                    <a:spcPts val="3359"/>
                  </a:lnSpc>
                </a:pPr>
                <a:endParaRPr/>
              </a:p>
            </p:txBody>
          </p:sp>
        </p:grpSp>
        <p:sp>
          <p:nvSpPr>
            <p:cNvPr id="22" name="TextBox 22"/>
            <p:cNvSpPr txBox="1"/>
            <p:nvPr/>
          </p:nvSpPr>
          <p:spPr>
            <a:xfrm>
              <a:off x="0" y="694043"/>
              <a:ext cx="7741105" cy="755103"/>
            </a:xfrm>
            <a:prstGeom prst="rect">
              <a:avLst/>
            </a:prstGeom>
          </p:spPr>
          <p:txBody>
            <a:bodyPr lIns="0" tIns="0" rIns="0" bIns="0" rtlCol="0" anchor="t">
              <a:spAutoFit/>
            </a:bodyPr>
            <a:lstStyle/>
            <a:p>
              <a:pPr>
                <a:lnSpc>
                  <a:spcPts val="4771"/>
                </a:lnSpc>
              </a:pPr>
              <a:r>
                <a:rPr lang="en-US" sz="3408">
                  <a:solidFill>
                    <a:srgbClr val="3D3D3D"/>
                  </a:solidFill>
                  <a:latin typeface="Open Sans"/>
                </a:rPr>
                <a:t>Community Agreements</a:t>
              </a:r>
            </a:p>
          </p:txBody>
        </p:sp>
        <p:sp>
          <p:nvSpPr>
            <p:cNvPr id="23" name="TextBox 23"/>
            <p:cNvSpPr txBox="1"/>
            <p:nvPr/>
          </p:nvSpPr>
          <p:spPr>
            <a:xfrm>
              <a:off x="0" y="1629810"/>
              <a:ext cx="6229588" cy="755103"/>
            </a:xfrm>
            <a:prstGeom prst="rect">
              <a:avLst/>
            </a:prstGeom>
          </p:spPr>
          <p:txBody>
            <a:bodyPr lIns="0" tIns="0" rIns="0" bIns="0" rtlCol="0" anchor="t">
              <a:spAutoFit/>
            </a:bodyPr>
            <a:lstStyle/>
            <a:p>
              <a:pPr>
                <a:lnSpc>
                  <a:spcPts val="4771"/>
                </a:lnSpc>
              </a:pPr>
              <a:r>
                <a:rPr lang="en-US" sz="3408">
                  <a:solidFill>
                    <a:srgbClr val="3D3D3D"/>
                  </a:solidFill>
                  <a:latin typeface="Open Sans"/>
                </a:rPr>
                <a:t>Engagement Activity</a:t>
              </a:r>
            </a:p>
          </p:txBody>
        </p:sp>
        <p:sp>
          <p:nvSpPr>
            <p:cNvPr id="24" name="TextBox 24"/>
            <p:cNvSpPr txBox="1"/>
            <p:nvPr/>
          </p:nvSpPr>
          <p:spPr>
            <a:xfrm>
              <a:off x="0" y="2565577"/>
              <a:ext cx="6229588" cy="755103"/>
            </a:xfrm>
            <a:prstGeom prst="rect">
              <a:avLst/>
            </a:prstGeom>
          </p:spPr>
          <p:txBody>
            <a:bodyPr lIns="0" tIns="0" rIns="0" bIns="0" rtlCol="0" anchor="t">
              <a:spAutoFit/>
            </a:bodyPr>
            <a:lstStyle/>
            <a:p>
              <a:pPr>
                <a:lnSpc>
                  <a:spcPts val="4771"/>
                </a:lnSpc>
              </a:pPr>
              <a:r>
                <a:rPr lang="en-US" sz="3408">
                  <a:solidFill>
                    <a:srgbClr val="3D3D3D"/>
                  </a:solidFill>
                  <a:latin typeface="Open Sans"/>
                </a:rPr>
                <a:t>What is Shared Power</a:t>
              </a:r>
            </a:p>
          </p:txBody>
        </p:sp>
        <p:sp>
          <p:nvSpPr>
            <p:cNvPr id="25" name="TextBox 25"/>
            <p:cNvSpPr txBox="1"/>
            <p:nvPr/>
          </p:nvSpPr>
          <p:spPr>
            <a:xfrm>
              <a:off x="0" y="3501343"/>
              <a:ext cx="6229588" cy="755103"/>
            </a:xfrm>
            <a:prstGeom prst="rect">
              <a:avLst/>
            </a:prstGeom>
          </p:spPr>
          <p:txBody>
            <a:bodyPr lIns="0" tIns="0" rIns="0" bIns="0" rtlCol="0" anchor="t">
              <a:spAutoFit/>
            </a:bodyPr>
            <a:lstStyle/>
            <a:p>
              <a:pPr>
                <a:lnSpc>
                  <a:spcPts val="4771"/>
                </a:lnSpc>
              </a:pPr>
              <a:endParaRPr/>
            </a:p>
          </p:txBody>
        </p:sp>
        <p:sp>
          <p:nvSpPr>
            <p:cNvPr id="26" name="TextBox 26"/>
            <p:cNvSpPr txBox="1"/>
            <p:nvPr/>
          </p:nvSpPr>
          <p:spPr>
            <a:xfrm>
              <a:off x="0" y="3502476"/>
              <a:ext cx="6229588" cy="755103"/>
            </a:xfrm>
            <a:prstGeom prst="rect">
              <a:avLst/>
            </a:prstGeom>
          </p:spPr>
          <p:txBody>
            <a:bodyPr lIns="0" tIns="0" rIns="0" bIns="0" rtlCol="0" anchor="t">
              <a:spAutoFit/>
            </a:bodyPr>
            <a:lstStyle/>
            <a:p>
              <a:pPr>
                <a:lnSpc>
                  <a:spcPts val="4771"/>
                </a:lnSpc>
              </a:pPr>
              <a:r>
                <a:rPr lang="en-US" sz="3408">
                  <a:solidFill>
                    <a:srgbClr val="3D3D3D"/>
                  </a:solidFill>
                  <a:latin typeface="Open Sans"/>
                </a:rPr>
                <a:t>Disrupting Policies</a:t>
              </a:r>
            </a:p>
          </p:txBody>
        </p:sp>
        <p:sp>
          <p:nvSpPr>
            <p:cNvPr id="27" name="TextBox 27"/>
            <p:cNvSpPr txBox="1"/>
            <p:nvPr/>
          </p:nvSpPr>
          <p:spPr>
            <a:xfrm>
              <a:off x="0" y="4440508"/>
              <a:ext cx="6229588" cy="755103"/>
            </a:xfrm>
            <a:prstGeom prst="rect">
              <a:avLst/>
            </a:prstGeom>
          </p:spPr>
          <p:txBody>
            <a:bodyPr lIns="0" tIns="0" rIns="0" bIns="0" rtlCol="0" anchor="t">
              <a:spAutoFit/>
            </a:bodyPr>
            <a:lstStyle/>
            <a:p>
              <a:pPr>
                <a:lnSpc>
                  <a:spcPts val="4771"/>
                </a:lnSpc>
              </a:pPr>
              <a:r>
                <a:rPr lang="en-US" sz="3408">
                  <a:solidFill>
                    <a:srgbClr val="3D3D3D"/>
                  </a:solidFill>
                  <a:latin typeface="Open Sans"/>
                </a:rPr>
                <a:t>Equity in Processes</a:t>
              </a:r>
            </a:p>
          </p:txBody>
        </p:sp>
        <p:sp>
          <p:nvSpPr>
            <p:cNvPr id="28" name="TextBox 28"/>
            <p:cNvSpPr txBox="1"/>
            <p:nvPr/>
          </p:nvSpPr>
          <p:spPr>
            <a:xfrm>
              <a:off x="0" y="5376275"/>
              <a:ext cx="7096200" cy="755103"/>
            </a:xfrm>
            <a:prstGeom prst="rect">
              <a:avLst/>
            </a:prstGeom>
          </p:spPr>
          <p:txBody>
            <a:bodyPr lIns="0" tIns="0" rIns="0" bIns="0" rtlCol="0" anchor="t">
              <a:spAutoFit/>
            </a:bodyPr>
            <a:lstStyle/>
            <a:p>
              <a:pPr>
                <a:lnSpc>
                  <a:spcPts val="4771"/>
                </a:lnSpc>
              </a:pPr>
              <a:r>
                <a:rPr lang="en-US" sz="3408">
                  <a:solidFill>
                    <a:srgbClr val="3D3D3D"/>
                  </a:solidFill>
                  <a:latin typeface="Open Sans"/>
                </a:rPr>
                <a:t>Shared Power in Practice</a:t>
              </a:r>
            </a:p>
          </p:txBody>
        </p:sp>
        <p:sp>
          <p:nvSpPr>
            <p:cNvPr id="29" name="TextBox 29"/>
            <p:cNvSpPr txBox="1"/>
            <p:nvPr/>
          </p:nvSpPr>
          <p:spPr>
            <a:xfrm>
              <a:off x="0" y="6312042"/>
              <a:ext cx="6229588" cy="755103"/>
            </a:xfrm>
            <a:prstGeom prst="rect">
              <a:avLst/>
            </a:prstGeom>
          </p:spPr>
          <p:txBody>
            <a:bodyPr lIns="0" tIns="0" rIns="0" bIns="0" rtlCol="0" anchor="t">
              <a:spAutoFit/>
            </a:bodyPr>
            <a:lstStyle/>
            <a:p>
              <a:pPr>
                <a:lnSpc>
                  <a:spcPts val="4771"/>
                </a:lnSpc>
              </a:pPr>
              <a:r>
                <a:rPr lang="en-US" sz="3408">
                  <a:solidFill>
                    <a:srgbClr val="3D3D3D"/>
                  </a:solidFill>
                  <a:latin typeface="Open Sans"/>
                </a:rPr>
                <a:t>Zero-Sum Theory</a:t>
              </a:r>
            </a:p>
          </p:txBody>
        </p:sp>
        <p:sp>
          <p:nvSpPr>
            <p:cNvPr id="30" name="TextBox 30"/>
            <p:cNvSpPr txBox="1"/>
            <p:nvPr/>
          </p:nvSpPr>
          <p:spPr>
            <a:xfrm>
              <a:off x="0" y="7247809"/>
              <a:ext cx="6229588" cy="755103"/>
            </a:xfrm>
            <a:prstGeom prst="rect">
              <a:avLst/>
            </a:prstGeom>
          </p:spPr>
          <p:txBody>
            <a:bodyPr lIns="0" tIns="0" rIns="0" bIns="0" rtlCol="0" anchor="t">
              <a:spAutoFit/>
            </a:bodyPr>
            <a:lstStyle/>
            <a:p>
              <a:pPr>
                <a:lnSpc>
                  <a:spcPts val="4771"/>
                </a:lnSpc>
              </a:pPr>
              <a:r>
                <a:rPr lang="en-US" sz="3408">
                  <a:solidFill>
                    <a:srgbClr val="3D3D3D"/>
                  </a:solidFill>
                  <a:latin typeface="Open Sans"/>
                </a:rPr>
                <a:t>Review</a:t>
              </a:r>
            </a:p>
          </p:txBody>
        </p:sp>
        <p:sp>
          <p:nvSpPr>
            <p:cNvPr id="31" name="TextBox 31"/>
            <p:cNvSpPr txBox="1"/>
            <p:nvPr/>
          </p:nvSpPr>
          <p:spPr>
            <a:xfrm>
              <a:off x="9459244" y="694043"/>
              <a:ext cx="1269195" cy="755103"/>
            </a:xfrm>
            <a:prstGeom prst="rect">
              <a:avLst/>
            </a:prstGeom>
          </p:spPr>
          <p:txBody>
            <a:bodyPr lIns="0" tIns="0" rIns="0" bIns="0" rtlCol="0" anchor="t">
              <a:spAutoFit/>
            </a:bodyPr>
            <a:lstStyle/>
            <a:p>
              <a:pPr algn="ctr">
                <a:lnSpc>
                  <a:spcPts val="4771"/>
                </a:lnSpc>
              </a:pPr>
              <a:r>
                <a:rPr lang="en-US" sz="3408">
                  <a:solidFill>
                    <a:srgbClr val="FCF6DB"/>
                  </a:solidFill>
                  <a:latin typeface="Open Sans Bold"/>
                </a:rPr>
                <a:t>04</a:t>
              </a:r>
            </a:p>
          </p:txBody>
        </p:sp>
        <p:sp>
          <p:nvSpPr>
            <p:cNvPr id="32" name="TextBox 32"/>
            <p:cNvSpPr txBox="1"/>
            <p:nvPr/>
          </p:nvSpPr>
          <p:spPr>
            <a:xfrm>
              <a:off x="9459244" y="1629810"/>
              <a:ext cx="1269195" cy="755103"/>
            </a:xfrm>
            <a:prstGeom prst="rect">
              <a:avLst/>
            </a:prstGeom>
          </p:spPr>
          <p:txBody>
            <a:bodyPr lIns="0" tIns="0" rIns="0" bIns="0" rtlCol="0" anchor="t">
              <a:spAutoFit/>
            </a:bodyPr>
            <a:lstStyle/>
            <a:p>
              <a:pPr algn="ctr">
                <a:lnSpc>
                  <a:spcPts val="4771"/>
                </a:lnSpc>
              </a:pPr>
              <a:r>
                <a:rPr lang="en-US" sz="3408">
                  <a:solidFill>
                    <a:srgbClr val="FCF6DB"/>
                  </a:solidFill>
                  <a:latin typeface="Open Sans Bold"/>
                </a:rPr>
                <a:t>06</a:t>
              </a:r>
            </a:p>
          </p:txBody>
        </p:sp>
        <p:sp>
          <p:nvSpPr>
            <p:cNvPr id="33" name="TextBox 33"/>
            <p:cNvSpPr txBox="1"/>
            <p:nvPr/>
          </p:nvSpPr>
          <p:spPr>
            <a:xfrm>
              <a:off x="9459244" y="2565577"/>
              <a:ext cx="1269195" cy="755103"/>
            </a:xfrm>
            <a:prstGeom prst="rect">
              <a:avLst/>
            </a:prstGeom>
          </p:spPr>
          <p:txBody>
            <a:bodyPr lIns="0" tIns="0" rIns="0" bIns="0" rtlCol="0" anchor="t">
              <a:spAutoFit/>
            </a:bodyPr>
            <a:lstStyle/>
            <a:p>
              <a:pPr algn="ctr">
                <a:lnSpc>
                  <a:spcPts val="4771"/>
                </a:lnSpc>
              </a:pPr>
              <a:r>
                <a:rPr lang="en-US" sz="3408">
                  <a:solidFill>
                    <a:srgbClr val="FCF6DB"/>
                  </a:solidFill>
                  <a:latin typeface="Open Sans Bold"/>
                </a:rPr>
                <a:t>07</a:t>
              </a:r>
            </a:p>
          </p:txBody>
        </p:sp>
        <p:sp>
          <p:nvSpPr>
            <p:cNvPr id="34" name="TextBox 34"/>
            <p:cNvSpPr txBox="1"/>
            <p:nvPr/>
          </p:nvSpPr>
          <p:spPr>
            <a:xfrm>
              <a:off x="9459244" y="3501343"/>
              <a:ext cx="1269195" cy="755103"/>
            </a:xfrm>
            <a:prstGeom prst="rect">
              <a:avLst/>
            </a:prstGeom>
          </p:spPr>
          <p:txBody>
            <a:bodyPr lIns="0" tIns="0" rIns="0" bIns="0" rtlCol="0" anchor="t">
              <a:spAutoFit/>
            </a:bodyPr>
            <a:lstStyle/>
            <a:p>
              <a:pPr algn="ctr">
                <a:lnSpc>
                  <a:spcPts val="4771"/>
                </a:lnSpc>
              </a:pPr>
              <a:r>
                <a:rPr lang="en-US" sz="3408">
                  <a:solidFill>
                    <a:srgbClr val="FCF6DB"/>
                  </a:solidFill>
                  <a:latin typeface="Open Sans Bold"/>
                </a:rPr>
                <a:t>09</a:t>
              </a:r>
            </a:p>
          </p:txBody>
        </p:sp>
        <p:sp>
          <p:nvSpPr>
            <p:cNvPr id="35" name="TextBox 35"/>
            <p:cNvSpPr txBox="1"/>
            <p:nvPr/>
          </p:nvSpPr>
          <p:spPr>
            <a:xfrm>
              <a:off x="9459244" y="4437110"/>
              <a:ext cx="1269195" cy="755103"/>
            </a:xfrm>
            <a:prstGeom prst="rect">
              <a:avLst/>
            </a:prstGeom>
          </p:spPr>
          <p:txBody>
            <a:bodyPr lIns="0" tIns="0" rIns="0" bIns="0" rtlCol="0" anchor="t">
              <a:spAutoFit/>
            </a:bodyPr>
            <a:lstStyle/>
            <a:p>
              <a:pPr algn="ctr">
                <a:lnSpc>
                  <a:spcPts val="4771"/>
                </a:lnSpc>
              </a:pPr>
              <a:r>
                <a:rPr lang="en-US" sz="3408">
                  <a:solidFill>
                    <a:srgbClr val="FCF6DB"/>
                  </a:solidFill>
                  <a:latin typeface="Open Sans Bold"/>
                </a:rPr>
                <a:t>10</a:t>
              </a:r>
            </a:p>
          </p:txBody>
        </p:sp>
        <p:sp>
          <p:nvSpPr>
            <p:cNvPr id="36" name="TextBox 36"/>
            <p:cNvSpPr txBox="1"/>
            <p:nvPr/>
          </p:nvSpPr>
          <p:spPr>
            <a:xfrm>
              <a:off x="9459244" y="5375142"/>
              <a:ext cx="1269195" cy="755103"/>
            </a:xfrm>
            <a:prstGeom prst="rect">
              <a:avLst/>
            </a:prstGeom>
          </p:spPr>
          <p:txBody>
            <a:bodyPr lIns="0" tIns="0" rIns="0" bIns="0" rtlCol="0" anchor="t">
              <a:spAutoFit/>
            </a:bodyPr>
            <a:lstStyle/>
            <a:p>
              <a:pPr algn="ctr">
                <a:lnSpc>
                  <a:spcPts val="4771"/>
                </a:lnSpc>
              </a:pPr>
              <a:r>
                <a:rPr lang="en-US" sz="3408">
                  <a:solidFill>
                    <a:srgbClr val="FCF6DB"/>
                  </a:solidFill>
                  <a:latin typeface="Open Sans Bold"/>
                </a:rPr>
                <a:t>11</a:t>
              </a:r>
            </a:p>
          </p:txBody>
        </p:sp>
        <p:sp>
          <p:nvSpPr>
            <p:cNvPr id="37" name="TextBox 37"/>
            <p:cNvSpPr txBox="1"/>
            <p:nvPr/>
          </p:nvSpPr>
          <p:spPr>
            <a:xfrm>
              <a:off x="9459244" y="6310909"/>
              <a:ext cx="1269195" cy="755103"/>
            </a:xfrm>
            <a:prstGeom prst="rect">
              <a:avLst/>
            </a:prstGeom>
          </p:spPr>
          <p:txBody>
            <a:bodyPr lIns="0" tIns="0" rIns="0" bIns="0" rtlCol="0" anchor="t">
              <a:spAutoFit/>
            </a:bodyPr>
            <a:lstStyle/>
            <a:p>
              <a:pPr algn="ctr">
                <a:lnSpc>
                  <a:spcPts val="4771"/>
                </a:lnSpc>
              </a:pPr>
              <a:r>
                <a:rPr lang="en-US" sz="3408">
                  <a:solidFill>
                    <a:srgbClr val="FCF6DB"/>
                  </a:solidFill>
                  <a:latin typeface="Open Sans Bold"/>
                </a:rPr>
                <a:t>12</a:t>
              </a:r>
            </a:p>
          </p:txBody>
        </p:sp>
        <p:sp>
          <p:nvSpPr>
            <p:cNvPr id="38" name="TextBox 38"/>
            <p:cNvSpPr txBox="1"/>
            <p:nvPr/>
          </p:nvSpPr>
          <p:spPr>
            <a:xfrm>
              <a:off x="9459244" y="7246676"/>
              <a:ext cx="1269195" cy="755103"/>
            </a:xfrm>
            <a:prstGeom prst="rect">
              <a:avLst/>
            </a:prstGeom>
          </p:spPr>
          <p:txBody>
            <a:bodyPr lIns="0" tIns="0" rIns="0" bIns="0" rtlCol="0" anchor="t">
              <a:spAutoFit/>
            </a:bodyPr>
            <a:lstStyle/>
            <a:p>
              <a:pPr algn="ctr">
                <a:lnSpc>
                  <a:spcPts val="4771"/>
                </a:lnSpc>
              </a:pPr>
              <a:r>
                <a:rPr lang="en-US" sz="3408">
                  <a:solidFill>
                    <a:srgbClr val="FCF6DB"/>
                  </a:solidFill>
                  <a:latin typeface="Open Sans Bold"/>
                </a:rPr>
                <a:t>13</a:t>
              </a:r>
            </a:p>
          </p:txBody>
        </p:sp>
        <p:sp>
          <p:nvSpPr>
            <p:cNvPr id="39" name="TextBox 39"/>
            <p:cNvSpPr txBox="1"/>
            <p:nvPr/>
          </p:nvSpPr>
          <p:spPr>
            <a:xfrm>
              <a:off x="9459244" y="8182442"/>
              <a:ext cx="1269195" cy="755103"/>
            </a:xfrm>
            <a:prstGeom prst="rect">
              <a:avLst/>
            </a:prstGeom>
          </p:spPr>
          <p:txBody>
            <a:bodyPr lIns="0" tIns="0" rIns="0" bIns="0" rtlCol="0" anchor="t">
              <a:spAutoFit/>
            </a:bodyPr>
            <a:lstStyle/>
            <a:p>
              <a:pPr algn="ctr">
                <a:lnSpc>
                  <a:spcPts val="4771"/>
                </a:lnSpc>
              </a:pPr>
              <a:r>
                <a:rPr lang="en-US" sz="3408">
                  <a:solidFill>
                    <a:srgbClr val="FCF6DB"/>
                  </a:solidFill>
                  <a:latin typeface="Open Sans Bold"/>
                </a:rPr>
                <a:t>14</a:t>
              </a:r>
            </a:p>
          </p:txBody>
        </p:sp>
        <p:sp>
          <p:nvSpPr>
            <p:cNvPr id="40" name="TextBox 40"/>
            <p:cNvSpPr txBox="1"/>
            <p:nvPr/>
          </p:nvSpPr>
          <p:spPr>
            <a:xfrm>
              <a:off x="0" y="8177536"/>
              <a:ext cx="6229588" cy="755103"/>
            </a:xfrm>
            <a:prstGeom prst="rect">
              <a:avLst/>
            </a:prstGeom>
          </p:spPr>
          <p:txBody>
            <a:bodyPr lIns="0" tIns="0" rIns="0" bIns="0" rtlCol="0" anchor="t">
              <a:spAutoFit/>
            </a:bodyPr>
            <a:lstStyle/>
            <a:p>
              <a:pPr>
                <a:lnSpc>
                  <a:spcPts val="4771"/>
                </a:lnSpc>
              </a:pPr>
              <a:r>
                <a:rPr lang="en-US" sz="3408">
                  <a:solidFill>
                    <a:srgbClr val="3D3D3D"/>
                  </a:solidFill>
                  <a:latin typeface="Open Sans"/>
                </a:rPr>
                <a:t>Call to Action</a:t>
              </a:r>
            </a:p>
          </p:txBody>
        </p:sp>
      </p:grpSp>
      <p:grpSp>
        <p:nvGrpSpPr>
          <p:cNvPr id="9" name="Group 9" descr="A dark blue hand holding a light blue hand symbolizing shared power with a yellow star in the background representing community as our guiding light.">
            <a:extLst>
              <a:ext uri="{C183D7F6-B498-43B3-948B-1728B52AA6E4}">
                <adec:decorative xmlns:adec="http://schemas.microsoft.com/office/drawing/2017/decorative" val="0"/>
              </a:ext>
            </a:extLst>
          </p:cNvPr>
          <p:cNvGrpSpPr/>
          <p:nvPr/>
        </p:nvGrpSpPr>
        <p:grpSpPr>
          <a:xfrm rot="-2319670">
            <a:off x="-6669466" y="-401453"/>
            <a:ext cx="16991060" cy="6043370"/>
            <a:chOff x="0" y="0"/>
            <a:chExt cx="22654746" cy="8057826"/>
          </a:xfrm>
        </p:grpSpPr>
        <p:sp>
          <p:nvSpPr>
            <p:cNvPr id="10" name="Freeform 10"/>
            <p:cNvSpPr/>
            <p:nvPr/>
          </p:nvSpPr>
          <p:spPr>
            <a:xfrm rot="971039">
              <a:off x="14772756" y="2115571"/>
              <a:ext cx="7537989" cy="3540149"/>
            </a:xfrm>
            <a:custGeom>
              <a:avLst/>
              <a:gdLst/>
              <a:ahLst/>
              <a:cxnLst/>
              <a:rect l="l" t="t" r="r" b="b"/>
              <a:pathLst>
                <a:path w="7537989" h="3540149">
                  <a:moveTo>
                    <a:pt x="0" y="0"/>
                  </a:moveTo>
                  <a:lnTo>
                    <a:pt x="7537989" y="0"/>
                  </a:lnTo>
                  <a:lnTo>
                    <a:pt x="7537989" y="3540149"/>
                  </a:lnTo>
                  <a:lnTo>
                    <a:pt x="0" y="3540149"/>
                  </a:lnTo>
                  <a:lnTo>
                    <a:pt x="0" y="0"/>
                  </a:lnTo>
                  <a:close/>
                </a:path>
              </a:pathLst>
            </a:custGeom>
            <a:blipFill>
              <a:blip r:embed="rId2">
                <a:extLst>
                  <a:ext uri="{96DAC541-7B7A-43D3-8B79-37D633B846F1}">
                    <asvg:svgBlip xmlns:asvg="http://schemas.microsoft.com/office/drawing/2016/SVG/main" r:embed="rId3"/>
                  </a:ext>
                </a:extLst>
              </a:blip>
              <a:stretch>
                <a:fillRect l="-65512"/>
              </a:stretch>
            </a:blipFill>
          </p:spPr>
          <p:txBody>
            <a:bodyPr/>
            <a:lstStyle/>
            <a:p>
              <a:endParaRPr lang="en-US"/>
            </a:p>
          </p:txBody>
        </p:sp>
        <p:sp>
          <p:nvSpPr>
            <p:cNvPr id="11" name="Freeform 11"/>
            <p:cNvSpPr/>
            <p:nvPr/>
          </p:nvSpPr>
          <p:spPr>
            <a:xfrm>
              <a:off x="8799203" y="1947552"/>
              <a:ext cx="6488450" cy="3298494"/>
            </a:xfrm>
            <a:custGeom>
              <a:avLst/>
              <a:gdLst/>
              <a:ahLst/>
              <a:cxnLst/>
              <a:rect l="l" t="t" r="r" b="b"/>
              <a:pathLst>
                <a:path w="6488450" h="3298494">
                  <a:moveTo>
                    <a:pt x="0" y="0"/>
                  </a:moveTo>
                  <a:lnTo>
                    <a:pt x="6488450" y="0"/>
                  </a:lnTo>
                  <a:lnTo>
                    <a:pt x="6488450" y="3298493"/>
                  </a:lnTo>
                  <a:lnTo>
                    <a:pt x="0" y="3298493"/>
                  </a:lnTo>
                  <a:lnTo>
                    <a:pt x="0" y="0"/>
                  </a:lnTo>
                  <a:close/>
                </a:path>
              </a:pathLst>
            </a:custGeom>
            <a:blipFill>
              <a:blip r:embed="rId4">
                <a:extLst>
                  <a:ext uri="{96DAC541-7B7A-43D3-8B79-37D633B846F1}">
                    <asvg:svgBlip xmlns:asvg="http://schemas.microsoft.com/office/drawing/2016/SVG/main" r:embed="rId5"/>
                  </a:ext>
                </a:extLst>
              </a:blip>
              <a:stretch>
                <a:fillRect r="-3747"/>
              </a:stretch>
            </a:blipFill>
          </p:spPr>
          <p:txBody>
            <a:bodyPr/>
            <a:lstStyle/>
            <a:p>
              <a:endParaRPr lang="en-US"/>
            </a:p>
          </p:txBody>
        </p:sp>
        <p:sp>
          <p:nvSpPr>
            <p:cNvPr id="12" name="Freeform 12"/>
            <p:cNvSpPr/>
            <p:nvPr/>
          </p:nvSpPr>
          <p:spPr>
            <a:xfrm rot="-1905437">
              <a:off x="-102217" y="3274538"/>
              <a:ext cx="9770882" cy="2390953"/>
            </a:xfrm>
            <a:custGeom>
              <a:avLst/>
              <a:gdLst/>
              <a:ahLst/>
              <a:cxnLst/>
              <a:rect l="l" t="t" r="r" b="b"/>
              <a:pathLst>
                <a:path w="9770882" h="2390953">
                  <a:moveTo>
                    <a:pt x="0" y="0"/>
                  </a:moveTo>
                  <a:lnTo>
                    <a:pt x="9770882" y="0"/>
                  </a:lnTo>
                  <a:lnTo>
                    <a:pt x="9770882" y="2390953"/>
                  </a:lnTo>
                  <a:lnTo>
                    <a:pt x="0" y="2390953"/>
                  </a:lnTo>
                  <a:lnTo>
                    <a:pt x="0" y="0"/>
                  </a:lnTo>
                  <a:close/>
                </a:path>
              </a:pathLst>
            </a:custGeom>
            <a:blipFill>
              <a:blip r:embed="rId6">
                <a:extLst>
                  <a:ext uri="{96DAC541-7B7A-43D3-8B79-37D633B846F1}">
                    <asvg:svgBlip xmlns:asvg="http://schemas.microsoft.com/office/drawing/2016/SVG/main" r:embed="rId7"/>
                  </a:ext>
                </a:extLst>
              </a:blip>
              <a:stretch>
                <a:fillRect r="-2774" b="-19174"/>
              </a:stretch>
            </a:blipFill>
          </p:spPr>
          <p:txBody>
            <a:bodyPr/>
            <a:lstStyle/>
            <a:p>
              <a:endParaRPr lang="en-US"/>
            </a:p>
          </p:txBody>
        </p:sp>
        <p:sp>
          <p:nvSpPr>
            <p:cNvPr id="13" name="Freeform 13"/>
            <p:cNvSpPr/>
            <p:nvPr/>
          </p:nvSpPr>
          <p:spPr>
            <a:xfrm rot="-1311502">
              <a:off x="14802065" y="1103464"/>
              <a:ext cx="6109941" cy="944264"/>
            </a:xfrm>
            <a:custGeom>
              <a:avLst/>
              <a:gdLst/>
              <a:ahLst/>
              <a:cxnLst/>
              <a:rect l="l" t="t" r="r" b="b"/>
              <a:pathLst>
                <a:path w="6109941" h="944264">
                  <a:moveTo>
                    <a:pt x="0" y="0"/>
                  </a:moveTo>
                  <a:lnTo>
                    <a:pt x="6109942" y="0"/>
                  </a:lnTo>
                  <a:lnTo>
                    <a:pt x="6109942" y="944264"/>
                  </a:lnTo>
                  <a:lnTo>
                    <a:pt x="0" y="9442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2319670">
              <a:off x="10862321" y="747188"/>
              <a:ext cx="1921111" cy="1921111"/>
            </a:xfrm>
            <a:custGeom>
              <a:avLst/>
              <a:gdLst/>
              <a:ahLst/>
              <a:cxnLst/>
              <a:rect l="l" t="t" r="r" b="b"/>
              <a:pathLst>
                <a:path w="1921111" h="1921111">
                  <a:moveTo>
                    <a:pt x="0" y="0"/>
                  </a:moveTo>
                  <a:lnTo>
                    <a:pt x="1921110" y="0"/>
                  </a:lnTo>
                  <a:lnTo>
                    <a:pt x="1921110" y="1921110"/>
                  </a:lnTo>
                  <a:lnTo>
                    <a:pt x="0" y="19211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5" name="Group 15" descr="A photo of the Washington State Capitol. A blue sky with clouds  sits behind the Capitol building while two rows of trees line the pathway from the Capitol stairs to the sundial footpath.">
            <a:extLst>
              <a:ext uri="{C183D7F6-B498-43B3-948B-1728B52AA6E4}">
                <adec:decorative xmlns:adec="http://schemas.microsoft.com/office/drawing/2017/decorative" val="0"/>
              </a:ext>
            </a:extLst>
          </p:cNvPr>
          <p:cNvGrpSpPr/>
          <p:nvPr/>
        </p:nvGrpSpPr>
        <p:grpSpPr>
          <a:xfrm>
            <a:off x="-1376297" y="4396327"/>
            <a:ext cx="7946459" cy="794645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38888" r="-38888"/>
              </a:stretch>
            </a:blipFill>
          </p:spPr>
          <p:txBody>
            <a:bodyPr/>
            <a:lstStyle/>
            <a:p>
              <a:endParaRPr lang="en-US"/>
            </a:p>
          </p:txBody>
        </p:sp>
      </p:grpSp>
      <p:sp>
        <p:nvSpPr>
          <p:cNvPr id="17" name="TextBox 17">
            <a:extLst>
              <a:ext uri="{C183D7F6-B498-43B3-948B-1728B52AA6E4}">
                <adec:decorative xmlns:adec="http://schemas.microsoft.com/office/drawing/2017/decorative" val="1"/>
              </a:ext>
            </a:extLst>
          </p:cNvPr>
          <p:cNvSpPr txBox="1"/>
          <p:nvPr/>
        </p:nvSpPr>
        <p:spPr>
          <a:xfrm>
            <a:off x="16792331" y="9086850"/>
            <a:ext cx="1162537" cy="537845"/>
          </a:xfrm>
          <a:prstGeom prst="rect">
            <a:avLst/>
          </a:prstGeom>
        </p:spPr>
        <p:txBody>
          <a:bodyPr lIns="0" tIns="0" rIns="0" bIns="0" rtlCol="0" anchor="t">
            <a:spAutoFit/>
          </a:bodyPr>
          <a:lstStyle/>
          <a:p>
            <a:pPr algn="ctr">
              <a:lnSpc>
                <a:spcPts val="4480"/>
              </a:lnSpc>
            </a:pPr>
            <a:r>
              <a:rPr lang="en-US" sz="3200">
                <a:solidFill>
                  <a:srgbClr val="FCF6DB"/>
                </a:solidFill>
                <a:latin typeface="Open Sans Bold Bold"/>
              </a:rPr>
              <a:t>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Page 4">
            <a:extLst>
              <a:ext uri="{C183D7F6-B498-43B3-948B-1728B52AA6E4}">
                <adec:decorative xmlns:adec="http://schemas.microsoft.com/office/drawing/2017/decorative" val="0"/>
              </a:ext>
            </a:extLst>
          </p:cNvPr>
          <p:cNvGrpSpPr/>
          <p:nvPr/>
        </p:nvGrpSpPr>
        <p:grpSpPr>
          <a:xfrm>
            <a:off x="16592550" y="8639175"/>
            <a:ext cx="1543050" cy="154305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A6C"/>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4292213" y="-7082091"/>
            <a:ext cx="9419978" cy="941997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6DB"/>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descr="Part 2 of the How to Show Up Authentically resource: Assume good intentions and own your impact - Center the impact and take responsibility for the harm created; Expect and accept non-closure - sit in your comfortability. Do not rush to quick solutions; Seek to understand - show respect by valuing others' perspectives, lived experiences, thoughts, and feelings; Check your privilege - take a moment to reflect on the privileges you have experienced in your life are influencing your thoughts and behaviors; Show up and be your authentic self - bring your authentic self to conversations. Be transparent about where you are on your journey so others can meet you where you are.">
            <a:extLst>
              <a:ext uri="{C183D7F6-B498-43B3-948B-1728B52AA6E4}">
                <adec:decorative xmlns:adec="http://schemas.microsoft.com/office/drawing/2017/decorative" val="0"/>
              </a:ext>
            </a:extLst>
          </p:cNvPr>
          <p:cNvGrpSpPr/>
          <p:nvPr/>
        </p:nvGrpSpPr>
        <p:grpSpPr>
          <a:xfrm>
            <a:off x="9456732" y="2337886"/>
            <a:ext cx="6992851" cy="7529462"/>
            <a:chOff x="0" y="0"/>
            <a:chExt cx="9323801" cy="10039283"/>
          </a:xfrm>
        </p:grpSpPr>
        <p:sp>
          <p:nvSpPr>
            <p:cNvPr id="9" name="AutoShape 9"/>
            <p:cNvSpPr/>
            <p:nvPr/>
          </p:nvSpPr>
          <p:spPr>
            <a:xfrm>
              <a:off x="0" y="1930849"/>
              <a:ext cx="9323801" cy="1930849"/>
            </a:xfrm>
            <a:prstGeom prst="rect">
              <a:avLst/>
            </a:prstGeom>
            <a:solidFill>
              <a:srgbClr val="73AD55"/>
            </a:solidFill>
          </p:spPr>
          <p:txBody>
            <a:bodyPr/>
            <a:lstStyle/>
            <a:p>
              <a:endParaRPr lang="en-US"/>
            </a:p>
          </p:txBody>
        </p:sp>
        <p:sp>
          <p:nvSpPr>
            <p:cNvPr id="10" name="AutoShape 10"/>
            <p:cNvSpPr/>
            <p:nvPr/>
          </p:nvSpPr>
          <p:spPr>
            <a:xfrm>
              <a:off x="0" y="5792546"/>
              <a:ext cx="9323801" cy="1930849"/>
            </a:xfrm>
            <a:prstGeom prst="rect">
              <a:avLst/>
            </a:prstGeom>
            <a:solidFill>
              <a:srgbClr val="EDD62D"/>
            </a:solidFill>
          </p:spPr>
          <p:txBody>
            <a:bodyPr/>
            <a:lstStyle/>
            <a:p>
              <a:endParaRPr lang="en-US"/>
            </a:p>
          </p:txBody>
        </p:sp>
        <p:sp>
          <p:nvSpPr>
            <p:cNvPr id="11" name="AutoShape 11"/>
            <p:cNvSpPr/>
            <p:nvPr/>
          </p:nvSpPr>
          <p:spPr>
            <a:xfrm>
              <a:off x="0" y="0"/>
              <a:ext cx="9323801" cy="1930849"/>
            </a:xfrm>
            <a:prstGeom prst="rect">
              <a:avLst/>
            </a:prstGeom>
            <a:solidFill>
              <a:srgbClr val="FFFFFF"/>
            </a:solidFill>
          </p:spPr>
          <p:txBody>
            <a:bodyPr/>
            <a:lstStyle/>
            <a:p>
              <a:endParaRPr lang="en-US"/>
            </a:p>
          </p:txBody>
        </p:sp>
        <p:sp>
          <p:nvSpPr>
            <p:cNvPr id="12" name="AutoShape 12"/>
            <p:cNvSpPr/>
            <p:nvPr/>
          </p:nvSpPr>
          <p:spPr>
            <a:xfrm>
              <a:off x="0" y="3861697"/>
              <a:ext cx="9323801" cy="1930849"/>
            </a:xfrm>
            <a:prstGeom prst="rect">
              <a:avLst/>
            </a:prstGeom>
            <a:solidFill>
              <a:srgbClr val="FFFFFF"/>
            </a:solidFill>
          </p:spPr>
          <p:txBody>
            <a:bodyPr/>
            <a:lstStyle/>
            <a:p>
              <a:endParaRPr lang="en-US"/>
            </a:p>
          </p:txBody>
        </p:sp>
        <p:sp>
          <p:nvSpPr>
            <p:cNvPr id="13" name="AutoShape 13"/>
            <p:cNvSpPr/>
            <p:nvPr/>
          </p:nvSpPr>
          <p:spPr>
            <a:xfrm>
              <a:off x="0" y="7723394"/>
              <a:ext cx="9323801" cy="1930849"/>
            </a:xfrm>
            <a:prstGeom prst="rect">
              <a:avLst/>
            </a:prstGeom>
            <a:solidFill>
              <a:srgbClr val="FFFFFF"/>
            </a:solidFill>
          </p:spPr>
          <p:txBody>
            <a:bodyPr/>
            <a:lstStyle/>
            <a:p>
              <a:endParaRPr lang="en-US"/>
            </a:p>
          </p:txBody>
        </p:sp>
        <p:sp>
          <p:nvSpPr>
            <p:cNvPr id="14" name="Freeform 14"/>
            <p:cNvSpPr/>
            <p:nvPr/>
          </p:nvSpPr>
          <p:spPr>
            <a:xfrm>
              <a:off x="0" y="632141"/>
              <a:ext cx="1636542" cy="1144270"/>
            </a:xfrm>
            <a:custGeom>
              <a:avLst/>
              <a:gdLst/>
              <a:ahLst/>
              <a:cxnLst/>
              <a:rect l="l" t="t" r="r" b="b"/>
              <a:pathLst>
                <a:path w="1636542" h="1144270">
                  <a:moveTo>
                    <a:pt x="0" y="0"/>
                  </a:moveTo>
                  <a:lnTo>
                    <a:pt x="1636542" y="0"/>
                  </a:lnTo>
                  <a:lnTo>
                    <a:pt x="1636542" y="1144270"/>
                  </a:lnTo>
                  <a:lnTo>
                    <a:pt x="0" y="1144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7822539" y="1945140"/>
              <a:ext cx="1034941" cy="1916557"/>
            </a:xfrm>
            <a:custGeom>
              <a:avLst/>
              <a:gdLst/>
              <a:ahLst/>
              <a:cxnLst/>
              <a:rect l="l" t="t" r="r" b="b"/>
              <a:pathLst>
                <a:path w="1034941" h="1916557">
                  <a:moveTo>
                    <a:pt x="0" y="0"/>
                  </a:moveTo>
                  <a:lnTo>
                    <a:pt x="1034940" y="0"/>
                  </a:lnTo>
                  <a:lnTo>
                    <a:pt x="1034940" y="1916557"/>
                  </a:lnTo>
                  <a:lnTo>
                    <a:pt x="0" y="19165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39418" y="4016135"/>
              <a:ext cx="2251109" cy="1674262"/>
            </a:xfrm>
            <a:custGeom>
              <a:avLst/>
              <a:gdLst/>
              <a:ahLst/>
              <a:cxnLst/>
              <a:rect l="l" t="t" r="r" b="b"/>
              <a:pathLst>
                <a:path w="2251109" h="1674262">
                  <a:moveTo>
                    <a:pt x="0" y="0"/>
                  </a:moveTo>
                  <a:lnTo>
                    <a:pt x="2251108" y="0"/>
                  </a:lnTo>
                  <a:lnTo>
                    <a:pt x="2251108" y="1674263"/>
                  </a:lnTo>
                  <a:lnTo>
                    <a:pt x="0" y="1674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6832640" y="5731188"/>
              <a:ext cx="2491161" cy="1952448"/>
            </a:xfrm>
            <a:custGeom>
              <a:avLst/>
              <a:gdLst/>
              <a:ahLst/>
              <a:cxnLst/>
              <a:rect l="l" t="t" r="r" b="b"/>
              <a:pathLst>
                <a:path w="2491161" h="1952448">
                  <a:moveTo>
                    <a:pt x="0" y="0"/>
                  </a:moveTo>
                  <a:lnTo>
                    <a:pt x="2491161" y="0"/>
                  </a:lnTo>
                  <a:lnTo>
                    <a:pt x="2491161" y="1952447"/>
                  </a:lnTo>
                  <a:lnTo>
                    <a:pt x="0" y="19524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38239" y="8096667"/>
              <a:ext cx="1826487" cy="1616441"/>
            </a:xfrm>
            <a:custGeom>
              <a:avLst/>
              <a:gdLst/>
              <a:ahLst/>
              <a:cxnLst/>
              <a:rect l="l" t="t" r="r" b="b"/>
              <a:pathLst>
                <a:path w="1826487" h="1616441">
                  <a:moveTo>
                    <a:pt x="0" y="0"/>
                  </a:moveTo>
                  <a:lnTo>
                    <a:pt x="1826487" y="0"/>
                  </a:lnTo>
                  <a:lnTo>
                    <a:pt x="1826487" y="1616441"/>
                  </a:lnTo>
                  <a:lnTo>
                    <a:pt x="0" y="16164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9"/>
            <p:cNvSpPr txBox="1"/>
            <p:nvPr/>
          </p:nvSpPr>
          <p:spPr>
            <a:xfrm>
              <a:off x="1831628" y="25522"/>
              <a:ext cx="5882399" cy="1059735"/>
            </a:xfrm>
            <a:prstGeom prst="rect">
              <a:avLst/>
            </a:prstGeom>
          </p:spPr>
          <p:txBody>
            <a:bodyPr lIns="0" tIns="0" rIns="0" bIns="0" rtlCol="0" anchor="t">
              <a:spAutoFit/>
            </a:bodyPr>
            <a:lstStyle/>
            <a:p>
              <a:pPr algn="ctr">
                <a:lnSpc>
                  <a:spcPts val="3244"/>
                </a:lnSpc>
              </a:pPr>
              <a:r>
                <a:rPr lang="en-US" sz="2317">
                  <a:solidFill>
                    <a:srgbClr val="072744"/>
                  </a:solidFill>
                  <a:latin typeface="Poppins Bold"/>
                </a:rPr>
                <a:t>Assume Good Intentions &amp; Own Your Impact</a:t>
              </a:r>
            </a:p>
          </p:txBody>
        </p:sp>
        <p:sp>
          <p:nvSpPr>
            <p:cNvPr id="20" name="TextBox 20"/>
            <p:cNvSpPr txBox="1"/>
            <p:nvPr/>
          </p:nvSpPr>
          <p:spPr>
            <a:xfrm>
              <a:off x="1377305" y="5889834"/>
              <a:ext cx="5200580" cy="518923"/>
            </a:xfrm>
            <a:prstGeom prst="rect">
              <a:avLst/>
            </a:prstGeom>
          </p:spPr>
          <p:txBody>
            <a:bodyPr lIns="0" tIns="0" rIns="0" bIns="0" rtlCol="0" anchor="t">
              <a:spAutoFit/>
            </a:bodyPr>
            <a:lstStyle/>
            <a:p>
              <a:pPr algn="ctr">
                <a:lnSpc>
                  <a:spcPts val="3255"/>
                </a:lnSpc>
              </a:pPr>
              <a:r>
                <a:rPr lang="en-US" sz="2325">
                  <a:solidFill>
                    <a:srgbClr val="FFFFFF"/>
                  </a:solidFill>
                  <a:latin typeface="Poppins Bold"/>
                </a:rPr>
                <a:t>Check Your Privilege</a:t>
              </a:r>
            </a:p>
          </p:txBody>
        </p:sp>
        <p:sp>
          <p:nvSpPr>
            <p:cNvPr id="21" name="TextBox 21"/>
            <p:cNvSpPr txBox="1"/>
            <p:nvPr/>
          </p:nvSpPr>
          <p:spPr>
            <a:xfrm>
              <a:off x="2455353" y="3958985"/>
              <a:ext cx="5845538" cy="518923"/>
            </a:xfrm>
            <a:prstGeom prst="rect">
              <a:avLst/>
            </a:prstGeom>
          </p:spPr>
          <p:txBody>
            <a:bodyPr lIns="0" tIns="0" rIns="0" bIns="0" rtlCol="0" anchor="t">
              <a:spAutoFit/>
            </a:bodyPr>
            <a:lstStyle/>
            <a:p>
              <a:pPr algn="ctr">
                <a:lnSpc>
                  <a:spcPts val="3255"/>
                </a:lnSpc>
              </a:pPr>
              <a:r>
                <a:rPr lang="en-US" sz="2325">
                  <a:solidFill>
                    <a:srgbClr val="072744"/>
                  </a:solidFill>
                  <a:latin typeface="Poppins Bold"/>
                </a:rPr>
                <a:t>Seek to Understand</a:t>
              </a:r>
            </a:p>
          </p:txBody>
        </p:sp>
        <p:sp>
          <p:nvSpPr>
            <p:cNvPr id="22" name="TextBox 22"/>
            <p:cNvSpPr txBox="1"/>
            <p:nvPr/>
          </p:nvSpPr>
          <p:spPr>
            <a:xfrm>
              <a:off x="691399" y="2028137"/>
              <a:ext cx="6883930" cy="518923"/>
            </a:xfrm>
            <a:prstGeom prst="rect">
              <a:avLst/>
            </a:prstGeom>
          </p:spPr>
          <p:txBody>
            <a:bodyPr lIns="0" tIns="0" rIns="0" bIns="0" rtlCol="0" anchor="t">
              <a:spAutoFit/>
            </a:bodyPr>
            <a:lstStyle/>
            <a:p>
              <a:pPr algn="ctr">
                <a:lnSpc>
                  <a:spcPts val="3255"/>
                </a:lnSpc>
              </a:pPr>
              <a:r>
                <a:rPr lang="en-US" sz="2325">
                  <a:solidFill>
                    <a:srgbClr val="FFFFFF"/>
                  </a:solidFill>
                  <a:latin typeface="Poppins Bold"/>
                </a:rPr>
                <a:t>Expect &amp; Accept Non-Closure</a:t>
              </a:r>
            </a:p>
          </p:txBody>
        </p:sp>
        <p:sp>
          <p:nvSpPr>
            <p:cNvPr id="23" name="TextBox 23"/>
            <p:cNvSpPr txBox="1"/>
            <p:nvPr/>
          </p:nvSpPr>
          <p:spPr>
            <a:xfrm>
              <a:off x="1754163" y="7820682"/>
              <a:ext cx="7373923" cy="518923"/>
            </a:xfrm>
            <a:prstGeom prst="rect">
              <a:avLst/>
            </a:prstGeom>
          </p:spPr>
          <p:txBody>
            <a:bodyPr lIns="0" tIns="0" rIns="0" bIns="0" rtlCol="0" anchor="t">
              <a:spAutoFit/>
            </a:bodyPr>
            <a:lstStyle/>
            <a:p>
              <a:pPr algn="r">
                <a:lnSpc>
                  <a:spcPts val="3255"/>
                </a:lnSpc>
              </a:pPr>
              <a:r>
                <a:rPr lang="en-US" sz="2325">
                  <a:solidFill>
                    <a:srgbClr val="072744"/>
                  </a:solidFill>
                  <a:latin typeface="Poppins Bold"/>
                </a:rPr>
                <a:t>Show Up &amp; Be Your Authentic Self</a:t>
              </a:r>
            </a:p>
          </p:txBody>
        </p:sp>
        <p:sp>
          <p:nvSpPr>
            <p:cNvPr id="24" name="TextBox 24"/>
            <p:cNvSpPr txBox="1"/>
            <p:nvPr/>
          </p:nvSpPr>
          <p:spPr>
            <a:xfrm>
              <a:off x="2407994" y="1185380"/>
              <a:ext cx="4729666" cy="647185"/>
            </a:xfrm>
            <a:prstGeom prst="rect">
              <a:avLst/>
            </a:prstGeom>
          </p:spPr>
          <p:txBody>
            <a:bodyPr lIns="0" tIns="0" rIns="0" bIns="0" rtlCol="0" anchor="t">
              <a:spAutoFit/>
            </a:bodyPr>
            <a:lstStyle/>
            <a:p>
              <a:pPr algn="ctr">
                <a:lnSpc>
                  <a:spcPts val="1910"/>
                </a:lnSpc>
                <a:spcBef>
                  <a:spcPct val="0"/>
                </a:spcBef>
              </a:pPr>
              <a:r>
                <a:rPr lang="en-US" sz="1469">
                  <a:solidFill>
                    <a:srgbClr val="000000"/>
                  </a:solidFill>
                  <a:latin typeface="Poppins"/>
                </a:rPr>
                <a:t>Center the impact and take responsibility for the harm created.  </a:t>
              </a:r>
            </a:p>
          </p:txBody>
        </p:sp>
        <p:sp>
          <p:nvSpPr>
            <p:cNvPr id="25" name="TextBox 25"/>
            <p:cNvSpPr txBox="1"/>
            <p:nvPr/>
          </p:nvSpPr>
          <p:spPr>
            <a:xfrm>
              <a:off x="1922948" y="2775882"/>
              <a:ext cx="4729666" cy="647185"/>
            </a:xfrm>
            <a:prstGeom prst="rect">
              <a:avLst/>
            </a:prstGeom>
          </p:spPr>
          <p:txBody>
            <a:bodyPr lIns="0" tIns="0" rIns="0" bIns="0" rtlCol="0" anchor="t">
              <a:spAutoFit/>
            </a:bodyPr>
            <a:lstStyle/>
            <a:p>
              <a:pPr algn="ctr">
                <a:lnSpc>
                  <a:spcPts val="1910"/>
                </a:lnSpc>
                <a:spcBef>
                  <a:spcPct val="0"/>
                </a:spcBef>
              </a:pPr>
              <a:r>
                <a:rPr lang="en-US" sz="1469">
                  <a:solidFill>
                    <a:srgbClr val="FFFFFF"/>
                  </a:solidFill>
                  <a:latin typeface="Poppins"/>
                </a:rPr>
                <a:t>Sit in your "uncomfortability." Do not rush to quick solutions.</a:t>
              </a:r>
            </a:p>
          </p:txBody>
        </p:sp>
        <p:sp>
          <p:nvSpPr>
            <p:cNvPr id="26" name="TextBox 26"/>
            <p:cNvSpPr txBox="1"/>
            <p:nvPr/>
          </p:nvSpPr>
          <p:spPr>
            <a:xfrm>
              <a:off x="2697746" y="4603772"/>
              <a:ext cx="5380474" cy="968931"/>
            </a:xfrm>
            <a:prstGeom prst="rect">
              <a:avLst/>
            </a:prstGeom>
          </p:spPr>
          <p:txBody>
            <a:bodyPr lIns="0" tIns="0" rIns="0" bIns="0" rtlCol="0" anchor="t">
              <a:spAutoFit/>
            </a:bodyPr>
            <a:lstStyle/>
            <a:p>
              <a:pPr algn="ctr">
                <a:lnSpc>
                  <a:spcPts val="1910"/>
                </a:lnSpc>
                <a:spcBef>
                  <a:spcPct val="0"/>
                </a:spcBef>
              </a:pPr>
              <a:r>
                <a:rPr lang="en-US" sz="1469">
                  <a:solidFill>
                    <a:srgbClr val="000000"/>
                  </a:solidFill>
                  <a:latin typeface="Poppins"/>
                </a:rPr>
                <a:t>Show respect by valuing others' perspectives, lived experiences, thoughts and feelings. </a:t>
              </a:r>
            </a:p>
          </p:txBody>
        </p:sp>
        <p:sp>
          <p:nvSpPr>
            <p:cNvPr id="27" name="TextBox 27"/>
            <p:cNvSpPr txBox="1"/>
            <p:nvPr/>
          </p:nvSpPr>
          <p:spPr>
            <a:xfrm>
              <a:off x="1022589" y="6508881"/>
              <a:ext cx="5630026" cy="968931"/>
            </a:xfrm>
            <a:prstGeom prst="rect">
              <a:avLst/>
            </a:prstGeom>
          </p:spPr>
          <p:txBody>
            <a:bodyPr lIns="0" tIns="0" rIns="0" bIns="0" rtlCol="0" anchor="t">
              <a:spAutoFit/>
            </a:bodyPr>
            <a:lstStyle/>
            <a:p>
              <a:pPr algn="ctr">
                <a:lnSpc>
                  <a:spcPts val="1910"/>
                </a:lnSpc>
                <a:spcBef>
                  <a:spcPct val="0"/>
                </a:spcBef>
              </a:pPr>
              <a:r>
                <a:rPr lang="en-US" sz="1469">
                  <a:solidFill>
                    <a:srgbClr val="FFFFFF"/>
                  </a:solidFill>
                  <a:latin typeface="Poppins"/>
                </a:rPr>
                <a:t>Take a moment to reflect on the privileges you have experienced in your life are influencing your thoughts and behaviors. </a:t>
              </a:r>
            </a:p>
          </p:txBody>
        </p:sp>
        <p:sp>
          <p:nvSpPr>
            <p:cNvPr id="28" name="TextBox 28"/>
            <p:cNvSpPr txBox="1"/>
            <p:nvPr/>
          </p:nvSpPr>
          <p:spPr>
            <a:xfrm>
              <a:off x="2592697" y="8426859"/>
              <a:ext cx="5971775" cy="1612423"/>
            </a:xfrm>
            <a:prstGeom prst="rect">
              <a:avLst/>
            </a:prstGeom>
          </p:spPr>
          <p:txBody>
            <a:bodyPr lIns="0" tIns="0" rIns="0" bIns="0" rtlCol="0" anchor="t">
              <a:spAutoFit/>
            </a:bodyPr>
            <a:lstStyle/>
            <a:p>
              <a:pPr algn="ctr">
                <a:lnSpc>
                  <a:spcPts val="1910"/>
                </a:lnSpc>
              </a:pPr>
              <a:r>
                <a:rPr lang="en-US" sz="1469">
                  <a:solidFill>
                    <a:srgbClr val="000000"/>
                  </a:solidFill>
                  <a:latin typeface="Poppins"/>
                </a:rPr>
                <a:t>Bring your authentic self to conversations. Be transparent about where you are on your journey so others can meet you where you are. </a:t>
              </a:r>
            </a:p>
            <a:p>
              <a:pPr algn="ctr">
                <a:lnSpc>
                  <a:spcPts val="1910"/>
                </a:lnSpc>
              </a:pPr>
              <a:r>
                <a:rPr lang="en-US" sz="1469">
                  <a:solidFill>
                    <a:srgbClr val="000000"/>
                  </a:solidFill>
                  <a:latin typeface="Poppins"/>
                </a:rPr>
                <a:t> </a:t>
              </a:r>
            </a:p>
            <a:p>
              <a:pPr algn="ctr">
                <a:lnSpc>
                  <a:spcPts val="1910"/>
                </a:lnSpc>
                <a:spcBef>
                  <a:spcPct val="0"/>
                </a:spcBef>
              </a:pPr>
              <a:endParaRPr lang="en-US" sz="1469">
                <a:solidFill>
                  <a:srgbClr val="000000"/>
                </a:solidFill>
                <a:latin typeface="Poppins"/>
              </a:endParaRPr>
            </a:p>
          </p:txBody>
        </p:sp>
      </p:grpSp>
      <p:grpSp>
        <p:nvGrpSpPr>
          <p:cNvPr id="29" name="Group 29">
            <a:extLst>
              <a:ext uri="{C183D7F6-B498-43B3-948B-1728B52AA6E4}">
                <adec:decorative xmlns:adec="http://schemas.microsoft.com/office/drawing/2017/decorative" val="1"/>
              </a:ext>
            </a:extLst>
          </p:cNvPr>
          <p:cNvGrpSpPr/>
          <p:nvPr/>
        </p:nvGrpSpPr>
        <p:grpSpPr>
          <a:xfrm>
            <a:off x="-7092267" y="489330"/>
            <a:ext cx="9419978" cy="941997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A6C"/>
            </a:soli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2" name="Freeform 32">
            <a:extLst>
              <a:ext uri="{C183D7F6-B498-43B3-948B-1728B52AA6E4}">
                <adec:decorative xmlns:adec="http://schemas.microsoft.com/office/drawing/2017/decorative" val="1"/>
              </a:ext>
            </a:extLst>
          </p:cNvPr>
          <p:cNvSpPr/>
          <p:nvPr/>
        </p:nvSpPr>
        <p:spPr>
          <a:xfrm rot="4279845">
            <a:off x="-2248556" y="5853836"/>
            <a:ext cx="5864763" cy="2932381"/>
          </a:xfrm>
          <a:custGeom>
            <a:avLst/>
            <a:gdLst/>
            <a:ahLst/>
            <a:cxnLst/>
            <a:rect l="l" t="t" r="r" b="b"/>
            <a:pathLst>
              <a:path w="5864763" h="2932381">
                <a:moveTo>
                  <a:pt x="0" y="0"/>
                </a:moveTo>
                <a:lnTo>
                  <a:pt x="5864763" y="0"/>
                </a:lnTo>
                <a:lnTo>
                  <a:pt x="5864763" y="2932381"/>
                </a:lnTo>
                <a:lnTo>
                  <a:pt x="0" y="293238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grpSp>
        <p:nvGrpSpPr>
          <p:cNvPr id="33" name="Group 33" descr="Part 1 of the How to Show Up Authentically Resource: Be transparent - transparency is a trust building mechanism. It creates a workplace culture that is more collaborative and trustworthy. It is the manifestation of understanding &quot;we are not perfect&quot;; Speak your truth - when you speak the truth, you open the door for self-liberation. Own your words, as the truth will set you free. View others' lived experiences as an asset to conversations rather than a liability; Remain engaged - lean into the discomforts of tough conversations, as these moments are opportunities for self-growth; Stay curious - curiosity broadens knowledge, challenges assumptions, and strengthens engagement; Take time to reflect - taking time to pause and reflect on ourselves helps us to learn from mistakes. It involves intentional analysis of our beliefs and actions. It strengthens our empathy for others and boosts problem-solving.">
            <a:extLst>
              <a:ext uri="{C183D7F6-B498-43B3-948B-1728B52AA6E4}">
                <adec:decorative xmlns:adec="http://schemas.microsoft.com/office/drawing/2017/decorative" val="0"/>
              </a:ext>
            </a:extLst>
          </p:cNvPr>
          <p:cNvGrpSpPr/>
          <p:nvPr/>
        </p:nvGrpSpPr>
        <p:grpSpPr>
          <a:xfrm>
            <a:off x="1890915" y="2337886"/>
            <a:ext cx="7030761" cy="7313161"/>
            <a:chOff x="0" y="0"/>
            <a:chExt cx="9374347" cy="9750881"/>
          </a:xfrm>
        </p:grpSpPr>
        <p:sp>
          <p:nvSpPr>
            <p:cNvPr id="34" name="AutoShape 34"/>
            <p:cNvSpPr/>
            <p:nvPr/>
          </p:nvSpPr>
          <p:spPr>
            <a:xfrm>
              <a:off x="0" y="0"/>
              <a:ext cx="9374347" cy="1941316"/>
            </a:xfrm>
            <a:prstGeom prst="rect">
              <a:avLst/>
            </a:prstGeom>
            <a:solidFill>
              <a:srgbClr val="6C3B78"/>
            </a:solidFill>
          </p:spPr>
          <p:txBody>
            <a:bodyPr/>
            <a:lstStyle/>
            <a:p>
              <a:endParaRPr lang="en-US"/>
            </a:p>
          </p:txBody>
        </p:sp>
        <p:sp>
          <p:nvSpPr>
            <p:cNvPr id="35" name="AutoShape 35"/>
            <p:cNvSpPr/>
            <p:nvPr/>
          </p:nvSpPr>
          <p:spPr>
            <a:xfrm>
              <a:off x="0" y="3882632"/>
              <a:ext cx="9374347" cy="1941316"/>
            </a:xfrm>
            <a:prstGeom prst="rect">
              <a:avLst/>
            </a:prstGeom>
            <a:solidFill>
              <a:srgbClr val="0095D4"/>
            </a:solidFill>
          </p:spPr>
          <p:txBody>
            <a:bodyPr/>
            <a:lstStyle/>
            <a:p>
              <a:endParaRPr lang="en-US"/>
            </a:p>
          </p:txBody>
        </p:sp>
        <p:sp>
          <p:nvSpPr>
            <p:cNvPr id="36" name="AutoShape 36"/>
            <p:cNvSpPr/>
            <p:nvPr/>
          </p:nvSpPr>
          <p:spPr>
            <a:xfrm>
              <a:off x="0" y="7765264"/>
              <a:ext cx="9374347" cy="1941316"/>
            </a:xfrm>
            <a:prstGeom prst="rect">
              <a:avLst/>
            </a:prstGeom>
            <a:solidFill>
              <a:srgbClr val="F79745"/>
            </a:solidFill>
          </p:spPr>
          <p:txBody>
            <a:bodyPr/>
            <a:lstStyle/>
            <a:p>
              <a:endParaRPr lang="en-US"/>
            </a:p>
          </p:txBody>
        </p:sp>
        <p:sp>
          <p:nvSpPr>
            <p:cNvPr id="37" name="AutoShape 37"/>
            <p:cNvSpPr/>
            <p:nvPr/>
          </p:nvSpPr>
          <p:spPr>
            <a:xfrm>
              <a:off x="0" y="1941316"/>
              <a:ext cx="9374347" cy="1941316"/>
            </a:xfrm>
            <a:prstGeom prst="rect">
              <a:avLst/>
            </a:prstGeom>
            <a:solidFill>
              <a:srgbClr val="FFFFFF"/>
            </a:solidFill>
          </p:spPr>
          <p:txBody>
            <a:bodyPr/>
            <a:lstStyle/>
            <a:p>
              <a:endParaRPr lang="en-US"/>
            </a:p>
          </p:txBody>
        </p:sp>
        <p:sp>
          <p:nvSpPr>
            <p:cNvPr id="38" name="AutoShape 38"/>
            <p:cNvSpPr/>
            <p:nvPr/>
          </p:nvSpPr>
          <p:spPr>
            <a:xfrm>
              <a:off x="0" y="5823948"/>
              <a:ext cx="9374347" cy="1941316"/>
            </a:xfrm>
            <a:prstGeom prst="rect">
              <a:avLst/>
            </a:prstGeom>
            <a:solidFill>
              <a:srgbClr val="FFFFFF"/>
            </a:solidFill>
          </p:spPr>
          <p:txBody>
            <a:bodyPr/>
            <a:lstStyle/>
            <a:p>
              <a:endParaRPr lang="en-US"/>
            </a:p>
          </p:txBody>
        </p:sp>
        <p:sp>
          <p:nvSpPr>
            <p:cNvPr id="39" name="Freeform 39"/>
            <p:cNvSpPr/>
            <p:nvPr/>
          </p:nvSpPr>
          <p:spPr>
            <a:xfrm>
              <a:off x="7941145" y="156966"/>
              <a:ext cx="1254756" cy="1654954"/>
            </a:xfrm>
            <a:custGeom>
              <a:avLst/>
              <a:gdLst/>
              <a:ahLst/>
              <a:cxnLst/>
              <a:rect l="l" t="t" r="r" b="b"/>
              <a:pathLst>
                <a:path w="1254756" h="1654954">
                  <a:moveTo>
                    <a:pt x="0" y="0"/>
                  </a:moveTo>
                  <a:lnTo>
                    <a:pt x="1254756" y="0"/>
                  </a:lnTo>
                  <a:lnTo>
                    <a:pt x="1254756" y="1654954"/>
                  </a:lnTo>
                  <a:lnTo>
                    <a:pt x="0" y="16549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40" name="Freeform 40"/>
            <p:cNvSpPr/>
            <p:nvPr/>
          </p:nvSpPr>
          <p:spPr>
            <a:xfrm>
              <a:off x="46365" y="2216763"/>
              <a:ext cx="1717307" cy="1403899"/>
            </a:xfrm>
            <a:custGeom>
              <a:avLst/>
              <a:gdLst/>
              <a:ahLst/>
              <a:cxnLst/>
              <a:rect l="l" t="t" r="r" b="b"/>
              <a:pathLst>
                <a:path w="1717307" h="1403899">
                  <a:moveTo>
                    <a:pt x="0" y="0"/>
                  </a:moveTo>
                  <a:lnTo>
                    <a:pt x="1717308" y="0"/>
                  </a:lnTo>
                  <a:lnTo>
                    <a:pt x="1717308" y="1403899"/>
                  </a:lnTo>
                  <a:lnTo>
                    <a:pt x="0" y="14038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41" name="Freeform 41"/>
            <p:cNvSpPr/>
            <p:nvPr/>
          </p:nvSpPr>
          <p:spPr>
            <a:xfrm>
              <a:off x="7471685" y="3919582"/>
              <a:ext cx="1644896" cy="1904366"/>
            </a:xfrm>
            <a:custGeom>
              <a:avLst/>
              <a:gdLst/>
              <a:ahLst/>
              <a:cxnLst/>
              <a:rect l="l" t="t" r="r" b="b"/>
              <a:pathLst>
                <a:path w="1644896" h="1904366">
                  <a:moveTo>
                    <a:pt x="0" y="0"/>
                  </a:moveTo>
                  <a:lnTo>
                    <a:pt x="1644896" y="0"/>
                  </a:lnTo>
                  <a:lnTo>
                    <a:pt x="1644896" y="1904366"/>
                  </a:lnTo>
                  <a:lnTo>
                    <a:pt x="0" y="19043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2" name="Freeform 42"/>
            <p:cNvSpPr/>
            <p:nvPr/>
          </p:nvSpPr>
          <p:spPr>
            <a:xfrm>
              <a:off x="39631" y="5813264"/>
              <a:ext cx="1893742" cy="1939812"/>
            </a:xfrm>
            <a:custGeom>
              <a:avLst/>
              <a:gdLst/>
              <a:ahLst/>
              <a:cxnLst/>
              <a:rect l="l" t="t" r="r" b="b"/>
              <a:pathLst>
                <a:path w="1893742" h="1939812">
                  <a:moveTo>
                    <a:pt x="0" y="0"/>
                  </a:moveTo>
                  <a:lnTo>
                    <a:pt x="1893742" y="0"/>
                  </a:lnTo>
                  <a:lnTo>
                    <a:pt x="1893742" y="1939812"/>
                  </a:lnTo>
                  <a:lnTo>
                    <a:pt x="0" y="1939812"/>
                  </a:lnTo>
                  <a:lnTo>
                    <a:pt x="0" y="0"/>
                  </a:lnTo>
                  <a:close/>
                </a:path>
              </a:pathLst>
            </a:custGeom>
            <a:blipFill>
              <a:blip r:embed="rId20"/>
              <a:stretch>
                <a:fillRect/>
              </a:stretch>
            </a:blipFill>
          </p:spPr>
          <p:txBody>
            <a:bodyPr/>
            <a:lstStyle/>
            <a:p>
              <a:endParaRPr lang="en-US"/>
            </a:p>
          </p:txBody>
        </p:sp>
        <p:sp>
          <p:nvSpPr>
            <p:cNvPr id="43" name="Freeform 43"/>
            <p:cNvSpPr/>
            <p:nvPr/>
          </p:nvSpPr>
          <p:spPr>
            <a:xfrm>
              <a:off x="7268019" y="7753076"/>
              <a:ext cx="1927882" cy="1997805"/>
            </a:xfrm>
            <a:custGeom>
              <a:avLst/>
              <a:gdLst/>
              <a:ahLst/>
              <a:cxnLst/>
              <a:rect l="l" t="t" r="r" b="b"/>
              <a:pathLst>
                <a:path w="1927882" h="1997805">
                  <a:moveTo>
                    <a:pt x="0" y="0"/>
                  </a:moveTo>
                  <a:lnTo>
                    <a:pt x="1927882" y="0"/>
                  </a:lnTo>
                  <a:lnTo>
                    <a:pt x="1927882" y="1997805"/>
                  </a:lnTo>
                  <a:lnTo>
                    <a:pt x="0" y="19978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4" name="TextBox 44"/>
            <p:cNvSpPr txBox="1"/>
            <p:nvPr/>
          </p:nvSpPr>
          <p:spPr>
            <a:xfrm>
              <a:off x="2383223" y="80766"/>
              <a:ext cx="4639270" cy="585334"/>
            </a:xfrm>
            <a:prstGeom prst="rect">
              <a:avLst/>
            </a:prstGeom>
          </p:spPr>
          <p:txBody>
            <a:bodyPr lIns="0" tIns="0" rIns="0" bIns="0" rtlCol="0" anchor="t">
              <a:spAutoFit/>
            </a:bodyPr>
            <a:lstStyle/>
            <a:p>
              <a:pPr algn="ctr">
                <a:lnSpc>
                  <a:spcPts val="3558"/>
                </a:lnSpc>
              </a:pPr>
              <a:r>
                <a:rPr lang="en-US" sz="2541">
                  <a:solidFill>
                    <a:srgbClr val="FFFFFF"/>
                  </a:solidFill>
                  <a:latin typeface="Poppins"/>
                </a:rPr>
                <a:t>Be Transparent</a:t>
              </a:r>
            </a:p>
          </p:txBody>
        </p:sp>
        <p:sp>
          <p:nvSpPr>
            <p:cNvPr id="45" name="TextBox 45"/>
            <p:cNvSpPr txBox="1"/>
            <p:nvPr/>
          </p:nvSpPr>
          <p:spPr>
            <a:xfrm>
              <a:off x="1281609" y="1885996"/>
              <a:ext cx="5331937" cy="585334"/>
            </a:xfrm>
            <a:prstGeom prst="rect">
              <a:avLst/>
            </a:prstGeom>
          </p:spPr>
          <p:txBody>
            <a:bodyPr lIns="0" tIns="0" rIns="0" bIns="0" rtlCol="0" anchor="t">
              <a:spAutoFit/>
            </a:bodyPr>
            <a:lstStyle/>
            <a:p>
              <a:pPr algn="r">
                <a:lnSpc>
                  <a:spcPts val="3558"/>
                </a:lnSpc>
              </a:pPr>
              <a:r>
                <a:rPr lang="en-US" sz="2541">
                  <a:solidFill>
                    <a:srgbClr val="072744"/>
                  </a:solidFill>
                  <a:latin typeface="Poppins"/>
                </a:rPr>
                <a:t>Speak Your Truth</a:t>
              </a:r>
            </a:p>
          </p:txBody>
        </p:sp>
        <p:sp>
          <p:nvSpPr>
            <p:cNvPr id="46" name="TextBox 46"/>
            <p:cNvSpPr txBox="1"/>
            <p:nvPr/>
          </p:nvSpPr>
          <p:spPr>
            <a:xfrm>
              <a:off x="2712371" y="3945353"/>
              <a:ext cx="5228773" cy="530952"/>
            </a:xfrm>
            <a:prstGeom prst="rect">
              <a:avLst/>
            </a:prstGeom>
          </p:spPr>
          <p:txBody>
            <a:bodyPr lIns="0" tIns="0" rIns="0" bIns="0" rtlCol="0" anchor="t">
              <a:spAutoFit/>
            </a:bodyPr>
            <a:lstStyle/>
            <a:p>
              <a:pPr>
                <a:lnSpc>
                  <a:spcPts val="3273"/>
                </a:lnSpc>
              </a:pPr>
              <a:r>
                <a:rPr lang="en-US" sz="2338">
                  <a:solidFill>
                    <a:srgbClr val="FFFFFF"/>
                  </a:solidFill>
                  <a:latin typeface="Poppins Bold"/>
                </a:rPr>
                <a:t>Remain Engaged</a:t>
              </a:r>
            </a:p>
          </p:txBody>
        </p:sp>
        <p:sp>
          <p:nvSpPr>
            <p:cNvPr id="47" name="TextBox 47"/>
            <p:cNvSpPr txBox="1"/>
            <p:nvPr/>
          </p:nvSpPr>
          <p:spPr>
            <a:xfrm>
              <a:off x="2072787" y="7790716"/>
              <a:ext cx="5228773" cy="530952"/>
            </a:xfrm>
            <a:prstGeom prst="rect">
              <a:avLst/>
            </a:prstGeom>
          </p:spPr>
          <p:txBody>
            <a:bodyPr lIns="0" tIns="0" rIns="0" bIns="0" rtlCol="0" anchor="t">
              <a:spAutoFit/>
            </a:bodyPr>
            <a:lstStyle/>
            <a:p>
              <a:pPr>
                <a:lnSpc>
                  <a:spcPts val="3273"/>
                </a:lnSpc>
              </a:pPr>
              <a:r>
                <a:rPr lang="en-US" sz="2338">
                  <a:solidFill>
                    <a:srgbClr val="FFFFFF"/>
                  </a:solidFill>
                  <a:latin typeface="Poppins Bold"/>
                </a:rPr>
                <a:t>Take Time to Reflect</a:t>
              </a:r>
            </a:p>
          </p:txBody>
        </p:sp>
        <p:sp>
          <p:nvSpPr>
            <p:cNvPr id="48" name="TextBox 48"/>
            <p:cNvSpPr txBox="1"/>
            <p:nvPr/>
          </p:nvSpPr>
          <p:spPr>
            <a:xfrm>
              <a:off x="2302944" y="5912548"/>
              <a:ext cx="5331937" cy="530952"/>
            </a:xfrm>
            <a:prstGeom prst="rect">
              <a:avLst/>
            </a:prstGeom>
          </p:spPr>
          <p:txBody>
            <a:bodyPr lIns="0" tIns="0" rIns="0" bIns="0" rtlCol="0" anchor="t">
              <a:spAutoFit/>
            </a:bodyPr>
            <a:lstStyle/>
            <a:p>
              <a:pPr algn="ctr">
                <a:lnSpc>
                  <a:spcPts val="3273"/>
                </a:lnSpc>
              </a:pPr>
              <a:r>
                <a:rPr lang="en-US" sz="2338">
                  <a:solidFill>
                    <a:srgbClr val="072744"/>
                  </a:solidFill>
                  <a:latin typeface="Poppins Bold"/>
                </a:rPr>
                <a:t>Stay Curious</a:t>
              </a:r>
            </a:p>
          </p:txBody>
        </p:sp>
        <p:sp>
          <p:nvSpPr>
            <p:cNvPr id="49" name="TextBox 49"/>
            <p:cNvSpPr txBox="1"/>
            <p:nvPr/>
          </p:nvSpPr>
          <p:spPr>
            <a:xfrm>
              <a:off x="546499" y="699976"/>
              <a:ext cx="7218546" cy="1111944"/>
            </a:xfrm>
            <a:prstGeom prst="rect">
              <a:avLst/>
            </a:prstGeom>
          </p:spPr>
          <p:txBody>
            <a:bodyPr lIns="0" tIns="0" rIns="0" bIns="0" rtlCol="0" anchor="t">
              <a:spAutoFit/>
            </a:bodyPr>
            <a:lstStyle/>
            <a:p>
              <a:pPr algn="ctr">
                <a:lnSpc>
                  <a:spcPts val="1625"/>
                </a:lnSpc>
                <a:spcBef>
                  <a:spcPct val="0"/>
                </a:spcBef>
              </a:pPr>
              <a:r>
                <a:rPr lang="en-US" sz="1477">
                  <a:solidFill>
                    <a:srgbClr val="FFFFFF"/>
                  </a:solidFill>
                  <a:latin typeface="Poppins"/>
                </a:rPr>
                <a:t>Transparency is a trust building mechanism. It creates a workplace culture that is more collaborative and trustworthy. It is the manifestation of understanding "we are not perfect."</a:t>
              </a:r>
            </a:p>
          </p:txBody>
        </p:sp>
        <p:sp>
          <p:nvSpPr>
            <p:cNvPr id="50" name="TextBox 50"/>
            <p:cNvSpPr txBox="1"/>
            <p:nvPr/>
          </p:nvSpPr>
          <p:spPr>
            <a:xfrm>
              <a:off x="1776418" y="2455695"/>
              <a:ext cx="7337457" cy="1297519"/>
            </a:xfrm>
            <a:prstGeom prst="rect">
              <a:avLst/>
            </a:prstGeom>
          </p:spPr>
          <p:txBody>
            <a:bodyPr lIns="0" tIns="0" rIns="0" bIns="0" rtlCol="0" anchor="t">
              <a:spAutoFit/>
            </a:bodyPr>
            <a:lstStyle/>
            <a:p>
              <a:pPr algn="ctr">
                <a:lnSpc>
                  <a:spcPts val="1920"/>
                </a:lnSpc>
                <a:spcBef>
                  <a:spcPct val="0"/>
                </a:spcBef>
              </a:pPr>
              <a:r>
                <a:rPr lang="en-US" sz="1477">
                  <a:solidFill>
                    <a:srgbClr val="000000"/>
                  </a:solidFill>
                  <a:latin typeface="Poppins"/>
                </a:rPr>
                <a:t>When you speak the truth, you open the door for self- liberation. Own your words, as the truth will set you free. View others lived experiences as an asset to conversations rather than a liability.</a:t>
              </a:r>
            </a:p>
          </p:txBody>
        </p:sp>
        <p:sp>
          <p:nvSpPr>
            <p:cNvPr id="51" name="TextBox 51"/>
            <p:cNvSpPr txBox="1"/>
            <p:nvPr/>
          </p:nvSpPr>
          <p:spPr>
            <a:xfrm>
              <a:off x="1776418" y="4564186"/>
              <a:ext cx="5491601" cy="974029"/>
            </a:xfrm>
            <a:prstGeom prst="rect">
              <a:avLst/>
            </a:prstGeom>
          </p:spPr>
          <p:txBody>
            <a:bodyPr lIns="0" tIns="0" rIns="0" bIns="0" rtlCol="0" anchor="t">
              <a:spAutoFit/>
            </a:bodyPr>
            <a:lstStyle/>
            <a:p>
              <a:pPr algn="ctr">
                <a:lnSpc>
                  <a:spcPts val="1920"/>
                </a:lnSpc>
                <a:spcBef>
                  <a:spcPct val="0"/>
                </a:spcBef>
              </a:pPr>
              <a:r>
                <a:rPr lang="en-US" sz="1477">
                  <a:solidFill>
                    <a:srgbClr val="FFFFFF"/>
                  </a:solidFill>
                  <a:latin typeface="Poppins"/>
                </a:rPr>
                <a:t>Lean into the discomforts of tough conversations, as these moments are opportunities for self-growth.</a:t>
              </a:r>
            </a:p>
          </p:txBody>
        </p:sp>
        <p:sp>
          <p:nvSpPr>
            <p:cNvPr id="52" name="TextBox 52"/>
            <p:cNvSpPr txBox="1"/>
            <p:nvPr/>
          </p:nvSpPr>
          <p:spPr>
            <a:xfrm>
              <a:off x="2362560" y="6621959"/>
              <a:ext cx="5931573" cy="650539"/>
            </a:xfrm>
            <a:prstGeom prst="rect">
              <a:avLst/>
            </a:prstGeom>
          </p:spPr>
          <p:txBody>
            <a:bodyPr lIns="0" tIns="0" rIns="0" bIns="0" rtlCol="0" anchor="t">
              <a:spAutoFit/>
            </a:bodyPr>
            <a:lstStyle/>
            <a:p>
              <a:pPr algn="ctr">
                <a:lnSpc>
                  <a:spcPts val="1920"/>
                </a:lnSpc>
                <a:spcBef>
                  <a:spcPct val="0"/>
                </a:spcBef>
              </a:pPr>
              <a:r>
                <a:rPr lang="en-US" sz="1477">
                  <a:solidFill>
                    <a:srgbClr val="000000"/>
                  </a:solidFill>
                  <a:latin typeface="Poppins"/>
                </a:rPr>
                <a:t>Curiosity broadens knowledge, challenges assumptions, and strengthens engagement. </a:t>
              </a:r>
            </a:p>
          </p:txBody>
        </p:sp>
        <p:sp>
          <p:nvSpPr>
            <p:cNvPr id="53" name="TextBox 53"/>
            <p:cNvSpPr txBox="1"/>
            <p:nvPr/>
          </p:nvSpPr>
          <p:spPr>
            <a:xfrm>
              <a:off x="217132" y="8293092"/>
              <a:ext cx="7014722" cy="1297519"/>
            </a:xfrm>
            <a:prstGeom prst="rect">
              <a:avLst/>
            </a:prstGeom>
          </p:spPr>
          <p:txBody>
            <a:bodyPr lIns="0" tIns="0" rIns="0" bIns="0" rtlCol="0" anchor="t">
              <a:spAutoFit/>
            </a:bodyPr>
            <a:lstStyle/>
            <a:p>
              <a:pPr algn="ctr">
                <a:lnSpc>
                  <a:spcPts val="1920"/>
                </a:lnSpc>
                <a:spcBef>
                  <a:spcPct val="0"/>
                </a:spcBef>
              </a:pPr>
              <a:r>
                <a:rPr lang="en-US" sz="1477">
                  <a:solidFill>
                    <a:srgbClr val="000000"/>
                  </a:solidFill>
                  <a:latin typeface="Poppins"/>
                </a:rPr>
                <a:t>Taking time to pause and reflect on ourselves helps us to learn from mistakes. It involves intentional analysis of our beliefs and actions. It strengthens our empathy for others and boosts problem-solving. </a:t>
              </a:r>
            </a:p>
          </p:txBody>
        </p:sp>
      </p:grpSp>
      <p:grpSp>
        <p:nvGrpSpPr>
          <p:cNvPr id="57" name="Group 56" descr="How to Show Up Authentically">
            <a:extLst>
              <a:ext uri="{FF2B5EF4-FFF2-40B4-BE49-F238E27FC236}">
                <a16:creationId xmlns:a16="http://schemas.microsoft.com/office/drawing/2014/main" id="{20652925-0287-9514-3520-D3F74D3BF920}"/>
              </a:ext>
              <a:ext uri="{C183D7F6-B498-43B3-948B-1728B52AA6E4}">
                <adec:decorative xmlns:adec="http://schemas.microsoft.com/office/drawing/2017/decorative" val="0"/>
              </a:ext>
            </a:extLst>
          </p:cNvPr>
          <p:cNvGrpSpPr/>
          <p:nvPr/>
        </p:nvGrpSpPr>
        <p:grpSpPr>
          <a:xfrm>
            <a:off x="1028700" y="664197"/>
            <a:ext cx="15420883" cy="1194828"/>
            <a:chOff x="1028700" y="664197"/>
            <a:chExt cx="15420883" cy="1194828"/>
          </a:xfrm>
        </p:grpSpPr>
        <p:sp>
          <p:nvSpPr>
            <p:cNvPr id="54" name="TextBox 54" descr="How to Show Up"/>
            <p:cNvSpPr txBox="1"/>
            <p:nvPr/>
          </p:nvSpPr>
          <p:spPr>
            <a:xfrm>
              <a:off x="1028700" y="664197"/>
              <a:ext cx="9732324" cy="1124736"/>
            </a:xfrm>
            <a:prstGeom prst="rect">
              <a:avLst/>
            </a:prstGeom>
          </p:spPr>
          <p:txBody>
            <a:bodyPr lIns="0" tIns="0" rIns="0" bIns="0" rtlCol="0" anchor="t">
              <a:spAutoFit/>
            </a:bodyPr>
            <a:lstStyle/>
            <a:p>
              <a:pPr algn="ctr">
                <a:lnSpc>
                  <a:spcPts val="8564"/>
                </a:lnSpc>
              </a:pPr>
              <a:r>
                <a:rPr lang="en-US" sz="8079" dirty="0">
                  <a:solidFill>
                    <a:srgbClr val="070707"/>
                  </a:solidFill>
                  <a:latin typeface="Open Sans Extra Bold"/>
                </a:rPr>
                <a:t>HOW TO SHOW UP</a:t>
              </a:r>
            </a:p>
          </p:txBody>
        </p:sp>
        <p:sp>
          <p:nvSpPr>
            <p:cNvPr id="55" name="TextBox 55" descr="Authentically"/>
            <p:cNvSpPr txBox="1"/>
            <p:nvPr/>
          </p:nvSpPr>
          <p:spPr>
            <a:xfrm>
              <a:off x="8298499" y="746505"/>
              <a:ext cx="8151084" cy="1112520"/>
            </a:xfrm>
            <a:prstGeom prst="rect">
              <a:avLst/>
            </a:prstGeom>
          </p:spPr>
          <p:txBody>
            <a:bodyPr lIns="0" tIns="0" rIns="0" bIns="0" rtlCol="0" anchor="t">
              <a:spAutoFit/>
            </a:bodyPr>
            <a:lstStyle/>
            <a:p>
              <a:pPr algn="r">
                <a:lnSpc>
                  <a:spcPts val="7290"/>
                </a:lnSpc>
              </a:pPr>
              <a:r>
                <a:rPr lang="en-US" sz="9000" spc="261" dirty="0">
                  <a:solidFill>
                    <a:srgbClr val="29871D"/>
                  </a:solidFill>
                  <a:latin typeface="Beauty Salon Script"/>
                </a:rPr>
                <a:t>Authentically</a:t>
              </a:r>
            </a:p>
          </p:txBody>
        </p:sp>
      </p:grpSp>
      <p:sp>
        <p:nvSpPr>
          <p:cNvPr id="56" name="TextBox 56">
            <a:extLst>
              <a:ext uri="{C183D7F6-B498-43B3-948B-1728B52AA6E4}">
                <adec:decorative xmlns:adec="http://schemas.microsoft.com/office/drawing/2017/decorative" val="1"/>
              </a:ext>
            </a:extLst>
          </p:cNvPr>
          <p:cNvSpPr txBox="1"/>
          <p:nvPr/>
        </p:nvSpPr>
        <p:spPr>
          <a:xfrm>
            <a:off x="16782806" y="9113203"/>
            <a:ext cx="1162537" cy="537845"/>
          </a:xfrm>
          <a:prstGeom prst="rect">
            <a:avLst/>
          </a:prstGeom>
        </p:spPr>
        <p:txBody>
          <a:bodyPr lIns="0" tIns="0" rIns="0" bIns="0" rtlCol="0" anchor="t">
            <a:spAutoFit/>
          </a:bodyPr>
          <a:lstStyle/>
          <a:p>
            <a:pPr algn="ctr">
              <a:lnSpc>
                <a:spcPts val="4480"/>
              </a:lnSpc>
            </a:pPr>
            <a:r>
              <a:rPr lang="en-US" sz="3200">
                <a:solidFill>
                  <a:srgbClr val="FFFAF2"/>
                </a:solidFill>
                <a:latin typeface="Open Sans Bold Bold"/>
              </a:rPr>
              <a:t>04</a:t>
            </a:r>
          </a:p>
        </p:txBody>
      </p:sp>
      <p:sp>
        <p:nvSpPr>
          <p:cNvPr id="59" name="Title 58">
            <a:extLst>
              <a:ext uri="{FF2B5EF4-FFF2-40B4-BE49-F238E27FC236}">
                <a16:creationId xmlns:a16="http://schemas.microsoft.com/office/drawing/2014/main" id="{0BFC8280-1623-1722-C25E-D9028A2EF605}"/>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dirty="0"/>
              <a:t>HOW TO SHOW UP AUTHENTICALLY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68988" y="3700858"/>
            <a:ext cx="14179102" cy="6386923"/>
            <a:chOff x="0" y="0"/>
            <a:chExt cx="3334203" cy="1501879"/>
          </a:xfrm>
        </p:grpSpPr>
        <p:sp>
          <p:nvSpPr>
            <p:cNvPr id="3" name="Freeform 3"/>
            <p:cNvSpPr/>
            <p:nvPr/>
          </p:nvSpPr>
          <p:spPr>
            <a:xfrm>
              <a:off x="0" y="0"/>
              <a:ext cx="3334203" cy="1501879"/>
            </a:xfrm>
            <a:custGeom>
              <a:avLst/>
              <a:gdLst/>
              <a:ahLst/>
              <a:cxnLst/>
              <a:rect l="l" t="t" r="r" b="b"/>
              <a:pathLst>
                <a:path w="3334203" h="1501879">
                  <a:moveTo>
                    <a:pt x="34945" y="0"/>
                  </a:moveTo>
                  <a:lnTo>
                    <a:pt x="3299258" y="0"/>
                  </a:lnTo>
                  <a:cubicBezTo>
                    <a:pt x="3318558" y="0"/>
                    <a:pt x="3334203" y="15645"/>
                    <a:pt x="3334203" y="34945"/>
                  </a:cubicBezTo>
                  <a:lnTo>
                    <a:pt x="3334203" y="1466934"/>
                  </a:lnTo>
                  <a:cubicBezTo>
                    <a:pt x="3334203" y="1476202"/>
                    <a:pt x="3330521" y="1485091"/>
                    <a:pt x="3323968" y="1491644"/>
                  </a:cubicBezTo>
                  <a:cubicBezTo>
                    <a:pt x="3317414" y="1498197"/>
                    <a:pt x="3308526" y="1501879"/>
                    <a:pt x="3299258" y="1501879"/>
                  </a:cubicBezTo>
                  <a:lnTo>
                    <a:pt x="34945" y="1501879"/>
                  </a:lnTo>
                  <a:cubicBezTo>
                    <a:pt x="25677" y="1501879"/>
                    <a:pt x="16788" y="1498197"/>
                    <a:pt x="10235" y="1491644"/>
                  </a:cubicBezTo>
                  <a:cubicBezTo>
                    <a:pt x="3682" y="1485091"/>
                    <a:pt x="0" y="1476202"/>
                    <a:pt x="0" y="1466934"/>
                  </a:cubicBezTo>
                  <a:lnTo>
                    <a:pt x="0" y="34945"/>
                  </a:lnTo>
                  <a:cubicBezTo>
                    <a:pt x="0" y="15645"/>
                    <a:pt x="15645" y="0"/>
                    <a:pt x="34945" y="0"/>
                  </a:cubicBezTo>
                  <a:close/>
                </a:path>
              </a:pathLst>
            </a:custGeom>
            <a:solidFill>
              <a:srgbClr val="FFFFFF"/>
            </a:solidFill>
          </p:spPr>
          <p:txBody>
            <a:bodyPr/>
            <a:lstStyle/>
            <a:p>
              <a:endParaRPr lang="en-US"/>
            </a:p>
          </p:txBody>
        </p:sp>
        <p:sp>
          <p:nvSpPr>
            <p:cNvPr id="4" name="TextBox 4"/>
            <p:cNvSpPr txBox="1"/>
            <p:nvPr/>
          </p:nvSpPr>
          <p:spPr>
            <a:xfrm>
              <a:off x="0" y="-57150"/>
              <a:ext cx="3334203" cy="1559029"/>
            </a:xfrm>
            <a:prstGeom prst="rect">
              <a:avLst/>
            </a:prstGeom>
          </p:spPr>
          <p:txBody>
            <a:bodyPr lIns="35561" tIns="35561" rIns="35561" bIns="35561" rtlCol="0" anchor="ctr"/>
            <a:lstStyle/>
            <a:p>
              <a:pPr algn="ctr">
                <a:lnSpc>
                  <a:spcPts val="3717"/>
                </a:lnSpc>
              </a:pPr>
              <a:endParaRPr/>
            </a:p>
          </p:txBody>
        </p:sp>
      </p:grpSp>
      <p:grpSp>
        <p:nvGrpSpPr>
          <p:cNvPr id="11" name="Group 11" descr="Page 5">
            <a:extLst>
              <a:ext uri="{C183D7F6-B498-43B3-948B-1728B52AA6E4}">
                <adec:decorative xmlns:adec="http://schemas.microsoft.com/office/drawing/2017/decorative" val="0"/>
              </a:ext>
            </a:extLst>
          </p:cNvPr>
          <p:cNvGrpSpPr/>
          <p:nvPr/>
        </p:nvGrpSpPr>
        <p:grpSpPr>
          <a:xfrm>
            <a:off x="16602075" y="8612822"/>
            <a:ext cx="1543050" cy="15430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10"/>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31" name="Group 30" descr="Mental Health Check-In">
            <a:extLst>
              <a:ext uri="{FF2B5EF4-FFF2-40B4-BE49-F238E27FC236}">
                <a16:creationId xmlns:a16="http://schemas.microsoft.com/office/drawing/2014/main" id="{39124E54-E800-1B3A-CBA7-FE74D1D66B24}"/>
              </a:ext>
              <a:ext uri="{C183D7F6-B498-43B3-948B-1728B52AA6E4}">
                <adec:decorative xmlns:adec="http://schemas.microsoft.com/office/drawing/2017/decorative" val="0"/>
              </a:ext>
            </a:extLst>
          </p:cNvPr>
          <p:cNvGrpSpPr/>
          <p:nvPr/>
        </p:nvGrpSpPr>
        <p:grpSpPr>
          <a:xfrm>
            <a:off x="293196" y="270798"/>
            <a:ext cx="13618040" cy="2780484"/>
            <a:chOff x="293196" y="270798"/>
            <a:chExt cx="13618040" cy="2780484"/>
          </a:xfrm>
        </p:grpSpPr>
        <p:sp>
          <p:nvSpPr>
            <p:cNvPr id="17" name="TextBox 17" descr="Mental Health"/>
            <p:cNvSpPr txBox="1"/>
            <p:nvPr/>
          </p:nvSpPr>
          <p:spPr>
            <a:xfrm>
              <a:off x="293196" y="270798"/>
              <a:ext cx="10978699" cy="1650056"/>
            </a:xfrm>
            <a:prstGeom prst="rect">
              <a:avLst/>
            </a:prstGeom>
          </p:spPr>
          <p:txBody>
            <a:bodyPr lIns="0" tIns="0" rIns="0" bIns="0" rtlCol="0" anchor="t">
              <a:spAutoFit/>
            </a:bodyPr>
            <a:lstStyle/>
            <a:p>
              <a:pPr algn="ctr">
                <a:lnSpc>
                  <a:spcPts val="13527"/>
                </a:lnSpc>
              </a:pPr>
              <a:r>
                <a:rPr lang="en-US" sz="9662" dirty="0">
                  <a:solidFill>
                    <a:srgbClr val="070707"/>
                  </a:solidFill>
                  <a:latin typeface="Open Sans Extra Bold"/>
                </a:rPr>
                <a:t>MENTAL HEALTH</a:t>
              </a:r>
            </a:p>
          </p:txBody>
        </p:sp>
        <p:sp>
          <p:nvSpPr>
            <p:cNvPr id="18" name="TextBox 18" descr="Check-In"/>
            <p:cNvSpPr txBox="1"/>
            <p:nvPr/>
          </p:nvSpPr>
          <p:spPr>
            <a:xfrm>
              <a:off x="7163763" y="1938762"/>
              <a:ext cx="6747473" cy="1112520"/>
            </a:xfrm>
            <a:prstGeom prst="rect">
              <a:avLst/>
            </a:prstGeom>
          </p:spPr>
          <p:txBody>
            <a:bodyPr lIns="0" tIns="0" rIns="0" bIns="0" rtlCol="0" anchor="t">
              <a:spAutoFit/>
            </a:bodyPr>
            <a:lstStyle/>
            <a:p>
              <a:pPr algn="r">
                <a:lnSpc>
                  <a:spcPts val="7290"/>
                </a:lnSpc>
              </a:pPr>
              <a:r>
                <a:rPr lang="en-US" sz="9000" spc="261" dirty="0">
                  <a:solidFill>
                    <a:srgbClr val="29871D"/>
                  </a:solidFill>
                  <a:latin typeface="Beauty Salon Script"/>
                </a:rPr>
                <a:t>Check-In</a:t>
              </a:r>
            </a:p>
          </p:txBody>
        </p:sp>
      </p:grpSp>
      <p:sp>
        <p:nvSpPr>
          <p:cNvPr id="20" name="TextBox 20">
            <a:extLst>
              <a:ext uri="{C183D7F6-B498-43B3-948B-1728B52AA6E4}">
                <adec:decorative xmlns:adec="http://schemas.microsoft.com/office/drawing/2017/decorative" val="0"/>
              </a:ext>
            </a:extLst>
          </p:cNvPr>
          <p:cNvSpPr txBox="1"/>
          <p:nvPr/>
        </p:nvSpPr>
        <p:spPr>
          <a:xfrm>
            <a:off x="2481389" y="3089382"/>
            <a:ext cx="11542515" cy="1394537"/>
          </a:xfrm>
          <a:prstGeom prst="rect">
            <a:avLst/>
          </a:prstGeom>
        </p:spPr>
        <p:txBody>
          <a:bodyPr lIns="0" tIns="0" rIns="0" bIns="0" rtlCol="0" anchor="t">
            <a:spAutoFit/>
          </a:bodyPr>
          <a:lstStyle/>
          <a:p>
            <a:pPr algn="ctr">
              <a:lnSpc>
                <a:spcPts val="5595"/>
              </a:lnSpc>
            </a:pPr>
            <a:r>
              <a:rPr lang="en-US" sz="3996" dirty="0">
                <a:solidFill>
                  <a:srgbClr val="3D3D3D"/>
                </a:solidFill>
                <a:latin typeface="Open Sans Bold"/>
              </a:rPr>
              <a:t>How has your experience with the conference been thus far?</a:t>
            </a:r>
          </a:p>
        </p:txBody>
      </p:sp>
      <p:sp>
        <p:nvSpPr>
          <p:cNvPr id="26" name="TextBox 26">
            <a:extLst>
              <a:ext uri="{C183D7F6-B498-43B3-948B-1728B52AA6E4}">
                <adec:decorative xmlns:adec="http://schemas.microsoft.com/office/drawing/2017/decorative" val="0"/>
              </a:ext>
            </a:extLst>
          </p:cNvPr>
          <p:cNvSpPr txBox="1"/>
          <p:nvPr/>
        </p:nvSpPr>
        <p:spPr>
          <a:xfrm>
            <a:off x="1896383" y="4891141"/>
            <a:ext cx="1832829" cy="68897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a:rPr>
              <a:t>Green</a:t>
            </a:r>
          </a:p>
        </p:txBody>
      </p:sp>
      <p:sp>
        <p:nvSpPr>
          <p:cNvPr id="5" name="Freeform 5" descr="Green heart">
            <a:extLst>
              <a:ext uri="{C183D7F6-B498-43B3-948B-1728B52AA6E4}">
                <adec:decorative xmlns:adec="http://schemas.microsoft.com/office/drawing/2017/decorative" val="0"/>
              </a:ext>
            </a:extLst>
          </p:cNvPr>
          <p:cNvSpPr/>
          <p:nvPr/>
        </p:nvSpPr>
        <p:spPr>
          <a:xfrm>
            <a:off x="3729212" y="4931594"/>
            <a:ext cx="999651" cy="865244"/>
          </a:xfrm>
          <a:custGeom>
            <a:avLst/>
            <a:gdLst/>
            <a:ahLst/>
            <a:cxnLst/>
            <a:rect l="l" t="t" r="r" b="b"/>
            <a:pathLst>
              <a:path w="999651" h="865244">
                <a:moveTo>
                  <a:pt x="0" y="0"/>
                </a:moveTo>
                <a:lnTo>
                  <a:pt x="999651" y="0"/>
                </a:lnTo>
                <a:lnTo>
                  <a:pt x="999651" y="865245"/>
                </a:lnTo>
                <a:lnTo>
                  <a:pt x="0" y="865245"/>
                </a:lnTo>
                <a:lnTo>
                  <a:pt x="0" y="0"/>
                </a:lnTo>
                <a:close/>
              </a:path>
            </a:pathLst>
          </a:custGeom>
          <a:blipFill>
            <a:blip r:embed="rId2"/>
            <a:stretch>
              <a:fillRect/>
            </a:stretch>
          </a:blipFill>
        </p:spPr>
        <p:txBody>
          <a:bodyPr/>
          <a:lstStyle/>
          <a:p>
            <a:endParaRPr lang="en-US"/>
          </a:p>
        </p:txBody>
      </p:sp>
      <p:sp>
        <p:nvSpPr>
          <p:cNvPr id="21" name="TextBox 21">
            <a:extLst>
              <a:ext uri="{C183D7F6-B498-43B3-948B-1728B52AA6E4}">
                <adec:decorative xmlns:adec="http://schemas.microsoft.com/office/drawing/2017/decorative" val="0"/>
              </a:ext>
            </a:extLst>
          </p:cNvPr>
          <p:cNvSpPr txBox="1"/>
          <p:nvPr/>
        </p:nvSpPr>
        <p:spPr>
          <a:xfrm>
            <a:off x="5242953" y="4891141"/>
            <a:ext cx="7243971" cy="68897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a:rPr>
              <a:t>Everything has been fantastic!</a:t>
            </a:r>
          </a:p>
        </p:txBody>
      </p:sp>
      <p:sp>
        <p:nvSpPr>
          <p:cNvPr id="28" name="TextBox 28">
            <a:extLst>
              <a:ext uri="{C183D7F6-B498-43B3-948B-1728B52AA6E4}">
                <adec:decorative xmlns:adec="http://schemas.microsoft.com/office/drawing/2017/decorative" val="0"/>
              </a:ext>
            </a:extLst>
          </p:cNvPr>
          <p:cNvSpPr txBox="1"/>
          <p:nvPr/>
        </p:nvSpPr>
        <p:spPr>
          <a:xfrm>
            <a:off x="1896383" y="5882564"/>
            <a:ext cx="1832829" cy="68897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a:rPr>
              <a:t>Blue</a:t>
            </a:r>
          </a:p>
        </p:txBody>
      </p:sp>
      <p:sp>
        <p:nvSpPr>
          <p:cNvPr id="6" name="Freeform 6" descr="Blue heart.">
            <a:extLst>
              <a:ext uri="{C183D7F6-B498-43B3-948B-1728B52AA6E4}">
                <adec:decorative xmlns:adec="http://schemas.microsoft.com/office/drawing/2017/decorative" val="0"/>
              </a:ext>
            </a:extLst>
          </p:cNvPr>
          <p:cNvSpPr/>
          <p:nvPr/>
        </p:nvSpPr>
        <p:spPr>
          <a:xfrm>
            <a:off x="3771187" y="5911139"/>
            <a:ext cx="976726" cy="845401"/>
          </a:xfrm>
          <a:custGeom>
            <a:avLst/>
            <a:gdLst/>
            <a:ahLst/>
            <a:cxnLst/>
            <a:rect l="l" t="t" r="r" b="b"/>
            <a:pathLst>
              <a:path w="976726" h="845401">
                <a:moveTo>
                  <a:pt x="0" y="0"/>
                </a:moveTo>
                <a:lnTo>
                  <a:pt x="976726" y="0"/>
                </a:lnTo>
                <a:lnTo>
                  <a:pt x="976726" y="845401"/>
                </a:lnTo>
                <a:lnTo>
                  <a:pt x="0" y="845401"/>
                </a:lnTo>
                <a:lnTo>
                  <a:pt x="0" y="0"/>
                </a:lnTo>
                <a:close/>
              </a:path>
            </a:pathLst>
          </a:custGeom>
          <a:blipFill>
            <a:blip r:embed="rId3"/>
            <a:stretch>
              <a:fillRect/>
            </a:stretch>
          </a:blipFill>
        </p:spPr>
        <p:txBody>
          <a:bodyPr/>
          <a:lstStyle/>
          <a:p>
            <a:endParaRPr lang="en-US"/>
          </a:p>
        </p:txBody>
      </p:sp>
      <p:sp>
        <p:nvSpPr>
          <p:cNvPr id="22" name="TextBox 22">
            <a:extLst>
              <a:ext uri="{C183D7F6-B498-43B3-948B-1728B52AA6E4}">
                <adec:decorative xmlns:adec="http://schemas.microsoft.com/office/drawing/2017/decorative" val="0"/>
              </a:ext>
            </a:extLst>
          </p:cNvPr>
          <p:cNvSpPr txBox="1"/>
          <p:nvPr/>
        </p:nvSpPr>
        <p:spPr>
          <a:xfrm>
            <a:off x="5242953" y="5897125"/>
            <a:ext cx="7594363" cy="68897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a:rPr>
              <a:t>So far, so good. Can’t complain.</a:t>
            </a:r>
          </a:p>
        </p:txBody>
      </p:sp>
      <p:sp>
        <p:nvSpPr>
          <p:cNvPr id="29" name="TextBox 29">
            <a:extLst>
              <a:ext uri="{C183D7F6-B498-43B3-948B-1728B52AA6E4}">
                <adec:decorative xmlns:adec="http://schemas.microsoft.com/office/drawing/2017/decorative" val="0"/>
              </a:ext>
            </a:extLst>
          </p:cNvPr>
          <p:cNvSpPr txBox="1"/>
          <p:nvPr/>
        </p:nvSpPr>
        <p:spPr>
          <a:xfrm>
            <a:off x="1896383" y="6963341"/>
            <a:ext cx="1832829" cy="68897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a:rPr>
              <a:t>Yellow</a:t>
            </a:r>
          </a:p>
        </p:txBody>
      </p:sp>
      <p:sp>
        <p:nvSpPr>
          <p:cNvPr id="7" name="Freeform 7" descr="Yellow heart.">
            <a:extLst>
              <a:ext uri="{C183D7F6-B498-43B3-948B-1728B52AA6E4}">
                <adec:decorative xmlns:adec="http://schemas.microsoft.com/office/drawing/2017/decorative" val="0"/>
              </a:ext>
            </a:extLst>
          </p:cNvPr>
          <p:cNvSpPr/>
          <p:nvPr/>
        </p:nvSpPr>
        <p:spPr>
          <a:xfrm>
            <a:off x="3786316" y="6927990"/>
            <a:ext cx="976726" cy="845401"/>
          </a:xfrm>
          <a:custGeom>
            <a:avLst/>
            <a:gdLst/>
            <a:ahLst/>
            <a:cxnLst/>
            <a:rect l="l" t="t" r="r" b="b"/>
            <a:pathLst>
              <a:path w="976726" h="845401">
                <a:moveTo>
                  <a:pt x="0" y="0"/>
                </a:moveTo>
                <a:lnTo>
                  <a:pt x="976726" y="0"/>
                </a:lnTo>
                <a:lnTo>
                  <a:pt x="976726" y="845401"/>
                </a:lnTo>
                <a:lnTo>
                  <a:pt x="0" y="845401"/>
                </a:lnTo>
                <a:lnTo>
                  <a:pt x="0" y="0"/>
                </a:lnTo>
                <a:close/>
              </a:path>
            </a:pathLst>
          </a:custGeom>
          <a:blipFill>
            <a:blip r:embed="rId4"/>
            <a:stretch>
              <a:fillRect/>
            </a:stretch>
          </a:blipFill>
        </p:spPr>
        <p:txBody>
          <a:bodyPr/>
          <a:lstStyle/>
          <a:p>
            <a:endParaRPr lang="en-US"/>
          </a:p>
        </p:txBody>
      </p:sp>
      <p:sp>
        <p:nvSpPr>
          <p:cNvPr id="24" name="TextBox 24">
            <a:extLst>
              <a:ext uri="{C183D7F6-B498-43B3-948B-1728B52AA6E4}">
                <adec:decorative xmlns:adec="http://schemas.microsoft.com/office/drawing/2017/decorative" val="0"/>
              </a:ext>
            </a:extLst>
          </p:cNvPr>
          <p:cNvSpPr txBox="1"/>
          <p:nvPr/>
        </p:nvSpPr>
        <p:spPr>
          <a:xfrm>
            <a:off x="5242953" y="6889890"/>
            <a:ext cx="11105137" cy="68897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a:rPr>
              <a:t>I may have room for a little more information.</a:t>
            </a:r>
          </a:p>
        </p:txBody>
      </p:sp>
      <p:sp>
        <p:nvSpPr>
          <p:cNvPr id="30" name="TextBox 30">
            <a:extLst>
              <a:ext uri="{C183D7F6-B498-43B3-948B-1728B52AA6E4}">
                <adec:decorative xmlns:adec="http://schemas.microsoft.com/office/drawing/2017/decorative" val="0"/>
              </a:ext>
            </a:extLst>
          </p:cNvPr>
          <p:cNvSpPr txBox="1"/>
          <p:nvPr/>
        </p:nvSpPr>
        <p:spPr>
          <a:xfrm>
            <a:off x="1896383" y="7982041"/>
            <a:ext cx="1832829" cy="68897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a:rPr>
              <a:t>Purple</a:t>
            </a:r>
          </a:p>
        </p:txBody>
      </p:sp>
      <p:sp>
        <p:nvSpPr>
          <p:cNvPr id="8" name="Freeform 8" descr="Purple heart.">
            <a:extLst>
              <a:ext uri="{C183D7F6-B498-43B3-948B-1728B52AA6E4}">
                <adec:decorative xmlns:adec="http://schemas.microsoft.com/office/drawing/2017/decorative" val="0"/>
              </a:ext>
            </a:extLst>
          </p:cNvPr>
          <p:cNvSpPr/>
          <p:nvPr/>
        </p:nvSpPr>
        <p:spPr>
          <a:xfrm>
            <a:off x="3786316" y="7945553"/>
            <a:ext cx="971122" cy="847675"/>
          </a:xfrm>
          <a:custGeom>
            <a:avLst/>
            <a:gdLst/>
            <a:ahLst/>
            <a:cxnLst/>
            <a:rect l="l" t="t" r="r" b="b"/>
            <a:pathLst>
              <a:path w="971122" h="847675">
                <a:moveTo>
                  <a:pt x="0" y="0"/>
                </a:moveTo>
                <a:lnTo>
                  <a:pt x="971122" y="0"/>
                </a:lnTo>
                <a:lnTo>
                  <a:pt x="971122" y="847675"/>
                </a:lnTo>
                <a:lnTo>
                  <a:pt x="0" y="847675"/>
                </a:lnTo>
                <a:lnTo>
                  <a:pt x="0" y="0"/>
                </a:lnTo>
                <a:close/>
              </a:path>
            </a:pathLst>
          </a:custGeom>
          <a:blipFill>
            <a:blip r:embed="rId5"/>
            <a:stretch>
              <a:fillRect/>
            </a:stretch>
          </a:blipFill>
        </p:spPr>
        <p:txBody>
          <a:bodyPr/>
          <a:lstStyle/>
          <a:p>
            <a:endParaRPr lang="en-US"/>
          </a:p>
        </p:txBody>
      </p:sp>
      <p:sp>
        <p:nvSpPr>
          <p:cNvPr id="25" name="TextBox 25">
            <a:extLst>
              <a:ext uri="{C183D7F6-B498-43B3-948B-1728B52AA6E4}">
                <adec:decorative xmlns:adec="http://schemas.microsoft.com/office/drawing/2017/decorative" val="0"/>
              </a:ext>
            </a:extLst>
          </p:cNvPr>
          <p:cNvSpPr txBox="1"/>
          <p:nvPr/>
        </p:nvSpPr>
        <p:spPr>
          <a:xfrm>
            <a:off x="2481389" y="7992466"/>
            <a:ext cx="9622495" cy="68897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a:rPr>
              <a:t>I am processing.</a:t>
            </a:r>
          </a:p>
        </p:txBody>
      </p:sp>
      <p:sp>
        <p:nvSpPr>
          <p:cNvPr id="27" name="TextBox 27">
            <a:extLst>
              <a:ext uri="{C183D7F6-B498-43B3-948B-1728B52AA6E4}">
                <adec:decorative xmlns:adec="http://schemas.microsoft.com/office/drawing/2017/decorative" val="0"/>
              </a:ext>
            </a:extLst>
          </p:cNvPr>
          <p:cNvSpPr txBox="1"/>
          <p:nvPr/>
        </p:nvSpPr>
        <p:spPr>
          <a:xfrm>
            <a:off x="2089707" y="9050403"/>
            <a:ext cx="1832829" cy="68897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a:rPr>
              <a:t>Red</a:t>
            </a:r>
          </a:p>
        </p:txBody>
      </p:sp>
      <p:sp>
        <p:nvSpPr>
          <p:cNvPr id="9" name="Freeform 9" descr="Red heart.">
            <a:extLst>
              <a:ext uri="{C183D7F6-B498-43B3-948B-1728B52AA6E4}">
                <adec:decorative xmlns:adec="http://schemas.microsoft.com/office/drawing/2017/decorative" val="0"/>
              </a:ext>
            </a:extLst>
          </p:cNvPr>
          <p:cNvSpPr/>
          <p:nvPr/>
        </p:nvSpPr>
        <p:spPr>
          <a:xfrm>
            <a:off x="3823709" y="8960315"/>
            <a:ext cx="971569" cy="848065"/>
          </a:xfrm>
          <a:custGeom>
            <a:avLst/>
            <a:gdLst/>
            <a:ahLst/>
            <a:cxnLst/>
            <a:rect l="l" t="t" r="r" b="b"/>
            <a:pathLst>
              <a:path w="971569" h="848065">
                <a:moveTo>
                  <a:pt x="0" y="0"/>
                </a:moveTo>
                <a:lnTo>
                  <a:pt x="971569" y="0"/>
                </a:lnTo>
                <a:lnTo>
                  <a:pt x="971569" y="848065"/>
                </a:lnTo>
                <a:lnTo>
                  <a:pt x="0" y="848065"/>
                </a:lnTo>
                <a:lnTo>
                  <a:pt x="0" y="0"/>
                </a:lnTo>
                <a:close/>
              </a:path>
            </a:pathLst>
          </a:custGeom>
          <a:blipFill>
            <a:blip r:embed="rId6"/>
            <a:stretch>
              <a:fillRect/>
            </a:stretch>
          </a:blipFill>
        </p:spPr>
        <p:txBody>
          <a:bodyPr/>
          <a:lstStyle/>
          <a:p>
            <a:endParaRPr lang="en-US"/>
          </a:p>
        </p:txBody>
      </p:sp>
      <p:sp>
        <p:nvSpPr>
          <p:cNvPr id="23" name="TextBox 23">
            <a:extLst>
              <a:ext uri="{C183D7F6-B498-43B3-948B-1728B52AA6E4}">
                <adec:decorative xmlns:adec="http://schemas.microsoft.com/office/drawing/2017/decorative" val="0"/>
              </a:ext>
            </a:extLst>
          </p:cNvPr>
          <p:cNvSpPr txBox="1"/>
          <p:nvPr/>
        </p:nvSpPr>
        <p:spPr>
          <a:xfrm>
            <a:off x="5242953" y="8996998"/>
            <a:ext cx="5826407" cy="68897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a:rPr>
              <a:t>My brain is on overload!</a:t>
            </a:r>
          </a:p>
        </p:txBody>
      </p:sp>
      <p:sp>
        <p:nvSpPr>
          <p:cNvPr id="10" name="Freeform 10">
            <a:extLst>
              <a:ext uri="{C183D7F6-B498-43B3-948B-1728B52AA6E4}">
                <adec:decorative xmlns:adec="http://schemas.microsoft.com/office/drawing/2017/decorative" val="1"/>
              </a:ext>
            </a:extLst>
          </p:cNvPr>
          <p:cNvSpPr/>
          <p:nvPr/>
        </p:nvSpPr>
        <p:spPr>
          <a:xfrm>
            <a:off x="-5317752" y="6380343"/>
            <a:ext cx="7551058" cy="7551058"/>
          </a:xfrm>
          <a:custGeom>
            <a:avLst/>
            <a:gdLst/>
            <a:ahLst/>
            <a:cxnLst/>
            <a:rect l="l" t="t" r="r" b="b"/>
            <a:pathLst>
              <a:path w="7551058" h="7551058">
                <a:moveTo>
                  <a:pt x="0" y="0"/>
                </a:moveTo>
                <a:lnTo>
                  <a:pt x="7551058" y="0"/>
                </a:lnTo>
                <a:lnTo>
                  <a:pt x="7551058" y="7551058"/>
                </a:lnTo>
                <a:lnTo>
                  <a:pt x="0" y="75510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4" name="Group 14">
            <a:extLst>
              <a:ext uri="{C183D7F6-B498-43B3-948B-1728B52AA6E4}">
                <adec:decorative xmlns:adec="http://schemas.microsoft.com/office/drawing/2017/decorative" val="1"/>
              </a:ext>
            </a:extLst>
          </p:cNvPr>
          <p:cNvGrpSpPr/>
          <p:nvPr/>
        </p:nvGrpSpPr>
        <p:grpSpPr>
          <a:xfrm>
            <a:off x="13909696" y="-4765696"/>
            <a:ext cx="9531393" cy="953139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0546" r="-20546"/>
              </a:stretch>
            </a:blipFill>
          </p:spPr>
          <p:txBody>
            <a:bodyPr/>
            <a:lstStyle/>
            <a:p>
              <a:endParaRPr lang="en-US"/>
            </a:p>
          </p:txBody>
        </p:sp>
      </p:grpSp>
      <p:sp>
        <p:nvSpPr>
          <p:cNvPr id="16" name="Freeform 16" descr="A cartoon brain holding a first aid kit in the shape of a heart representing mental health.">
            <a:extLst>
              <a:ext uri="{C183D7F6-B498-43B3-948B-1728B52AA6E4}">
                <adec:decorative xmlns:adec="http://schemas.microsoft.com/office/drawing/2017/decorative" val="0"/>
              </a:ext>
            </a:extLst>
          </p:cNvPr>
          <p:cNvSpPr/>
          <p:nvPr/>
        </p:nvSpPr>
        <p:spPr>
          <a:xfrm>
            <a:off x="15081895" y="428326"/>
            <a:ext cx="2872973" cy="2661092"/>
          </a:xfrm>
          <a:custGeom>
            <a:avLst/>
            <a:gdLst/>
            <a:ahLst/>
            <a:cxnLst/>
            <a:rect l="l" t="t" r="r" b="b"/>
            <a:pathLst>
              <a:path w="2872973" h="2661092">
                <a:moveTo>
                  <a:pt x="0" y="0"/>
                </a:moveTo>
                <a:lnTo>
                  <a:pt x="2872974" y="0"/>
                </a:lnTo>
                <a:lnTo>
                  <a:pt x="2872974" y="2661091"/>
                </a:lnTo>
                <a:lnTo>
                  <a:pt x="0" y="26610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9">
            <a:extLst>
              <a:ext uri="{C183D7F6-B498-43B3-948B-1728B52AA6E4}">
                <adec:decorative xmlns:adec="http://schemas.microsoft.com/office/drawing/2017/decorative" val="1"/>
              </a:ext>
            </a:extLst>
          </p:cNvPr>
          <p:cNvSpPr txBox="1"/>
          <p:nvPr/>
        </p:nvSpPr>
        <p:spPr>
          <a:xfrm>
            <a:off x="16792331" y="9086850"/>
            <a:ext cx="1162537" cy="537845"/>
          </a:xfrm>
          <a:prstGeom prst="rect">
            <a:avLst/>
          </a:prstGeom>
        </p:spPr>
        <p:txBody>
          <a:bodyPr lIns="0" tIns="0" rIns="0" bIns="0" rtlCol="0" anchor="t">
            <a:spAutoFit/>
          </a:bodyPr>
          <a:lstStyle/>
          <a:p>
            <a:pPr algn="ctr">
              <a:lnSpc>
                <a:spcPts val="4480"/>
              </a:lnSpc>
            </a:pPr>
            <a:r>
              <a:rPr lang="en-US" sz="3200">
                <a:solidFill>
                  <a:srgbClr val="0A4A6C"/>
                </a:solidFill>
                <a:latin typeface="Open Sans Bold Bold"/>
              </a:rPr>
              <a:t>05</a:t>
            </a:r>
          </a:p>
        </p:txBody>
      </p:sp>
      <p:sp>
        <p:nvSpPr>
          <p:cNvPr id="32" name="Title 31">
            <a:extLst>
              <a:ext uri="{FF2B5EF4-FFF2-40B4-BE49-F238E27FC236}">
                <a16:creationId xmlns:a16="http://schemas.microsoft.com/office/drawing/2014/main" id="{EBFB7B35-F0E2-CE7E-9616-8AAFE6CC6501}"/>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MENTAL HEALTH CHECK-IN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698853" y="3138105"/>
            <a:ext cx="9419978" cy="941997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871D"/>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7" name="Group 7" descr="Page 6">
            <a:extLst>
              <a:ext uri="{C183D7F6-B498-43B3-948B-1728B52AA6E4}">
                <adec:decorative xmlns:adec="http://schemas.microsoft.com/office/drawing/2017/decorative" val="0"/>
              </a:ext>
            </a:extLst>
          </p:cNvPr>
          <p:cNvGrpSpPr/>
          <p:nvPr/>
        </p:nvGrpSpPr>
        <p:grpSpPr>
          <a:xfrm>
            <a:off x="251098" y="8486775"/>
            <a:ext cx="1543050" cy="154305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4D21"/>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6" name="Group 15" descr="Engagement Activity">
            <a:extLst>
              <a:ext uri="{FF2B5EF4-FFF2-40B4-BE49-F238E27FC236}">
                <a16:creationId xmlns:a16="http://schemas.microsoft.com/office/drawing/2014/main" id="{303EA274-68DC-8750-294F-7DBCCE87DD91}"/>
              </a:ext>
              <a:ext uri="{C183D7F6-B498-43B3-948B-1728B52AA6E4}">
                <adec:decorative xmlns:adec="http://schemas.microsoft.com/office/drawing/2017/decorative" val="0"/>
              </a:ext>
            </a:extLst>
          </p:cNvPr>
          <p:cNvGrpSpPr/>
          <p:nvPr/>
        </p:nvGrpSpPr>
        <p:grpSpPr>
          <a:xfrm>
            <a:off x="10242711" y="6336423"/>
            <a:ext cx="9066620" cy="2919707"/>
            <a:chOff x="10242711" y="6336423"/>
            <a:chExt cx="9066620" cy="2919707"/>
          </a:xfrm>
        </p:grpSpPr>
        <p:sp>
          <p:nvSpPr>
            <p:cNvPr id="11" name="TextBox 11" descr="Engagement"/>
            <p:cNvSpPr txBox="1"/>
            <p:nvPr/>
          </p:nvSpPr>
          <p:spPr>
            <a:xfrm>
              <a:off x="10242711" y="6336423"/>
              <a:ext cx="9066620" cy="1463418"/>
            </a:xfrm>
            <a:prstGeom prst="rect">
              <a:avLst/>
            </a:prstGeom>
          </p:spPr>
          <p:txBody>
            <a:bodyPr lIns="0" tIns="0" rIns="0" bIns="0" rtlCol="0" anchor="t">
              <a:spAutoFit/>
            </a:bodyPr>
            <a:lstStyle/>
            <a:p>
              <a:pPr>
                <a:lnSpc>
                  <a:spcPts val="12093"/>
                </a:lnSpc>
              </a:pPr>
              <a:r>
                <a:rPr lang="en-US" sz="8638" dirty="0">
                  <a:solidFill>
                    <a:srgbClr val="FFCF10"/>
                  </a:solidFill>
                  <a:latin typeface="Open Sans Extra Bold"/>
                </a:rPr>
                <a:t>ENGAGEMENT</a:t>
              </a:r>
            </a:p>
          </p:txBody>
        </p:sp>
        <p:sp>
          <p:nvSpPr>
            <p:cNvPr id="12" name="TextBox 12" descr="Activity"/>
            <p:cNvSpPr txBox="1"/>
            <p:nvPr/>
          </p:nvSpPr>
          <p:spPr>
            <a:xfrm>
              <a:off x="11852828" y="8297991"/>
              <a:ext cx="5846384" cy="958139"/>
            </a:xfrm>
            <a:prstGeom prst="rect">
              <a:avLst/>
            </a:prstGeom>
          </p:spPr>
          <p:txBody>
            <a:bodyPr lIns="0" tIns="0" rIns="0" bIns="0" rtlCol="0" anchor="t">
              <a:spAutoFit/>
            </a:bodyPr>
            <a:lstStyle/>
            <a:p>
              <a:pPr algn="r">
                <a:lnSpc>
                  <a:spcPts val="6214"/>
                </a:lnSpc>
              </a:pPr>
              <a:r>
                <a:rPr lang="en-US" sz="7672" spc="222" dirty="0">
                  <a:solidFill>
                    <a:srgbClr val="FCF6DB"/>
                  </a:solidFill>
                  <a:latin typeface="Beauty Salon Script"/>
                </a:rPr>
                <a:t>Activity</a:t>
              </a:r>
            </a:p>
          </p:txBody>
        </p:sp>
      </p:grpSp>
      <p:sp>
        <p:nvSpPr>
          <p:cNvPr id="13" name="TextBox 13">
            <a:extLst>
              <a:ext uri="{C183D7F6-B498-43B3-948B-1728B52AA6E4}">
                <adec:decorative xmlns:adec="http://schemas.microsoft.com/office/drawing/2017/decorative" val="0"/>
              </a:ext>
            </a:extLst>
          </p:cNvPr>
          <p:cNvSpPr txBox="1"/>
          <p:nvPr/>
        </p:nvSpPr>
        <p:spPr>
          <a:xfrm>
            <a:off x="1794148" y="1429937"/>
            <a:ext cx="6064055" cy="1708168"/>
          </a:xfrm>
          <a:prstGeom prst="rect">
            <a:avLst/>
          </a:prstGeom>
        </p:spPr>
        <p:txBody>
          <a:bodyPr lIns="0" tIns="0" rIns="0" bIns="0" rtlCol="0" anchor="t">
            <a:spAutoFit/>
          </a:bodyPr>
          <a:lstStyle/>
          <a:p>
            <a:pPr>
              <a:lnSpc>
                <a:spcPts val="13999"/>
              </a:lnSpc>
            </a:pPr>
            <a:r>
              <a:rPr lang="en-US" sz="9999">
                <a:solidFill>
                  <a:srgbClr val="0A4A6C"/>
                </a:solidFill>
                <a:latin typeface="Open Sans Extra Bold"/>
              </a:rPr>
              <a:t>PROMPT</a:t>
            </a:r>
          </a:p>
        </p:txBody>
      </p:sp>
      <p:sp>
        <p:nvSpPr>
          <p:cNvPr id="14" name="TextBox 14">
            <a:extLst>
              <a:ext uri="{C183D7F6-B498-43B3-948B-1728B52AA6E4}">
                <adec:decorative xmlns:adec="http://schemas.microsoft.com/office/drawing/2017/decorative" val="0"/>
              </a:ext>
            </a:extLst>
          </p:cNvPr>
          <p:cNvSpPr txBox="1"/>
          <p:nvPr/>
        </p:nvSpPr>
        <p:spPr>
          <a:xfrm>
            <a:off x="1028700" y="3918321"/>
            <a:ext cx="7363670" cy="1944371"/>
          </a:xfrm>
          <a:prstGeom prst="rect">
            <a:avLst/>
          </a:prstGeom>
        </p:spPr>
        <p:txBody>
          <a:bodyPr lIns="0" tIns="0" rIns="0" bIns="0" rtlCol="0" anchor="t">
            <a:spAutoFit/>
          </a:bodyPr>
          <a:lstStyle/>
          <a:p>
            <a:pPr algn="ctr">
              <a:lnSpc>
                <a:spcPts val="5179"/>
              </a:lnSpc>
            </a:pPr>
            <a:r>
              <a:rPr lang="en-US" sz="3699" dirty="0">
                <a:solidFill>
                  <a:srgbClr val="3D3D3D"/>
                </a:solidFill>
                <a:latin typeface="Open Sans"/>
              </a:rPr>
              <a:t>Using the link below, tell us what comes to mind when you hear the term “Shared Power”.</a:t>
            </a:r>
          </a:p>
        </p:txBody>
      </p:sp>
      <p:sp>
        <p:nvSpPr>
          <p:cNvPr id="10" name="Freeform 10" descr="QR Code: (insert link)">
            <a:extLst>
              <a:ext uri="{C183D7F6-B498-43B3-948B-1728B52AA6E4}">
                <adec:decorative xmlns:adec="http://schemas.microsoft.com/office/drawing/2017/decorative" val="0"/>
              </a:ext>
            </a:extLst>
          </p:cNvPr>
          <p:cNvSpPr/>
          <p:nvPr/>
        </p:nvSpPr>
        <p:spPr>
          <a:xfrm>
            <a:off x="3983437" y="764358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descr="Black and white image of a fair skinned woman with short hair, black glasses, scarf tie, and a long sleeve button down blouse crossing her arms while smiling. Behind her stands five people (a mixture of men and women) and a large glass window.&#10;">
            <a:extLst>
              <a:ext uri="{C183D7F6-B498-43B3-948B-1728B52AA6E4}">
                <adec:decorative xmlns:adec="http://schemas.microsoft.com/office/drawing/2017/decorative" val="0"/>
              </a:ext>
            </a:extLst>
          </p:cNvPr>
          <p:cNvGrpSpPr/>
          <p:nvPr/>
        </p:nvGrpSpPr>
        <p:grpSpPr>
          <a:xfrm>
            <a:off x="13294081" y="-725611"/>
            <a:ext cx="6588329" cy="6588303"/>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8727" r="-26696" b="-3551"/>
              </a:stretch>
            </a:blipFill>
          </p:spPr>
          <p:txBody>
            <a:bodyPr/>
            <a:lstStyle/>
            <a:p>
              <a:endParaRPr lang="en-US"/>
            </a:p>
          </p:txBody>
        </p:sp>
      </p:grpSp>
      <p:sp>
        <p:nvSpPr>
          <p:cNvPr id="15" name="TextBox 15">
            <a:extLst>
              <a:ext uri="{C183D7F6-B498-43B3-948B-1728B52AA6E4}">
                <adec:decorative xmlns:adec="http://schemas.microsoft.com/office/drawing/2017/decorative" val="1"/>
              </a:ext>
            </a:extLst>
          </p:cNvPr>
          <p:cNvSpPr txBox="1"/>
          <p:nvPr/>
        </p:nvSpPr>
        <p:spPr>
          <a:xfrm>
            <a:off x="441354" y="8960803"/>
            <a:ext cx="1162537" cy="537845"/>
          </a:xfrm>
          <a:prstGeom prst="rect">
            <a:avLst/>
          </a:prstGeom>
        </p:spPr>
        <p:txBody>
          <a:bodyPr lIns="0" tIns="0" rIns="0" bIns="0" rtlCol="0" anchor="t">
            <a:spAutoFit/>
          </a:bodyPr>
          <a:lstStyle/>
          <a:p>
            <a:pPr algn="ctr">
              <a:lnSpc>
                <a:spcPts val="4480"/>
              </a:lnSpc>
            </a:pPr>
            <a:r>
              <a:rPr lang="en-US" sz="3200">
                <a:solidFill>
                  <a:srgbClr val="FCF6DB"/>
                </a:solidFill>
                <a:latin typeface="Open Sans Bold Bold"/>
              </a:rPr>
              <a:t>06</a:t>
            </a:r>
          </a:p>
        </p:txBody>
      </p:sp>
      <p:sp>
        <p:nvSpPr>
          <p:cNvPr id="17" name="Title 16">
            <a:extLst>
              <a:ext uri="{FF2B5EF4-FFF2-40B4-BE49-F238E27FC236}">
                <a16:creationId xmlns:a16="http://schemas.microsoft.com/office/drawing/2014/main" id="{0E07C96B-132D-F441-D993-E2762CB646EA}"/>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ENGAGEMENT ACTIVITY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descr="Page 7">
            <a:extLst>
              <a:ext uri="{C183D7F6-B498-43B3-948B-1728B52AA6E4}">
                <adec:decorative xmlns:adec="http://schemas.microsoft.com/office/drawing/2017/decorative" val="0"/>
              </a:ext>
            </a:extLst>
          </p:cNvPr>
          <p:cNvGrpSpPr/>
          <p:nvPr/>
        </p:nvGrpSpPr>
        <p:grpSpPr>
          <a:xfrm>
            <a:off x="16611600" y="8635366"/>
            <a:ext cx="1543050" cy="154305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871D"/>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4" name="Group 23" descr="What is Shared Power">
            <a:extLst>
              <a:ext uri="{FF2B5EF4-FFF2-40B4-BE49-F238E27FC236}">
                <a16:creationId xmlns:a16="http://schemas.microsoft.com/office/drawing/2014/main" id="{DBB39110-1925-D6A5-00D8-E6A80010E18B}"/>
              </a:ext>
              <a:ext uri="{C183D7F6-B498-43B3-948B-1728B52AA6E4}">
                <adec:decorative xmlns:adec="http://schemas.microsoft.com/office/drawing/2017/decorative" val="0"/>
              </a:ext>
            </a:extLst>
          </p:cNvPr>
          <p:cNvGrpSpPr/>
          <p:nvPr/>
        </p:nvGrpSpPr>
        <p:grpSpPr>
          <a:xfrm>
            <a:off x="466911" y="258445"/>
            <a:ext cx="8115300" cy="2900668"/>
            <a:chOff x="466911" y="258445"/>
            <a:chExt cx="8115300" cy="2900668"/>
          </a:xfrm>
        </p:grpSpPr>
        <p:sp>
          <p:nvSpPr>
            <p:cNvPr id="2" name="TextBox 2" descr="What is"/>
            <p:cNvSpPr txBox="1"/>
            <p:nvPr/>
          </p:nvSpPr>
          <p:spPr>
            <a:xfrm>
              <a:off x="466911" y="258445"/>
              <a:ext cx="8115300" cy="1708151"/>
            </a:xfrm>
            <a:prstGeom prst="rect">
              <a:avLst/>
            </a:prstGeom>
          </p:spPr>
          <p:txBody>
            <a:bodyPr lIns="0" tIns="0" rIns="0" bIns="0" rtlCol="0" anchor="t">
              <a:spAutoFit/>
            </a:bodyPr>
            <a:lstStyle/>
            <a:p>
              <a:pPr>
                <a:lnSpc>
                  <a:spcPts val="13999"/>
                </a:lnSpc>
              </a:pPr>
              <a:r>
                <a:rPr lang="en-US" sz="9999" dirty="0">
                  <a:solidFill>
                    <a:srgbClr val="000000"/>
                  </a:solidFill>
                  <a:latin typeface="Open Sans Extra Bold"/>
                </a:rPr>
                <a:t>WHAT IS...</a:t>
              </a:r>
            </a:p>
          </p:txBody>
        </p:sp>
        <p:sp>
          <p:nvSpPr>
            <p:cNvPr id="3" name="TextBox 3" descr="Shared Power"/>
            <p:cNvSpPr txBox="1"/>
            <p:nvPr/>
          </p:nvSpPr>
          <p:spPr>
            <a:xfrm>
              <a:off x="1714864" y="2046593"/>
              <a:ext cx="6747473" cy="1112520"/>
            </a:xfrm>
            <a:prstGeom prst="rect">
              <a:avLst/>
            </a:prstGeom>
          </p:spPr>
          <p:txBody>
            <a:bodyPr lIns="0" tIns="0" rIns="0" bIns="0" rtlCol="0" anchor="t">
              <a:spAutoFit/>
            </a:bodyPr>
            <a:lstStyle/>
            <a:p>
              <a:pPr algn="r">
                <a:lnSpc>
                  <a:spcPts val="7290"/>
                </a:lnSpc>
              </a:pPr>
              <a:r>
                <a:rPr lang="en-US" sz="9000" spc="261" dirty="0">
                  <a:solidFill>
                    <a:srgbClr val="0A4A6C"/>
                  </a:solidFill>
                  <a:latin typeface="Beauty Salon Script"/>
                </a:rPr>
                <a:t>Shared Power</a:t>
              </a:r>
            </a:p>
          </p:txBody>
        </p:sp>
      </p:grpSp>
      <p:grpSp>
        <p:nvGrpSpPr>
          <p:cNvPr id="4" name="Group 4">
            <a:extLst>
              <a:ext uri="{C183D7F6-B498-43B3-948B-1728B52AA6E4}">
                <adec:decorative xmlns:adec="http://schemas.microsoft.com/office/drawing/2017/decorative" val="1"/>
              </a:ext>
            </a:extLst>
          </p:cNvPr>
          <p:cNvGrpSpPr/>
          <p:nvPr/>
        </p:nvGrpSpPr>
        <p:grpSpPr>
          <a:xfrm>
            <a:off x="10727037" y="6954654"/>
            <a:ext cx="6032534" cy="603253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10"/>
            </a:solidFill>
          </p:spPr>
          <p:txBody>
            <a:bodyPr/>
            <a:lstStyle/>
            <a:p>
              <a:endParaRPr lang="en-US"/>
            </a:p>
          </p:txBody>
        </p:sp>
        <p:sp>
          <p:nvSpPr>
            <p:cNvPr id="6" name="TextBox 6"/>
            <p:cNvSpPr txBox="1"/>
            <p:nvPr/>
          </p:nvSpPr>
          <p:spPr>
            <a:xfrm>
              <a:off x="76200" y="38100"/>
              <a:ext cx="660400" cy="698500"/>
            </a:xfrm>
            <a:prstGeom prst="rect">
              <a:avLst/>
            </a:prstGeom>
          </p:spPr>
          <p:txBody>
            <a:bodyPr lIns="66975" tIns="66975" rIns="66975" bIns="66975" rtlCol="0" anchor="ctr"/>
            <a:lstStyle/>
            <a:p>
              <a:pPr algn="ctr">
                <a:lnSpc>
                  <a:spcPts val="3359"/>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a:off x="6421143" y="2722755"/>
            <a:ext cx="5169215" cy="516921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6DB"/>
            </a:solidFill>
          </p:spPr>
          <p:txBody>
            <a:bodyPr/>
            <a:lstStyle/>
            <a:p>
              <a:endParaRPr lang="en-US"/>
            </a:p>
          </p:txBody>
        </p:sp>
        <p:sp>
          <p:nvSpPr>
            <p:cNvPr id="12" name="TextBox 12"/>
            <p:cNvSpPr txBox="1"/>
            <p:nvPr/>
          </p:nvSpPr>
          <p:spPr>
            <a:xfrm>
              <a:off x="76200" y="38100"/>
              <a:ext cx="660400" cy="698500"/>
            </a:xfrm>
            <a:prstGeom prst="rect">
              <a:avLst/>
            </a:prstGeom>
          </p:spPr>
          <p:txBody>
            <a:bodyPr lIns="66975" tIns="66975" rIns="66975" bIns="66975" rtlCol="0" anchor="ctr"/>
            <a:lstStyle/>
            <a:p>
              <a:pPr algn="ctr">
                <a:lnSpc>
                  <a:spcPts val="3359"/>
                </a:lnSpc>
              </a:pPr>
              <a:endParaRPr/>
            </a:p>
          </p:txBody>
        </p:sp>
      </p:grpSp>
      <p:grpSp>
        <p:nvGrpSpPr>
          <p:cNvPr id="13" name="Group 13">
            <a:extLst>
              <a:ext uri="{C183D7F6-B498-43B3-948B-1728B52AA6E4}">
                <adec:decorative xmlns:adec="http://schemas.microsoft.com/office/drawing/2017/decorative" val="1"/>
              </a:ext>
            </a:extLst>
          </p:cNvPr>
          <p:cNvGrpSpPr/>
          <p:nvPr/>
        </p:nvGrpSpPr>
        <p:grpSpPr>
          <a:xfrm>
            <a:off x="11941977" y="1028700"/>
            <a:ext cx="5169215" cy="516921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3D3D"/>
            </a:solidFill>
          </p:spPr>
          <p:txBody>
            <a:bodyPr/>
            <a:lstStyle/>
            <a:p>
              <a:endParaRPr lang="en-US"/>
            </a:p>
          </p:txBody>
        </p:sp>
        <p:sp>
          <p:nvSpPr>
            <p:cNvPr id="15" name="TextBox 15"/>
            <p:cNvSpPr txBox="1"/>
            <p:nvPr/>
          </p:nvSpPr>
          <p:spPr>
            <a:xfrm>
              <a:off x="76200" y="38100"/>
              <a:ext cx="660400" cy="698500"/>
            </a:xfrm>
            <a:prstGeom prst="rect">
              <a:avLst/>
            </a:prstGeom>
          </p:spPr>
          <p:txBody>
            <a:bodyPr lIns="66975" tIns="66975" rIns="66975" bIns="66975" rtlCol="0" anchor="ctr"/>
            <a:lstStyle/>
            <a:p>
              <a:pPr algn="ctr">
                <a:lnSpc>
                  <a:spcPts val="3359"/>
                </a:lnSpc>
              </a:pPr>
              <a:endParaRPr/>
            </a:p>
          </p:txBody>
        </p:sp>
      </p:grpSp>
      <p:grpSp>
        <p:nvGrpSpPr>
          <p:cNvPr id="16" name="Group 16">
            <a:extLst>
              <a:ext uri="{C183D7F6-B498-43B3-948B-1728B52AA6E4}">
                <adec:decorative xmlns:adec="http://schemas.microsoft.com/office/drawing/2017/decorative" val="1"/>
              </a:ext>
            </a:extLst>
          </p:cNvPr>
          <p:cNvGrpSpPr/>
          <p:nvPr/>
        </p:nvGrpSpPr>
        <p:grpSpPr>
          <a:xfrm>
            <a:off x="903619" y="4089085"/>
            <a:ext cx="5169215" cy="516921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3D3D"/>
            </a:solidFill>
          </p:spPr>
          <p:txBody>
            <a:bodyPr/>
            <a:lstStyle/>
            <a:p>
              <a:endParaRPr lang="en-US"/>
            </a:p>
          </p:txBody>
        </p:sp>
        <p:sp>
          <p:nvSpPr>
            <p:cNvPr id="18" name="TextBox 18"/>
            <p:cNvSpPr txBox="1"/>
            <p:nvPr/>
          </p:nvSpPr>
          <p:spPr>
            <a:xfrm>
              <a:off x="76200" y="38100"/>
              <a:ext cx="660400" cy="698500"/>
            </a:xfrm>
            <a:prstGeom prst="rect">
              <a:avLst/>
            </a:prstGeom>
          </p:spPr>
          <p:txBody>
            <a:bodyPr lIns="66975" tIns="66975" rIns="66975" bIns="66975" rtlCol="0" anchor="ctr"/>
            <a:lstStyle/>
            <a:p>
              <a:pPr algn="ctr">
                <a:lnSpc>
                  <a:spcPts val="3359"/>
                </a:lnSpc>
              </a:pPr>
              <a:endParaRPr/>
            </a:p>
          </p:txBody>
        </p:sp>
      </p:grpSp>
      <p:sp>
        <p:nvSpPr>
          <p:cNvPr id="19" name="Freeform 19">
            <a:extLst>
              <a:ext uri="{C183D7F6-B498-43B3-948B-1728B52AA6E4}">
                <adec:decorative xmlns:adec="http://schemas.microsoft.com/office/drawing/2017/decorative" val="1"/>
              </a:ext>
            </a:extLst>
          </p:cNvPr>
          <p:cNvSpPr/>
          <p:nvPr/>
        </p:nvSpPr>
        <p:spPr>
          <a:xfrm>
            <a:off x="10165732" y="9416416"/>
            <a:ext cx="1741168" cy="1741168"/>
          </a:xfrm>
          <a:custGeom>
            <a:avLst/>
            <a:gdLst/>
            <a:ahLst/>
            <a:cxnLst/>
            <a:rect l="l" t="t" r="r" b="b"/>
            <a:pathLst>
              <a:path w="1741168" h="1741168">
                <a:moveTo>
                  <a:pt x="0" y="0"/>
                </a:moveTo>
                <a:lnTo>
                  <a:pt x="1741168" y="0"/>
                </a:lnTo>
                <a:lnTo>
                  <a:pt x="1741168" y="1741168"/>
                </a:lnTo>
                <a:lnTo>
                  <a:pt x="0" y="1741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TextBox 20">
            <a:extLst>
              <a:ext uri="{C183D7F6-B498-43B3-948B-1728B52AA6E4}">
                <adec:decorative xmlns:adec="http://schemas.microsoft.com/office/drawing/2017/decorative" val="1"/>
              </a:ext>
            </a:extLst>
          </p:cNvPr>
          <p:cNvSpPr txBox="1"/>
          <p:nvPr/>
        </p:nvSpPr>
        <p:spPr>
          <a:xfrm>
            <a:off x="16801856" y="9118918"/>
            <a:ext cx="1162537" cy="537845"/>
          </a:xfrm>
          <a:prstGeom prst="rect">
            <a:avLst/>
          </a:prstGeom>
        </p:spPr>
        <p:txBody>
          <a:bodyPr lIns="0" tIns="0" rIns="0" bIns="0" rtlCol="0" anchor="t">
            <a:spAutoFit/>
          </a:bodyPr>
          <a:lstStyle/>
          <a:p>
            <a:pPr algn="ctr">
              <a:lnSpc>
                <a:spcPts val="4480"/>
              </a:lnSpc>
            </a:pPr>
            <a:r>
              <a:rPr lang="en-US" sz="3200">
                <a:solidFill>
                  <a:srgbClr val="FFFFFF"/>
                </a:solidFill>
                <a:latin typeface="Open Sans Bold Bold"/>
              </a:rPr>
              <a:t>07</a:t>
            </a:r>
          </a:p>
        </p:txBody>
      </p:sp>
      <p:sp>
        <p:nvSpPr>
          <p:cNvPr id="21" name="TextBox 21" descr="Definition">
            <a:extLst>
              <a:ext uri="{C183D7F6-B498-43B3-948B-1728B52AA6E4}">
                <adec:decorative xmlns:adec="http://schemas.microsoft.com/office/drawing/2017/decorative" val="0"/>
              </a:ext>
            </a:extLst>
          </p:cNvPr>
          <p:cNvSpPr txBox="1"/>
          <p:nvPr/>
        </p:nvSpPr>
        <p:spPr>
          <a:xfrm>
            <a:off x="1714864" y="6402257"/>
            <a:ext cx="3442575" cy="552397"/>
          </a:xfrm>
          <a:prstGeom prst="rect">
            <a:avLst/>
          </a:prstGeom>
        </p:spPr>
        <p:txBody>
          <a:bodyPr lIns="0" tIns="0" rIns="0" bIns="0" rtlCol="0" anchor="t">
            <a:spAutoFit/>
          </a:bodyPr>
          <a:lstStyle/>
          <a:p>
            <a:pPr algn="ctr">
              <a:lnSpc>
                <a:spcPts val="4356"/>
              </a:lnSpc>
            </a:pPr>
            <a:r>
              <a:rPr lang="en-US" sz="3691" dirty="0">
                <a:solidFill>
                  <a:srgbClr val="FCF6DB"/>
                </a:solidFill>
                <a:latin typeface="Open Sans Extra Bold"/>
              </a:rPr>
              <a:t>DEFINITION</a:t>
            </a:r>
          </a:p>
        </p:txBody>
      </p:sp>
      <p:sp>
        <p:nvSpPr>
          <p:cNvPr id="23" name="TextBox 23" descr="The Four Principles">
            <a:extLst>
              <a:ext uri="{C183D7F6-B498-43B3-948B-1728B52AA6E4}">
                <adec:decorative xmlns:adec="http://schemas.microsoft.com/office/drawing/2017/decorative" val="0"/>
              </a:ext>
            </a:extLst>
          </p:cNvPr>
          <p:cNvSpPr txBox="1"/>
          <p:nvPr/>
        </p:nvSpPr>
        <p:spPr>
          <a:xfrm>
            <a:off x="7284462" y="4807278"/>
            <a:ext cx="3442575" cy="1104943"/>
          </a:xfrm>
          <a:prstGeom prst="rect">
            <a:avLst/>
          </a:prstGeom>
        </p:spPr>
        <p:txBody>
          <a:bodyPr lIns="0" tIns="0" rIns="0" bIns="0" rtlCol="0" anchor="t">
            <a:spAutoFit/>
          </a:bodyPr>
          <a:lstStyle/>
          <a:p>
            <a:pPr algn="ctr">
              <a:lnSpc>
                <a:spcPts val="4356"/>
              </a:lnSpc>
            </a:pPr>
            <a:r>
              <a:rPr lang="en-US" sz="3691" dirty="0">
                <a:solidFill>
                  <a:srgbClr val="3D3D3D"/>
                </a:solidFill>
                <a:latin typeface="Open Sans Extra Bold"/>
              </a:rPr>
              <a:t>THE FOUR PRINCIPLES </a:t>
            </a:r>
          </a:p>
        </p:txBody>
      </p:sp>
      <p:sp>
        <p:nvSpPr>
          <p:cNvPr id="22" name="TextBox 22" descr="Disrupting Systems">
            <a:extLst>
              <a:ext uri="{C183D7F6-B498-43B3-948B-1728B52AA6E4}">
                <adec:decorative xmlns:adec="http://schemas.microsoft.com/office/drawing/2017/decorative" val="0"/>
              </a:ext>
            </a:extLst>
          </p:cNvPr>
          <p:cNvSpPr txBox="1"/>
          <p:nvPr/>
        </p:nvSpPr>
        <p:spPr>
          <a:xfrm>
            <a:off x="12805297" y="2984142"/>
            <a:ext cx="3442575" cy="1104943"/>
          </a:xfrm>
          <a:prstGeom prst="rect">
            <a:avLst/>
          </a:prstGeom>
        </p:spPr>
        <p:txBody>
          <a:bodyPr lIns="0" tIns="0" rIns="0" bIns="0" rtlCol="0" anchor="t">
            <a:spAutoFit/>
          </a:bodyPr>
          <a:lstStyle/>
          <a:p>
            <a:pPr algn="ctr">
              <a:lnSpc>
                <a:spcPts val="4356"/>
              </a:lnSpc>
            </a:pPr>
            <a:r>
              <a:rPr lang="en-US" sz="3691" dirty="0">
                <a:solidFill>
                  <a:srgbClr val="FCF6DB"/>
                </a:solidFill>
                <a:latin typeface="Open Sans Extra Bold"/>
              </a:rPr>
              <a:t>DISRUPTING SYSTEMS</a:t>
            </a:r>
          </a:p>
        </p:txBody>
      </p:sp>
      <p:sp>
        <p:nvSpPr>
          <p:cNvPr id="25" name="Title 24">
            <a:extLst>
              <a:ext uri="{FF2B5EF4-FFF2-40B4-BE49-F238E27FC236}">
                <a16:creationId xmlns:a16="http://schemas.microsoft.com/office/drawing/2014/main" id="{E4C4C214-FEFC-0B7F-9A5C-91661BBD7851}"/>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WHAT IS SHARED POWER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97635" y="-1084730"/>
            <a:ext cx="5169215" cy="516921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3D3D"/>
            </a:solidFill>
          </p:spPr>
          <p:txBody>
            <a:bodyPr/>
            <a:lstStyle/>
            <a:p>
              <a:endParaRPr lang="en-US"/>
            </a:p>
          </p:txBody>
        </p:sp>
        <p:sp>
          <p:nvSpPr>
            <p:cNvPr id="4" name="TextBox 4"/>
            <p:cNvSpPr txBox="1"/>
            <p:nvPr/>
          </p:nvSpPr>
          <p:spPr>
            <a:xfrm>
              <a:off x="76200" y="38100"/>
              <a:ext cx="660400" cy="698500"/>
            </a:xfrm>
            <a:prstGeom prst="rect">
              <a:avLst/>
            </a:prstGeom>
          </p:spPr>
          <p:txBody>
            <a:bodyPr lIns="66975" tIns="66975" rIns="66975" bIns="66975" rtlCol="0" anchor="ctr"/>
            <a:lstStyle/>
            <a:p>
              <a:pPr algn="ctr">
                <a:lnSpc>
                  <a:spcPts val="3359"/>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978963" y="6673693"/>
            <a:ext cx="5169215" cy="516921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10"/>
            </a:solidFill>
          </p:spPr>
          <p:txBody>
            <a:bodyPr/>
            <a:lstStyle/>
            <a:p>
              <a:endParaRPr lang="en-US"/>
            </a:p>
          </p:txBody>
        </p:sp>
        <p:sp>
          <p:nvSpPr>
            <p:cNvPr id="7" name="TextBox 7"/>
            <p:cNvSpPr txBox="1"/>
            <p:nvPr/>
          </p:nvSpPr>
          <p:spPr>
            <a:xfrm>
              <a:off x="76200" y="38100"/>
              <a:ext cx="660400" cy="698500"/>
            </a:xfrm>
            <a:prstGeom prst="rect">
              <a:avLst/>
            </a:prstGeom>
          </p:spPr>
          <p:txBody>
            <a:bodyPr lIns="66975" tIns="66975" rIns="66975" bIns="66975" rtlCol="0" anchor="ctr"/>
            <a:lstStyle/>
            <a:p>
              <a:pPr algn="ctr">
                <a:lnSpc>
                  <a:spcPts val="3359"/>
                </a:lnSpc>
              </a:pPr>
              <a:endParaRPr/>
            </a:p>
          </p:txBody>
        </p:sp>
      </p:grpSp>
      <p:sp>
        <p:nvSpPr>
          <p:cNvPr id="8" name="Freeform 8">
            <a:extLst>
              <a:ext uri="{C183D7F6-B498-43B3-948B-1728B52AA6E4}">
                <adec:decorative xmlns:adec="http://schemas.microsoft.com/office/drawing/2017/decorative" val="1"/>
              </a:ext>
            </a:extLst>
          </p:cNvPr>
          <p:cNvSpPr/>
          <p:nvPr/>
        </p:nvSpPr>
        <p:spPr>
          <a:xfrm>
            <a:off x="12423237" y="8820809"/>
            <a:ext cx="5864763" cy="2932381"/>
          </a:xfrm>
          <a:custGeom>
            <a:avLst/>
            <a:gdLst/>
            <a:ahLst/>
            <a:cxnLst/>
            <a:rect l="l" t="t" r="r" b="b"/>
            <a:pathLst>
              <a:path w="5864763" h="2932381">
                <a:moveTo>
                  <a:pt x="0" y="0"/>
                </a:moveTo>
                <a:lnTo>
                  <a:pt x="5864763" y="0"/>
                </a:lnTo>
                <a:lnTo>
                  <a:pt x="5864763" y="2932382"/>
                </a:lnTo>
                <a:lnTo>
                  <a:pt x="0" y="2932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rot="-10800000">
            <a:off x="346856" y="-1084730"/>
            <a:ext cx="5864763" cy="2932381"/>
          </a:xfrm>
          <a:custGeom>
            <a:avLst/>
            <a:gdLst/>
            <a:ahLst/>
            <a:cxnLst/>
            <a:rect l="l" t="t" r="r" b="b"/>
            <a:pathLst>
              <a:path w="5864763" h="2932381">
                <a:moveTo>
                  <a:pt x="0" y="0"/>
                </a:moveTo>
                <a:lnTo>
                  <a:pt x="5864763" y="0"/>
                </a:lnTo>
                <a:lnTo>
                  <a:pt x="5864763" y="2932381"/>
                </a:lnTo>
                <a:lnTo>
                  <a:pt x="0" y="2932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a:extLst>
              <a:ext uri="{C183D7F6-B498-43B3-948B-1728B52AA6E4}">
                <adec:decorative xmlns:adec="http://schemas.microsoft.com/office/drawing/2017/decorative" val="1"/>
              </a:ext>
            </a:extLst>
          </p:cNvPr>
          <p:cNvGrpSpPr/>
          <p:nvPr/>
        </p:nvGrpSpPr>
        <p:grpSpPr>
          <a:xfrm>
            <a:off x="2212107" y="-2032232"/>
            <a:ext cx="14351463" cy="143514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BBE1"/>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TextBox 13" descr="Brain Break!"/>
          <p:cNvSpPr txBox="1">
            <a:spLocks noGrp="1"/>
          </p:cNvSpPr>
          <p:nvPr>
            <p:ph type="title" idx="4294967295"/>
          </p:nvPr>
        </p:nvSpPr>
        <p:spPr>
          <a:xfrm>
            <a:off x="2816145" y="3472343"/>
            <a:ext cx="13410087" cy="24131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9800"/>
              </a:lnSpc>
              <a:spcBef>
                <a:spcPts val="0"/>
              </a:spcBef>
              <a:spcAft>
                <a:spcPts val="0"/>
              </a:spcAft>
              <a:buClrTx/>
              <a:buSzTx/>
              <a:buFontTx/>
              <a:buNone/>
              <a:tabLst/>
              <a:defRPr/>
            </a:pPr>
            <a:r>
              <a:rPr kumimoji="0" lang="en-US" sz="14143" b="0" i="0" u="none" strike="noStrike" kern="1200" cap="none" spc="0" normalizeH="0" baseline="0" noProof="0" dirty="0">
                <a:ln>
                  <a:noFill/>
                </a:ln>
                <a:solidFill>
                  <a:srgbClr val="000000"/>
                </a:solidFill>
                <a:effectLst/>
                <a:uLnTx/>
                <a:uFillTx/>
                <a:latin typeface="Open Sans Extra Bold"/>
                <a:ea typeface="+mn-ea"/>
                <a:cs typeface="+mn-cs"/>
              </a:rPr>
              <a:t>BRAIN BREAK!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5117088"/>
            <a:ext cx="8115300" cy="858154"/>
            <a:chOff x="0" y="0"/>
            <a:chExt cx="2137363" cy="226016"/>
          </a:xfrm>
        </p:grpSpPr>
        <p:sp>
          <p:nvSpPr>
            <p:cNvPr id="3" name="Freeform 3"/>
            <p:cNvSpPr/>
            <p:nvPr/>
          </p:nvSpPr>
          <p:spPr>
            <a:xfrm>
              <a:off x="0" y="0"/>
              <a:ext cx="2137363" cy="226016"/>
            </a:xfrm>
            <a:custGeom>
              <a:avLst/>
              <a:gdLst/>
              <a:ahLst/>
              <a:cxnLst/>
              <a:rect l="l" t="t" r="r" b="b"/>
              <a:pathLst>
                <a:path w="2137363" h="226016">
                  <a:moveTo>
                    <a:pt x="48654" y="0"/>
                  </a:moveTo>
                  <a:lnTo>
                    <a:pt x="2088710" y="0"/>
                  </a:lnTo>
                  <a:cubicBezTo>
                    <a:pt x="2115580" y="0"/>
                    <a:pt x="2137363" y="21783"/>
                    <a:pt x="2137363" y="48654"/>
                  </a:cubicBezTo>
                  <a:lnTo>
                    <a:pt x="2137363" y="177362"/>
                  </a:lnTo>
                  <a:cubicBezTo>
                    <a:pt x="2137363" y="204233"/>
                    <a:pt x="2115580" y="226016"/>
                    <a:pt x="2088710" y="226016"/>
                  </a:cubicBezTo>
                  <a:lnTo>
                    <a:pt x="48654" y="226016"/>
                  </a:lnTo>
                  <a:cubicBezTo>
                    <a:pt x="21783" y="226016"/>
                    <a:pt x="0" y="204233"/>
                    <a:pt x="0" y="177362"/>
                  </a:cubicBezTo>
                  <a:lnTo>
                    <a:pt x="0" y="48654"/>
                  </a:lnTo>
                  <a:cubicBezTo>
                    <a:pt x="0" y="21783"/>
                    <a:pt x="21783" y="0"/>
                    <a:pt x="48654" y="0"/>
                  </a:cubicBezTo>
                  <a:close/>
                </a:path>
              </a:pathLst>
            </a:custGeom>
            <a:solidFill>
              <a:srgbClr val="0A4A6C"/>
            </a:solidFill>
          </p:spPr>
          <p:txBody>
            <a:bodyPr/>
            <a:lstStyle/>
            <a:p>
              <a:endParaRPr lang="en-US"/>
            </a:p>
          </p:txBody>
        </p:sp>
        <p:sp>
          <p:nvSpPr>
            <p:cNvPr id="4" name="TextBox 4"/>
            <p:cNvSpPr txBox="1"/>
            <p:nvPr/>
          </p:nvSpPr>
          <p:spPr>
            <a:xfrm>
              <a:off x="0" y="-38100"/>
              <a:ext cx="2137363" cy="264116"/>
            </a:xfrm>
            <a:prstGeom prst="rect">
              <a:avLst/>
            </a:prstGeom>
          </p:spPr>
          <p:txBody>
            <a:bodyPr lIns="50800" tIns="50800" rIns="50800" bIns="50800" rtlCol="0" anchor="ctr"/>
            <a:lstStyle/>
            <a:p>
              <a:pPr algn="ctr">
                <a:lnSpc>
                  <a:spcPts val="3359"/>
                </a:lnSpc>
              </a:pPr>
              <a:endParaRPr/>
            </a:p>
          </p:txBody>
        </p:sp>
      </p:grpSp>
      <p:grpSp>
        <p:nvGrpSpPr>
          <p:cNvPr id="5" name="Group 5" descr="Page 9"/>
          <p:cNvGrpSpPr/>
          <p:nvPr/>
        </p:nvGrpSpPr>
        <p:grpSpPr>
          <a:xfrm>
            <a:off x="16487775" y="8609573"/>
            <a:ext cx="1543050" cy="1543050"/>
            <a:chOff x="0" y="0"/>
            <a:chExt cx="2057400" cy="2057400"/>
          </a:xfrm>
        </p:grpSpPr>
        <p:grpSp>
          <p:nvGrpSpPr>
            <p:cNvPr id="6" name="Group 6"/>
            <p:cNvGrpSpPr/>
            <p:nvPr/>
          </p:nvGrpSpPr>
          <p:grpSpPr>
            <a:xfrm>
              <a:off x="0" y="0"/>
              <a:ext cx="2057400" cy="20574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3D3D"/>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253675" y="651087"/>
              <a:ext cx="1550050" cy="698077"/>
            </a:xfrm>
            <a:prstGeom prst="rect">
              <a:avLst/>
            </a:prstGeom>
          </p:spPr>
          <p:txBody>
            <a:bodyPr lIns="0" tIns="0" rIns="0" bIns="0" rtlCol="0" anchor="t">
              <a:spAutoFit/>
            </a:bodyPr>
            <a:lstStyle/>
            <a:p>
              <a:pPr algn="ctr">
                <a:lnSpc>
                  <a:spcPts val="4480"/>
                </a:lnSpc>
              </a:pPr>
              <a:r>
                <a:rPr lang="en-US" sz="3200">
                  <a:solidFill>
                    <a:srgbClr val="FCF6DB"/>
                  </a:solidFill>
                  <a:latin typeface="Open Sans Bold Bold"/>
                </a:rPr>
                <a:t>09</a:t>
              </a:r>
            </a:p>
          </p:txBody>
        </p:sp>
      </p:grpSp>
      <p:grpSp>
        <p:nvGrpSpPr>
          <p:cNvPr id="10" name="Group 10">
            <a:extLst>
              <a:ext uri="{C183D7F6-B498-43B3-948B-1728B52AA6E4}">
                <adec:decorative xmlns:adec="http://schemas.microsoft.com/office/drawing/2017/decorative" val="1"/>
              </a:ext>
            </a:extLst>
          </p:cNvPr>
          <p:cNvGrpSpPr/>
          <p:nvPr/>
        </p:nvGrpSpPr>
        <p:grpSpPr>
          <a:xfrm>
            <a:off x="1028700" y="6436064"/>
            <a:ext cx="8115300" cy="858154"/>
            <a:chOff x="0" y="0"/>
            <a:chExt cx="2137363" cy="226016"/>
          </a:xfrm>
        </p:grpSpPr>
        <p:sp>
          <p:nvSpPr>
            <p:cNvPr id="11" name="Freeform 11"/>
            <p:cNvSpPr/>
            <p:nvPr/>
          </p:nvSpPr>
          <p:spPr>
            <a:xfrm>
              <a:off x="0" y="0"/>
              <a:ext cx="2137363" cy="226016"/>
            </a:xfrm>
            <a:custGeom>
              <a:avLst/>
              <a:gdLst/>
              <a:ahLst/>
              <a:cxnLst/>
              <a:rect l="l" t="t" r="r" b="b"/>
              <a:pathLst>
                <a:path w="2137363" h="226016">
                  <a:moveTo>
                    <a:pt x="48654" y="0"/>
                  </a:moveTo>
                  <a:lnTo>
                    <a:pt x="2088710" y="0"/>
                  </a:lnTo>
                  <a:cubicBezTo>
                    <a:pt x="2115580" y="0"/>
                    <a:pt x="2137363" y="21783"/>
                    <a:pt x="2137363" y="48654"/>
                  </a:cubicBezTo>
                  <a:lnTo>
                    <a:pt x="2137363" y="177362"/>
                  </a:lnTo>
                  <a:cubicBezTo>
                    <a:pt x="2137363" y="204233"/>
                    <a:pt x="2115580" y="226016"/>
                    <a:pt x="2088710" y="226016"/>
                  </a:cubicBezTo>
                  <a:lnTo>
                    <a:pt x="48654" y="226016"/>
                  </a:lnTo>
                  <a:cubicBezTo>
                    <a:pt x="21783" y="226016"/>
                    <a:pt x="0" y="204233"/>
                    <a:pt x="0" y="177362"/>
                  </a:cubicBezTo>
                  <a:lnTo>
                    <a:pt x="0" y="48654"/>
                  </a:lnTo>
                  <a:cubicBezTo>
                    <a:pt x="0" y="21783"/>
                    <a:pt x="21783" y="0"/>
                    <a:pt x="48654" y="0"/>
                  </a:cubicBezTo>
                  <a:close/>
                </a:path>
              </a:pathLst>
            </a:custGeom>
            <a:solidFill>
              <a:srgbClr val="0A4A6C"/>
            </a:solidFill>
          </p:spPr>
          <p:txBody>
            <a:bodyPr/>
            <a:lstStyle/>
            <a:p>
              <a:endParaRPr lang="en-US"/>
            </a:p>
          </p:txBody>
        </p:sp>
        <p:sp>
          <p:nvSpPr>
            <p:cNvPr id="12" name="TextBox 12"/>
            <p:cNvSpPr txBox="1"/>
            <p:nvPr/>
          </p:nvSpPr>
          <p:spPr>
            <a:xfrm>
              <a:off x="0" y="-38100"/>
              <a:ext cx="2137363" cy="264116"/>
            </a:xfrm>
            <a:prstGeom prst="rect">
              <a:avLst/>
            </a:prstGeom>
          </p:spPr>
          <p:txBody>
            <a:bodyPr lIns="50800" tIns="50800" rIns="50800" bIns="50800" rtlCol="0" anchor="ctr"/>
            <a:lstStyle/>
            <a:p>
              <a:pPr algn="ctr">
                <a:lnSpc>
                  <a:spcPts val="3359"/>
                </a:lnSpc>
              </a:pPr>
              <a:endParaRPr/>
            </a:p>
          </p:txBody>
        </p:sp>
      </p:grpSp>
      <p:grpSp>
        <p:nvGrpSpPr>
          <p:cNvPr id="13" name="Group 13">
            <a:extLst>
              <a:ext uri="{C183D7F6-B498-43B3-948B-1728B52AA6E4}">
                <adec:decorative xmlns:adec="http://schemas.microsoft.com/office/drawing/2017/decorative" val="1"/>
              </a:ext>
            </a:extLst>
          </p:cNvPr>
          <p:cNvGrpSpPr/>
          <p:nvPr/>
        </p:nvGrpSpPr>
        <p:grpSpPr>
          <a:xfrm>
            <a:off x="1028700" y="7751418"/>
            <a:ext cx="8115300" cy="858154"/>
            <a:chOff x="0" y="0"/>
            <a:chExt cx="2137363" cy="226016"/>
          </a:xfrm>
        </p:grpSpPr>
        <p:sp>
          <p:nvSpPr>
            <p:cNvPr id="14" name="Freeform 14"/>
            <p:cNvSpPr/>
            <p:nvPr/>
          </p:nvSpPr>
          <p:spPr>
            <a:xfrm>
              <a:off x="0" y="0"/>
              <a:ext cx="2137363" cy="226016"/>
            </a:xfrm>
            <a:custGeom>
              <a:avLst/>
              <a:gdLst/>
              <a:ahLst/>
              <a:cxnLst/>
              <a:rect l="l" t="t" r="r" b="b"/>
              <a:pathLst>
                <a:path w="2137363" h="226016">
                  <a:moveTo>
                    <a:pt x="48654" y="0"/>
                  </a:moveTo>
                  <a:lnTo>
                    <a:pt x="2088710" y="0"/>
                  </a:lnTo>
                  <a:cubicBezTo>
                    <a:pt x="2115580" y="0"/>
                    <a:pt x="2137363" y="21783"/>
                    <a:pt x="2137363" y="48654"/>
                  </a:cubicBezTo>
                  <a:lnTo>
                    <a:pt x="2137363" y="177362"/>
                  </a:lnTo>
                  <a:cubicBezTo>
                    <a:pt x="2137363" y="204233"/>
                    <a:pt x="2115580" y="226016"/>
                    <a:pt x="2088710" y="226016"/>
                  </a:cubicBezTo>
                  <a:lnTo>
                    <a:pt x="48654" y="226016"/>
                  </a:lnTo>
                  <a:cubicBezTo>
                    <a:pt x="21783" y="226016"/>
                    <a:pt x="0" y="204233"/>
                    <a:pt x="0" y="177362"/>
                  </a:cubicBezTo>
                  <a:lnTo>
                    <a:pt x="0" y="48654"/>
                  </a:lnTo>
                  <a:cubicBezTo>
                    <a:pt x="0" y="21783"/>
                    <a:pt x="21783" y="0"/>
                    <a:pt x="48654" y="0"/>
                  </a:cubicBezTo>
                  <a:close/>
                </a:path>
              </a:pathLst>
            </a:custGeom>
            <a:solidFill>
              <a:srgbClr val="0A4A6C"/>
            </a:solidFill>
          </p:spPr>
          <p:txBody>
            <a:bodyPr/>
            <a:lstStyle/>
            <a:p>
              <a:endParaRPr lang="en-US"/>
            </a:p>
          </p:txBody>
        </p:sp>
        <p:sp>
          <p:nvSpPr>
            <p:cNvPr id="15" name="TextBox 15"/>
            <p:cNvSpPr txBox="1"/>
            <p:nvPr/>
          </p:nvSpPr>
          <p:spPr>
            <a:xfrm>
              <a:off x="0" y="-38100"/>
              <a:ext cx="2137363" cy="264116"/>
            </a:xfrm>
            <a:prstGeom prst="rect">
              <a:avLst/>
            </a:prstGeom>
          </p:spPr>
          <p:txBody>
            <a:bodyPr lIns="50800" tIns="50800" rIns="50800" bIns="50800" rtlCol="0" anchor="ctr"/>
            <a:lstStyle/>
            <a:p>
              <a:pPr algn="ctr">
                <a:lnSpc>
                  <a:spcPts val="3359"/>
                </a:lnSpc>
              </a:pPr>
              <a:endParaRPr/>
            </a:p>
          </p:txBody>
        </p:sp>
      </p:grpSp>
      <p:grpSp>
        <p:nvGrpSpPr>
          <p:cNvPr id="20" name="Group 20">
            <a:extLst>
              <a:ext uri="{C183D7F6-B498-43B3-948B-1728B52AA6E4}">
                <adec:decorative xmlns:adec="http://schemas.microsoft.com/office/drawing/2017/decorative" val="1"/>
              </a:ext>
            </a:extLst>
          </p:cNvPr>
          <p:cNvGrpSpPr/>
          <p:nvPr/>
        </p:nvGrpSpPr>
        <p:grpSpPr>
          <a:xfrm>
            <a:off x="13626653" y="1028700"/>
            <a:ext cx="1543050" cy="154305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3B78"/>
            </a:solidFill>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Freeform 23">
            <a:extLst>
              <a:ext uri="{C183D7F6-B498-43B3-948B-1728B52AA6E4}">
                <adec:decorative xmlns:adec="http://schemas.microsoft.com/office/drawing/2017/decorative" val="1"/>
              </a:ext>
            </a:extLst>
          </p:cNvPr>
          <p:cNvSpPr/>
          <p:nvPr/>
        </p:nvSpPr>
        <p:spPr>
          <a:xfrm>
            <a:off x="15451249" y="4688709"/>
            <a:ext cx="2073052" cy="2073052"/>
          </a:xfrm>
          <a:custGeom>
            <a:avLst/>
            <a:gdLst/>
            <a:ahLst/>
            <a:cxnLst/>
            <a:rect l="l" t="t" r="r" b="b"/>
            <a:pathLst>
              <a:path w="2073052" h="2073052">
                <a:moveTo>
                  <a:pt x="0" y="0"/>
                </a:moveTo>
                <a:lnTo>
                  <a:pt x="2073052" y="0"/>
                </a:lnTo>
                <a:lnTo>
                  <a:pt x="2073052" y="2073052"/>
                </a:lnTo>
                <a:lnTo>
                  <a:pt x="0" y="20730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4" name="Group 24">
            <a:extLst>
              <a:ext uri="{C183D7F6-B498-43B3-948B-1728B52AA6E4}">
                <adec:decorative xmlns:adec="http://schemas.microsoft.com/office/drawing/2017/decorative" val="1"/>
              </a:ext>
            </a:extLst>
          </p:cNvPr>
          <p:cNvGrpSpPr/>
          <p:nvPr/>
        </p:nvGrpSpPr>
        <p:grpSpPr>
          <a:xfrm>
            <a:off x="976735" y="9066773"/>
            <a:ext cx="8115300" cy="858154"/>
            <a:chOff x="0" y="0"/>
            <a:chExt cx="2137363" cy="226016"/>
          </a:xfrm>
        </p:grpSpPr>
        <p:sp>
          <p:nvSpPr>
            <p:cNvPr id="25" name="Freeform 25"/>
            <p:cNvSpPr/>
            <p:nvPr/>
          </p:nvSpPr>
          <p:spPr>
            <a:xfrm>
              <a:off x="0" y="0"/>
              <a:ext cx="2137363" cy="226016"/>
            </a:xfrm>
            <a:custGeom>
              <a:avLst/>
              <a:gdLst/>
              <a:ahLst/>
              <a:cxnLst/>
              <a:rect l="l" t="t" r="r" b="b"/>
              <a:pathLst>
                <a:path w="2137363" h="226016">
                  <a:moveTo>
                    <a:pt x="48654" y="0"/>
                  </a:moveTo>
                  <a:lnTo>
                    <a:pt x="2088710" y="0"/>
                  </a:lnTo>
                  <a:cubicBezTo>
                    <a:pt x="2115580" y="0"/>
                    <a:pt x="2137363" y="21783"/>
                    <a:pt x="2137363" y="48654"/>
                  </a:cubicBezTo>
                  <a:lnTo>
                    <a:pt x="2137363" y="177362"/>
                  </a:lnTo>
                  <a:cubicBezTo>
                    <a:pt x="2137363" y="204233"/>
                    <a:pt x="2115580" y="226016"/>
                    <a:pt x="2088710" y="226016"/>
                  </a:cubicBezTo>
                  <a:lnTo>
                    <a:pt x="48654" y="226016"/>
                  </a:lnTo>
                  <a:cubicBezTo>
                    <a:pt x="21783" y="226016"/>
                    <a:pt x="0" y="204233"/>
                    <a:pt x="0" y="177362"/>
                  </a:cubicBezTo>
                  <a:lnTo>
                    <a:pt x="0" y="48654"/>
                  </a:lnTo>
                  <a:cubicBezTo>
                    <a:pt x="0" y="21783"/>
                    <a:pt x="21783" y="0"/>
                    <a:pt x="48654" y="0"/>
                  </a:cubicBezTo>
                  <a:close/>
                </a:path>
              </a:pathLst>
            </a:custGeom>
            <a:solidFill>
              <a:srgbClr val="0A4A6C"/>
            </a:solidFill>
          </p:spPr>
          <p:txBody>
            <a:bodyPr/>
            <a:lstStyle/>
            <a:p>
              <a:endParaRPr lang="en-US"/>
            </a:p>
          </p:txBody>
        </p:sp>
        <p:sp>
          <p:nvSpPr>
            <p:cNvPr id="26" name="TextBox 26"/>
            <p:cNvSpPr txBox="1"/>
            <p:nvPr/>
          </p:nvSpPr>
          <p:spPr>
            <a:xfrm>
              <a:off x="0" y="-38100"/>
              <a:ext cx="2137363" cy="264116"/>
            </a:xfrm>
            <a:prstGeom prst="rect">
              <a:avLst/>
            </a:prstGeom>
          </p:spPr>
          <p:txBody>
            <a:bodyPr lIns="50800" tIns="50800" rIns="50800" bIns="50800" rtlCol="0" anchor="ctr"/>
            <a:lstStyle/>
            <a:p>
              <a:pPr algn="ctr">
                <a:lnSpc>
                  <a:spcPts val="3359"/>
                </a:lnSpc>
              </a:pPr>
              <a:endParaRPr/>
            </a:p>
          </p:txBody>
        </p:sp>
      </p:grpSp>
      <p:grpSp>
        <p:nvGrpSpPr>
          <p:cNvPr id="33" name="Group 32" descr="Disrupting Policies">
            <a:extLst>
              <a:ext uri="{FF2B5EF4-FFF2-40B4-BE49-F238E27FC236}">
                <a16:creationId xmlns:a16="http://schemas.microsoft.com/office/drawing/2014/main" id="{2CA2ACE9-805F-5C35-CD42-F62493CABCD3}"/>
              </a:ext>
              <a:ext uri="{C183D7F6-B498-43B3-948B-1728B52AA6E4}">
                <adec:decorative xmlns:adec="http://schemas.microsoft.com/office/drawing/2017/decorative" val="0"/>
              </a:ext>
            </a:extLst>
          </p:cNvPr>
          <p:cNvGrpSpPr/>
          <p:nvPr/>
        </p:nvGrpSpPr>
        <p:grpSpPr>
          <a:xfrm>
            <a:off x="1028700" y="1943040"/>
            <a:ext cx="8115300" cy="2802819"/>
            <a:chOff x="1028700" y="1943040"/>
            <a:chExt cx="8115300" cy="2802819"/>
          </a:xfrm>
        </p:grpSpPr>
        <p:sp>
          <p:nvSpPr>
            <p:cNvPr id="27" name="TextBox 27"/>
            <p:cNvSpPr txBox="1"/>
            <p:nvPr/>
          </p:nvSpPr>
          <p:spPr>
            <a:xfrm>
              <a:off x="1028700" y="1943040"/>
              <a:ext cx="8115300" cy="1708151"/>
            </a:xfrm>
            <a:prstGeom prst="rect">
              <a:avLst/>
            </a:prstGeom>
          </p:spPr>
          <p:txBody>
            <a:bodyPr lIns="0" tIns="0" rIns="0" bIns="0" rtlCol="0" anchor="t">
              <a:spAutoFit/>
            </a:bodyPr>
            <a:lstStyle/>
            <a:p>
              <a:pPr>
                <a:lnSpc>
                  <a:spcPts val="13999"/>
                </a:lnSpc>
              </a:pPr>
              <a:r>
                <a:rPr lang="en-US" sz="9999" dirty="0">
                  <a:solidFill>
                    <a:srgbClr val="0A4A6C"/>
                  </a:solidFill>
                  <a:latin typeface="Open Sans Extra Bold"/>
                </a:rPr>
                <a:t>DISRUPTING</a:t>
              </a:r>
            </a:p>
          </p:txBody>
        </p:sp>
        <p:sp>
          <p:nvSpPr>
            <p:cNvPr id="28" name="TextBox 28"/>
            <p:cNvSpPr txBox="1"/>
            <p:nvPr/>
          </p:nvSpPr>
          <p:spPr>
            <a:xfrm>
              <a:off x="1668346" y="3633339"/>
              <a:ext cx="6747473" cy="1112520"/>
            </a:xfrm>
            <a:prstGeom prst="rect">
              <a:avLst/>
            </a:prstGeom>
          </p:spPr>
          <p:txBody>
            <a:bodyPr lIns="0" tIns="0" rIns="0" bIns="0" rtlCol="0" anchor="t">
              <a:spAutoFit/>
            </a:bodyPr>
            <a:lstStyle/>
            <a:p>
              <a:pPr algn="r">
                <a:lnSpc>
                  <a:spcPts val="7290"/>
                </a:lnSpc>
              </a:pPr>
              <a:r>
                <a:rPr lang="en-US" sz="9000" spc="261">
                  <a:solidFill>
                    <a:srgbClr val="75BBE1"/>
                  </a:solidFill>
                  <a:latin typeface="Beauty Salon Script"/>
                </a:rPr>
                <a:t>Policies</a:t>
              </a:r>
            </a:p>
          </p:txBody>
        </p:sp>
      </p:grpSp>
      <p:sp>
        <p:nvSpPr>
          <p:cNvPr id="29" name="TextBox 29">
            <a:extLst>
              <a:ext uri="{C183D7F6-B498-43B3-948B-1728B52AA6E4}">
                <adec:decorative xmlns:adec="http://schemas.microsoft.com/office/drawing/2017/decorative" val="0"/>
              </a:ext>
            </a:extLst>
          </p:cNvPr>
          <p:cNvSpPr txBox="1"/>
          <p:nvPr/>
        </p:nvSpPr>
        <p:spPr>
          <a:xfrm>
            <a:off x="2368011" y="5206122"/>
            <a:ext cx="7099839" cy="613411"/>
          </a:xfrm>
          <a:prstGeom prst="rect">
            <a:avLst/>
          </a:prstGeom>
        </p:spPr>
        <p:txBody>
          <a:bodyPr lIns="0" tIns="0" rIns="0" bIns="0" rtlCol="0" anchor="t">
            <a:spAutoFit/>
          </a:bodyPr>
          <a:lstStyle/>
          <a:p>
            <a:pPr>
              <a:lnSpc>
                <a:spcPts val="5039"/>
              </a:lnSpc>
            </a:pPr>
            <a:r>
              <a:rPr lang="en-US" sz="3599" dirty="0">
                <a:solidFill>
                  <a:srgbClr val="FFFFFF"/>
                </a:solidFill>
                <a:latin typeface="Open Sans Extra Bold"/>
              </a:rPr>
              <a:t>DEFINITION OF POLICY</a:t>
            </a:r>
          </a:p>
        </p:txBody>
      </p:sp>
      <p:sp>
        <p:nvSpPr>
          <p:cNvPr id="31" name="TextBox 31">
            <a:extLst>
              <a:ext uri="{C183D7F6-B498-43B3-948B-1728B52AA6E4}">
                <adec:decorative xmlns:adec="http://schemas.microsoft.com/office/drawing/2017/decorative" val="0"/>
              </a:ext>
            </a:extLst>
          </p:cNvPr>
          <p:cNvSpPr txBox="1"/>
          <p:nvPr/>
        </p:nvSpPr>
        <p:spPr>
          <a:xfrm>
            <a:off x="1992196" y="6525098"/>
            <a:ext cx="7099839" cy="613411"/>
          </a:xfrm>
          <a:prstGeom prst="rect">
            <a:avLst/>
          </a:prstGeom>
        </p:spPr>
        <p:txBody>
          <a:bodyPr lIns="0" tIns="0" rIns="0" bIns="0" rtlCol="0" anchor="t">
            <a:spAutoFit/>
          </a:bodyPr>
          <a:lstStyle/>
          <a:p>
            <a:pPr>
              <a:lnSpc>
                <a:spcPts val="5039"/>
              </a:lnSpc>
            </a:pPr>
            <a:r>
              <a:rPr lang="en-US" sz="3599">
                <a:solidFill>
                  <a:srgbClr val="FFFFFF"/>
                </a:solidFill>
                <a:latin typeface="Open Sans Extra Bold"/>
              </a:rPr>
              <a:t>NORMS IN GOVERNMENT</a:t>
            </a:r>
          </a:p>
        </p:txBody>
      </p:sp>
      <p:sp>
        <p:nvSpPr>
          <p:cNvPr id="30" name="TextBox 30">
            <a:extLst>
              <a:ext uri="{C183D7F6-B498-43B3-948B-1728B52AA6E4}">
                <adec:decorative xmlns:adec="http://schemas.microsoft.com/office/drawing/2017/decorative" val="0"/>
              </a:ext>
            </a:extLst>
          </p:cNvPr>
          <p:cNvSpPr txBox="1"/>
          <p:nvPr/>
        </p:nvSpPr>
        <p:spPr>
          <a:xfrm>
            <a:off x="1992196" y="7846668"/>
            <a:ext cx="7099839" cy="613411"/>
          </a:xfrm>
          <a:prstGeom prst="rect">
            <a:avLst/>
          </a:prstGeom>
        </p:spPr>
        <p:txBody>
          <a:bodyPr lIns="0" tIns="0" rIns="0" bIns="0" rtlCol="0" anchor="t">
            <a:spAutoFit/>
          </a:bodyPr>
          <a:lstStyle/>
          <a:p>
            <a:pPr>
              <a:lnSpc>
                <a:spcPts val="5039"/>
              </a:lnSpc>
            </a:pPr>
            <a:r>
              <a:rPr lang="en-US" sz="3599">
                <a:solidFill>
                  <a:srgbClr val="FFFFFF"/>
                </a:solidFill>
                <a:latin typeface="Open Sans Extra Bold"/>
              </a:rPr>
              <a:t>DECISION-MAKING MODEL</a:t>
            </a:r>
          </a:p>
        </p:txBody>
      </p:sp>
      <p:sp>
        <p:nvSpPr>
          <p:cNvPr id="32" name="TextBox 32">
            <a:extLst>
              <a:ext uri="{C183D7F6-B498-43B3-948B-1728B52AA6E4}">
                <adec:decorative xmlns:adec="http://schemas.microsoft.com/office/drawing/2017/decorative" val="0"/>
              </a:ext>
            </a:extLst>
          </p:cNvPr>
          <p:cNvSpPr txBox="1"/>
          <p:nvPr/>
        </p:nvSpPr>
        <p:spPr>
          <a:xfrm>
            <a:off x="2377536" y="9152498"/>
            <a:ext cx="9512839" cy="613411"/>
          </a:xfrm>
          <a:prstGeom prst="rect">
            <a:avLst/>
          </a:prstGeom>
        </p:spPr>
        <p:txBody>
          <a:bodyPr lIns="0" tIns="0" rIns="0" bIns="0" rtlCol="0" anchor="t">
            <a:spAutoFit/>
          </a:bodyPr>
          <a:lstStyle/>
          <a:p>
            <a:pPr>
              <a:lnSpc>
                <a:spcPts val="5039"/>
              </a:lnSpc>
            </a:pPr>
            <a:r>
              <a:rPr lang="en-US" sz="3599">
                <a:solidFill>
                  <a:srgbClr val="FFFFFF"/>
                </a:solidFill>
                <a:latin typeface="Open Sans Extra Bold"/>
              </a:rPr>
              <a:t>ACTIVELY DISRUPTING </a:t>
            </a:r>
          </a:p>
        </p:txBody>
      </p:sp>
      <p:grpSp>
        <p:nvGrpSpPr>
          <p:cNvPr id="18" name="Group 18" descr="An image of a farming land in Central Washington. There are rows of plants being watered as the focal point and the cascades in the background.">
            <a:extLst>
              <a:ext uri="{C183D7F6-B498-43B3-948B-1728B52AA6E4}">
                <adec:decorative xmlns:adec="http://schemas.microsoft.com/office/drawing/2017/decorative" val="0"/>
              </a:ext>
            </a:extLst>
          </p:cNvPr>
          <p:cNvGrpSpPr/>
          <p:nvPr/>
        </p:nvGrpSpPr>
        <p:grpSpPr>
          <a:xfrm>
            <a:off x="15535859" y="1899181"/>
            <a:ext cx="1723441" cy="1723434"/>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6579" r="-26579"/>
              </a:stretch>
            </a:blipFill>
          </p:spPr>
          <p:txBody>
            <a:bodyPr/>
            <a:lstStyle/>
            <a:p>
              <a:endParaRPr lang="en-US"/>
            </a:p>
          </p:txBody>
        </p:sp>
      </p:grpSp>
      <p:grpSp>
        <p:nvGrpSpPr>
          <p:cNvPr id="16" name="Group 16" descr="A photo of a group of women sitting around a table having a conversation.">
            <a:extLst>
              <a:ext uri="{C183D7F6-B498-43B3-948B-1728B52AA6E4}">
                <adec:decorative xmlns:adec="http://schemas.microsoft.com/office/drawing/2017/decorative" val="0"/>
              </a:ext>
            </a:extLst>
          </p:cNvPr>
          <p:cNvGrpSpPr/>
          <p:nvPr/>
        </p:nvGrpSpPr>
        <p:grpSpPr>
          <a:xfrm>
            <a:off x="10071725" y="2774815"/>
            <a:ext cx="5834781" cy="5834758"/>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4952" r="-24952"/>
              </a:stretch>
            </a:blipFill>
          </p:spPr>
          <p:txBody>
            <a:bodyPr/>
            <a:lstStyle/>
            <a:p>
              <a:endParaRPr lang="en-US"/>
            </a:p>
          </p:txBody>
        </p:sp>
      </p:grpSp>
      <p:sp>
        <p:nvSpPr>
          <p:cNvPr id="34" name="Title 33">
            <a:extLst>
              <a:ext uri="{FF2B5EF4-FFF2-40B4-BE49-F238E27FC236}">
                <a16:creationId xmlns:a16="http://schemas.microsoft.com/office/drawing/2014/main" id="{162F5063-5568-094D-E54D-F8489225BE7D}"/>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DISRUPTING POLICIES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4288</TotalTime>
  <Words>640</Words>
  <Application>Microsoft Office PowerPoint</Application>
  <PresentationFormat>Custom</PresentationFormat>
  <Paragraphs>143</Paragraphs>
  <Slides>15</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Calibri</vt:lpstr>
      <vt:lpstr>Beauty Salon Script</vt:lpstr>
      <vt:lpstr>Poppins Bold</vt:lpstr>
      <vt:lpstr>Poppins</vt:lpstr>
      <vt:lpstr>Aptos</vt:lpstr>
      <vt:lpstr>Poppins Semi-Bold</vt:lpstr>
      <vt:lpstr>Open Sans Bold</vt:lpstr>
      <vt:lpstr>Arial</vt:lpstr>
      <vt:lpstr>Open Sans Bold Bold</vt:lpstr>
      <vt:lpstr>Open Sans</vt:lpstr>
      <vt:lpstr>Open Sans Extra Bold</vt:lpstr>
      <vt:lpstr>Office Theme</vt:lpstr>
      <vt:lpstr>NORMALIZING SHARED POWER AS A TOOL TO DISRUPT POLICIES, PRACTICES, AND PROCESSES</vt:lpstr>
      <vt:lpstr>SHARED POWER CONSULTANTS</vt:lpstr>
      <vt:lpstr>OVERVIEW</vt:lpstr>
      <vt:lpstr>HOW TO SHOW UP AUTHENTICALLY</vt:lpstr>
      <vt:lpstr>MENTAL HEALTH CHECK-IN</vt:lpstr>
      <vt:lpstr>ENGAGEMENT ACTIVITY</vt:lpstr>
      <vt:lpstr>WHAT IS SHARED POWER</vt:lpstr>
      <vt:lpstr>BRAIN BREAK!</vt:lpstr>
      <vt:lpstr>DISRUPTING POLICIES</vt:lpstr>
      <vt:lpstr>EQUITY IN PROCESSES</vt:lpstr>
      <vt:lpstr>SHARED POWER IN PRACTICE</vt:lpstr>
      <vt:lpstr>ZERO-SUM THEORY</vt:lpstr>
      <vt:lpstr>QUICK REVIEW</vt:lpstr>
      <vt:lpstr>CALL TO ACTION!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DEI Empowerment Conference Presentation</dc:title>
  <cp:lastModifiedBy>Njoroge, Sabrina (EQUITY)</cp:lastModifiedBy>
  <cp:revision>12</cp:revision>
  <dcterms:created xsi:type="dcterms:W3CDTF">2006-08-16T00:00:00Z</dcterms:created>
  <dcterms:modified xsi:type="dcterms:W3CDTF">2024-05-02T21:24:19Z</dcterms:modified>
  <dc:identifier>DAGBLyuc0Ik</dc:identifier>
</cp:coreProperties>
</file>