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slides/slide71.xml" ContentType="application/vnd.openxmlformats-officedocument.presentationml.slide+xml"/>
  <Override PartName="/ppt/slides/slide72.xml" ContentType="application/vnd.openxmlformats-officedocument.presentationml.slide+xml"/>
  <Override PartName="/ppt/presentation.xml" ContentType="application/vnd.openxmlformats-officedocument.presentationml.presentation.main+xml"/>
  <Override PartName="/ppt/slides/slide70.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68.xml" ContentType="application/vnd.openxmlformats-officedocument.presentationml.slide+xml"/>
  <Override PartName="/ppt/slides/slide65.xml" ContentType="application/vnd.openxmlformats-officedocument.presentationml.slide+xml"/>
  <Override PartName="/ppt/slides/slide69.xml" ContentType="application/vnd.openxmlformats-officedocument.presentationml.slide+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docProps/custom.xml" ContentType="application/vnd.openxmlformats-officedocument.custom-properties+xml"/>
  <Override PartName="/customXml/itemProps3.xml" ContentType="application/vnd.openxmlformats-officedocument.customXmlProperties+xml"/>
  <Override PartName="/docProps/core.xml" ContentType="application/vnd.openxmlformats-package.core-properties+xml"/>
  <Override PartName="/ppt/tags/tag1.xml" ContentType="application/vnd.openxmlformats-officedocument.presentationml.tag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77"/>
  </p:notesMasterIdLst>
  <p:sldIdLst>
    <p:sldId id="256" r:id="rId5"/>
    <p:sldId id="262" r:id="rId6"/>
    <p:sldId id="279" r:id="rId7"/>
    <p:sldId id="263" r:id="rId8"/>
    <p:sldId id="264" r:id="rId9"/>
    <p:sldId id="265" r:id="rId10"/>
    <p:sldId id="266" r:id="rId11"/>
    <p:sldId id="278" r:id="rId12"/>
    <p:sldId id="267" r:id="rId13"/>
    <p:sldId id="271" r:id="rId14"/>
    <p:sldId id="270" r:id="rId15"/>
    <p:sldId id="277" r:id="rId16"/>
    <p:sldId id="272" r:id="rId17"/>
    <p:sldId id="273" r:id="rId18"/>
    <p:sldId id="274" r:id="rId19"/>
    <p:sldId id="275" r:id="rId20"/>
    <p:sldId id="276" r:id="rId21"/>
    <p:sldId id="280" r:id="rId22"/>
    <p:sldId id="282" r:id="rId23"/>
    <p:sldId id="283" r:id="rId24"/>
    <p:sldId id="284" r:id="rId25"/>
    <p:sldId id="285" r:id="rId26"/>
    <p:sldId id="286" r:id="rId27"/>
    <p:sldId id="281" r:id="rId28"/>
    <p:sldId id="287" r:id="rId29"/>
    <p:sldId id="288" r:id="rId30"/>
    <p:sldId id="289" r:id="rId31"/>
    <p:sldId id="290" r:id="rId32"/>
    <p:sldId id="291" r:id="rId33"/>
    <p:sldId id="296" r:id="rId34"/>
    <p:sldId id="297" r:id="rId35"/>
    <p:sldId id="292" r:id="rId36"/>
    <p:sldId id="293" r:id="rId37"/>
    <p:sldId id="314" r:id="rId38"/>
    <p:sldId id="307" r:id="rId39"/>
    <p:sldId id="308" r:id="rId40"/>
    <p:sldId id="309" r:id="rId41"/>
    <p:sldId id="294" r:id="rId42"/>
    <p:sldId id="303" r:id="rId43"/>
    <p:sldId id="302" r:id="rId44"/>
    <p:sldId id="312" r:id="rId45"/>
    <p:sldId id="313" r:id="rId46"/>
    <p:sldId id="300" r:id="rId47"/>
    <p:sldId id="301" r:id="rId48"/>
    <p:sldId id="295" r:id="rId49"/>
    <p:sldId id="298" r:id="rId50"/>
    <p:sldId id="299" r:id="rId51"/>
    <p:sldId id="304" r:id="rId52"/>
    <p:sldId id="305" r:id="rId53"/>
    <p:sldId id="306" r:id="rId54"/>
    <p:sldId id="310" r:id="rId55"/>
    <p:sldId id="311" r:id="rId56"/>
    <p:sldId id="315" r:id="rId57"/>
    <p:sldId id="316" r:id="rId58"/>
    <p:sldId id="317" r:id="rId59"/>
    <p:sldId id="318" r:id="rId60"/>
    <p:sldId id="319" r:id="rId61"/>
    <p:sldId id="320" r:id="rId62"/>
    <p:sldId id="321" r:id="rId63"/>
    <p:sldId id="322" r:id="rId64"/>
    <p:sldId id="323" r:id="rId65"/>
    <p:sldId id="324" r:id="rId66"/>
    <p:sldId id="325" r:id="rId67"/>
    <p:sldId id="326" r:id="rId68"/>
    <p:sldId id="327" r:id="rId69"/>
    <p:sldId id="328" r:id="rId70"/>
    <p:sldId id="329" r:id="rId71"/>
    <p:sldId id="330" r:id="rId72"/>
    <p:sldId id="331" r:id="rId73"/>
    <p:sldId id="332" r:id="rId74"/>
    <p:sldId id="333" r:id="rId75"/>
    <p:sldId id="334" r:id="rId76"/>
  </p:sldIdLst>
  <p:sldSz cx="9144000" cy="6858000" type="screen4x3"/>
  <p:notesSz cx="6858000" cy="9144000"/>
  <p:custDataLst>
    <p:tags r:id="rId7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DB33F"/>
    <a:srgbClr val="032B6D"/>
    <a:srgbClr val="ADA6B4"/>
    <a:srgbClr val="A4A3B7"/>
    <a:srgbClr val="021F4E"/>
    <a:srgbClr val="243962"/>
    <a:srgbClr val="28315E"/>
    <a:srgbClr val="055B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32" autoAdjust="0"/>
    <p:restoredTop sz="91315" autoAdjust="0"/>
  </p:normalViewPr>
  <p:slideViewPr>
    <p:cSldViewPr>
      <p:cViewPr varScale="1">
        <p:scale>
          <a:sx n="103" d="100"/>
          <a:sy n="103" d="100"/>
        </p:scale>
        <p:origin x="-122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customXml" Target="../customXml/item4.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tags" Target="tags/tag1.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94D073-375B-4414-951B-1CB3216E2BB8}" type="datetimeFigureOut">
              <a:rPr lang="en-US" smtClean="0"/>
              <a:pPr/>
              <a:t>1/5/2013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6C41FE-50D3-409A-B028-0F48A32A3A64}" type="slidenum">
              <a:rPr lang="en-US" smtClean="0"/>
              <a:pPr/>
              <a:t>‹#›</a:t>
            </a:fld>
            <a:endParaRPr lang="en-US"/>
          </a:p>
        </p:txBody>
      </p:sp>
    </p:spTree>
    <p:extLst>
      <p:ext uri="{BB962C8B-B14F-4D97-AF65-F5344CB8AC3E}">
        <p14:creationId xmlns:p14="http://schemas.microsoft.com/office/powerpoint/2010/main" val="981499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Pick a logo for the main page of your presentation.  Delet</a:t>
            </a:r>
            <a:r>
              <a:rPr lang="en-US" baseline="0" dirty="0" smtClean="0"/>
              <a:t>e the other logo.</a:t>
            </a:r>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1470025"/>
          </a:xfrm>
          <a:prstGeom prst="rect">
            <a:avLst/>
          </a:prstGeom>
        </p:spPr>
        <p:txBody>
          <a:bodyPr>
            <a:normAutofit/>
          </a:bodyPr>
          <a:lstStyle>
            <a:lvl1pPr>
              <a:defRPr sz="4200" b="1">
                <a:solidFill>
                  <a:schemeClr val="tx1"/>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733800"/>
            <a:ext cx="6400800" cy="1295400"/>
          </a:xfrm>
        </p:spPr>
        <p:txBody>
          <a:bodyPr/>
          <a:lstStyle>
            <a:lvl1pPr marL="0" indent="0" algn="ctr">
              <a:buNone/>
              <a:defRPr i="1">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fld id="{293041C7-4F68-474F-9493-36501A99EDED}" type="datetime1">
              <a:rPr lang="en-US" smtClean="0"/>
              <a:t>1/5/2013</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AF4633DB-60EA-4E8C-BBF5-C69050585220}"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57800"/>
          </a:xfrm>
        </p:spPr>
        <p:txBody>
          <a:bodyPr>
            <a:normAutofit/>
          </a:bodyPr>
          <a:lstStyle>
            <a:lvl1pPr marL="0" indent="0">
              <a:buNone/>
              <a:defRPr sz="2000">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endParaRPr lang="en-US" dirty="0"/>
          </a:p>
        </p:txBody>
      </p:sp>
      <p:sp>
        <p:nvSpPr>
          <p:cNvPr id="6" name="Slide Number Placeholder 5"/>
          <p:cNvSpPr>
            <a:spLocks noGrp="1"/>
          </p:cNvSpPr>
          <p:nvPr>
            <p:ph type="sldNum" sz="quarter" idx="12"/>
          </p:nvPr>
        </p:nvSpPr>
        <p:spPr>
          <a:xfrm>
            <a:off x="76200" y="6324600"/>
            <a:ext cx="762000" cy="365125"/>
          </a:xfrm>
        </p:spPr>
        <p:txBody>
          <a:bodyPr/>
          <a:lstStyle>
            <a:lvl1pPr algn="ctr">
              <a:defRPr>
                <a:latin typeface="Arial" pitchFamily="34" charset="0"/>
                <a:cs typeface="Arial" pitchFamily="34" charset="0"/>
              </a:defRPr>
            </a:lvl1pPr>
          </a:lstStyle>
          <a:p>
            <a:fld id="{AF4633DB-60EA-4E8C-BBF5-C69050585220}" type="slidenum">
              <a:rPr lang="en-US" smtClean="0"/>
              <a:pPr/>
              <a:t>‹#›</a:t>
            </a:fld>
            <a:endParaRPr lang="en-US" dirty="0"/>
          </a:p>
        </p:txBody>
      </p:sp>
      <p:cxnSp>
        <p:nvCxnSpPr>
          <p:cNvPr id="10" name="Straight Connector 9"/>
          <p:cNvCxnSpPr/>
          <p:nvPr userDrawn="1"/>
        </p:nvCxnSpPr>
        <p:spPr>
          <a:xfrm>
            <a:off x="457200" y="609600"/>
            <a:ext cx="8229600" cy="0"/>
          </a:xfrm>
          <a:prstGeom prst="line">
            <a:avLst/>
          </a:prstGeom>
          <a:ln w="38100">
            <a:solidFill>
              <a:srgbClr val="032B6D"/>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a:xfrm>
            <a:off x="457200" y="76200"/>
            <a:ext cx="8229600" cy="685800"/>
          </a:xfrm>
          <a:prstGeom prst="rect">
            <a:avLst/>
          </a:prstGeom>
        </p:spPr>
        <p:txBody>
          <a:bodyPr>
            <a:noAutofit/>
          </a:bodyPr>
          <a:lstStyle>
            <a:lvl1pPr algn="r">
              <a:defRPr sz="2800" b="1" i="1">
                <a:solidFill>
                  <a:srgbClr val="6DB33F"/>
                </a:solidFill>
                <a:latin typeface="Arial" pitchFamily="34" charset="0"/>
                <a:cs typeface="Arial" pitchFamily="34" charset="0"/>
              </a:defRPr>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a:prstGeom prst="rect">
            <a:avLst/>
          </a:prstGeom>
        </p:spPr>
        <p:txBody>
          <a:bodyPr>
            <a:normAutofit/>
          </a:bodyPr>
          <a:lstStyle>
            <a:lvl1pPr>
              <a:defRPr sz="4000" b="1" i="1">
                <a:solidFill>
                  <a:srgbClr val="6DB33F"/>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768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fld id="{13C5738A-A4B0-4EFF-8F5F-98C3AE1EB2F7}" type="datetime1">
              <a:rPr lang="en-US" smtClean="0"/>
              <a:t>1/5/2013</a:t>
            </a:fld>
            <a:endParaRPr lang="en-US" dirty="0"/>
          </a:p>
        </p:txBody>
      </p:sp>
      <p:sp>
        <p:nvSpPr>
          <p:cNvPr id="6" name="Slide Number Placeholder 5"/>
          <p:cNvSpPr>
            <a:spLocks noGrp="1"/>
          </p:cNvSpPr>
          <p:nvPr>
            <p:ph type="sldNum" sz="quarter" idx="12"/>
          </p:nvPr>
        </p:nvSpPr>
        <p:spPr>
          <a:xfrm>
            <a:off x="2667000" y="6356350"/>
            <a:ext cx="2133600" cy="365125"/>
          </a:xfrm>
        </p:spPr>
        <p:txBody>
          <a:bodyPr/>
          <a:lstStyle>
            <a:lvl1pPr algn="ctr">
              <a:defRPr>
                <a:latin typeface="Arial" pitchFamily="34" charset="0"/>
                <a:cs typeface="Arial" pitchFamily="34" charset="0"/>
              </a:defRPr>
            </a:lvl1pPr>
          </a:lstStyle>
          <a:p>
            <a:fld id="{AF4633DB-60EA-4E8C-BBF5-C69050585220}" type="slidenum">
              <a:rPr lang="en-US" smtClean="0"/>
              <a:pPr/>
              <a:t>‹#›</a:t>
            </a:fld>
            <a:endParaRPr lang="en-US" dirty="0"/>
          </a:p>
        </p:txBody>
      </p:sp>
      <p:pic>
        <p:nvPicPr>
          <p:cNvPr id="2050" name="Picture 2" descr="C:\Documents and Settings\jessicam\Desktop\George-only_Grayscale50%transp.gif"/>
          <p:cNvPicPr>
            <a:picLocks noChangeAspect="1" noChangeArrowheads="1"/>
          </p:cNvPicPr>
          <p:nvPr userDrawn="1"/>
        </p:nvPicPr>
        <p:blipFill>
          <a:blip r:embed="rId2" cstate="print"/>
          <a:srcRect/>
          <a:stretch>
            <a:fillRect/>
          </a:stretch>
        </p:blipFill>
        <p:spPr bwMode="auto">
          <a:xfrm>
            <a:off x="8001000" y="5715000"/>
            <a:ext cx="990600" cy="990600"/>
          </a:xfrm>
          <a:prstGeom prst="rect">
            <a:avLst/>
          </a:prstGeom>
          <a:noFill/>
        </p:spPr>
      </p:pic>
      <p:cxnSp>
        <p:nvCxnSpPr>
          <p:cNvPr id="10" name="Straight Connector 9"/>
          <p:cNvCxnSpPr/>
          <p:nvPr userDrawn="1"/>
        </p:nvCxnSpPr>
        <p:spPr>
          <a:xfrm>
            <a:off x="457200" y="1143000"/>
            <a:ext cx="8229600" cy="0"/>
          </a:xfrm>
          <a:prstGeom prst="line">
            <a:avLst/>
          </a:prstGeom>
          <a:ln w="38100">
            <a:solidFill>
              <a:srgbClr val="032B6D"/>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035D04-3B4F-445B-822F-DC52B2C9F827}" type="datetime1">
              <a:rPr lang="en-US" smtClean="0"/>
              <a:t>1/5/2013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4633DB-60EA-4E8C-BBF5-C6905058522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6" r:id="rId2"/>
    <p:sldLayoutId id="2147483658"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reporting.des.wa.gov/"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cn.sap.com/docs/DOC-7819"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Enterprise Reporting Introduction to Web Intelligence</a:t>
            </a:r>
            <a:endParaRPr lang="en-US" dirty="0"/>
          </a:p>
        </p:txBody>
      </p:sp>
      <p:sp>
        <p:nvSpPr>
          <p:cNvPr id="3" name="Subtitle 2"/>
          <p:cNvSpPr>
            <a:spLocks noGrp="1"/>
          </p:cNvSpPr>
          <p:nvPr>
            <p:ph type="subTitle" idx="1"/>
          </p:nvPr>
        </p:nvSpPr>
        <p:spPr/>
        <p:txBody>
          <a:bodyPr>
            <a:normAutofit lnSpcReduction="10000"/>
          </a:bodyPr>
          <a:lstStyle/>
          <a:p>
            <a:endParaRPr lang="en-US" sz="2400" dirty="0" smtClean="0"/>
          </a:p>
          <a:p>
            <a:endParaRPr lang="en-US" sz="2400" dirty="0"/>
          </a:p>
          <a:p>
            <a:r>
              <a:rPr lang="en-US" sz="2400" dirty="0" smtClean="0"/>
              <a:t>Enterprise Reporting Services</a:t>
            </a:r>
            <a:endParaRPr lang="en-US" sz="2400" dirty="0"/>
          </a:p>
        </p:txBody>
      </p:sp>
      <p:pic>
        <p:nvPicPr>
          <p:cNvPr id="6" name="Picture 5" descr="Logo Orange.png"/>
          <p:cNvPicPr>
            <a:picLocks noChangeAspect="1"/>
          </p:cNvPicPr>
          <p:nvPr/>
        </p:nvPicPr>
        <p:blipFill>
          <a:blip r:embed="rId3" cstate="print"/>
          <a:stretch>
            <a:fillRect/>
          </a:stretch>
        </p:blipFill>
        <p:spPr>
          <a:xfrm>
            <a:off x="1861550" y="228600"/>
            <a:ext cx="5420900" cy="9144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382000" cy="838200"/>
          </a:xfrm>
        </p:spPr>
        <p:txBody>
          <a:bodyPr>
            <a:normAutofit/>
          </a:bodyPr>
          <a:lstStyle/>
          <a:p>
            <a:pPr marL="0" indent="0">
              <a:buNone/>
            </a:pPr>
            <a:r>
              <a:rPr lang="en-US" sz="2000" dirty="0" smtClean="0"/>
              <a:t>Type </a:t>
            </a:r>
            <a:r>
              <a:rPr lang="en-US" sz="2000" u="sng" dirty="0">
                <a:hlinkClick r:id="rId2"/>
              </a:rPr>
              <a:t>https://reporting.des.wa.gov</a:t>
            </a:r>
            <a:r>
              <a:rPr lang="en-US" sz="2000" dirty="0"/>
              <a:t> into the address bar of your internet browser and click </a:t>
            </a:r>
            <a:r>
              <a:rPr lang="en-US" sz="2000" b="1" dirty="0"/>
              <a:t>Go</a:t>
            </a:r>
            <a:r>
              <a:rPr lang="en-US" sz="2000" dirty="0"/>
              <a:t>, or press [Enter].</a:t>
            </a:r>
          </a:p>
          <a:p>
            <a:endParaRPr lang="en-US" dirty="0"/>
          </a:p>
        </p:txBody>
      </p:sp>
      <p:sp>
        <p:nvSpPr>
          <p:cNvPr id="3" name="Title 2"/>
          <p:cNvSpPr>
            <a:spLocks noGrp="1"/>
          </p:cNvSpPr>
          <p:nvPr>
            <p:ph type="title"/>
          </p:nvPr>
        </p:nvSpPr>
        <p:spPr/>
        <p:txBody>
          <a:bodyPr>
            <a:normAutofit/>
          </a:bodyPr>
          <a:lstStyle/>
          <a:p>
            <a:r>
              <a:rPr lang="en-US" dirty="0" smtClean="0"/>
              <a:t>Access through SGN</a:t>
            </a:r>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7224" y="2445327"/>
            <a:ext cx="4676775" cy="3619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04800" y="2685487"/>
            <a:ext cx="4038600" cy="3139321"/>
          </a:xfrm>
          <a:prstGeom prst="rect">
            <a:avLst/>
          </a:prstGeom>
        </p:spPr>
        <p:txBody>
          <a:bodyPr wrap="square">
            <a:spAutoFit/>
          </a:bodyPr>
          <a:lstStyle/>
          <a:p>
            <a:pPr marL="342900" indent="-342900">
              <a:buFont typeface="+mj-lt"/>
              <a:buAutoNum type="arabicPeriod"/>
            </a:pPr>
            <a:r>
              <a:rPr lang="en-US" dirty="0"/>
              <a:t>Enter your assigned User Name in the </a:t>
            </a:r>
            <a:r>
              <a:rPr lang="en-US" b="1" dirty="0"/>
              <a:t>User Name</a:t>
            </a:r>
            <a:r>
              <a:rPr lang="en-US" dirty="0"/>
              <a:t> field</a:t>
            </a:r>
          </a:p>
          <a:p>
            <a:pPr marL="342900" indent="-342900">
              <a:buFont typeface="+mj-lt"/>
              <a:buAutoNum type="arabicPeriod"/>
            </a:pPr>
            <a:r>
              <a:rPr lang="en-US" dirty="0"/>
              <a:t>Enter your Password in the </a:t>
            </a:r>
            <a:r>
              <a:rPr lang="en-US" b="1" dirty="0"/>
              <a:t>Password</a:t>
            </a:r>
            <a:r>
              <a:rPr lang="en-US" dirty="0"/>
              <a:t> field.  </a:t>
            </a:r>
          </a:p>
          <a:p>
            <a:pPr marL="800100" lvl="1" indent="-342900">
              <a:buFont typeface="Arial" pitchFamily="34" charset="0"/>
              <a:buChar char="•"/>
            </a:pPr>
            <a:r>
              <a:rPr lang="en-US" dirty="0"/>
              <a:t>This application is using hardened password.  Refer to the password guidelines on the next page. </a:t>
            </a:r>
          </a:p>
          <a:p>
            <a:pPr marL="342900" indent="-342900">
              <a:buFont typeface="+mj-lt"/>
              <a:buAutoNum type="arabicPeriod"/>
            </a:pPr>
            <a:r>
              <a:rPr lang="en-US" dirty="0"/>
              <a:t>Click the </a:t>
            </a:r>
            <a:r>
              <a:rPr lang="en-US" b="1" dirty="0"/>
              <a:t>Log On</a:t>
            </a:r>
            <a:r>
              <a:rPr lang="en-US" dirty="0"/>
              <a:t> button or press [Enter] to initiate a connection to the Web Intelligence.</a:t>
            </a:r>
          </a:p>
        </p:txBody>
      </p:sp>
      <p:sp>
        <p:nvSpPr>
          <p:cNvPr id="8" name="Slide Number Placeholder 7"/>
          <p:cNvSpPr>
            <a:spLocks noGrp="1"/>
          </p:cNvSpPr>
          <p:nvPr>
            <p:ph type="sldNum" sz="quarter" idx="12"/>
          </p:nvPr>
        </p:nvSpPr>
        <p:spPr/>
        <p:txBody>
          <a:bodyPr/>
          <a:lstStyle/>
          <a:p>
            <a:fld id="{AF4633DB-60EA-4E8C-BBF5-C69050585220}" type="slidenum">
              <a:rPr lang="en-US" smtClean="0"/>
              <a:pPr/>
              <a:t>10</a:t>
            </a:fld>
            <a:endParaRPr lang="en-US" dirty="0"/>
          </a:p>
        </p:txBody>
      </p:sp>
    </p:spTree>
    <p:extLst>
      <p:ext uri="{BB962C8B-B14F-4D97-AF65-F5344CB8AC3E}">
        <p14:creationId xmlns:p14="http://schemas.microsoft.com/office/powerpoint/2010/main" val="42751155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2400" dirty="0"/>
              <a:t>The hardened password criteria are as follows:</a:t>
            </a:r>
          </a:p>
          <a:p>
            <a:pPr lvl="1"/>
            <a:r>
              <a:rPr lang="en-US" sz="2000" dirty="0"/>
              <a:t>Password must be at least eight characters long.</a:t>
            </a:r>
          </a:p>
          <a:p>
            <a:pPr lvl="1"/>
            <a:r>
              <a:rPr lang="en-US" sz="2000" dirty="0"/>
              <a:t>Password must contain at least two of the following character classes:  upper case letters, lower case letters, numerals, and special characters.  It cannot contain your logon ID.  </a:t>
            </a:r>
          </a:p>
          <a:p>
            <a:pPr lvl="1"/>
            <a:r>
              <a:rPr lang="en-US" sz="2000" dirty="0"/>
              <a:t>Password must be changed every 120 days.</a:t>
            </a:r>
          </a:p>
          <a:p>
            <a:pPr lvl="1"/>
            <a:r>
              <a:rPr lang="en-US" sz="2000" dirty="0"/>
              <a:t>After five incorrect logon attempts, your user account will be locked.  </a:t>
            </a:r>
          </a:p>
          <a:p>
            <a:endParaRPr lang="en-US" dirty="0"/>
          </a:p>
        </p:txBody>
      </p:sp>
      <p:sp>
        <p:nvSpPr>
          <p:cNvPr id="3" name="Title 2"/>
          <p:cNvSpPr>
            <a:spLocks noGrp="1"/>
          </p:cNvSpPr>
          <p:nvPr>
            <p:ph type="title"/>
          </p:nvPr>
        </p:nvSpPr>
        <p:spPr/>
        <p:txBody>
          <a:bodyPr>
            <a:normAutofit/>
          </a:bodyPr>
          <a:lstStyle/>
          <a:p>
            <a:r>
              <a:rPr lang="en-US" dirty="0" smtClean="0"/>
              <a:t>Password Requirements</a:t>
            </a:r>
            <a:endParaRPr lang="en-US" dirty="0"/>
          </a:p>
        </p:txBody>
      </p:sp>
      <p:sp>
        <p:nvSpPr>
          <p:cNvPr id="6" name="Slide Number Placeholder 5"/>
          <p:cNvSpPr>
            <a:spLocks noGrp="1"/>
          </p:cNvSpPr>
          <p:nvPr>
            <p:ph type="sldNum" sz="quarter" idx="12"/>
          </p:nvPr>
        </p:nvSpPr>
        <p:spPr/>
        <p:txBody>
          <a:bodyPr/>
          <a:lstStyle/>
          <a:p>
            <a:fld id="{AF4633DB-60EA-4E8C-BBF5-C69050585220}" type="slidenum">
              <a:rPr lang="en-US" smtClean="0"/>
              <a:pPr/>
              <a:t>11</a:t>
            </a:fld>
            <a:endParaRPr lang="en-US" dirty="0"/>
          </a:p>
        </p:txBody>
      </p:sp>
    </p:spTree>
    <p:extLst>
      <p:ext uri="{BB962C8B-B14F-4D97-AF65-F5344CB8AC3E}">
        <p14:creationId xmlns:p14="http://schemas.microsoft.com/office/powerpoint/2010/main" val="25073874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chor="ctr">
            <a:normAutofit/>
          </a:bodyPr>
          <a:lstStyle/>
          <a:p>
            <a:pPr algn="ctr">
              <a:spcBef>
                <a:spcPct val="0"/>
              </a:spcBef>
            </a:pPr>
            <a:r>
              <a:rPr lang="en-US" sz="2800" b="1" i="1" dirty="0">
                <a:solidFill>
                  <a:srgbClr val="6DB33F"/>
                </a:solidFill>
                <a:ea typeface="+mj-ea"/>
              </a:rPr>
              <a:t>BI Launch Pad Navigation</a:t>
            </a:r>
          </a:p>
        </p:txBody>
      </p:sp>
      <p:sp>
        <p:nvSpPr>
          <p:cNvPr id="3" name="Slide Number Placeholder 2"/>
          <p:cNvSpPr>
            <a:spLocks noGrp="1"/>
          </p:cNvSpPr>
          <p:nvPr>
            <p:ph type="sldNum" sz="quarter" idx="12"/>
          </p:nvPr>
        </p:nvSpPr>
        <p:spPr/>
        <p:txBody>
          <a:bodyPr/>
          <a:lstStyle/>
          <a:p>
            <a:fld id="{AF4633DB-60EA-4E8C-BBF5-C69050585220}" type="slidenum">
              <a:rPr lang="en-US" smtClean="0"/>
              <a:pPr/>
              <a:t>12</a:t>
            </a:fld>
            <a:endParaRPr lang="en-US" dirty="0"/>
          </a:p>
        </p:txBody>
      </p:sp>
      <p:sp>
        <p:nvSpPr>
          <p:cNvPr id="4" name="Title 3"/>
          <p:cNvSpPr>
            <a:spLocks noGrp="1"/>
          </p:cNvSpPr>
          <p:nvPr>
            <p:ph type="title"/>
          </p:nvPr>
        </p:nvSpPr>
        <p:spPr/>
        <p:txBody>
          <a:bodyPr/>
          <a:lstStyle/>
          <a:p>
            <a:r>
              <a:rPr lang="en-US" dirty="0" smtClean="0"/>
              <a:t>Chapter 3</a:t>
            </a:r>
            <a:endParaRPr lang="en-US" dirty="0"/>
          </a:p>
        </p:txBody>
      </p:sp>
    </p:spTree>
    <p:extLst>
      <p:ext uri="{BB962C8B-B14F-4D97-AF65-F5344CB8AC3E}">
        <p14:creationId xmlns:p14="http://schemas.microsoft.com/office/powerpoint/2010/main" val="2592295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2000" dirty="0" smtClean="0"/>
              <a:t>The “Home” tab allows </a:t>
            </a:r>
            <a:r>
              <a:rPr lang="en-US" sz="2000" dirty="0"/>
              <a:t>for quick access to:</a:t>
            </a:r>
          </a:p>
          <a:p>
            <a:pPr lvl="0">
              <a:buFont typeface="+mj-lt"/>
              <a:buAutoNum type="arabicPeriod"/>
            </a:pPr>
            <a:r>
              <a:rPr lang="en-US" sz="1800" dirty="0"/>
              <a:t>Recently Viewed Reports</a:t>
            </a:r>
          </a:p>
          <a:p>
            <a:pPr lvl="0">
              <a:buFont typeface="+mj-lt"/>
              <a:buAutoNum type="arabicPeriod"/>
            </a:pPr>
            <a:r>
              <a:rPr lang="en-US" sz="1800" dirty="0"/>
              <a:t>Unread Business Objects Inbox Items</a:t>
            </a:r>
          </a:p>
          <a:p>
            <a:pPr lvl="0">
              <a:buFont typeface="+mj-lt"/>
              <a:buAutoNum type="arabicPeriod"/>
            </a:pPr>
            <a:r>
              <a:rPr lang="en-US" sz="1800" dirty="0"/>
              <a:t>Recently Run Reports</a:t>
            </a:r>
          </a:p>
          <a:p>
            <a:pPr lvl="0">
              <a:buFont typeface="+mj-lt"/>
              <a:buAutoNum type="arabicPeriod"/>
            </a:pPr>
            <a:r>
              <a:rPr lang="en-US" sz="1800" dirty="0"/>
              <a:t>Unread Alerts (Currently not in use)</a:t>
            </a:r>
          </a:p>
          <a:p>
            <a:pPr lvl="0">
              <a:buFont typeface="+mj-lt"/>
              <a:buAutoNum type="arabicPeriod"/>
            </a:pPr>
            <a:r>
              <a:rPr lang="en-US" sz="1800" dirty="0"/>
              <a:t>Applications</a:t>
            </a:r>
          </a:p>
          <a:p>
            <a:endParaRPr lang="en-US" dirty="0"/>
          </a:p>
        </p:txBody>
      </p:sp>
      <p:sp>
        <p:nvSpPr>
          <p:cNvPr id="3" name="Title 2"/>
          <p:cNvSpPr>
            <a:spLocks noGrp="1"/>
          </p:cNvSpPr>
          <p:nvPr>
            <p:ph type="title"/>
          </p:nvPr>
        </p:nvSpPr>
        <p:spPr/>
        <p:txBody>
          <a:bodyPr/>
          <a:lstStyle/>
          <a:p>
            <a:r>
              <a:rPr lang="en-US" dirty="0" smtClean="0"/>
              <a:t>BI Launch Pad Navigation</a:t>
            </a:r>
            <a:endParaRPr lang="en-US" dirty="0"/>
          </a:p>
        </p:txBody>
      </p:sp>
      <p:pic>
        <p:nvPicPr>
          <p:cNvPr id="5" name="Picture 4"/>
          <p:cNvPicPr/>
          <p:nvPr/>
        </p:nvPicPr>
        <p:blipFill>
          <a:blip r:embed="rId2"/>
          <a:stretch>
            <a:fillRect/>
          </a:stretch>
        </p:blipFill>
        <p:spPr>
          <a:xfrm>
            <a:off x="2590800" y="2667000"/>
            <a:ext cx="5943600" cy="3786505"/>
          </a:xfrm>
          <a:prstGeom prst="rect">
            <a:avLst/>
          </a:prstGeom>
        </p:spPr>
      </p:pic>
      <p:sp>
        <p:nvSpPr>
          <p:cNvPr id="6" name="Slide Number Placeholder 5"/>
          <p:cNvSpPr>
            <a:spLocks noGrp="1"/>
          </p:cNvSpPr>
          <p:nvPr>
            <p:ph type="sldNum" sz="quarter" idx="12"/>
          </p:nvPr>
        </p:nvSpPr>
        <p:spPr/>
        <p:txBody>
          <a:bodyPr/>
          <a:lstStyle/>
          <a:p>
            <a:fld id="{AF4633DB-60EA-4E8C-BBF5-C69050585220}" type="slidenum">
              <a:rPr lang="en-US" smtClean="0"/>
              <a:pPr/>
              <a:t>13</a:t>
            </a:fld>
            <a:endParaRPr lang="en-US" dirty="0"/>
          </a:p>
        </p:txBody>
      </p:sp>
    </p:spTree>
    <p:extLst>
      <p:ext uri="{BB962C8B-B14F-4D97-AF65-F5344CB8AC3E}">
        <p14:creationId xmlns:p14="http://schemas.microsoft.com/office/powerpoint/2010/main" val="2003468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4648200" cy="5257800"/>
          </a:xfrm>
        </p:spPr>
        <p:txBody>
          <a:bodyPr>
            <a:normAutofit/>
          </a:bodyPr>
          <a:lstStyle/>
          <a:p>
            <a:pPr marL="0" indent="0">
              <a:buNone/>
            </a:pPr>
            <a:r>
              <a:rPr lang="en-US" sz="2000" dirty="0"/>
              <a:t>The </a:t>
            </a:r>
            <a:r>
              <a:rPr lang="en-US" sz="2000" dirty="0" smtClean="0"/>
              <a:t>“Documents” tab </a:t>
            </a:r>
            <a:r>
              <a:rPr lang="en-US" sz="2000" dirty="0"/>
              <a:t>allows access to </a:t>
            </a:r>
          </a:p>
          <a:p>
            <a:pPr marL="285750" lvl="0" indent="-285750">
              <a:buFont typeface="Arial" pitchFamily="34" charset="0"/>
              <a:buChar char="•"/>
            </a:pPr>
            <a:r>
              <a:rPr lang="en-US" sz="1800" dirty="0"/>
              <a:t>My Documents </a:t>
            </a:r>
            <a:r>
              <a:rPr lang="en-US" sz="1800" dirty="0" smtClean="0"/>
              <a:t>– Access </a:t>
            </a:r>
            <a:r>
              <a:rPr lang="en-US" sz="1800" dirty="0"/>
              <a:t>to personal documents.  Other users </a:t>
            </a:r>
            <a:r>
              <a:rPr lang="en-US" sz="1800" dirty="0" smtClean="0"/>
              <a:t>will not have access to these documents.</a:t>
            </a:r>
            <a:endParaRPr lang="en-US" sz="1800" dirty="0"/>
          </a:p>
          <a:p>
            <a:pPr marL="285750" lvl="0" indent="-285750">
              <a:buFont typeface="Arial" pitchFamily="34" charset="0"/>
              <a:buChar char="•"/>
            </a:pPr>
            <a:r>
              <a:rPr lang="en-US" sz="1800" dirty="0"/>
              <a:t>Folders – Access to Agency and other public folders. </a:t>
            </a:r>
          </a:p>
          <a:p>
            <a:pPr marL="285750" lvl="0" indent="-285750">
              <a:buFont typeface="Arial" pitchFamily="34" charset="0"/>
              <a:buChar char="•"/>
            </a:pPr>
            <a:r>
              <a:rPr lang="en-US" sz="1800" dirty="0" smtClean="0"/>
              <a:t>Personal Categories </a:t>
            </a:r>
            <a:r>
              <a:rPr lang="en-US" sz="1800" dirty="0"/>
              <a:t>– </a:t>
            </a:r>
            <a:r>
              <a:rPr lang="en-US" sz="1800" dirty="0" smtClean="0"/>
              <a:t>Allows users to group reports that are used frequently together regardless of their folder.</a:t>
            </a:r>
            <a:endParaRPr lang="en-US" sz="1800" dirty="0"/>
          </a:p>
          <a:p>
            <a:pPr marL="285750" lvl="0" indent="-285750">
              <a:buFont typeface="Arial" pitchFamily="34" charset="0"/>
              <a:buChar char="•"/>
            </a:pPr>
            <a:r>
              <a:rPr lang="en-US" sz="1800" dirty="0"/>
              <a:t>Search – </a:t>
            </a:r>
            <a:r>
              <a:rPr lang="en-US" sz="1800" dirty="0" smtClean="0"/>
              <a:t>Allow users </a:t>
            </a:r>
            <a:r>
              <a:rPr lang="en-US" sz="1800" dirty="0"/>
              <a:t>to search for documents and objects stored in Web Intelligence.</a:t>
            </a:r>
          </a:p>
        </p:txBody>
      </p:sp>
      <p:sp>
        <p:nvSpPr>
          <p:cNvPr id="3" name="Title 2"/>
          <p:cNvSpPr>
            <a:spLocks noGrp="1"/>
          </p:cNvSpPr>
          <p:nvPr>
            <p:ph type="title"/>
          </p:nvPr>
        </p:nvSpPr>
        <p:spPr/>
        <p:txBody>
          <a:bodyPr/>
          <a:lstStyle/>
          <a:p>
            <a:r>
              <a:rPr lang="en-US" dirty="0" smtClean="0"/>
              <a:t>Folder Structure</a:t>
            </a:r>
            <a:endParaRPr lang="en-US" dirty="0"/>
          </a:p>
        </p:txBody>
      </p:sp>
      <p:pic>
        <p:nvPicPr>
          <p:cNvPr id="4" name="Picture 3"/>
          <p:cNvPicPr/>
          <p:nvPr/>
        </p:nvPicPr>
        <p:blipFill>
          <a:blip r:embed="rId2"/>
          <a:stretch>
            <a:fillRect/>
          </a:stretch>
        </p:blipFill>
        <p:spPr>
          <a:xfrm>
            <a:off x="5410200" y="1066800"/>
            <a:ext cx="3429000" cy="4495800"/>
          </a:xfrm>
          <a:prstGeom prst="rect">
            <a:avLst/>
          </a:prstGeom>
        </p:spPr>
      </p:pic>
      <p:sp>
        <p:nvSpPr>
          <p:cNvPr id="5" name="Slide Number Placeholder 4"/>
          <p:cNvSpPr>
            <a:spLocks noGrp="1"/>
          </p:cNvSpPr>
          <p:nvPr>
            <p:ph type="sldNum" sz="quarter" idx="12"/>
          </p:nvPr>
        </p:nvSpPr>
        <p:spPr/>
        <p:txBody>
          <a:bodyPr/>
          <a:lstStyle/>
          <a:p>
            <a:fld id="{AF4633DB-60EA-4E8C-BBF5-C69050585220}" type="slidenum">
              <a:rPr lang="en-US" smtClean="0"/>
              <a:pPr/>
              <a:t>14</a:t>
            </a:fld>
            <a:endParaRPr lang="en-US" dirty="0"/>
          </a:p>
        </p:txBody>
      </p:sp>
    </p:spTree>
    <p:extLst>
      <p:ext uri="{BB962C8B-B14F-4D97-AF65-F5344CB8AC3E}">
        <p14:creationId xmlns:p14="http://schemas.microsoft.com/office/powerpoint/2010/main" val="11942199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458200" cy="1752600"/>
          </a:xfrm>
        </p:spPr>
        <p:txBody>
          <a:bodyPr>
            <a:normAutofit lnSpcReduction="10000"/>
          </a:bodyPr>
          <a:lstStyle/>
          <a:p>
            <a:pPr marL="0" indent="0">
              <a:buNone/>
            </a:pPr>
            <a:r>
              <a:rPr lang="en-US" sz="2000" dirty="0"/>
              <a:t>The BI Launch Pad allows for the viewing of existing Web Intelligence Reports.  To view </a:t>
            </a:r>
            <a:r>
              <a:rPr lang="en-US" sz="2000" dirty="0" smtClean="0"/>
              <a:t>an </a:t>
            </a:r>
            <a:r>
              <a:rPr lang="en-US" sz="2000" dirty="0"/>
              <a:t>existing Web Intelligence Report:</a:t>
            </a:r>
          </a:p>
          <a:p>
            <a:pPr marL="514350" lvl="0" indent="-514350">
              <a:buFont typeface="+mj-lt"/>
              <a:buAutoNum type="arabicPeriod"/>
            </a:pPr>
            <a:r>
              <a:rPr lang="en-US" sz="1800" dirty="0" smtClean="0"/>
              <a:t>Click </a:t>
            </a:r>
            <a:r>
              <a:rPr lang="en-US" sz="1800" dirty="0"/>
              <a:t>on the report in the Recently Viewed or Recently Run lists on the “Home” tab or select the “Documents” tab.</a:t>
            </a:r>
          </a:p>
          <a:p>
            <a:pPr marL="514350" lvl="0" indent="-514350">
              <a:buFont typeface="+mj-lt"/>
              <a:buAutoNum type="arabicPeriod"/>
            </a:pPr>
            <a:r>
              <a:rPr lang="en-US" sz="1800" dirty="0"/>
              <a:t>Select the </a:t>
            </a:r>
            <a:r>
              <a:rPr lang="en-US" sz="1800" dirty="0" smtClean="0"/>
              <a:t>correct folder where you need to view your report(s).  </a:t>
            </a:r>
            <a:r>
              <a:rPr lang="en-US" sz="1800" dirty="0"/>
              <a:t>In the example below we are looking in “My Documents” and “My Favorites”.</a:t>
            </a:r>
          </a:p>
          <a:p>
            <a:endParaRPr lang="en-US" dirty="0"/>
          </a:p>
        </p:txBody>
      </p:sp>
      <p:sp>
        <p:nvSpPr>
          <p:cNvPr id="3" name="Title 2"/>
          <p:cNvSpPr>
            <a:spLocks noGrp="1"/>
          </p:cNvSpPr>
          <p:nvPr>
            <p:ph type="title"/>
          </p:nvPr>
        </p:nvSpPr>
        <p:spPr/>
        <p:txBody>
          <a:bodyPr/>
          <a:lstStyle/>
          <a:p>
            <a:r>
              <a:rPr lang="en-US" dirty="0"/>
              <a:t>Viewing Existing Documents</a:t>
            </a:r>
          </a:p>
        </p:txBody>
      </p:sp>
      <p:pic>
        <p:nvPicPr>
          <p:cNvPr id="3076" name="Picture 4" descr="C:\Users\BENJAM~1\AppData\Local\Temp\SNAGHTML184f5e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762983"/>
            <a:ext cx="6553200" cy="400207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4127" y="2590800"/>
            <a:ext cx="2279074" cy="1754326"/>
          </a:xfrm>
          <a:prstGeom prst="rect">
            <a:avLst/>
          </a:prstGeom>
          <a:noFill/>
        </p:spPr>
        <p:txBody>
          <a:bodyPr wrap="square" rtlCol="0">
            <a:spAutoFit/>
          </a:bodyPr>
          <a:lstStyle/>
          <a:p>
            <a:pPr marL="342900" indent="-342900">
              <a:buFont typeface="+mj-lt"/>
              <a:buAutoNum type="arabicPeriod" startAt="3"/>
            </a:pPr>
            <a:r>
              <a:rPr lang="en-US" dirty="0" smtClean="0">
                <a:latin typeface="Arial" pitchFamily="34" charset="0"/>
                <a:cs typeface="Arial" pitchFamily="34" charset="0"/>
              </a:rPr>
              <a:t>Right </a:t>
            </a:r>
            <a:r>
              <a:rPr lang="en-US" dirty="0">
                <a:latin typeface="Arial" pitchFamily="34" charset="0"/>
                <a:cs typeface="Arial" pitchFamily="34" charset="0"/>
              </a:rPr>
              <a:t>Click on the report you wish to view and from the menu select “View”.</a:t>
            </a:r>
          </a:p>
          <a:p>
            <a:endParaRPr lang="en-US" dirty="0"/>
          </a:p>
        </p:txBody>
      </p:sp>
      <p:sp>
        <p:nvSpPr>
          <p:cNvPr id="5" name="Slide Number Placeholder 4"/>
          <p:cNvSpPr>
            <a:spLocks noGrp="1"/>
          </p:cNvSpPr>
          <p:nvPr>
            <p:ph type="sldNum" sz="quarter" idx="12"/>
          </p:nvPr>
        </p:nvSpPr>
        <p:spPr/>
        <p:txBody>
          <a:bodyPr/>
          <a:lstStyle/>
          <a:p>
            <a:fld id="{AF4633DB-60EA-4E8C-BBF5-C69050585220}" type="slidenum">
              <a:rPr lang="en-US" smtClean="0"/>
              <a:pPr/>
              <a:t>15</a:t>
            </a:fld>
            <a:endParaRPr lang="en-US" dirty="0"/>
          </a:p>
        </p:txBody>
      </p:sp>
    </p:spTree>
    <p:extLst>
      <p:ext uri="{BB962C8B-B14F-4D97-AF65-F5344CB8AC3E}">
        <p14:creationId xmlns:p14="http://schemas.microsoft.com/office/powerpoint/2010/main" val="93853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lvl="0" indent="-514350">
              <a:buFont typeface="+mj-lt"/>
              <a:buAutoNum type="arabicPeriod" startAt="4"/>
            </a:pPr>
            <a:r>
              <a:rPr lang="en-US" sz="1800" dirty="0"/>
              <a:t>The report will open in view mode. </a:t>
            </a:r>
          </a:p>
          <a:p>
            <a:pPr marL="514350" lvl="0" indent="-514350">
              <a:buFont typeface="+mj-lt"/>
              <a:buAutoNum type="arabicPeriod" startAt="4"/>
            </a:pPr>
            <a:r>
              <a:rPr lang="en-US" sz="1800" dirty="0"/>
              <a:t>To navigate you can scroll up and down or left and right, and advance pages using the page navigation controls located on the bottom of the page.</a:t>
            </a:r>
          </a:p>
          <a:p>
            <a:endParaRPr lang="en-US" dirty="0"/>
          </a:p>
        </p:txBody>
      </p:sp>
      <p:sp>
        <p:nvSpPr>
          <p:cNvPr id="3" name="Title 2"/>
          <p:cNvSpPr>
            <a:spLocks noGrp="1"/>
          </p:cNvSpPr>
          <p:nvPr>
            <p:ph type="title"/>
          </p:nvPr>
        </p:nvSpPr>
        <p:spPr/>
        <p:txBody>
          <a:bodyPr/>
          <a:lstStyle/>
          <a:p>
            <a:r>
              <a:rPr lang="en-US" dirty="0"/>
              <a:t>Viewing Existing Documents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209800"/>
            <a:ext cx="7659425"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AF4633DB-60EA-4E8C-BBF5-C69050585220}" type="slidenum">
              <a:rPr lang="en-US" smtClean="0"/>
              <a:pPr/>
              <a:t>16</a:t>
            </a:fld>
            <a:endParaRPr lang="en-US" dirty="0"/>
          </a:p>
        </p:txBody>
      </p:sp>
    </p:spTree>
    <p:extLst>
      <p:ext uri="{BB962C8B-B14F-4D97-AF65-F5344CB8AC3E}">
        <p14:creationId xmlns:p14="http://schemas.microsoft.com/office/powerpoint/2010/main" val="23739554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chor="ctr">
            <a:normAutofit/>
          </a:bodyPr>
          <a:lstStyle/>
          <a:p>
            <a:pPr algn="ctr">
              <a:spcBef>
                <a:spcPct val="0"/>
              </a:spcBef>
            </a:pPr>
            <a:r>
              <a:rPr lang="en-US" sz="2800" b="1" i="1" dirty="0">
                <a:solidFill>
                  <a:srgbClr val="6DB33F"/>
                </a:solidFill>
                <a:ea typeface="+mj-ea"/>
              </a:rPr>
              <a:t>Creating New Web Intelligence Documents</a:t>
            </a:r>
          </a:p>
        </p:txBody>
      </p:sp>
      <p:sp>
        <p:nvSpPr>
          <p:cNvPr id="3" name="Slide Number Placeholder 2"/>
          <p:cNvSpPr>
            <a:spLocks noGrp="1"/>
          </p:cNvSpPr>
          <p:nvPr>
            <p:ph type="sldNum" sz="quarter" idx="12"/>
          </p:nvPr>
        </p:nvSpPr>
        <p:spPr/>
        <p:txBody>
          <a:bodyPr/>
          <a:lstStyle/>
          <a:p>
            <a:fld id="{AF4633DB-60EA-4E8C-BBF5-C69050585220}" type="slidenum">
              <a:rPr lang="en-US" smtClean="0"/>
              <a:pPr/>
              <a:t>17</a:t>
            </a:fld>
            <a:endParaRPr lang="en-US" dirty="0"/>
          </a:p>
        </p:txBody>
      </p:sp>
      <p:sp>
        <p:nvSpPr>
          <p:cNvPr id="4" name="Title 3"/>
          <p:cNvSpPr>
            <a:spLocks noGrp="1"/>
          </p:cNvSpPr>
          <p:nvPr>
            <p:ph type="title"/>
          </p:nvPr>
        </p:nvSpPr>
        <p:spPr/>
        <p:txBody>
          <a:bodyPr/>
          <a:lstStyle/>
          <a:p>
            <a:r>
              <a:rPr lang="en-US" dirty="0" smtClean="0"/>
              <a:t>Chapter 4</a:t>
            </a:r>
            <a:endParaRPr lang="en-US" dirty="0"/>
          </a:p>
        </p:txBody>
      </p:sp>
    </p:spTree>
    <p:extLst>
      <p:ext uri="{BB962C8B-B14F-4D97-AF65-F5344CB8AC3E}">
        <p14:creationId xmlns:p14="http://schemas.microsoft.com/office/powerpoint/2010/main" val="15666292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a:t>
            </a:r>
            <a:r>
              <a:rPr lang="en-US" dirty="0" smtClean="0"/>
              <a:t> </a:t>
            </a:r>
            <a:r>
              <a:rPr lang="en-US" dirty="0"/>
              <a:t>Web Intelligence </a:t>
            </a:r>
            <a:r>
              <a:rPr lang="en-US" dirty="0" smtClean="0"/>
              <a:t>document consists of a query, a report and any formulas or variables created.  </a:t>
            </a:r>
          </a:p>
          <a:p>
            <a:endParaRPr lang="en-US" dirty="0"/>
          </a:p>
          <a:p>
            <a:r>
              <a:rPr lang="en-US" dirty="0" smtClean="0"/>
              <a:t>The document can be very </a:t>
            </a:r>
            <a:r>
              <a:rPr lang="en-US" dirty="0"/>
              <a:t>simple or very complex, depending on the user's business need at the time.  </a:t>
            </a:r>
            <a:endParaRPr lang="en-US" dirty="0" smtClean="0"/>
          </a:p>
          <a:p>
            <a:endParaRPr lang="en-US" dirty="0"/>
          </a:p>
          <a:p>
            <a:r>
              <a:rPr lang="en-US" dirty="0" smtClean="0"/>
              <a:t>The data is represented in Web Intelligence as a universe. A Universe provides an easy to use and understand data structure for non technical Web Intelligence users to run queries against a database to create reports and perform data analysis.</a:t>
            </a:r>
          </a:p>
          <a:p>
            <a:endParaRPr lang="en-US" dirty="0"/>
          </a:p>
          <a:p>
            <a:r>
              <a:rPr lang="en-US" dirty="0" smtClean="0"/>
              <a:t>You </a:t>
            </a:r>
            <a:r>
              <a:rPr lang="en-US" dirty="0"/>
              <a:t>build queries using the universe objects. </a:t>
            </a:r>
            <a:r>
              <a:rPr lang="en-US" dirty="0" smtClean="0"/>
              <a:t>When the query is ran, </a:t>
            </a:r>
            <a:r>
              <a:rPr lang="en-US" dirty="0"/>
              <a:t>the request is sent to the database, and the result is returned to the tool in a report, in the form of a table, consisting of columns and rows.  </a:t>
            </a:r>
          </a:p>
          <a:p>
            <a:endParaRPr lang="en-US" dirty="0"/>
          </a:p>
        </p:txBody>
      </p:sp>
      <p:sp>
        <p:nvSpPr>
          <p:cNvPr id="3" name="Slide Number Placeholder 2"/>
          <p:cNvSpPr>
            <a:spLocks noGrp="1"/>
          </p:cNvSpPr>
          <p:nvPr>
            <p:ph type="sldNum" sz="quarter" idx="12"/>
          </p:nvPr>
        </p:nvSpPr>
        <p:spPr/>
        <p:txBody>
          <a:bodyPr/>
          <a:lstStyle/>
          <a:p>
            <a:fld id="{AF4633DB-60EA-4E8C-BBF5-C69050585220}" type="slidenum">
              <a:rPr lang="en-US" smtClean="0"/>
              <a:pPr/>
              <a:t>18</a:t>
            </a:fld>
            <a:endParaRPr lang="en-US" dirty="0"/>
          </a:p>
        </p:txBody>
      </p:sp>
      <p:sp>
        <p:nvSpPr>
          <p:cNvPr id="4" name="Title 3"/>
          <p:cNvSpPr>
            <a:spLocks noGrp="1"/>
          </p:cNvSpPr>
          <p:nvPr>
            <p:ph type="title"/>
          </p:nvPr>
        </p:nvSpPr>
        <p:spPr/>
        <p:txBody>
          <a:bodyPr anchor="ctr"/>
          <a:lstStyle/>
          <a:p>
            <a:r>
              <a:rPr lang="en-US" dirty="0"/>
              <a:t>Creating New Web Intelligence Documents</a:t>
            </a:r>
          </a:p>
        </p:txBody>
      </p:sp>
    </p:spTree>
    <p:extLst>
      <p:ext uri="{BB962C8B-B14F-4D97-AF65-F5344CB8AC3E}">
        <p14:creationId xmlns:p14="http://schemas.microsoft.com/office/powerpoint/2010/main" val="1051351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lvl="0" indent="-457200">
              <a:buFont typeface="+mj-lt"/>
              <a:buAutoNum type="arabicPeriod"/>
            </a:pPr>
            <a:r>
              <a:rPr lang="en-US" dirty="0" smtClean="0"/>
              <a:t>To </a:t>
            </a:r>
            <a:r>
              <a:rPr lang="en-US" dirty="0"/>
              <a:t>create a new </a:t>
            </a:r>
            <a:r>
              <a:rPr lang="en-US" dirty="0" smtClean="0"/>
              <a:t>Web Intelligence document , </a:t>
            </a:r>
            <a:r>
              <a:rPr lang="en-US" dirty="0"/>
              <a:t>click </a:t>
            </a:r>
            <a:r>
              <a:rPr lang="en-US" dirty="0" smtClean="0"/>
              <a:t>on the Web Intelligence Icon in the “My Applications” panel. </a:t>
            </a:r>
          </a:p>
          <a:p>
            <a:pPr marL="457200" lvl="0" indent="-457200">
              <a:buFont typeface="+mj-lt"/>
              <a:buAutoNum type="arabicPeriod"/>
            </a:pPr>
            <a:endParaRPr lang="en-US" dirty="0"/>
          </a:p>
          <a:p>
            <a:pPr marL="457200" lvl="0" indent="-457200">
              <a:buFont typeface="+mj-lt"/>
              <a:buAutoNum type="arabicPeriod"/>
            </a:pPr>
            <a:endParaRPr lang="en-US" dirty="0"/>
          </a:p>
          <a:p>
            <a:endParaRPr lang="en-US" dirty="0"/>
          </a:p>
        </p:txBody>
      </p:sp>
      <p:sp>
        <p:nvSpPr>
          <p:cNvPr id="3" name="Slide Number Placeholder 2"/>
          <p:cNvSpPr>
            <a:spLocks noGrp="1"/>
          </p:cNvSpPr>
          <p:nvPr>
            <p:ph type="sldNum" sz="quarter" idx="12"/>
          </p:nvPr>
        </p:nvSpPr>
        <p:spPr/>
        <p:txBody>
          <a:bodyPr/>
          <a:lstStyle/>
          <a:p>
            <a:fld id="{AF4633DB-60EA-4E8C-BBF5-C69050585220}" type="slidenum">
              <a:rPr lang="en-US" smtClean="0"/>
              <a:pPr/>
              <a:t>19</a:t>
            </a:fld>
            <a:endParaRPr lang="en-US" dirty="0"/>
          </a:p>
        </p:txBody>
      </p:sp>
      <p:sp>
        <p:nvSpPr>
          <p:cNvPr id="4" name="Title 3"/>
          <p:cNvSpPr>
            <a:spLocks noGrp="1"/>
          </p:cNvSpPr>
          <p:nvPr>
            <p:ph type="title"/>
          </p:nvPr>
        </p:nvSpPr>
        <p:spPr/>
        <p:txBody>
          <a:bodyPr/>
          <a:lstStyle/>
          <a:p>
            <a:r>
              <a:rPr lang="en-US" dirty="0"/>
              <a:t>Creating New Web Intelligence Document</a:t>
            </a:r>
          </a:p>
        </p:txBody>
      </p:sp>
      <p:pic>
        <p:nvPicPr>
          <p:cNvPr id="1026" name="Picture 2" descr="C:\Users\BENJAM~1\AppData\Local\Temp\SNAGHTML1894975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52600"/>
            <a:ext cx="9020175" cy="413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356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indent="-342900">
              <a:buFont typeface="Arial" pitchFamily="34" charset="0"/>
              <a:buChar char="•"/>
            </a:pPr>
            <a:r>
              <a:rPr lang="en-US" sz="2800" dirty="0"/>
              <a:t>Your name?</a:t>
            </a:r>
          </a:p>
          <a:p>
            <a:pPr marL="342900" indent="-342900">
              <a:buFont typeface="Arial" pitchFamily="34" charset="0"/>
              <a:buChar char="•"/>
            </a:pPr>
            <a:r>
              <a:rPr lang="en-US" sz="2800" dirty="0"/>
              <a:t>Your agency?</a:t>
            </a:r>
          </a:p>
          <a:p>
            <a:pPr marL="342900" indent="-342900">
              <a:buFont typeface="Arial" pitchFamily="34" charset="0"/>
              <a:buChar char="•"/>
            </a:pPr>
            <a:r>
              <a:rPr lang="en-US" sz="2800" dirty="0" smtClean="0"/>
              <a:t>Any </a:t>
            </a:r>
            <a:r>
              <a:rPr lang="en-US" sz="2800" dirty="0"/>
              <a:t>experience with Enterprise Reporting (ER) Financial Reports?</a:t>
            </a:r>
          </a:p>
          <a:p>
            <a:pPr marL="342900" indent="-342900">
              <a:buFont typeface="Arial" pitchFamily="34" charset="0"/>
              <a:buChar char="•"/>
            </a:pPr>
            <a:r>
              <a:rPr lang="en-US" sz="2800" dirty="0"/>
              <a:t>How do you expect to use ER Web Intelligence</a:t>
            </a:r>
            <a:r>
              <a:rPr lang="en-US" dirty="0"/>
              <a:t>?</a:t>
            </a:r>
          </a:p>
        </p:txBody>
      </p:sp>
      <p:sp>
        <p:nvSpPr>
          <p:cNvPr id="3" name="Title 2"/>
          <p:cNvSpPr>
            <a:spLocks noGrp="1"/>
          </p:cNvSpPr>
          <p:nvPr>
            <p:ph type="title"/>
          </p:nvPr>
        </p:nvSpPr>
        <p:spPr/>
        <p:txBody>
          <a:bodyPr>
            <a:normAutofit/>
          </a:bodyPr>
          <a:lstStyle/>
          <a:p>
            <a:r>
              <a:rPr lang="en-US" dirty="0" smtClean="0"/>
              <a:t>Introductions</a:t>
            </a:r>
            <a:endParaRPr lang="en-US" dirty="0"/>
          </a:p>
        </p:txBody>
      </p:sp>
      <p:sp>
        <p:nvSpPr>
          <p:cNvPr id="6" name="Slide Number Placeholder 5"/>
          <p:cNvSpPr>
            <a:spLocks noGrp="1"/>
          </p:cNvSpPr>
          <p:nvPr>
            <p:ph type="sldNum" sz="quarter" idx="12"/>
          </p:nvPr>
        </p:nvSpPr>
        <p:spPr/>
        <p:txBody>
          <a:bodyPr/>
          <a:lstStyle/>
          <a:p>
            <a:fld id="{AF4633DB-60EA-4E8C-BBF5-C69050585220}"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lvl="0" indent="-457200">
              <a:buFont typeface="+mj-lt"/>
              <a:buAutoNum type="arabicPeriod" startAt="2"/>
            </a:pPr>
            <a:r>
              <a:rPr lang="en-US" dirty="0"/>
              <a:t>Click on "New" in the </a:t>
            </a:r>
            <a:r>
              <a:rPr lang="en-US" dirty="0" smtClean="0"/>
              <a:t>Web Intelligence Toolbar</a:t>
            </a:r>
            <a:endParaRPr lang="en-US" dirty="0"/>
          </a:p>
          <a:p>
            <a:pPr marL="457200" indent="-457200">
              <a:buFont typeface="+mj-lt"/>
              <a:buAutoNum type="arabicPeriod" startAt="2"/>
            </a:pPr>
            <a:endParaRPr lang="en-US" dirty="0"/>
          </a:p>
        </p:txBody>
      </p:sp>
      <p:sp>
        <p:nvSpPr>
          <p:cNvPr id="3" name="Slide Number Placeholder 2"/>
          <p:cNvSpPr>
            <a:spLocks noGrp="1"/>
          </p:cNvSpPr>
          <p:nvPr>
            <p:ph type="sldNum" sz="quarter" idx="12"/>
          </p:nvPr>
        </p:nvSpPr>
        <p:spPr/>
        <p:txBody>
          <a:bodyPr/>
          <a:lstStyle/>
          <a:p>
            <a:fld id="{AF4633DB-60EA-4E8C-BBF5-C69050585220}" type="slidenum">
              <a:rPr lang="en-US" smtClean="0"/>
              <a:pPr/>
              <a:t>20</a:t>
            </a:fld>
            <a:endParaRPr lang="en-US" dirty="0"/>
          </a:p>
        </p:txBody>
      </p:sp>
      <p:sp>
        <p:nvSpPr>
          <p:cNvPr id="4" name="Title 3"/>
          <p:cNvSpPr>
            <a:spLocks noGrp="1"/>
          </p:cNvSpPr>
          <p:nvPr>
            <p:ph type="title"/>
          </p:nvPr>
        </p:nvSpPr>
        <p:spPr/>
        <p:txBody>
          <a:bodyPr/>
          <a:lstStyle/>
          <a:p>
            <a:r>
              <a:rPr lang="en-US" dirty="0"/>
              <a:t>Creating New Web Intelligence Document</a:t>
            </a:r>
          </a:p>
        </p:txBody>
      </p:sp>
      <p:pic>
        <p:nvPicPr>
          <p:cNvPr id="2050" name="Picture 2" descr="C:\Users\BENJAM~1\AppData\Local\Temp\SNAGHTML18d19f1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752600"/>
            <a:ext cx="8001000" cy="3952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47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Font typeface="+mj-lt"/>
              <a:buAutoNum type="arabicPeriod" startAt="3"/>
            </a:pPr>
            <a:r>
              <a:rPr lang="en-US" dirty="0"/>
              <a:t>Select </a:t>
            </a:r>
            <a:r>
              <a:rPr lang="en-US" b="1" dirty="0"/>
              <a:t>Universe</a:t>
            </a:r>
            <a:r>
              <a:rPr lang="en-US" dirty="0"/>
              <a:t>, and click </a:t>
            </a:r>
            <a:r>
              <a:rPr lang="en-US" b="1" dirty="0"/>
              <a:t>OK</a:t>
            </a:r>
            <a:r>
              <a:rPr lang="en-US" dirty="0"/>
              <a:t>.</a:t>
            </a:r>
          </a:p>
        </p:txBody>
      </p:sp>
      <p:sp>
        <p:nvSpPr>
          <p:cNvPr id="3" name="Slide Number Placeholder 2"/>
          <p:cNvSpPr>
            <a:spLocks noGrp="1"/>
          </p:cNvSpPr>
          <p:nvPr>
            <p:ph type="sldNum" sz="quarter" idx="12"/>
          </p:nvPr>
        </p:nvSpPr>
        <p:spPr/>
        <p:txBody>
          <a:bodyPr/>
          <a:lstStyle/>
          <a:p>
            <a:fld id="{AF4633DB-60EA-4E8C-BBF5-C69050585220}" type="slidenum">
              <a:rPr lang="en-US" smtClean="0"/>
              <a:pPr/>
              <a:t>21</a:t>
            </a:fld>
            <a:endParaRPr lang="en-US" dirty="0"/>
          </a:p>
        </p:txBody>
      </p:sp>
      <p:sp>
        <p:nvSpPr>
          <p:cNvPr id="4" name="Title 3"/>
          <p:cNvSpPr>
            <a:spLocks noGrp="1"/>
          </p:cNvSpPr>
          <p:nvPr>
            <p:ph type="title"/>
          </p:nvPr>
        </p:nvSpPr>
        <p:spPr/>
        <p:txBody>
          <a:bodyPr/>
          <a:lstStyle/>
          <a:p>
            <a:r>
              <a:rPr lang="en-US" dirty="0"/>
              <a:t>Creating New Web Intelligence Document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447800"/>
            <a:ext cx="3638550"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33061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Font typeface="+mj-lt"/>
              <a:buAutoNum type="arabicPeriod" startAt="4"/>
            </a:pPr>
            <a:r>
              <a:rPr lang="en-US" dirty="0"/>
              <a:t>Select </a:t>
            </a:r>
            <a:r>
              <a:rPr lang="en-US" dirty="0" smtClean="0"/>
              <a:t>a universe. If a default </a:t>
            </a:r>
            <a:r>
              <a:rPr lang="en-US" dirty="0"/>
              <a:t>universe is proposed, you can use this </a:t>
            </a:r>
            <a:r>
              <a:rPr lang="en-US" dirty="0" smtClean="0"/>
              <a:t>universe or </a:t>
            </a:r>
            <a:r>
              <a:rPr lang="en-US" dirty="0"/>
              <a:t>select a different universe. </a:t>
            </a:r>
            <a:endParaRPr lang="en-US" dirty="0" smtClean="0"/>
          </a:p>
          <a:p>
            <a:pPr marL="457200" indent="-457200">
              <a:buFont typeface="+mj-lt"/>
              <a:buAutoNum type="arabicPeriod" startAt="4"/>
            </a:pPr>
            <a:r>
              <a:rPr lang="en-US" dirty="0" smtClean="0"/>
              <a:t>Click </a:t>
            </a:r>
            <a:r>
              <a:rPr lang="en-US" b="1" dirty="0" smtClean="0"/>
              <a:t>Select</a:t>
            </a:r>
          </a:p>
          <a:p>
            <a:pPr marL="457200" indent="-457200">
              <a:buFont typeface="+mj-lt"/>
              <a:buAutoNum type="arabicPeriod" startAt="4"/>
            </a:pPr>
            <a:endParaRPr lang="en-US" dirty="0"/>
          </a:p>
        </p:txBody>
      </p:sp>
      <p:sp>
        <p:nvSpPr>
          <p:cNvPr id="3" name="Slide Number Placeholder 2"/>
          <p:cNvSpPr>
            <a:spLocks noGrp="1"/>
          </p:cNvSpPr>
          <p:nvPr>
            <p:ph type="sldNum" sz="quarter" idx="12"/>
          </p:nvPr>
        </p:nvSpPr>
        <p:spPr/>
        <p:txBody>
          <a:bodyPr/>
          <a:lstStyle/>
          <a:p>
            <a:fld id="{AF4633DB-60EA-4E8C-BBF5-C69050585220}" type="slidenum">
              <a:rPr lang="en-US" smtClean="0"/>
              <a:pPr/>
              <a:t>22</a:t>
            </a:fld>
            <a:endParaRPr lang="en-US" dirty="0"/>
          </a:p>
        </p:txBody>
      </p:sp>
      <p:sp>
        <p:nvSpPr>
          <p:cNvPr id="4" name="Title 3"/>
          <p:cNvSpPr>
            <a:spLocks noGrp="1"/>
          </p:cNvSpPr>
          <p:nvPr>
            <p:ph type="title"/>
          </p:nvPr>
        </p:nvSpPr>
        <p:spPr/>
        <p:txBody>
          <a:bodyPr/>
          <a:lstStyle/>
          <a:p>
            <a:r>
              <a:rPr lang="en-US" dirty="0"/>
              <a:t>Creating New Web Intelligence Document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6636" y="1676400"/>
            <a:ext cx="5006109" cy="5006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2197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Data Outline Panel – Shows the universe and its classes and objects that are available for reporting.</a:t>
            </a:r>
            <a:endParaRPr lang="en-US" dirty="0"/>
          </a:p>
        </p:txBody>
      </p:sp>
      <p:sp>
        <p:nvSpPr>
          <p:cNvPr id="3" name="Slide Number Placeholder 2"/>
          <p:cNvSpPr>
            <a:spLocks noGrp="1"/>
          </p:cNvSpPr>
          <p:nvPr>
            <p:ph type="sldNum" sz="quarter" idx="12"/>
          </p:nvPr>
        </p:nvSpPr>
        <p:spPr/>
        <p:txBody>
          <a:bodyPr/>
          <a:lstStyle/>
          <a:p>
            <a:fld id="{AF4633DB-60EA-4E8C-BBF5-C69050585220}" type="slidenum">
              <a:rPr lang="en-US" smtClean="0"/>
              <a:pPr/>
              <a:t>23</a:t>
            </a:fld>
            <a:endParaRPr lang="en-US" dirty="0"/>
          </a:p>
        </p:txBody>
      </p:sp>
      <p:sp>
        <p:nvSpPr>
          <p:cNvPr id="4" name="Title 3"/>
          <p:cNvSpPr>
            <a:spLocks noGrp="1"/>
          </p:cNvSpPr>
          <p:nvPr>
            <p:ph type="title"/>
          </p:nvPr>
        </p:nvSpPr>
        <p:spPr/>
        <p:txBody>
          <a:bodyPr/>
          <a:lstStyle/>
          <a:p>
            <a:r>
              <a:rPr lang="en-US" dirty="0"/>
              <a:t>Creating New Web Intelligence Document</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905000"/>
            <a:ext cx="5314950" cy="4325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58953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sz="2200" dirty="0" smtClean="0"/>
              <a:t>A </a:t>
            </a:r>
            <a:r>
              <a:rPr lang="en-US" sz="2200" dirty="0"/>
              <a:t>universe contains the following structures:</a:t>
            </a:r>
          </a:p>
          <a:p>
            <a:endParaRPr lang="en-US" sz="2200" dirty="0"/>
          </a:p>
          <a:p>
            <a:r>
              <a:rPr lang="en-US" sz="2200" b="1" dirty="0"/>
              <a:t>Classes</a:t>
            </a:r>
          </a:p>
          <a:p>
            <a:r>
              <a:rPr lang="en-US" sz="2200" dirty="0" smtClean="0"/>
              <a:t>A class is a logical grouping of objects within a universe. It represents a category of objects.   A class can be divided hierarchically into subclasses.</a:t>
            </a:r>
            <a:endParaRPr lang="en-US" sz="2600" dirty="0" smtClean="0"/>
          </a:p>
          <a:p>
            <a:endParaRPr lang="en-US" dirty="0" smtClean="0"/>
          </a:p>
          <a:p>
            <a:r>
              <a:rPr lang="en-US" b="1" dirty="0" smtClean="0"/>
              <a:t>Objects</a:t>
            </a:r>
          </a:p>
          <a:p>
            <a:r>
              <a:rPr lang="en-US" dirty="0" smtClean="0"/>
              <a:t>An object is a named component that maps to data or a derivation of data in the database. </a:t>
            </a:r>
          </a:p>
          <a:p>
            <a:r>
              <a:rPr lang="en-US" b="1" dirty="0"/>
              <a:t>Types of objects</a:t>
            </a:r>
            <a:endParaRPr lang="en-US" dirty="0"/>
          </a:p>
          <a:p>
            <a:pPr lvl="1"/>
            <a:r>
              <a:rPr lang="en-US" sz="1900" dirty="0" smtClean="0"/>
              <a:t>Dimension   - Parameters </a:t>
            </a:r>
            <a:r>
              <a:rPr lang="en-US" sz="1900" dirty="0"/>
              <a:t>for analysis. Dimensions typically relate to a hierarchy such as geography, product, or time. For example: Agency Code</a:t>
            </a:r>
          </a:p>
          <a:p>
            <a:pPr lvl="1"/>
            <a:r>
              <a:rPr lang="en-US" sz="1900" dirty="0" smtClean="0"/>
              <a:t>Detail      Provide </a:t>
            </a:r>
            <a:r>
              <a:rPr lang="en-US" sz="1900" dirty="0"/>
              <a:t>a description of a dimension, but are not the focus for analysis. For example: Agency Title</a:t>
            </a:r>
          </a:p>
          <a:p>
            <a:pPr lvl="1"/>
            <a:r>
              <a:rPr lang="en-US" sz="1900" dirty="0" smtClean="0"/>
              <a:t>Measure -  Convey </a:t>
            </a:r>
            <a:r>
              <a:rPr lang="en-US" sz="1900" dirty="0"/>
              <a:t>numeric information which is used to quantify a dimension object. For example: Amount</a:t>
            </a:r>
          </a:p>
        </p:txBody>
      </p:sp>
      <p:sp>
        <p:nvSpPr>
          <p:cNvPr id="3" name="Slide Number Placeholder 2"/>
          <p:cNvSpPr>
            <a:spLocks noGrp="1"/>
          </p:cNvSpPr>
          <p:nvPr>
            <p:ph type="sldNum" sz="quarter" idx="12"/>
          </p:nvPr>
        </p:nvSpPr>
        <p:spPr/>
        <p:txBody>
          <a:bodyPr/>
          <a:lstStyle/>
          <a:p>
            <a:fld id="{AF4633DB-60EA-4E8C-BBF5-C69050585220}" type="slidenum">
              <a:rPr lang="en-US" smtClean="0"/>
              <a:pPr/>
              <a:t>24</a:t>
            </a:fld>
            <a:endParaRPr lang="en-US" dirty="0"/>
          </a:p>
        </p:txBody>
      </p:sp>
      <p:sp>
        <p:nvSpPr>
          <p:cNvPr id="4" name="Title 3"/>
          <p:cNvSpPr>
            <a:spLocks noGrp="1"/>
          </p:cNvSpPr>
          <p:nvPr>
            <p:ph type="title"/>
          </p:nvPr>
        </p:nvSpPr>
        <p:spPr/>
        <p:txBody>
          <a:bodyPr/>
          <a:lstStyle/>
          <a:p>
            <a:r>
              <a:rPr lang="en-US" dirty="0"/>
              <a:t>Creating New Web Intelligence Document</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6538"/>
          <a:stretch/>
        </p:blipFill>
        <p:spPr bwMode="auto">
          <a:xfrm>
            <a:off x="2438400" y="4036291"/>
            <a:ext cx="257175" cy="230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0863"/>
          <a:stretch/>
        </p:blipFill>
        <p:spPr bwMode="auto">
          <a:xfrm>
            <a:off x="1928167" y="4724400"/>
            <a:ext cx="293975"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2007" y="5257800"/>
            <a:ext cx="2571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03805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Results Object Panel – Objects selected and placed here will be displayed in the report.</a:t>
            </a:r>
            <a:endParaRPr lang="en-US" dirty="0"/>
          </a:p>
        </p:txBody>
      </p:sp>
      <p:sp>
        <p:nvSpPr>
          <p:cNvPr id="3" name="Slide Number Placeholder 2"/>
          <p:cNvSpPr>
            <a:spLocks noGrp="1"/>
          </p:cNvSpPr>
          <p:nvPr>
            <p:ph type="sldNum" sz="quarter" idx="12"/>
          </p:nvPr>
        </p:nvSpPr>
        <p:spPr/>
        <p:txBody>
          <a:bodyPr/>
          <a:lstStyle/>
          <a:p>
            <a:fld id="{AF4633DB-60EA-4E8C-BBF5-C69050585220}" type="slidenum">
              <a:rPr lang="en-US" smtClean="0"/>
              <a:pPr/>
              <a:t>25</a:t>
            </a:fld>
            <a:endParaRPr lang="en-US" dirty="0"/>
          </a:p>
        </p:txBody>
      </p:sp>
      <p:sp>
        <p:nvSpPr>
          <p:cNvPr id="4" name="Title 3"/>
          <p:cNvSpPr>
            <a:spLocks noGrp="1"/>
          </p:cNvSpPr>
          <p:nvPr>
            <p:ph type="title"/>
          </p:nvPr>
        </p:nvSpPr>
        <p:spPr/>
        <p:txBody>
          <a:bodyPr/>
          <a:lstStyle/>
          <a:p>
            <a:r>
              <a:rPr lang="en-US" dirty="0"/>
              <a:t>Creating New Web Intelligence Document</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676399"/>
            <a:ext cx="5943600" cy="4837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69456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Query Filter Panel – Where objects are added to define </a:t>
            </a:r>
            <a:r>
              <a:rPr lang="en-US" dirty="0"/>
              <a:t>how to limit </a:t>
            </a:r>
            <a:r>
              <a:rPr lang="en-US" dirty="0" smtClean="0"/>
              <a:t>the data returned in a query.</a:t>
            </a:r>
            <a:endParaRPr lang="en-US" dirty="0"/>
          </a:p>
        </p:txBody>
      </p:sp>
      <p:sp>
        <p:nvSpPr>
          <p:cNvPr id="3" name="Slide Number Placeholder 2"/>
          <p:cNvSpPr>
            <a:spLocks noGrp="1"/>
          </p:cNvSpPr>
          <p:nvPr>
            <p:ph type="sldNum" sz="quarter" idx="12"/>
          </p:nvPr>
        </p:nvSpPr>
        <p:spPr/>
        <p:txBody>
          <a:bodyPr/>
          <a:lstStyle/>
          <a:p>
            <a:fld id="{AF4633DB-60EA-4E8C-BBF5-C69050585220}" type="slidenum">
              <a:rPr lang="en-US" smtClean="0"/>
              <a:pPr/>
              <a:t>26</a:t>
            </a:fld>
            <a:endParaRPr lang="en-US" dirty="0"/>
          </a:p>
        </p:txBody>
      </p:sp>
      <p:sp>
        <p:nvSpPr>
          <p:cNvPr id="4" name="Title 3"/>
          <p:cNvSpPr>
            <a:spLocks noGrp="1"/>
          </p:cNvSpPr>
          <p:nvPr>
            <p:ph type="title"/>
          </p:nvPr>
        </p:nvSpPr>
        <p:spPr/>
        <p:txBody>
          <a:bodyPr/>
          <a:lstStyle/>
          <a:p>
            <a:r>
              <a:rPr lang="en-US" dirty="0"/>
              <a:t>Creating New Web Intelligence Document</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52600"/>
            <a:ext cx="5638800" cy="4589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8871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Select the objects you want to include in the query and drag them to the </a:t>
            </a:r>
            <a:r>
              <a:rPr lang="en-US" b="1" dirty="0"/>
              <a:t>Result Objects </a:t>
            </a:r>
            <a:r>
              <a:rPr lang="en-US" dirty="0"/>
              <a:t>pane. </a:t>
            </a:r>
            <a:r>
              <a:rPr lang="en-US" dirty="0" smtClean="0"/>
              <a:t>To add </a:t>
            </a:r>
            <a:r>
              <a:rPr lang="en-US" dirty="0"/>
              <a:t>all the objects in the class, drag the class to the </a:t>
            </a:r>
            <a:r>
              <a:rPr lang="en-US" b="1" dirty="0"/>
              <a:t>Result Objects </a:t>
            </a:r>
            <a:r>
              <a:rPr lang="en-US" dirty="0"/>
              <a:t>pane</a:t>
            </a:r>
            <a:r>
              <a:rPr lang="en-US" dirty="0" smtClean="0"/>
              <a:t>.</a:t>
            </a:r>
          </a:p>
          <a:p>
            <a:endParaRPr lang="en-US" dirty="0"/>
          </a:p>
          <a:p>
            <a:endParaRPr lang="en-US" dirty="0"/>
          </a:p>
        </p:txBody>
      </p:sp>
      <p:sp>
        <p:nvSpPr>
          <p:cNvPr id="3" name="Slide Number Placeholder 2"/>
          <p:cNvSpPr>
            <a:spLocks noGrp="1"/>
          </p:cNvSpPr>
          <p:nvPr>
            <p:ph type="sldNum" sz="quarter" idx="12"/>
          </p:nvPr>
        </p:nvSpPr>
        <p:spPr/>
        <p:txBody>
          <a:bodyPr/>
          <a:lstStyle/>
          <a:p>
            <a:fld id="{AF4633DB-60EA-4E8C-BBF5-C69050585220}" type="slidenum">
              <a:rPr lang="en-US" smtClean="0"/>
              <a:pPr/>
              <a:t>27</a:t>
            </a:fld>
            <a:endParaRPr lang="en-US" dirty="0"/>
          </a:p>
        </p:txBody>
      </p:sp>
      <p:sp>
        <p:nvSpPr>
          <p:cNvPr id="4" name="Title 3"/>
          <p:cNvSpPr>
            <a:spLocks noGrp="1"/>
          </p:cNvSpPr>
          <p:nvPr>
            <p:ph type="title"/>
          </p:nvPr>
        </p:nvSpPr>
        <p:spPr/>
        <p:txBody>
          <a:bodyPr/>
          <a:lstStyle/>
          <a:p>
            <a:r>
              <a:rPr lang="en-US" dirty="0"/>
              <a:t>Creating New Web Intelligence Document</a:t>
            </a:r>
          </a:p>
        </p:txBody>
      </p:sp>
      <p:pic>
        <p:nvPicPr>
          <p:cNvPr id="6146" name="Picture 2" descr="C:\Users\BENJAM~1\AppData\Local\Temp\SNAGHTML18f3673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133600"/>
            <a:ext cx="8334375" cy="444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511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Repeat the previous step until the query contains all the objects you want to include</a:t>
            </a:r>
            <a:r>
              <a:rPr lang="en-US" dirty="0" smtClean="0"/>
              <a:t>.</a:t>
            </a:r>
            <a:endParaRPr lang="en-US" dirty="0"/>
          </a:p>
          <a:p>
            <a:endParaRPr lang="en-US" dirty="0" smtClean="0"/>
          </a:p>
          <a:p>
            <a:endParaRPr lang="en-US" dirty="0"/>
          </a:p>
        </p:txBody>
      </p:sp>
      <p:sp>
        <p:nvSpPr>
          <p:cNvPr id="3" name="Slide Number Placeholder 2"/>
          <p:cNvSpPr>
            <a:spLocks noGrp="1"/>
          </p:cNvSpPr>
          <p:nvPr>
            <p:ph type="sldNum" sz="quarter" idx="12"/>
          </p:nvPr>
        </p:nvSpPr>
        <p:spPr/>
        <p:txBody>
          <a:bodyPr/>
          <a:lstStyle/>
          <a:p>
            <a:fld id="{AF4633DB-60EA-4E8C-BBF5-C69050585220}" type="slidenum">
              <a:rPr lang="en-US" smtClean="0"/>
              <a:pPr/>
              <a:t>28</a:t>
            </a:fld>
            <a:endParaRPr lang="en-US" dirty="0"/>
          </a:p>
        </p:txBody>
      </p:sp>
      <p:sp>
        <p:nvSpPr>
          <p:cNvPr id="4" name="Title 3"/>
          <p:cNvSpPr>
            <a:spLocks noGrp="1"/>
          </p:cNvSpPr>
          <p:nvPr>
            <p:ph type="title"/>
          </p:nvPr>
        </p:nvSpPr>
        <p:spPr/>
        <p:txBody>
          <a:bodyPr/>
          <a:lstStyle/>
          <a:p>
            <a:r>
              <a:rPr lang="en-US" dirty="0"/>
              <a:t>Creating New Web Intelligence Document</a:t>
            </a:r>
          </a:p>
        </p:txBody>
      </p:sp>
      <p:pic>
        <p:nvPicPr>
          <p:cNvPr id="7170" name="Picture 2" descr="C:\Users\BENJAM~1\AppData\Local\Temp\SNAGHTML18f4cc0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828800"/>
            <a:ext cx="8334375" cy="398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1782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Select the objects on which you want to define query filters and drag them to the Query </a:t>
            </a:r>
            <a:r>
              <a:rPr lang="en-US" dirty="0" smtClean="0"/>
              <a:t>Filters pane</a:t>
            </a:r>
            <a:r>
              <a:rPr lang="en-US" dirty="0"/>
              <a:t>.</a:t>
            </a:r>
          </a:p>
        </p:txBody>
      </p:sp>
      <p:sp>
        <p:nvSpPr>
          <p:cNvPr id="3" name="Slide Number Placeholder 2"/>
          <p:cNvSpPr>
            <a:spLocks noGrp="1"/>
          </p:cNvSpPr>
          <p:nvPr>
            <p:ph type="sldNum" sz="quarter" idx="12"/>
          </p:nvPr>
        </p:nvSpPr>
        <p:spPr/>
        <p:txBody>
          <a:bodyPr/>
          <a:lstStyle/>
          <a:p>
            <a:fld id="{AF4633DB-60EA-4E8C-BBF5-C69050585220}" type="slidenum">
              <a:rPr lang="en-US" smtClean="0"/>
              <a:pPr/>
              <a:t>29</a:t>
            </a:fld>
            <a:endParaRPr lang="en-US" dirty="0"/>
          </a:p>
        </p:txBody>
      </p:sp>
      <p:sp>
        <p:nvSpPr>
          <p:cNvPr id="4" name="Title 3"/>
          <p:cNvSpPr>
            <a:spLocks noGrp="1"/>
          </p:cNvSpPr>
          <p:nvPr>
            <p:ph type="title"/>
          </p:nvPr>
        </p:nvSpPr>
        <p:spPr/>
        <p:txBody>
          <a:bodyPr/>
          <a:lstStyle/>
          <a:p>
            <a:r>
              <a:rPr lang="en-US" dirty="0"/>
              <a:t>Creating New Web Intelligence Document</a:t>
            </a:r>
          </a:p>
        </p:txBody>
      </p:sp>
      <p:pic>
        <p:nvPicPr>
          <p:cNvPr id="8196" name="Picture 4" descr="C:\Users\BENJAM~1\AppData\Local\Temp\SNAGHTML19e2402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677" y="1780019"/>
            <a:ext cx="7874647" cy="5114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654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chor="ctr">
            <a:normAutofit/>
          </a:bodyPr>
          <a:lstStyle/>
          <a:p>
            <a:pPr algn="ctr"/>
            <a:r>
              <a:rPr lang="en-US" sz="2800" b="1" i="1" dirty="0">
                <a:solidFill>
                  <a:srgbClr val="6DB33F"/>
                </a:solidFill>
                <a:ea typeface="+mj-ea"/>
              </a:rPr>
              <a:t>Overview</a:t>
            </a:r>
          </a:p>
        </p:txBody>
      </p:sp>
      <p:sp>
        <p:nvSpPr>
          <p:cNvPr id="3" name="Slide Number Placeholder 2"/>
          <p:cNvSpPr>
            <a:spLocks noGrp="1"/>
          </p:cNvSpPr>
          <p:nvPr>
            <p:ph type="sldNum" sz="quarter" idx="12"/>
          </p:nvPr>
        </p:nvSpPr>
        <p:spPr/>
        <p:txBody>
          <a:bodyPr/>
          <a:lstStyle/>
          <a:p>
            <a:fld id="{AF4633DB-60EA-4E8C-BBF5-C69050585220}" type="slidenum">
              <a:rPr lang="en-US" smtClean="0"/>
              <a:pPr/>
              <a:t>3</a:t>
            </a:fld>
            <a:endParaRPr lang="en-US" dirty="0"/>
          </a:p>
        </p:txBody>
      </p:sp>
      <p:sp>
        <p:nvSpPr>
          <p:cNvPr id="4" name="Title 3"/>
          <p:cNvSpPr>
            <a:spLocks noGrp="1"/>
          </p:cNvSpPr>
          <p:nvPr>
            <p:ph type="title"/>
          </p:nvPr>
        </p:nvSpPr>
        <p:spPr/>
        <p:txBody>
          <a:bodyPr/>
          <a:lstStyle/>
          <a:p>
            <a:r>
              <a:rPr lang="en-US" dirty="0" smtClean="0"/>
              <a:t>Chapter 1</a:t>
            </a:r>
            <a:endParaRPr lang="en-US" dirty="0"/>
          </a:p>
        </p:txBody>
      </p:sp>
    </p:spTree>
    <p:extLst>
      <p:ext uri="{BB962C8B-B14F-4D97-AF65-F5344CB8AC3E}">
        <p14:creationId xmlns:p14="http://schemas.microsoft.com/office/powerpoint/2010/main" val="11842828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After a data element is selected, a filter editor box will display as illustrated below. </a:t>
            </a:r>
            <a:r>
              <a:rPr lang="en-US" dirty="0" smtClean="0"/>
              <a:t>The </a:t>
            </a:r>
            <a:r>
              <a:rPr lang="en-US" dirty="0"/>
              <a:t>default operator is "</a:t>
            </a:r>
            <a:r>
              <a:rPr lang="en-US" b="1" dirty="0"/>
              <a:t>In list</a:t>
            </a:r>
            <a:r>
              <a:rPr lang="en-US" dirty="0" smtClean="0"/>
              <a:t>". Click </a:t>
            </a:r>
            <a:r>
              <a:rPr lang="en-US" dirty="0"/>
              <a:t>on the arrow by </a:t>
            </a:r>
            <a:r>
              <a:rPr lang="en-US" dirty="0" smtClean="0"/>
              <a:t>In list to view the complete list of operators. </a:t>
            </a:r>
            <a:r>
              <a:rPr lang="en-US" dirty="0"/>
              <a:t>Choose </a:t>
            </a:r>
            <a:r>
              <a:rPr lang="en-US" b="1" dirty="0"/>
              <a:t>Equal to</a:t>
            </a:r>
            <a:r>
              <a:rPr lang="en-US" dirty="0"/>
              <a:t> from the list of </a:t>
            </a:r>
            <a:r>
              <a:rPr lang="en-US" dirty="0" smtClean="0"/>
              <a:t>operators.  Type </a:t>
            </a:r>
            <a:r>
              <a:rPr lang="en-US" dirty="0"/>
              <a:t>the value in the text box on the filter editor box.</a:t>
            </a:r>
          </a:p>
        </p:txBody>
      </p:sp>
      <p:sp>
        <p:nvSpPr>
          <p:cNvPr id="3" name="Slide Number Placeholder 2"/>
          <p:cNvSpPr>
            <a:spLocks noGrp="1"/>
          </p:cNvSpPr>
          <p:nvPr>
            <p:ph type="sldNum" sz="quarter" idx="12"/>
          </p:nvPr>
        </p:nvSpPr>
        <p:spPr/>
        <p:txBody>
          <a:bodyPr/>
          <a:lstStyle/>
          <a:p>
            <a:fld id="{AF4633DB-60EA-4E8C-BBF5-C69050585220}" type="slidenum">
              <a:rPr lang="en-US" smtClean="0"/>
              <a:pPr/>
              <a:t>30</a:t>
            </a:fld>
            <a:endParaRPr lang="en-US" dirty="0"/>
          </a:p>
        </p:txBody>
      </p:sp>
      <p:sp>
        <p:nvSpPr>
          <p:cNvPr id="4" name="Title 3"/>
          <p:cNvSpPr>
            <a:spLocks noGrp="1"/>
          </p:cNvSpPr>
          <p:nvPr>
            <p:ph type="title"/>
          </p:nvPr>
        </p:nvSpPr>
        <p:spPr/>
        <p:txBody>
          <a:bodyPr/>
          <a:lstStyle/>
          <a:p>
            <a:r>
              <a:rPr lang="en-US" dirty="0"/>
              <a:t>Creating New Web Intelligence Document</a:t>
            </a:r>
          </a:p>
        </p:txBody>
      </p:sp>
      <p:pic>
        <p:nvPicPr>
          <p:cNvPr id="11269" name="Picture 5" descr="C:\Users\BENJAM~1\AppData\Local\Temp\SNAGHTML19e9178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286000"/>
            <a:ext cx="6705600" cy="4613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5568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Repeat the previous step until the query contains all the </a:t>
            </a:r>
            <a:r>
              <a:rPr lang="en-US" dirty="0" smtClean="0"/>
              <a:t>filters you </a:t>
            </a:r>
            <a:r>
              <a:rPr lang="en-US" dirty="0"/>
              <a:t>want to include.</a:t>
            </a:r>
          </a:p>
          <a:p>
            <a:endParaRPr lang="en-US" dirty="0"/>
          </a:p>
        </p:txBody>
      </p:sp>
      <p:sp>
        <p:nvSpPr>
          <p:cNvPr id="3" name="Slide Number Placeholder 2"/>
          <p:cNvSpPr>
            <a:spLocks noGrp="1"/>
          </p:cNvSpPr>
          <p:nvPr>
            <p:ph type="sldNum" sz="quarter" idx="12"/>
          </p:nvPr>
        </p:nvSpPr>
        <p:spPr/>
        <p:txBody>
          <a:bodyPr/>
          <a:lstStyle/>
          <a:p>
            <a:fld id="{AF4633DB-60EA-4E8C-BBF5-C69050585220}" type="slidenum">
              <a:rPr lang="en-US" smtClean="0"/>
              <a:pPr/>
              <a:t>31</a:t>
            </a:fld>
            <a:endParaRPr lang="en-US" dirty="0"/>
          </a:p>
        </p:txBody>
      </p:sp>
      <p:sp>
        <p:nvSpPr>
          <p:cNvPr id="4" name="Title 3"/>
          <p:cNvSpPr>
            <a:spLocks noGrp="1"/>
          </p:cNvSpPr>
          <p:nvPr>
            <p:ph type="title"/>
          </p:nvPr>
        </p:nvSpPr>
        <p:spPr/>
        <p:txBody>
          <a:bodyPr/>
          <a:lstStyle/>
          <a:p>
            <a:r>
              <a:rPr lang="en-US" dirty="0"/>
              <a:t>Creating New Web Intelligence Document</a:t>
            </a:r>
          </a:p>
        </p:txBody>
      </p:sp>
      <p:pic>
        <p:nvPicPr>
          <p:cNvPr id="12292" name="Picture 4" descr="C:\Users\BENJAM~1\AppData\Local\Temp\SNAGHTML19ef8d4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752600"/>
            <a:ext cx="6858000" cy="4850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4377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To remove an object from the </a:t>
            </a:r>
            <a:r>
              <a:rPr lang="en-US" b="1" dirty="0"/>
              <a:t>Result Objects </a:t>
            </a:r>
            <a:r>
              <a:rPr lang="en-US" dirty="0"/>
              <a:t>or </a:t>
            </a:r>
            <a:r>
              <a:rPr lang="en-US" b="1" dirty="0"/>
              <a:t>Query Filters </a:t>
            </a:r>
            <a:r>
              <a:rPr lang="en-US" dirty="0"/>
              <a:t>panes, click </a:t>
            </a:r>
            <a:r>
              <a:rPr lang="en-US" b="1" dirty="0"/>
              <a:t>Remove </a:t>
            </a:r>
            <a:r>
              <a:rPr lang="en-US" dirty="0"/>
              <a:t>at the top </a:t>
            </a:r>
            <a:r>
              <a:rPr lang="en-US" dirty="0" smtClean="0"/>
              <a:t>right corner </a:t>
            </a:r>
            <a:r>
              <a:rPr lang="en-US" dirty="0"/>
              <a:t>of the pane</a:t>
            </a:r>
            <a:r>
              <a:rPr lang="en-US" dirty="0" smtClean="0"/>
              <a:t>.</a:t>
            </a:r>
          </a:p>
          <a:p>
            <a:endParaRPr lang="en-US" dirty="0"/>
          </a:p>
          <a:p>
            <a:r>
              <a:rPr lang="en-US" dirty="0" smtClean="0"/>
              <a:t>To </a:t>
            </a:r>
            <a:r>
              <a:rPr lang="en-US" dirty="0"/>
              <a:t>remove all objects from the </a:t>
            </a:r>
            <a:r>
              <a:rPr lang="en-US" b="1" dirty="0"/>
              <a:t>Result Objects </a:t>
            </a:r>
            <a:r>
              <a:rPr lang="en-US" dirty="0"/>
              <a:t>or </a:t>
            </a:r>
            <a:r>
              <a:rPr lang="en-US" b="1" dirty="0"/>
              <a:t>Query Filters </a:t>
            </a:r>
            <a:r>
              <a:rPr lang="en-US" dirty="0"/>
              <a:t>panes, click </a:t>
            </a:r>
            <a:r>
              <a:rPr lang="en-US" b="1" dirty="0"/>
              <a:t>Remove All </a:t>
            </a:r>
            <a:r>
              <a:rPr lang="en-US" dirty="0"/>
              <a:t>at the </a:t>
            </a:r>
            <a:r>
              <a:rPr lang="en-US" dirty="0" smtClean="0"/>
              <a:t>top right </a:t>
            </a:r>
            <a:r>
              <a:rPr lang="en-US" dirty="0"/>
              <a:t>corner of the pane.</a:t>
            </a:r>
          </a:p>
        </p:txBody>
      </p:sp>
      <p:sp>
        <p:nvSpPr>
          <p:cNvPr id="3" name="Slide Number Placeholder 2"/>
          <p:cNvSpPr>
            <a:spLocks noGrp="1"/>
          </p:cNvSpPr>
          <p:nvPr>
            <p:ph type="sldNum" sz="quarter" idx="12"/>
          </p:nvPr>
        </p:nvSpPr>
        <p:spPr/>
        <p:txBody>
          <a:bodyPr/>
          <a:lstStyle/>
          <a:p>
            <a:fld id="{AF4633DB-60EA-4E8C-BBF5-C69050585220}" type="slidenum">
              <a:rPr lang="en-US" smtClean="0"/>
              <a:pPr/>
              <a:t>32</a:t>
            </a:fld>
            <a:endParaRPr lang="en-US" dirty="0"/>
          </a:p>
        </p:txBody>
      </p:sp>
      <p:sp>
        <p:nvSpPr>
          <p:cNvPr id="4" name="Title 3"/>
          <p:cNvSpPr>
            <a:spLocks noGrp="1"/>
          </p:cNvSpPr>
          <p:nvPr>
            <p:ph type="title"/>
          </p:nvPr>
        </p:nvSpPr>
        <p:spPr/>
        <p:txBody>
          <a:bodyPr/>
          <a:lstStyle/>
          <a:p>
            <a:r>
              <a:rPr lang="en-US" dirty="0"/>
              <a:t>Creating New Web Intelligence Document</a:t>
            </a:r>
          </a:p>
        </p:txBody>
      </p:sp>
      <p:pic>
        <p:nvPicPr>
          <p:cNvPr id="9220" name="Picture 4" descr="C:\Users\BENJAM~1\AppData\Local\Temp\SNAGHTML19f756f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1435" y="2743200"/>
            <a:ext cx="6061130" cy="402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8934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Click </a:t>
            </a:r>
            <a:r>
              <a:rPr lang="en-US" b="1" dirty="0"/>
              <a:t>Run Query </a:t>
            </a:r>
            <a:r>
              <a:rPr lang="en-US" dirty="0"/>
              <a:t>to run the </a:t>
            </a:r>
            <a:r>
              <a:rPr lang="en-US" dirty="0" smtClean="0"/>
              <a:t>query.</a:t>
            </a:r>
          </a:p>
          <a:p>
            <a:endParaRPr lang="en-US" dirty="0"/>
          </a:p>
          <a:p>
            <a:endParaRPr lang="en-US" dirty="0"/>
          </a:p>
        </p:txBody>
      </p:sp>
      <p:sp>
        <p:nvSpPr>
          <p:cNvPr id="3" name="Slide Number Placeholder 2"/>
          <p:cNvSpPr>
            <a:spLocks noGrp="1"/>
          </p:cNvSpPr>
          <p:nvPr>
            <p:ph type="sldNum" sz="quarter" idx="12"/>
          </p:nvPr>
        </p:nvSpPr>
        <p:spPr/>
        <p:txBody>
          <a:bodyPr/>
          <a:lstStyle/>
          <a:p>
            <a:fld id="{AF4633DB-60EA-4E8C-BBF5-C69050585220}" type="slidenum">
              <a:rPr lang="en-US" smtClean="0"/>
              <a:pPr/>
              <a:t>33</a:t>
            </a:fld>
            <a:endParaRPr lang="en-US" dirty="0"/>
          </a:p>
        </p:txBody>
      </p:sp>
      <p:sp>
        <p:nvSpPr>
          <p:cNvPr id="4" name="Title 3"/>
          <p:cNvSpPr>
            <a:spLocks noGrp="1"/>
          </p:cNvSpPr>
          <p:nvPr>
            <p:ph type="title"/>
          </p:nvPr>
        </p:nvSpPr>
        <p:spPr/>
        <p:txBody>
          <a:bodyPr/>
          <a:lstStyle/>
          <a:p>
            <a:r>
              <a:rPr lang="en-US" dirty="0"/>
              <a:t>Creating New Web Intelligence Document</a:t>
            </a:r>
          </a:p>
        </p:txBody>
      </p:sp>
      <p:pic>
        <p:nvPicPr>
          <p:cNvPr id="10244" name="Picture 4" descr="C:\Users\BENJAM~1\AppData\Local\Temp\SNAGHTML19f8577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594" y="1676400"/>
            <a:ext cx="7092812" cy="4714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051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After a query is run, the results will be displayed in the Report View window. </a:t>
            </a:r>
          </a:p>
          <a:p>
            <a:endParaRPr lang="en-US" dirty="0"/>
          </a:p>
        </p:txBody>
      </p:sp>
      <p:sp>
        <p:nvSpPr>
          <p:cNvPr id="3" name="Slide Number Placeholder 2"/>
          <p:cNvSpPr>
            <a:spLocks noGrp="1"/>
          </p:cNvSpPr>
          <p:nvPr>
            <p:ph type="sldNum" sz="quarter" idx="12"/>
          </p:nvPr>
        </p:nvSpPr>
        <p:spPr/>
        <p:txBody>
          <a:bodyPr/>
          <a:lstStyle/>
          <a:p>
            <a:fld id="{AF4633DB-60EA-4E8C-BBF5-C69050585220}" type="slidenum">
              <a:rPr lang="en-US" smtClean="0"/>
              <a:pPr/>
              <a:t>34</a:t>
            </a:fld>
            <a:endParaRPr lang="en-US" dirty="0"/>
          </a:p>
        </p:txBody>
      </p:sp>
      <p:sp>
        <p:nvSpPr>
          <p:cNvPr id="4" name="Title 3"/>
          <p:cNvSpPr>
            <a:spLocks noGrp="1"/>
          </p:cNvSpPr>
          <p:nvPr>
            <p:ph type="title"/>
          </p:nvPr>
        </p:nvSpPr>
        <p:spPr/>
        <p:txBody>
          <a:bodyPr/>
          <a:lstStyle/>
          <a:p>
            <a:r>
              <a:rPr lang="en-US" dirty="0" smtClean="0"/>
              <a:t>Navigating the Report Panel</a:t>
            </a:r>
            <a:endParaRPr lang="en-US" dirty="0"/>
          </a:p>
        </p:txBody>
      </p:sp>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76400"/>
            <a:ext cx="8130215"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71263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After </a:t>
            </a:r>
            <a:r>
              <a:rPr lang="en-US" dirty="0"/>
              <a:t>a query is run, the results will be displayed in the Report View window. </a:t>
            </a:r>
          </a:p>
          <a:p>
            <a:endParaRPr lang="en-US" dirty="0" smtClean="0"/>
          </a:p>
          <a:p>
            <a:r>
              <a:rPr lang="en-US" dirty="0" smtClean="0"/>
              <a:t>Depending </a:t>
            </a:r>
            <a:r>
              <a:rPr lang="en-US" dirty="0"/>
              <a:t>on your security profile, you can save a document to either a personal or a public folder within the tool. </a:t>
            </a:r>
          </a:p>
          <a:p>
            <a:pPr marL="342900" indent="-342900">
              <a:buFont typeface="Arial" pitchFamily="34" charset="0"/>
              <a:buChar char="•"/>
            </a:pPr>
            <a:r>
              <a:rPr lang="en-US" dirty="0" smtClean="0"/>
              <a:t>If </a:t>
            </a:r>
            <a:r>
              <a:rPr lang="en-US" dirty="0"/>
              <a:t>you are a regular user, you can save a file to a folder under </a:t>
            </a:r>
            <a:r>
              <a:rPr lang="en-US" b="1" dirty="0"/>
              <a:t>My Folders</a:t>
            </a:r>
            <a:r>
              <a:rPr lang="en-US" dirty="0"/>
              <a:t>. </a:t>
            </a:r>
          </a:p>
          <a:p>
            <a:pPr marL="342900" indent="-342900">
              <a:buFont typeface="Arial" pitchFamily="34" charset="0"/>
              <a:buChar char="•"/>
            </a:pPr>
            <a:r>
              <a:rPr lang="en-US" dirty="0" smtClean="0"/>
              <a:t>If </a:t>
            </a:r>
            <a:r>
              <a:rPr lang="en-US" dirty="0"/>
              <a:t>you are a power user, you can save to either a folder in </a:t>
            </a:r>
            <a:r>
              <a:rPr lang="en-US" b="1" dirty="0"/>
              <a:t>My Folders </a:t>
            </a:r>
            <a:r>
              <a:rPr lang="en-US" dirty="0"/>
              <a:t>or to </a:t>
            </a:r>
            <a:r>
              <a:rPr lang="en-US" dirty="0" smtClean="0"/>
              <a:t>certain </a:t>
            </a:r>
            <a:r>
              <a:rPr lang="en-US" b="1" dirty="0" smtClean="0"/>
              <a:t>Public </a:t>
            </a:r>
            <a:r>
              <a:rPr lang="en-US" b="1" dirty="0"/>
              <a:t>Folders</a:t>
            </a:r>
            <a:r>
              <a:rPr lang="en-US" dirty="0"/>
              <a:t>. </a:t>
            </a:r>
          </a:p>
          <a:p>
            <a:endParaRPr lang="en-US" dirty="0"/>
          </a:p>
        </p:txBody>
      </p:sp>
      <p:sp>
        <p:nvSpPr>
          <p:cNvPr id="3" name="Slide Number Placeholder 2"/>
          <p:cNvSpPr>
            <a:spLocks noGrp="1"/>
          </p:cNvSpPr>
          <p:nvPr>
            <p:ph type="sldNum" sz="quarter" idx="12"/>
          </p:nvPr>
        </p:nvSpPr>
        <p:spPr/>
        <p:txBody>
          <a:bodyPr/>
          <a:lstStyle/>
          <a:p>
            <a:fld id="{AF4633DB-60EA-4E8C-BBF5-C69050585220}" type="slidenum">
              <a:rPr lang="en-US" smtClean="0"/>
              <a:pPr/>
              <a:t>35</a:t>
            </a:fld>
            <a:endParaRPr lang="en-US" dirty="0"/>
          </a:p>
        </p:txBody>
      </p:sp>
      <p:sp>
        <p:nvSpPr>
          <p:cNvPr id="4" name="Title 3"/>
          <p:cNvSpPr>
            <a:spLocks noGrp="1"/>
          </p:cNvSpPr>
          <p:nvPr>
            <p:ph type="title"/>
          </p:nvPr>
        </p:nvSpPr>
        <p:spPr/>
        <p:txBody>
          <a:bodyPr/>
          <a:lstStyle/>
          <a:p>
            <a:r>
              <a:rPr lang="en-US" dirty="0" smtClean="0"/>
              <a:t>Save a Web Intelligence Document</a:t>
            </a:r>
            <a:endParaRPr lang="en-US" dirty="0"/>
          </a:p>
        </p:txBody>
      </p:sp>
    </p:spTree>
    <p:extLst>
      <p:ext uri="{BB962C8B-B14F-4D97-AF65-F5344CB8AC3E}">
        <p14:creationId xmlns:p14="http://schemas.microsoft.com/office/powerpoint/2010/main" val="17166065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Font typeface="+mj-lt"/>
              <a:buAutoNum type="arabicPeriod"/>
            </a:pPr>
            <a:r>
              <a:rPr lang="en-US" dirty="0" smtClean="0"/>
              <a:t>To </a:t>
            </a:r>
            <a:r>
              <a:rPr lang="en-US" dirty="0"/>
              <a:t>s</a:t>
            </a:r>
            <a:r>
              <a:rPr lang="en-US" dirty="0" smtClean="0"/>
              <a:t>ave a Web Intelligence Document click </a:t>
            </a:r>
            <a:r>
              <a:rPr lang="en-US" dirty="0"/>
              <a:t>the </a:t>
            </a:r>
            <a:r>
              <a:rPr lang="en-US" b="1" dirty="0"/>
              <a:t>Save </a:t>
            </a:r>
            <a:r>
              <a:rPr lang="en-US" dirty="0"/>
              <a:t>button on the upper left </a:t>
            </a:r>
            <a:r>
              <a:rPr lang="en-US" dirty="0" smtClean="0"/>
              <a:t>corner.</a:t>
            </a:r>
          </a:p>
          <a:p>
            <a:pPr marL="457200" indent="-457200">
              <a:buFont typeface="+mj-lt"/>
              <a:buAutoNum type="arabicPeriod"/>
            </a:pPr>
            <a:endParaRPr lang="en-US" dirty="0"/>
          </a:p>
          <a:p>
            <a:pPr marL="457200" indent="-457200">
              <a:buFont typeface="+mj-lt"/>
              <a:buAutoNum type="arabicPeriod"/>
            </a:pPr>
            <a:endParaRPr lang="en-US" dirty="0"/>
          </a:p>
        </p:txBody>
      </p:sp>
      <p:sp>
        <p:nvSpPr>
          <p:cNvPr id="3" name="Slide Number Placeholder 2"/>
          <p:cNvSpPr>
            <a:spLocks noGrp="1"/>
          </p:cNvSpPr>
          <p:nvPr>
            <p:ph type="sldNum" sz="quarter" idx="12"/>
          </p:nvPr>
        </p:nvSpPr>
        <p:spPr/>
        <p:txBody>
          <a:bodyPr/>
          <a:lstStyle/>
          <a:p>
            <a:fld id="{AF4633DB-60EA-4E8C-BBF5-C69050585220}" type="slidenum">
              <a:rPr lang="en-US" smtClean="0"/>
              <a:pPr/>
              <a:t>36</a:t>
            </a:fld>
            <a:endParaRPr lang="en-US" dirty="0"/>
          </a:p>
        </p:txBody>
      </p:sp>
      <p:sp>
        <p:nvSpPr>
          <p:cNvPr id="4" name="Title 3"/>
          <p:cNvSpPr>
            <a:spLocks noGrp="1"/>
          </p:cNvSpPr>
          <p:nvPr>
            <p:ph type="title"/>
          </p:nvPr>
        </p:nvSpPr>
        <p:spPr/>
        <p:txBody>
          <a:bodyPr/>
          <a:lstStyle/>
          <a:p>
            <a:r>
              <a:rPr lang="en-US" dirty="0"/>
              <a:t>Save a Web Intelligence Document</a:t>
            </a:r>
          </a:p>
        </p:txBody>
      </p:sp>
      <p:pic>
        <p:nvPicPr>
          <p:cNvPr id="5" name="Picture 2" descr="C:\Users\BENJAM~1\AppData\Local\Temp\SNAGHTML36f1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676400"/>
            <a:ext cx="5486400" cy="4348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1744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Font typeface="+mj-lt"/>
              <a:buAutoNum type="arabicPeriod" startAt="2"/>
            </a:pPr>
            <a:r>
              <a:rPr lang="en-US" dirty="0" smtClean="0"/>
              <a:t>The </a:t>
            </a:r>
            <a:r>
              <a:rPr lang="en-US" dirty="0"/>
              <a:t>following Save Document dialog box will appear. </a:t>
            </a:r>
            <a:endParaRPr lang="en-US" dirty="0" smtClean="0"/>
          </a:p>
          <a:p>
            <a:pPr marL="457200" indent="-457200">
              <a:buFont typeface="+mj-lt"/>
              <a:buAutoNum type="arabicPeriod" startAt="2"/>
            </a:pPr>
            <a:r>
              <a:rPr lang="en-US" dirty="0" smtClean="0"/>
              <a:t>Enter </a:t>
            </a:r>
            <a:r>
              <a:rPr lang="en-US" dirty="0"/>
              <a:t>the </a:t>
            </a:r>
            <a:r>
              <a:rPr lang="en-US" b="1" dirty="0"/>
              <a:t>Title </a:t>
            </a:r>
            <a:r>
              <a:rPr lang="en-US" dirty="0"/>
              <a:t>for the Document and click </a:t>
            </a:r>
            <a:r>
              <a:rPr lang="en-US" b="1" dirty="0" smtClean="0"/>
              <a:t>Save </a:t>
            </a:r>
            <a:r>
              <a:rPr lang="en-US" dirty="0" smtClean="0"/>
              <a:t>on </a:t>
            </a:r>
            <a:r>
              <a:rPr lang="en-US" dirty="0"/>
              <a:t>the bottom. Document title can only contain numbers and letters; it cannot contain special characters. </a:t>
            </a:r>
            <a:endParaRPr lang="en-US" dirty="0" smtClean="0"/>
          </a:p>
          <a:p>
            <a:pPr marL="457200" lvl="1" indent="0">
              <a:buNone/>
            </a:pPr>
            <a:endParaRPr lang="en-US" sz="1600" dirty="0"/>
          </a:p>
          <a:p>
            <a:pPr lvl="1"/>
            <a:endParaRPr lang="en-US" sz="1600" dirty="0"/>
          </a:p>
        </p:txBody>
      </p:sp>
      <p:sp>
        <p:nvSpPr>
          <p:cNvPr id="3" name="Slide Number Placeholder 2"/>
          <p:cNvSpPr>
            <a:spLocks noGrp="1"/>
          </p:cNvSpPr>
          <p:nvPr>
            <p:ph type="sldNum" sz="quarter" idx="12"/>
          </p:nvPr>
        </p:nvSpPr>
        <p:spPr/>
        <p:txBody>
          <a:bodyPr/>
          <a:lstStyle/>
          <a:p>
            <a:fld id="{AF4633DB-60EA-4E8C-BBF5-C69050585220}" type="slidenum">
              <a:rPr lang="en-US" smtClean="0"/>
              <a:pPr/>
              <a:t>37</a:t>
            </a:fld>
            <a:endParaRPr lang="en-US" dirty="0"/>
          </a:p>
        </p:txBody>
      </p:sp>
      <p:sp>
        <p:nvSpPr>
          <p:cNvPr id="4" name="Title 3"/>
          <p:cNvSpPr>
            <a:spLocks noGrp="1"/>
          </p:cNvSpPr>
          <p:nvPr>
            <p:ph type="title"/>
          </p:nvPr>
        </p:nvSpPr>
        <p:spPr/>
        <p:txBody>
          <a:bodyPr/>
          <a:lstStyle/>
          <a:p>
            <a:r>
              <a:rPr lang="en-US" dirty="0"/>
              <a:t>Save a Web Intelligence Document</a:t>
            </a:r>
          </a:p>
        </p:txBody>
      </p:sp>
      <p:sp>
        <p:nvSpPr>
          <p:cNvPr id="6" name="TextBox 5"/>
          <p:cNvSpPr txBox="1"/>
          <p:nvPr/>
        </p:nvSpPr>
        <p:spPr>
          <a:xfrm>
            <a:off x="304800" y="2514600"/>
            <a:ext cx="2743200" cy="2092881"/>
          </a:xfrm>
          <a:prstGeom prst="rect">
            <a:avLst/>
          </a:prstGeom>
          <a:noFill/>
        </p:spPr>
        <p:txBody>
          <a:bodyPr wrap="square" rtlCol="0">
            <a:spAutoFit/>
          </a:bodyPr>
          <a:lstStyle/>
          <a:p>
            <a:pPr marL="0" lvl="1"/>
            <a:r>
              <a:rPr lang="en-US" sz="1600" b="1" i="1" dirty="0" smtClean="0"/>
              <a:t>Note:</a:t>
            </a:r>
            <a:r>
              <a:rPr lang="en-US" sz="1600" i="1" dirty="0" smtClean="0"/>
              <a:t> The </a:t>
            </a:r>
            <a:r>
              <a:rPr lang="en-US" sz="1600" b="1" i="1" dirty="0"/>
              <a:t>My Favorites </a:t>
            </a:r>
            <a:r>
              <a:rPr lang="en-US" sz="1600" i="1" dirty="0"/>
              <a:t>folder is highlighted so that is the default location where the document or query will be saved. You can choose another folder to which you have access, if you wish.</a:t>
            </a:r>
          </a:p>
          <a:p>
            <a:endParaRPr lang="en-US" i="1"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7218" y="2299855"/>
            <a:ext cx="5657850" cy="4089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53678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00100"/>
            <a:ext cx="8229600" cy="5257800"/>
          </a:xfrm>
        </p:spPr>
        <p:txBody>
          <a:bodyPr anchor="ctr">
            <a:normAutofit/>
          </a:bodyPr>
          <a:lstStyle/>
          <a:p>
            <a:pPr algn="ctr"/>
            <a:r>
              <a:rPr lang="en-US" sz="2800" b="1" i="1" dirty="0" smtClean="0">
                <a:solidFill>
                  <a:srgbClr val="6DB33F"/>
                </a:solidFill>
                <a:ea typeface="+mj-ea"/>
              </a:rPr>
              <a:t>Query Filter </a:t>
            </a:r>
            <a:r>
              <a:rPr lang="en-US" sz="2800" b="1" i="1" dirty="0">
                <a:solidFill>
                  <a:srgbClr val="6DB33F"/>
                </a:solidFill>
                <a:ea typeface="+mj-ea"/>
              </a:rPr>
              <a:t>Options</a:t>
            </a:r>
          </a:p>
        </p:txBody>
      </p:sp>
      <p:sp>
        <p:nvSpPr>
          <p:cNvPr id="3" name="Slide Number Placeholder 2"/>
          <p:cNvSpPr>
            <a:spLocks noGrp="1"/>
          </p:cNvSpPr>
          <p:nvPr>
            <p:ph type="sldNum" sz="quarter" idx="12"/>
          </p:nvPr>
        </p:nvSpPr>
        <p:spPr/>
        <p:txBody>
          <a:bodyPr/>
          <a:lstStyle/>
          <a:p>
            <a:fld id="{AF4633DB-60EA-4E8C-BBF5-C69050585220}" type="slidenum">
              <a:rPr lang="en-US" smtClean="0"/>
              <a:pPr/>
              <a:t>38</a:t>
            </a:fld>
            <a:endParaRPr lang="en-US" dirty="0"/>
          </a:p>
        </p:txBody>
      </p:sp>
      <p:sp>
        <p:nvSpPr>
          <p:cNvPr id="4" name="Title 3"/>
          <p:cNvSpPr>
            <a:spLocks noGrp="1"/>
          </p:cNvSpPr>
          <p:nvPr>
            <p:ph type="title"/>
          </p:nvPr>
        </p:nvSpPr>
        <p:spPr/>
        <p:txBody>
          <a:bodyPr/>
          <a:lstStyle/>
          <a:p>
            <a:r>
              <a:rPr lang="en-US" dirty="0" smtClean="0"/>
              <a:t>Chapter 5</a:t>
            </a:r>
            <a:endParaRPr lang="en-US" dirty="0"/>
          </a:p>
        </p:txBody>
      </p:sp>
    </p:spTree>
    <p:extLst>
      <p:ext uri="{BB962C8B-B14F-4D97-AF65-F5344CB8AC3E}">
        <p14:creationId xmlns:p14="http://schemas.microsoft.com/office/powerpoint/2010/main" val="39746625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079082038"/>
              </p:ext>
            </p:extLst>
          </p:nvPr>
        </p:nvGraphicFramePr>
        <p:xfrm>
          <a:off x="1676400" y="689560"/>
          <a:ext cx="5867400" cy="4980013"/>
        </p:xfrm>
        <a:graphic>
          <a:graphicData uri="http://schemas.openxmlformats.org/drawingml/2006/table">
            <a:tbl>
              <a:tblPr firstRow="1" firstCol="1" lastRow="1" lastCol="1" bandRow="1" bandCol="1"/>
              <a:tblGrid>
                <a:gridCol w="1599929"/>
                <a:gridCol w="1982714"/>
                <a:gridCol w="2284757"/>
              </a:tblGrid>
              <a:tr h="325740">
                <a:tc>
                  <a:txBody>
                    <a:bodyPr/>
                    <a:lstStyle/>
                    <a:p>
                      <a:pPr marL="0" marR="0" algn="ctr">
                        <a:lnSpc>
                          <a:spcPct val="115000"/>
                        </a:lnSpc>
                        <a:spcBef>
                          <a:spcPts val="0"/>
                        </a:spcBef>
                        <a:spcAft>
                          <a:spcPts val="0"/>
                        </a:spcAft>
                      </a:pPr>
                      <a:r>
                        <a:rPr lang="en-US" sz="1050" b="1" u="sng" dirty="0">
                          <a:effectLst/>
                          <a:latin typeface="Arial"/>
                          <a:ea typeface="Times New Roman"/>
                          <a:cs typeface="Times New Roman"/>
                        </a:rPr>
                        <a:t>Operator</a:t>
                      </a:r>
                      <a:endParaRPr lang="en-US" sz="1100" dirty="0">
                        <a:effectLst/>
                        <a:latin typeface="Times New Roman"/>
                        <a:ea typeface="Times New Roman"/>
                        <a:cs typeface="Times New Roman"/>
                      </a:endParaRPr>
                    </a:p>
                  </a:txBody>
                  <a:tcPr marL="43355" marR="43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ctr">
                        <a:lnSpc>
                          <a:spcPct val="115000"/>
                        </a:lnSpc>
                        <a:spcBef>
                          <a:spcPts val="0"/>
                        </a:spcBef>
                        <a:spcAft>
                          <a:spcPts val="0"/>
                        </a:spcAft>
                      </a:pPr>
                      <a:r>
                        <a:rPr lang="en-US" sz="1050" b="1" u="sng" dirty="0">
                          <a:effectLst/>
                          <a:latin typeface="Arial"/>
                          <a:ea typeface="Times New Roman"/>
                          <a:cs typeface="Times New Roman"/>
                        </a:rPr>
                        <a:t>Retrieves Data</a:t>
                      </a:r>
                      <a:endParaRPr lang="en-US" sz="1100" dirty="0">
                        <a:effectLst/>
                        <a:latin typeface="Times New Roman"/>
                        <a:ea typeface="Times New Roman"/>
                        <a:cs typeface="Times New Roman"/>
                      </a:endParaRPr>
                    </a:p>
                  </a:txBody>
                  <a:tcPr marL="43355" marR="43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ctr">
                        <a:lnSpc>
                          <a:spcPct val="115000"/>
                        </a:lnSpc>
                        <a:spcBef>
                          <a:spcPts val="0"/>
                        </a:spcBef>
                        <a:spcAft>
                          <a:spcPts val="0"/>
                        </a:spcAft>
                      </a:pPr>
                      <a:r>
                        <a:rPr lang="en-US" sz="1050" b="1" u="sng" dirty="0">
                          <a:effectLst/>
                          <a:latin typeface="Arial"/>
                          <a:ea typeface="Times New Roman"/>
                          <a:cs typeface="Times New Roman"/>
                        </a:rPr>
                        <a:t>Example</a:t>
                      </a:r>
                      <a:endParaRPr lang="en-US" sz="1100" dirty="0">
                        <a:effectLst/>
                        <a:latin typeface="Times New Roman"/>
                        <a:ea typeface="Times New Roman"/>
                        <a:cs typeface="Times New Roman"/>
                      </a:endParaRPr>
                    </a:p>
                  </a:txBody>
                  <a:tcPr marL="43355" marR="43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r>
              <a:tr h="387856">
                <a:tc>
                  <a:txBody>
                    <a:bodyPr/>
                    <a:lstStyle/>
                    <a:p>
                      <a:pPr marL="0" marR="0" algn="ctr">
                        <a:lnSpc>
                          <a:spcPct val="115000"/>
                        </a:lnSpc>
                        <a:spcBef>
                          <a:spcPts val="0"/>
                        </a:spcBef>
                        <a:spcAft>
                          <a:spcPts val="0"/>
                        </a:spcAft>
                      </a:pPr>
                      <a:r>
                        <a:rPr lang="en-US" sz="1050" b="1" dirty="0">
                          <a:effectLst/>
                          <a:latin typeface="Arial"/>
                          <a:ea typeface="Times New Roman"/>
                          <a:cs typeface="Times New Roman"/>
                        </a:rPr>
                        <a:t>Equal To</a:t>
                      </a:r>
                      <a:endParaRPr lang="en-US" sz="1100" dirty="0">
                        <a:effectLst/>
                        <a:latin typeface="Times New Roman"/>
                        <a:ea typeface="Times New Roman"/>
                        <a:cs typeface="Times New Roman"/>
                      </a:endParaRPr>
                    </a:p>
                  </a:txBody>
                  <a:tcPr marL="43355" marR="43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Arial"/>
                          <a:ea typeface="Times New Roman"/>
                          <a:cs typeface="Times New Roman"/>
                        </a:rPr>
                        <a:t>Equal to the specified value</a:t>
                      </a:r>
                      <a:endParaRPr lang="en-US" sz="1100" dirty="0">
                        <a:effectLst/>
                        <a:latin typeface="Times New Roman"/>
                        <a:ea typeface="Times New Roman"/>
                        <a:cs typeface="Times New Roman"/>
                      </a:endParaRPr>
                    </a:p>
                  </a:txBody>
                  <a:tcPr marL="43355" marR="43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Arial"/>
                          <a:ea typeface="Times New Roman"/>
                          <a:cs typeface="Times New Roman"/>
                        </a:rPr>
                        <a:t>{Fiscal Month} Equal To 10 retrieves data for fiscal month 10</a:t>
                      </a:r>
                      <a:endParaRPr lang="en-US" sz="1100" dirty="0">
                        <a:effectLst/>
                        <a:latin typeface="Times New Roman"/>
                        <a:ea typeface="Times New Roman"/>
                        <a:cs typeface="Times New Roman"/>
                      </a:endParaRPr>
                    </a:p>
                  </a:txBody>
                  <a:tcPr marL="43355" marR="43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1784">
                <a:tc>
                  <a:txBody>
                    <a:bodyPr/>
                    <a:lstStyle/>
                    <a:p>
                      <a:pPr marL="0" marR="0" algn="ctr">
                        <a:lnSpc>
                          <a:spcPct val="115000"/>
                        </a:lnSpc>
                        <a:spcBef>
                          <a:spcPts val="0"/>
                        </a:spcBef>
                        <a:spcAft>
                          <a:spcPts val="0"/>
                        </a:spcAft>
                      </a:pPr>
                      <a:r>
                        <a:rPr lang="en-US" sz="1050" b="1" dirty="0">
                          <a:effectLst/>
                          <a:latin typeface="Arial"/>
                          <a:ea typeface="Times New Roman"/>
                          <a:cs typeface="Times New Roman"/>
                        </a:rPr>
                        <a:t>Not Equal To</a:t>
                      </a:r>
                      <a:endParaRPr lang="en-US" sz="1100" dirty="0">
                        <a:effectLst/>
                        <a:latin typeface="Times New Roman"/>
                        <a:ea typeface="Times New Roman"/>
                        <a:cs typeface="Times New Roman"/>
                      </a:endParaRPr>
                    </a:p>
                  </a:txBody>
                  <a:tcPr marL="43355" marR="43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Arial"/>
                          <a:ea typeface="Times New Roman"/>
                          <a:cs typeface="Times New Roman"/>
                        </a:rPr>
                        <a:t>Not </a:t>
                      </a:r>
                      <a:r>
                        <a:rPr lang="en-US" sz="1000" dirty="0" smtClean="0">
                          <a:effectLst/>
                          <a:latin typeface="Arial"/>
                          <a:ea typeface="Times New Roman"/>
                          <a:cs typeface="Times New Roman"/>
                        </a:rPr>
                        <a:t>equal </a:t>
                      </a:r>
                      <a:r>
                        <a:rPr lang="en-US" sz="1000" dirty="0">
                          <a:effectLst/>
                          <a:latin typeface="Arial"/>
                          <a:ea typeface="Times New Roman"/>
                          <a:cs typeface="Times New Roman"/>
                        </a:rPr>
                        <a:t>to the specified </a:t>
                      </a:r>
                      <a:r>
                        <a:rPr lang="en-US" sz="1000" dirty="0" smtClean="0">
                          <a:effectLst/>
                          <a:latin typeface="Arial"/>
                          <a:ea typeface="Times New Roman"/>
                          <a:cs typeface="Times New Roman"/>
                        </a:rPr>
                        <a:t>value</a:t>
                      </a:r>
                      <a:endParaRPr lang="en-US" sz="1100" dirty="0">
                        <a:effectLst/>
                        <a:latin typeface="Times New Roman"/>
                        <a:ea typeface="Times New Roman"/>
                        <a:cs typeface="Times New Roman"/>
                      </a:endParaRPr>
                    </a:p>
                  </a:txBody>
                  <a:tcPr marL="43355" marR="43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Arial"/>
                          <a:ea typeface="Times New Roman"/>
                          <a:cs typeface="Times New Roman"/>
                        </a:rPr>
                        <a:t>{Fiscal Month} Not Equal To 10 retrieves data for all fiscal months other </a:t>
                      </a:r>
                      <a:r>
                        <a:rPr lang="en-US" sz="1000" dirty="0" smtClean="0">
                          <a:effectLst/>
                          <a:latin typeface="Arial"/>
                          <a:ea typeface="Times New Roman"/>
                          <a:cs typeface="Times New Roman"/>
                        </a:rPr>
                        <a:t>than </a:t>
                      </a:r>
                      <a:r>
                        <a:rPr lang="en-US" sz="1000" dirty="0">
                          <a:effectLst/>
                          <a:latin typeface="Arial"/>
                          <a:ea typeface="Times New Roman"/>
                          <a:cs typeface="Times New Roman"/>
                        </a:rPr>
                        <a:t>10</a:t>
                      </a:r>
                      <a:endParaRPr lang="en-US" sz="1100" dirty="0">
                        <a:effectLst/>
                        <a:latin typeface="Times New Roman"/>
                        <a:ea typeface="Times New Roman"/>
                        <a:cs typeface="Times New Roman"/>
                      </a:endParaRPr>
                    </a:p>
                  </a:txBody>
                  <a:tcPr marL="43355" marR="43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1784">
                <a:tc>
                  <a:txBody>
                    <a:bodyPr/>
                    <a:lstStyle/>
                    <a:p>
                      <a:pPr marL="0" marR="0" algn="ctr">
                        <a:lnSpc>
                          <a:spcPct val="115000"/>
                        </a:lnSpc>
                        <a:spcBef>
                          <a:spcPts val="0"/>
                        </a:spcBef>
                        <a:spcAft>
                          <a:spcPts val="0"/>
                        </a:spcAft>
                      </a:pPr>
                      <a:r>
                        <a:rPr lang="en-US" sz="1050" b="1" dirty="0">
                          <a:effectLst/>
                          <a:latin typeface="Arial"/>
                          <a:ea typeface="Times New Roman"/>
                          <a:cs typeface="Times New Roman"/>
                        </a:rPr>
                        <a:t>Greater Than</a:t>
                      </a:r>
                      <a:endParaRPr lang="en-US" sz="1100" dirty="0">
                        <a:effectLst/>
                        <a:latin typeface="Times New Roman"/>
                        <a:ea typeface="Times New Roman"/>
                        <a:cs typeface="Times New Roman"/>
                      </a:endParaRPr>
                    </a:p>
                  </a:txBody>
                  <a:tcPr marL="43355" marR="43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Arial"/>
                          <a:ea typeface="Times New Roman"/>
                          <a:cs typeface="Times New Roman"/>
                        </a:rPr>
                        <a:t>Greater </a:t>
                      </a:r>
                      <a:r>
                        <a:rPr lang="en-US" sz="1000" dirty="0" smtClean="0">
                          <a:effectLst/>
                          <a:latin typeface="Arial"/>
                          <a:ea typeface="Times New Roman"/>
                          <a:cs typeface="Times New Roman"/>
                        </a:rPr>
                        <a:t>than </a:t>
                      </a:r>
                      <a:r>
                        <a:rPr lang="en-US" sz="1000" dirty="0">
                          <a:effectLst/>
                          <a:latin typeface="Arial"/>
                          <a:ea typeface="Times New Roman"/>
                          <a:cs typeface="Times New Roman"/>
                        </a:rPr>
                        <a:t>the specified value</a:t>
                      </a:r>
                      <a:endParaRPr lang="en-US" sz="1100" dirty="0">
                        <a:effectLst/>
                        <a:latin typeface="Times New Roman"/>
                        <a:ea typeface="Times New Roman"/>
                        <a:cs typeface="Times New Roman"/>
                      </a:endParaRPr>
                    </a:p>
                  </a:txBody>
                  <a:tcPr marL="43355" marR="43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Arial"/>
                          <a:ea typeface="Times New Roman"/>
                          <a:cs typeface="Times New Roman"/>
                        </a:rPr>
                        <a:t>{Fiscal Month} Greater </a:t>
                      </a:r>
                      <a:r>
                        <a:rPr lang="en-US" sz="1000" dirty="0" smtClean="0">
                          <a:effectLst/>
                          <a:latin typeface="Arial"/>
                          <a:ea typeface="Times New Roman"/>
                          <a:cs typeface="Times New Roman"/>
                        </a:rPr>
                        <a:t>Than </a:t>
                      </a:r>
                      <a:r>
                        <a:rPr lang="en-US" sz="1000" dirty="0">
                          <a:effectLst/>
                          <a:latin typeface="Arial"/>
                          <a:ea typeface="Times New Roman"/>
                          <a:cs typeface="Times New Roman"/>
                        </a:rPr>
                        <a:t>10 retrieves data for fiscal months 11 and higher</a:t>
                      </a:r>
                      <a:endParaRPr lang="en-US" sz="1100" dirty="0">
                        <a:effectLst/>
                        <a:latin typeface="Times New Roman"/>
                        <a:ea typeface="Times New Roman"/>
                        <a:cs typeface="Times New Roman"/>
                      </a:endParaRPr>
                    </a:p>
                  </a:txBody>
                  <a:tcPr marL="43355" marR="43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1784">
                <a:tc>
                  <a:txBody>
                    <a:bodyPr/>
                    <a:lstStyle/>
                    <a:p>
                      <a:pPr marL="0" marR="0" algn="ctr">
                        <a:lnSpc>
                          <a:spcPct val="115000"/>
                        </a:lnSpc>
                        <a:spcBef>
                          <a:spcPts val="0"/>
                        </a:spcBef>
                        <a:spcAft>
                          <a:spcPts val="0"/>
                        </a:spcAft>
                      </a:pPr>
                      <a:r>
                        <a:rPr lang="en-US" sz="1050" b="1" dirty="0">
                          <a:effectLst/>
                          <a:latin typeface="Arial"/>
                          <a:ea typeface="Times New Roman"/>
                          <a:cs typeface="Times New Roman"/>
                        </a:rPr>
                        <a:t>Greater Than or Equal To</a:t>
                      </a:r>
                      <a:endParaRPr lang="en-US" sz="1100" dirty="0">
                        <a:effectLst/>
                        <a:latin typeface="Times New Roman"/>
                        <a:ea typeface="Times New Roman"/>
                        <a:cs typeface="Times New Roman"/>
                      </a:endParaRPr>
                    </a:p>
                  </a:txBody>
                  <a:tcPr marL="43355" marR="43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Arial"/>
                          <a:ea typeface="Times New Roman"/>
                          <a:cs typeface="Times New Roman"/>
                        </a:rPr>
                        <a:t>Greater </a:t>
                      </a:r>
                      <a:r>
                        <a:rPr lang="en-US" sz="1000" dirty="0" smtClean="0">
                          <a:effectLst/>
                          <a:latin typeface="Arial"/>
                          <a:ea typeface="Times New Roman"/>
                          <a:cs typeface="Times New Roman"/>
                        </a:rPr>
                        <a:t>than </a:t>
                      </a:r>
                      <a:r>
                        <a:rPr lang="en-US" sz="1000" dirty="0">
                          <a:effectLst/>
                          <a:latin typeface="Arial"/>
                          <a:ea typeface="Times New Roman"/>
                          <a:cs typeface="Times New Roman"/>
                        </a:rPr>
                        <a:t>or </a:t>
                      </a:r>
                      <a:r>
                        <a:rPr lang="en-US" sz="1000" dirty="0" smtClean="0">
                          <a:effectLst/>
                          <a:latin typeface="Arial"/>
                          <a:ea typeface="Times New Roman"/>
                          <a:cs typeface="Times New Roman"/>
                        </a:rPr>
                        <a:t>equal to </a:t>
                      </a:r>
                      <a:r>
                        <a:rPr lang="en-US" sz="1000" dirty="0">
                          <a:effectLst/>
                          <a:latin typeface="Arial"/>
                          <a:ea typeface="Times New Roman"/>
                          <a:cs typeface="Times New Roman"/>
                        </a:rPr>
                        <a:t>the specified value</a:t>
                      </a:r>
                      <a:endParaRPr lang="en-US" sz="1100" dirty="0">
                        <a:effectLst/>
                        <a:latin typeface="Times New Roman"/>
                        <a:ea typeface="Times New Roman"/>
                        <a:cs typeface="Times New Roman"/>
                      </a:endParaRPr>
                    </a:p>
                  </a:txBody>
                  <a:tcPr marL="43355" marR="43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Arial"/>
                          <a:ea typeface="Times New Roman"/>
                          <a:cs typeface="Times New Roman"/>
                        </a:rPr>
                        <a:t>{Fiscal Month} Greater </a:t>
                      </a:r>
                      <a:r>
                        <a:rPr lang="en-US" sz="1000" dirty="0" smtClean="0">
                          <a:effectLst/>
                          <a:latin typeface="Arial"/>
                          <a:ea typeface="Times New Roman"/>
                          <a:cs typeface="Times New Roman"/>
                        </a:rPr>
                        <a:t>Than </a:t>
                      </a:r>
                      <a:r>
                        <a:rPr lang="en-US" sz="1000" dirty="0">
                          <a:effectLst/>
                          <a:latin typeface="Arial"/>
                          <a:ea typeface="Times New Roman"/>
                          <a:cs typeface="Times New Roman"/>
                        </a:rPr>
                        <a:t>or Equal </a:t>
                      </a:r>
                      <a:r>
                        <a:rPr lang="en-US" sz="1000" dirty="0" smtClean="0">
                          <a:effectLst/>
                          <a:latin typeface="Arial"/>
                          <a:ea typeface="Times New Roman"/>
                          <a:cs typeface="Times New Roman"/>
                        </a:rPr>
                        <a:t>To </a:t>
                      </a:r>
                      <a:r>
                        <a:rPr lang="en-US" sz="1000" dirty="0">
                          <a:effectLst/>
                          <a:latin typeface="Arial"/>
                          <a:ea typeface="Times New Roman"/>
                          <a:cs typeface="Times New Roman"/>
                        </a:rPr>
                        <a:t>10 retrieves data for fiscal months 10 and higher</a:t>
                      </a:r>
                      <a:endParaRPr lang="en-US" sz="1100" dirty="0">
                        <a:effectLst/>
                        <a:latin typeface="Times New Roman"/>
                        <a:ea typeface="Times New Roman"/>
                        <a:cs typeface="Times New Roman"/>
                      </a:endParaRPr>
                    </a:p>
                  </a:txBody>
                  <a:tcPr marL="43355" marR="43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1784">
                <a:tc>
                  <a:txBody>
                    <a:bodyPr/>
                    <a:lstStyle/>
                    <a:p>
                      <a:pPr marL="0" marR="0" algn="ctr">
                        <a:lnSpc>
                          <a:spcPct val="115000"/>
                        </a:lnSpc>
                        <a:spcBef>
                          <a:spcPts val="0"/>
                        </a:spcBef>
                        <a:spcAft>
                          <a:spcPts val="0"/>
                        </a:spcAft>
                      </a:pPr>
                      <a:r>
                        <a:rPr lang="en-US" sz="1050" b="1" dirty="0">
                          <a:effectLst/>
                          <a:latin typeface="Arial"/>
                          <a:ea typeface="Times New Roman"/>
                          <a:cs typeface="Times New Roman"/>
                        </a:rPr>
                        <a:t>Less Than</a:t>
                      </a:r>
                      <a:endParaRPr lang="en-US" sz="1100" dirty="0">
                        <a:effectLst/>
                        <a:latin typeface="Times New Roman"/>
                        <a:ea typeface="Times New Roman"/>
                        <a:cs typeface="Times New Roman"/>
                      </a:endParaRPr>
                    </a:p>
                  </a:txBody>
                  <a:tcPr marL="43355" marR="43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Arial"/>
                          <a:ea typeface="Times New Roman"/>
                          <a:cs typeface="Times New Roman"/>
                        </a:rPr>
                        <a:t>Lower </a:t>
                      </a:r>
                      <a:r>
                        <a:rPr lang="en-US" sz="1000" dirty="0" smtClean="0">
                          <a:effectLst/>
                          <a:latin typeface="Arial"/>
                          <a:ea typeface="Times New Roman"/>
                          <a:cs typeface="Times New Roman"/>
                        </a:rPr>
                        <a:t>than </a:t>
                      </a:r>
                      <a:r>
                        <a:rPr lang="en-US" sz="1000" dirty="0">
                          <a:effectLst/>
                          <a:latin typeface="Arial"/>
                          <a:ea typeface="Times New Roman"/>
                          <a:cs typeface="Times New Roman"/>
                        </a:rPr>
                        <a:t>the specified value</a:t>
                      </a:r>
                      <a:endParaRPr lang="en-US" sz="1100" dirty="0">
                        <a:effectLst/>
                        <a:latin typeface="Times New Roman"/>
                        <a:ea typeface="Times New Roman"/>
                        <a:cs typeface="Times New Roman"/>
                      </a:endParaRPr>
                    </a:p>
                  </a:txBody>
                  <a:tcPr marL="43355" marR="43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Arial"/>
                          <a:ea typeface="Times New Roman"/>
                          <a:cs typeface="Times New Roman"/>
                        </a:rPr>
                        <a:t>{Fiscal Month} Less </a:t>
                      </a:r>
                      <a:r>
                        <a:rPr lang="en-US" sz="1000" dirty="0" smtClean="0">
                          <a:effectLst/>
                          <a:latin typeface="Arial"/>
                          <a:ea typeface="Times New Roman"/>
                          <a:cs typeface="Times New Roman"/>
                        </a:rPr>
                        <a:t>Than 10 </a:t>
                      </a:r>
                      <a:r>
                        <a:rPr lang="en-US" sz="1000" dirty="0">
                          <a:effectLst/>
                          <a:latin typeface="Arial"/>
                          <a:ea typeface="Times New Roman"/>
                          <a:cs typeface="Times New Roman"/>
                        </a:rPr>
                        <a:t>retrieves data for fiscal months 01 through 09 </a:t>
                      </a:r>
                      <a:endParaRPr lang="en-US" sz="1100" dirty="0">
                        <a:effectLst/>
                        <a:latin typeface="Times New Roman"/>
                        <a:ea typeface="Times New Roman"/>
                        <a:cs typeface="Times New Roman"/>
                      </a:endParaRPr>
                    </a:p>
                  </a:txBody>
                  <a:tcPr marL="43355" marR="43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1784">
                <a:tc>
                  <a:txBody>
                    <a:bodyPr/>
                    <a:lstStyle/>
                    <a:p>
                      <a:pPr marL="0" marR="0" algn="ctr">
                        <a:lnSpc>
                          <a:spcPct val="115000"/>
                        </a:lnSpc>
                        <a:spcBef>
                          <a:spcPts val="0"/>
                        </a:spcBef>
                        <a:spcAft>
                          <a:spcPts val="0"/>
                        </a:spcAft>
                      </a:pPr>
                      <a:r>
                        <a:rPr lang="en-US" sz="1050" b="1">
                          <a:effectLst/>
                          <a:latin typeface="Arial"/>
                          <a:ea typeface="Times New Roman"/>
                          <a:cs typeface="Times New Roman"/>
                        </a:rPr>
                        <a:t>Less Than or Equal To</a:t>
                      </a:r>
                      <a:endParaRPr lang="en-US" sz="1100">
                        <a:effectLst/>
                        <a:latin typeface="Times New Roman"/>
                        <a:ea typeface="Times New Roman"/>
                        <a:cs typeface="Times New Roman"/>
                      </a:endParaRPr>
                    </a:p>
                  </a:txBody>
                  <a:tcPr marL="43355" marR="43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Arial"/>
                          <a:ea typeface="Times New Roman"/>
                          <a:cs typeface="Times New Roman"/>
                        </a:rPr>
                        <a:t>Lower </a:t>
                      </a:r>
                      <a:r>
                        <a:rPr lang="en-US" sz="1000" dirty="0" smtClean="0">
                          <a:effectLst/>
                          <a:latin typeface="Arial"/>
                          <a:ea typeface="Times New Roman"/>
                          <a:cs typeface="Times New Roman"/>
                        </a:rPr>
                        <a:t>than or equal </a:t>
                      </a:r>
                      <a:r>
                        <a:rPr lang="en-US" sz="1000" dirty="0">
                          <a:effectLst/>
                          <a:latin typeface="Arial"/>
                          <a:ea typeface="Times New Roman"/>
                          <a:cs typeface="Times New Roman"/>
                        </a:rPr>
                        <a:t>t</a:t>
                      </a:r>
                      <a:r>
                        <a:rPr lang="en-US" sz="1000" dirty="0" smtClean="0">
                          <a:effectLst/>
                          <a:latin typeface="Arial"/>
                          <a:ea typeface="Times New Roman"/>
                          <a:cs typeface="Times New Roman"/>
                        </a:rPr>
                        <a:t>o </a:t>
                      </a:r>
                      <a:r>
                        <a:rPr lang="en-US" sz="1000" dirty="0">
                          <a:effectLst/>
                          <a:latin typeface="Arial"/>
                          <a:ea typeface="Times New Roman"/>
                          <a:cs typeface="Times New Roman"/>
                        </a:rPr>
                        <a:t>the specified value</a:t>
                      </a:r>
                      <a:endParaRPr lang="en-US" sz="1100" dirty="0">
                        <a:effectLst/>
                        <a:latin typeface="Times New Roman"/>
                        <a:ea typeface="Times New Roman"/>
                        <a:cs typeface="Times New Roman"/>
                      </a:endParaRPr>
                    </a:p>
                  </a:txBody>
                  <a:tcPr marL="43355" marR="43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Arial"/>
                          <a:ea typeface="Times New Roman"/>
                          <a:cs typeface="Times New Roman"/>
                        </a:rPr>
                        <a:t>{Fiscal Month} Less Than or Equal To 10 retrieves data for fiscal months 01 through 10</a:t>
                      </a:r>
                      <a:endParaRPr lang="en-US" sz="1100" dirty="0">
                        <a:effectLst/>
                        <a:latin typeface="Times New Roman"/>
                        <a:ea typeface="Times New Roman"/>
                        <a:cs typeface="Times New Roman"/>
                      </a:endParaRPr>
                    </a:p>
                  </a:txBody>
                  <a:tcPr marL="43355" marR="43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1784">
                <a:tc>
                  <a:txBody>
                    <a:bodyPr/>
                    <a:lstStyle/>
                    <a:p>
                      <a:pPr marL="0" marR="0" algn="ctr">
                        <a:lnSpc>
                          <a:spcPct val="115000"/>
                        </a:lnSpc>
                        <a:spcBef>
                          <a:spcPts val="0"/>
                        </a:spcBef>
                        <a:spcAft>
                          <a:spcPts val="0"/>
                        </a:spcAft>
                      </a:pPr>
                      <a:r>
                        <a:rPr lang="en-US" sz="1050" b="1">
                          <a:effectLst/>
                          <a:latin typeface="Arial"/>
                          <a:ea typeface="Times New Roman"/>
                          <a:cs typeface="Times New Roman"/>
                        </a:rPr>
                        <a:t>Between</a:t>
                      </a:r>
                      <a:endParaRPr lang="en-US" sz="1100">
                        <a:effectLst/>
                        <a:latin typeface="Times New Roman"/>
                        <a:ea typeface="Times New Roman"/>
                        <a:cs typeface="Times New Roman"/>
                      </a:endParaRPr>
                    </a:p>
                  </a:txBody>
                  <a:tcPr marL="43355" marR="43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Arial"/>
                          <a:ea typeface="Times New Roman"/>
                          <a:cs typeface="Times New Roman"/>
                        </a:rPr>
                        <a:t>Between two values; including these values</a:t>
                      </a:r>
                      <a:endParaRPr lang="en-US" sz="1100">
                        <a:effectLst/>
                        <a:latin typeface="Times New Roman"/>
                        <a:ea typeface="Times New Roman"/>
                        <a:cs typeface="Times New Roman"/>
                      </a:endParaRPr>
                    </a:p>
                  </a:txBody>
                  <a:tcPr marL="43355" marR="43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Arial"/>
                          <a:ea typeface="Times New Roman"/>
                          <a:cs typeface="Times New Roman"/>
                        </a:rPr>
                        <a:t>{GL Account} Between 6500 and 6600 retrieves data for GL Accounts 6500 through 6600</a:t>
                      </a:r>
                      <a:endParaRPr lang="en-US" sz="1100" dirty="0">
                        <a:effectLst/>
                        <a:latin typeface="Times New Roman"/>
                        <a:ea typeface="Times New Roman"/>
                        <a:cs typeface="Times New Roman"/>
                      </a:endParaRPr>
                    </a:p>
                  </a:txBody>
                  <a:tcPr marL="43355" marR="43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5713">
                <a:tc>
                  <a:txBody>
                    <a:bodyPr/>
                    <a:lstStyle/>
                    <a:p>
                      <a:pPr marL="0" marR="0" algn="ctr">
                        <a:lnSpc>
                          <a:spcPct val="115000"/>
                        </a:lnSpc>
                        <a:spcBef>
                          <a:spcPts val="0"/>
                        </a:spcBef>
                        <a:spcAft>
                          <a:spcPts val="0"/>
                        </a:spcAft>
                      </a:pPr>
                      <a:r>
                        <a:rPr lang="en-US" sz="1050" b="1" dirty="0">
                          <a:effectLst/>
                          <a:latin typeface="Arial"/>
                          <a:ea typeface="Times New Roman"/>
                          <a:cs typeface="Times New Roman"/>
                        </a:rPr>
                        <a:t>Not Between</a:t>
                      </a:r>
                      <a:endParaRPr lang="en-US" sz="1100" dirty="0">
                        <a:effectLst/>
                        <a:latin typeface="Times New Roman"/>
                        <a:ea typeface="Times New Roman"/>
                        <a:cs typeface="Times New Roman"/>
                      </a:endParaRPr>
                    </a:p>
                  </a:txBody>
                  <a:tcPr marL="43355" marR="43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Arial"/>
                          <a:ea typeface="Times New Roman"/>
                          <a:cs typeface="Times New Roman"/>
                        </a:rPr>
                        <a:t>Outside the range of  two specified values</a:t>
                      </a:r>
                      <a:endParaRPr lang="en-US" sz="1100">
                        <a:effectLst/>
                        <a:latin typeface="Times New Roman"/>
                        <a:ea typeface="Times New Roman"/>
                        <a:cs typeface="Times New Roman"/>
                      </a:endParaRPr>
                    </a:p>
                  </a:txBody>
                  <a:tcPr marL="43355" marR="43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Arial"/>
                          <a:ea typeface="Times New Roman"/>
                          <a:cs typeface="Times New Roman"/>
                        </a:rPr>
                        <a:t>{GL Account} Between 6500 and 6600 retrieves data for all GL Accounts not between 6500 and 6600</a:t>
                      </a:r>
                      <a:endParaRPr lang="en-US" sz="1100" dirty="0">
                        <a:effectLst/>
                        <a:latin typeface="Times New Roman"/>
                        <a:ea typeface="Times New Roman"/>
                        <a:cs typeface="Times New Roman"/>
                      </a:endParaRPr>
                    </a:p>
                  </a:txBody>
                  <a:tcPr marL="43355" marR="43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Slide Number Placeholder 2"/>
          <p:cNvSpPr>
            <a:spLocks noGrp="1"/>
          </p:cNvSpPr>
          <p:nvPr>
            <p:ph type="sldNum" sz="quarter" idx="12"/>
          </p:nvPr>
        </p:nvSpPr>
        <p:spPr/>
        <p:txBody>
          <a:bodyPr/>
          <a:lstStyle/>
          <a:p>
            <a:fld id="{AF4633DB-60EA-4E8C-BBF5-C69050585220}" type="slidenum">
              <a:rPr lang="en-US" smtClean="0"/>
              <a:pPr/>
              <a:t>39</a:t>
            </a:fld>
            <a:endParaRPr lang="en-US" dirty="0"/>
          </a:p>
        </p:txBody>
      </p:sp>
      <p:sp>
        <p:nvSpPr>
          <p:cNvPr id="4" name="Title 3"/>
          <p:cNvSpPr>
            <a:spLocks noGrp="1"/>
          </p:cNvSpPr>
          <p:nvPr>
            <p:ph type="title"/>
          </p:nvPr>
        </p:nvSpPr>
        <p:spPr/>
        <p:txBody>
          <a:bodyPr/>
          <a:lstStyle/>
          <a:p>
            <a:r>
              <a:rPr lang="en-US" dirty="0" smtClean="0"/>
              <a:t>Operators</a:t>
            </a:r>
            <a:endParaRPr lang="en-US" dirty="0"/>
          </a:p>
        </p:txBody>
      </p:sp>
    </p:spTree>
    <p:extLst>
      <p:ext uri="{BB962C8B-B14F-4D97-AF65-F5344CB8AC3E}">
        <p14:creationId xmlns:p14="http://schemas.microsoft.com/office/powerpoint/2010/main" val="1749290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smtClean="0"/>
              <a:t>At the conclusion of class participants should have an understanding of the tool’s basic features:</a:t>
            </a:r>
          </a:p>
        </p:txBody>
      </p:sp>
      <p:sp>
        <p:nvSpPr>
          <p:cNvPr id="3" name="Title 2"/>
          <p:cNvSpPr>
            <a:spLocks noGrp="1"/>
          </p:cNvSpPr>
          <p:nvPr>
            <p:ph type="title"/>
          </p:nvPr>
        </p:nvSpPr>
        <p:spPr/>
        <p:txBody>
          <a:bodyPr>
            <a:normAutofit/>
          </a:bodyPr>
          <a:lstStyle/>
          <a:p>
            <a:r>
              <a:rPr lang="en-US" dirty="0" smtClean="0"/>
              <a:t>Course Objectives</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693096010"/>
              </p:ext>
            </p:extLst>
          </p:nvPr>
        </p:nvGraphicFramePr>
        <p:xfrm>
          <a:off x="533400" y="1905000"/>
          <a:ext cx="7924800" cy="2133600"/>
        </p:xfrm>
        <a:graphic>
          <a:graphicData uri="http://schemas.openxmlformats.org/drawingml/2006/table">
            <a:tbl>
              <a:tblPr>
                <a:tableStyleId>{5C22544A-7EE6-4342-B048-85BDC9FD1C3A}</a:tableStyleId>
              </a:tblPr>
              <a:tblGrid>
                <a:gridCol w="3962400"/>
                <a:gridCol w="3962400"/>
              </a:tblGrid>
              <a:tr h="426720">
                <a:tc>
                  <a:txBody>
                    <a:bodyPr/>
                    <a:lstStyle/>
                    <a:p>
                      <a:pPr marL="342900" marR="0" lvl="0" indent="-342900">
                        <a:lnSpc>
                          <a:spcPct val="115000"/>
                        </a:lnSpc>
                        <a:spcBef>
                          <a:spcPts val="0"/>
                        </a:spcBef>
                        <a:spcAft>
                          <a:spcPts val="0"/>
                        </a:spcAft>
                        <a:buFont typeface="Symbol"/>
                        <a:buChar char=""/>
                      </a:pPr>
                      <a:r>
                        <a:rPr lang="en-US" sz="2400" dirty="0">
                          <a:effectLst/>
                        </a:rPr>
                        <a:t>Logon</a:t>
                      </a:r>
                      <a:endParaRPr lang="en-US" sz="2400" dirty="0">
                        <a:effectLst/>
                        <a:latin typeface="Calibri"/>
                        <a:ea typeface="Calibri"/>
                        <a:cs typeface="Times New Roman"/>
                      </a:endParaRPr>
                    </a:p>
                  </a:txBody>
                  <a:tcPr marL="68580" marR="68580" marT="0" marB="0">
                    <a:noFill/>
                  </a:tcPr>
                </a:tc>
                <a:tc>
                  <a:txBody>
                    <a:bodyPr/>
                    <a:lstStyle/>
                    <a:p>
                      <a:pPr marL="342900" marR="0" lvl="0" indent="-342900">
                        <a:lnSpc>
                          <a:spcPct val="115000"/>
                        </a:lnSpc>
                        <a:spcBef>
                          <a:spcPts val="0"/>
                        </a:spcBef>
                        <a:spcAft>
                          <a:spcPts val="0"/>
                        </a:spcAft>
                        <a:buFont typeface="Symbol"/>
                        <a:buChar char=""/>
                      </a:pPr>
                      <a:r>
                        <a:rPr lang="en-US" sz="2400">
                          <a:effectLst/>
                        </a:rPr>
                        <a:t>Navigate</a:t>
                      </a:r>
                      <a:endParaRPr lang="en-US" sz="2400">
                        <a:effectLst/>
                        <a:latin typeface="Calibri"/>
                        <a:ea typeface="Calibri"/>
                        <a:cs typeface="Times New Roman"/>
                      </a:endParaRPr>
                    </a:p>
                  </a:txBody>
                  <a:tcPr marL="68580" marR="68580" marT="0" marB="0">
                    <a:noFill/>
                  </a:tcPr>
                </a:tc>
              </a:tr>
              <a:tr h="426720">
                <a:tc>
                  <a:txBody>
                    <a:bodyPr/>
                    <a:lstStyle/>
                    <a:p>
                      <a:pPr marL="342900" marR="0" lvl="0" indent="-342900">
                        <a:lnSpc>
                          <a:spcPct val="115000"/>
                        </a:lnSpc>
                        <a:spcBef>
                          <a:spcPts val="0"/>
                        </a:spcBef>
                        <a:spcAft>
                          <a:spcPts val="0"/>
                        </a:spcAft>
                        <a:buFont typeface="Symbol"/>
                        <a:buChar char=""/>
                      </a:pPr>
                      <a:r>
                        <a:rPr lang="en-US" sz="2400" dirty="0">
                          <a:effectLst/>
                        </a:rPr>
                        <a:t>View Reports</a:t>
                      </a:r>
                      <a:endParaRPr lang="en-US" sz="2400" dirty="0">
                        <a:effectLst/>
                        <a:latin typeface="Calibri"/>
                        <a:ea typeface="Calibri"/>
                        <a:cs typeface="Times New Roman"/>
                      </a:endParaRPr>
                    </a:p>
                  </a:txBody>
                  <a:tcPr marL="68580" marR="68580" marT="0" marB="0">
                    <a:noFill/>
                  </a:tcPr>
                </a:tc>
                <a:tc>
                  <a:txBody>
                    <a:bodyPr/>
                    <a:lstStyle/>
                    <a:p>
                      <a:pPr marL="342900" marR="0" lvl="0" indent="-342900">
                        <a:lnSpc>
                          <a:spcPct val="115000"/>
                        </a:lnSpc>
                        <a:spcBef>
                          <a:spcPts val="0"/>
                        </a:spcBef>
                        <a:spcAft>
                          <a:spcPts val="0"/>
                        </a:spcAft>
                        <a:buFont typeface="Symbol"/>
                        <a:buChar char=""/>
                      </a:pPr>
                      <a:r>
                        <a:rPr lang="en-US" sz="2400" dirty="0">
                          <a:effectLst/>
                        </a:rPr>
                        <a:t>Edit existing Documents</a:t>
                      </a:r>
                      <a:endParaRPr lang="en-US" sz="2400" dirty="0">
                        <a:effectLst/>
                        <a:latin typeface="Calibri"/>
                        <a:ea typeface="Calibri"/>
                        <a:cs typeface="Times New Roman"/>
                      </a:endParaRPr>
                    </a:p>
                  </a:txBody>
                  <a:tcPr marL="68580" marR="68580" marT="0" marB="0">
                    <a:noFill/>
                  </a:tcPr>
                </a:tc>
              </a:tr>
              <a:tr h="426720">
                <a:tc>
                  <a:txBody>
                    <a:bodyPr/>
                    <a:lstStyle/>
                    <a:p>
                      <a:pPr marL="342900" marR="0" lvl="0" indent="-342900">
                        <a:lnSpc>
                          <a:spcPct val="115000"/>
                        </a:lnSpc>
                        <a:spcBef>
                          <a:spcPts val="0"/>
                        </a:spcBef>
                        <a:spcAft>
                          <a:spcPts val="0"/>
                        </a:spcAft>
                        <a:buFont typeface="Symbol"/>
                        <a:buChar char=""/>
                      </a:pPr>
                      <a:r>
                        <a:rPr lang="en-US" sz="2400">
                          <a:effectLst/>
                        </a:rPr>
                        <a:t>Create New Documents</a:t>
                      </a:r>
                      <a:endParaRPr lang="en-US" sz="2400">
                        <a:effectLst/>
                        <a:latin typeface="Calibri"/>
                        <a:ea typeface="Calibri"/>
                        <a:cs typeface="Times New Roman"/>
                      </a:endParaRPr>
                    </a:p>
                  </a:txBody>
                  <a:tcPr marL="68580" marR="68580" marT="0" marB="0">
                    <a:noFill/>
                  </a:tcPr>
                </a:tc>
                <a:tc>
                  <a:txBody>
                    <a:bodyPr/>
                    <a:lstStyle/>
                    <a:p>
                      <a:pPr marL="342900" marR="0" lvl="0" indent="-342900">
                        <a:lnSpc>
                          <a:spcPct val="115000"/>
                        </a:lnSpc>
                        <a:spcBef>
                          <a:spcPts val="0"/>
                        </a:spcBef>
                        <a:spcAft>
                          <a:spcPts val="0"/>
                        </a:spcAft>
                        <a:buFont typeface="Symbol"/>
                        <a:buChar char=""/>
                      </a:pPr>
                      <a:r>
                        <a:rPr lang="en-US" sz="2400" dirty="0">
                          <a:effectLst/>
                        </a:rPr>
                        <a:t>Set Sections and Breaks</a:t>
                      </a:r>
                      <a:endParaRPr lang="en-US" sz="2400" dirty="0">
                        <a:effectLst/>
                        <a:latin typeface="Calibri"/>
                        <a:ea typeface="Calibri"/>
                        <a:cs typeface="Times New Roman"/>
                      </a:endParaRPr>
                    </a:p>
                  </a:txBody>
                  <a:tcPr marL="68580" marR="68580" marT="0" marB="0">
                    <a:noFill/>
                  </a:tcPr>
                </a:tc>
              </a:tr>
              <a:tr h="426720">
                <a:tc>
                  <a:txBody>
                    <a:bodyPr/>
                    <a:lstStyle/>
                    <a:p>
                      <a:pPr marL="342900" marR="0" lvl="0" indent="-342900">
                        <a:lnSpc>
                          <a:spcPct val="115000"/>
                        </a:lnSpc>
                        <a:spcBef>
                          <a:spcPts val="0"/>
                        </a:spcBef>
                        <a:spcAft>
                          <a:spcPts val="0"/>
                        </a:spcAft>
                        <a:buFont typeface="Symbol"/>
                        <a:buChar char=""/>
                      </a:pPr>
                      <a:r>
                        <a:rPr lang="en-US" sz="2400">
                          <a:effectLst/>
                        </a:rPr>
                        <a:t>Insert totals / subtotals</a:t>
                      </a:r>
                      <a:endParaRPr lang="en-US" sz="2400">
                        <a:effectLst/>
                        <a:latin typeface="Calibri"/>
                        <a:ea typeface="Calibri"/>
                        <a:cs typeface="Times New Roman"/>
                      </a:endParaRPr>
                    </a:p>
                  </a:txBody>
                  <a:tcPr marL="68580" marR="68580" marT="0" marB="0">
                    <a:noFill/>
                  </a:tcPr>
                </a:tc>
                <a:tc>
                  <a:txBody>
                    <a:bodyPr/>
                    <a:lstStyle/>
                    <a:p>
                      <a:pPr marL="342900" marR="0" lvl="0" indent="-342900">
                        <a:lnSpc>
                          <a:spcPct val="115000"/>
                        </a:lnSpc>
                        <a:spcBef>
                          <a:spcPts val="0"/>
                        </a:spcBef>
                        <a:spcAft>
                          <a:spcPts val="0"/>
                        </a:spcAft>
                        <a:buFont typeface="Symbol"/>
                        <a:buChar char=""/>
                      </a:pPr>
                      <a:r>
                        <a:rPr lang="en-US" sz="2400" dirty="0">
                          <a:effectLst/>
                        </a:rPr>
                        <a:t>Print / Export Reports</a:t>
                      </a:r>
                      <a:endParaRPr lang="en-US" sz="2400" dirty="0">
                        <a:effectLst/>
                        <a:latin typeface="Calibri"/>
                        <a:ea typeface="Calibri"/>
                        <a:cs typeface="Times New Roman"/>
                      </a:endParaRPr>
                    </a:p>
                  </a:txBody>
                  <a:tcPr marL="68580" marR="68580" marT="0" marB="0">
                    <a:noFill/>
                  </a:tcPr>
                </a:tc>
              </a:tr>
              <a:tr h="426720">
                <a:tc>
                  <a:txBody>
                    <a:bodyPr/>
                    <a:lstStyle/>
                    <a:p>
                      <a:pPr marL="342900" marR="0" lvl="0" indent="-342900">
                        <a:lnSpc>
                          <a:spcPct val="115000"/>
                        </a:lnSpc>
                        <a:spcBef>
                          <a:spcPts val="0"/>
                        </a:spcBef>
                        <a:spcAft>
                          <a:spcPts val="0"/>
                        </a:spcAft>
                        <a:buFont typeface="Symbol"/>
                        <a:buChar char=""/>
                      </a:pPr>
                      <a:r>
                        <a:rPr lang="en-US" sz="2400">
                          <a:effectLst/>
                        </a:rPr>
                        <a:t>Schedule Reports</a:t>
                      </a:r>
                      <a:endParaRPr lang="en-US" sz="2400">
                        <a:effectLst/>
                        <a:latin typeface="Calibri"/>
                        <a:ea typeface="Calibri"/>
                        <a:cs typeface="Times New Roman"/>
                      </a:endParaRPr>
                    </a:p>
                  </a:txBody>
                  <a:tcPr marL="68580" marR="68580" marT="0" marB="0">
                    <a:noFill/>
                  </a:tcPr>
                </a:tc>
                <a:tc>
                  <a:txBody>
                    <a:bodyPr/>
                    <a:lstStyle/>
                    <a:p>
                      <a:pPr marL="342900" marR="0" lvl="0" indent="-342900">
                        <a:lnSpc>
                          <a:spcPct val="115000"/>
                        </a:lnSpc>
                        <a:spcBef>
                          <a:spcPts val="0"/>
                        </a:spcBef>
                        <a:spcAft>
                          <a:spcPts val="0"/>
                        </a:spcAft>
                        <a:buFont typeface="Symbol"/>
                        <a:buChar char=""/>
                      </a:pPr>
                      <a:endParaRPr lang="en-US" sz="2400" dirty="0">
                        <a:effectLst/>
                        <a:latin typeface="Calibri"/>
                        <a:ea typeface="Calibri"/>
                        <a:cs typeface="Times New Roman"/>
                      </a:endParaRPr>
                    </a:p>
                  </a:txBody>
                  <a:tcPr marL="68580" marR="68580" marT="0" marB="0">
                    <a:noFill/>
                  </a:tcPr>
                </a:tc>
              </a:tr>
            </a:tbl>
          </a:graphicData>
        </a:graphic>
      </p:graphicFrame>
      <p:sp>
        <p:nvSpPr>
          <p:cNvPr id="8" name="Slide Number Placeholder 7"/>
          <p:cNvSpPr>
            <a:spLocks noGrp="1"/>
          </p:cNvSpPr>
          <p:nvPr>
            <p:ph type="sldNum" sz="quarter" idx="12"/>
          </p:nvPr>
        </p:nvSpPr>
        <p:spPr/>
        <p:txBody>
          <a:bodyPr/>
          <a:lstStyle/>
          <a:p>
            <a:fld id="{AF4633DB-60EA-4E8C-BBF5-C69050585220}" type="slidenum">
              <a:rPr lang="en-US" smtClean="0"/>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559290579"/>
              </p:ext>
            </p:extLst>
          </p:nvPr>
        </p:nvGraphicFramePr>
        <p:xfrm>
          <a:off x="1524000" y="685800"/>
          <a:ext cx="6172199" cy="5029182"/>
        </p:xfrm>
        <a:graphic>
          <a:graphicData uri="http://schemas.openxmlformats.org/drawingml/2006/table">
            <a:tbl>
              <a:tblPr firstRow="1" firstCol="1" lastRow="1" lastCol="1" bandRow="1" bandCol="1"/>
              <a:tblGrid>
                <a:gridCol w="1683041"/>
                <a:gridCol w="2085712"/>
                <a:gridCol w="2403446"/>
              </a:tblGrid>
              <a:tr h="296306">
                <a:tc>
                  <a:txBody>
                    <a:bodyPr/>
                    <a:lstStyle/>
                    <a:p>
                      <a:pPr marL="0" marR="0" algn="ctr">
                        <a:lnSpc>
                          <a:spcPct val="115000"/>
                        </a:lnSpc>
                        <a:spcBef>
                          <a:spcPts val="0"/>
                        </a:spcBef>
                        <a:spcAft>
                          <a:spcPts val="0"/>
                        </a:spcAft>
                      </a:pPr>
                      <a:r>
                        <a:rPr lang="en-US" sz="1100" b="1" u="sng" dirty="0">
                          <a:effectLst/>
                          <a:latin typeface="Arial"/>
                          <a:ea typeface="Times New Roman"/>
                          <a:cs typeface="Times New Roman"/>
                        </a:rPr>
                        <a:t>Operator</a:t>
                      </a:r>
                      <a:endParaRPr lang="en-US" sz="1200" dirty="0">
                        <a:effectLst/>
                        <a:latin typeface="Times New Roman"/>
                        <a:ea typeface="Times New Roman"/>
                        <a:cs typeface="Times New Roman"/>
                      </a:endParaRPr>
                    </a:p>
                  </a:txBody>
                  <a:tcPr marL="43355" marR="43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ctr">
                        <a:lnSpc>
                          <a:spcPct val="115000"/>
                        </a:lnSpc>
                        <a:spcBef>
                          <a:spcPts val="0"/>
                        </a:spcBef>
                        <a:spcAft>
                          <a:spcPts val="0"/>
                        </a:spcAft>
                      </a:pPr>
                      <a:r>
                        <a:rPr lang="en-US" sz="1100" b="1" u="sng" dirty="0">
                          <a:effectLst/>
                          <a:latin typeface="Arial"/>
                          <a:ea typeface="Times New Roman"/>
                          <a:cs typeface="Times New Roman"/>
                        </a:rPr>
                        <a:t>Retrieves Data</a:t>
                      </a:r>
                      <a:endParaRPr lang="en-US" sz="1200" dirty="0">
                        <a:effectLst/>
                        <a:latin typeface="Times New Roman"/>
                        <a:ea typeface="Times New Roman"/>
                        <a:cs typeface="Times New Roman"/>
                      </a:endParaRPr>
                    </a:p>
                  </a:txBody>
                  <a:tcPr marL="43355" marR="43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ctr">
                        <a:lnSpc>
                          <a:spcPct val="115000"/>
                        </a:lnSpc>
                        <a:spcBef>
                          <a:spcPts val="0"/>
                        </a:spcBef>
                        <a:spcAft>
                          <a:spcPts val="0"/>
                        </a:spcAft>
                      </a:pPr>
                      <a:r>
                        <a:rPr lang="en-US" sz="1100" b="1" u="sng" dirty="0">
                          <a:effectLst/>
                          <a:latin typeface="Arial"/>
                          <a:ea typeface="Times New Roman"/>
                          <a:cs typeface="Times New Roman"/>
                        </a:rPr>
                        <a:t>Example</a:t>
                      </a:r>
                      <a:endParaRPr lang="en-US" sz="1200" dirty="0">
                        <a:effectLst/>
                        <a:latin typeface="Times New Roman"/>
                        <a:ea typeface="Times New Roman"/>
                        <a:cs typeface="Times New Roman"/>
                      </a:endParaRPr>
                    </a:p>
                  </a:txBody>
                  <a:tcPr marL="43355" marR="43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r>
              <a:tr h="529215">
                <a:tc>
                  <a:txBody>
                    <a:bodyPr/>
                    <a:lstStyle/>
                    <a:p>
                      <a:pPr marL="0" marR="0" algn="ctr">
                        <a:lnSpc>
                          <a:spcPct val="115000"/>
                        </a:lnSpc>
                        <a:spcBef>
                          <a:spcPts val="0"/>
                        </a:spcBef>
                        <a:spcAft>
                          <a:spcPts val="0"/>
                        </a:spcAft>
                      </a:pPr>
                      <a:r>
                        <a:rPr lang="en-US" sz="1100" b="1" dirty="0">
                          <a:effectLst/>
                          <a:latin typeface="Arial"/>
                          <a:ea typeface="Times New Roman"/>
                          <a:cs typeface="Times New Roman"/>
                        </a:rPr>
                        <a:t>In List</a:t>
                      </a:r>
                      <a:endParaRPr lang="en-US" sz="1200" dirty="0">
                        <a:effectLst/>
                        <a:latin typeface="Times New Roman"/>
                        <a:ea typeface="Times New Roman"/>
                        <a:cs typeface="Times New Roman"/>
                      </a:endParaRPr>
                    </a:p>
                  </a:txBody>
                  <a:tcPr marL="43355" marR="43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effectLst/>
                          <a:latin typeface="Arial"/>
                          <a:ea typeface="Times New Roman"/>
                          <a:cs typeface="Times New Roman"/>
                        </a:rPr>
                        <a:t>Same as values specified</a:t>
                      </a:r>
                      <a:endParaRPr lang="en-US" sz="1200" dirty="0">
                        <a:effectLst/>
                        <a:latin typeface="Times New Roman"/>
                        <a:ea typeface="Times New Roman"/>
                        <a:cs typeface="Times New Roman"/>
                      </a:endParaRPr>
                    </a:p>
                  </a:txBody>
                  <a:tcPr marL="43355" marR="43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effectLst/>
                          <a:latin typeface="Arial"/>
                          <a:ea typeface="Times New Roman"/>
                          <a:cs typeface="Times New Roman"/>
                        </a:rPr>
                        <a:t>{Agency} In List ‘225;310;477’ retrieves data only for Agencies 225</a:t>
                      </a:r>
                      <a:r>
                        <a:rPr lang="en-US" sz="1050" dirty="0" smtClean="0">
                          <a:effectLst/>
                          <a:latin typeface="Arial"/>
                          <a:ea typeface="Times New Roman"/>
                          <a:cs typeface="Times New Roman"/>
                        </a:rPr>
                        <a:t>, 310</a:t>
                      </a:r>
                      <a:r>
                        <a:rPr lang="en-US" sz="1050" dirty="0">
                          <a:effectLst/>
                          <a:latin typeface="Arial"/>
                          <a:ea typeface="Times New Roman"/>
                          <a:cs typeface="Times New Roman"/>
                        </a:rPr>
                        <a:t>, and 477</a:t>
                      </a:r>
                      <a:endParaRPr lang="en-US" sz="1200" dirty="0">
                        <a:effectLst/>
                        <a:latin typeface="Times New Roman"/>
                        <a:ea typeface="Times New Roman"/>
                        <a:cs typeface="Times New Roman"/>
                      </a:endParaRPr>
                    </a:p>
                  </a:txBody>
                  <a:tcPr marL="43355" marR="43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5620">
                <a:tc>
                  <a:txBody>
                    <a:bodyPr/>
                    <a:lstStyle/>
                    <a:p>
                      <a:pPr marL="0" marR="0" algn="ctr">
                        <a:lnSpc>
                          <a:spcPct val="115000"/>
                        </a:lnSpc>
                        <a:spcBef>
                          <a:spcPts val="0"/>
                        </a:spcBef>
                        <a:spcAft>
                          <a:spcPts val="0"/>
                        </a:spcAft>
                      </a:pPr>
                      <a:r>
                        <a:rPr lang="en-US" sz="1100" b="1">
                          <a:effectLst/>
                          <a:latin typeface="Arial"/>
                          <a:ea typeface="Times New Roman"/>
                          <a:cs typeface="Times New Roman"/>
                        </a:rPr>
                        <a:t>Not In List</a:t>
                      </a:r>
                      <a:endParaRPr lang="en-US" sz="1200">
                        <a:effectLst/>
                        <a:latin typeface="Times New Roman"/>
                        <a:ea typeface="Times New Roman"/>
                        <a:cs typeface="Times New Roman"/>
                      </a:endParaRPr>
                    </a:p>
                  </a:txBody>
                  <a:tcPr marL="43355" marR="43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effectLst/>
                          <a:latin typeface="Arial"/>
                          <a:ea typeface="Times New Roman"/>
                          <a:cs typeface="Times New Roman"/>
                        </a:rPr>
                        <a:t>Everything other </a:t>
                      </a:r>
                      <a:r>
                        <a:rPr lang="en-US" sz="1050" dirty="0" smtClean="0">
                          <a:effectLst/>
                          <a:latin typeface="Arial"/>
                          <a:ea typeface="Times New Roman"/>
                          <a:cs typeface="Times New Roman"/>
                        </a:rPr>
                        <a:t>than </a:t>
                      </a:r>
                      <a:r>
                        <a:rPr lang="en-US" sz="1050" dirty="0">
                          <a:effectLst/>
                          <a:latin typeface="Arial"/>
                          <a:ea typeface="Times New Roman"/>
                          <a:cs typeface="Times New Roman"/>
                        </a:rPr>
                        <a:t>values specified</a:t>
                      </a:r>
                      <a:endParaRPr lang="en-US" sz="1200" dirty="0">
                        <a:effectLst/>
                        <a:latin typeface="Times New Roman"/>
                        <a:ea typeface="Times New Roman"/>
                        <a:cs typeface="Times New Roman"/>
                      </a:endParaRPr>
                    </a:p>
                  </a:txBody>
                  <a:tcPr marL="43355" marR="43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effectLst/>
                          <a:latin typeface="Arial"/>
                          <a:ea typeface="Times New Roman"/>
                          <a:cs typeface="Times New Roman"/>
                        </a:rPr>
                        <a:t>{Agency} Not In List ‘225;310;477’ retrieves data for all excluding Agencies 225</a:t>
                      </a:r>
                      <a:r>
                        <a:rPr lang="en-US" sz="1050" dirty="0" smtClean="0">
                          <a:effectLst/>
                          <a:latin typeface="Arial"/>
                          <a:ea typeface="Times New Roman"/>
                          <a:cs typeface="Times New Roman"/>
                        </a:rPr>
                        <a:t>, 310</a:t>
                      </a:r>
                      <a:r>
                        <a:rPr lang="en-US" sz="1050" dirty="0">
                          <a:effectLst/>
                          <a:latin typeface="Arial"/>
                          <a:ea typeface="Times New Roman"/>
                          <a:cs typeface="Times New Roman"/>
                        </a:rPr>
                        <a:t>, and 477</a:t>
                      </a:r>
                      <a:endParaRPr lang="en-US" sz="1200" dirty="0">
                        <a:effectLst/>
                        <a:latin typeface="Times New Roman"/>
                        <a:ea typeface="Times New Roman"/>
                        <a:cs typeface="Times New Roman"/>
                      </a:endParaRPr>
                    </a:p>
                  </a:txBody>
                  <a:tcPr marL="43355" marR="43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893">
                <a:tc>
                  <a:txBody>
                    <a:bodyPr/>
                    <a:lstStyle/>
                    <a:p>
                      <a:pPr marL="0" marR="0" algn="ctr">
                        <a:lnSpc>
                          <a:spcPct val="115000"/>
                        </a:lnSpc>
                        <a:spcBef>
                          <a:spcPts val="0"/>
                        </a:spcBef>
                        <a:spcAft>
                          <a:spcPts val="0"/>
                        </a:spcAft>
                      </a:pPr>
                      <a:r>
                        <a:rPr lang="en-US" sz="1100" b="1">
                          <a:effectLst/>
                          <a:latin typeface="Arial"/>
                          <a:ea typeface="Times New Roman"/>
                          <a:cs typeface="Times New Roman"/>
                        </a:rPr>
                        <a:t>Is Null</a:t>
                      </a:r>
                      <a:endParaRPr lang="en-US" sz="1200">
                        <a:effectLst/>
                        <a:latin typeface="Times New Roman"/>
                        <a:ea typeface="Times New Roman"/>
                        <a:cs typeface="Times New Roman"/>
                      </a:endParaRPr>
                    </a:p>
                  </a:txBody>
                  <a:tcPr marL="43355" marR="43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effectLst/>
                          <a:latin typeface="Arial"/>
                          <a:ea typeface="Times New Roman"/>
                          <a:cs typeface="Times New Roman"/>
                        </a:rPr>
                        <a:t>Which there is no value entered in the database</a:t>
                      </a:r>
                      <a:endParaRPr lang="en-US" sz="1200">
                        <a:effectLst/>
                        <a:latin typeface="Times New Roman"/>
                        <a:ea typeface="Times New Roman"/>
                        <a:cs typeface="Times New Roman"/>
                      </a:endParaRPr>
                    </a:p>
                  </a:txBody>
                  <a:tcPr marL="43355" marR="43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effectLst/>
                          <a:latin typeface="Arial"/>
                          <a:ea typeface="Times New Roman"/>
                          <a:cs typeface="Times New Roman"/>
                        </a:rPr>
                        <a:t>Is Null does not apply to the AFRS Universes</a:t>
                      </a:r>
                      <a:endParaRPr lang="en-US" sz="1200" dirty="0">
                        <a:effectLst/>
                        <a:latin typeface="Times New Roman"/>
                        <a:ea typeface="Times New Roman"/>
                        <a:cs typeface="Times New Roman"/>
                      </a:endParaRPr>
                    </a:p>
                  </a:txBody>
                  <a:tcPr marL="43355" marR="43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893">
                <a:tc>
                  <a:txBody>
                    <a:bodyPr/>
                    <a:lstStyle/>
                    <a:p>
                      <a:pPr marL="0" marR="0" algn="ctr">
                        <a:lnSpc>
                          <a:spcPct val="115000"/>
                        </a:lnSpc>
                        <a:spcBef>
                          <a:spcPts val="0"/>
                        </a:spcBef>
                        <a:spcAft>
                          <a:spcPts val="0"/>
                        </a:spcAft>
                      </a:pPr>
                      <a:r>
                        <a:rPr lang="en-US" sz="1100" b="1">
                          <a:effectLst/>
                          <a:latin typeface="Arial"/>
                          <a:ea typeface="Times New Roman"/>
                          <a:cs typeface="Times New Roman"/>
                        </a:rPr>
                        <a:t>Is Not Null</a:t>
                      </a:r>
                      <a:endParaRPr lang="en-US" sz="1200">
                        <a:effectLst/>
                        <a:latin typeface="Times New Roman"/>
                        <a:ea typeface="Times New Roman"/>
                        <a:cs typeface="Times New Roman"/>
                      </a:endParaRPr>
                    </a:p>
                  </a:txBody>
                  <a:tcPr marL="43355" marR="43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effectLst/>
                          <a:latin typeface="Arial"/>
                          <a:ea typeface="Times New Roman"/>
                          <a:cs typeface="Times New Roman"/>
                        </a:rPr>
                        <a:t>For which </a:t>
                      </a:r>
                      <a:r>
                        <a:rPr lang="en-US" sz="1050" dirty="0" smtClean="0">
                          <a:effectLst/>
                          <a:latin typeface="Arial"/>
                          <a:ea typeface="Times New Roman"/>
                          <a:cs typeface="Times New Roman"/>
                        </a:rPr>
                        <a:t>there is a </a:t>
                      </a:r>
                      <a:r>
                        <a:rPr lang="en-US" sz="1050" dirty="0">
                          <a:effectLst/>
                          <a:latin typeface="Arial"/>
                          <a:ea typeface="Times New Roman"/>
                          <a:cs typeface="Times New Roman"/>
                        </a:rPr>
                        <a:t>value </a:t>
                      </a:r>
                      <a:endParaRPr lang="en-US" sz="1200" dirty="0">
                        <a:effectLst/>
                        <a:latin typeface="Times New Roman"/>
                        <a:ea typeface="Times New Roman"/>
                        <a:cs typeface="Times New Roman"/>
                      </a:endParaRPr>
                    </a:p>
                  </a:txBody>
                  <a:tcPr marL="43355" marR="43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effectLst/>
                          <a:latin typeface="Arial"/>
                          <a:ea typeface="Times New Roman"/>
                          <a:cs typeface="Times New Roman"/>
                        </a:rPr>
                        <a:t>Is Not Null does not apply to the AFRS Universes</a:t>
                      </a:r>
                      <a:endParaRPr lang="en-US" sz="1200" dirty="0">
                        <a:effectLst/>
                        <a:latin typeface="Times New Roman"/>
                        <a:ea typeface="Times New Roman"/>
                        <a:cs typeface="Times New Roman"/>
                      </a:endParaRPr>
                    </a:p>
                  </a:txBody>
                  <a:tcPr marL="43355" marR="43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5620">
                <a:tc>
                  <a:txBody>
                    <a:bodyPr/>
                    <a:lstStyle/>
                    <a:p>
                      <a:pPr marL="0" marR="0" algn="ctr">
                        <a:lnSpc>
                          <a:spcPct val="115000"/>
                        </a:lnSpc>
                        <a:spcBef>
                          <a:spcPts val="0"/>
                        </a:spcBef>
                        <a:spcAft>
                          <a:spcPts val="0"/>
                        </a:spcAft>
                      </a:pPr>
                      <a:r>
                        <a:rPr lang="en-US" sz="1100" b="1">
                          <a:effectLst/>
                          <a:latin typeface="Arial"/>
                          <a:ea typeface="Times New Roman"/>
                          <a:cs typeface="Times New Roman"/>
                        </a:rPr>
                        <a:t>Matches Pattern</a:t>
                      </a:r>
                      <a:endParaRPr lang="en-US" sz="1200">
                        <a:effectLst/>
                        <a:latin typeface="Times New Roman"/>
                        <a:ea typeface="Times New Roman"/>
                        <a:cs typeface="Times New Roman"/>
                      </a:endParaRPr>
                    </a:p>
                  </a:txBody>
                  <a:tcPr marL="43355" marR="43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effectLst/>
                          <a:latin typeface="Arial"/>
                          <a:ea typeface="Times New Roman"/>
                          <a:cs typeface="Times New Roman"/>
                        </a:rPr>
                        <a:t>Includes a specific string that is like a value</a:t>
                      </a:r>
                      <a:endParaRPr lang="en-US" sz="1200">
                        <a:effectLst/>
                        <a:latin typeface="Times New Roman"/>
                        <a:ea typeface="Times New Roman"/>
                        <a:cs typeface="Times New Roman"/>
                      </a:endParaRPr>
                    </a:p>
                  </a:txBody>
                  <a:tcPr marL="43355" marR="43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effectLst/>
                          <a:latin typeface="Arial"/>
                          <a:ea typeface="Times New Roman"/>
                          <a:cs typeface="Times New Roman"/>
                        </a:rPr>
                        <a:t>{Program Index} Matches Pattern ‘15%’ retrieves data for any Program Index that begins with 15</a:t>
                      </a:r>
                      <a:endParaRPr lang="en-US" sz="1200" dirty="0">
                        <a:effectLst/>
                        <a:latin typeface="Times New Roman"/>
                        <a:ea typeface="Times New Roman"/>
                        <a:cs typeface="Times New Roman"/>
                      </a:endParaRPr>
                    </a:p>
                  </a:txBody>
                  <a:tcPr marL="43355" marR="43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5620">
                <a:tc>
                  <a:txBody>
                    <a:bodyPr/>
                    <a:lstStyle/>
                    <a:p>
                      <a:pPr marL="0" marR="0" algn="ctr">
                        <a:lnSpc>
                          <a:spcPct val="115000"/>
                        </a:lnSpc>
                        <a:spcBef>
                          <a:spcPts val="0"/>
                        </a:spcBef>
                        <a:spcAft>
                          <a:spcPts val="0"/>
                        </a:spcAft>
                      </a:pPr>
                      <a:r>
                        <a:rPr lang="en-US" sz="1100" b="1">
                          <a:effectLst/>
                          <a:latin typeface="Arial"/>
                          <a:ea typeface="Times New Roman"/>
                          <a:cs typeface="Times New Roman"/>
                        </a:rPr>
                        <a:t>Different From Pattern</a:t>
                      </a:r>
                      <a:endParaRPr lang="en-US" sz="1200">
                        <a:effectLst/>
                        <a:latin typeface="Times New Roman"/>
                        <a:ea typeface="Times New Roman"/>
                        <a:cs typeface="Times New Roman"/>
                      </a:endParaRPr>
                    </a:p>
                  </a:txBody>
                  <a:tcPr marL="43355" marR="43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effectLst/>
                          <a:latin typeface="Arial"/>
                          <a:ea typeface="Times New Roman"/>
                          <a:cs typeface="Times New Roman"/>
                        </a:rPr>
                        <a:t>Excludes a specific string that is like a value</a:t>
                      </a:r>
                      <a:endParaRPr lang="en-US" sz="1200">
                        <a:effectLst/>
                        <a:latin typeface="Times New Roman"/>
                        <a:ea typeface="Times New Roman"/>
                        <a:cs typeface="Times New Roman"/>
                      </a:endParaRPr>
                    </a:p>
                  </a:txBody>
                  <a:tcPr marL="43355" marR="43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effectLst/>
                          <a:latin typeface="Arial"/>
                          <a:ea typeface="Times New Roman"/>
                          <a:cs typeface="Times New Roman"/>
                        </a:rPr>
                        <a:t>{Program Index} Different From Pattern ‘15%’ retrieves data for any Program Index that does not begin with 15</a:t>
                      </a:r>
                      <a:endParaRPr lang="en-US" sz="1200" dirty="0">
                        <a:effectLst/>
                        <a:latin typeface="Times New Roman"/>
                        <a:ea typeface="Times New Roman"/>
                        <a:cs typeface="Times New Roman"/>
                      </a:endParaRPr>
                    </a:p>
                  </a:txBody>
                  <a:tcPr marL="43355" marR="43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9215">
                <a:tc>
                  <a:txBody>
                    <a:bodyPr/>
                    <a:lstStyle/>
                    <a:p>
                      <a:pPr marL="0" marR="0" algn="ctr">
                        <a:lnSpc>
                          <a:spcPct val="115000"/>
                        </a:lnSpc>
                        <a:spcBef>
                          <a:spcPts val="0"/>
                        </a:spcBef>
                        <a:spcAft>
                          <a:spcPts val="0"/>
                        </a:spcAft>
                      </a:pPr>
                      <a:r>
                        <a:rPr lang="en-US" sz="1100" b="1">
                          <a:effectLst/>
                          <a:latin typeface="Arial"/>
                          <a:ea typeface="Times New Roman"/>
                          <a:cs typeface="Times New Roman"/>
                        </a:rPr>
                        <a:t>Both</a:t>
                      </a:r>
                      <a:endParaRPr lang="en-US" sz="1200">
                        <a:effectLst/>
                        <a:latin typeface="Times New Roman"/>
                        <a:ea typeface="Times New Roman"/>
                        <a:cs typeface="Times New Roman"/>
                      </a:endParaRPr>
                    </a:p>
                  </a:txBody>
                  <a:tcPr marL="43355" marR="43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effectLst/>
                          <a:latin typeface="Arial"/>
                          <a:ea typeface="Times New Roman"/>
                          <a:cs typeface="Times New Roman"/>
                        </a:rPr>
                        <a:t>Corresponds to two specific values</a:t>
                      </a:r>
                      <a:endParaRPr lang="en-US" sz="1200">
                        <a:effectLst/>
                        <a:latin typeface="Times New Roman"/>
                        <a:ea typeface="Times New Roman"/>
                        <a:cs typeface="Times New Roman"/>
                      </a:endParaRPr>
                    </a:p>
                  </a:txBody>
                  <a:tcPr marL="43355" marR="43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effectLst/>
                          <a:latin typeface="Arial"/>
                          <a:ea typeface="Times New Roman"/>
                          <a:cs typeface="Times New Roman"/>
                        </a:rPr>
                        <a:t>{Budget Option} Both “1” and “2” retrieves data for budget options one and two</a:t>
                      </a:r>
                      <a:endParaRPr lang="en-US" sz="1200" dirty="0">
                        <a:effectLst/>
                        <a:latin typeface="Times New Roman"/>
                        <a:ea typeface="Times New Roman"/>
                        <a:cs typeface="Times New Roman"/>
                      </a:endParaRPr>
                    </a:p>
                  </a:txBody>
                  <a:tcPr marL="43355" marR="43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5620">
                <a:tc>
                  <a:txBody>
                    <a:bodyPr/>
                    <a:lstStyle/>
                    <a:p>
                      <a:pPr marL="0" marR="0" algn="ctr">
                        <a:lnSpc>
                          <a:spcPct val="115000"/>
                        </a:lnSpc>
                        <a:spcBef>
                          <a:spcPts val="0"/>
                        </a:spcBef>
                        <a:spcAft>
                          <a:spcPts val="0"/>
                        </a:spcAft>
                      </a:pPr>
                      <a:r>
                        <a:rPr lang="en-US" sz="1100" b="1">
                          <a:effectLst/>
                          <a:latin typeface="Arial"/>
                          <a:ea typeface="Times New Roman"/>
                          <a:cs typeface="Times New Roman"/>
                        </a:rPr>
                        <a:t>Except</a:t>
                      </a:r>
                      <a:endParaRPr lang="en-US" sz="1200">
                        <a:effectLst/>
                        <a:latin typeface="Times New Roman"/>
                        <a:ea typeface="Times New Roman"/>
                        <a:cs typeface="Times New Roman"/>
                      </a:endParaRPr>
                    </a:p>
                  </a:txBody>
                  <a:tcPr marL="43355" marR="43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effectLst/>
                          <a:latin typeface="Arial"/>
                          <a:ea typeface="Times New Roman"/>
                          <a:cs typeface="Times New Roman"/>
                        </a:rPr>
                        <a:t>Corresponds to one specified value and does not correspond to another specified value</a:t>
                      </a:r>
                      <a:endParaRPr lang="en-US" sz="1200">
                        <a:effectLst/>
                        <a:latin typeface="Times New Roman"/>
                        <a:ea typeface="Times New Roman"/>
                        <a:cs typeface="Times New Roman"/>
                      </a:endParaRPr>
                    </a:p>
                  </a:txBody>
                  <a:tcPr marL="43355" marR="43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effectLst/>
                          <a:latin typeface="Arial"/>
                          <a:ea typeface="Times New Roman"/>
                          <a:cs typeface="Times New Roman"/>
                        </a:rPr>
                        <a:t>{Budget Option} Except Option “1” retrieves data for budget options other than one</a:t>
                      </a:r>
                      <a:endParaRPr lang="en-US" sz="1200" dirty="0">
                        <a:effectLst/>
                        <a:latin typeface="Times New Roman"/>
                        <a:ea typeface="Times New Roman"/>
                        <a:cs typeface="Times New Roman"/>
                      </a:endParaRPr>
                    </a:p>
                  </a:txBody>
                  <a:tcPr marL="43355" marR="43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Slide Number Placeholder 2"/>
          <p:cNvSpPr>
            <a:spLocks noGrp="1"/>
          </p:cNvSpPr>
          <p:nvPr>
            <p:ph type="sldNum" sz="quarter" idx="12"/>
          </p:nvPr>
        </p:nvSpPr>
        <p:spPr/>
        <p:txBody>
          <a:bodyPr/>
          <a:lstStyle/>
          <a:p>
            <a:fld id="{AF4633DB-60EA-4E8C-BBF5-C69050585220}" type="slidenum">
              <a:rPr lang="en-US" smtClean="0"/>
              <a:pPr/>
              <a:t>40</a:t>
            </a:fld>
            <a:endParaRPr lang="en-US" dirty="0"/>
          </a:p>
        </p:txBody>
      </p:sp>
      <p:sp>
        <p:nvSpPr>
          <p:cNvPr id="4" name="Title 3"/>
          <p:cNvSpPr>
            <a:spLocks noGrp="1"/>
          </p:cNvSpPr>
          <p:nvPr>
            <p:ph type="title"/>
          </p:nvPr>
        </p:nvSpPr>
        <p:spPr/>
        <p:txBody>
          <a:bodyPr/>
          <a:lstStyle/>
          <a:p>
            <a:r>
              <a:rPr lang="en-US" dirty="0" smtClean="0"/>
              <a:t>Operators</a:t>
            </a:r>
            <a:endParaRPr lang="en-US" dirty="0"/>
          </a:p>
        </p:txBody>
      </p:sp>
    </p:spTree>
    <p:extLst>
      <p:ext uri="{BB962C8B-B14F-4D97-AF65-F5344CB8AC3E}">
        <p14:creationId xmlns:p14="http://schemas.microsoft.com/office/powerpoint/2010/main" val="2580037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Font typeface="+mj-lt"/>
              <a:buAutoNum type="arabicPeriod"/>
            </a:pPr>
            <a:r>
              <a:rPr lang="en-US" dirty="0"/>
              <a:t>Locate your query in your [My Favorites] folder</a:t>
            </a:r>
          </a:p>
          <a:p>
            <a:pPr marL="457200" indent="-457200">
              <a:buFont typeface="+mj-lt"/>
              <a:buAutoNum type="arabicPeriod"/>
            </a:pPr>
            <a:r>
              <a:rPr lang="en-US" dirty="0"/>
              <a:t>Right </a:t>
            </a:r>
            <a:r>
              <a:rPr lang="en-US" dirty="0" smtClean="0"/>
              <a:t>click</a:t>
            </a:r>
          </a:p>
          <a:p>
            <a:pPr marL="457200" indent="-457200">
              <a:buFont typeface="+mj-lt"/>
              <a:buAutoNum type="arabicPeriod"/>
            </a:pPr>
            <a:r>
              <a:rPr lang="en-US" dirty="0"/>
              <a:t>Select “Modify”</a:t>
            </a:r>
          </a:p>
          <a:p>
            <a:endParaRPr lang="en-US" dirty="0"/>
          </a:p>
          <a:p>
            <a:endParaRPr lang="en-US" dirty="0"/>
          </a:p>
        </p:txBody>
      </p:sp>
      <p:sp>
        <p:nvSpPr>
          <p:cNvPr id="3" name="Slide Number Placeholder 2"/>
          <p:cNvSpPr>
            <a:spLocks noGrp="1"/>
          </p:cNvSpPr>
          <p:nvPr>
            <p:ph type="sldNum" sz="quarter" idx="12"/>
          </p:nvPr>
        </p:nvSpPr>
        <p:spPr/>
        <p:txBody>
          <a:bodyPr/>
          <a:lstStyle/>
          <a:p>
            <a:fld id="{AF4633DB-60EA-4E8C-BBF5-C69050585220}" type="slidenum">
              <a:rPr lang="en-US" smtClean="0"/>
              <a:pPr/>
              <a:t>41</a:t>
            </a:fld>
            <a:endParaRPr lang="en-US" dirty="0"/>
          </a:p>
        </p:txBody>
      </p:sp>
      <p:sp>
        <p:nvSpPr>
          <p:cNvPr id="4" name="Title 3"/>
          <p:cNvSpPr>
            <a:spLocks noGrp="1"/>
          </p:cNvSpPr>
          <p:nvPr>
            <p:ph type="title"/>
          </p:nvPr>
        </p:nvSpPr>
        <p:spPr/>
        <p:txBody>
          <a:bodyPr/>
          <a:lstStyle/>
          <a:p>
            <a:r>
              <a:rPr lang="en-US" dirty="0" smtClean="0"/>
              <a:t>Modify a Document</a:t>
            </a:r>
            <a:endParaRPr lang="en-US" dirty="0"/>
          </a:p>
        </p:txBody>
      </p:sp>
      <p:pic>
        <p:nvPicPr>
          <p:cNvPr id="7172" name="Picture 4" descr="C:\Users\BENJAM~1\AppData\Local\Temp\SNAGHTML466d6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492" y="2209800"/>
            <a:ext cx="8268374"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94288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Font typeface="+mj-lt"/>
              <a:buAutoNum type="arabicPeriod" startAt="4"/>
            </a:pPr>
            <a:r>
              <a:rPr lang="en-US" dirty="0" smtClean="0"/>
              <a:t>Select the </a:t>
            </a:r>
            <a:r>
              <a:rPr lang="en-US" b="1" dirty="0" smtClean="0"/>
              <a:t>Data Access </a:t>
            </a:r>
            <a:r>
              <a:rPr lang="en-US" dirty="0" smtClean="0"/>
              <a:t>tab and click the </a:t>
            </a:r>
            <a:r>
              <a:rPr lang="en-US" b="1" dirty="0" smtClean="0"/>
              <a:t>Edit </a:t>
            </a:r>
            <a:r>
              <a:rPr lang="en-US" dirty="0" smtClean="0"/>
              <a:t>icon located on the </a:t>
            </a:r>
            <a:r>
              <a:rPr lang="en-US" b="1" dirty="0" smtClean="0"/>
              <a:t>Data Providers </a:t>
            </a:r>
            <a:r>
              <a:rPr lang="en-US" dirty="0" smtClean="0"/>
              <a:t>sub tab.</a:t>
            </a:r>
            <a:endParaRPr lang="en-US" b="1" dirty="0"/>
          </a:p>
        </p:txBody>
      </p:sp>
      <p:sp>
        <p:nvSpPr>
          <p:cNvPr id="3" name="Slide Number Placeholder 2"/>
          <p:cNvSpPr>
            <a:spLocks noGrp="1"/>
          </p:cNvSpPr>
          <p:nvPr>
            <p:ph type="sldNum" sz="quarter" idx="12"/>
          </p:nvPr>
        </p:nvSpPr>
        <p:spPr/>
        <p:txBody>
          <a:bodyPr/>
          <a:lstStyle/>
          <a:p>
            <a:fld id="{AF4633DB-60EA-4E8C-BBF5-C69050585220}" type="slidenum">
              <a:rPr lang="en-US" smtClean="0"/>
              <a:pPr/>
              <a:t>42</a:t>
            </a:fld>
            <a:endParaRPr lang="en-US" dirty="0"/>
          </a:p>
        </p:txBody>
      </p:sp>
      <p:sp>
        <p:nvSpPr>
          <p:cNvPr id="4" name="Title 3"/>
          <p:cNvSpPr>
            <a:spLocks noGrp="1"/>
          </p:cNvSpPr>
          <p:nvPr>
            <p:ph type="title"/>
          </p:nvPr>
        </p:nvSpPr>
        <p:spPr/>
        <p:txBody>
          <a:bodyPr/>
          <a:lstStyle/>
          <a:p>
            <a:r>
              <a:rPr lang="en-US" dirty="0"/>
              <a:t>Modify a Document</a:t>
            </a:r>
          </a:p>
        </p:txBody>
      </p:sp>
      <p:pic>
        <p:nvPicPr>
          <p:cNvPr id="9218" name="Picture 2" descr="C:\Users\BENJAM~1\AppData\Local\Temp\SNAGHTML493cb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752600"/>
            <a:ext cx="8820150" cy="4591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0169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To set a filter using a range of values </a:t>
            </a:r>
            <a:r>
              <a:rPr lang="en-US" dirty="0" smtClean="0"/>
              <a:t>use </a:t>
            </a:r>
            <a:r>
              <a:rPr lang="en-US" dirty="0"/>
              <a:t>the "</a:t>
            </a:r>
            <a:r>
              <a:rPr lang="en-US" b="1" dirty="0"/>
              <a:t>Between</a:t>
            </a:r>
            <a:r>
              <a:rPr lang="en-US" dirty="0"/>
              <a:t>" </a:t>
            </a:r>
            <a:r>
              <a:rPr lang="en-US" dirty="0" smtClean="0"/>
              <a:t>operator. </a:t>
            </a:r>
            <a:r>
              <a:rPr lang="en-US" dirty="0"/>
              <a:t>Since you have placed Fiscal Month in the Result Objects you can drag down to the Query Filter Box.</a:t>
            </a:r>
            <a:r>
              <a:rPr lang="en-US" dirty="0" smtClean="0"/>
              <a:t> </a:t>
            </a:r>
            <a:r>
              <a:rPr lang="en-US" dirty="0"/>
              <a:t>Change the </a:t>
            </a:r>
            <a:r>
              <a:rPr lang="en-US" dirty="0" smtClean="0"/>
              <a:t>operator </a:t>
            </a:r>
            <a:r>
              <a:rPr lang="en-US" dirty="0"/>
              <a:t>to </a:t>
            </a:r>
            <a:r>
              <a:rPr lang="en-US" b="1" dirty="0"/>
              <a:t>Between</a:t>
            </a:r>
            <a:r>
              <a:rPr lang="en-US" dirty="0"/>
              <a:t> </a:t>
            </a:r>
            <a:r>
              <a:rPr lang="en-US" dirty="0" smtClean="0"/>
              <a:t>from </a:t>
            </a:r>
            <a:r>
              <a:rPr lang="en-US" dirty="0"/>
              <a:t>the drop down list of </a:t>
            </a:r>
            <a:r>
              <a:rPr lang="en-US" dirty="0" smtClean="0"/>
              <a:t>operators.</a:t>
            </a:r>
          </a:p>
          <a:p>
            <a:endParaRPr lang="en-US" dirty="0"/>
          </a:p>
          <a:p>
            <a:endParaRPr lang="en-US" dirty="0"/>
          </a:p>
        </p:txBody>
      </p:sp>
      <p:sp>
        <p:nvSpPr>
          <p:cNvPr id="3" name="Slide Number Placeholder 2"/>
          <p:cNvSpPr>
            <a:spLocks noGrp="1"/>
          </p:cNvSpPr>
          <p:nvPr>
            <p:ph type="sldNum" sz="quarter" idx="12"/>
          </p:nvPr>
        </p:nvSpPr>
        <p:spPr/>
        <p:txBody>
          <a:bodyPr/>
          <a:lstStyle/>
          <a:p>
            <a:fld id="{AF4633DB-60EA-4E8C-BBF5-C69050585220}" type="slidenum">
              <a:rPr lang="en-US" smtClean="0"/>
              <a:pPr/>
              <a:t>43</a:t>
            </a:fld>
            <a:endParaRPr lang="en-US" dirty="0"/>
          </a:p>
        </p:txBody>
      </p:sp>
      <p:sp>
        <p:nvSpPr>
          <p:cNvPr id="4" name="Title 3"/>
          <p:cNvSpPr>
            <a:spLocks noGrp="1"/>
          </p:cNvSpPr>
          <p:nvPr>
            <p:ph type="title"/>
          </p:nvPr>
        </p:nvSpPr>
        <p:spPr/>
        <p:txBody>
          <a:bodyPr/>
          <a:lstStyle/>
          <a:p>
            <a:r>
              <a:rPr lang="en-US" dirty="0" smtClean="0"/>
              <a:t>Between</a:t>
            </a:r>
            <a:endParaRPr lang="en-US" dirty="0"/>
          </a:p>
        </p:txBody>
      </p:sp>
      <p:pic>
        <p:nvPicPr>
          <p:cNvPr id="17410" name="Picture 2" descr="C:\Users\BENJAM~1\AppData\Local\Temp\SNAGHTML1a12eee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4564" y="2286000"/>
            <a:ext cx="6781800" cy="4265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9509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a:t>
            </a:r>
            <a:r>
              <a:rPr lang="en-US" dirty="0"/>
              <a:t>filter editor box now displays two fields for entering values.  </a:t>
            </a:r>
            <a:r>
              <a:rPr lang="en-US" dirty="0" smtClean="0"/>
              <a:t>Enter a value in each box.  The ‘Between’ operator is inclusive and will include the values entered. </a:t>
            </a:r>
            <a:endParaRPr lang="en-US" dirty="0"/>
          </a:p>
          <a:p>
            <a:endParaRPr lang="en-US" dirty="0"/>
          </a:p>
        </p:txBody>
      </p:sp>
      <p:sp>
        <p:nvSpPr>
          <p:cNvPr id="3" name="Slide Number Placeholder 2"/>
          <p:cNvSpPr>
            <a:spLocks noGrp="1"/>
          </p:cNvSpPr>
          <p:nvPr>
            <p:ph type="sldNum" sz="quarter" idx="12"/>
          </p:nvPr>
        </p:nvSpPr>
        <p:spPr/>
        <p:txBody>
          <a:bodyPr/>
          <a:lstStyle/>
          <a:p>
            <a:fld id="{AF4633DB-60EA-4E8C-BBF5-C69050585220}" type="slidenum">
              <a:rPr lang="en-US" smtClean="0"/>
              <a:pPr/>
              <a:t>44</a:t>
            </a:fld>
            <a:endParaRPr lang="en-US" dirty="0"/>
          </a:p>
        </p:txBody>
      </p:sp>
      <p:sp>
        <p:nvSpPr>
          <p:cNvPr id="4" name="Title 3"/>
          <p:cNvSpPr>
            <a:spLocks noGrp="1"/>
          </p:cNvSpPr>
          <p:nvPr>
            <p:ph type="title"/>
          </p:nvPr>
        </p:nvSpPr>
        <p:spPr/>
        <p:txBody>
          <a:bodyPr/>
          <a:lstStyle/>
          <a:p>
            <a:r>
              <a:rPr lang="en-US" smtClean="0"/>
              <a:t>Between</a:t>
            </a:r>
            <a:endParaRPr lang="en-US" dirty="0"/>
          </a:p>
        </p:txBody>
      </p:sp>
      <p:pic>
        <p:nvPicPr>
          <p:cNvPr id="18434" name="Picture 2" descr="C:\Users\BENJAM~1\AppData\Local\Temp\SNAGHTML1a148ab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 y="2286000"/>
            <a:ext cx="8239125" cy="4114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9485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To set a filter using a </a:t>
            </a:r>
            <a:r>
              <a:rPr lang="en-US" dirty="0" smtClean="0"/>
              <a:t>list of </a:t>
            </a:r>
            <a:r>
              <a:rPr lang="en-US" dirty="0"/>
              <a:t>values use the </a:t>
            </a:r>
            <a:r>
              <a:rPr lang="en-US" dirty="0" smtClean="0"/>
              <a:t>default </a:t>
            </a:r>
            <a:r>
              <a:rPr lang="en-US" dirty="0"/>
              <a:t>operator </a:t>
            </a:r>
            <a:r>
              <a:rPr lang="en-US" dirty="0" smtClean="0"/>
              <a:t>"</a:t>
            </a:r>
            <a:r>
              <a:rPr lang="en-US" b="1" dirty="0"/>
              <a:t>In list</a:t>
            </a:r>
            <a:r>
              <a:rPr lang="en-US" dirty="0"/>
              <a:t>". Click on the arrow </a:t>
            </a:r>
            <a:r>
              <a:rPr lang="en-US" dirty="0" smtClean="0"/>
              <a:t>on the end of the filter editor box.  Select </a:t>
            </a:r>
            <a:r>
              <a:rPr lang="en-US" b="1" dirty="0" smtClean="0"/>
              <a:t>Values from List</a:t>
            </a:r>
            <a:r>
              <a:rPr lang="en-US" dirty="0" smtClean="0"/>
              <a:t>.</a:t>
            </a:r>
          </a:p>
          <a:p>
            <a:r>
              <a:rPr lang="en-US" dirty="0" smtClean="0"/>
              <a:t> </a:t>
            </a:r>
            <a:endParaRPr lang="en-US" dirty="0"/>
          </a:p>
        </p:txBody>
      </p:sp>
      <p:sp>
        <p:nvSpPr>
          <p:cNvPr id="3" name="Slide Number Placeholder 2"/>
          <p:cNvSpPr>
            <a:spLocks noGrp="1"/>
          </p:cNvSpPr>
          <p:nvPr>
            <p:ph type="sldNum" sz="quarter" idx="12"/>
          </p:nvPr>
        </p:nvSpPr>
        <p:spPr/>
        <p:txBody>
          <a:bodyPr/>
          <a:lstStyle/>
          <a:p>
            <a:fld id="{AF4633DB-60EA-4E8C-BBF5-C69050585220}" type="slidenum">
              <a:rPr lang="en-US" smtClean="0"/>
              <a:pPr/>
              <a:t>45</a:t>
            </a:fld>
            <a:endParaRPr lang="en-US" dirty="0"/>
          </a:p>
        </p:txBody>
      </p:sp>
      <p:sp>
        <p:nvSpPr>
          <p:cNvPr id="4" name="Title 3"/>
          <p:cNvSpPr>
            <a:spLocks noGrp="1"/>
          </p:cNvSpPr>
          <p:nvPr>
            <p:ph type="title"/>
          </p:nvPr>
        </p:nvSpPr>
        <p:spPr/>
        <p:txBody>
          <a:bodyPr/>
          <a:lstStyle/>
          <a:p>
            <a:r>
              <a:rPr lang="en-US" dirty="0" smtClean="0"/>
              <a:t>Values from list</a:t>
            </a:r>
            <a:endParaRPr lang="en-US" dirty="0"/>
          </a:p>
        </p:txBody>
      </p:sp>
      <p:pic>
        <p:nvPicPr>
          <p:cNvPr id="14338" name="Picture 2" descr="C:\Users\BENJAM~1\AppData\Local\Temp\SNAGHTML19fb8c6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981200"/>
            <a:ext cx="6553200" cy="4712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4475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Select the values from the list.  Multiple items can be selected by holding the ‘CTRL’ or ‘Shift’ keys and selecting your values.  Once the values are selected, use the top arrow to move the values into the ‘Selected Value(s)’ box.  Then click OK.</a:t>
            </a:r>
          </a:p>
          <a:p>
            <a:endParaRPr lang="en-US" dirty="0"/>
          </a:p>
        </p:txBody>
      </p:sp>
      <p:sp>
        <p:nvSpPr>
          <p:cNvPr id="3" name="Slide Number Placeholder 2"/>
          <p:cNvSpPr>
            <a:spLocks noGrp="1"/>
          </p:cNvSpPr>
          <p:nvPr>
            <p:ph type="sldNum" sz="quarter" idx="12"/>
          </p:nvPr>
        </p:nvSpPr>
        <p:spPr/>
        <p:txBody>
          <a:bodyPr/>
          <a:lstStyle/>
          <a:p>
            <a:fld id="{AF4633DB-60EA-4E8C-BBF5-C69050585220}" type="slidenum">
              <a:rPr lang="en-US" smtClean="0"/>
              <a:pPr/>
              <a:t>46</a:t>
            </a:fld>
            <a:endParaRPr lang="en-US" dirty="0"/>
          </a:p>
        </p:txBody>
      </p:sp>
      <p:sp>
        <p:nvSpPr>
          <p:cNvPr id="4" name="Title 3"/>
          <p:cNvSpPr>
            <a:spLocks noGrp="1"/>
          </p:cNvSpPr>
          <p:nvPr>
            <p:ph type="title"/>
          </p:nvPr>
        </p:nvSpPr>
        <p:spPr/>
        <p:txBody>
          <a:bodyPr/>
          <a:lstStyle/>
          <a:p>
            <a:r>
              <a:rPr lang="en-US" dirty="0"/>
              <a:t>Values from list</a:t>
            </a:r>
            <a:endParaRPr lang="en-US" b="0"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3100" y="2209800"/>
            <a:ext cx="5257800" cy="445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75263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When free forming a list of values each value should be separated with a semicolon and no spaces. Examples: 6510;6410;6505;6560</a:t>
            </a:r>
          </a:p>
          <a:p>
            <a:endParaRPr lang="en-US" dirty="0"/>
          </a:p>
        </p:txBody>
      </p:sp>
      <p:sp>
        <p:nvSpPr>
          <p:cNvPr id="3" name="Slide Number Placeholder 2"/>
          <p:cNvSpPr>
            <a:spLocks noGrp="1"/>
          </p:cNvSpPr>
          <p:nvPr>
            <p:ph type="sldNum" sz="quarter" idx="12"/>
          </p:nvPr>
        </p:nvSpPr>
        <p:spPr/>
        <p:txBody>
          <a:bodyPr/>
          <a:lstStyle/>
          <a:p>
            <a:fld id="{AF4633DB-60EA-4E8C-BBF5-C69050585220}" type="slidenum">
              <a:rPr lang="en-US" smtClean="0"/>
              <a:pPr/>
              <a:t>47</a:t>
            </a:fld>
            <a:endParaRPr lang="en-US" dirty="0"/>
          </a:p>
        </p:txBody>
      </p:sp>
      <p:sp>
        <p:nvSpPr>
          <p:cNvPr id="4" name="Title 3"/>
          <p:cNvSpPr>
            <a:spLocks noGrp="1"/>
          </p:cNvSpPr>
          <p:nvPr>
            <p:ph type="title"/>
          </p:nvPr>
        </p:nvSpPr>
        <p:spPr/>
        <p:txBody>
          <a:bodyPr/>
          <a:lstStyle/>
          <a:p>
            <a:r>
              <a:rPr lang="en-US" dirty="0"/>
              <a:t>Values from list</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676400"/>
            <a:ext cx="5953125" cy="490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06547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To </a:t>
            </a:r>
            <a:r>
              <a:rPr lang="en-US" dirty="0"/>
              <a:t>include wildcard characters </a:t>
            </a:r>
            <a:r>
              <a:rPr lang="en-US" dirty="0" smtClean="0"/>
              <a:t>in a value </a:t>
            </a:r>
            <a:r>
              <a:rPr lang="en-US" dirty="0"/>
              <a:t>to further define </a:t>
            </a:r>
            <a:r>
              <a:rPr lang="en-US" dirty="0" smtClean="0"/>
              <a:t>a filter use </a:t>
            </a:r>
            <a:r>
              <a:rPr lang="en-US" b="1" dirty="0" smtClean="0"/>
              <a:t>Matches Pattern</a:t>
            </a:r>
            <a:r>
              <a:rPr lang="en-US" dirty="0" smtClean="0"/>
              <a:t>.  </a:t>
            </a:r>
            <a:r>
              <a:rPr lang="en-US" dirty="0"/>
              <a:t>This is very useful when you are trying to find data that begins with, ends with, or contains a specified </a:t>
            </a:r>
            <a:r>
              <a:rPr lang="en-US" dirty="0" smtClean="0"/>
              <a:t>value.  </a:t>
            </a:r>
            <a:r>
              <a:rPr lang="en-US" dirty="0"/>
              <a:t>For example, you may create a filter to find all vendors that </a:t>
            </a:r>
            <a:r>
              <a:rPr lang="en-US" dirty="0" smtClean="0"/>
              <a:t>start with a certain word. </a:t>
            </a:r>
          </a:p>
          <a:p>
            <a:r>
              <a:rPr lang="en-US" dirty="0" smtClean="0"/>
              <a:t>Please </a:t>
            </a:r>
            <a:r>
              <a:rPr lang="en-US" dirty="0"/>
              <a:t>note that using text in filters is not case sensitive</a:t>
            </a:r>
            <a:r>
              <a:rPr lang="en-US" dirty="0" smtClean="0"/>
              <a:t>.</a:t>
            </a:r>
          </a:p>
          <a:p>
            <a:endParaRPr lang="en-US" dirty="0"/>
          </a:p>
          <a:p>
            <a:endParaRPr lang="en-US" dirty="0"/>
          </a:p>
        </p:txBody>
      </p:sp>
      <p:sp>
        <p:nvSpPr>
          <p:cNvPr id="3" name="Slide Number Placeholder 2"/>
          <p:cNvSpPr>
            <a:spLocks noGrp="1"/>
          </p:cNvSpPr>
          <p:nvPr>
            <p:ph type="sldNum" sz="quarter" idx="12"/>
          </p:nvPr>
        </p:nvSpPr>
        <p:spPr/>
        <p:txBody>
          <a:bodyPr/>
          <a:lstStyle/>
          <a:p>
            <a:fld id="{AF4633DB-60EA-4E8C-BBF5-C69050585220}" type="slidenum">
              <a:rPr lang="en-US" smtClean="0"/>
              <a:pPr/>
              <a:t>48</a:t>
            </a:fld>
            <a:endParaRPr lang="en-US" dirty="0"/>
          </a:p>
        </p:txBody>
      </p:sp>
      <p:sp>
        <p:nvSpPr>
          <p:cNvPr id="4" name="Title 3"/>
          <p:cNvSpPr>
            <a:spLocks noGrp="1"/>
          </p:cNvSpPr>
          <p:nvPr>
            <p:ph type="title"/>
          </p:nvPr>
        </p:nvSpPr>
        <p:spPr/>
        <p:txBody>
          <a:bodyPr/>
          <a:lstStyle/>
          <a:p>
            <a:r>
              <a:rPr lang="en-US" dirty="0" smtClean="0"/>
              <a:t>Matches Pattern</a:t>
            </a:r>
            <a:endParaRPr lang="en-US" dirty="0"/>
          </a:p>
        </p:txBody>
      </p:sp>
    </p:spTree>
    <p:extLst>
      <p:ext uri="{BB962C8B-B14F-4D97-AF65-F5344CB8AC3E}">
        <p14:creationId xmlns:p14="http://schemas.microsoft.com/office/powerpoint/2010/main" val="3507398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Font typeface="+mj-lt"/>
              <a:buAutoNum type="arabicPeriod"/>
            </a:pPr>
            <a:r>
              <a:rPr lang="en-US" dirty="0"/>
              <a:t>Drag a dimension into the Query Filters area. </a:t>
            </a:r>
            <a:endParaRPr lang="en-US" dirty="0" smtClean="0"/>
          </a:p>
          <a:p>
            <a:pPr marL="457200" lvl="0" indent="-457200">
              <a:buFont typeface="+mj-lt"/>
              <a:buAutoNum type="arabicPeriod"/>
            </a:pPr>
            <a:r>
              <a:rPr lang="en-US" dirty="0" smtClean="0"/>
              <a:t>Change </a:t>
            </a:r>
            <a:r>
              <a:rPr lang="en-US" dirty="0"/>
              <a:t>the operator to </a:t>
            </a:r>
            <a:r>
              <a:rPr lang="en-US" b="1" dirty="0"/>
              <a:t>Matches pattern </a:t>
            </a:r>
            <a:r>
              <a:rPr lang="en-US" dirty="0"/>
              <a:t>by selecting it from the drop-down list of operator values.</a:t>
            </a:r>
          </a:p>
          <a:p>
            <a:endParaRPr lang="en-US" dirty="0"/>
          </a:p>
        </p:txBody>
      </p:sp>
      <p:sp>
        <p:nvSpPr>
          <p:cNvPr id="3" name="Slide Number Placeholder 2"/>
          <p:cNvSpPr>
            <a:spLocks noGrp="1"/>
          </p:cNvSpPr>
          <p:nvPr>
            <p:ph type="sldNum" sz="quarter" idx="12"/>
          </p:nvPr>
        </p:nvSpPr>
        <p:spPr/>
        <p:txBody>
          <a:bodyPr/>
          <a:lstStyle/>
          <a:p>
            <a:fld id="{AF4633DB-60EA-4E8C-BBF5-C69050585220}" type="slidenum">
              <a:rPr lang="en-US" smtClean="0"/>
              <a:pPr/>
              <a:t>49</a:t>
            </a:fld>
            <a:endParaRPr lang="en-US" dirty="0"/>
          </a:p>
        </p:txBody>
      </p:sp>
      <p:sp>
        <p:nvSpPr>
          <p:cNvPr id="4" name="Title 3"/>
          <p:cNvSpPr>
            <a:spLocks noGrp="1"/>
          </p:cNvSpPr>
          <p:nvPr>
            <p:ph type="title"/>
          </p:nvPr>
        </p:nvSpPr>
        <p:spPr/>
        <p:txBody>
          <a:bodyPr/>
          <a:lstStyle/>
          <a:p>
            <a:r>
              <a:rPr lang="en-US" dirty="0"/>
              <a:t>Matches Pattern</a:t>
            </a:r>
          </a:p>
        </p:txBody>
      </p:sp>
      <p:pic>
        <p:nvPicPr>
          <p:cNvPr id="2052" name="Picture 4" descr="C:\Users\BENJAM~1\AppData\Local\Temp\SNAGHTML314e3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025651"/>
            <a:ext cx="7162800" cy="4699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724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Class Handouts</a:t>
            </a:r>
          </a:p>
          <a:p>
            <a:pPr lvl="1"/>
            <a:r>
              <a:rPr lang="en-US" sz="2400" dirty="0" smtClean="0"/>
              <a:t>ER </a:t>
            </a:r>
            <a:r>
              <a:rPr lang="en-US" sz="2400" dirty="0"/>
              <a:t>Intro to Web Intelligence (AFRS Financial Queries) training </a:t>
            </a:r>
            <a:r>
              <a:rPr lang="en-US" sz="2400" dirty="0" smtClean="0"/>
              <a:t>exercises</a:t>
            </a:r>
            <a:endParaRPr lang="en-US" sz="2400" dirty="0"/>
          </a:p>
          <a:p>
            <a:pPr lvl="1"/>
            <a:r>
              <a:rPr lang="en-US" sz="2400" dirty="0"/>
              <a:t>Course </a:t>
            </a:r>
            <a:r>
              <a:rPr lang="en-US" sz="2400" dirty="0" smtClean="0"/>
              <a:t>evaluation:  please </a:t>
            </a:r>
            <a:r>
              <a:rPr lang="en-US" sz="2400" dirty="0"/>
              <a:t>use this to note any issues or suggestions; this provides helpful feedback for improving future classes.</a:t>
            </a:r>
          </a:p>
          <a:p>
            <a:r>
              <a:rPr lang="en-US" sz="2800" dirty="0" smtClean="0"/>
              <a:t>Additional Resources</a:t>
            </a:r>
            <a:endParaRPr lang="en-US" sz="2800" dirty="0"/>
          </a:p>
          <a:p>
            <a:pPr lvl="1"/>
            <a:r>
              <a:rPr lang="en-US" sz="2400" dirty="0"/>
              <a:t>Toolbar </a:t>
            </a:r>
            <a:r>
              <a:rPr lang="en-US" sz="2400" dirty="0" smtClean="0"/>
              <a:t>Crosswalk</a:t>
            </a:r>
          </a:p>
          <a:p>
            <a:pPr lvl="1"/>
            <a:r>
              <a:rPr lang="en-US" sz="2400" dirty="0" smtClean="0"/>
              <a:t>SAP </a:t>
            </a:r>
            <a:r>
              <a:rPr lang="en-US" sz="2400" dirty="0"/>
              <a:t>Business Objects Web Intelligence Product </a:t>
            </a:r>
            <a:r>
              <a:rPr lang="en-US" sz="2400" dirty="0" smtClean="0"/>
              <a:t>Tutorials</a:t>
            </a:r>
          </a:p>
          <a:p>
            <a:pPr lvl="2"/>
            <a:r>
              <a:rPr lang="en-US" sz="2000" dirty="0" smtClean="0">
                <a:hlinkClick r:id="rId2"/>
              </a:rPr>
              <a:t>http</a:t>
            </a:r>
            <a:r>
              <a:rPr lang="en-US" sz="2000" dirty="0">
                <a:hlinkClick r:id="rId2"/>
              </a:rPr>
              <a:t>://scn.sap.com/docs/DOC-7819</a:t>
            </a:r>
            <a:endParaRPr lang="en-US" sz="2000" dirty="0"/>
          </a:p>
          <a:p>
            <a:endParaRPr lang="en-US" dirty="0"/>
          </a:p>
        </p:txBody>
      </p:sp>
      <p:sp>
        <p:nvSpPr>
          <p:cNvPr id="3" name="Title 2"/>
          <p:cNvSpPr>
            <a:spLocks noGrp="1"/>
          </p:cNvSpPr>
          <p:nvPr>
            <p:ph type="title"/>
          </p:nvPr>
        </p:nvSpPr>
        <p:spPr/>
        <p:txBody>
          <a:bodyPr>
            <a:normAutofit/>
          </a:bodyPr>
          <a:lstStyle/>
          <a:p>
            <a:r>
              <a:rPr lang="en-US" dirty="0" smtClean="0"/>
              <a:t>Training Materials</a:t>
            </a:r>
            <a:endParaRPr lang="en-US" dirty="0"/>
          </a:p>
        </p:txBody>
      </p:sp>
      <p:sp>
        <p:nvSpPr>
          <p:cNvPr id="6" name="Slide Number Placeholder 5"/>
          <p:cNvSpPr>
            <a:spLocks noGrp="1"/>
          </p:cNvSpPr>
          <p:nvPr>
            <p:ph type="sldNum" sz="quarter" idx="12"/>
          </p:nvPr>
        </p:nvSpPr>
        <p:spPr/>
        <p:txBody>
          <a:bodyPr/>
          <a:lstStyle/>
          <a:p>
            <a:fld id="{AF4633DB-60EA-4E8C-BBF5-C69050585220}" type="slidenum">
              <a:rPr lang="en-US" smtClean="0"/>
              <a:pPr/>
              <a:t>5</a:t>
            </a:fld>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lvl="0" indent="-457200">
              <a:buFont typeface="+mj-lt"/>
              <a:buAutoNum type="arabicPeriod" startAt="3"/>
            </a:pPr>
            <a:r>
              <a:rPr lang="en-US" dirty="0" smtClean="0"/>
              <a:t>Type your value into the Value entry field followed by a ‘%’.  </a:t>
            </a:r>
            <a:r>
              <a:rPr lang="en-US" dirty="0"/>
              <a:t>This will select values that begin with </a:t>
            </a:r>
            <a:r>
              <a:rPr lang="en-US" dirty="0" smtClean="0"/>
              <a:t>the value entered followed </a:t>
            </a:r>
            <a:r>
              <a:rPr lang="en-US" dirty="0"/>
              <a:t>by any other characters.  </a:t>
            </a:r>
          </a:p>
          <a:p>
            <a:endParaRPr lang="en-US" dirty="0"/>
          </a:p>
        </p:txBody>
      </p:sp>
      <p:sp>
        <p:nvSpPr>
          <p:cNvPr id="3" name="Slide Number Placeholder 2"/>
          <p:cNvSpPr>
            <a:spLocks noGrp="1"/>
          </p:cNvSpPr>
          <p:nvPr>
            <p:ph type="sldNum" sz="quarter" idx="12"/>
          </p:nvPr>
        </p:nvSpPr>
        <p:spPr/>
        <p:txBody>
          <a:bodyPr/>
          <a:lstStyle/>
          <a:p>
            <a:fld id="{AF4633DB-60EA-4E8C-BBF5-C69050585220}" type="slidenum">
              <a:rPr lang="en-US" smtClean="0"/>
              <a:pPr/>
              <a:t>50</a:t>
            </a:fld>
            <a:endParaRPr lang="en-US" dirty="0"/>
          </a:p>
        </p:txBody>
      </p:sp>
      <p:sp>
        <p:nvSpPr>
          <p:cNvPr id="4" name="Title 3"/>
          <p:cNvSpPr>
            <a:spLocks noGrp="1"/>
          </p:cNvSpPr>
          <p:nvPr>
            <p:ph type="title"/>
          </p:nvPr>
        </p:nvSpPr>
        <p:spPr/>
        <p:txBody>
          <a:bodyPr/>
          <a:lstStyle/>
          <a:p>
            <a:r>
              <a:rPr lang="en-US" dirty="0"/>
              <a:t>Matches Pattern</a:t>
            </a:r>
          </a:p>
        </p:txBody>
      </p:sp>
      <p:pic>
        <p:nvPicPr>
          <p:cNvPr id="4098" name="Picture 2" descr="C:\Users\BENJAM~1\AppData\Local\Temp\SNAGHTML3260d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905000"/>
            <a:ext cx="8124825" cy="4581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3013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chor="ctr">
            <a:normAutofit/>
          </a:bodyPr>
          <a:lstStyle/>
          <a:p>
            <a:pPr algn="ctr"/>
            <a:r>
              <a:rPr lang="en-US" sz="2800" b="1" i="1" dirty="0">
                <a:solidFill>
                  <a:srgbClr val="6DB33F"/>
                </a:solidFill>
                <a:ea typeface="+mj-ea"/>
              </a:rPr>
              <a:t>Working with </a:t>
            </a:r>
            <a:r>
              <a:rPr lang="en-US" sz="2800" b="1" i="1" dirty="0" smtClean="0">
                <a:solidFill>
                  <a:srgbClr val="6DB33F"/>
                </a:solidFill>
                <a:ea typeface="+mj-ea"/>
              </a:rPr>
              <a:t>Web Intelligence Reports</a:t>
            </a:r>
            <a:endParaRPr lang="en-US" sz="2800" b="1" i="1" dirty="0">
              <a:solidFill>
                <a:srgbClr val="6DB33F"/>
              </a:solidFill>
              <a:ea typeface="+mj-ea"/>
            </a:endParaRPr>
          </a:p>
        </p:txBody>
      </p:sp>
      <p:sp>
        <p:nvSpPr>
          <p:cNvPr id="3" name="Slide Number Placeholder 2"/>
          <p:cNvSpPr>
            <a:spLocks noGrp="1"/>
          </p:cNvSpPr>
          <p:nvPr>
            <p:ph type="sldNum" sz="quarter" idx="12"/>
          </p:nvPr>
        </p:nvSpPr>
        <p:spPr/>
        <p:txBody>
          <a:bodyPr/>
          <a:lstStyle/>
          <a:p>
            <a:fld id="{AF4633DB-60EA-4E8C-BBF5-C69050585220}" type="slidenum">
              <a:rPr lang="en-US" smtClean="0"/>
              <a:pPr/>
              <a:t>51</a:t>
            </a:fld>
            <a:endParaRPr lang="en-US" dirty="0"/>
          </a:p>
        </p:txBody>
      </p:sp>
      <p:sp>
        <p:nvSpPr>
          <p:cNvPr id="4" name="Title 3"/>
          <p:cNvSpPr>
            <a:spLocks noGrp="1"/>
          </p:cNvSpPr>
          <p:nvPr>
            <p:ph type="title"/>
          </p:nvPr>
        </p:nvSpPr>
        <p:spPr/>
        <p:txBody>
          <a:bodyPr/>
          <a:lstStyle/>
          <a:p>
            <a:r>
              <a:rPr lang="en-US" dirty="0" smtClean="0"/>
              <a:t>Chapter 6</a:t>
            </a:r>
            <a:endParaRPr lang="en-US" dirty="0"/>
          </a:p>
        </p:txBody>
      </p:sp>
    </p:spTree>
    <p:extLst>
      <p:ext uri="{BB962C8B-B14F-4D97-AF65-F5344CB8AC3E}">
        <p14:creationId xmlns:p14="http://schemas.microsoft.com/office/powerpoint/2010/main" val="3060030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Font typeface="+mj-lt"/>
              <a:buAutoNum type="arabicPeriod"/>
            </a:pPr>
            <a:r>
              <a:rPr lang="en-US" dirty="0"/>
              <a:t>Highlight the data in the Amount </a:t>
            </a:r>
            <a:r>
              <a:rPr lang="en-US" dirty="0" smtClean="0"/>
              <a:t>column</a:t>
            </a:r>
          </a:p>
          <a:p>
            <a:pPr marL="457200" indent="-457200">
              <a:buFont typeface="+mj-lt"/>
              <a:buAutoNum type="arabicPeriod"/>
            </a:pPr>
            <a:r>
              <a:rPr lang="en-US" dirty="0"/>
              <a:t>Select the </a:t>
            </a:r>
            <a:r>
              <a:rPr lang="en-US" b="1" dirty="0" smtClean="0"/>
              <a:t>Analysis </a:t>
            </a:r>
            <a:r>
              <a:rPr lang="en-US" dirty="0" smtClean="0"/>
              <a:t>tab </a:t>
            </a:r>
            <a:r>
              <a:rPr lang="en-US" dirty="0"/>
              <a:t>and click the </a:t>
            </a:r>
            <a:r>
              <a:rPr lang="en-US" b="1" dirty="0" smtClean="0"/>
              <a:t>Sum </a:t>
            </a:r>
            <a:r>
              <a:rPr lang="en-US" dirty="0"/>
              <a:t>icon located on the </a:t>
            </a:r>
            <a:r>
              <a:rPr lang="en-US" b="1" dirty="0" smtClean="0"/>
              <a:t>Functions </a:t>
            </a:r>
            <a:r>
              <a:rPr lang="en-US" dirty="0"/>
              <a:t>sub tab</a:t>
            </a:r>
            <a:r>
              <a:rPr lang="en-US" dirty="0" smtClean="0"/>
              <a:t>.</a:t>
            </a:r>
          </a:p>
          <a:p>
            <a:pPr marL="457200" indent="-457200">
              <a:buFont typeface="+mj-lt"/>
              <a:buAutoNum type="arabicPeriod"/>
            </a:pPr>
            <a:r>
              <a:rPr lang="en-US" dirty="0"/>
              <a:t>Navigate to </a:t>
            </a:r>
            <a:r>
              <a:rPr lang="en-US" dirty="0" smtClean="0"/>
              <a:t>the end </a:t>
            </a:r>
            <a:r>
              <a:rPr lang="en-US" dirty="0"/>
              <a:t>of </a:t>
            </a:r>
            <a:r>
              <a:rPr lang="en-US" dirty="0" smtClean="0"/>
              <a:t>the report </a:t>
            </a:r>
            <a:r>
              <a:rPr lang="en-US" dirty="0"/>
              <a:t>to see your </a:t>
            </a:r>
            <a:r>
              <a:rPr lang="en-US" dirty="0" smtClean="0"/>
              <a:t>total</a:t>
            </a:r>
            <a:endParaRPr lang="en-US" b="1" dirty="0"/>
          </a:p>
          <a:p>
            <a:pPr marL="457200" indent="-457200">
              <a:buFont typeface="+mj-lt"/>
              <a:buAutoNum type="arabicPeriod"/>
            </a:pPr>
            <a:endParaRPr lang="en-US" dirty="0" smtClean="0"/>
          </a:p>
          <a:p>
            <a:pPr marL="457200" indent="-457200">
              <a:buFont typeface="+mj-lt"/>
              <a:buAutoNum type="arabicPeriod"/>
            </a:pPr>
            <a:endParaRPr lang="en-US" dirty="0" smtClean="0"/>
          </a:p>
          <a:p>
            <a:pPr marL="457200" indent="-457200">
              <a:buFont typeface="+mj-lt"/>
              <a:buAutoNum type="arabicPeriod"/>
            </a:pPr>
            <a:endParaRPr lang="en-US" dirty="0"/>
          </a:p>
          <a:p>
            <a:endParaRPr lang="en-US" dirty="0"/>
          </a:p>
        </p:txBody>
      </p:sp>
      <p:sp>
        <p:nvSpPr>
          <p:cNvPr id="3" name="Slide Number Placeholder 2"/>
          <p:cNvSpPr>
            <a:spLocks noGrp="1"/>
          </p:cNvSpPr>
          <p:nvPr>
            <p:ph type="sldNum" sz="quarter" idx="12"/>
          </p:nvPr>
        </p:nvSpPr>
        <p:spPr/>
        <p:txBody>
          <a:bodyPr/>
          <a:lstStyle/>
          <a:p>
            <a:fld id="{AF4633DB-60EA-4E8C-BBF5-C69050585220}" type="slidenum">
              <a:rPr lang="en-US" smtClean="0"/>
              <a:pPr/>
              <a:t>52</a:t>
            </a:fld>
            <a:endParaRPr lang="en-US" dirty="0"/>
          </a:p>
        </p:txBody>
      </p:sp>
      <p:sp>
        <p:nvSpPr>
          <p:cNvPr id="4" name="Title 3"/>
          <p:cNvSpPr>
            <a:spLocks noGrp="1"/>
          </p:cNvSpPr>
          <p:nvPr>
            <p:ph type="title"/>
          </p:nvPr>
        </p:nvSpPr>
        <p:spPr/>
        <p:txBody>
          <a:bodyPr/>
          <a:lstStyle/>
          <a:p>
            <a:r>
              <a:rPr lang="en-US" dirty="0"/>
              <a:t>Simple Calculations – Sum </a:t>
            </a:r>
            <a:br>
              <a:rPr lang="en-US" dirty="0"/>
            </a:br>
            <a:endParaRPr lang="en-US" dirty="0"/>
          </a:p>
        </p:txBody>
      </p:sp>
      <p:pic>
        <p:nvPicPr>
          <p:cNvPr id="10242" name="Picture 2" descr="C:\Users\BENJAM~1\AppData\Local\Temp\SNAGHTML4ef0d5.PNG"/>
          <p:cNvPicPr>
            <a:picLocks noChangeAspect="1" noChangeArrowheads="1"/>
          </p:cNvPicPr>
          <p:nvPr/>
        </p:nvPicPr>
        <p:blipFill rotWithShape="1">
          <a:blip r:embed="rId2">
            <a:extLst>
              <a:ext uri="{28A0092B-C50C-407E-A947-70E740481C1C}">
                <a14:useLocalDpi xmlns:a14="http://schemas.microsoft.com/office/drawing/2010/main" val="0"/>
              </a:ext>
            </a:extLst>
          </a:blip>
          <a:srcRect t="8333"/>
          <a:stretch/>
        </p:blipFill>
        <p:spPr bwMode="auto">
          <a:xfrm>
            <a:off x="210127" y="2514600"/>
            <a:ext cx="8809858"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09987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To reformat </a:t>
            </a:r>
            <a:r>
              <a:rPr lang="en-US" dirty="0"/>
              <a:t>the numbers in </a:t>
            </a:r>
            <a:r>
              <a:rPr lang="en-US" dirty="0" smtClean="0"/>
              <a:t>a measure column select </a:t>
            </a:r>
            <a:r>
              <a:rPr lang="en-US" dirty="0"/>
              <a:t>the </a:t>
            </a:r>
            <a:r>
              <a:rPr lang="en-US" b="1" dirty="0" smtClean="0"/>
              <a:t>Format </a:t>
            </a:r>
            <a:r>
              <a:rPr lang="en-US" dirty="0"/>
              <a:t>tab and </a:t>
            </a:r>
            <a:r>
              <a:rPr lang="en-US" dirty="0" smtClean="0"/>
              <a:t>choose the format from the dropdown list located </a:t>
            </a:r>
            <a:r>
              <a:rPr lang="en-US" dirty="0"/>
              <a:t>on the </a:t>
            </a:r>
            <a:r>
              <a:rPr lang="en-US" b="1" dirty="0" smtClean="0"/>
              <a:t>Numbers </a:t>
            </a:r>
            <a:r>
              <a:rPr lang="en-US" dirty="0" smtClean="0"/>
              <a:t>sub tab. </a:t>
            </a:r>
            <a:endParaRPr lang="en-US" dirty="0"/>
          </a:p>
        </p:txBody>
      </p:sp>
      <p:sp>
        <p:nvSpPr>
          <p:cNvPr id="3" name="Slide Number Placeholder 2"/>
          <p:cNvSpPr>
            <a:spLocks noGrp="1"/>
          </p:cNvSpPr>
          <p:nvPr>
            <p:ph type="sldNum" sz="quarter" idx="12"/>
          </p:nvPr>
        </p:nvSpPr>
        <p:spPr/>
        <p:txBody>
          <a:bodyPr/>
          <a:lstStyle/>
          <a:p>
            <a:fld id="{AF4633DB-60EA-4E8C-BBF5-C69050585220}" type="slidenum">
              <a:rPr lang="en-US" smtClean="0"/>
              <a:pPr/>
              <a:t>53</a:t>
            </a:fld>
            <a:endParaRPr lang="en-US" dirty="0"/>
          </a:p>
        </p:txBody>
      </p:sp>
      <p:sp>
        <p:nvSpPr>
          <p:cNvPr id="4" name="Title 3"/>
          <p:cNvSpPr>
            <a:spLocks noGrp="1"/>
          </p:cNvSpPr>
          <p:nvPr>
            <p:ph type="title"/>
          </p:nvPr>
        </p:nvSpPr>
        <p:spPr/>
        <p:txBody>
          <a:bodyPr/>
          <a:lstStyle/>
          <a:p>
            <a:r>
              <a:rPr lang="en-US" dirty="0" smtClean="0"/>
              <a:t>Format Numbers</a:t>
            </a:r>
            <a:endParaRPr lang="en-US" dirty="0"/>
          </a:p>
        </p:txBody>
      </p:sp>
      <p:pic>
        <p:nvPicPr>
          <p:cNvPr id="12294" name="Picture 6" descr="C:\Users\BENJAM~1\AppData\Local\Temp\SNAGHTML82a6a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981200"/>
            <a:ext cx="8153400" cy="4441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8195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To Remove a column – </a:t>
            </a:r>
          </a:p>
          <a:p>
            <a:pPr marL="457200" indent="-457200">
              <a:buFont typeface="+mj-lt"/>
              <a:buAutoNum type="arabicPeriod"/>
            </a:pPr>
            <a:r>
              <a:rPr lang="en-US" dirty="0" smtClean="0"/>
              <a:t>Click and drag the object into the </a:t>
            </a:r>
            <a:r>
              <a:rPr lang="en-US" b="1" dirty="0" smtClean="0"/>
              <a:t>Available Objects Window.</a:t>
            </a:r>
            <a:endParaRPr lang="en-US" b="1" dirty="0"/>
          </a:p>
        </p:txBody>
      </p:sp>
      <p:sp>
        <p:nvSpPr>
          <p:cNvPr id="3" name="Slide Number Placeholder 2"/>
          <p:cNvSpPr>
            <a:spLocks noGrp="1"/>
          </p:cNvSpPr>
          <p:nvPr>
            <p:ph type="sldNum" sz="quarter" idx="12"/>
          </p:nvPr>
        </p:nvSpPr>
        <p:spPr/>
        <p:txBody>
          <a:bodyPr/>
          <a:lstStyle/>
          <a:p>
            <a:fld id="{AF4633DB-60EA-4E8C-BBF5-C69050585220}" type="slidenum">
              <a:rPr lang="en-US" smtClean="0"/>
              <a:pPr/>
              <a:t>54</a:t>
            </a:fld>
            <a:endParaRPr lang="en-US" dirty="0"/>
          </a:p>
        </p:txBody>
      </p:sp>
      <p:sp>
        <p:nvSpPr>
          <p:cNvPr id="4" name="Title 3"/>
          <p:cNvSpPr>
            <a:spLocks noGrp="1"/>
          </p:cNvSpPr>
          <p:nvPr>
            <p:ph type="title"/>
          </p:nvPr>
        </p:nvSpPr>
        <p:spPr/>
        <p:txBody>
          <a:bodyPr/>
          <a:lstStyle/>
          <a:p>
            <a:r>
              <a:rPr lang="en-US" dirty="0" smtClean="0"/>
              <a:t>Remove Columns</a:t>
            </a:r>
            <a:endParaRPr lang="en-US" dirty="0"/>
          </a:p>
        </p:txBody>
      </p:sp>
      <p:pic>
        <p:nvPicPr>
          <p:cNvPr id="13314" name="Picture 2" descr="C:\Users\BENJAM~1\AppData\Local\Temp\SNAGHTML85e8c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752600"/>
            <a:ext cx="7924800" cy="4663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7999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Font typeface="+mj-lt"/>
              <a:buAutoNum type="arabicPeriod" startAt="2"/>
            </a:pPr>
            <a:r>
              <a:rPr lang="en-US" dirty="0" smtClean="0"/>
              <a:t>Select </a:t>
            </a:r>
            <a:r>
              <a:rPr lang="en-US" b="1" dirty="0" smtClean="0"/>
              <a:t>Remove Column </a:t>
            </a:r>
            <a:r>
              <a:rPr lang="en-US" dirty="0" smtClean="0"/>
              <a:t>in the Remove dialogue box and click </a:t>
            </a:r>
            <a:r>
              <a:rPr lang="en-US" b="1" dirty="0" smtClean="0"/>
              <a:t>OK.</a:t>
            </a:r>
            <a:endParaRPr lang="en-US" b="1" dirty="0"/>
          </a:p>
        </p:txBody>
      </p:sp>
      <p:sp>
        <p:nvSpPr>
          <p:cNvPr id="3" name="Slide Number Placeholder 2"/>
          <p:cNvSpPr>
            <a:spLocks noGrp="1"/>
          </p:cNvSpPr>
          <p:nvPr>
            <p:ph type="sldNum" sz="quarter" idx="12"/>
          </p:nvPr>
        </p:nvSpPr>
        <p:spPr/>
        <p:txBody>
          <a:bodyPr/>
          <a:lstStyle/>
          <a:p>
            <a:fld id="{AF4633DB-60EA-4E8C-BBF5-C69050585220}" type="slidenum">
              <a:rPr lang="en-US" smtClean="0"/>
              <a:pPr/>
              <a:t>55</a:t>
            </a:fld>
            <a:endParaRPr lang="en-US" dirty="0"/>
          </a:p>
        </p:txBody>
      </p:sp>
      <p:sp>
        <p:nvSpPr>
          <p:cNvPr id="4" name="Title 3"/>
          <p:cNvSpPr>
            <a:spLocks noGrp="1"/>
          </p:cNvSpPr>
          <p:nvPr>
            <p:ph type="title"/>
          </p:nvPr>
        </p:nvSpPr>
        <p:spPr/>
        <p:txBody>
          <a:bodyPr/>
          <a:lstStyle/>
          <a:p>
            <a:r>
              <a:rPr lang="en-US" dirty="0" smtClean="0"/>
              <a:t>Remove Columns</a:t>
            </a:r>
            <a:endParaRPr lang="en-US" dirty="0"/>
          </a:p>
        </p:txBody>
      </p:sp>
      <p:pic>
        <p:nvPicPr>
          <p:cNvPr id="14338" name="Picture 2" descr="C:\Users\BENJAM~1\AppData\Local\Temp\SNAGHTML8870a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982" y="1353127"/>
            <a:ext cx="7985770" cy="4714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4168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To add Column –  Click and drag the object to </a:t>
            </a:r>
            <a:r>
              <a:rPr lang="en-US" dirty="0"/>
              <a:t>the report table where </a:t>
            </a:r>
            <a:r>
              <a:rPr lang="en-US" dirty="0" smtClean="0"/>
              <a:t>it needs to be added.  Overlap it with the edge </a:t>
            </a:r>
            <a:r>
              <a:rPr lang="en-US" dirty="0"/>
              <a:t>of the cell next to </a:t>
            </a:r>
            <a:r>
              <a:rPr lang="en-US" dirty="0" smtClean="0"/>
              <a:t>it. Drop </a:t>
            </a:r>
            <a:r>
              <a:rPr lang="en-US" dirty="0"/>
              <a:t>the object </a:t>
            </a:r>
            <a:r>
              <a:rPr lang="en-US" dirty="0" smtClean="0"/>
              <a:t>in the </a:t>
            </a:r>
            <a:r>
              <a:rPr lang="en-US" dirty="0"/>
              <a:t>desired spot.</a:t>
            </a:r>
          </a:p>
        </p:txBody>
      </p:sp>
      <p:sp>
        <p:nvSpPr>
          <p:cNvPr id="3" name="Slide Number Placeholder 2"/>
          <p:cNvSpPr>
            <a:spLocks noGrp="1"/>
          </p:cNvSpPr>
          <p:nvPr>
            <p:ph type="sldNum" sz="quarter" idx="12"/>
          </p:nvPr>
        </p:nvSpPr>
        <p:spPr/>
        <p:txBody>
          <a:bodyPr/>
          <a:lstStyle/>
          <a:p>
            <a:fld id="{AF4633DB-60EA-4E8C-BBF5-C69050585220}" type="slidenum">
              <a:rPr lang="en-US" smtClean="0"/>
              <a:pPr/>
              <a:t>56</a:t>
            </a:fld>
            <a:endParaRPr lang="en-US" dirty="0"/>
          </a:p>
        </p:txBody>
      </p:sp>
      <p:sp>
        <p:nvSpPr>
          <p:cNvPr id="4" name="Title 3"/>
          <p:cNvSpPr>
            <a:spLocks noGrp="1"/>
          </p:cNvSpPr>
          <p:nvPr>
            <p:ph type="title"/>
          </p:nvPr>
        </p:nvSpPr>
        <p:spPr/>
        <p:txBody>
          <a:bodyPr/>
          <a:lstStyle/>
          <a:p>
            <a:r>
              <a:rPr lang="en-US" dirty="0" smtClean="0"/>
              <a:t>Add Columns</a:t>
            </a:r>
            <a:endParaRPr lang="en-US" dirty="0"/>
          </a:p>
        </p:txBody>
      </p:sp>
      <p:pic>
        <p:nvPicPr>
          <p:cNvPr id="2050" name="Picture 2" descr="C:\Users\BENJAM~1\AppData\Local\Temp\SNAGHTMLb96f94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981200"/>
            <a:ext cx="7543800" cy="4431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8211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When adding and removing columns the data will aggregate based on the columns displayed in the report. </a:t>
            </a:r>
            <a:endParaRPr lang="en-US" dirty="0"/>
          </a:p>
        </p:txBody>
      </p:sp>
      <p:sp>
        <p:nvSpPr>
          <p:cNvPr id="3" name="Slide Number Placeholder 2"/>
          <p:cNvSpPr>
            <a:spLocks noGrp="1"/>
          </p:cNvSpPr>
          <p:nvPr>
            <p:ph type="sldNum" sz="quarter" idx="12"/>
          </p:nvPr>
        </p:nvSpPr>
        <p:spPr/>
        <p:txBody>
          <a:bodyPr/>
          <a:lstStyle/>
          <a:p>
            <a:fld id="{AF4633DB-60EA-4E8C-BBF5-C69050585220}" type="slidenum">
              <a:rPr lang="en-US" smtClean="0"/>
              <a:pPr/>
              <a:t>57</a:t>
            </a:fld>
            <a:endParaRPr lang="en-US" dirty="0"/>
          </a:p>
        </p:txBody>
      </p:sp>
      <p:sp>
        <p:nvSpPr>
          <p:cNvPr id="4" name="Title 3"/>
          <p:cNvSpPr>
            <a:spLocks noGrp="1"/>
          </p:cNvSpPr>
          <p:nvPr>
            <p:ph type="title"/>
          </p:nvPr>
        </p:nvSpPr>
        <p:spPr/>
        <p:txBody>
          <a:bodyPr/>
          <a:lstStyle/>
          <a:p>
            <a:r>
              <a:rPr lang="en-US" dirty="0" smtClean="0"/>
              <a:t>Add / Remove Columns</a:t>
            </a:r>
            <a:endParaRPr lang="en-US" dirty="0"/>
          </a:p>
        </p:txBody>
      </p:sp>
      <p:pic>
        <p:nvPicPr>
          <p:cNvPr id="16386" name="Picture 2" descr="C:\Users\BENJAM~1\AppData\Local\Temp\SNAGHTML9f773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752600"/>
            <a:ext cx="7601527" cy="4495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03079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 break divides a large table into smaller sub-tables based on a selected dimension value. Using a break, you can display subtotals by the specified value, as well as a grand total for all </a:t>
            </a:r>
            <a:r>
              <a:rPr lang="en-US" dirty="0" smtClean="0"/>
              <a:t>values.  The </a:t>
            </a:r>
            <a:r>
              <a:rPr lang="en-US" dirty="0"/>
              <a:t>data is automatically sorted in ascending order by the dimension values when a break is </a:t>
            </a:r>
            <a:r>
              <a:rPr lang="en-US" dirty="0" smtClean="0"/>
              <a:t>inserted.</a:t>
            </a:r>
          </a:p>
          <a:p>
            <a:endParaRPr lang="en-US" dirty="0" smtClean="0"/>
          </a:p>
          <a:p>
            <a:r>
              <a:rPr lang="en-US" dirty="0" smtClean="0"/>
              <a:t>To add a break, click in the data to </a:t>
            </a:r>
            <a:r>
              <a:rPr lang="en-US" dirty="0"/>
              <a:t>highlight the column. Click on the </a:t>
            </a:r>
            <a:r>
              <a:rPr lang="en-US" b="1" dirty="0"/>
              <a:t>Insert/Remove </a:t>
            </a:r>
            <a:r>
              <a:rPr lang="en-US" b="1" dirty="0" smtClean="0"/>
              <a:t>Break </a:t>
            </a:r>
            <a:r>
              <a:rPr lang="en-US" dirty="0"/>
              <a:t>button on the Reporting toolbar. </a:t>
            </a:r>
          </a:p>
        </p:txBody>
      </p:sp>
      <p:sp>
        <p:nvSpPr>
          <p:cNvPr id="3" name="Slide Number Placeholder 2"/>
          <p:cNvSpPr>
            <a:spLocks noGrp="1"/>
          </p:cNvSpPr>
          <p:nvPr>
            <p:ph type="sldNum" sz="quarter" idx="12"/>
          </p:nvPr>
        </p:nvSpPr>
        <p:spPr/>
        <p:txBody>
          <a:bodyPr/>
          <a:lstStyle/>
          <a:p>
            <a:fld id="{AF4633DB-60EA-4E8C-BBF5-C69050585220}" type="slidenum">
              <a:rPr lang="en-US" smtClean="0"/>
              <a:pPr/>
              <a:t>58</a:t>
            </a:fld>
            <a:endParaRPr lang="en-US" dirty="0"/>
          </a:p>
        </p:txBody>
      </p:sp>
      <p:sp>
        <p:nvSpPr>
          <p:cNvPr id="4" name="Title 3"/>
          <p:cNvSpPr>
            <a:spLocks noGrp="1"/>
          </p:cNvSpPr>
          <p:nvPr>
            <p:ph type="title"/>
          </p:nvPr>
        </p:nvSpPr>
        <p:spPr/>
        <p:txBody>
          <a:bodyPr/>
          <a:lstStyle/>
          <a:p>
            <a:r>
              <a:rPr lang="en-US" dirty="0" smtClean="0"/>
              <a:t>Breaks</a:t>
            </a:r>
            <a:endParaRPr lang="en-US" dirty="0"/>
          </a:p>
        </p:txBody>
      </p:sp>
      <p:pic>
        <p:nvPicPr>
          <p:cNvPr id="1026" name="Picture 2" descr="C:\Users\BENJAM~1\AppData\Local\Temp\SNAGHTMLb965b9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559853"/>
            <a:ext cx="7239000" cy="3284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3187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chor="ctr">
            <a:normAutofit/>
          </a:bodyPr>
          <a:lstStyle/>
          <a:p>
            <a:pPr algn="ctr">
              <a:spcBef>
                <a:spcPct val="0"/>
              </a:spcBef>
            </a:pPr>
            <a:r>
              <a:rPr lang="en-US" sz="2800" b="1" i="1" dirty="0">
                <a:solidFill>
                  <a:srgbClr val="6DB33F"/>
                </a:solidFill>
                <a:ea typeface="+mj-ea"/>
              </a:rPr>
              <a:t>Printing and Exporting Reports</a:t>
            </a:r>
          </a:p>
        </p:txBody>
      </p:sp>
      <p:sp>
        <p:nvSpPr>
          <p:cNvPr id="3" name="Slide Number Placeholder 2"/>
          <p:cNvSpPr>
            <a:spLocks noGrp="1"/>
          </p:cNvSpPr>
          <p:nvPr>
            <p:ph type="sldNum" sz="quarter" idx="12"/>
          </p:nvPr>
        </p:nvSpPr>
        <p:spPr/>
        <p:txBody>
          <a:bodyPr/>
          <a:lstStyle/>
          <a:p>
            <a:fld id="{AF4633DB-60EA-4E8C-BBF5-C69050585220}" type="slidenum">
              <a:rPr lang="en-US" smtClean="0"/>
              <a:pPr/>
              <a:t>59</a:t>
            </a:fld>
            <a:endParaRPr lang="en-US" dirty="0"/>
          </a:p>
        </p:txBody>
      </p:sp>
      <p:sp>
        <p:nvSpPr>
          <p:cNvPr id="4" name="Title 3"/>
          <p:cNvSpPr>
            <a:spLocks noGrp="1"/>
          </p:cNvSpPr>
          <p:nvPr>
            <p:ph type="title"/>
          </p:nvPr>
        </p:nvSpPr>
        <p:spPr/>
        <p:txBody>
          <a:bodyPr/>
          <a:lstStyle/>
          <a:p>
            <a:r>
              <a:rPr lang="en-US" dirty="0" smtClean="0"/>
              <a:t>Chapter 7</a:t>
            </a:r>
            <a:endParaRPr lang="en-US" dirty="0"/>
          </a:p>
        </p:txBody>
      </p:sp>
    </p:spTree>
    <p:extLst>
      <p:ext uri="{BB962C8B-B14F-4D97-AF65-F5344CB8AC3E}">
        <p14:creationId xmlns:p14="http://schemas.microsoft.com/office/powerpoint/2010/main" val="3887166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Web Intelligence vs. Standard Reports</a:t>
            </a:r>
            <a:endParaRPr lang="en-US" dirty="0"/>
          </a:p>
        </p:txBody>
      </p:sp>
      <p:sp>
        <p:nvSpPr>
          <p:cNvPr id="6" name="Rectangle 4"/>
          <p:cNvSpPr>
            <a:spLocks noGrp="1" noChangeArrowheads="1"/>
          </p:cNvSpPr>
          <p:nvPr>
            <p:ph idx="1"/>
          </p:nvPr>
        </p:nvSpPr>
        <p:spPr>
          <a:xfrm>
            <a:off x="457200" y="1353312"/>
            <a:ext cx="8229600" cy="4876800"/>
          </a:xfrm>
        </p:spPr>
        <p:txBody>
          <a:bodyPr>
            <a:normAutofit/>
          </a:bodyPr>
          <a:lstStyle/>
          <a:p>
            <a:pPr lvl="1"/>
            <a:endParaRPr lang="en-US" dirty="0" smtClean="0"/>
          </a:p>
          <a:p>
            <a:pPr lvl="1"/>
            <a:endParaRPr lang="en-US" dirty="0" smtClean="0"/>
          </a:p>
        </p:txBody>
      </p:sp>
      <p:graphicFrame>
        <p:nvGraphicFramePr>
          <p:cNvPr id="8" name="Table 7"/>
          <p:cNvGraphicFramePr>
            <a:graphicFrameLocks noGrp="1"/>
          </p:cNvGraphicFramePr>
          <p:nvPr>
            <p:extLst>
              <p:ext uri="{D42A27DB-BD31-4B8C-83A1-F6EECF244321}">
                <p14:modId xmlns:p14="http://schemas.microsoft.com/office/powerpoint/2010/main" val="3533252046"/>
              </p:ext>
            </p:extLst>
          </p:nvPr>
        </p:nvGraphicFramePr>
        <p:xfrm>
          <a:off x="533400" y="1066800"/>
          <a:ext cx="8077200" cy="2910840"/>
        </p:xfrm>
        <a:graphic>
          <a:graphicData uri="http://schemas.openxmlformats.org/drawingml/2006/table">
            <a:tbl>
              <a:tblPr firstRow="1" bandRow="1">
                <a:tableStyleId>{5C22544A-7EE6-4342-B048-85BDC9FD1C3A}</a:tableStyleId>
              </a:tblPr>
              <a:tblGrid>
                <a:gridCol w="3657600"/>
                <a:gridCol w="762000"/>
                <a:gridCol w="3657600"/>
              </a:tblGrid>
              <a:tr h="370840">
                <a:tc>
                  <a:txBody>
                    <a:bodyPr/>
                    <a:lstStyle/>
                    <a:p>
                      <a:pPr algn="ctr"/>
                      <a:r>
                        <a:rPr lang="en-US" sz="2800" dirty="0" smtClean="0"/>
                        <a:t>Standard</a:t>
                      </a:r>
                      <a:r>
                        <a:rPr lang="en-US" sz="2800" baseline="0" dirty="0" smtClean="0"/>
                        <a:t> Reports</a:t>
                      </a:r>
                      <a:endParaRPr lang="en-US" sz="2800" dirty="0"/>
                    </a:p>
                  </a:txBody>
                  <a:tcPr/>
                </a:tc>
                <a:tc>
                  <a:txBody>
                    <a:bodyPr/>
                    <a:lstStyle/>
                    <a:p>
                      <a:pPr algn="ctr"/>
                      <a:endParaRPr lang="en-US" sz="2800" dirty="0"/>
                    </a:p>
                  </a:txBody>
                  <a:tcPr>
                    <a:noFill/>
                  </a:tcPr>
                </a:tc>
                <a:tc>
                  <a:txBody>
                    <a:bodyPr/>
                    <a:lstStyle/>
                    <a:p>
                      <a:pPr algn="ctr"/>
                      <a:r>
                        <a:rPr lang="en-US" sz="2800" dirty="0" smtClean="0"/>
                        <a:t>Web Intelligence</a:t>
                      </a:r>
                      <a:endParaRPr lang="en-US" sz="2800" dirty="0"/>
                    </a:p>
                  </a:txBody>
                  <a:tcPr/>
                </a:tc>
              </a:tr>
              <a:tr h="370840">
                <a:tc>
                  <a:txBody>
                    <a:bodyPr/>
                    <a:lstStyle/>
                    <a:p>
                      <a:pPr marL="285750" lvl="0" indent="-285750">
                        <a:buFont typeface="Arial" pitchFamily="34" charset="0"/>
                        <a:buChar char="•"/>
                      </a:pPr>
                      <a:r>
                        <a:rPr lang="en-US" sz="2800" dirty="0" smtClean="0"/>
                        <a:t>Pre-defined reports</a:t>
                      </a:r>
                    </a:p>
                    <a:p>
                      <a:pPr marL="285750" lvl="0" indent="-285750">
                        <a:buFont typeface="Arial" pitchFamily="34" charset="0"/>
                        <a:buChar char="•"/>
                      </a:pPr>
                      <a:endParaRPr lang="en-US" sz="1100" dirty="0" smtClean="0"/>
                    </a:p>
                    <a:p>
                      <a:pPr marL="285750" lvl="0" indent="-285750">
                        <a:buFont typeface="Arial" pitchFamily="34" charset="0"/>
                        <a:buChar char="•"/>
                      </a:pPr>
                      <a:r>
                        <a:rPr lang="en-US" sz="2800" dirty="0" smtClean="0"/>
                        <a:t>Report scheduling and viewing application</a:t>
                      </a:r>
                    </a:p>
                    <a:p>
                      <a:endParaRPr lang="en-US" sz="2800" dirty="0"/>
                    </a:p>
                  </a:txBody>
                  <a:tcPr/>
                </a:tc>
                <a:tc>
                  <a:txBody>
                    <a:bodyPr/>
                    <a:lstStyle/>
                    <a:p>
                      <a:endParaRPr lang="en-US" sz="2800" dirty="0"/>
                    </a:p>
                  </a:txBody>
                  <a:tcPr>
                    <a:noFill/>
                  </a:tcPr>
                </a:tc>
                <a:tc>
                  <a:txBody>
                    <a:bodyPr/>
                    <a:lstStyle/>
                    <a:p>
                      <a:pPr marL="285750" lvl="0" indent="-285750">
                        <a:buFont typeface="Arial" pitchFamily="34" charset="0"/>
                        <a:buChar char="•"/>
                      </a:pPr>
                      <a:r>
                        <a:rPr lang="en-US" sz="2800" dirty="0" smtClean="0"/>
                        <a:t>Self service reporting</a:t>
                      </a:r>
                    </a:p>
                    <a:p>
                      <a:pPr marL="0" lvl="0" indent="0">
                        <a:buFont typeface="Arial" pitchFamily="34" charset="0"/>
                        <a:buNone/>
                      </a:pPr>
                      <a:endParaRPr lang="en-US" sz="1100" dirty="0" smtClean="0"/>
                    </a:p>
                    <a:p>
                      <a:pPr marL="285750" lvl="0" indent="-285750">
                        <a:buFont typeface="Arial" pitchFamily="34" charset="0"/>
                        <a:buChar char="•"/>
                      </a:pPr>
                      <a:r>
                        <a:rPr lang="en-US" sz="2800" dirty="0" smtClean="0"/>
                        <a:t>For querying, organizing, and analyzing data</a:t>
                      </a:r>
                    </a:p>
                    <a:p>
                      <a:endParaRPr lang="en-US" sz="2800" dirty="0"/>
                    </a:p>
                  </a:txBody>
                  <a:tcPr/>
                </a:tc>
              </a:tr>
            </a:tbl>
          </a:graphicData>
        </a:graphic>
      </p:graphicFrame>
      <p:sp>
        <p:nvSpPr>
          <p:cNvPr id="9" name="Slide Number Placeholder 8"/>
          <p:cNvSpPr>
            <a:spLocks noGrp="1"/>
          </p:cNvSpPr>
          <p:nvPr>
            <p:ph type="sldNum" sz="quarter" idx="12"/>
          </p:nvPr>
        </p:nvSpPr>
        <p:spPr/>
        <p:txBody>
          <a:bodyPr/>
          <a:lstStyle/>
          <a:p>
            <a:fld id="{AF4633DB-60EA-4E8C-BBF5-C69050585220}" type="slidenum">
              <a:rPr lang="en-US" smtClean="0"/>
              <a:pPr/>
              <a:t>6</a:t>
            </a:fld>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Reports can be printed by clicking on the </a:t>
            </a:r>
            <a:r>
              <a:rPr lang="en-US" b="1" dirty="0" smtClean="0"/>
              <a:t>Print</a:t>
            </a:r>
            <a:r>
              <a:rPr lang="en-US" dirty="0" smtClean="0"/>
              <a:t> icon located on the </a:t>
            </a:r>
            <a:r>
              <a:rPr lang="en-US" b="1" dirty="0" smtClean="0"/>
              <a:t>File</a:t>
            </a:r>
            <a:r>
              <a:rPr lang="en-US" dirty="0" smtClean="0"/>
              <a:t> tab. </a:t>
            </a:r>
          </a:p>
          <a:p>
            <a:endParaRPr lang="en-US" dirty="0"/>
          </a:p>
        </p:txBody>
      </p:sp>
      <p:sp>
        <p:nvSpPr>
          <p:cNvPr id="3" name="Slide Number Placeholder 2"/>
          <p:cNvSpPr>
            <a:spLocks noGrp="1"/>
          </p:cNvSpPr>
          <p:nvPr>
            <p:ph type="sldNum" sz="quarter" idx="12"/>
          </p:nvPr>
        </p:nvSpPr>
        <p:spPr/>
        <p:txBody>
          <a:bodyPr/>
          <a:lstStyle/>
          <a:p>
            <a:fld id="{AF4633DB-60EA-4E8C-BBF5-C69050585220}" type="slidenum">
              <a:rPr lang="en-US" smtClean="0"/>
              <a:pPr/>
              <a:t>60</a:t>
            </a:fld>
            <a:endParaRPr lang="en-US" dirty="0"/>
          </a:p>
        </p:txBody>
      </p:sp>
      <p:sp>
        <p:nvSpPr>
          <p:cNvPr id="4" name="Title 3"/>
          <p:cNvSpPr>
            <a:spLocks noGrp="1"/>
          </p:cNvSpPr>
          <p:nvPr>
            <p:ph type="title"/>
          </p:nvPr>
        </p:nvSpPr>
        <p:spPr/>
        <p:txBody>
          <a:bodyPr/>
          <a:lstStyle/>
          <a:p>
            <a:r>
              <a:rPr lang="en-US" dirty="0" smtClean="0"/>
              <a:t>Printing Reports</a:t>
            </a:r>
            <a:endParaRPr lang="en-US" dirty="0"/>
          </a:p>
        </p:txBody>
      </p:sp>
      <p:pic>
        <p:nvPicPr>
          <p:cNvPr id="3074" name="Picture 2" descr="C:\Users\BENJAM~1\AppData\Local\Temp\SNAGHTMLba2024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76400"/>
            <a:ext cx="7730696"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8416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When the </a:t>
            </a:r>
            <a:r>
              <a:rPr lang="en-US" b="1" dirty="0" smtClean="0"/>
              <a:t>Print</a:t>
            </a:r>
            <a:r>
              <a:rPr lang="en-US" dirty="0" smtClean="0"/>
              <a:t> icon clicked the </a:t>
            </a:r>
            <a:r>
              <a:rPr lang="en-US" b="1" dirty="0" smtClean="0"/>
              <a:t>Print</a:t>
            </a:r>
            <a:r>
              <a:rPr lang="en-US" dirty="0" smtClean="0"/>
              <a:t> dialogue </a:t>
            </a:r>
            <a:r>
              <a:rPr lang="en-US" dirty="0"/>
              <a:t>box </a:t>
            </a:r>
            <a:r>
              <a:rPr lang="en-US" dirty="0" smtClean="0"/>
              <a:t>displays.  Set the print options and click </a:t>
            </a:r>
            <a:r>
              <a:rPr lang="en-US" b="1" dirty="0" smtClean="0"/>
              <a:t>OK.</a:t>
            </a:r>
            <a:endParaRPr lang="en-US" b="1" dirty="0"/>
          </a:p>
          <a:p>
            <a:endParaRPr lang="en-US" dirty="0"/>
          </a:p>
        </p:txBody>
      </p:sp>
      <p:sp>
        <p:nvSpPr>
          <p:cNvPr id="3" name="Slide Number Placeholder 2"/>
          <p:cNvSpPr>
            <a:spLocks noGrp="1"/>
          </p:cNvSpPr>
          <p:nvPr>
            <p:ph type="sldNum" sz="quarter" idx="12"/>
          </p:nvPr>
        </p:nvSpPr>
        <p:spPr/>
        <p:txBody>
          <a:bodyPr/>
          <a:lstStyle/>
          <a:p>
            <a:fld id="{AF4633DB-60EA-4E8C-BBF5-C69050585220}" type="slidenum">
              <a:rPr lang="en-US" smtClean="0"/>
              <a:pPr/>
              <a:t>61</a:t>
            </a:fld>
            <a:endParaRPr lang="en-US" dirty="0"/>
          </a:p>
        </p:txBody>
      </p:sp>
      <p:sp>
        <p:nvSpPr>
          <p:cNvPr id="4" name="Title 3"/>
          <p:cNvSpPr>
            <a:spLocks noGrp="1"/>
          </p:cNvSpPr>
          <p:nvPr>
            <p:ph type="title"/>
          </p:nvPr>
        </p:nvSpPr>
        <p:spPr/>
        <p:txBody>
          <a:bodyPr/>
          <a:lstStyle/>
          <a:p>
            <a:r>
              <a:rPr lang="en-US" dirty="0" smtClean="0"/>
              <a:t>Printing Reports</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5036" y="1676400"/>
            <a:ext cx="4511964" cy="4947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18838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Font typeface="+mj-lt"/>
              <a:buAutoNum type="arabicPeriod"/>
            </a:pPr>
            <a:r>
              <a:rPr lang="en-US" dirty="0" smtClean="0"/>
              <a:t>To export a report click on the dropdown arrow next to the </a:t>
            </a:r>
            <a:r>
              <a:rPr lang="en-US" b="1" dirty="0" smtClean="0"/>
              <a:t>Save </a:t>
            </a:r>
            <a:r>
              <a:rPr lang="en-US" dirty="0" smtClean="0"/>
              <a:t>icon and select </a:t>
            </a:r>
            <a:r>
              <a:rPr lang="en-US" b="1" dirty="0" smtClean="0"/>
              <a:t>Save as</a:t>
            </a:r>
            <a:r>
              <a:rPr lang="en-US" dirty="0" smtClean="0"/>
              <a:t>.</a:t>
            </a:r>
          </a:p>
          <a:p>
            <a:endParaRPr lang="en-US" dirty="0"/>
          </a:p>
          <a:p>
            <a:endParaRPr lang="en-US" dirty="0"/>
          </a:p>
        </p:txBody>
      </p:sp>
      <p:sp>
        <p:nvSpPr>
          <p:cNvPr id="3" name="Slide Number Placeholder 2"/>
          <p:cNvSpPr>
            <a:spLocks noGrp="1"/>
          </p:cNvSpPr>
          <p:nvPr>
            <p:ph type="sldNum" sz="quarter" idx="12"/>
          </p:nvPr>
        </p:nvSpPr>
        <p:spPr/>
        <p:txBody>
          <a:bodyPr/>
          <a:lstStyle/>
          <a:p>
            <a:fld id="{AF4633DB-60EA-4E8C-BBF5-C69050585220}" type="slidenum">
              <a:rPr lang="en-US" smtClean="0"/>
              <a:pPr/>
              <a:t>62</a:t>
            </a:fld>
            <a:endParaRPr lang="en-US" dirty="0"/>
          </a:p>
        </p:txBody>
      </p:sp>
      <p:sp>
        <p:nvSpPr>
          <p:cNvPr id="4" name="Title 3"/>
          <p:cNvSpPr>
            <a:spLocks noGrp="1"/>
          </p:cNvSpPr>
          <p:nvPr>
            <p:ph type="title"/>
          </p:nvPr>
        </p:nvSpPr>
        <p:spPr/>
        <p:txBody>
          <a:bodyPr/>
          <a:lstStyle/>
          <a:p>
            <a:r>
              <a:rPr lang="en-US" dirty="0" smtClean="0"/>
              <a:t>Exporting Reports</a:t>
            </a:r>
            <a:endParaRPr lang="en-US" dirty="0"/>
          </a:p>
        </p:txBody>
      </p:sp>
      <p:pic>
        <p:nvPicPr>
          <p:cNvPr id="5124" name="Picture 4" descr="C:\Users\BENJAM~1\AppData\Local\Temp\SNAGHTMLba9f72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599" y="2133600"/>
            <a:ext cx="7054491"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03410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Font typeface="+mj-lt"/>
              <a:buAutoNum type="arabicPeriod" startAt="2"/>
            </a:pPr>
            <a:r>
              <a:rPr lang="en-US" dirty="0"/>
              <a:t>When </a:t>
            </a:r>
            <a:r>
              <a:rPr lang="en-US" b="1" dirty="0" smtClean="0"/>
              <a:t>Save as </a:t>
            </a:r>
            <a:r>
              <a:rPr lang="en-US" dirty="0" smtClean="0"/>
              <a:t>is clicked </a:t>
            </a:r>
            <a:r>
              <a:rPr lang="en-US" dirty="0"/>
              <a:t>the </a:t>
            </a:r>
            <a:r>
              <a:rPr lang="en-US" b="1" dirty="0" smtClean="0"/>
              <a:t>Save </a:t>
            </a:r>
            <a:r>
              <a:rPr lang="en-US" dirty="0" smtClean="0"/>
              <a:t>dialogue </a:t>
            </a:r>
            <a:r>
              <a:rPr lang="en-US" dirty="0"/>
              <a:t>box displays.  </a:t>
            </a:r>
            <a:r>
              <a:rPr lang="en-US" dirty="0" smtClean="0"/>
              <a:t>Select </a:t>
            </a:r>
            <a:r>
              <a:rPr lang="en-US" b="1" dirty="0" smtClean="0"/>
              <a:t>My Desktop</a:t>
            </a:r>
            <a:r>
              <a:rPr lang="en-US" dirty="0" smtClean="0"/>
              <a:t>, </a:t>
            </a:r>
            <a:r>
              <a:rPr lang="en-US" b="1" dirty="0" smtClean="0"/>
              <a:t>My Documents</a:t>
            </a:r>
            <a:r>
              <a:rPr lang="en-US" dirty="0" smtClean="0"/>
              <a:t>, or </a:t>
            </a:r>
            <a:r>
              <a:rPr lang="en-US" b="1" dirty="0" smtClean="0"/>
              <a:t>My Computer </a:t>
            </a:r>
            <a:r>
              <a:rPr lang="en-US" dirty="0" smtClean="0"/>
              <a:t>as the location. </a:t>
            </a:r>
            <a:endParaRPr lang="en-US" b="1" dirty="0"/>
          </a:p>
        </p:txBody>
      </p:sp>
      <p:sp>
        <p:nvSpPr>
          <p:cNvPr id="3" name="Slide Number Placeholder 2"/>
          <p:cNvSpPr>
            <a:spLocks noGrp="1"/>
          </p:cNvSpPr>
          <p:nvPr>
            <p:ph type="sldNum" sz="quarter" idx="12"/>
          </p:nvPr>
        </p:nvSpPr>
        <p:spPr/>
        <p:txBody>
          <a:bodyPr/>
          <a:lstStyle/>
          <a:p>
            <a:fld id="{AF4633DB-60EA-4E8C-BBF5-C69050585220}" type="slidenum">
              <a:rPr lang="en-US" smtClean="0"/>
              <a:pPr/>
              <a:t>63</a:t>
            </a:fld>
            <a:endParaRPr lang="en-US" dirty="0"/>
          </a:p>
        </p:txBody>
      </p:sp>
      <p:sp>
        <p:nvSpPr>
          <p:cNvPr id="4" name="Title 3"/>
          <p:cNvSpPr>
            <a:spLocks noGrp="1"/>
          </p:cNvSpPr>
          <p:nvPr>
            <p:ph type="title"/>
          </p:nvPr>
        </p:nvSpPr>
        <p:spPr/>
        <p:txBody>
          <a:bodyPr/>
          <a:lstStyle/>
          <a:p>
            <a:r>
              <a:rPr lang="en-US" dirty="0" smtClean="0"/>
              <a:t>Exporting Reports</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752600"/>
            <a:ext cx="6589713"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03206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Font typeface="+mj-lt"/>
              <a:buAutoNum type="arabicPeriod" startAt="3"/>
            </a:pPr>
            <a:r>
              <a:rPr lang="en-US" dirty="0" smtClean="0"/>
              <a:t>Verify the file name and update if needed.</a:t>
            </a:r>
          </a:p>
          <a:p>
            <a:pPr marL="457200" indent="-457200">
              <a:buFont typeface="+mj-lt"/>
              <a:buAutoNum type="arabicPeriod" startAt="3"/>
            </a:pPr>
            <a:r>
              <a:rPr lang="en-US" dirty="0" smtClean="0"/>
              <a:t>Select the file type.</a:t>
            </a:r>
          </a:p>
          <a:p>
            <a:endParaRPr lang="en-US" dirty="0"/>
          </a:p>
        </p:txBody>
      </p:sp>
      <p:sp>
        <p:nvSpPr>
          <p:cNvPr id="3" name="Slide Number Placeholder 2"/>
          <p:cNvSpPr>
            <a:spLocks noGrp="1"/>
          </p:cNvSpPr>
          <p:nvPr>
            <p:ph type="sldNum" sz="quarter" idx="12"/>
          </p:nvPr>
        </p:nvSpPr>
        <p:spPr/>
        <p:txBody>
          <a:bodyPr/>
          <a:lstStyle/>
          <a:p>
            <a:fld id="{AF4633DB-60EA-4E8C-BBF5-C69050585220}" type="slidenum">
              <a:rPr lang="en-US" smtClean="0"/>
              <a:pPr/>
              <a:t>64</a:t>
            </a:fld>
            <a:endParaRPr lang="en-US" dirty="0"/>
          </a:p>
        </p:txBody>
      </p:sp>
      <p:sp>
        <p:nvSpPr>
          <p:cNvPr id="4" name="Title 3"/>
          <p:cNvSpPr>
            <a:spLocks noGrp="1"/>
          </p:cNvSpPr>
          <p:nvPr>
            <p:ph type="title"/>
          </p:nvPr>
        </p:nvSpPr>
        <p:spPr/>
        <p:txBody>
          <a:bodyPr/>
          <a:lstStyle/>
          <a:p>
            <a:r>
              <a:rPr lang="en-US" dirty="0" smtClean="0"/>
              <a:t>Exporting Reports</a:t>
            </a:r>
            <a:endParaRPr lang="en-US"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4654" y="1752600"/>
            <a:ext cx="6437745" cy="4794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74523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Font typeface="+mj-lt"/>
              <a:buAutoNum type="arabicPeriod" startAt="5"/>
            </a:pPr>
            <a:r>
              <a:rPr lang="en-US" dirty="0" smtClean="0"/>
              <a:t>Click </a:t>
            </a:r>
            <a:r>
              <a:rPr lang="en-US" b="1" dirty="0" smtClean="0"/>
              <a:t>Save.</a:t>
            </a:r>
            <a:endParaRPr lang="en-US" b="1" dirty="0"/>
          </a:p>
        </p:txBody>
      </p:sp>
      <p:sp>
        <p:nvSpPr>
          <p:cNvPr id="3" name="Slide Number Placeholder 2"/>
          <p:cNvSpPr>
            <a:spLocks noGrp="1"/>
          </p:cNvSpPr>
          <p:nvPr>
            <p:ph type="sldNum" sz="quarter" idx="12"/>
          </p:nvPr>
        </p:nvSpPr>
        <p:spPr/>
        <p:txBody>
          <a:bodyPr/>
          <a:lstStyle/>
          <a:p>
            <a:fld id="{AF4633DB-60EA-4E8C-BBF5-C69050585220}" type="slidenum">
              <a:rPr lang="en-US" smtClean="0"/>
              <a:pPr/>
              <a:t>65</a:t>
            </a:fld>
            <a:endParaRPr lang="en-US" dirty="0"/>
          </a:p>
        </p:txBody>
      </p:sp>
      <p:sp>
        <p:nvSpPr>
          <p:cNvPr id="4" name="Title 3"/>
          <p:cNvSpPr>
            <a:spLocks noGrp="1"/>
          </p:cNvSpPr>
          <p:nvPr>
            <p:ph type="title"/>
          </p:nvPr>
        </p:nvSpPr>
        <p:spPr/>
        <p:txBody>
          <a:bodyPr/>
          <a:lstStyle/>
          <a:p>
            <a:r>
              <a:rPr lang="en-US" dirty="0" smtClean="0"/>
              <a:t>Exporting Reports</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524000"/>
            <a:ext cx="6477000" cy="4681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14396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Web Intelligence reports can be scheduled to run on a recurring schedule.</a:t>
            </a:r>
          </a:p>
          <a:p>
            <a:pPr marL="457200" indent="-457200">
              <a:buFont typeface="+mj-lt"/>
              <a:buAutoNum type="arabicPeriod"/>
            </a:pPr>
            <a:r>
              <a:rPr lang="en-US" dirty="0"/>
              <a:t>On the </a:t>
            </a:r>
            <a:r>
              <a:rPr lang="en-US" b="1" dirty="0"/>
              <a:t>Documents </a:t>
            </a:r>
            <a:r>
              <a:rPr lang="en-US" dirty="0"/>
              <a:t>tab, locate and select the object that you want to schedule</a:t>
            </a:r>
            <a:r>
              <a:rPr lang="en-US" dirty="0" smtClean="0"/>
              <a:t>.</a:t>
            </a:r>
          </a:p>
          <a:p>
            <a:pPr marL="457200" indent="-457200">
              <a:buFont typeface="+mj-lt"/>
              <a:buAutoNum type="arabicPeriod"/>
            </a:pPr>
            <a:r>
              <a:rPr lang="en-US" dirty="0" smtClean="0"/>
              <a:t>Right </a:t>
            </a:r>
            <a:r>
              <a:rPr lang="en-US" dirty="0"/>
              <a:t>click</a:t>
            </a:r>
          </a:p>
          <a:p>
            <a:pPr marL="457200" indent="-457200">
              <a:buFont typeface="+mj-lt"/>
              <a:buAutoNum type="arabicPeriod"/>
            </a:pPr>
            <a:r>
              <a:rPr lang="en-US" dirty="0"/>
              <a:t>Select </a:t>
            </a:r>
            <a:r>
              <a:rPr lang="en-US" dirty="0" smtClean="0"/>
              <a:t>“Schedule”</a:t>
            </a:r>
            <a:endParaRPr lang="en-US" dirty="0"/>
          </a:p>
          <a:p>
            <a:endParaRPr lang="en-US" dirty="0"/>
          </a:p>
        </p:txBody>
      </p:sp>
      <p:sp>
        <p:nvSpPr>
          <p:cNvPr id="3" name="Slide Number Placeholder 2"/>
          <p:cNvSpPr>
            <a:spLocks noGrp="1"/>
          </p:cNvSpPr>
          <p:nvPr>
            <p:ph type="sldNum" sz="quarter" idx="12"/>
          </p:nvPr>
        </p:nvSpPr>
        <p:spPr/>
        <p:txBody>
          <a:bodyPr/>
          <a:lstStyle/>
          <a:p>
            <a:fld id="{AF4633DB-60EA-4E8C-BBF5-C69050585220}" type="slidenum">
              <a:rPr lang="en-US" smtClean="0"/>
              <a:pPr/>
              <a:t>66</a:t>
            </a:fld>
            <a:endParaRPr lang="en-US" dirty="0"/>
          </a:p>
        </p:txBody>
      </p:sp>
      <p:sp>
        <p:nvSpPr>
          <p:cNvPr id="4" name="Title 3"/>
          <p:cNvSpPr>
            <a:spLocks noGrp="1"/>
          </p:cNvSpPr>
          <p:nvPr>
            <p:ph type="title"/>
          </p:nvPr>
        </p:nvSpPr>
        <p:spPr/>
        <p:txBody>
          <a:bodyPr/>
          <a:lstStyle/>
          <a:p>
            <a:r>
              <a:rPr lang="en-US" dirty="0" smtClean="0"/>
              <a:t>Scheduling Reports</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018159"/>
            <a:ext cx="6858000" cy="3535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5426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Font typeface="+mj-lt"/>
              <a:buAutoNum type="arabicPeriod" startAt="4"/>
            </a:pPr>
            <a:r>
              <a:rPr lang="en-US" dirty="0" smtClean="0"/>
              <a:t>The schedule Dialogue will open.</a:t>
            </a:r>
          </a:p>
          <a:p>
            <a:pPr marL="457200" indent="-457200">
              <a:buFont typeface="+mj-lt"/>
              <a:buAutoNum type="arabicPeriod" startAt="4"/>
            </a:pPr>
            <a:endParaRPr lang="en-US" dirty="0" smtClean="0"/>
          </a:p>
        </p:txBody>
      </p:sp>
      <p:sp>
        <p:nvSpPr>
          <p:cNvPr id="3" name="Slide Number Placeholder 2"/>
          <p:cNvSpPr>
            <a:spLocks noGrp="1"/>
          </p:cNvSpPr>
          <p:nvPr>
            <p:ph type="sldNum" sz="quarter" idx="12"/>
          </p:nvPr>
        </p:nvSpPr>
        <p:spPr/>
        <p:txBody>
          <a:bodyPr/>
          <a:lstStyle/>
          <a:p>
            <a:fld id="{AF4633DB-60EA-4E8C-BBF5-C69050585220}" type="slidenum">
              <a:rPr lang="en-US" smtClean="0"/>
              <a:pPr/>
              <a:t>67</a:t>
            </a:fld>
            <a:endParaRPr lang="en-US" dirty="0"/>
          </a:p>
        </p:txBody>
      </p:sp>
      <p:sp>
        <p:nvSpPr>
          <p:cNvPr id="4" name="Title 3"/>
          <p:cNvSpPr>
            <a:spLocks noGrp="1"/>
          </p:cNvSpPr>
          <p:nvPr>
            <p:ph type="title"/>
          </p:nvPr>
        </p:nvSpPr>
        <p:spPr/>
        <p:txBody>
          <a:bodyPr/>
          <a:lstStyle/>
          <a:p>
            <a:r>
              <a:rPr lang="en-US" dirty="0"/>
              <a:t>Scheduling Reports</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52600"/>
            <a:ext cx="7961313" cy="3989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27523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pPr marL="742950" indent="-742950">
              <a:buFont typeface="+mj-lt"/>
              <a:buAutoNum type="arabicPeriod" startAt="4"/>
            </a:pPr>
            <a:r>
              <a:rPr lang="en-US" sz="3800" dirty="0"/>
              <a:t>In the </a:t>
            </a:r>
            <a:r>
              <a:rPr lang="en-US" sz="3800" b="1" dirty="0"/>
              <a:t>Instance Title </a:t>
            </a:r>
            <a:r>
              <a:rPr lang="en-US" sz="3800" dirty="0"/>
              <a:t>box, type a name for the instance</a:t>
            </a:r>
            <a:r>
              <a:rPr lang="en-US" sz="3800" dirty="0" smtClean="0"/>
              <a:t>.</a:t>
            </a:r>
          </a:p>
          <a:p>
            <a:pPr marL="742950" indent="-742950">
              <a:buFont typeface="+mj-lt"/>
              <a:buAutoNum type="arabicPeriod" startAt="4"/>
            </a:pPr>
            <a:r>
              <a:rPr lang="en-US" sz="3800" dirty="0"/>
              <a:t>In the "Schedule" dialog box, click </a:t>
            </a:r>
            <a:r>
              <a:rPr lang="en-US" sz="3800" dirty="0" smtClean="0"/>
              <a:t>Recurrence</a:t>
            </a:r>
            <a:endParaRPr lang="en-US" sz="3800" dirty="0"/>
          </a:p>
          <a:p>
            <a:pPr marL="742950" indent="-742950">
              <a:buFont typeface="+mj-lt"/>
              <a:buAutoNum type="arabicPeriod" startAt="4"/>
            </a:pPr>
            <a:r>
              <a:rPr lang="en-US" sz="3800" dirty="0" smtClean="0"/>
              <a:t>Choose </a:t>
            </a:r>
            <a:r>
              <a:rPr lang="en-US" sz="3800" dirty="0"/>
              <a:t>one of the recurrence options from the </a:t>
            </a:r>
            <a:r>
              <a:rPr lang="en-US" sz="3800" b="1" dirty="0"/>
              <a:t>Run object </a:t>
            </a:r>
            <a:r>
              <a:rPr lang="en-US" sz="3800" dirty="0"/>
              <a:t>list and set the required </a:t>
            </a:r>
            <a:r>
              <a:rPr lang="en-US" sz="3800" dirty="0" smtClean="0"/>
              <a:t>options. When you </a:t>
            </a:r>
            <a:r>
              <a:rPr lang="en-US" sz="3800" dirty="0"/>
              <a:t>click </a:t>
            </a:r>
            <a:r>
              <a:rPr lang="en-US" sz="3800" b="1" dirty="0" smtClean="0"/>
              <a:t>Schedule, </a:t>
            </a:r>
            <a:r>
              <a:rPr lang="en-US" sz="3800" dirty="0" smtClean="0"/>
              <a:t>the default is “immediately.”</a:t>
            </a:r>
          </a:p>
          <a:p>
            <a:r>
              <a:rPr lang="en-US" sz="3800" dirty="0"/>
              <a:t>	</a:t>
            </a:r>
            <a:r>
              <a:rPr lang="en-US" sz="3800" dirty="0" smtClean="0"/>
              <a:t>The following additional options </a:t>
            </a:r>
            <a:r>
              <a:rPr lang="en-US" sz="3800" dirty="0"/>
              <a:t>are available:</a:t>
            </a:r>
          </a:p>
          <a:p>
            <a:pPr marL="857250" lvl="2" indent="0">
              <a:buNone/>
            </a:pPr>
            <a:r>
              <a:rPr lang="en-US" dirty="0" smtClean="0"/>
              <a:t>• </a:t>
            </a:r>
            <a:r>
              <a:rPr lang="en-US" b="1" dirty="0"/>
              <a:t>Once</a:t>
            </a:r>
          </a:p>
          <a:p>
            <a:pPr marL="857250" lvl="2" indent="0">
              <a:buNone/>
            </a:pPr>
            <a:r>
              <a:rPr lang="en-US" dirty="0"/>
              <a:t>This option requires a start and end time parameter. The object runs once at the time that you</a:t>
            </a:r>
          </a:p>
          <a:p>
            <a:pPr marL="857250" lvl="2" indent="0">
              <a:buNone/>
            </a:pPr>
            <a:r>
              <a:rPr lang="en-US" dirty="0"/>
              <a:t>specify. If you schedule the object with events, the object will run once if the event is triggered</a:t>
            </a:r>
          </a:p>
          <a:p>
            <a:pPr marL="857250" lvl="2" indent="0">
              <a:buNone/>
            </a:pPr>
            <a:r>
              <a:rPr lang="en-US" dirty="0"/>
              <a:t>between the start and end times.</a:t>
            </a:r>
          </a:p>
          <a:p>
            <a:pPr marL="857250" lvl="2" indent="0">
              <a:buNone/>
            </a:pPr>
            <a:r>
              <a:rPr lang="en-US" dirty="0"/>
              <a:t>• </a:t>
            </a:r>
            <a:r>
              <a:rPr lang="en-US" b="1" dirty="0"/>
              <a:t>Hourly</a:t>
            </a:r>
          </a:p>
          <a:p>
            <a:pPr marL="857250" lvl="2" indent="0">
              <a:buNone/>
            </a:pPr>
            <a:r>
              <a:rPr lang="en-US" dirty="0"/>
              <a:t>This option requires information in hours and/or minutes for how frequently the object is run.</a:t>
            </a:r>
          </a:p>
          <a:p>
            <a:pPr marL="857250" lvl="2" indent="0">
              <a:buNone/>
            </a:pPr>
            <a:r>
              <a:rPr lang="en-US" dirty="0"/>
              <a:t>Instances are created regularly to match the parameters that you enter. The first instance is</a:t>
            </a:r>
          </a:p>
          <a:p>
            <a:pPr marL="857250" lvl="2" indent="0">
              <a:buNone/>
            </a:pPr>
            <a:r>
              <a:rPr lang="en-US" dirty="0"/>
              <a:t>created at the start time that you specify, and the object will cease to run on its hourly schedule</a:t>
            </a:r>
          </a:p>
          <a:p>
            <a:pPr marL="857250" lvl="2" indent="0">
              <a:buNone/>
            </a:pPr>
            <a:r>
              <a:rPr lang="en-US" dirty="0"/>
              <a:t>at the end time that you specify.</a:t>
            </a:r>
          </a:p>
          <a:p>
            <a:pPr marL="857250" lvl="2" indent="0">
              <a:buNone/>
            </a:pPr>
            <a:r>
              <a:rPr lang="en-US" dirty="0"/>
              <a:t>• </a:t>
            </a:r>
            <a:r>
              <a:rPr lang="en-US" b="1" dirty="0"/>
              <a:t>Daily</a:t>
            </a:r>
          </a:p>
          <a:p>
            <a:pPr marL="857250" lvl="2" indent="0">
              <a:buNone/>
            </a:pPr>
            <a:r>
              <a:rPr lang="en-US" dirty="0"/>
              <a:t>This option requires a start and end time parameter. The object runs once every N days at the</a:t>
            </a:r>
          </a:p>
          <a:p>
            <a:pPr marL="857250" lvl="2" indent="0">
              <a:buNone/>
            </a:pPr>
            <a:r>
              <a:rPr lang="en-US" dirty="0"/>
              <a:t>time that you specify. It will not be run after the end time that you specify</a:t>
            </a:r>
            <a:r>
              <a:rPr lang="en-US" dirty="0" smtClean="0"/>
              <a:t>.</a:t>
            </a:r>
            <a:endParaRPr lang="en-US" dirty="0"/>
          </a:p>
        </p:txBody>
      </p:sp>
      <p:sp>
        <p:nvSpPr>
          <p:cNvPr id="3" name="Slide Number Placeholder 2"/>
          <p:cNvSpPr>
            <a:spLocks noGrp="1"/>
          </p:cNvSpPr>
          <p:nvPr>
            <p:ph type="sldNum" sz="quarter" idx="12"/>
          </p:nvPr>
        </p:nvSpPr>
        <p:spPr/>
        <p:txBody>
          <a:bodyPr/>
          <a:lstStyle/>
          <a:p>
            <a:fld id="{AF4633DB-60EA-4E8C-BBF5-C69050585220}" type="slidenum">
              <a:rPr lang="en-US" smtClean="0"/>
              <a:pPr/>
              <a:t>68</a:t>
            </a:fld>
            <a:endParaRPr lang="en-US" dirty="0"/>
          </a:p>
        </p:txBody>
      </p:sp>
      <p:sp>
        <p:nvSpPr>
          <p:cNvPr id="4" name="Title 3"/>
          <p:cNvSpPr>
            <a:spLocks noGrp="1"/>
          </p:cNvSpPr>
          <p:nvPr>
            <p:ph type="title"/>
          </p:nvPr>
        </p:nvSpPr>
        <p:spPr/>
        <p:txBody>
          <a:bodyPr/>
          <a:lstStyle/>
          <a:p>
            <a:r>
              <a:rPr lang="en-US" dirty="0"/>
              <a:t>Scheduling Reports</a:t>
            </a:r>
          </a:p>
        </p:txBody>
      </p:sp>
    </p:spTree>
    <p:extLst>
      <p:ext uri="{BB962C8B-B14F-4D97-AF65-F5344CB8AC3E}">
        <p14:creationId xmlns:p14="http://schemas.microsoft.com/office/powerpoint/2010/main" val="30647548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229600" cy="5410200"/>
          </a:xfrm>
        </p:spPr>
        <p:txBody>
          <a:bodyPr>
            <a:noAutofit/>
          </a:bodyPr>
          <a:lstStyle/>
          <a:p>
            <a:pPr marL="857250" lvl="2" indent="0">
              <a:buNone/>
            </a:pPr>
            <a:r>
              <a:rPr lang="en-US" sz="1100" dirty="0"/>
              <a:t>• </a:t>
            </a:r>
            <a:r>
              <a:rPr lang="en-US" sz="1100" b="1" dirty="0"/>
              <a:t>Weekly</a:t>
            </a:r>
          </a:p>
          <a:p>
            <a:pPr marL="857250" lvl="2" indent="0">
              <a:buNone/>
            </a:pPr>
            <a:r>
              <a:rPr lang="en-US" sz="1100" dirty="0"/>
              <a:t>This option requires a start and end time parameter. Each week, the object runs on the selected</a:t>
            </a:r>
          </a:p>
          <a:p>
            <a:pPr marL="857250" lvl="2" indent="0">
              <a:buNone/>
            </a:pPr>
            <a:r>
              <a:rPr lang="en-US" sz="1100" dirty="0"/>
              <a:t>days at the time that you specify. It will not be run after the end time that you specify.</a:t>
            </a:r>
          </a:p>
          <a:p>
            <a:pPr marL="857250" lvl="2" indent="0">
              <a:buNone/>
            </a:pPr>
            <a:r>
              <a:rPr lang="en-US" sz="1100" dirty="0"/>
              <a:t>• </a:t>
            </a:r>
            <a:r>
              <a:rPr lang="en-US" sz="1100" b="1" dirty="0"/>
              <a:t>Monthly</a:t>
            </a:r>
          </a:p>
          <a:p>
            <a:pPr marL="857250" lvl="2" indent="0">
              <a:buNone/>
            </a:pPr>
            <a:r>
              <a:rPr lang="en-US" sz="1100" dirty="0"/>
              <a:t>This option requires a start date and time, along with a recurrence interval in months. The object</a:t>
            </a:r>
          </a:p>
          <a:p>
            <a:pPr marL="857250" lvl="2" indent="0">
              <a:buNone/>
            </a:pPr>
            <a:r>
              <a:rPr lang="en-US" sz="1100" dirty="0"/>
              <a:t>runs on the specified date and time every N months. It will not be run after the end time that you</a:t>
            </a:r>
          </a:p>
          <a:p>
            <a:pPr marL="857250" lvl="2" indent="0">
              <a:buNone/>
            </a:pPr>
            <a:r>
              <a:rPr lang="en-US" sz="1100" dirty="0"/>
              <a:t>specify.</a:t>
            </a:r>
          </a:p>
          <a:p>
            <a:pPr marL="857250" lvl="2" indent="0">
              <a:buNone/>
            </a:pPr>
            <a:r>
              <a:rPr lang="en-US" sz="1100" dirty="0" smtClean="0"/>
              <a:t>• </a:t>
            </a:r>
            <a:r>
              <a:rPr lang="en-US" sz="1100" b="1" dirty="0" smtClean="0"/>
              <a:t>Nth </a:t>
            </a:r>
            <a:r>
              <a:rPr lang="en-US" sz="1100" b="1" dirty="0"/>
              <a:t>Day of Month</a:t>
            </a:r>
          </a:p>
          <a:p>
            <a:pPr marL="857250" lvl="2" indent="0">
              <a:buNone/>
            </a:pPr>
            <a:r>
              <a:rPr lang="en-US" sz="1100" dirty="0"/>
              <a:t>This option requires a day of the month on which the object is run. Instances are created regularly</a:t>
            </a:r>
          </a:p>
          <a:p>
            <a:pPr marL="857250" lvl="2" indent="0">
              <a:buNone/>
            </a:pPr>
            <a:r>
              <a:rPr lang="en-US" sz="1100" dirty="0"/>
              <a:t>each month on the day that you enter at the start time that you specify. The object will not be run</a:t>
            </a:r>
          </a:p>
          <a:p>
            <a:pPr marL="857250" lvl="2" indent="0">
              <a:buNone/>
            </a:pPr>
            <a:r>
              <a:rPr lang="en-US" sz="1100" dirty="0"/>
              <a:t>after the end time that you specify.</a:t>
            </a:r>
          </a:p>
          <a:p>
            <a:pPr marL="857250" lvl="2" indent="0">
              <a:buNone/>
            </a:pPr>
            <a:r>
              <a:rPr lang="en-US" sz="1100" dirty="0"/>
              <a:t>• </a:t>
            </a:r>
            <a:r>
              <a:rPr lang="en-US" sz="1100" b="1" dirty="0"/>
              <a:t>1st Monday of Month</a:t>
            </a:r>
          </a:p>
          <a:p>
            <a:pPr marL="857250" lvl="2" indent="0">
              <a:buNone/>
            </a:pPr>
            <a:r>
              <a:rPr lang="en-US" sz="1100" dirty="0"/>
              <a:t>This option requires a start and end time parameter. An instance is created on the first Monday</a:t>
            </a:r>
          </a:p>
          <a:p>
            <a:pPr marL="857250" lvl="2" indent="0">
              <a:buNone/>
            </a:pPr>
            <a:r>
              <a:rPr lang="en-US" sz="1100" dirty="0"/>
              <a:t>of each month at the time that you specify. The object will not be run after the end time that you</a:t>
            </a:r>
          </a:p>
          <a:p>
            <a:pPr marL="857250" lvl="2" indent="0">
              <a:buNone/>
            </a:pPr>
            <a:r>
              <a:rPr lang="en-US" sz="1100" dirty="0"/>
              <a:t>specify.</a:t>
            </a:r>
          </a:p>
          <a:p>
            <a:pPr marL="857250" lvl="2" indent="0">
              <a:buNone/>
            </a:pPr>
            <a:r>
              <a:rPr lang="en-US" sz="1100" dirty="0"/>
              <a:t>• </a:t>
            </a:r>
            <a:r>
              <a:rPr lang="en-US" sz="1100" b="1" dirty="0"/>
              <a:t>Last Day of Month</a:t>
            </a:r>
          </a:p>
          <a:p>
            <a:pPr marL="857250" lvl="2" indent="0">
              <a:buNone/>
            </a:pPr>
            <a:r>
              <a:rPr lang="en-US" sz="1100" dirty="0"/>
              <a:t>This option requires a start and end time parameter. An instance is created on the last day of</a:t>
            </a:r>
          </a:p>
          <a:p>
            <a:pPr marL="857250" lvl="2" indent="0">
              <a:buNone/>
            </a:pPr>
            <a:r>
              <a:rPr lang="en-US" sz="1100" dirty="0"/>
              <a:t>each month at the time that you specify. The object will not be run after the end time that you</a:t>
            </a:r>
          </a:p>
          <a:p>
            <a:pPr marL="857250" lvl="2" indent="0">
              <a:buNone/>
            </a:pPr>
            <a:r>
              <a:rPr lang="en-US" sz="1100" dirty="0"/>
              <a:t>specify.</a:t>
            </a:r>
          </a:p>
          <a:p>
            <a:pPr marL="857250" lvl="2" indent="0">
              <a:buNone/>
            </a:pPr>
            <a:r>
              <a:rPr lang="en-US" sz="1100" dirty="0"/>
              <a:t>• </a:t>
            </a:r>
            <a:r>
              <a:rPr lang="en-US" sz="1100" b="1" dirty="0"/>
              <a:t>X Day of Nth Week of the Month</a:t>
            </a:r>
          </a:p>
          <a:p>
            <a:pPr marL="857250" lvl="2" indent="0">
              <a:buNone/>
            </a:pPr>
            <a:r>
              <a:rPr lang="en-US" sz="1100" dirty="0"/>
              <a:t>This option requires a start and end time parameter. An instance is created monthly on a day of</a:t>
            </a:r>
          </a:p>
          <a:p>
            <a:pPr marL="857250" lvl="2" indent="0">
              <a:buNone/>
            </a:pPr>
            <a:r>
              <a:rPr lang="en-US" sz="1100" dirty="0"/>
              <a:t>a week that you specify. The object will not be run after the end time that you specify.</a:t>
            </a:r>
          </a:p>
          <a:p>
            <a:pPr marL="857250" lvl="2" indent="0">
              <a:buNone/>
            </a:pPr>
            <a:r>
              <a:rPr lang="en-US" sz="1100" dirty="0"/>
              <a:t>• </a:t>
            </a:r>
            <a:r>
              <a:rPr lang="en-US" sz="1100" b="1" dirty="0"/>
              <a:t>Calendar</a:t>
            </a:r>
          </a:p>
          <a:p>
            <a:pPr marL="857250" lvl="2" indent="0">
              <a:buNone/>
            </a:pPr>
            <a:r>
              <a:rPr lang="en-US" sz="1100" dirty="0"/>
              <a:t>This option allows you to select a calendar of dates. (Calendars are customized lists of schedule</a:t>
            </a:r>
          </a:p>
          <a:p>
            <a:pPr marL="857250" lvl="2" indent="0">
              <a:buNone/>
            </a:pPr>
            <a:r>
              <a:rPr lang="en-US" sz="1100" dirty="0"/>
              <a:t>dates that are created by the Bi platform administrator.) An instance is created on each day that</a:t>
            </a:r>
          </a:p>
          <a:p>
            <a:pPr marL="857250" lvl="2" indent="0">
              <a:buNone/>
            </a:pPr>
            <a:r>
              <a:rPr lang="en-US" sz="1100" dirty="0"/>
              <a:t>is indicated in the calendar, beginning at the start time that you specify and continuing until the</a:t>
            </a:r>
          </a:p>
          <a:p>
            <a:pPr marL="857250" lvl="2" indent="0">
              <a:buNone/>
            </a:pPr>
            <a:r>
              <a:rPr lang="en-US" sz="1100" dirty="0"/>
              <a:t>end time that you specify.</a:t>
            </a:r>
          </a:p>
        </p:txBody>
      </p:sp>
      <p:sp>
        <p:nvSpPr>
          <p:cNvPr id="3" name="Slide Number Placeholder 2"/>
          <p:cNvSpPr>
            <a:spLocks noGrp="1"/>
          </p:cNvSpPr>
          <p:nvPr>
            <p:ph type="sldNum" sz="quarter" idx="12"/>
          </p:nvPr>
        </p:nvSpPr>
        <p:spPr/>
        <p:txBody>
          <a:bodyPr/>
          <a:lstStyle/>
          <a:p>
            <a:fld id="{AF4633DB-60EA-4E8C-BBF5-C69050585220}" type="slidenum">
              <a:rPr lang="en-US" smtClean="0"/>
              <a:pPr/>
              <a:t>69</a:t>
            </a:fld>
            <a:endParaRPr lang="en-US" dirty="0"/>
          </a:p>
        </p:txBody>
      </p:sp>
      <p:sp>
        <p:nvSpPr>
          <p:cNvPr id="4" name="Title 3"/>
          <p:cNvSpPr>
            <a:spLocks noGrp="1"/>
          </p:cNvSpPr>
          <p:nvPr>
            <p:ph type="title"/>
          </p:nvPr>
        </p:nvSpPr>
        <p:spPr/>
        <p:txBody>
          <a:bodyPr/>
          <a:lstStyle/>
          <a:p>
            <a:r>
              <a:rPr lang="en-US" dirty="0"/>
              <a:t>Scheduling Reports</a:t>
            </a:r>
          </a:p>
        </p:txBody>
      </p:sp>
    </p:spTree>
    <p:extLst>
      <p:ext uri="{BB962C8B-B14F-4D97-AF65-F5344CB8AC3E}">
        <p14:creationId xmlns:p14="http://schemas.microsoft.com/office/powerpoint/2010/main" val="1344720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ER Hours of Operation</a:t>
            </a:r>
          </a:p>
          <a:p>
            <a:pPr lvl="1"/>
            <a:r>
              <a:rPr lang="en-US" sz="1800" dirty="0"/>
              <a:t>24/7 for viewing reports</a:t>
            </a:r>
          </a:p>
          <a:p>
            <a:pPr lvl="1"/>
            <a:r>
              <a:rPr lang="en-US" sz="1800" dirty="0"/>
              <a:t>Daily </a:t>
            </a:r>
            <a:r>
              <a:rPr lang="en-US" sz="1800" dirty="0" smtClean="0"/>
              <a:t>AFRS Data updates are </a:t>
            </a:r>
            <a:r>
              <a:rPr lang="en-US" sz="1800" dirty="0"/>
              <a:t>from </a:t>
            </a:r>
            <a:r>
              <a:rPr lang="en-US" sz="1800" dirty="0" smtClean="0"/>
              <a:t>8 pm through </a:t>
            </a:r>
            <a:r>
              <a:rPr lang="en-US" sz="1800" dirty="0"/>
              <a:t>Midnight </a:t>
            </a:r>
            <a:r>
              <a:rPr lang="en-US" sz="1800" dirty="0" smtClean="0"/>
              <a:t>– New and existing AFRS queries </a:t>
            </a:r>
            <a:r>
              <a:rPr lang="en-US" sz="1800" dirty="0"/>
              <a:t>cannot be </a:t>
            </a:r>
            <a:r>
              <a:rPr lang="en-US" sz="1800" dirty="0" smtClean="0"/>
              <a:t>generated during this time</a:t>
            </a:r>
            <a:endParaRPr lang="en-US" sz="1800" dirty="0"/>
          </a:p>
          <a:p>
            <a:pPr lvl="1"/>
            <a:endParaRPr lang="en-US" dirty="0"/>
          </a:p>
          <a:p>
            <a:r>
              <a:rPr lang="en-US" dirty="0" smtClean="0"/>
              <a:t>System Maintenance </a:t>
            </a:r>
            <a:r>
              <a:rPr lang="en-US" dirty="0"/>
              <a:t>– Between </a:t>
            </a:r>
            <a:r>
              <a:rPr lang="en-US" dirty="0" smtClean="0"/>
              <a:t>12:00 am </a:t>
            </a:r>
            <a:r>
              <a:rPr lang="en-US" dirty="0"/>
              <a:t>and </a:t>
            </a:r>
            <a:r>
              <a:rPr lang="en-US" dirty="0" smtClean="0"/>
              <a:t>7:30 am </a:t>
            </a:r>
            <a:r>
              <a:rPr lang="en-US" dirty="0"/>
              <a:t>on the </a:t>
            </a:r>
            <a:r>
              <a:rPr lang="en-US" dirty="0" smtClean="0"/>
              <a:t>Last Monday of </a:t>
            </a:r>
            <a:r>
              <a:rPr lang="en-US" dirty="0"/>
              <a:t>every month</a:t>
            </a:r>
          </a:p>
          <a:p>
            <a:endParaRPr lang="en-US" dirty="0"/>
          </a:p>
          <a:p>
            <a:r>
              <a:rPr lang="en-US" dirty="0"/>
              <a:t>Getting Support</a:t>
            </a:r>
          </a:p>
          <a:p>
            <a:pPr lvl="1"/>
            <a:r>
              <a:rPr lang="en-US" sz="1800" dirty="0"/>
              <a:t>8:00 a.m. to 5:00 p.m. Monday through Friday</a:t>
            </a:r>
          </a:p>
          <a:p>
            <a:pPr lvl="1"/>
            <a:r>
              <a:rPr lang="en-US" sz="1800" dirty="0" smtClean="0"/>
              <a:t>360-407-9100</a:t>
            </a:r>
            <a:endParaRPr lang="en-US" sz="1800" dirty="0"/>
          </a:p>
          <a:p>
            <a:pPr lvl="1"/>
            <a:r>
              <a:rPr lang="en-US" sz="1800" dirty="0" smtClean="0"/>
              <a:t>solutionscenter@des.wa.gov</a:t>
            </a:r>
            <a:endParaRPr lang="en-US" sz="1800" dirty="0"/>
          </a:p>
          <a:p>
            <a:endParaRPr lang="en-US" dirty="0"/>
          </a:p>
        </p:txBody>
      </p:sp>
      <p:sp>
        <p:nvSpPr>
          <p:cNvPr id="3" name="Title 2"/>
          <p:cNvSpPr>
            <a:spLocks noGrp="1"/>
          </p:cNvSpPr>
          <p:nvPr>
            <p:ph type="title"/>
          </p:nvPr>
        </p:nvSpPr>
        <p:spPr/>
        <p:txBody>
          <a:bodyPr>
            <a:normAutofit/>
          </a:bodyPr>
          <a:lstStyle/>
          <a:p>
            <a:r>
              <a:rPr lang="en-US" dirty="0" smtClean="0"/>
              <a:t>Hours of Operation</a:t>
            </a:r>
            <a:endParaRPr lang="en-US" dirty="0"/>
          </a:p>
        </p:txBody>
      </p:sp>
      <p:sp>
        <p:nvSpPr>
          <p:cNvPr id="5" name="Slide Number Placeholder 4"/>
          <p:cNvSpPr>
            <a:spLocks noGrp="1"/>
          </p:cNvSpPr>
          <p:nvPr>
            <p:ph type="sldNum" sz="quarter" idx="12"/>
          </p:nvPr>
        </p:nvSpPr>
        <p:spPr/>
        <p:txBody>
          <a:bodyPr/>
          <a:lstStyle/>
          <a:p>
            <a:fld id="{AF4633DB-60EA-4E8C-BBF5-C69050585220}" type="slidenum">
              <a:rPr lang="en-US" smtClean="0"/>
              <a:pPr/>
              <a:t>7</a:t>
            </a:fld>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457200" indent="-457200">
              <a:buFont typeface="+mj-lt"/>
              <a:buAutoNum type="arabicPeriod" startAt="7"/>
            </a:pPr>
            <a:r>
              <a:rPr lang="en-US" sz="1900" dirty="0" smtClean="0"/>
              <a:t>Click </a:t>
            </a:r>
            <a:r>
              <a:rPr lang="en-US" sz="1900" b="1" dirty="0" smtClean="0"/>
              <a:t>Formats</a:t>
            </a:r>
            <a:endParaRPr lang="en-US" sz="1900" dirty="0"/>
          </a:p>
          <a:p>
            <a:pPr marL="457200" indent="-457200">
              <a:buFont typeface="+mj-lt"/>
              <a:buAutoNum type="arabicPeriod" startAt="7"/>
            </a:pPr>
            <a:r>
              <a:rPr lang="en-US" sz="1900" dirty="0" smtClean="0"/>
              <a:t>Select </a:t>
            </a:r>
            <a:r>
              <a:rPr lang="en-US" sz="1900" dirty="0"/>
              <a:t>the format you want to schedule to from the Output Format list</a:t>
            </a:r>
            <a:r>
              <a:rPr lang="en-US" sz="1900" dirty="0" smtClean="0"/>
              <a:t>.</a:t>
            </a:r>
          </a:p>
          <a:p>
            <a:pPr marL="457200" indent="-457200">
              <a:buFont typeface="+mj-lt"/>
              <a:buAutoNum type="arabicPeriod" startAt="7"/>
            </a:pPr>
            <a:r>
              <a:rPr lang="en-US" sz="1900" dirty="0"/>
              <a:t>Click </a:t>
            </a:r>
            <a:r>
              <a:rPr lang="en-US" sz="1900" b="1" dirty="0" smtClean="0"/>
              <a:t>Destinations</a:t>
            </a:r>
          </a:p>
          <a:p>
            <a:pPr marL="1200150" lvl="1" indent="-457200">
              <a:buFont typeface="+mj-lt"/>
              <a:buAutoNum type="alphaLcParenR"/>
            </a:pPr>
            <a:r>
              <a:rPr lang="en-US" sz="1500" dirty="0" smtClean="0"/>
              <a:t>Select a destination option</a:t>
            </a:r>
          </a:p>
          <a:p>
            <a:pPr marL="1200150" lvl="1" indent="-457200">
              <a:buFont typeface="+mj-lt"/>
              <a:buAutoNum type="alphaLcParenR"/>
            </a:pPr>
            <a:r>
              <a:rPr lang="en-US" sz="1500" dirty="0" smtClean="0"/>
              <a:t>Select </a:t>
            </a:r>
            <a:r>
              <a:rPr lang="en-US" sz="1500" dirty="0"/>
              <a:t>the </a:t>
            </a:r>
            <a:r>
              <a:rPr lang="en-US" sz="1500" b="1" dirty="0"/>
              <a:t>Keep an instance in the history </a:t>
            </a:r>
            <a:r>
              <a:rPr lang="en-US" sz="1500" dirty="0"/>
              <a:t>check box if you want to save a copy of the instance.</a:t>
            </a:r>
          </a:p>
          <a:p>
            <a:pPr marL="1200150" lvl="1" indent="-457200">
              <a:buFont typeface="+mj-lt"/>
              <a:buAutoNum type="alphaLcParenR"/>
            </a:pPr>
            <a:r>
              <a:rPr lang="en-US" sz="1500" dirty="0" smtClean="0"/>
              <a:t>Select </a:t>
            </a:r>
            <a:r>
              <a:rPr lang="en-US" sz="1500" dirty="0"/>
              <a:t>the </a:t>
            </a:r>
            <a:r>
              <a:rPr lang="en-US" sz="1500" b="1" dirty="0"/>
              <a:t>Use default settings </a:t>
            </a:r>
            <a:r>
              <a:rPr lang="en-US" sz="1500" dirty="0"/>
              <a:t>check box if you want </a:t>
            </a:r>
            <a:r>
              <a:rPr lang="en-US" sz="1500" dirty="0" smtClean="0"/>
              <a:t>to the report to be sent to the logged in user.</a:t>
            </a:r>
          </a:p>
          <a:p>
            <a:pPr marL="457200" lvl="1" indent="0">
              <a:buNone/>
            </a:pPr>
            <a:r>
              <a:rPr lang="en-US" sz="1400" dirty="0"/>
              <a:t>You can </a:t>
            </a:r>
            <a:r>
              <a:rPr lang="en-US" sz="1400" dirty="0" smtClean="0"/>
              <a:t>schedule </a:t>
            </a:r>
            <a:r>
              <a:rPr lang="en-US" sz="1400" dirty="0"/>
              <a:t>to the following destination locations:</a:t>
            </a:r>
          </a:p>
          <a:p>
            <a:pPr marL="457200" lvl="1" indent="0">
              <a:buNone/>
            </a:pPr>
            <a:r>
              <a:rPr lang="en-US" sz="1400" dirty="0"/>
              <a:t>• </a:t>
            </a:r>
            <a:r>
              <a:rPr lang="en-US" sz="1400" b="1" dirty="0"/>
              <a:t>Default Enterprise Location</a:t>
            </a:r>
          </a:p>
          <a:p>
            <a:pPr marL="857250" lvl="2" indent="0">
              <a:buNone/>
            </a:pPr>
            <a:r>
              <a:rPr lang="en-US" sz="1400" dirty="0"/>
              <a:t>If you select this option, the instance is saved within Business Objects.</a:t>
            </a:r>
          </a:p>
          <a:p>
            <a:pPr marL="457200" lvl="1" indent="0">
              <a:buNone/>
            </a:pPr>
            <a:r>
              <a:rPr lang="en-US" sz="1400" dirty="0"/>
              <a:t>• </a:t>
            </a:r>
            <a:r>
              <a:rPr lang="en-US" sz="1400" b="1" dirty="0"/>
              <a:t>BI Inbox</a:t>
            </a:r>
          </a:p>
          <a:p>
            <a:pPr marL="857250" lvl="2" indent="0">
              <a:buNone/>
            </a:pPr>
            <a:r>
              <a:rPr lang="en-US" sz="1400" dirty="0"/>
              <a:t>This option saves the instance to BI Inboxes specified.</a:t>
            </a:r>
          </a:p>
          <a:p>
            <a:pPr marL="457200" lvl="1" indent="0">
              <a:buNone/>
            </a:pPr>
            <a:r>
              <a:rPr lang="en-US" sz="1400" dirty="0"/>
              <a:t>• </a:t>
            </a:r>
            <a:r>
              <a:rPr lang="en-US" sz="1400" b="1" dirty="0"/>
              <a:t>Email</a:t>
            </a:r>
          </a:p>
          <a:p>
            <a:pPr marL="857250" lvl="2" indent="0">
              <a:buNone/>
            </a:pPr>
            <a:r>
              <a:rPr lang="en-US" sz="1400" dirty="0"/>
              <a:t>This option sends the instance to the specified email recipients.</a:t>
            </a:r>
          </a:p>
          <a:p>
            <a:pPr marL="457200" lvl="1" indent="0">
              <a:buNone/>
            </a:pPr>
            <a:r>
              <a:rPr lang="en-US" sz="1400" dirty="0"/>
              <a:t>•</a:t>
            </a:r>
            <a:r>
              <a:rPr lang="en-US" sz="1400" b="1" dirty="0"/>
              <a:t>FTP Server</a:t>
            </a:r>
          </a:p>
          <a:p>
            <a:pPr marL="857250" lvl="2" indent="0">
              <a:buNone/>
            </a:pPr>
            <a:r>
              <a:rPr lang="en-US" sz="1400" dirty="0"/>
              <a:t>This option saves the instance to the specified FTP server.</a:t>
            </a:r>
          </a:p>
          <a:p>
            <a:pPr marL="457200" lvl="1" indent="0">
              <a:buNone/>
            </a:pPr>
            <a:r>
              <a:rPr lang="en-US" sz="1400" b="1" dirty="0"/>
              <a:t>• File System</a:t>
            </a:r>
          </a:p>
          <a:p>
            <a:pPr marL="857250" lvl="2" indent="0">
              <a:buNone/>
            </a:pPr>
            <a:r>
              <a:rPr lang="en-US" sz="1400" dirty="0"/>
              <a:t>This option saves the instance to the specified file location.</a:t>
            </a:r>
          </a:p>
          <a:p>
            <a:endParaRPr lang="en-US" sz="1000" dirty="0" smtClean="0"/>
          </a:p>
          <a:p>
            <a:pPr marL="457200" indent="-457200">
              <a:buFont typeface="+mj-lt"/>
              <a:buAutoNum type="arabicPeriod" startAt="10"/>
            </a:pPr>
            <a:r>
              <a:rPr lang="en-US" sz="1900" dirty="0"/>
              <a:t>Click </a:t>
            </a:r>
            <a:r>
              <a:rPr lang="en-US" sz="1900" dirty="0" smtClean="0"/>
              <a:t>Schedule</a:t>
            </a:r>
            <a:endParaRPr lang="en-US" sz="1900" dirty="0"/>
          </a:p>
        </p:txBody>
      </p:sp>
      <p:sp>
        <p:nvSpPr>
          <p:cNvPr id="3" name="Slide Number Placeholder 2"/>
          <p:cNvSpPr>
            <a:spLocks noGrp="1"/>
          </p:cNvSpPr>
          <p:nvPr>
            <p:ph type="sldNum" sz="quarter" idx="12"/>
          </p:nvPr>
        </p:nvSpPr>
        <p:spPr/>
        <p:txBody>
          <a:bodyPr/>
          <a:lstStyle/>
          <a:p>
            <a:fld id="{AF4633DB-60EA-4E8C-BBF5-C69050585220}" type="slidenum">
              <a:rPr lang="en-US" smtClean="0"/>
              <a:pPr/>
              <a:t>70</a:t>
            </a:fld>
            <a:endParaRPr lang="en-US" dirty="0"/>
          </a:p>
        </p:txBody>
      </p:sp>
      <p:sp>
        <p:nvSpPr>
          <p:cNvPr id="4" name="Title 3"/>
          <p:cNvSpPr>
            <a:spLocks noGrp="1"/>
          </p:cNvSpPr>
          <p:nvPr>
            <p:ph type="title"/>
          </p:nvPr>
        </p:nvSpPr>
        <p:spPr/>
        <p:txBody>
          <a:bodyPr/>
          <a:lstStyle/>
          <a:p>
            <a:r>
              <a:rPr lang="en-US" dirty="0"/>
              <a:t>Scheduling Reports</a:t>
            </a:r>
          </a:p>
        </p:txBody>
      </p:sp>
    </p:spTree>
    <p:extLst>
      <p:ext uri="{BB962C8B-B14F-4D97-AF65-F5344CB8AC3E}">
        <p14:creationId xmlns:p14="http://schemas.microsoft.com/office/powerpoint/2010/main" val="16180780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smtClean="0"/>
              <a:t>To log off click the </a:t>
            </a:r>
            <a:r>
              <a:rPr lang="en-US" sz="2000" b="1" dirty="0" smtClean="0"/>
              <a:t>Log Off </a:t>
            </a:r>
            <a:r>
              <a:rPr lang="en-US" sz="2000" dirty="0" smtClean="0"/>
              <a:t>button.</a:t>
            </a:r>
            <a:endParaRPr lang="en-US" sz="2000" dirty="0"/>
          </a:p>
        </p:txBody>
      </p:sp>
      <p:sp>
        <p:nvSpPr>
          <p:cNvPr id="3" name="Slide Number Placeholder 2"/>
          <p:cNvSpPr>
            <a:spLocks noGrp="1"/>
          </p:cNvSpPr>
          <p:nvPr>
            <p:ph type="sldNum" sz="quarter" idx="12"/>
          </p:nvPr>
        </p:nvSpPr>
        <p:spPr/>
        <p:txBody>
          <a:bodyPr/>
          <a:lstStyle/>
          <a:p>
            <a:fld id="{AF4633DB-60EA-4E8C-BBF5-C69050585220}" type="slidenum">
              <a:rPr lang="en-US" smtClean="0"/>
              <a:pPr/>
              <a:t>71</a:t>
            </a:fld>
            <a:endParaRPr lang="en-US" dirty="0"/>
          </a:p>
        </p:txBody>
      </p:sp>
      <p:sp>
        <p:nvSpPr>
          <p:cNvPr id="4" name="Title 3"/>
          <p:cNvSpPr>
            <a:spLocks noGrp="1"/>
          </p:cNvSpPr>
          <p:nvPr>
            <p:ph type="title"/>
          </p:nvPr>
        </p:nvSpPr>
        <p:spPr/>
        <p:txBody>
          <a:bodyPr/>
          <a:lstStyle/>
          <a:p>
            <a:r>
              <a:rPr lang="en-US" dirty="0" smtClean="0"/>
              <a:t>Log Off</a:t>
            </a:r>
            <a:br>
              <a:rPr lang="en-US" dirty="0" smtClean="0"/>
            </a:br>
            <a:endParaRPr lang="en-US" dirty="0"/>
          </a:p>
        </p:txBody>
      </p:sp>
      <p:pic>
        <p:nvPicPr>
          <p:cNvPr id="11266" name="Picture 2" descr="C:\Users\BENJAM~1\AppData\Local\Temp\SNAGHTMLc2893d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0"/>
            <a:ext cx="8229600" cy="4051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25627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chor="ctr">
            <a:normAutofit/>
          </a:bodyPr>
          <a:lstStyle/>
          <a:p>
            <a:pPr algn="ctr"/>
            <a:r>
              <a:rPr lang="en-US" sz="2800" b="1" i="1" dirty="0">
                <a:solidFill>
                  <a:srgbClr val="6DB33F"/>
                </a:solidFill>
                <a:ea typeface="+mj-ea"/>
              </a:rPr>
              <a:t>Questions</a:t>
            </a:r>
          </a:p>
        </p:txBody>
      </p:sp>
      <p:sp>
        <p:nvSpPr>
          <p:cNvPr id="3" name="Slide Number Placeholder 2"/>
          <p:cNvSpPr>
            <a:spLocks noGrp="1"/>
          </p:cNvSpPr>
          <p:nvPr>
            <p:ph type="sldNum" sz="quarter" idx="12"/>
          </p:nvPr>
        </p:nvSpPr>
        <p:spPr/>
        <p:txBody>
          <a:bodyPr/>
          <a:lstStyle/>
          <a:p>
            <a:fld id="{AF4633DB-60EA-4E8C-BBF5-C69050585220}" type="slidenum">
              <a:rPr lang="en-US" smtClean="0"/>
              <a:pPr/>
              <a:t>72</a:t>
            </a:fld>
            <a:endParaRPr lang="en-US" dirty="0"/>
          </a:p>
        </p:txBody>
      </p:sp>
      <p:sp>
        <p:nvSpPr>
          <p:cNvPr id="4" name="Title 3"/>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610317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chor="ctr">
            <a:normAutofit/>
          </a:bodyPr>
          <a:lstStyle/>
          <a:p>
            <a:pPr algn="ctr"/>
            <a:r>
              <a:rPr lang="en-US" sz="2800" b="1" i="1" dirty="0">
                <a:solidFill>
                  <a:srgbClr val="6DB33F"/>
                </a:solidFill>
                <a:ea typeface="+mj-ea"/>
              </a:rPr>
              <a:t>Web Intelligence </a:t>
            </a:r>
            <a:r>
              <a:rPr lang="en-US" sz="2800" b="1" i="1" dirty="0" smtClean="0">
                <a:solidFill>
                  <a:srgbClr val="6DB33F"/>
                </a:solidFill>
                <a:ea typeface="+mj-ea"/>
              </a:rPr>
              <a:t>Access</a:t>
            </a:r>
            <a:endParaRPr lang="en-US" sz="2800" b="1" i="1" dirty="0">
              <a:solidFill>
                <a:srgbClr val="6DB33F"/>
              </a:solidFill>
              <a:ea typeface="+mj-ea"/>
            </a:endParaRPr>
          </a:p>
        </p:txBody>
      </p:sp>
      <p:sp>
        <p:nvSpPr>
          <p:cNvPr id="3" name="Slide Number Placeholder 2"/>
          <p:cNvSpPr>
            <a:spLocks noGrp="1"/>
          </p:cNvSpPr>
          <p:nvPr>
            <p:ph type="sldNum" sz="quarter" idx="12"/>
          </p:nvPr>
        </p:nvSpPr>
        <p:spPr/>
        <p:txBody>
          <a:bodyPr/>
          <a:lstStyle/>
          <a:p>
            <a:fld id="{AF4633DB-60EA-4E8C-BBF5-C69050585220}" type="slidenum">
              <a:rPr lang="en-US" smtClean="0"/>
              <a:pPr/>
              <a:t>8</a:t>
            </a:fld>
            <a:endParaRPr lang="en-US" dirty="0"/>
          </a:p>
        </p:txBody>
      </p:sp>
      <p:sp>
        <p:nvSpPr>
          <p:cNvPr id="4" name="Title 3"/>
          <p:cNvSpPr>
            <a:spLocks noGrp="1"/>
          </p:cNvSpPr>
          <p:nvPr>
            <p:ph type="title"/>
          </p:nvPr>
        </p:nvSpPr>
        <p:spPr/>
        <p:txBody>
          <a:bodyPr/>
          <a:lstStyle/>
          <a:p>
            <a:r>
              <a:rPr lang="en-US" dirty="0" smtClean="0"/>
              <a:t>Chapter 2</a:t>
            </a:r>
            <a:endParaRPr lang="en-US" dirty="0"/>
          </a:p>
        </p:txBody>
      </p:sp>
    </p:spTree>
    <p:extLst>
      <p:ext uri="{BB962C8B-B14F-4D97-AF65-F5344CB8AC3E}">
        <p14:creationId xmlns:p14="http://schemas.microsoft.com/office/powerpoint/2010/main" val="3254655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2400" dirty="0" smtClean="0"/>
              <a:t>Web </a:t>
            </a:r>
            <a:r>
              <a:rPr lang="en-US" sz="2400" dirty="0"/>
              <a:t>Intelligence customers must have online access either through the State Governmental Network (SGN) or through Secure Access WA </a:t>
            </a:r>
            <a:r>
              <a:rPr lang="en-US" sz="2400" dirty="0" smtClean="0"/>
              <a:t>(SAW) for </a:t>
            </a:r>
            <a:r>
              <a:rPr lang="en-US" sz="2400" dirty="0"/>
              <a:t>use from outside of the state firewall</a:t>
            </a:r>
            <a:r>
              <a:rPr lang="en-US" sz="2400" dirty="0" smtClean="0"/>
              <a:t>.</a:t>
            </a:r>
          </a:p>
          <a:p>
            <a:pPr marL="0" indent="0">
              <a:buNone/>
            </a:pPr>
            <a:endParaRPr lang="en-US" sz="2400" dirty="0"/>
          </a:p>
          <a:p>
            <a:pPr marL="0" indent="0">
              <a:buNone/>
            </a:pPr>
            <a:r>
              <a:rPr lang="en-US" sz="2400" dirty="0" smtClean="0"/>
              <a:t>This guide only includes information for access within the SGN</a:t>
            </a:r>
            <a:r>
              <a:rPr lang="en-US" sz="2400" dirty="0" smtClean="0"/>
              <a:t>.</a:t>
            </a:r>
            <a:endParaRPr lang="en-US" dirty="0"/>
          </a:p>
          <a:p>
            <a:endParaRPr lang="en-US" dirty="0"/>
          </a:p>
        </p:txBody>
      </p:sp>
      <p:sp>
        <p:nvSpPr>
          <p:cNvPr id="3" name="Title 2"/>
          <p:cNvSpPr>
            <a:spLocks noGrp="1"/>
          </p:cNvSpPr>
          <p:nvPr>
            <p:ph type="title"/>
          </p:nvPr>
        </p:nvSpPr>
        <p:spPr/>
        <p:txBody>
          <a:bodyPr>
            <a:normAutofit/>
          </a:bodyPr>
          <a:lstStyle/>
          <a:p>
            <a:r>
              <a:rPr lang="en-US" dirty="0" smtClean="0"/>
              <a:t>Web </a:t>
            </a:r>
            <a:r>
              <a:rPr lang="en-US" dirty="0"/>
              <a:t>Intelligence access</a:t>
            </a:r>
          </a:p>
        </p:txBody>
      </p:sp>
      <p:sp>
        <p:nvSpPr>
          <p:cNvPr id="6" name="Slide Number Placeholder 5"/>
          <p:cNvSpPr>
            <a:spLocks noGrp="1"/>
          </p:cNvSpPr>
          <p:nvPr>
            <p:ph type="sldNum" sz="quarter" idx="12"/>
          </p:nvPr>
        </p:nvSpPr>
        <p:spPr/>
        <p:txBody>
          <a:bodyPr/>
          <a:lstStyle/>
          <a:p>
            <a:fld id="{AF4633DB-60EA-4E8C-BBF5-C69050585220}" type="slidenum">
              <a:rPr lang="en-US" smtClean="0"/>
              <a:pPr/>
              <a:t>9</a:t>
            </a:fld>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ES-PP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2A41A54BADD08F46A25A439CA5113C81" ma:contentTypeVersion="2" ma:contentTypeDescription="Create a new document." ma:contentTypeScope="" ma:versionID="a5d80a7e832aeae5e04c3437427e0c9c">
  <xsd:schema xmlns:xsd="http://www.w3.org/2001/XMLSchema" xmlns:xs="http://www.w3.org/2001/XMLSchema" xmlns:p="http://schemas.microsoft.com/office/2006/metadata/properties" xmlns:ns1="http://schemas.microsoft.com/sharepoint/v3" xmlns:ns2="ab5d7b00-834a-4efe-8968-9d97478a3691" targetNamespace="http://schemas.microsoft.com/office/2006/metadata/properties" ma:root="true" ma:fieldsID="ae68be1c9ef8ec1c9e9bde6cfc2ab258" ns1:_="" ns2:_="">
    <xsd:import namespace="http://schemas.microsoft.com/sharepoint/v3"/>
    <xsd:import namespace="ab5d7b00-834a-4efe-8968-9d97478a3691"/>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internalName="PublishingStartDate">
      <xsd:simpleType>
        <xsd:restriction base="dms:Unknown"/>
      </xsd:simpleType>
    </xsd:element>
    <xsd:element name="PublishingExpirationDate" ma:index="12"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b5d7b00-834a-4efe-8968-9d97478a369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_dlc_DocId xmlns="ab5d7b00-834a-4efe-8968-9d97478a3691">EWUPACEUPKES-170-4728</_dlc_DocId>
    <_dlc_DocIdUrl xmlns="ab5d7b00-834a-4efe-8968-9d97478a3691">
      <Url>http://stage-des/_layouts/DocIdRedir.aspx?ID=EWUPACEUPKES-170-4728</Url>
      <Description>EWUPACEUPKES-170-4728</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8DFA93-0525-4548-A34C-53E4D9556E3D}"/>
</file>

<file path=customXml/itemProps2.xml><?xml version="1.0" encoding="utf-8"?>
<ds:datastoreItem xmlns:ds="http://schemas.openxmlformats.org/officeDocument/2006/customXml" ds:itemID="{3E29E6C3-34DF-4D84-9A65-7E74B83048C8}"/>
</file>

<file path=customXml/itemProps3.xml><?xml version="1.0" encoding="utf-8"?>
<ds:datastoreItem xmlns:ds="http://schemas.openxmlformats.org/officeDocument/2006/customXml" ds:itemID="{ACCE7D81-4E8A-47AC-BB6E-4D2F8F316D45}"/>
</file>

<file path=customXml/itemProps4.xml><?xml version="1.0" encoding="utf-8"?>
<ds:datastoreItem xmlns:ds="http://schemas.openxmlformats.org/officeDocument/2006/customXml" ds:itemID="{A5F5B747-C14C-49C7-92DF-4153A47C5F99}"/>
</file>

<file path=docProps/app.xml><?xml version="1.0" encoding="utf-8"?>
<Properties xmlns="http://schemas.openxmlformats.org/officeDocument/2006/extended-properties" xmlns:vt="http://schemas.openxmlformats.org/officeDocument/2006/docPropsVTypes">
  <Template>DES-PPT-Template</Template>
  <TotalTime>5001</TotalTime>
  <Words>3421</Words>
  <Application>Microsoft Office PowerPoint</Application>
  <PresentationFormat>On-screen Show (4:3)</PresentationFormat>
  <Paragraphs>429</Paragraphs>
  <Slides>72</Slides>
  <Notes>1</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DES-PPT-Template</vt:lpstr>
      <vt:lpstr>Enterprise Reporting Introduction to Web Intelligence</vt:lpstr>
      <vt:lpstr>Introductions</vt:lpstr>
      <vt:lpstr>Chapter 1</vt:lpstr>
      <vt:lpstr>Course Objectives</vt:lpstr>
      <vt:lpstr>Training Materials</vt:lpstr>
      <vt:lpstr>Web Intelligence vs. Standard Reports</vt:lpstr>
      <vt:lpstr>Hours of Operation</vt:lpstr>
      <vt:lpstr>Chapter 2</vt:lpstr>
      <vt:lpstr>Web Intelligence access</vt:lpstr>
      <vt:lpstr>Access through SGN</vt:lpstr>
      <vt:lpstr>Password Requirements</vt:lpstr>
      <vt:lpstr>Chapter 3</vt:lpstr>
      <vt:lpstr>BI Launch Pad Navigation</vt:lpstr>
      <vt:lpstr>Folder Structure</vt:lpstr>
      <vt:lpstr>Viewing Existing Documents</vt:lpstr>
      <vt:lpstr>Viewing Existing Documents</vt:lpstr>
      <vt:lpstr>Chapter 4</vt:lpstr>
      <vt:lpstr>Creating New Web Intelligence Documents</vt:lpstr>
      <vt:lpstr>Creating New Web Intelligence Document</vt:lpstr>
      <vt:lpstr>Creating New Web Intelligence Document</vt:lpstr>
      <vt:lpstr>Creating New Web Intelligence Document</vt:lpstr>
      <vt:lpstr>Creating New Web Intelligence Document</vt:lpstr>
      <vt:lpstr>Creating New Web Intelligence Document</vt:lpstr>
      <vt:lpstr>Creating New Web Intelligence Document</vt:lpstr>
      <vt:lpstr>Creating New Web Intelligence Document</vt:lpstr>
      <vt:lpstr>Creating New Web Intelligence Document</vt:lpstr>
      <vt:lpstr>Creating New Web Intelligence Document</vt:lpstr>
      <vt:lpstr>Creating New Web Intelligence Document</vt:lpstr>
      <vt:lpstr>Creating New Web Intelligence Document</vt:lpstr>
      <vt:lpstr>Creating New Web Intelligence Document</vt:lpstr>
      <vt:lpstr>Creating New Web Intelligence Document</vt:lpstr>
      <vt:lpstr>Creating New Web Intelligence Document</vt:lpstr>
      <vt:lpstr>Creating New Web Intelligence Document</vt:lpstr>
      <vt:lpstr>Navigating the Report Panel</vt:lpstr>
      <vt:lpstr>Save a Web Intelligence Document</vt:lpstr>
      <vt:lpstr>Save a Web Intelligence Document</vt:lpstr>
      <vt:lpstr>Save a Web Intelligence Document</vt:lpstr>
      <vt:lpstr>Chapter 5</vt:lpstr>
      <vt:lpstr>Operators</vt:lpstr>
      <vt:lpstr>Operators</vt:lpstr>
      <vt:lpstr>Modify a Document</vt:lpstr>
      <vt:lpstr>Modify a Document</vt:lpstr>
      <vt:lpstr>Between</vt:lpstr>
      <vt:lpstr>Between</vt:lpstr>
      <vt:lpstr>Values from list</vt:lpstr>
      <vt:lpstr>Values from list</vt:lpstr>
      <vt:lpstr>Values from list</vt:lpstr>
      <vt:lpstr>Matches Pattern</vt:lpstr>
      <vt:lpstr>Matches Pattern</vt:lpstr>
      <vt:lpstr>Matches Pattern</vt:lpstr>
      <vt:lpstr>Chapter 6</vt:lpstr>
      <vt:lpstr>Simple Calculations – Sum  </vt:lpstr>
      <vt:lpstr>Format Numbers</vt:lpstr>
      <vt:lpstr>Remove Columns</vt:lpstr>
      <vt:lpstr>Remove Columns</vt:lpstr>
      <vt:lpstr>Add Columns</vt:lpstr>
      <vt:lpstr>Add / Remove Columns</vt:lpstr>
      <vt:lpstr>Breaks</vt:lpstr>
      <vt:lpstr>Chapter 7</vt:lpstr>
      <vt:lpstr>Printing Reports</vt:lpstr>
      <vt:lpstr>Printing Reports</vt:lpstr>
      <vt:lpstr>Exporting Reports</vt:lpstr>
      <vt:lpstr>Exporting Reports</vt:lpstr>
      <vt:lpstr>Exporting Reports</vt:lpstr>
      <vt:lpstr>Exporting Reports</vt:lpstr>
      <vt:lpstr>Scheduling Reports</vt:lpstr>
      <vt:lpstr>Scheduling Reports</vt:lpstr>
      <vt:lpstr>Scheduling Reports</vt:lpstr>
      <vt:lpstr>Scheduling Reports</vt:lpstr>
      <vt:lpstr>Scheduling Reports</vt:lpstr>
      <vt:lpstr>Log Off </vt:lpstr>
      <vt:lpstr>Questions</vt:lpstr>
    </vt:vector>
  </TitlesOfParts>
  <Company>Department of Enterprise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WebI4 Training</dc:title>
  <dc:creator>jonp</dc:creator>
  <cp:lastModifiedBy>Guyer, Benjamin (DES)</cp:lastModifiedBy>
  <cp:revision>124</cp:revision>
  <dcterms:created xsi:type="dcterms:W3CDTF">2012-07-19T21:11:51Z</dcterms:created>
  <dcterms:modified xsi:type="dcterms:W3CDTF">2013-01-06T00:06:32Z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0x0101002A41A54BADD08F46A25A439CA5113C81</vt:lpwstr>
  </property>
  <property fmtid="{D5CDD505-2E9C-101B-9397-08002B2CF9AE}" pid="3" name="_dlc_DocIdItemGuid">
    <vt:lpwstr>6ce22ff5-21d8-4d48-bafe-0abc3ca801df</vt:lpwstr>
  </property>
</Properties>
</file>