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0" r:id="rId3"/>
    <p:sldId id="287" r:id="rId4"/>
    <p:sldId id="289" r:id="rId5"/>
    <p:sldId id="290" r:id="rId6"/>
    <p:sldId id="291" r:id="rId7"/>
    <p:sldId id="292" r:id="rId8"/>
    <p:sldId id="293" r:id="rId9"/>
    <p:sldId id="296" r:id="rId10"/>
    <p:sldId id="297" r:id="rId11"/>
    <p:sldId id="298" r:id="rId12"/>
    <p:sldId id="299" r:id="rId13"/>
    <p:sldId id="300" r:id="rId14"/>
    <p:sldId id="301" r:id="rId15"/>
    <p:sldId id="302" r:id="rId16"/>
    <p:sldId id="303" r:id="rId17"/>
    <p:sldId id="304" r:id="rId18"/>
    <p:sldId id="305" r:id="rId19"/>
    <p:sldId id="306" r:id="rId20"/>
    <p:sldId id="307" r:id="rId21"/>
    <p:sldId id="309" r:id="rId22"/>
    <p:sldId id="310" r:id="rId23"/>
    <p:sldId id="311" r:id="rId24"/>
    <p:sldId id="312" r:id="rId25"/>
    <p:sldId id="313" r:id="rId26"/>
    <p:sldId id="314" r:id="rId27"/>
    <p:sldId id="315" r:id="rId28"/>
    <p:sldId id="316" r:id="rId29"/>
    <p:sldId id="317" r:id="rId30"/>
    <p:sldId id="318" r:id="rId31"/>
    <p:sldId id="31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9" d="100"/>
          <a:sy n="89" d="100"/>
        </p:scale>
        <p:origin x="12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22T17:17:19.757"/>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79,'1268'0,"-1237"-1,-1-3,-1-1,45-12,-42 8,0 2,52-4,-54 10,18-1,67-12,-107 13,-4-1,0 1,0 0,0 0,0 1,1-1,-1 1,0 0,1 0,-1 0,0 1,0-1,1 1,-1 0,0 1,0-1,0 0,6 4,1 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22T17:17:19.758"/>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0,'9'1,"1"1,-1 0,0 0,0 1,0 0,1 2,-2-1,0 0,1 1,-1 0,-1 0,1 2,-1-1,7 7,-5-4,0-1,1-1,1 0,-1 1,1-2,0-1,0 0,13 6,266 48,-133-32,-154-27,0 0,-1 1,1-1,-1 1,1 0,-1 0,0 0,1 0,-1 0,0 0,0 1,0-1,0 1,0-1,0 1,0 0,0 0,-1 0,1 1,0-1,1 3,4 11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22T17:17:19.759"/>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0 112,'717'0,"-680"-3,-1-1,-1-3,2 0,-2-2,44-18,84-20,-110 41,-31 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22T17:17:19.760"/>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86,'63'-1,"-21"0,-1 1,2 2,72 15,-75-11,0-1,1-2,0-2,76-7,68-21,-116 14,-42 8,-2 1,38-2,37 7,-36 1,-2-3,111-16,-32 0,-41 6,-51 4,-1 3,0 2,66 5,-111-3,0 0,1 0,-2 0,1 1,0-1,-1 0,1 1,0 0,-1 0,1 0,-1 0,1 0,-1 0,0 1,1 0,-1 0,0 0,0-1,0 1,0 0,0 0,-1 0,1 1,-1-1,1 0,-1 1,2 4,-1 14</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B393B-046C-478A-ABAE-68961865DA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5F64CC-408F-4CB7-8022-B71274E960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A55065-1CA1-48E8-ABFA-C7F4F7A5A354}"/>
              </a:ext>
            </a:extLst>
          </p:cNvPr>
          <p:cNvSpPr>
            <a:spLocks noGrp="1"/>
          </p:cNvSpPr>
          <p:nvPr>
            <p:ph type="dt" sz="half" idx="10"/>
          </p:nvPr>
        </p:nvSpPr>
        <p:spPr/>
        <p:txBody>
          <a:bodyPr/>
          <a:lstStyle/>
          <a:p>
            <a:fld id="{1E7BE14F-4C8A-4C31-9846-066EE9BC4780}" type="datetimeFigureOut">
              <a:rPr lang="en-US" smtClean="0"/>
              <a:t>11/22/2021</a:t>
            </a:fld>
            <a:endParaRPr lang="en-US"/>
          </a:p>
        </p:txBody>
      </p:sp>
      <p:sp>
        <p:nvSpPr>
          <p:cNvPr id="5" name="Footer Placeholder 4">
            <a:extLst>
              <a:ext uri="{FF2B5EF4-FFF2-40B4-BE49-F238E27FC236}">
                <a16:creationId xmlns:a16="http://schemas.microsoft.com/office/drawing/2014/main" id="{6412DB5C-CF27-4C39-9A40-57537D14D9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E8937F-5C4B-4758-B145-15B8C6FF8A9A}"/>
              </a:ext>
            </a:extLst>
          </p:cNvPr>
          <p:cNvSpPr>
            <a:spLocks noGrp="1"/>
          </p:cNvSpPr>
          <p:nvPr>
            <p:ph type="sldNum" sz="quarter" idx="12"/>
          </p:nvPr>
        </p:nvSpPr>
        <p:spPr/>
        <p:txBody>
          <a:bodyPr/>
          <a:lstStyle/>
          <a:p>
            <a:fld id="{4D3FFE5F-98B1-4111-9531-7BE378CA818C}" type="slidenum">
              <a:rPr lang="en-US" smtClean="0"/>
              <a:t>‹#›</a:t>
            </a:fld>
            <a:endParaRPr lang="en-US"/>
          </a:p>
        </p:txBody>
      </p:sp>
    </p:spTree>
    <p:extLst>
      <p:ext uri="{BB962C8B-B14F-4D97-AF65-F5344CB8AC3E}">
        <p14:creationId xmlns:p14="http://schemas.microsoft.com/office/powerpoint/2010/main" val="771444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7F2CE-1B81-4DCF-8739-6606F15BE27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35B17E-7007-4923-884E-B9CE4D0888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B96903-0A39-4608-A0F1-6218A9525D3D}"/>
              </a:ext>
            </a:extLst>
          </p:cNvPr>
          <p:cNvSpPr>
            <a:spLocks noGrp="1"/>
          </p:cNvSpPr>
          <p:nvPr>
            <p:ph type="dt" sz="half" idx="10"/>
          </p:nvPr>
        </p:nvSpPr>
        <p:spPr/>
        <p:txBody>
          <a:bodyPr/>
          <a:lstStyle/>
          <a:p>
            <a:fld id="{1E7BE14F-4C8A-4C31-9846-066EE9BC4780}" type="datetimeFigureOut">
              <a:rPr lang="en-US" smtClean="0"/>
              <a:t>11/22/2021</a:t>
            </a:fld>
            <a:endParaRPr lang="en-US"/>
          </a:p>
        </p:txBody>
      </p:sp>
      <p:sp>
        <p:nvSpPr>
          <p:cNvPr id="5" name="Footer Placeholder 4">
            <a:extLst>
              <a:ext uri="{FF2B5EF4-FFF2-40B4-BE49-F238E27FC236}">
                <a16:creationId xmlns:a16="http://schemas.microsoft.com/office/drawing/2014/main" id="{ED44635F-D364-418B-A970-06AB3DB76C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EFBBA9-D6D1-4AEB-AF17-F483E19F8278}"/>
              </a:ext>
            </a:extLst>
          </p:cNvPr>
          <p:cNvSpPr>
            <a:spLocks noGrp="1"/>
          </p:cNvSpPr>
          <p:nvPr>
            <p:ph type="sldNum" sz="quarter" idx="12"/>
          </p:nvPr>
        </p:nvSpPr>
        <p:spPr/>
        <p:txBody>
          <a:bodyPr/>
          <a:lstStyle/>
          <a:p>
            <a:fld id="{4D3FFE5F-98B1-4111-9531-7BE378CA818C}" type="slidenum">
              <a:rPr lang="en-US" smtClean="0"/>
              <a:t>‹#›</a:t>
            </a:fld>
            <a:endParaRPr lang="en-US"/>
          </a:p>
        </p:txBody>
      </p:sp>
    </p:spTree>
    <p:extLst>
      <p:ext uri="{BB962C8B-B14F-4D97-AF65-F5344CB8AC3E}">
        <p14:creationId xmlns:p14="http://schemas.microsoft.com/office/powerpoint/2010/main" val="3724678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DA8814-0838-4750-A26F-C8383A255DA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8B16E7-B239-4C79-84B6-B7BF754105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9E7D50-E768-43CF-916B-23D9D0BCCFCA}"/>
              </a:ext>
            </a:extLst>
          </p:cNvPr>
          <p:cNvSpPr>
            <a:spLocks noGrp="1"/>
          </p:cNvSpPr>
          <p:nvPr>
            <p:ph type="dt" sz="half" idx="10"/>
          </p:nvPr>
        </p:nvSpPr>
        <p:spPr/>
        <p:txBody>
          <a:bodyPr/>
          <a:lstStyle/>
          <a:p>
            <a:fld id="{1E7BE14F-4C8A-4C31-9846-066EE9BC4780}" type="datetimeFigureOut">
              <a:rPr lang="en-US" smtClean="0"/>
              <a:t>11/22/2021</a:t>
            </a:fld>
            <a:endParaRPr lang="en-US"/>
          </a:p>
        </p:txBody>
      </p:sp>
      <p:sp>
        <p:nvSpPr>
          <p:cNvPr id="5" name="Footer Placeholder 4">
            <a:extLst>
              <a:ext uri="{FF2B5EF4-FFF2-40B4-BE49-F238E27FC236}">
                <a16:creationId xmlns:a16="http://schemas.microsoft.com/office/drawing/2014/main" id="{0E954753-32D2-40CF-8E17-1A53EF8409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FCD33F-FE44-432B-924C-9E9A96536C11}"/>
              </a:ext>
            </a:extLst>
          </p:cNvPr>
          <p:cNvSpPr>
            <a:spLocks noGrp="1"/>
          </p:cNvSpPr>
          <p:nvPr>
            <p:ph type="sldNum" sz="quarter" idx="12"/>
          </p:nvPr>
        </p:nvSpPr>
        <p:spPr/>
        <p:txBody>
          <a:bodyPr/>
          <a:lstStyle/>
          <a:p>
            <a:fld id="{4D3FFE5F-98B1-4111-9531-7BE378CA818C}" type="slidenum">
              <a:rPr lang="en-US" smtClean="0"/>
              <a:t>‹#›</a:t>
            </a:fld>
            <a:endParaRPr lang="en-US"/>
          </a:p>
        </p:txBody>
      </p:sp>
    </p:spTree>
    <p:extLst>
      <p:ext uri="{BB962C8B-B14F-4D97-AF65-F5344CB8AC3E}">
        <p14:creationId xmlns:p14="http://schemas.microsoft.com/office/powerpoint/2010/main" val="1820525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4E88-AB40-4BAD-AE9A-2EA53D6983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5DE843-D2CC-4190-8D52-35F278364D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711BF3-0C4F-48BD-9F9B-75814C041BE3}"/>
              </a:ext>
            </a:extLst>
          </p:cNvPr>
          <p:cNvSpPr>
            <a:spLocks noGrp="1"/>
          </p:cNvSpPr>
          <p:nvPr>
            <p:ph type="dt" sz="half" idx="10"/>
          </p:nvPr>
        </p:nvSpPr>
        <p:spPr/>
        <p:txBody>
          <a:bodyPr/>
          <a:lstStyle/>
          <a:p>
            <a:fld id="{1E7BE14F-4C8A-4C31-9846-066EE9BC4780}" type="datetimeFigureOut">
              <a:rPr lang="en-US" smtClean="0"/>
              <a:t>11/22/2021</a:t>
            </a:fld>
            <a:endParaRPr lang="en-US"/>
          </a:p>
        </p:txBody>
      </p:sp>
      <p:sp>
        <p:nvSpPr>
          <p:cNvPr id="5" name="Footer Placeholder 4">
            <a:extLst>
              <a:ext uri="{FF2B5EF4-FFF2-40B4-BE49-F238E27FC236}">
                <a16:creationId xmlns:a16="http://schemas.microsoft.com/office/drawing/2014/main" id="{366A3BA8-D472-4FA7-850F-D70F5DF1CF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E2410C-0310-43FB-9365-0BCC46E0B88B}"/>
              </a:ext>
            </a:extLst>
          </p:cNvPr>
          <p:cNvSpPr>
            <a:spLocks noGrp="1"/>
          </p:cNvSpPr>
          <p:nvPr>
            <p:ph type="sldNum" sz="quarter" idx="12"/>
          </p:nvPr>
        </p:nvSpPr>
        <p:spPr/>
        <p:txBody>
          <a:bodyPr/>
          <a:lstStyle/>
          <a:p>
            <a:fld id="{4D3FFE5F-98B1-4111-9531-7BE378CA818C}" type="slidenum">
              <a:rPr lang="en-US" smtClean="0"/>
              <a:t>‹#›</a:t>
            </a:fld>
            <a:endParaRPr lang="en-US"/>
          </a:p>
        </p:txBody>
      </p:sp>
    </p:spTree>
    <p:extLst>
      <p:ext uri="{BB962C8B-B14F-4D97-AF65-F5344CB8AC3E}">
        <p14:creationId xmlns:p14="http://schemas.microsoft.com/office/powerpoint/2010/main" val="333155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11137-BC9E-4B51-8732-0203DE8B48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466C82-5ABC-4428-80FD-5C150AD849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5B7B36-A3BB-49FC-A780-000781E91F3E}"/>
              </a:ext>
            </a:extLst>
          </p:cNvPr>
          <p:cNvSpPr>
            <a:spLocks noGrp="1"/>
          </p:cNvSpPr>
          <p:nvPr>
            <p:ph type="dt" sz="half" idx="10"/>
          </p:nvPr>
        </p:nvSpPr>
        <p:spPr/>
        <p:txBody>
          <a:bodyPr/>
          <a:lstStyle/>
          <a:p>
            <a:fld id="{1E7BE14F-4C8A-4C31-9846-066EE9BC4780}" type="datetimeFigureOut">
              <a:rPr lang="en-US" smtClean="0"/>
              <a:t>11/22/2021</a:t>
            </a:fld>
            <a:endParaRPr lang="en-US"/>
          </a:p>
        </p:txBody>
      </p:sp>
      <p:sp>
        <p:nvSpPr>
          <p:cNvPr id="5" name="Footer Placeholder 4">
            <a:extLst>
              <a:ext uri="{FF2B5EF4-FFF2-40B4-BE49-F238E27FC236}">
                <a16:creationId xmlns:a16="http://schemas.microsoft.com/office/drawing/2014/main" id="{0D9D3557-AA73-42BD-9099-3AFF4F82CB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82C2D8-25B1-4A8E-BBE5-842D62118DCE}"/>
              </a:ext>
            </a:extLst>
          </p:cNvPr>
          <p:cNvSpPr>
            <a:spLocks noGrp="1"/>
          </p:cNvSpPr>
          <p:nvPr>
            <p:ph type="sldNum" sz="quarter" idx="12"/>
          </p:nvPr>
        </p:nvSpPr>
        <p:spPr/>
        <p:txBody>
          <a:bodyPr/>
          <a:lstStyle/>
          <a:p>
            <a:fld id="{4D3FFE5F-98B1-4111-9531-7BE378CA818C}" type="slidenum">
              <a:rPr lang="en-US" smtClean="0"/>
              <a:t>‹#›</a:t>
            </a:fld>
            <a:endParaRPr lang="en-US"/>
          </a:p>
        </p:txBody>
      </p:sp>
    </p:spTree>
    <p:extLst>
      <p:ext uri="{BB962C8B-B14F-4D97-AF65-F5344CB8AC3E}">
        <p14:creationId xmlns:p14="http://schemas.microsoft.com/office/powerpoint/2010/main" val="3749271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A39B5-687C-4483-8101-4EC0C27473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F2D71A-FBA8-4E76-88D7-A5D25A73C1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A1B928-B33B-4D7E-B2A1-82881E4034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6C711C-B60E-43B8-853D-525967314B31}"/>
              </a:ext>
            </a:extLst>
          </p:cNvPr>
          <p:cNvSpPr>
            <a:spLocks noGrp="1"/>
          </p:cNvSpPr>
          <p:nvPr>
            <p:ph type="dt" sz="half" idx="10"/>
          </p:nvPr>
        </p:nvSpPr>
        <p:spPr/>
        <p:txBody>
          <a:bodyPr/>
          <a:lstStyle/>
          <a:p>
            <a:fld id="{1E7BE14F-4C8A-4C31-9846-066EE9BC4780}" type="datetimeFigureOut">
              <a:rPr lang="en-US" smtClean="0"/>
              <a:t>11/22/2021</a:t>
            </a:fld>
            <a:endParaRPr lang="en-US"/>
          </a:p>
        </p:txBody>
      </p:sp>
      <p:sp>
        <p:nvSpPr>
          <p:cNvPr id="6" name="Footer Placeholder 5">
            <a:extLst>
              <a:ext uri="{FF2B5EF4-FFF2-40B4-BE49-F238E27FC236}">
                <a16:creationId xmlns:a16="http://schemas.microsoft.com/office/drawing/2014/main" id="{36E6AFDC-8E8C-45C7-AA8C-0F2727FFD9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0EBDB4-022E-49E6-BAAC-6E89A9FC4A2F}"/>
              </a:ext>
            </a:extLst>
          </p:cNvPr>
          <p:cNvSpPr>
            <a:spLocks noGrp="1"/>
          </p:cNvSpPr>
          <p:nvPr>
            <p:ph type="sldNum" sz="quarter" idx="12"/>
          </p:nvPr>
        </p:nvSpPr>
        <p:spPr/>
        <p:txBody>
          <a:bodyPr/>
          <a:lstStyle/>
          <a:p>
            <a:fld id="{4D3FFE5F-98B1-4111-9531-7BE378CA818C}" type="slidenum">
              <a:rPr lang="en-US" smtClean="0"/>
              <a:t>‹#›</a:t>
            </a:fld>
            <a:endParaRPr lang="en-US"/>
          </a:p>
        </p:txBody>
      </p:sp>
    </p:spTree>
    <p:extLst>
      <p:ext uri="{BB962C8B-B14F-4D97-AF65-F5344CB8AC3E}">
        <p14:creationId xmlns:p14="http://schemas.microsoft.com/office/powerpoint/2010/main" val="3140268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610EC-9131-4874-91FA-8CD5136F05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60C4DD-DF08-4A22-9E87-A174398841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55C237-AEAF-4549-921F-14CD55A8B0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A5C2C4B-5410-45D2-AA4B-C681E0ACE4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7C54B1-604C-47F0-B1C7-5C8FF5FF97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995E31-32F1-4DD9-A039-B9C6E91B152C}"/>
              </a:ext>
            </a:extLst>
          </p:cNvPr>
          <p:cNvSpPr>
            <a:spLocks noGrp="1"/>
          </p:cNvSpPr>
          <p:nvPr>
            <p:ph type="dt" sz="half" idx="10"/>
          </p:nvPr>
        </p:nvSpPr>
        <p:spPr/>
        <p:txBody>
          <a:bodyPr/>
          <a:lstStyle/>
          <a:p>
            <a:fld id="{1E7BE14F-4C8A-4C31-9846-066EE9BC4780}" type="datetimeFigureOut">
              <a:rPr lang="en-US" smtClean="0"/>
              <a:t>11/22/2021</a:t>
            </a:fld>
            <a:endParaRPr lang="en-US"/>
          </a:p>
        </p:txBody>
      </p:sp>
      <p:sp>
        <p:nvSpPr>
          <p:cNvPr id="8" name="Footer Placeholder 7">
            <a:extLst>
              <a:ext uri="{FF2B5EF4-FFF2-40B4-BE49-F238E27FC236}">
                <a16:creationId xmlns:a16="http://schemas.microsoft.com/office/drawing/2014/main" id="{8B1B8DCD-EB4B-4D55-B4C4-DDC4AF0E33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5152FC-FC08-4702-B9FE-38B696A97935}"/>
              </a:ext>
            </a:extLst>
          </p:cNvPr>
          <p:cNvSpPr>
            <a:spLocks noGrp="1"/>
          </p:cNvSpPr>
          <p:nvPr>
            <p:ph type="sldNum" sz="quarter" idx="12"/>
          </p:nvPr>
        </p:nvSpPr>
        <p:spPr/>
        <p:txBody>
          <a:bodyPr/>
          <a:lstStyle/>
          <a:p>
            <a:fld id="{4D3FFE5F-98B1-4111-9531-7BE378CA818C}" type="slidenum">
              <a:rPr lang="en-US" smtClean="0"/>
              <a:t>‹#›</a:t>
            </a:fld>
            <a:endParaRPr lang="en-US"/>
          </a:p>
        </p:txBody>
      </p:sp>
    </p:spTree>
    <p:extLst>
      <p:ext uri="{BB962C8B-B14F-4D97-AF65-F5344CB8AC3E}">
        <p14:creationId xmlns:p14="http://schemas.microsoft.com/office/powerpoint/2010/main" val="997382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99A16-0774-4B08-A8AE-449039C9A8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A66DEC-6D7F-4146-97D6-72F8711D2FEB}"/>
              </a:ext>
            </a:extLst>
          </p:cNvPr>
          <p:cNvSpPr>
            <a:spLocks noGrp="1"/>
          </p:cNvSpPr>
          <p:nvPr>
            <p:ph type="dt" sz="half" idx="10"/>
          </p:nvPr>
        </p:nvSpPr>
        <p:spPr/>
        <p:txBody>
          <a:bodyPr/>
          <a:lstStyle/>
          <a:p>
            <a:fld id="{1E7BE14F-4C8A-4C31-9846-066EE9BC4780}" type="datetimeFigureOut">
              <a:rPr lang="en-US" smtClean="0"/>
              <a:t>11/22/2021</a:t>
            </a:fld>
            <a:endParaRPr lang="en-US"/>
          </a:p>
        </p:txBody>
      </p:sp>
      <p:sp>
        <p:nvSpPr>
          <p:cNvPr id="4" name="Footer Placeholder 3">
            <a:extLst>
              <a:ext uri="{FF2B5EF4-FFF2-40B4-BE49-F238E27FC236}">
                <a16:creationId xmlns:a16="http://schemas.microsoft.com/office/drawing/2014/main" id="{BF625C57-3AF6-44DE-99DA-086507C2F1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10340C-4B2B-4971-8573-88792BB3A65C}"/>
              </a:ext>
            </a:extLst>
          </p:cNvPr>
          <p:cNvSpPr>
            <a:spLocks noGrp="1"/>
          </p:cNvSpPr>
          <p:nvPr>
            <p:ph type="sldNum" sz="quarter" idx="12"/>
          </p:nvPr>
        </p:nvSpPr>
        <p:spPr/>
        <p:txBody>
          <a:bodyPr/>
          <a:lstStyle/>
          <a:p>
            <a:fld id="{4D3FFE5F-98B1-4111-9531-7BE378CA818C}" type="slidenum">
              <a:rPr lang="en-US" smtClean="0"/>
              <a:t>‹#›</a:t>
            </a:fld>
            <a:endParaRPr lang="en-US"/>
          </a:p>
        </p:txBody>
      </p:sp>
    </p:spTree>
    <p:extLst>
      <p:ext uri="{BB962C8B-B14F-4D97-AF65-F5344CB8AC3E}">
        <p14:creationId xmlns:p14="http://schemas.microsoft.com/office/powerpoint/2010/main" val="2212922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40E256-7221-4B48-853E-9655908CCBBA}"/>
              </a:ext>
            </a:extLst>
          </p:cNvPr>
          <p:cNvSpPr>
            <a:spLocks noGrp="1"/>
          </p:cNvSpPr>
          <p:nvPr>
            <p:ph type="dt" sz="half" idx="10"/>
          </p:nvPr>
        </p:nvSpPr>
        <p:spPr/>
        <p:txBody>
          <a:bodyPr/>
          <a:lstStyle/>
          <a:p>
            <a:fld id="{1E7BE14F-4C8A-4C31-9846-066EE9BC4780}" type="datetimeFigureOut">
              <a:rPr lang="en-US" smtClean="0"/>
              <a:t>11/22/2021</a:t>
            </a:fld>
            <a:endParaRPr lang="en-US"/>
          </a:p>
        </p:txBody>
      </p:sp>
      <p:sp>
        <p:nvSpPr>
          <p:cNvPr id="3" name="Footer Placeholder 2">
            <a:extLst>
              <a:ext uri="{FF2B5EF4-FFF2-40B4-BE49-F238E27FC236}">
                <a16:creationId xmlns:a16="http://schemas.microsoft.com/office/drawing/2014/main" id="{DE6E2B2A-23E1-46C6-9BE5-02B42D951A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D148E-0EE5-4A9D-B425-ECBEB0A3D56C}"/>
              </a:ext>
            </a:extLst>
          </p:cNvPr>
          <p:cNvSpPr>
            <a:spLocks noGrp="1"/>
          </p:cNvSpPr>
          <p:nvPr>
            <p:ph type="sldNum" sz="quarter" idx="12"/>
          </p:nvPr>
        </p:nvSpPr>
        <p:spPr/>
        <p:txBody>
          <a:bodyPr/>
          <a:lstStyle/>
          <a:p>
            <a:fld id="{4D3FFE5F-98B1-4111-9531-7BE378CA818C}" type="slidenum">
              <a:rPr lang="en-US" smtClean="0"/>
              <a:t>‹#›</a:t>
            </a:fld>
            <a:endParaRPr lang="en-US"/>
          </a:p>
        </p:txBody>
      </p:sp>
    </p:spTree>
    <p:extLst>
      <p:ext uri="{BB962C8B-B14F-4D97-AF65-F5344CB8AC3E}">
        <p14:creationId xmlns:p14="http://schemas.microsoft.com/office/powerpoint/2010/main" val="583728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3FCC6-B9C7-494A-B638-27921E0939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3A9FA8-D7B7-4AB4-9E24-FD231C9E5F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D8E5DB-E3B9-4927-A880-C16835DC31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1552CA-D85C-4023-BA88-0242FB4B118A}"/>
              </a:ext>
            </a:extLst>
          </p:cNvPr>
          <p:cNvSpPr>
            <a:spLocks noGrp="1"/>
          </p:cNvSpPr>
          <p:nvPr>
            <p:ph type="dt" sz="half" idx="10"/>
          </p:nvPr>
        </p:nvSpPr>
        <p:spPr/>
        <p:txBody>
          <a:bodyPr/>
          <a:lstStyle/>
          <a:p>
            <a:fld id="{1E7BE14F-4C8A-4C31-9846-066EE9BC4780}" type="datetimeFigureOut">
              <a:rPr lang="en-US" smtClean="0"/>
              <a:t>11/22/2021</a:t>
            </a:fld>
            <a:endParaRPr lang="en-US"/>
          </a:p>
        </p:txBody>
      </p:sp>
      <p:sp>
        <p:nvSpPr>
          <p:cNvPr id="6" name="Footer Placeholder 5">
            <a:extLst>
              <a:ext uri="{FF2B5EF4-FFF2-40B4-BE49-F238E27FC236}">
                <a16:creationId xmlns:a16="http://schemas.microsoft.com/office/drawing/2014/main" id="{267EEF26-2B13-4AD7-AA6D-8B42E83C5F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E806E4-E7A0-4F06-ABAF-EB9BA66C2BFC}"/>
              </a:ext>
            </a:extLst>
          </p:cNvPr>
          <p:cNvSpPr>
            <a:spLocks noGrp="1"/>
          </p:cNvSpPr>
          <p:nvPr>
            <p:ph type="sldNum" sz="quarter" idx="12"/>
          </p:nvPr>
        </p:nvSpPr>
        <p:spPr/>
        <p:txBody>
          <a:bodyPr/>
          <a:lstStyle/>
          <a:p>
            <a:fld id="{4D3FFE5F-98B1-4111-9531-7BE378CA818C}" type="slidenum">
              <a:rPr lang="en-US" smtClean="0"/>
              <a:t>‹#›</a:t>
            </a:fld>
            <a:endParaRPr lang="en-US"/>
          </a:p>
        </p:txBody>
      </p:sp>
    </p:spTree>
    <p:extLst>
      <p:ext uri="{BB962C8B-B14F-4D97-AF65-F5344CB8AC3E}">
        <p14:creationId xmlns:p14="http://schemas.microsoft.com/office/powerpoint/2010/main" val="2404581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C212A-DC04-429B-8B63-00FED87080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C892ED-5511-4FBE-834B-7C5C564DCA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BD75F7F-774B-4BC8-AA29-12065E5DFB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AADBAD-84B5-4802-9496-05AF8DE459AA}"/>
              </a:ext>
            </a:extLst>
          </p:cNvPr>
          <p:cNvSpPr>
            <a:spLocks noGrp="1"/>
          </p:cNvSpPr>
          <p:nvPr>
            <p:ph type="dt" sz="half" idx="10"/>
          </p:nvPr>
        </p:nvSpPr>
        <p:spPr/>
        <p:txBody>
          <a:bodyPr/>
          <a:lstStyle/>
          <a:p>
            <a:fld id="{1E7BE14F-4C8A-4C31-9846-066EE9BC4780}" type="datetimeFigureOut">
              <a:rPr lang="en-US" smtClean="0"/>
              <a:t>11/22/2021</a:t>
            </a:fld>
            <a:endParaRPr lang="en-US"/>
          </a:p>
        </p:txBody>
      </p:sp>
      <p:sp>
        <p:nvSpPr>
          <p:cNvPr id="6" name="Footer Placeholder 5">
            <a:extLst>
              <a:ext uri="{FF2B5EF4-FFF2-40B4-BE49-F238E27FC236}">
                <a16:creationId xmlns:a16="http://schemas.microsoft.com/office/drawing/2014/main" id="{B209D876-117C-48B6-915A-3012DDBA63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0B96DB-4D71-4B18-B31F-CAE24A0280C6}"/>
              </a:ext>
            </a:extLst>
          </p:cNvPr>
          <p:cNvSpPr>
            <a:spLocks noGrp="1"/>
          </p:cNvSpPr>
          <p:nvPr>
            <p:ph type="sldNum" sz="quarter" idx="12"/>
          </p:nvPr>
        </p:nvSpPr>
        <p:spPr/>
        <p:txBody>
          <a:bodyPr/>
          <a:lstStyle/>
          <a:p>
            <a:fld id="{4D3FFE5F-98B1-4111-9531-7BE378CA818C}" type="slidenum">
              <a:rPr lang="en-US" smtClean="0"/>
              <a:t>‹#›</a:t>
            </a:fld>
            <a:endParaRPr lang="en-US"/>
          </a:p>
        </p:txBody>
      </p:sp>
    </p:spTree>
    <p:extLst>
      <p:ext uri="{BB962C8B-B14F-4D97-AF65-F5344CB8AC3E}">
        <p14:creationId xmlns:p14="http://schemas.microsoft.com/office/powerpoint/2010/main" val="159663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CC91D8-121E-46A9-AA8C-47CE5D6971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05D851-F342-40C2-9CE4-E5D85DFC15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1C2D3C-62A0-42F7-93B4-D02892EAD8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7BE14F-4C8A-4C31-9846-066EE9BC4780}" type="datetimeFigureOut">
              <a:rPr lang="en-US" smtClean="0"/>
              <a:t>11/22/2021</a:t>
            </a:fld>
            <a:endParaRPr lang="en-US"/>
          </a:p>
        </p:txBody>
      </p:sp>
      <p:sp>
        <p:nvSpPr>
          <p:cNvPr id="5" name="Footer Placeholder 4">
            <a:extLst>
              <a:ext uri="{FF2B5EF4-FFF2-40B4-BE49-F238E27FC236}">
                <a16:creationId xmlns:a16="http://schemas.microsoft.com/office/drawing/2014/main" id="{BB3B21F6-5D42-4815-BF3A-DA774DD344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460693E-B811-498E-9C52-963A553220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3FFE5F-98B1-4111-9531-7BE378CA818C}" type="slidenum">
              <a:rPr lang="en-US" smtClean="0"/>
              <a:t>‹#›</a:t>
            </a:fld>
            <a:endParaRPr lang="en-US"/>
          </a:p>
        </p:txBody>
      </p:sp>
    </p:spTree>
    <p:extLst>
      <p:ext uri="{BB962C8B-B14F-4D97-AF65-F5344CB8AC3E}">
        <p14:creationId xmlns:p14="http://schemas.microsoft.com/office/powerpoint/2010/main" val="464124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hyperlink" Target="https://access.wa.gov/topics/living/militaryfacilities.html" TargetMode="External"/><Relationship Id="rId3" Type="http://schemas.openxmlformats.org/officeDocument/2006/relationships/hyperlink" Target="https://secure.esd.wa.gov/home/WorkSourceWA/Employer/Account/Login?status=0&amp;language=en" TargetMode="External"/><Relationship Id="rId7" Type="http://schemas.openxmlformats.org/officeDocument/2006/relationships/hyperlink" Target="https://www.linkedin.com/" TargetMode="External"/><Relationship Id="rId2" Type="http://schemas.openxmlformats.org/officeDocument/2006/relationships/hyperlink" Target="https://login.neogov.com/Signin?siteCode=IN&amp;" TargetMode="External"/><Relationship Id="rId1" Type="http://schemas.openxmlformats.org/officeDocument/2006/relationships/slideLayout" Target="../slideLayouts/slideLayout1.xml"/><Relationship Id="rId6" Type="http://schemas.openxmlformats.org/officeDocument/2006/relationships/hyperlink" Target="https://esd.wa.gov/about-employees/WARN" TargetMode="External"/><Relationship Id="rId5" Type="http://schemas.openxmlformats.org/officeDocument/2006/relationships/hyperlink" Target="https://en.wikipedia.org/wiki/List_of_colleges_and_universities_in_Washington" TargetMode="External"/><Relationship Id="rId4" Type="http://schemas.openxmlformats.org/officeDocument/2006/relationships/hyperlink" Target="https://www.careeronestop.org/BusinessCenter/default.aspx" TargetMode="External"/><Relationship Id="rId9" Type="http://schemas.openxmlformats.org/officeDocument/2006/relationships/hyperlink" Target="https://www.dva.wa.gov/links-federal-state-county-and-veterans-service-organization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6" Type="http://schemas.openxmlformats.org/officeDocument/2006/relationships/image" Target="../media/image18.png"/><Relationship Id="rId3" Type="http://schemas.openxmlformats.org/officeDocument/2006/relationships/customXml" Target="../ink/ink1.xml"/><Relationship Id="rId25" Type="http://schemas.openxmlformats.org/officeDocument/2006/relationships/customXml" Target="../ink/ink3.xml"/><Relationship Id="rId2" Type="http://schemas.openxmlformats.org/officeDocument/2006/relationships/image" Target="../media/image12.png"/><Relationship Id="rId1" Type="http://schemas.openxmlformats.org/officeDocument/2006/relationships/slideLayout" Target="../slideLayouts/slideLayout1.xml"/><Relationship Id="rId24" Type="http://schemas.openxmlformats.org/officeDocument/2006/relationships/image" Target="../media/image17.png"/><Relationship Id="rId23" Type="http://schemas.openxmlformats.org/officeDocument/2006/relationships/customXml" Target="../ink/ink2.xml"/><Relationship Id="rId28" Type="http://schemas.openxmlformats.org/officeDocument/2006/relationships/image" Target="../media/image19.png"/><Relationship Id="rId22" Type="http://schemas.openxmlformats.org/officeDocument/2006/relationships/image" Target="../media/image16.png"/><Relationship Id="rId27" Type="http://schemas.openxmlformats.org/officeDocument/2006/relationships/customXml" Target="../ink/ink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player.vimeo.com/video/613092780?h=14bb721c95" TargetMode="External"/><Relationship Id="rId2" Type="http://schemas.openxmlformats.org/officeDocument/2006/relationships/hyperlink" Target="https://youtu.be/aBYPEyI5-Kg" TargetMode="Externa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hyperlink" Target="https://player.vimeo.com/video/613092780?h=14bb721c95" TargetMode="External"/><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hyperlink" Target="https://twitter.com/i/flow/login" TargetMode="External"/><Relationship Id="rId13" Type="http://schemas.openxmlformats.org/officeDocument/2006/relationships/hyperlink" Target="https://www.similarsites.com/" TargetMode="External"/><Relationship Id="rId3" Type="http://schemas.openxmlformats.org/officeDocument/2006/relationships/hyperlink" Target="https://www.google.com/" TargetMode="External"/><Relationship Id="rId7" Type="http://schemas.openxmlformats.org/officeDocument/2006/relationships/hyperlink" Target="https://zoom.us/" TargetMode="External"/><Relationship Id="rId12" Type="http://schemas.openxmlformats.org/officeDocument/2006/relationships/hyperlink" Target="https://www.dice.com/" TargetMode="External"/><Relationship Id="rId2" Type="http://schemas.openxmlformats.org/officeDocument/2006/relationships/hyperlink" Target="https://www.google.com/search?q=conferences+in+washington+state+2022&amp;ei=Re6GYZb6FPS80PEPidu0yAE&amp;oq=conferences+in+washington+state+2022&amp;gs_lcp=Cgxnd3Mtd2l6LXNlcnAQAzIICCEQFhAdEB4yCAghEBYQHRAeMggIIRAWEB0QHjIICCEQFhAdEB4yCAghEBYQHRAeMggIIRAWEB0QHjIICCEQFhAdEB4yCAghEBYQHRAeMggIIRAWEB0QHjIICCEQFhAdEB46BwgAEEcQsAM6BggAEBYQHkoECEEYAFDSBFisKWDNLWgCcAJ4AIABVogBvAOSAQE2mAEAoAEByAEIwAEB&amp;sclient=gws-wiz-serp&amp;ved=0ahUKEwjWsOaJ0oT0AhV0HjQIHYktDRkQ4dUDCA4&amp;uact=5" TargetMode="External"/><Relationship Id="rId1" Type="http://schemas.openxmlformats.org/officeDocument/2006/relationships/slideLayout" Target="../slideLayouts/slideLayout1.xml"/><Relationship Id="rId6" Type="http://schemas.openxmlformats.org/officeDocument/2006/relationships/hyperlink" Target="https://www.glassdoor.com/index.htm" TargetMode="External"/><Relationship Id="rId11" Type="http://schemas.openxmlformats.org/officeDocument/2006/relationships/hyperlink" Target="https://login.zoominfo.com/" TargetMode="External"/><Relationship Id="rId5" Type="http://schemas.openxmlformats.org/officeDocument/2006/relationships/hyperlink" Target="https://www.indeed.com/?from=gnav-jobsearch--jasx" TargetMode="External"/><Relationship Id="rId10" Type="http://schemas.openxmlformats.org/officeDocument/2006/relationships/hyperlink" Target="https://www.facebook.com/" TargetMode="External"/><Relationship Id="rId4" Type="http://schemas.openxmlformats.org/officeDocument/2006/relationships/hyperlink" Target="https://www.google.com/alerts" TargetMode="External"/><Relationship Id="rId9" Type="http://schemas.openxmlformats.org/officeDocument/2006/relationships/hyperlink" Target="https://www.instagram.com/" TargetMode="External"/><Relationship Id="rId14" Type="http://schemas.openxmlformats.org/officeDocument/2006/relationships/hyperlink" Target="https://www.sos.wa.gov/library/wa_orgsubjects.asp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hyperlink" Target="https://recruitingtrailblazers.com/" TargetMode="External"/><Relationship Id="rId7" Type="http://schemas.openxmlformats.org/officeDocument/2006/relationships/image" Target="../media/image31.jpg"/><Relationship Id="rId2" Type="http://schemas.openxmlformats.org/officeDocument/2006/relationships/hyperlink" Target="https://www.linkedin.com/feed/update/urn:li:ugcPost:6858555650537082880?updateEntityUrn=urn%3Ali%3Afs_updateV2%3A%28urn%3Ali%3AugcPost%3A6858555650537082880%2CFEED_DETAIL%2CEMPTY%2CDEFAULT%2Cfalse%29" TargetMode="External"/><Relationship Id="rId1" Type="http://schemas.openxmlformats.org/officeDocument/2006/relationships/slideLayout" Target="../slideLayouts/slideLayout1.xml"/><Relationship Id="rId6" Type="http://schemas.openxmlformats.org/officeDocument/2006/relationships/image" Target="../media/image30.jpg"/><Relationship Id="rId11" Type="http://schemas.openxmlformats.org/officeDocument/2006/relationships/image" Target="../media/image35.jpg"/><Relationship Id="rId5" Type="http://schemas.openxmlformats.org/officeDocument/2006/relationships/hyperlink" Target="https://sourcingchallenge.libsyn.com/" TargetMode="External"/><Relationship Id="rId10" Type="http://schemas.openxmlformats.org/officeDocument/2006/relationships/image" Target="../media/image34.jpg"/><Relationship Id="rId4" Type="http://schemas.openxmlformats.org/officeDocument/2006/relationships/hyperlink" Target="https://www.recruitingbrainfood.com/" TargetMode="External"/><Relationship Id="rId9" Type="http://schemas.openxmlformats.org/officeDocument/2006/relationships/image" Target="../media/image33.jp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linkedin.com/in/joseadominguez"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pilotonline.com/nation-world/vp-nw-jobs-outnumber-jobless-workers-20211116-udgk4h4dzfdbbjcqezzyozevbe-story.html" TargetMode="External"/><Relationship Id="rId2" Type="http://schemas.openxmlformats.org/officeDocument/2006/relationships/hyperlink" Target="https://www.cnbc.com/2021/08/07/there-are-about-1-million-more-job-openings-than-people-looking-for-work.html" TargetMode="External"/><Relationship Id="rId1" Type="http://schemas.openxmlformats.org/officeDocument/2006/relationships/slideLayout" Target="../slideLayouts/slideLayout1.xml"/><Relationship Id="rId4" Type="http://schemas.openxmlformats.org/officeDocument/2006/relationships/hyperlink" Target="https://www.businessinsider.com/labor-market-shortage-more-job-openings-available-workers-jolts-june-2021-8"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18">
            <a:extLst>
              <a:ext uri="{FF2B5EF4-FFF2-40B4-BE49-F238E27FC236}">
                <a16:creationId xmlns:a16="http://schemas.microsoft.com/office/drawing/2014/main" id="{4A70F4F6-8761-4016-931A-4535464E4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324805-5883-4008-B571-C78892589113}"/>
              </a:ext>
            </a:extLst>
          </p:cNvPr>
          <p:cNvSpPr>
            <a:spLocks noGrp="1"/>
          </p:cNvSpPr>
          <p:nvPr>
            <p:ph type="ctrTitle"/>
          </p:nvPr>
        </p:nvSpPr>
        <p:spPr>
          <a:xfrm>
            <a:off x="1033272" y="1866413"/>
            <a:ext cx="10513106" cy="1453014"/>
          </a:xfrm>
        </p:spPr>
        <p:txBody>
          <a:bodyPr>
            <a:normAutofit fontScale="90000"/>
          </a:bodyPr>
          <a:lstStyle/>
          <a:p>
            <a:pPr algn="l"/>
            <a:r>
              <a:rPr lang="en-US" sz="4800" b="1" dirty="0">
                <a:solidFill>
                  <a:schemeClr val="accent1">
                    <a:lumMod val="75000"/>
                  </a:schemeClr>
                </a:solidFill>
                <a:effectLst/>
                <a:latin typeface="Calibri" panose="020F0502020204030204" pitchFamily="34" charset="0"/>
                <a:ea typeface="Calibri" panose="020F0502020204030204" pitchFamily="34" charset="0"/>
              </a:rPr>
              <a:t>Recruiting through the Great Resignation: </a:t>
            </a:r>
            <a:br>
              <a:rPr lang="en-US" sz="4000" dirty="0">
                <a:solidFill>
                  <a:schemeClr val="accent1">
                    <a:lumMod val="75000"/>
                  </a:schemeClr>
                </a:solidFill>
                <a:effectLst/>
                <a:latin typeface="Calibri" panose="020F0502020204030204" pitchFamily="34" charset="0"/>
                <a:ea typeface="Calibri" panose="020F0502020204030204" pitchFamily="34" charset="0"/>
              </a:rPr>
            </a:br>
            <a:r>
              <a:rPr lang="en-US" sz="4000" dirty="0">
                <a:solidFill>
                  <a:schemeClr val="accent1">
                    <a:lumMod val="75000"/>
                  </a:schemeClr>
                </a:solidFill>
                <a:effectLst/>
                <a:latin typeface="Calibri" panose="020F0502020204030204" pitchFamily="34" charset="0"/>
                <a:ea typeface="Calibri" panose="020F0502020204030204" pitchFamily="34" charset="0"/>
              </a:rPr>
              <a:t>Best Practices from Private Sector Recruiting</a:t>
            </a:r>
            <a:endParaRPr lang="en-US" sz="4000" dirty="0">
              <a:solidFill>
                <a:schemeClr val="accent1">
                  <a:lumMod val="75000"/>
                </a:schemeClr>
              </a:solidFill>
            </a:endParaRPr>
          </a:p>
        </p:txBody>
      </p:sp>
      <p:sp>
        <p:nvSpPr>
          <p:cNvPr id="46" name="Rectangle 2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2">
            <a:extLst>
              <a:ext uri="{FF2B5EF4-FFF2-40B4-BE49-F238E27FC236}">
                <a16:creationId xmlns:a16="http://schemas.microsoft.com/office/drawing/2014/main" id="{B4C49FD3-CD95-4BA4-8BD3-B4A4C6844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24" name="Rectangle 64">
              <a:extLst>
                <a:ext uri="{FF2B5EF4-FFF2-40B4-BE49-F238E27FC236}">
                  <a16:creationId xmlns:a16="http://schemas.microsoft.com/office/drawing/2014/main" id="{194125EE-68A0-44AF-9565-81EF0F31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47D98E13-5DFC-4FC3-B217-18D7503F2D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1208B249-52C1-45B2-94CA-7FCF767BD5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8E8EC538-BB99-4192-A555-FD23D92C5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C818F7CD-D8C3-4B0E-8332-5F5D23675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BA3A1026-C945-44C7-95BC-3BF4551EF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E7A2271E-1BF0-4DBF-BDC5-8205DFE2B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FC359C9B-D7DB-4D67-BC20-0ED526C67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5DA7CDCF-326D-40F3-9FA1-F6B696E8F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42EAB6A2-C79F-4E11-BA2B-82394503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0409AE1C-32E7-42F0-8174-D8EC28D1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6D094018-4CC4-4507-BD21-223B12217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4971B5B3-87D2-49C1-9AD0-984AF7579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7F8CC77F-5D16-46D1-9E76-844D3D54B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3136B198-9314-404B-9B2A-B12F1C81E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3AD2B785-CD5F-4846-8278-FD202F83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4">
              <a:extLst>
                <a:ext uri="{FF2B5EF4-FFF2-40B4-BE49-F238E27FC236}">
                  <a16:creationId xmlns:a16="http://schemas.microsoft.com/office/drawing/2014/main" id="{3C6BD3BE-D8A5-4561-9641-5F579267C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6">
              <a:extLst>
                <a:ext uri="{FF2B5EF4-FFF2-40B4-BE49-F238E27FC236}">
                  <a16:creationId xmlns:a16="http://schemas.microsoft.com/office/drawing/2014/main" id="{883722C6-0687-4FBC-924C-022C334B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50E3342E-EFDF-4EE7-A275-A46FE15FD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02A591D3-77C5-427A-84E7-5040F9C17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Rectangle 44">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3209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18">
            <a:extLst>
              <a:ext uri="{FF2B5EF4-FFF2-40B4-BE49-F238E27FC236}">
                <a16:creationId xmlns:a16="http://schemas.microsoft.com/office/drawing/2014/main" id="{4A70F4F6-8761-4016-931A-4535464E4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6324805-5883-4008-B571-C78892589113}"/>
              </a:ext>
            </a:extLst>
          </p:cNvPr>
          <p:cNvSpPr>
            <a:spLocks noGrp="1"/>
          </p:cNvSpPr>
          <p:nvPr>
            <p:ph type="ctrTitle"/>
          </p:nvPr>
        </p:nvSpPr>
        <p:spPr>
          <a:xfrm>
            <a:off x="1215904" y="420624"/>
            <a:ext cx="5078268" cy="933239"/>
          </a:xfrm>
        </p:spPr>
        <p:txBody>
          <a:bodyPr>
            <a:normAutofit/>
          </a:bodyPr>
          <a:lstStyle/>
          <a:p>
            <a:pPr algn="l"/>
            <a:r>
              <a:rPr lang="en-US" sz="4000" dirty="0">
                <a:solidFill>
                  <a:schemeClr val="accent1">
                    <a:lumMod val="75000"/>
                  </a:schemeClr>
                </a:solidFill>
                <a:latin typeface="Calibri" panose="020F0502020204030204" pitchFamily="34" charset="0"/>
              </a:rPr>
              <a:t>Intake Discussion Guide</a:t>
            </a:r>
          </a:p>
        </p:txBody>
      </p:sp>
      <p:sp>
        <p:nvSpPr>
          <p:cNvPr id="46" name="Rectangle 2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7" name="Group 22">
            <a:extLst>
              <a:ext uri="{FF2B5EF4-FFF2-40B4-BE49-F238E27FC236}">
                <a16:creationId xmlns:a16="http://schemas.microsoft.com/office/drawing/2014/main" id="{B4C49FD3-CD95-4BA4-8BD3-B4A4C6844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24" name="Rectangle 64">
              <a:extLst>
                <a:ext uri="{FF2B5EF4-FFF2-40B4-BE49-F238E27FC236}">
                  <a16:creationId xmlns:a16="http://schemas.microsoft.com/office/drawing/2014/main" id="{194125EE-68A0-44AF-9565-81EF0F31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66">
              <a:extLst>
                <a:ext uri="{FF2B5EF4-FFF2-40B4-BE49-F238E27FC236}">
                  <a16:creationId xmlns:a16="http://schemas.microsoft.com/office/drawing/2014/main" id="{47D98E13-5DFC-4FC3-B217-18D7503F2D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64">
              <a:extLst>
                <a:ext uri="{FF2B5EF4-FFF2-40B4-BE49-F238E27FC236}">
                  <a16:creationId xmlns:a16="http://schemas.microsoft.com/office/drawing/2014/main" id="{1208B249-52C1-45B2-94CA-7FCF767BD5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66">
              <a:extLst>
                <a:ext uri="{FF2B5EF4-FFF2-40B4-BE49-F238E27FC236}">
                  <a16:creationId xmlns:a16="http://schemas.microsoft.com/office/drawing/2014/main" id="{8E8EC538-BB99-4192-A555-FD23D92C5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64">
              <a:extLst>
                <a:ext uri="{FF2B5EF4-FFF2-40B4-BE49-F238E27FC236}">
                  <a16:creationId xmlns:a16="http://schemas.microsoft.com/office/drawing/2014/main" id="{C818F7CD-D8C3-4B0E-8332-5F5D23675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66">
              <a:extLst>
                <a:ext uri="{FF2B5EF4-FFF2-40B4-BE49-F238E27FC236}">
                  <a16:creationId xmlns:a16="http://schemas.microsoft.com/office/drawing/2014/main" id="{BA3A1026-C945-44C7-95BC-3BF4551EF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64">
              <a:extLst>
                <a:ext uri="{FF2B5EF4-FFF2-40B4-BE49-F238E27FC236}">
                  <a16:creationId xmlns:a16="http://schemas.microsoft.com/office/drawing/2014/main" id="{E7A2271E-1BF0-4DBF-BDC5-8205DFE2B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66">
              <a:extLst>
                <a:ext uri="{FF2B5EF4-FFF2-40B4-BE49-F238E27FC236}">
                  <a16:creationId xmlns:a16="http://schemas.microsoft.com/office/drawing/2014/main" id="{FC359C9B-D7DB-4D67-BC20-0ED526C67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64">
              <a:extLst>
                <a:ext uri="{FF2B5EF4-FFF2-40B4-BE49-F238E27FC236}">
                  <a16:creationId xmlns:a16="http://schemas.microsoft.com/office/drawing/2014/main" id="{5DA7CDCF-326D-40F3-9FA1-F6B696E8F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66">
              <a:extLst>
                <a:ext uri="{FF2B5EF4-FFF2-40B4-BE49-F238E27FC236}">
                  <a16:creationId xmlns:a16="http://schemas.microsoft.com/office/drawing/2014/main" id="{42EAB6A2-C79F-4E11-BA2B-82394503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64">
              <a:extLst>
                <a:ext uri="{FF2B5EF4-FFF2-40B4-BE49-F238E27FC236}">
                  <a16:creationId xmlns:a16="http://schemas.microsoft.com/office/drawing/2014/main" id="{0409AE1C-32E7-42F0-8174-D8EC28D1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66">
              <a:extLst>
                <a:ext uri="{FF2B5EF4-FFF2-40B4-BE49-F238E27FC236}">
                  <a16:creationId xmlns:a16="http://schemas.microsoft.com/office/drawing/2014/main" id="{6D094018-4CC4-4507-BD21-223B12217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64">
              <a:extLst>
                <a:ext uri="{FF2B5EF4-FFF2-40B4-BE49-F238E27FC236}">
                  <a16:creationId xmlns:a16="http://schemas.microsoft.com/office/drawing/2014/main" id="{4971B5B3-87D2-49C1-9AD0-984AF7579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66">
              <a:extLst>
                <a:ext uri="{FF2B5EF4-FFF2-40B4-BE49-F238E27FC236}">
                  <a16:creationId xmlns:a16="http://schemas.microsoft.com/office/drawing/2014/main" id="{7F8CC77F-5D16-46D1-9E76-844D3D54B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64">
              <a:extLst>
                <a:ext uri="{FF2B5EF4-FFF2-40B4-BE49-F238E27FC236}">
                  <a16:creationId xmlns:a16="http://schemas.microsoft.com/office/drawing/2014/main" id="{3136B198-9314-404B-9B2A-B12F1C81E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66">
              <a:extLst>
                <a:ext uri="{FF2B5EF4-FFF2-40B4-BE49-F238E27FC236}">
                  <a16:creationId xmlns:a16="http://schemas.microsoft.com/office/drawing/2014/main" id="{3AD2B785-CD5F-4846-8278-FD202F83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64">
              <a:extLst>
                <a:ext uri="{FF2B5EF4-FFF2-40B4-BE49-F238E27FC236}">
                  <a16:creationId xmlns:a16="http://schemas.microsoft.com/office/drawing/2014/main" id="{3C6BD3BE-D8A5-4561-9641-5F579267C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66">
              <a:extLst>
                <a:ext uri="{FF2B5EF4-FFF2-40B4-BE49-F238E27FC236}">
                  <a16:creationId xmlns:a16="http://schemas.microsoft.com/office/drawing/2014/main" id="{883722C6-0687-4FBC-924C-022C334B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64">
              <a:extLst>
                <a:ext uri="{FF2B5EF4-FFF2-40B4-BE49-F238E27FC236}">
                  <a16:creationId xmlns:a16="http://schemas.microsoft.com/office/drawing/2014/main" id="{50E3342E-EFDF-4EE7-A275-A46FE15FD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66">
              <a:extLst>
                <a:ext uri="{FF2B5EF4-FFF2-40B4-BE49-F238E27FC236}">
                  <a16:creationId xmlns:a16="http://schemas.microsoft.com/office/drawing/2014/main" id="{02A591D3-77C5-427A-84E7-5040F9C17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5" name="Rectangle 44">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2" name="Content Placeholder 4">
            <a:extLst>
              <a:ext uri="{FF2B5EF4-FFF2-40B4-BE49-F238E27FC236}">
                <a16:creationId xmlns:a16="http://schemas.microsoft.com/office/drawing/2014/main" id="{C69A6243-7972-4339-86F6-736FE6CB3F60}"/>
              </a:ext>
            </a:extLst>
          </p:cNvPr>
          <p:cNvPicPr>
            <a:picLocks noChangeAspect="1"/>
          </p:cNvPicPr>
          <p:nvPr/>
        </p:nvPicPr>
        <p:blipFill rotWithShape="1">
          <a:blip r:embed="rId2"/>
          <a:srcRect l="2042" t="4821" r="-2042" b="2021"/>
          <a:stretch/>
        </p:blipFill>
        <p:spPr>
          <a:xfrm>
            <a:off x="2499629" y="1468372"/>
            <a:ext cx="7589085" cy="5064582"/>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766414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18">
            <a:extLst>
              <a:ext uri="{FF2B5EF4-FFF2-40B4-BE49-F238E27FC236}">
                <a16:creationId xmlns:a16="http://schemas.microsoft.com/office/drawing/2014/main" id="{4A70F4F6-8761-4016-931A-4535464E4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6324805-5883-4008-B571-C78892589113}"/>
              </a:ext>
            </a:extLst>
          </p:cNvPr>
          <p:cNvSpPr>
            <a:spLocks noGrp="1"/>
          </p:cNvSpPr>
          <p:nvPr>
            <p:ph type="ctrTitle"/>
          </p:nvPr>
        </p:nvSpPr>
        <p:spPr>
          <a:xfrm>
            <a:off x="1024883" y="447471"/>
            <a:ext cx="10513106" cy="933239"/>
          </a:xfrm>
        </p:spPr>
        <p:txBody>
          <a:bodyPr>
            <a:normAutofit/>
          </a:bodyPr>
          <a:lstStyle/>
          <a:p>
            <a:pPr algn="l"/>
            <a:r>
              <a:rPr lang="en-US" sz="4000" dirty="0">
                <a:solidFill>
                  <a:schemeClr val="accent1">
                    <a:lumMod val="75000"/>
                  </a:schemeClr>
                </a:solidFill>
                <a:latin typeface="Calibri" panose="020F0502020204030204" pitchFamily="34" charset="0"/>
              </a:rPr>
              <a:t>Sourcing Document</a:t>
            </a:r>
          </a:p>
        </p:txBody>
      </p:sp>
      <p:sp>
        <p:nvSpPr>
          <p:cNvPr id="46" name="Rectangle 2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7" name="Group 22">
            <a:extLst>
              <a:ext uri="{FF2B5EF4-FFF2-40B4-BE49-F238E27FC236}">
                <a16:creationId xmlns:a16="http://schemas.microsoft.com/office/drawing/2014/main" id="{B4C49FD3-CD95-4BA4-8BD3-B4A4C6844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24" name="Rectangle 64">
              <a:extLst>
                <a:ext uri="{FF2B5EF4-FFF2-40B4-BE49-F238E27FC236}">
                  <a16:creationId xmlns:a16="http://schemas.microsoft.com/office/drawing/2014/main" id="{194125EE-68A0-44AF-9565-81EF0F31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66">
              <a:extLst>
                <a:ext uri="{FF2B5EF4-FFF2-40B4-BE49-F238E27FC236}">
                  <a16:creationId xmlns:a16="http://schemas.microsoft.com/office/drawing/2014/main" id="{47D98E13-5DFC-4FC3-B217-18D7503F2D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64">
              <a:extLst>
                <a:ext uri="{FF2B5EF4-FFF2-40B4-BE49-F238E27FC236}">
                  <a16:creationId xmlns:a16="http://schemas.microsoft.com/office/drawing/2014/main" id="{1208B249-52C1-45B2-94CA-7FCF767BD5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66">
              <a:extLst>
                <a:ext uri="{FF2B5EF4-FFF2-40B4-BE49-F238E27FC236}">
                  <a16:creationId xmlns:a16="http://schemas.microsoft.com/office/drawing/2014/main" id="{8E8EC538-BB99-4192-A555-FD23D92C5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64">
              <a:extLst>
                <a:ext uri="{FF2B5EF4-FFF2-40B4-BE49-F238E27FC236}">
                  <a16:creationId xmlns:a16="http://schemas.microsoft.com/office/drawing/2014/main" id="{C818F7CD-D8C3-4B0E-8332-5F5D23675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66">
              <a:extLst>
                <a:ext uri="{FF2B5EF4-FFF2-40B4-BE49-F238E27FC236}">
                  <a16:creationId xmlns:a16="http://schemas.microsoft.com/office/drawing/2014/main" id="{BA3A1026-C945-44C7-95BC-3BF4551EF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64">
              <a:extLst>
                <a:ext uri="{FF2B5EF4-FFF2-40B4-BE49-F238E27FC236}">
                  <a16:creationId xmlns:a16="http://schemas.microsoft.com/office/drawing/2014/main" id="{E7A2271E-1BF0-4DBF-BDC5-8205DFE2B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66">
              <a:extLst>
                <a:ext uri="{FF2B5EF4-FFF2-40B4-BE49-F238E27FC236}">
                  <a16:creationId xmlns:a16="http://schemas.microsoft.com/office/drawing/2014/main" id="{FC359C9B-D7DB-4D67-BC20-0ED526C67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64">
              <a:extLst>
                <a:ext uri="{FF2B5EF4-FFF2-40B4-BE49-F238E27FC236}">
                  <a16:creationId xmlns:a16="http://schemas.microsoft.com/office/drawing/2014/main" id="{5DA7CDCF-326D-40F3-9FA1-F6B696E8F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66">
              <a:extLst>
                <a:ext uri="{FF2B5EF4-FFF2-40B4-BE49-F238E27FC236}">
                  <a16:creationId xmlns:a16="http://schemas.microsoft.com/office/drawing/2014/main" id="{42EAB6A2-C79F-4E11-BA2B-82394503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64">
              <a:extLst>
                <a:ext uri="{FF2B5EF4-FFF2-40B4-BE49-F238E27FC236}">
                  <a16:creationId xmlns:a16="http://schemas.microsoft.com/office/drawing/2014/main" id="{0409AE1C-32E7-42F0-8174-D8EC28D1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66">
              <a:extLst>
                <a:ext uri="{FF2B5EF4-FFF2-40B4-BE49-F238E27FC236}">
                  <a16:creationId xmlns:a16="http://schemas.microsoft.com/office/drawing/2014/main" id="{6D094018-4CC4-4507-BD21-223B12217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64">
              <a:extLst>
                <a:ext uri="{FF2B5EF4-FFF2-40B4-BE49-F238E27FC236}">
                  <a16:creationId xmlns:a16="http://schemas.microsoft.com/office/drawing/2014/main" id="{4971B5B3-87D2-49C1-9AD0-984AF7579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66">
              <a:extLst>
                <a:ext uri="{FF2B5EF4-FFF2-40B4-BE49-F238E27FC236}">
                  <a16:creationId xmlns:a16="http://schemas.microsoft.com/office/drawing/2014/main" id="{7F8CC77F-5D16-46D1-9E76-844D3D54B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64">
              <a:extLst>
                <a:ext uri="{FF2B5EF4-FFF2-40B4-BE49-F238E27FC236}">
                  <a16:creationId xmlns:a16="http://schemas.microsoft.com/office/drawing/2014/main" id="{3136B198-9314-404B-9B2A-B12F1C81E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66">
              <a:extLst>
                <a:ext uri="{FF2B5EF4-FFF2-40B4-BE49-F238E27FC236}">
                  <a16:creationId xmlns:a16="http://schemas.microsoft.com/office/drawing/2014/main" id="{3AD2B785-CD5F-4846-8278-FD202F83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64">
              <a:extLst>
                <a:ext uri="{FF2B5EF4-FFF2-40B4-BE49-F238E27FC236}">
                  <a16:creationId xmlns:a16="http://schemas.microsoft.com/office/drawing/2014/main" id="{3C6BD3BE-D8A5-4561-9641-5F579267C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66">
              <a:extLst>
                <a:ext uri="{FF2B5EF4-FFF2-40B4-BE49-F238E27FC236}">
                  <a16:creationId xmlns:a16="http://schemas.microsoft.com/office/drawing/2014/main" id="{883722C6-0687-4FBC-924C-022C334B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64">
              <a:extLst>
                <a:ext uri="{FF2B5EF4-FFF2-40B4-BE49-F238E27FC236}">
                  <a16:creationId xmlns:a16="http://schemas.microsoft.com/office/drawing/2014/main" id="{50E3342E-EFDF-4EE7-A275-A46FE15FD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66">
              <a:extLst>
                <a:ext uri="{FF2B5EF4-FFF2-40B4-BE49-F238E27FC236}">
                  <a16:creationId xmlns:a16="http://schemas.microsoft.com/office/drawing/2014/main" id="{02A591D3-77C5-427A-84E7-5040F9C17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5" name="Rectangle 44">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0" name="Content Placeholder 4">
            <a:extLst>
              <a:ext uri="{FF2B5EF4-FFF2-40B4-BE49-F238E27FC236}">
                <a16:creationId xmlns:a16="http://schemas.microsoft.com/office/drawing/2014/main" id="{C712ADAA-52A7-4BB8-A86F-4FAD0E037A69}"/>
              </a:ext>
            </a:extLst>
          </p:cNvPr>
          <p:cNvPicPr>
            <a:picLocks noChangeAspect="1"/>
          </p:cNvPicPr>
          <p:nvPr/>
        </p:nvPicPr>
        <p:blipFill>
          <a:blip r:embed="rId2"/>
          <a:stretch>
            <a:fillRect/>
          </a:stretch>
        </p:blipFill>
        <p:spPr>
          <a:xfrm>
            <a:off x="5571588" y="73152"/>
            <a:ext cx="5673415" cy="6781824"/>
          </a:xfrm>
          <a:prstGeom prst="rect">
            <a:avLst/>
          </a:prstGeom>
        </p:spPr>
      </p:pic>
      <p:pic>
        <p:nvPicPr>
          <p:cNvPr id="51" name="Picture 50" descr="A person holding a pen&#10;&#10;Description automatically generated with low confidence">
            <a:extLst>
              <a:ext uri="{FF2B5EF4-FFF2-40B4-BE49-F238E27FC236}">
                <a16:creationId xmlns:a16="http://schemas.microsoft.com/office/drawing/2014/main" id="{1D01C40E-847D-4A41-94C6-45F261770411}"/>
              </a:ext>
            </a:extLst>
          </p:cNvPr>
          <p:cNvPicPr>
            <a:picLocks noChangeAspect="1"/>
          </p:cNvPicPr>
          <p:nvPr/>
        </p:nvPicPr>
        <p:blipFill rotWithShape="1">
          <a:blip r:embed="rId3">
            <a:extLst>
              <a:ext uri="{28A0092B-C50C-407E-A947-70E740481C1C}">
                <a14:useLocalDpi xmlns:a14="http://schemas.microsoft.com/office/drawing/2010/main" val="0"/>
              </a:ext>
            </a:extLst>
          </a:blip>
          <a:srcRect r="7476"/>
          <a:stretch/>
        </p:blipFill>
        <p:spPr>
          <a:xfrm>
            <a:off x="1215904" y="1318659"/>
            <a:ext cx="3891925" cy="2799183"/>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741510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18">
            <a:extLst>
              <a:ext uri="{FF2B5EF4-FFF2-40B4-BE49-F238E27FC236}">
                <a16:creationId xmlns:a16="http://schemas.microsoft.com/office/drawing/2014/main" id="{4A70F4F6-8761-4016-931A-4535464E4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6324805-5883-4008-B571-C78892589113}"/>
              </a:ext>
            </a:extLst>
          </p:cNvPr>
          <p:cNvSpPr>
            <a:spLocks noGrp="1"/>
          </p:cNvSpPr>
          <p:nvPr>
            <p:ph type="ctrTitle"/>
          </p:nvPr>
        </p:nvSpPr>
        <p:spPr>
          <a:xfrm>
            <a:off x="1024883" y="447471"/>
            <a:ext cx="10513106" cy="933239"/>
          </a:xfrm>
        </p:spPr>
        <p:txBody>
          <a:bodyPr>
            <a:normAutofit/>
          </a:bodyPr>
          <a:lstStyle/>
          <a:p>
            <a:pPr algn="l"/>
            <a:r>
              <a:rPr lang="en-US" sz="4000" dirty="0">
                <a:solidFill>
                  <a:schemeClr val="accent1">
                    <a:lumMod val="75000"/>
                  </a:schemeClr>
                </a:solidFill>
                <a:latin typeface="Calibri" panose="020F0502020204030204" pitchFamily="34" charset="0"/>
              </a:rPr>
              <a:t>Candidate Sourcing</a:t>
            </a:r>
          </a:p>
        </p:txBody>
      </p:sp>
      <p:sp>
        <p:nvSpPr>
          <p:cNvPr id="46" name="Rectangle 2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7" name="Group 22">
            <a:extLst>
              <a:ext uri="{FF2B5EF4-FFF2-40B4-BE49-F238E27FC236}">
                <a16:creationId xmlns:a16="http://schemas.microsoft.com/office/drawing/2014/main" id="{B4C49FD3-CD95-4BA4-8BD3-B4A4C6844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24" name="Rectangle 64">
              <a:extLst>
                <a:ext uri="{FF2B5EF4-FFF2-40B4-BE49-F238E27FC236}">
                  <a16:creationId xmlns:a16="http://schemas.microsoft.com/office/drawing/2014/main" id="{194125EE-68A0-44AF-9565-81EF0F31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66">
              <a:extLst>
                <a:ext uri="{FF2B5EF4-FFF2-40B4-BE49-F238E27FC236}">
                  <a16:creationId xmlns:a16="http://schemas.microsoft.com/office/drawing/2014/main" id="{47D98E13-5DFC-4FC3-B217-18D7503F2D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64">
              <a:extLst>
                <a:ext uri="{FF2B5EF4-FFF2-40B4-BE49-F238E27FC236}">
                  <a16:creationId xmlns:a16="http://schemas.microsoft.com/office/drawing/2014/main" id="{1208B249-52C1-45B2-94CA-7FCF767BD5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66">
              <a:extLst>
                <a:ext uri="{FF2B5EF4-FFF2-40B4-BE49-F238E27FC236}">
                  <a16:creationId xmlns:a16="http://schemas.microsoft.com/office/drawing/2014/main" id="{8E8EC538-BB99-4192-A555-FD23D92C5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64">
              <a:extLst>
                <a:ext uri="{FF2B5EF4-FFF2-40B4-BE49-F238E27FC236}">
                  <a16:creationId xmlns:a16="http://schemas.microsoft.com/office/drawing/2014/main" id="{C818F7CD-D8C3-4B0E-8332-5F5D23675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66">
              <a:extLst>
                <a:ext uri="{FF2B5EF4-FFF2-40B4-BE49-F238E27FC236}">
                  <a16:creationId xmlns:a16="http://schemas.microsoft.com/office/drawing/2014/main" id="{BA3A1026-C945-44C7-95BC-3BF4551EF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64">
              <a:extLst>
                <a:ext uri="{FF2B5EF4-FFF2-40B4-BE49-F238E27FC236}">
                  <a16:creationId xmlns:a16="http://schemas.microsoft.com/office/drawing/2014/main" id="{E7A2271E-1BF0-4DBF-BDC5-8205DFE2B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66">
              <a:extLst>
                <a:ext uri="{FF2B5EF4-FFF2-40B4-BE49-F238E27FC236}">
                  <a16:creationId xmlns:a16="http://schemas.microsoft.com/office/drawing/2014/main" id="{FC359C9B-D7DB-4D67-BC20-0ED526C67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64">
              <a:extLst>
                <a:ext uri="{FF2B5EF4-FFF2-40B4-BE49-F238E27FC236}">
                  <a16:creationId xmlns:a16="http://schemas.microsoft.com/office/drawing/2014/main" id="{5DA7CDCF-326D-40F3-9FA1-F6B696E8F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66">
              <a:extLst>
                <a:ext uri="{FF2B5EF4-FFF2-40B4-BE49-F238E27FC236}">
                  <a16:creationId xmlns:a16="http://schemas.microsoft.com/office/drawing/2014/main" id="{42EAB6A2-C79F-4E11-BA2B-82394503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64">
              <a:extLst>
                <a:ext uri="{FF2B5EF4-FFF2-40B4-BE49-F238E27FC236}">
                  <a16:creationId xmlns:a16="http://schemas.microsoft.com/office/drawing/2014/main" id="{0409AE1C-32E7-42F0-8174-D8EC28D1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66">
              <a:extLst>
                <a:ext uri="{FF2B5EF4-FFF2-40B4-BE49-F238E27FC236}">
                  <a16:creationId xmlns:a16="http://schemas.microsoft.com/office/drawing/2014/main" id="{6D094018-4CC4-4507-BD21-223B12217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64">
              <a:extLst>
                <a:ext uri="{FF2B5EF4-FFF2-40B4-BE49-F238E27FC236}">
                  <a16:creationId xmlns:a16="http://schemas.microsoft.com/office/drawing/2014/main" id="{4971B5B3-87D2-49C1-9AD0-984AF7579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66">
              <a:extLst>
                <a:ext uri="{FF2B5EF4-FFF2-40B4-BE49-F238E27FC236}">
                  <a16:creationId xmlns:a16="http://schemas.microsoft.com/office/drawing/2014/main" id="{7F8CC77F-5D16-46D1-9E76-844D3D54B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64">
              <a:extLst>
                <a:ext uri="{FF2B5EF4-FFF2-40B4-BE49-F238E27FC236}">
                  <a16:creationId xmlns:a16="http://schemas.microsoft.com/office/drawing/2014/main" id="{3136B198-9314-404B-9B2A-B12F1C81E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66">
              <a:extLst>
                <a:ext uri="{FF2B5EF4-FFF2-40B4-BE49-F238E27FC236}">
                  <a16:creationId xmlns:a16="http://schemas.microsoft.com/office/drawing/2014/main" id="{3AD2B785-CD5F-4846-8278-FD202F83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64">
              <a:extLst>
                <a:ext uri="{FF2B5EF4-FFF2-40B4-BE49-F238E27FC236}">
                  <a16:creationId xmlns:a16="http://schemas.microsoft.com/office/drawing/2014/main" id="{3C6BD3BE-D8A5-4561-9641-5F579267C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66">
              <a:extLst>
                <a:ext uri="{FF2B5EF4-FFF2-40B4-BE49-F238E27FC236}">
                  <a16:creationId xmlns:a16="http://schemas.microsoft.com/office/drawing/2014/main" id="{883722C6-0687-4FBC-924C-022C334B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64">
              <a:extLst>
                <a:ext uri="{FF2B5EF4-FFF2-40B4-BE49-F238E27FC236}">
                  <a16:creationId xmlns:a16="http://schemas.microsoft.com/office/drawing/2014/main" id="{50E3342E-EFDF-4EE7-A275-A46FE15FD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66">
              <a:extLst>
                <a:ext uri="{FF2B5EF4-FFF2-40B4-BE49-F238E27FC236}">
                  <a16:creationId xmlns:a16="http://schemas.microsoft.com/office/drawing/2014/main" id="{02A591D3-77C5-427A-84E7-5040F9C17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5" name="Rectangle 44">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TextBox 48">
            <a:extLst>
              <a:ext uri="{FF2B5EF4-FFF2-40B4-BE49-F238E27FC236}">
                <a16:creationId xmlns:a16="http://schemas.microsoft.com/office/drawing/2014/main" id="{0C180589-9141-4209-B3D5-5B8C611C029B}"/>
              </a:ext>
            </a:extLst>
          </p:cNvPr>
          <p:cNvSpPr txBox="1"/>
          <p:nvPr/>
        </p:nvSpPr>
        <p:spPr>
          <a:xfrm>
            <a:off x="1617954" y="1516882"/>
            <a:ext cx="10349269" cy="4893647"/>
          </a:xfrm>
          <a:prstGeom prst="rect">
            <a:avLst/>
          </a:prstGeom>
          <a:noFill/>
        </p:spPr>
        <p:txBody>
          <a:bodyPr wrap="square">
            <a:spAutoFit/>
          </a:bodyPr>
          <a:lstStyle/>
          <a:p>
            <a:pPr marL="285750" marR="0" indent="-285750">
              <a:spcBef>
                <a:spcPts val="0"/>
              </a:spcBef>
              <a:spcAft>
                <a:spcPts val="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hlinkClick r:id="rId2"/>
              </a:rPr>
              <a:t>ATS</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NeoGov</a:t>
            </a:r>
            <a:r>
              <a:rPr lang="en-US" sz="2400" dirty="0">
                <a:effectLst/>
                <a:latin typeface="Calibri" panose="020F0502020204030204" pitchFamily="34" charset="0"/>
                <a:ea typeface="Calibri" panose="020F0502020204030204" pitchFamily="34" charset="0"/>
              </a:rPr>
              <a:t>) – Search past qualified </a:t>
            </a:r>
            <a:r>
              <a:rPr lang="en-US" sz="2400" dirty="0">
                <a:latin typeface="Calibri" panose="020F0502020204030204" pitchFamily="34" charset="0"/>
                <a:ea typeface="Calibri" panose="020F0502020204030204" pitchFamily="34" charset="0"/>
              </a:rPr>
              <a:t>(Silver Medalists) </a:t>
            </a:r>
            <a:endParaRPr lang="en-US" sz="2400" dirty="0">
              <a:effectLst/>
              <a:latin typeface="Calibri" panose="020F0502020204030204" pitchFamily="34" charset="0"/>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rPr>
              <a:t>Referrals – Set up a referral program or strategy.</a:t>
            </a:r>
          </a:p>
          <a:p>
            <a:pPr marL="285750" indent="-285750">
              <a:spcBef>
                <a:spcPts val="0"/>
              </a:spcBef>
              <a:buFont typeface="Arial" panose="020B0604020202020204" pitchFamily="34" charset="0"/>
              <a:buChar char="•"/>
            </a:pPr>
            <a:r>
              <a:rPr lang="en-US" sz="2400" dirty="0">
                <a:effectLst/>
                <a:latin typeface="Calibri" panose="020F0502020204030204" pitchFamily="34" charset="0"/>
                <a:ea typeface="Calibri" panose="020F0502020204030204" pitchFamily="34" charset="0"/>
              </a:rPr>
              <a:t>References - Ask references if they are interested in hearin</a:t>
            </a:r>
            <a:r>
              <a:rPr lang="en-US" sz="2400" dirty="0">
                <a:latin typeface="Calibri" panose="020F0502020204030204" pitchFamily="34" charset="0"/>
                <a:ea typeface="Calibri" panose="020F0502020204030204" pitchFamily="34" charset="0"/>
              </a:rPr>
              <a:t>g about opportunities with your agency (</a:t>
            </a:r>
            <a:r>
              <a:rPr lang="en-US" sz="2400" dirty="0" err="1">
                <a:latin typeface="Calibri" panose="020F0502020204030204" pitchFamily="34" charset="0"/>
                <a:ea typeface="Calibri" panose="020F0502020204030204" pitchFamily="34" charset="0"/>
              </a:rPr>
              <a:t>Skillsurvey</a:t>
            </a:r>
            <a:r>
              <a:rPr lang="en-US" sz="2400" dirty="0">
                <a:latin typeface="Calibri" panose="020F0502020204030204" pitchFamily="34" charset="0"/>
                <a:ea typeface="Calibri" panose="020F0502020204030204" pitchFamily="34" charset="0"/>
              </a:rPr>
              <a:t>).</a:t>
            </a:r>
            <a:endParaRPr lang="en-US" sz="2400" dirty="0">
              <a:effectLst/>
              <a:latin typeface="Calibri" panose="020F0502020204030204" pitchFamily="34" charset="0"/>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rPr>
              <a:t>Applicants/Prospective Candidates – When phone screening.</a:t>
            </a:r>
          </a:p>
          <a:p>
            <a:pPr marL="285750" indent="-285750">
              <a:spcBef>
                <a:spcPts val="0"/>
              </a:spcBef>
              <a:buFont typeface="Arial" panose="020B0604020202020204" pitchFamily="34" charset="0"/>
              <a:buChar char="•"/>
            </a:pPr>
            <a:r>
              <a:rPr lang="en-US" sz="2400" dirty="0">
                <a:latin typeface="Calibri" panose="020F0502020204030204" pitchFamily="34" charset="0"/>
                <a:ea typeface="Calibri" panose="020F0502020204030204" pitchFamily="34" charset="0"/>
              </a:rPr>
              <a:t>Boomerang Employees – Employees who left in good standing.</a:t>
            </a:r>
            <a:endParaRPr lang="en-US" sz="2400" dirty="0">
              <a:effectLst/>
              <a:latin typeface="Calibri" panose="020F0502020204030204" pitchFamily="34" charset="0"/>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2400" dirty="0" err="1">
                <a:effectLst/>
                <a:latin typeface="Calibri" panose="020F0502020204030204" pitchFamily="34" charset="0"/>
                <a:ea typeface="Calibri" panose="020F0502020204030204" pitchFamily="34" charset="0"/>
                <a:hlinkClick r:id="rId3"/>
              </a:rPr>
              <a:t>WorkSource</a:t>
            </a:r>
            <a:r>
              <a:rPr lang="en-US" sz="2400" dirty="0">
                <a:effectLst/>
                <a:latin typeface="Calibri" panose="020F0502020204030204" pitchFamily="34" charset="0"/>
                <a:ea typeface="Calibri" panose="020F0502020204030204" pitchFamily="34" charset="0"/>
              </a:rPr>
              <a:t> – Post jobs, search resumes, message job seekers</a:t>
            </a:r>
          </a:p>
          <a:p>
            <a:pPr marL="285750" marR="0" indent="-285750">
              <a:spcBef>
                <a:spcPts val="0"/>
              </a:spcBef>
              <a:spcAft>
                <a:spcPts val="0"/>
              </a:spcAft>
              <a:buFont typeface="Arial" panose="020B0604020202020204" pitchFamily="34" charset="0"/>
              <a:buChar char="•"/>
            </a:pPr>
            <a:r>
              <a:rPr lang="en-US" sz="2400" dirty="0" err="1">
                <a:latin typeface="Calibri" panose="020F0502020204030204" pitchFamily="34" charset="0"/>
                <a:ea typeface="Calibri" panose="020F0502020204030204" pitchFamily="34" charset="0"/>
                <a:hlinkClick r:id="rId4"/>
              </a:rPr>
              <a:t>CareerOnetop</a:t>
            </a:r>
            <a:r>
              <a:rPr lang="en-US" sz="2400" dirty="0">
                <a:latin typeface="Calibri" panose="020F0502020204030204" pitchFamily="34" charset="0"/>
                <a:ea typeface="Calibri" panose="020F0502020204030204" pitchFamily="34" charset="0"/>
                <a:hlinkClick r:id="rId4"/>
              </a:rPr>
              <a:t> Business Center </a:t>
            </a:r>
            <a:r>
              <a:rPr lang="en-US" sz="2400" dirty="0">
                <a:latin typeface="Calibri" panose="020F0502020204030204" pitchFamily="34" charset="0"/>
                <a:ea typeface="Calibri" panose="020F0502020204030204" pitchFamily="34" charset="0"/>
              </a:rPr>
              <a:t>– Recruit and Hire Resources</a:t>
            </a:r>
            <a:endParaRPr lang="en-US" sz="2400" dirty="0">
              <a:effectLst/>
              <a:latin typeface="Calibri" panose="020F0502020204030204" pitchFamily="34" charset="0"/>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hlinkClick r:id="rId5"/>
              </a:rPr>
              <a:t>Colleges</a:t>
            </a:r>
            <a:r>
              <a:rPr lang="en-US" sz="2400" dirty="0">
                <a:effectLst/>
                <a:latin typeface="Calibri" panose="020F0502020204030204" pitchFamily="34" charset="0"/>
                <a:ea typeface="Calibri" panose="020F0502020204030204" pitchFamily="34" charset="0"/>
              </a:rPr>
              <a:t> – Comprehensive list of colleges in WA (Wikipedia).</a:t>
            </a:r>
          </a:p>
          <a:p>
            <a:pPr marL="285750" indent="-285750">
              <a:spcBef>
                <a:spcPts val="0"/>
              </a:spcBef>
              <a:buFont typeface="Arial" panose="020B0604020202020204" pitchFamily="34" charset="0"/>
              <a:buChar char="•"/>
            </a:pPr>
            <a:r>
              <a:rPr lang="en-US" sz="2400" dirty="0">
                <a:effectLst/>
                <a:latin typeface="Calibri" panose="020F0502020204030204" pitchFamily="34" charset="0"/>
                <a:ea typeface="Calibri" panose="020F0502020204030204" pitchFamily="34" charset="0"/>
                <a:hlinkClick r:id="rId6"/>
              </a:rPr>
              <a:t>WARN</a:t>
            </a:r>
            <a:r>
              <a:rPr lang="en-US" sz="2400" dirty="0">
                <a:effectLst/>
                <a:latin typeface="Calibri" panose="020F0502020204030204" pitchFamily="34" charset="0"/>
                <a:ea typeface="Calibri" panose="020F0502020204030204" pitchFamily="34" charset="0"/>
              </a:rPr>
              <a:t> – Worker Adjustment and Retraining Notification.</a:t>
            </a:r>
          </a:p>
          <a:p>
            <a:pPr marL="285750" marR="0" indent="-285750">
              <a:spcBef>
                <a:spcPts val="0"/>
              </a:spcBef>
              <a:spcAft>
                <a:spcPts val="0"/>
              </a:spcAft>
              <a:buFont typeface="Arial" panose="020B0604020202020204" pitchFamily="34" charset="0"/>
              <a:buChar char="•"/>
            </a:pPr>
            <a:r>
              <a:rPr lang="en-US" sz="2400" dirty="0" err="1">
                <a:effectLst/>
                <a:latin typeface="Calibri" panose="020F0502020204030204" pitchFamily="34" charset="0"/>
                <a:ea typeface="Calibri" panose="020F0502020204030204" pitchFamily="34" charset="0"/>
                <a:hlinkClick r:id="rId7"/>
              </a:rPr>
              <a:t>Linkedin</a:t>
            </a:r>
            <a:r>
              <a:rPr lang="en-US" sz="2400" dirty="0">
                <a:effectLst/>
                <a:latin typeface="Calibri" panose="020F0502020204030204" pitchFamily="34" charset="0"/>
                <a:ea typeface="Calibri" panose="020F0502020204030204" pitchFamily="34" charset="0"/>
              </a:rPr>
              <a:t> – Biggest professional network. Connect, comment, share.</a:t>
            </a:r>
          </a:p>
          <a:p>
            <a:pPr marL="285750" marR="0" indent="-285750">
              <a:spcBef>
                <a:spcPts val="0"/>
              </a:spcBef>
              <a:spcAft>
                <a:spcPts val="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hlinkClick r:id="rId8"/>
              </a:rPr>
              <a:t>Military Facilities in WA</a:t>
            </a:r>
            <a:r>
              <a:rPr lang="en-US" sz="2400" dirty="0">
                <a:effectLst/>
                <a:latin typeface="Calibri" panose="020F0502020204030204" pitchFamily="34" charset="0"/>
                <a:ea typeface="Calibri" panose="020F0502020204030204" pitchFamily="34" charset="0"/>
              </a:rPr>
              <a:t> – Transition Centers, Family Service Center.</a:t>
            </a:r>
          </a:p>
          <a:p>
            <a:pPr marL="285750" marR="0" indent="-285750">
              <a:spcBef>
                <a:spcPts val="0"/>
              </a:spcBef>
              <a:spcAft>
                <a:spcPts val="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hlinkClick r:id="rId9"/>
              </a:rPr>
              <a:t>Veteran Service Organization</a:t>
            </a:r>
            <a:r>
              <a:rPr lang="en-US" sz="2400" dirty="0">
                <a:effectLst/>
                <a:latin typeface="Calibri" panose="020F0502020204030204" pitchFamily="34" charset="0"/>
                <a:ea typeface="Calibri" panose="020F0502020204030204" pitchFamily="34" charset="0"/>
              </a:rPr>
              <a:t> – WA DVA List of Federal, State, County and VSOs.</a:t>
            </a:r>
          </a:p>
        </p:txBody>
      </p:sp>
    </p:spTree>
    <p:extLst>
      <p:ext uri="{BB962C8B-B14F-4D97-AF65-F5344CB8AC3E}">
        <p14:creationId xmlns:p14="http://schemas.microsoft.com/office/powerpoint/2010/main" val="2704729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18">
            <a:extLst>
              <a:ext uri="{FF2B5EF4-FFF2-40B4-BE49-F238E27FC236}">
                <a16:creationId xmlns:a16="http://schemas.microsoft.com/office/drawing/2014/main" id="{4A70F4F6-8761-4016-931A-4535464E4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6324805-5883-4008-B571-C78892589113}"/>
              </a:ext>
            </a:extLst>
          </p:cNvPr>
          <p:cNvSpPr>
            <a:spLocks noGrp="1"/>
          </p:cNvSpPr>
          <p:nvPr>
            <p:ph type="ctrTitle"/>
          </p:nvPr>
        </p:nvSpPr>
        <p:spPr>
          <a:xfrm>
            <a:off x="1024883" y="447471"/>
            <a:ext cx="10513106" cy="933239"/>
          </a:xfrm>
        </p:spPr>
        <p:txBody>
          <a:bodyPr>
            <a:normAutofit/>
          </a:bodyPr>
          <a:lstStyle/>
          <a:p>
            <a:pPr algn="l"/>
            <a:r>
              <a:rPr lang="en-US" sz="4000" dirty="0">
                <a:solidFill>
                  <a:schemeClr val="accent1">
                    <a:lumMod val="75000"/>
                  </a:schemeClr>
                </a:solidFill>
                <a:latin typeface="Calibri" panose="020F0502020204030204" pitchFamily="34" charset="0"/>
              </a:rPr>
              <a:t>Building Candidate Pipelines – ATS </a:t>
            </a:r>
            <a:r>
              <a:rPr lang="en-US" sz="4000" dirty="0" err="1">
                <a:solidFill>
                  <a:schemeClr val="accent1">
                    <a:lumMod val="75000"/>
                  </a:schemeClr>
                </a:solidFill>
                <a:latin typeface="Calibri" panose="020F0502020204030204" pitchFamily="34" charset="0"/>
              </a:rPr>
              <a:t>NeoGov</a:t>
            </a:r>
            <a:endParaRPr lang="en-US" sz="4000" dirty="0">
              <a:solidFill>
                <a:schemeClr val="accent1">
                  <a:lumMod val="75000"/>
                </a:schemeClr>
              </a:solidFill>
              <a:latin typeface="Calibri" panose="020F0502020204030204" pitchFamily="34" charset="0"/>
            </a:endParaRPr>
          </a:p>
        </p:txBody>
      </p:sp>
      <p:sp>
        <p:nvSpPr>
          <p:cNvPr id="46" name="Rectangle 2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7" name="Group 22">
            <a:extLst>
              <a:ext uri="{FF2B5EF4-FFF2-40B4-BE49-F238E27FC236}">
                <a16:creationId xmlns:a16="http://schemas.microsoft.com/office/drawing/2014/main" id="{B4C49FD3-CD95-4BA4-8BD3-B4A4C6844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24" name="Rectangle 64">
              <a:extLst>
                <a:ext uri="{FF2B5EF4-FFF2-40B4-BE49-F238E27FC236}">
                  <a16:creationId xmlns:a16="http://schemas.microsoft.com/office/drawing/2014/main" id="{194125EE-68A0-44AF-9565-81EF0F31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66">
              <a:extLst>
                <a:ext uri="{FF2B5EF4-FFF2-40B4-BE49-F238E27FC236}">
                  <a16:creationId xmlns:a16="http://schemas.microsoft.com/office/drawing/2014/main" id="{47D98E13-5DFC-4FC3-B217-18D7503F2D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64">
              <a:extLst>
                <a:ext uri="{FF2B5EF4-FFF2-40B4-BE49-F238E27FC236}">
                  <a16:creationId xmlns:a16="http://schemas.microsoft.com/office/drawing/2014/main" id="{1208B249-52C1-45B2-94CA-7FCF767BD5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66">
              <a:extLst>
                <a:ext uri="{FF2B5EF4-FFF2-40B4-BE49-F238E27FC236}">
                  <a16:creationId xmlns:a16="http://schemas.microsoft.com/office/drawing/2014/main" id="{8E8EC538-BB99-4192-A555-FD23D92C5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64">
              <a:extLst>
                <a:ext uri="{FF2B5EF4-FFF2-40B4-BE49-F238E27FC236}">
                  <a16:creationId xmlns:a16="http://schemas.microsoft.com/office/drawing/2014/main" id="{C818F7CD-D8C3-4B0E-8332-5F5D23675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66">
              <a:extLst>
                <a:ext uri="{FF2B5EF4-FFF2-40B4-BE49-F238E27FC236}">
                  <a16:creationId xmlns:a16="http://schemas.microsoft.com/office/drawing/2014/main" id="{BA3A1026-C945-44C7-95BC-3BF4551EF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64">
              <a:extLst>
                <a:ext uri="{FF2B5EF4-FFF2-40B4-BE49-F238E27FC236}">
                  <a16:creationId xmlns:a16="http://schemas.microsoft.com/office/drawing/2014/main" id="{E7A2271E-1BF0-4DBF-BDC5-8205DFE2B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66">
              <a:extLst>
                <a:ext uri="{FF2B5EF4-FFF2-40B4-BE49-F238E27FC236}">
                  <a16:creationId xmlns:a16="http://schemas.microsoft.com/office/drawing/2014/main" id="{FC359C9B-D7DB-4D67-BC20-0ED526C67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64">
              <a:extLst>
                <a:ext uri="{FF2B5EF4-FFF2-40B4-BE49-F238E27FC236}">
                  <a16:creationId xmlns:a16="http://schemas.microsoft.com/office/drawing/2014/main" id="{5DA7CDCF-326D-40F3-9FA1-F6B696E8F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66">
              <a:extLst>
                <a:ext uri="{FF2B5EF4-FFF2-40B4-BE49-F238E27FC236}">
                  <a16:creationId xmlns:a16="http://schemas.microsoft.com/office/drawing/2014/main" id="{42EAB6A2-C79F-4E11-BA2B-82394503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64">
              <a:extLst>
                <a:ext uri="{FF2B5EF4-FFF2-40B4-BE49-F238E27FC236}">
                  <a16:creationId xmlns:a16="http://schemas.microsoft.com/office/drawing/2014/main" id="{0409AE1C-32E7-42F0-8174-D8EC28D1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66">
              <a:extLst>
                <a:ext uri="{FF2B5EF4-FFF2-40B4-BE49-F238E27FC236}">
                  <a16:creationId xmlns:a16="http://schemas.microsoft.com/office/drawing/2014/main" id="{6D094018-4CC4-4507-BD21-223B12217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64">
              <a:extLst>
                <a:ext uri="{FF2B5EF4-FFF2-40B4-BE49-F238E27FC236}">
                  <a16:creationId xmlns:a16="http://schemas.microsoft.com/office/drawing/2014/main" id="{4971B5B3-87D2-49C1-9AD0-984AF7579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66">
              <a:extLst>
                <a:ext uri="{FF2B5EF4-FFF2-40B4-BE49-F238E27FC236}">
                  <a16:creationId xmlns:a16="http://schemas.microsoft.com/office/drawing/2014/main" id="{7F8CC77F-5D16-46D1-9E76-844D3D54B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64">
              <a:extLst>
                <a:ext uri="{FF2B5EF4-FFF2-40B4-BE49-F238E27FC236}">
                  <a16:creationId xmlns:a16="http://schemas.microsoft.com/office/drawing/2014/main" id="{3136B198-9314-404B-9B2A-B12F1C81E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66">
              <a:extLst>
                <a:ext uri="{FF2B5EF4-FFF2-40B4-BE49-F238E27FC236}">
                  <a16:creationId xmlns:a16="http://schemas.microsoft.com/office/drawing/2014/main" id="{3AD2B785-CD5F-4846-8278-FD202F83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64">
              <a:extLst>
                <a:ext uri="{FF2B5EF4-FFF2-40B4-BE49-F238E27FC236}">
                  <a16:creationId xmlns:a16="http://schemas.microsoft.com/office/drawing/2014/main" id="{3C6BD3BE-D8A5-4561-9641-5F579267C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66">
              <a:extLst>
                <a:ext uri="{FF2B5EF4-FFF2-40B4-BE49-F238E27FC236}">
                  <a16:creationId xmlns:a16="http://schemas.microsoft.com/office/drawing/2014/main" id="{883722C6-0687-4FBC-924C-022C334B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64">
              <a:extLst>
                <a:ext uri="{FF2B5EF4-FFF2-40B4-BE49-F238E27FC236}">
                  <a16:creationId xmlns:a16="http://schemas.microsoft.com/office/drawing/2014/main" id="{50E3342E-EFDF-4EE7-A275-A46FE15FD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66">
              <a:extLst>
                <a:ext uri="{FF2B5EF4-FFF2-40B4-BE49-F238E27FC236}">
                  <a16:creationId xmlns:a16="http://schemas.microsoft.com/office/drawing/2014/main" id="{02A591D3-77C5-427A-84E7-5040F9C17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5" name="Rectangle 44">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0" name="Content Placeholder 8">
            <a:extLst>
              <a:ext uri="{FF2B5EF4-FFF2-40B4-BE49-F238E27FC236}">
                <a16:creationId xmlns:a16="http://schemas.microsoft.com/office/drawing/2014/main" id="{CF97D166-24C9-4808-8F4F-C67867FC8A06}"/>
              </a:ext>
            </a:extLst>
          </p:cNvPr>
          <p:cNvPicPr>
            <a:picLocks noChangeAspect="1"/>
          </p:cNvPicPr>
          <p:nvPr/>
        </p:nvPicPr>
        <p:blipFill>
          <a:blip r:embed="rId2"/>
          <a:stretch>
            <a:fillRect/>
          </a:stretch>
        </p:blipFill>
        <p:spPr>
          <a:xfrm>
            <a:off x="2965910" y="4906883"/>
            <a:ext cx="6648635" cy="1608770"/>
          </a:xfrm>
          <a:prstGeom prst="rect">
            <a:avLst/>
          </a:prstGeom>
          <a:effectLst>
            <a:outerShdw blurRad="50800" dist="38100" dir="5400000" algn="t" rotWithShape="0">
              <a:prstClr val="black">
                <a:alpha val="40000"/>
              </a:prstClr>
            </a:outerShdw>
          </a:effectLst>
        </p:spPr>
      </p:pic>
      <p:pic>
        <p:nvPicPr>
          <p:cNvPr id="51" name="Picture 50">
            <a:extLst>
              <a:ext uri="{FF2B5EF4-FFF2-40B4-BE49-F238E27FC236}">
                <a16:creationId xmlns:a16="http://schemas.microsoft.com/office/drawing/2014/main" id="{5B620CA2-38BB-4C12-9EEE-F9794B819833}"/>
              </a:ext>
            </a:extLst>
          </p:cNvPr>
          <p:cNvPicPr>
            <a:picLocks noChangeAspect="1"/>
          </p:cNvPicPr>
          <p:nvPr/>
        </p:nvPicPr>
        <p:blipFill rotWithShape="1">
          <a:blip r:embed="rId3"/>
          <a:srcRect t="46235" r="1751" b="1053"/>
          <a:stretch/>
        </p:blipFill>
        <p:spPr>
          <a:xfrm>
            <a:off x="2965910" y="1380710"/>
            <a:ext cx="3829700" cy="1427538"/>
          </a:xfrm>
          <a:prstGeom prst="rect">
            <a:avLst/>
          </a:prstGeom>
          <a:effectLst>
            <a:outerShdw blurRad="50800" dist="38100" dir="8100000" algn="tr" rotWithShape="0">
              <a:prstClr val="black">
                <a:alpha val="40000"/>
              </a:prstClr>
            </a:outerShdw>
          </a:effectLst>
        </p:spPr>
      </p:pic>
      <p:pic>
        <p:nvPicPr>
          <p:cNvPr id="52" name="Picture 51">
            <a:extLst>
              <a:ext uri="{FF2B5EF4-FFF2-40B4-BE49-F238E27FC236}">
                <a16:creationId xmlns:a16="http://schemas.microsoft.com/office/drawing/2014/main" id="{144F65CA-BCFA-42CA-8159-8B4D1D270D4E}"/>
              </a:ext>
            </a:extLst>
          </p:cNvPr>
          <p:cNvPicPr>
            <a:picLocks noChangeAspect="1"/>
          </p:cNvPicPr>
          <p:nvPr/>
        </p:nvPicPr>
        <p:blipFill>
          <a:blip r:embed="rId4"/>
          <a:stretch>
            <a:fillRect/>
          </a:stretch>
        </p:blipFill>
        <p:spPr>
          <a:xfrm>
            <a:off x="2965910" y="3034515"/>
            <a:ext cx="6525612" cy="164610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326515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18">
            <a:extLst>
              <a:ext uri="{FF2B5EF4-FFF2-40B4-BE49-F238E27FC236}">
                <a16:creationId xmlns:a16="http://schemas.microsoft.com/office/drawing/2014/main" id="{4A70F4F6-8761-4016-931A-4535464E4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6324805-5883-4008-B571-C78892589113}"/>
              </a:ext>
            </a:extLst>
          </p:cNvPr>
          <p:cNvSpPr>
            <a:spLocks noGrp="1"/>
          </p:cNvSpPr>
          <p:nvPr>
            <p:ph type="ctrTitle"/>
          </p:nvPr>
        </p:nvSpPr>
        <p:spPr>
          <a:xfrm>
            <a:off x="1024883" y="447471"/>
            <a:ext cx="10513106" cy="933239"/>
          </a:xfrm>
        </p:spPr>
        <p:txBody>
          <a:bodyPr>
            <a:normAutofit/>
          </a:bodyPr>
          <a:lstStyle/>
          <a:p>
            <a:pPr algn="l"/>
            <a:r>
              <a:rPr lang="en-US" sz="4000" dirty="0">
                <a:solidFill>
                  <a:schemeClr val="accent1">
                    <a:lumMod val="75000"/>
                  </a:schemeClr>
                </a:solidFill>
                <a:latin typeface="Calibri" panose="020F0502020204030204" pitchFamily="34" charset="0"/>
              </a:rPr>
              <a:t>Building Candidate Pipelines – ATS </a:t>
            </a:r>
            <a:r>
              <a:rPr lang="en-US" sz="4000" dirty="0" err="1">
                <a:solidFill>
                  <a:schemeClr val="accent1">
                    <a:lumMod val="75000"/>
                  </a:schemeClr>
                </a:solidFill>
                <a:latin typeface="Calibri" panose="020F0502020204030204" pitchFamily="34" charset="0"/>
              </a:rPr>
              <a:t>NeoGov</a:t>
            </a:r>
            <a:endParaRPr lang="en-US" sz="4000" dirty="0">
              <a:solidFill>
                <a:schemeClr val="accent1">
                  <a:lumMod val="75000"/>
                </a:schemeClr>
              </a:solidFill>
              <a:latin typeface="Calibri" panose="020F0502020204030204" pitchFamily="34" charset="0"/>
            </a:endParaRPr>
          </a:p>
        </p:txBody>
      </p:sp>
      <p:sp>
        <p:nvSpPr>
          <p:cNvPr id="46" name="Rectangle 2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7" name="Group 22">
            <a:extLst>
              <a:ext uri="{FF2B5EF4-FFF2-40B4-BE49-F238E27FC236}">
                <a16:creationId xmlns:a16="http://schemas.microsoft.com/office/drawing/2014/main" id="{B4C49FD3-CD95-4BA4-8BD3-B4A4C6844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24" name="Rectangle 64">
              <a:extLst>
                <a:ext uri="{FF2B5EF4-FFF2-40B4-BE49-F238E27FC236}">
                  <a16:creationId xmlns:a16="http://schemas.microsoft.com/office/drawing/2014/main" id="{194125EE-68A0-44AF-9565-81EF0F31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66">
              <a:extLst>
                <a:ext uri="{FF2B5EF4-FFF2-40B4-BE49-F238E27FC236}">
                  <a16:creationId xmlns:a16="http://schemas.microsoft.com/office/drawing/2014/main" id="{47D98E13-5DFC-4FC3-B217-18D7503F2D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64">
              <a:extLst>
                <a:ext uri="{FF2B5EF4-FFF2-40B4-BE49-F238E27FC236}">
                  <a16:creationId xmlns:a16="http://schemas.microsoft.com/office/drawing/2014/main" id="{1208B249-52C1-45B2-94CA-7FCF767BD5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66">
              <a:extLst>
                <a:ext uri="{FF2B5EF4-FFF2-40B4-BE49-F238E27FC236}">
                  <a16:creationId xmlns:a16="http://schemas.microsoft.com/office/drawing/2014/main" id="{8E8EC538-BB99-4192-A555-FD23D92C5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64">
              <a:extLst>
                <a:ext uri="{FF2B5EF4-FFF2-40B4-BE49-F238E27FC236}">
                  <a16:creationId xmlns:a16="http://schemas.microsoft.com/office/drawing/2014/main" id="{C818F7CD-D8C3-4B0E-8332-5F5D23675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66">
              <a:extLst>
                <a:ext uri="{FF2B5EF4-FFF2-40B4-BE49-F238E27FC236}">
                  <a16:creationId xmlns:a16="http://schemas.microsoft.com/office/drawing/2014/main" id="{BA3A1026-C945-44C7-95BC-3BF4551EF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64">
              <a:extLst>
                <a:ext uri="{FF2B5EF4-FFF2-40B4-BE49-F238E27FC236}">
                  <a16:creationId xmlns:a16="http://schemas.microsoft.com/office/drawing/2014/main" id="{E7A2271E-1BF0-4DBF-BDC5-8205DFE2B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66">
              <a:extLst>
                <a:ext uri="{FF2B5EF4-FFF2-40B4-BE49-F238E27FC236}">
                  <a16:creationId xmlns:a16="http://schemas.microsoft.com/office/drawing/2014/main" id="{FC359C9B-D7DB-4D67-BC20-0ED526C67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64">
              <a:extLst>
                <a:ext uri="{FF2B5EF4-FFF2-40B4-BE49-F238E27FC236}">
                  <a16:creationId xmlns:a16="http://schemas.microsoft.com/office/drawing/2014/main" id="{5DA7CDCF-326D-40F3-9FA1-F6B696E8F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66">
              <a:extLst>
                <a:ext uri="{FF2B5EF4-FFF2-40B4-BE49-F238E27FC236}">
                  <a16:creationId xmlns:a16="http://schemas.microsoft.com/office/drawing/2014/main" id="{42EAB6A2-C79F-4E11-BA2B-82394503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64">
              <a:extLst>
                <a:ext uri="{FF2B5EF4-FFF2-40B4-BE49-F238E27FC236}">
                  <a16:creationId xmlns:a16="http://schemas.microsoft.com/office/drawing/2014/main" id="{0409AE1C-32E7-42F0-8174-D8EC28D1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66">
              <a:extLst>
                <a:ext uri="{FF2B5EF4-FFF2-40B4-BE49-F238E27FC236}">
                  <a16:creationId xmlns:a16="http://schemas.microsoft.com/office/drawing/2014/main" id="{6D094018-4CC4-4507-BD21-223B12217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64">
              <a:extLst>
                <a:ext uri="{FF2B5EF4-FFF2-40B4-BE49-F238E27FC236}">
                  <a16:creationId xmlns:a16="http://schemas.microsoft.com/office/drawing/2014/main" id="{4971B5B3-87D2-49C1-9AD0-984AF7579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66">
              <a:extLst>
                <a:ext uri="{FF2B5EF4-FFF2-40B4-BE49-F238E27FC236}">
                  <a16:creationId xmlns:a16="http://schemas.microsoft.com/office/drawing/2014/main" id="{7F8CC77F-5D16-46D1-9E76-844D3D54B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64">
              <a:extLst>
                <a:ext uri="{FF2B5EF4-FFF2-40B4-BE49-F238E27FC236}">
                  <a16:creationId xmlns:a16="http://schemas.microsoft.com/office/drawing/2014/main" id="{3136B198-9314-404B-9B2A-B12F1C81E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66">
              <a:extLst>
                <a:ext uri="{FF2B5EF4-FFF2-40B4-BE49-F238E27FC236}">
                  <a16:creationId xmlns:a16="http://schemas.microsoft.com/office/drawing/2014/main" id="{3AD2B785-CD5F-4846-8278-FD202F83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64">
              <a:extLst>
                <a:ext uri="{FF2B5EF4-FFF2-40B4-BE49-F238E27FC236}">
                  <a16:creationId xmlns:a16="http://schemas.microsoft.com/office/drawing/2014/main" id="{3C6BD3BE-D8A5-4561-9641-5F579267C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66">
              <a:extLst>
                <a:ext uri="{FF2B5EF4-FFF2-40B4-BE49-F238E27FC236}">
                  <a16:creationId xmlns:a16="http://schemas.microsoft.com/office/drawing/2014/main" id="{883722C6-0687-4FBC-924C-022C334B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64">
              <a:extLst>
                <a:ext uri="{FF2B5EF4-FFF2-40B4-BE49-F238E27FC236}">
                  <a16:creationId xmlns:a16="http://schemas.microsoft.com/office/drawing/2014/main" id="{50E3342E-EFDF-4EE7-A275-A46FE15FD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66">
              <a:extLst>
                <a:ext uri="{FF2B5EF4-FFF2-40B4-BE49-F238E27FC236}">
                  <a16:creationId xmlns:a16="http://schemas.microsoft.com/office/drawing/2014/main" id="{02A591D3-77C5-427A-84E7-5040F9C17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5" name="Rectangle 44">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9" name="Content Placeholder 4">
            <a:extLst>
              <a:ext uri="{FF2B5EF4-FFF2-40B4-BE49-F238E27FC236}">
                <a16:creationId xmlns:a16="http://schemas.microsoft.com/office/drawing/2014/main" id="{CF0B9455-F95A-4572-9BE5-930D3BC50D9A}"/>
              </a:ext>
            </a:extLst>
          </p:cNvPr>
          <p:cNvPicPr>
            <a:picLocks noChangeAspect="1"/>
          </p:cNvPicPr>
          <p:nvPr/>
        </p:nvPicPr>
        <p:blipFill>
          <a:blip r:embed="rId2"/>
          <a:stretch>
            <a:fillRect/>
          </a:stretch>
        </p:blipFill>
        <p:spPr>
          <a:xfrm>
            <a:off x="1867865" y="1453205"/>
            <a:ext cx="8078568" cy="4881465"/>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29067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18">
            <a:extLst>
              <a:ext uri="{FF2B5EF4-FFF2-40B4-BE49-F238E27FC236}">
                <a16:creationId xmlns:a16="http://schemas.microsoft.com/office/drawing/2014/main" id="{4A70F4F6-8761-4016-931A-4535464E4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6324805-5883-4008-B571-C78892589113}"/>
              </a:ext>
            </a:extLst>
          </p:cNvPr>
          <p:cNvSpPr>
            <a:spLocks noGrp="1"/>
          </p:cNvSpPr>
          <p:nvPr>
            <p:ph type="ctrTitle"/>
          </p:nvPr>
        </p:nvSpPr>
        <p:spPr>
          <a:xfrm>
            <a:off x="1024883" y="447471"/>
            <a:ext cx="10513106" cy="933239"/>
          </a:xfrm>
        </p:spPr>
        <p:txBody>
          <a:bodyPr>
            <a:normAutofit/>
          </a:bodyPr>
          <a:lstStyle/>
          <a:p>
            <a:pPr algn="l"/>
            <a:r>
              <a:rPr lang="en-US" sz="4000" dirty="0" err="1">
                <a:solidFill>
                  <a:schemeClr val="accent1">
                    <a:lumMod val="75000"/>
                  </a:schemeClr>
                </a:solidFill>
                <a:latin typeface="Calibri" panose="020F0502020204030204" pitchFamily="34" charset="0"/>
              </a:rPr>
              <a:t>NeoGov</a:t>
            </a:r>
            <a:r>
              <a:rPr lang="en-US" sz="4000" dirty="0">
                <a:solidFill>
                  <a:schemeClr val="accent1">
                    <a:lumMod val="75000"/>
                  </a:schemeClr>
                </a:solidFill>
                <a:latin typeface="Calibri" panose="020F0502020204030204" pitchFamily="34" charset="0"/>
              </a:rPr>
              <a:t> Report Builder</a:t>
            </a:r>
          </a:p>
        </p:txBody>
      </p:sp>
      <p:sp>
        <p:nvSpPr>
          <p:cNvPr id="46" name="Rectangle 2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7" name="Group 22">
            <a:extLst>
              <a:ext uri="{FF2B5EF4-FFF2-40B4-BE49-F238E27FC236}">
                <a16:creationId xmlns:a16="http://schemas.microsoft.com/office/drawing/2014/main" id="{B4C49FD3-CD95-4BA4-8BD3-B4A4C6844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24" name="Rectangle 64">
              <a:extLst>
                <a:ext uri="{FF2B5EF4-FFF2-40B4-BE49-F238E27FC236}">
                  <a16:creationId xmlns:a16="http://schemas.microsoft.com/office/drawing/2014/main" id="{194125EE-68A0-44AF-9565-81EF0F31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66">
              <a:extLst>
                <a:ext uri="{FF2B5EF4-FFF2-40B4-BE49-F238E27FC236}">
                  <a16:creationId xmlns:a16="http://schemas.microsoft.com/office/drawing/2014/main" id="{47D98E13-5DFC-4FC3-B217-18D7503F2D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64">
              <a:extLst>
                <a:ext uri="{FF2B5EF4-FFF2-40B4-BE49-F238E27FC236}">
                  <a16:creationId xmlns:a16="http://schemas.microsoft.com/office/drawing/2014/main" id="{1208B249-52C1-45B2-94CA-7FCF767BD5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66">
              <a:extLst>
                <a:ext uri="{FF2B5EF4-FFF2-40B4-BE49-F238E27FC236}">
                  <a16:creationId xmlns:a16="http://schemas.microsoft.com/office/drawing/2014/main" id="{8E8EC538-BB99-4192-A555-FD23D92C5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64">
              <a:extLst>
                <a:ext uri="{FF2B5EF4-FFF2-40B4-BE49-F238E27FC236}">
                  <a16:creationId xmlns:a16="http://schemas.microsoft.com/office/drawing/2014/main" id="{C818F7CD-D8C3-4B0E-8332-5F5D23675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66">
              <a:extLst>
                <a:ext uri="{FF2B5EF4-FFF2-40B4-BE49-F238E27FC236}">
                  <a16:creationId xmlns:a16="http://schemas.microsoft.com/office/drawing/2014/main" id="{BA3A1026-C945-44C7-95BC-3BF4551EF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64">
              <a:extLst>
                <a:ext uri="{FF2B5EF4-FFF2-40B4-BE49-F238E27FC236}">
                  <a16:creationId xmlns:a16="http://schemas.microsoft.com/office/drawing/2014/main" id="{E7A2271E-1BF0-4DBF-BDC5-8205DFE2B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66">
              <a:extLst>
                <a:ext uri="{FF2B5EF4-FFF2-40B4-BE49-F238E27FC236}">
                  <a16:creationId xmlns:a16="http://schemas.microsoft.com/office/drawing/2014/main" id="{FC359C9B-D7DB-4D67-BC20-0ED526C67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64">
              <a:extLst>
                <a:ext uri="{FF2B5EF4-FFF2-40B4-BE49-F238E27FC236}">
                  <a16:creationId xmlns:a16="http://schemas.microsoft.com/office/drawing/2014/main" id="{5DA7CDCF-326D-40F3-9FA1-F6B696E8F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66">
              <a:extLst>
                <a:ext uri="{FF2B5EF4-FFF2-40B4-BE49-F238E27FC236}">
                  <a16:creationId xmlns:a16="http://schemas.microsoft.com/office/drawing/2014/main" id="{42EAB6A2-C79F-4E11-BA2B-82394503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64">
              <a:extLst>
                <a:ext uri="{FF2B5EF4-FFF2-40B4-BE49-F238E27FC236}">
                  <a16:creationId xmlns:a16="http://schemas.microsoft.com/office/drawing/2014/main" id="{0409AE1C-32E7-42F0-8174-D8EC28D1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66">
              <a:extLst>
                <a:ext uri="{FF2B5EF4-FFF2-40B4-BE49-F238E27FC236}">
                  <a16:creationId xmlns:a16="http://schemas.microsoft.com/office/drawing/2014/main" id="{6D094018-4CC4-4507-BD21-223B12217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64">
              <a:extLst>
                <a:ext uri="{FF2B5EF4-FFF2-40B4-BE49-F238E27FC236}">
                  <a16:creationId xmlns:a16="http://schemas.microsoft.com/office/drawing/2014/main" id="{4971B5B3-87D2-49C1-9AD0-984AF7579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66">
              <a:extLst>
                <a:ext uri="{FF2B5EF4-FFF2-40B4-BE49-F238E27FC236}">
                  <a16:creationId xmlns:a16="http://schemas.microsoft.com/office/drawing/2014/main" id="{7F8CC77F-5D16-46D1-9E76-844D3D54B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64">
              <a:extLst>
                <a:ext uri="{FF2B5EF4-FFF2-40B4-BE49-F238E27FC236}">
                  <a16:creationId xmlns:a16="http://schemas.microsoft.com/office/drawing/2014/main" id="{3136B198-9314-404B-9B2A-B12F1C81E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66">
              <a:extLst>
                <a:ext uri="{FF2B5EF4-FFF2-40B4-BE49-F238E27FC236}">
                  <a16:creationId xmlns:a16="http://schemas.microsoft.com/office/drawing/2014/main" id="{3AD2B785-CD5F-4846-8278-FD202F83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64">
              <a:extLst>
                <a:ext uri="{FF2B5EF4-FFF2-40B4-BE49-F238E27FC236}">
                  <a16:creationId xmlns:a16="http://schemas.microsoft.com/office/drawing/2014/main" id="{3C6BD3BE-D8A5-4561-9641-5F579267C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66">
              <a:extLst>
                <a:ext uri="{FF2B5EF4-FFF2-40B4-BE49-F238E27FC236}">
                  <a16:creationId xmlns:a16="http://schemas.microsoft.com/office/drawing/2014/main" id="{883722C6-0687-4FBC-924C-022C334B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64">
              <a:extLst>
                <a:ext uri="{FF2B5EF4-FFF2-40B4-BE49-F238E27FC236}">
                  <a16:creationId xmlns:a16="http://schemas.microsoft.com/office/drawing/2014/main" id="{50E3342E-EFDF-4EE7-A275-A46FE15FD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66">
              <a:extLst>
                <a:ext uri="{FF2B5EF4-FFF2-40B4-BE49-F238E27FC236}">
                  <a16:creationId xmlns:a16="http://schemas.microsoft.com/office/drawing/2014/main" id="{02A591D3-77C5-427A-84E7-5040F9C17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5" name="Rectangle 44">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0" name="Content Placeholder 4">
            <a:extLst>
              <a:ext uri="{FF2B5EF4-FFF2-40B4-BE49-F238E27FC236}">
                <a16:creationId xmlns:a16="http://schemas.microsoft.com/office/drawing/2014/main" id="{314EDEFB-62A2-4680-968C-96B94D62B385}"/>
              </a:ext>
            </a:extLst>
          </p:cNvPr>
          <p:cNvPicPr>
            <a:picLocks noChangeAspect="1"/>
          </p:cNvPicPr>
          <p:nvPr/>
        </p:nvPicPr>
        <p:blipFill rotWithShape="1">
          <a:blip r:embed="rId2"/>
          <a:srcRect t="1955" b="20857"/>
          <a:stretch/>
        </p:blipFill>
        <p:spPr>
          <a:xfrm>
            <a:off x="2444206" y="2948080"/>
            <a:ext cx="7317115" cy="3703248"/>
          </a:xfrm>
          <a:prstGeom prst="rect">
            <a:avLst/>
          </a:prstGeom>
        </p:spPr>
      </p:pic>
      <p:pic>
        <p:nvPicPr>
          <p:cNvPr id="51" name="Picture 50">
            <a:extLst>
              <a:ext uri="{FF2B5EF4-FFF2-40B4-BE49-F238E27FC236}">
                <a16:creationId xmlns:a16="http://schemas.microsoft.com/office/drawing/2014/main" id="{65CB69FB-BB6F-4FF5-B9D6-89CD9A38202F}"/>
              </a:ext>
            </a:extLst>
          </p:cNvPr>
          <p:cNvPicPr>
            <a:picLocks noChangeAspect="1"/>
          </p:cNvPicPr>
          <p:nvPr/>
        </p:nvPicPr>
        <p:blipFill>
          <a:blip r:embed="rId3"/>
          <a:stretch>
            <a:fillRect/>
          </a:stretch>
        </p:blipFill>
        <p:spPr>
          <a:xfrm>
            <a:off x="2444206" y="1455355"/>
            <a:ext cx="8402223" cy="1286054"/>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335850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18">
            <a:extLst>
              <a:ext uri="{FF2B5EF4-FFF2-40B4-BE49-F238E27FC236}">
                <a16:creationId xmlns:a16="http://schemas.microsoft.com/office/drawing/2014/main" id="{4A70F4F6-8761-4016-931A-4535464E4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6324805-5883-4008-B571-C78892589113}"/>
              </a:ext>
            </a:extLst>
          </p:cNvPr>
          <p:cNvSpPr>
            <a:spLocks noGrp="1"/>
          </p:cNvSpPr>
          <p:nvPr>
            <p:ph type="ctrTitle"/>
          </p:nvPr>
        </p:nvSpPr>
        <p:spPr>
          <a:xfrm>
            <a:off x="1024883" y="447471"/>
            <a:ext cx="10513106" cy="933239"/>
          </a:xfrm>
        </p:spPr>
        <p:txBody>
          <a:bodyPr>
            <a:normAutofit/>
          </a:bodyPr>
          <a:lstStyle/>
          <a:p>
            <a:pPr algn="l"/>
            <a:r>
              <a:rPr lang="en-US" sz="4000" dirty="0">
                <a:solidFill>
                  <a:schemeClr val="accent1">
                    <a:lumMod val="75000"/>
                  </a:schemeClr>
                </a:solidFill>
                <a:latin typeface="Calibri" panose="020F0502020204030204" pitchFamily="34" charset="0"/>
              </a:rPr>
              <a:t>Research - Competitor Job Postings</a:t>
            </a:r>
          </a:p>
        </p:txBody>
      </p:sp>
      <p:sp>
        <p:nvSpPr>
          <p:cNvPr id="46" name="Rectangle 2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7" name="Group 22">
            <a:extLst>
              <a:ext uri="{FF2B5EF4-FFF2-40B4-BE49-F238E27FC236}">
                <a16:creationId xmlns:a16="http://schemas.microsoft.com/office/drawing/2014/main" id="{B4C49FD3-CD95-4BA4-8BD3-B4A4C6844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24" name="Rectangle 64">
              <a:extLst>
                <a:ext uri="{FF2B5EF4-FFF2-40B4-BE49-F238E27FC236}">
                  <a16:creationId xmlns:a16="http://schemas.microsoft.com/office/drawing/2014/main" id="{194125EE-68A0-44AF-9565-81EF0F31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66">
              <a:extLst>
                <a:ext uri="{FF2B5EF4-FFF2-40B4-BE49-F238E27FC236}">
                  <a16:creationId xmlns:a16="http://schemas.microsoft.com/office/drawing/2014/main" id="{47D98E13-5DFC-4FC3-B217-18D7503F2D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64">
              <a:extLst>
                <a:ext uri="{FF2B5EF4-FFF2-40B4-BE49-F238E27FC236}">
                  <a16:creationId xmlns:a16="http://schemas.microsoft.com/office/drawing/2014/main" id="{1208B249-52C1-45B2-94CA-7FCF767BD5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66">
              <a:extLst>
                <a:ext uri="{FF2B5EF4-FFF2-40B4-BE49-F238E27FC236}">
                  <a16:creationId xmlns:a16="http://schemas.microsoft.com/office/drawing/2014/main" id="{8E8EC538-BB99-4192-A555-FD23D92C5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64">
              <a:extLst>
                <a:ext uri="{FF2B5EF4-FFF2-40B4-BE49-F238E27FC236}">
                  <a16:creationId xmlns:a16="http://schemas.microsoft.com/office/drawing/2014/main" id="{C818F7CD-D8C3-4B0E-8332-5F5D23675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66">
              <a:extLst>
                <a:ext uri="{FF2B5EF4-FFF2-40B4-BE49-F238E27FC236}">
                  <a16:creationId xmlns:a16="http://schemas.microsoft.com/office/drawing/2014/main" id="{BA3A1026-C945-44C7-95BC-3BF4551EF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64">
              <a:extLst>
                <a:ext uri="{FF2B5EF4-FFF2-40B4-BE49-F238E27FC236}">
                  <a16:creationId xmlns:a16="http://schemas.microsoft.com/office/drawing/2014/main" id="{E7A2271E-1BF0-4DBF-BDC5-8205DFE2B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66">
              <a:extLst>
                <a:ext uri="{FF2B5EF4-FFF2-40B4-BE49-F238E27FC236}">
                  <a16:creationId xmlns:a16="http://schemas.microsoft.com/office/drawing/2014/main" id="{FC359C9B-D7DB-4D67-BC20-0ED526C67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64">
              <a:extLst>
                <a:ext uri="{FF2B5EF4-FFF2-40B4-BE49-F238E27FC236}">
                  <a16:creationId xmlns:a16="http://schemas.microsoft.com/office/drawing/2014/main" id="{5DA7CDCF-326D-40F3-9FA1-F6B696E8F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66">
              <a:extLst>
                <a:ext uri="{FF2B5EF4-FFF2-40B4-BE49-F238E27FC236}">
                  <a16:creationId xmlns:a16="http://schemas.microsoft.com/office/drawing/2014/main" id="{42EAB6A2-C79F-4E11-BA2B-82394503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64">
              <a:extLst>
                <a:ext uri="{FF2B5EF4-FFF2-40B4-BE49-F238E27FC236}">
                  <a16:creationId xmlns:a16="http://schemas.microsoft.com/office/drawing/2014/main" id="{0409AE1C-32E7-42F0-8174-D8EC28D1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66">
              <a:extLst>
                <a:ext uri="{FF2B5EF4-FFF2-40B4-BE49-F238E27FC236}">
                  <a16:creationId xmlns:a16="http://schemas.microsoft.com/office/drawing/2014/main" id="{6D094018-4CC4-4507-BD21-223B12217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64">
              <a:extLst>
                <a:ext uri="{FF2B5EF4-FFF2-40B4-BE49-F238E27FC236}">
                  <a16:creationId xmlns:a16="http://schemas.microsoft.com/office/drawing/2014/main" id="{4971B5B3-87D2-49C1-9AD0-984AF7579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66">
              <a:extLst>
                <a:ext uri="{FF2B5EF4-FFF2-40B4-BE49-F238E27FC236}">
                  <a16:creationId xmlns:a16="http://schemas.microsoft.com/office/drawing/2014/main" id="{7F8CC77F-5D16-46D1-9E76-844D3D54B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64">
              <a:extLst>
                <a:ext uri="{FF2B5EF4-FFF2-40B4-BE49-F238E27FC236}">
                  <a16:creationId xmlns:a16="http://schemas.microsoft.com/office/drawing/2014/main" id="{3136B198-9314-404B-9B2A-B12F1C81E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66">
              <a:extLst>
                <a:ext uri="{FF2B5EF4-FFF2-40B4-BE49-F238E27FC236}">
                  <a16:creationId xmlns:a16="http://schemas.microsoft.com/office/drawing/2014/main" id="{3AD2B785-CD5F-4846-8278-FD202F83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64">
              <a:extLst>
                <a:ext uri="{FF2B5EF4-FFF2-40B4-BE49-F238E27FC236}">
                  <a16:creationId xmlns:a16="http://schemas.microsoft.com/office/drawing/2014/main" id="{3C6BD3BE-D8A5-4561-9641-5F579267C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66">
              <a:extLst>
                <a:ext uri="{FF2B5EF4-FFF2-40B4-BE49-F238E27FC236}">
                  <a16:creationId xmlns:a16="http://schemas.microsoft.com/office/drawing/2014/main" id="{883722C6-0687-4FBC-924C-022C334B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64">
              <a:extLst>
                <a:ext uri="{FF2B5EF4-FFF2-40B4-BE49-F238E27FC236}">
                  <a16:creationId xmlns:a16="http://schemas.microsoft.com/office/drawing/2014/main" id="{50E3342E-EFDF-4EE7-A275-A46FE15FD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66">
              <a:extLst>
                <a:ext uri="{FF2B5EF4-FFF2-40B4-BE49-F238E27FC236}">
                  <a16:creationId xmlns:a16="http://schemas.microsoft.com/office/drawing/2014/main" id="{02A591D3-77C5-427A-84E7-5040F9C17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5" name="Rectangle 44">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9" name="Group 48">
            <a:extLst>
              <a:ext uri="{FF2B5EF4-FFF2-40B4-BE49-F238E27FC236}">
                <a16:creationId xmlns:a16="http://schemas.microsoft.com/office/drawing/2014/main" id="{09B54FBB-0B87-4B0C-BFA2-A0237759F737}"/>
              </a:ext>
            </a:extLst>
          </p:cNvPr>
          <p:cNvGrpSpPr/>
          <p:nvPr/>
        </p:nvGrpSpPr>
        <p:grpSpPr>
          <a:xfrm>
            <a:off x="1813497" y="1602895"/>
            <a:ext cx="10212992" cy="4807634"/>
            <a:chOff x="687090" y="1494342"/>
            <a:chExt cx="10122337" cy="4639574"/>
          </a:xfrm>
        </p:grpSpPr>
        <p:pic>
          <p:nvPicPr>
            <p:cNvPr id="52" name="Content Placeholder 4">
              <a:extLst>
                <a:ext uri="{FF2B5EF4-FFF2-40B4-BE49-F238E27FC236}">
                  <a16:creationId xmlns:a16="http://schemas.microsoft.com/office/drawing/2014/main" id="{35FB750A-1712-4DAC-94AE-90FA2B39ED67}"/>
                </a:ext>
              </a:extLst>
            </p:cNvPr>
            <p:cNvPicPr>
              <a:picLocks noChangeAspect="1"/>
            </p:cNvPicPr>
            <p:nvPr/>
          </p:nvPicPr>
          <p:blipFill rotWithShape="1">
            <a:blip r:embed="rId2"/>
            <a:srcRect t="10547" r="67227" b="13434"/>
            <a:stretch/>
          </p:blipFill>
          <p:spPr>
            <a:xfrm>
              <a:off x="687090" y="1494342"/>
              <a:ext cx="10122337" cy="4639574"/>
            </a:xfrm>
            <a:prstGeom prst="rect">
              <a:avLst/>
            </a:prstGeom>
            <a:effectLst>
              <a:outerShdw blurRad="50800" dist="38100" dir="5400000" algn="t" rotWithShape="0">
                <a:prstClr val="black">
                  <a:alpha val="40000"/>
                </a:prstClr>
              </a:outerShdw>
            </a:effectLst>
          </p:spPr>
        </p:pic>
        <mc:AlternateContent xmlns:mc="http://schemas.openxmlformats.org/markup-compatibility/2006" xmlns:p14="http://schemas.microsoft.com/office/powerpoint/2010/main">
          <mc:Choice Requires="p14">
            <p:contentPart p14:bwMode="auto" r:id="rId3">
              <p14:nvContentPartPr>
                <p14:cNvPr id="53" name="Ink 52">
                  <a:extLst>
                    <a:ext uri="{FF2B5EF4-FFF2-40B4-BE49-F238E27FC236}">
                      <a16:creationId xmlns:a16="http://schemas.microsoft.com/office/drawing/2014/main" id="{294F813E-0A0C-4422-9E54-9DBA76C8654B}"/>
                    </a:ext>
                  </a:extLst>
                </p14:cNvPr>
                <p14:cNvContentPartPr/>
                <p14:nvPr/>
              </p14:nvContentPartPr>
              <p14:xfrm>
                <a:off x="7334462" y="3101901"/>
                <a:ext cx="668520" cy="27720"/>
              </p14:xfrm>
            </p:contentPart>
          </mc:Choice>
          <mc:Fallback xmlns="">
            <p:pic>
              <p:nvPicPr>
                <p:cNvPr id="16" name="Ink 15">
                  <a:extLst>
                    <a:ext uri="{FF2B5EF4-FFF2-40B4-BE49-F238E27FC236}">
                      <a16:creationId xmlns:a16="http://schemas.microsoft.com/office/drawing/2014/main" id="{07F54EAF-513A-47A1-BA8A-49DCBA1A67CD}"/>
                    </a:ext>
                  </a:extLst>
                </p:cNvPr>
                <p:cNvPicPr/>
                <p:nvPr/>
              </p:nvPicPr>
              <p:blipFill>
                <a:blip r:embed="rId22"/>
                <a:stretch>
                  <a:fillRect/>
                </a:stretch>
              </p:blipFill>
              <p:spPr>
                <a:xfrm>
                  <a:off x="7262462" y="2956006"/>
                  <a:ext cx="812160" cy="319145"/>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54" name="Ink 53">
                  <a:extLst>
                    <a:ext uri="{FF2B5EF4-FFF2-40B4-BE49-F238E27FC236}">
                      <a16:creationId xmlns:a16="http://schemas.microsoft.com/office/drawing/2014/main" id="{11D7BDFE-AF38-410C-997F-5F51F088F4E9}"/>
                    </a:ext>
                  </a:extLst>
                </p14:cNvPr>
                <p14:cNvContentPartPr/>
                <p14:nvPr/>
              </p14:nvContentPartPr>
              <p14:xfrm>
                <a:off x="2394902" y="2205501"/>
                <a:ext cx="265320" cy="93240"/>
              </p14:xfrm>
            </p:contentPart>
          </mc:Choice>
          <mc:Fallback xmlns="">
            <p:pic>
              <p:nvPicPr>
                <p:cNvPr id="18" name="Ink 17">
                  <a:extLst>
                    <a:ext uri="{FF2B5EF4-FFF2-40B4-BE49-F238E27FC236}">
                      <a16:creationId xmlns:a16="http://schemas.microsoft.com/office/drawing/2014/main" id="{5615D32F-2A7C-477C-8AF1-7811B8570214}"/>
                    </a:ext>
                  </a:extLst>
                </p:cNvPr>
                <p:cNvPicPr/>
                <p:nvPr/>
              </p:nvPicPr>
              <p:blipFill>
                <a:blip r:embed="rId24"/>
                <a:stretch>
                  <a:fillRect/>
                </a:stretch>
              </p:blipFill>
              <p:spPr>
                <a:xfrm>
                  <a:off x="2322902" y="2061501"/>
                  <a:ext cx="408960" cy="3808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55" name="Ink 54">
                  <a:extLst>
                    <a:ext uri="{FF2B5EF4-FFF2-40B4-BE49-F238E27FC236}">
                      <a16:creationId xmlns:a16="http://schemas.microsoft.com/office/drawing/2014/main" id="{AD728D7D-9DA2-4A8B-AD72-AC711638B12F}"/>
                    </a:ext>
                  </a:extLst>
                </p14:cNvPr>
                <p14:cNvContentPartPr/>
                <p14:nvPr/>
              </p14:nvContentPartPr>
              <p14:xfrm>
                <a:off x="5420702" y="2204421"/>
                <a:ext cx="433440" cy="38880"/>
              </p14:xfrm>
            </p:contentPart>
          </mc:Choice>
          <mc:Fallback xmlns="">
            <p:pic>
              <p:nvPicPr>
                <p:cNvPr id="19" name="Ink 18">
                  <a:extLst>
                    <a:ext uri="{FF2B5EF4-FFF2-40B4-BE49-F238E27FC236}">
                      <a16:creationId xmlns:a16="http://schemas.microsoft.com/office/drawing/2014/main" id="{6B586F68-988E-4445-BFE5-50FF5C3B38C3}"/>
                    </a:ext>
                  </a:extLst>
                </p:cNvPr>
                <p:cNvPicPr/>
                <p:nvPr/>
              </p:nvPicPr>
              <p:blipFill>
                <a:blip r:embed="rId26"/>
                <a:stretch>
                  <a:fillRect/>
                </a:stretch>
              </p:blipFill>
              <p:spPr>
                <a:xfrm>
                  <a:off x="5348702" y="2060421"/>
                  <a:ext cx="577080"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56" name="Ink 55">
                  <a:extLst>
                    <a:ext uri="{FF2B5EF4-FFF2-40B4-BE49-F238E27FC236}">
                      <a16:creationId xmlns:a16="http://schemas.microsoft.com/office/drawing/2014/main" id="{F5D334D9-2402-4F8C-A4E8-610A80A11107}"/>
                    </a:ext>
                  </a:extLst>
                </p14:cNvPr>
                <p14:cNvContentPartPr/>
                <p14:nvPr/>
              </p14:nvContentPartPr>
              <p14:xfrm>
                <a:off x="6353822" y="3457941"/>
                <a:ext cx="684720" cy="41040"/>
              </p14:xfrm>
            </p:contentPart>
          </mc:Choice>
          <mc:Fallback xmlns="">
            <p:pic>
              <p:nvPicPr>
                <p:cNvPr id="20" name="Ink 19">
                  <a:extLst>
                    <a:ext uri="{FF2B5EF4-FFF2-40B4-BE49-F238E27FC236}">
                      <a16:creationId xmlns:a16="http://schemas.microsoft.com/office/drawing/2014/main" id="{1B358F2E-2ED7-4709-95A4-65B9193F97A3}"/>
                    </a:ext>
                  </a:extLst>
                </p:cNvPr>
                <p:cNvPicPr/>
                <p:nvPr/>
              </p:nvPicPr>
              <p:blipFill>
                <a:blip r:embed="rId28"/>
                <a:stretch>
                  <a:fillRect/>
                </a:stretch>
              </p:blipFill>
              <p:spPr>
                <a:xfrm>
                  <a:off x="6281822" y="3313941"/>
                  <a:ext cx="828360" cy="328680"/>
                </a:xfrm>
                <a:prstGeom prst="rect">
                  <a:avLst/>
                </a:prstGeom>
              </p:spPr>
            </p:pic>
          </mc:Fallback>
        </mc:AlternateContent>
      </p:grpSp>
    </p:spTree>
    <p:extLst>
      <p:ext uri="{BB962C8B-B14F-4D97-AF65-F5344CB8AC3E}">
        <p14:creationId xmlns:p14="http://schemas.microsoft.com/office/powerpoint/2010/main" val="811453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18">
            <a:extLst>
              <a:ext uri="{FF2B5EF4-FFF2-40B4-BE49-F238E27FC236}">
                <a16:creationId xmlns:a16="http://schemas.microsoft.com/office/drawing/2014/main" id="{4A70F4F6-8761-4016-931A-4535464E4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6324805-5883-4008-B571-C78892589113}"/>
              </a:ext>
            </a:extLst>
          </p:cNvPr>
          <p:cNvSpPr>
            <a:spLocks noGrp="1"/>
          </p:cNvSpPr>
          <p:nvPr>
            <p:ph type="ctrTitle"/>
          </p:nvPr>
        </p:nvSpPr>
        <p:spPr>
          <a:xfrm>
            <a:off x="1024883" y="447471"/>
            <a:ext cx="10513106" cy="933239"/>
          </a:xfrm>
        </p:spPr>
        <p:txBody>
          <a:bodyPr>
            <a:normAutofit/>
          </a:bodyPr>
          <a:lstStyle/>
          <a:p>
            <a:pPr algn="l"/>
            <a:r>
              <a:rPr lang="en-US" sz="4000" dirty="0">
                <a:solidFill>
                  <a:schemeClr val="accent1">
                    <a:lumMod val="75000"/>
                  </a:schemeClr>
                </a:solidFill>
                <a:latin typeface="Calibri" panose="020F0502020204030204" pitchFamily="34" charset="0"/>
              </a:rPr>
              <a:t>Candidate Research – Indeed.com</a:t>
            </a:r>
          </a:p>
        </p:txBody>
      </p:sp>
      <p:sp>
        <p:nvSpPr>
          <p:cNvPr id="46" name="Rectangle 2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7" name="Group 22">
            <a:extLst>
              <a:ext uri="{FF2B5EF4-FFF2-40B4-BE49-F238E27FC236}">
                <a16:creationId xmlns:a16="http://schemas.microsoft.com/office/drawing/2014/main" id="{B4C49FD3-CD95-4BA4-8BD3-B4A4C6844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24" name="Rectangle 64">
              <a:extLst>
                <a:ext uri="{FF2B5EF4-FFF2-40B4-BE49-F238E27FC236}">
                  <a16:creationId xmlns:a16="http://schemas.microsoft.com/office/drawing/2014/main" id="{194125EE-68A0-44AF-9565-81EF0F31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66">
              <a:extLst>
                <a:ext uri="{FF2B5EF4-FFF2-40B4-BE49-F238E27FC236}">
                  <a16:creationId xmlns:a16="http://schemas.microsoft.com/office/drawing/2014/main" id="{47D98E13-5DFC-4FC3-B217-18D7503F2D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64">
              <a:extLst>
                <a:ext uri="{FF2B5EF4-FFF2-40B4-BE49-F238E27FC236}">
                  <a16:creationId xmlns:a16="http://schemas.microsoft.com/office/drawing/2014/main" id="{1208B249-52C1-45B2-94CA-7FCF767BD5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66">
              <a:extLst>
                <a:ext uri="{FF2B5EF4-FFF2-40B4-BE49-F238E27FC236}">
                  <a16:creationId xmlns:a16="http://schemas.microsoft.com/office/drawing/2014/main" id="{8E8EC538-BB99-4192-A555-FD23D92C5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64">
              <a:extLst>
                <a:ext uri="{FF2B5EF4-FFF2-40B4-BE49-F238E27FC236}">
                  <a16:creationId xmlns:a16="http://schemas.microsoft.com/office/drawing/2014/main" id="{C818F7CD-D8C3-4B0E-8332-5F5D23675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66">
              <a:extLst>
                <a:ext uri="{FF2B5EF4-FFF2-40B4-BE49-F238E27FC236}">
                  <a16:creationId xmlns:a16="http://schemas.microsoft.com/office/drawing/2014/main" id="{BA3A1026-C945-44C7-95BC-3BF4551EF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64">
              <a:extLst>
                <a:ext uri="{FF2B5EF4-FFF2-40B4-BE49-F238E27FC236}">
                  <a16:creationId xmlns:a16="http://schemas.microsoft.com/office/drawing/2014/main" id="{E7A2271E-1BF0-4DBF-BDC5-8205DFE2B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66">
              <a:extLst>
                <a:ext uri="{FF2B5EF4-FFF2-40B4-BE49-F238E27FC236}">
                  <a16:creationId xmlns:a16="http://schemas.microsoft.com/office/drawing/2014/main" id="{FC359C9B-D7DB-4D67-BC20-0ED526C67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64">
              <a:extLst>
                <a:ext uri="{FF2B5EF4-FFF2-40B4-BE49-F238E27FC236}">
                  <a16:creationId xmlns:a16="http://schemas.microsoft.com/office/drawing/2014/main" id="{5DA7CDCF-326D-40F3-9FA1-F6B696E8F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66">
              <a:extLst>
                <a:ext uri="{FF2B5EF4-FFF2-40B4-BE49-F238E27FC236}">
                  <a16:creationId xmlns:a16="http://schemas.microsoft.com/office/drawing/2014/main" id="{42EAB6A2-C79F-4E11-BA2B-82394503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64">
              <a:extLst>
                <a:ext uri="{FF2B5EF4-FFF2-40B4-BE49-F238E27FC236}">
                  <a16:creationId xmlns:a16="http://schemas.microsoft.com/office/drawing/2014/main" id="{0409AE1C-32E7-42F0-8174-D8EC28D1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66">
              <a:extLst>
                <a:ext uri="{FF2B5EF4-FFF2-40B4-BE49-F238E27FC236}">
                  <a16:creationId xmlns:a16="http://schemas.microsoft.com/office/drawing/2014/main" id="{6D094018-4CC4-4507-BD21-223B12217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64">
              <a:extLst>
                <a:ext uri="{FF2B5EF4-FFF2-40B4-BE49-F238E27FC236}">
                  <a16:creationId xmlns:a16="http://schemas.microsoft.com/office/drawing/2014/main" id="{4971B5B3-87D2-49C1-9AD0-984AF7579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66">
              <a:extLst>
                <a:ext uri="{FF2B5EF4-FFF2-40B4-BE49-F238E27FC236}">
                  <a16:creationId xmlns:a16="http://schemas.microsoft.com/office/drawing/2014/main" id="{7F8CC77F-5D16-46D1-9E76-844D3D54B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64">
              <a:extLst>
                <a:ext uri="{FF2B5EF4-FFF2-40B4-BE49-F238E27FC236}">
                  <a16:creationId xmlns:a16="http://schemas.microsoft.com/office/drawing/2014/main" id="{3136B198-9314-404B-9B2A-B12F1C81E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66">
              <a:extLst>
                <a:ext uri="{FF2B5EF4-FFF2-40B4-BE49-F238E27FC236}">
                  <a16:creationId xmlns:a16="http://schemas.microsoft.com/office/drawing/2014/main" id="{3AD2B785-CD5F-4846-8278-FD202F83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64">
              <a:extLst>
                <a:ext uri="{FF2B5EF4-FFF2-40B4-BE49-F238E27FC236}">
                  <a16:creationId xmlns:a16="http://schemas.microsoft.com/office/drawing/2014/main" id="{3C6BD3BE-D8A5-4561-9641-5F579267C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66">
              <a:extLst>
                <a:ext uri="{FF2B5EF4-FFF2-40B4-BE49-F238E27FC236}">
                  <a16:creationId xmlns:a16="http://schemas.microsoft.com/office/drawing/2014/main" id="{883722C6-0687-4FBC-924C-022C334B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64">
              <a:extLst>
                <a:ext uri="{FF2B5EF4-FFF2-40B4-BE49-F238E27FC236}">
                  <a16:creationId xmlns:a16="http://schemas.microsoft.com/office/drawing/2014/main" id="{50E3342E-EFDF-4EE7-A275-A46FE15FD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66">
              <a:extLst>
                <a:ext uri="{FF2B5EF4-FFF2-40B4-BE49-F238E27FC236}">
                  <a16:creationId xmlns:a16="http://schemas.microsoft.com/office/drawing/2014/main" id="{02A591D3-77C5-427A-84E7-5040F9C17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5" name="Rectangle 44">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0" name="Content Placeholder 4">
            <a:extLst>
              <a:ext uri="{FF2B5EF4-FFF2-40B4-BE49-F238E27FC236}">
                <a16:creationId xmlns:a16="http://schemas.microsoft.com/office/drawing/2014/main" id="{0BCBFF4B-604E-4730-B081-1C3AA3734EC2}"/>
              </a:ext>
            </a:extLst>
          </p:cNvPr>
          <p:cNvPicPr>
            <a:picLocks noChangeAspect="1"/>
          </p:cNvPicPr>
          <p:nvPr/>
        </p:nvPicPr>
        <p:blipFill>
          <a:blip r:embed="rId2"/>
          <a:stretch>
            <a:fillRect/>
          </a:stretch>
        </p:blipFill>
        <p:spPr>
          <a:xfrm>
            <a:off x="2367686" y="1641996"/>
            <a:ext cx="8915400" cy="1981989"/>
          </a:xfrm>
          <a:prstGeom prst="rect">
            <a:avLst/>
          </a:prstGeom>
          <a:effectLst>
            <a:outerShdw blurRad="50800" dist="38100" dir="5400000" algn="t" rotWithShape="0">
              <a:prstClr val="black">
                <a:alpha val="40000"/>
              </a:prstClr>
            </a:outerShdw>
          </a:effectLst>
        </p:spPr>
      </p:pic>
      <p:pic>
        <p:nvPicPr>
          <p:cNvPr id="51" name="Picture 50">
            <a:extLst>
              <a:ext uri="{FF2B5EF4-FFF2-40B4-BE49-F238E27FC236}">
                <a16:creationId xmlns:a16="http://schemas.microsoft.com/office/drawing/2014/main" id="{70F2B3E5-AC04-4A81-A001-C44A58A30219}"/>
              </a:ext>
            </a:extLst>
          </p:cNvPr>
          <p:cNvPicPr>
            <a:picLocks noChangeAspect="1"/>
          </p:cNvPicPr>
          <p:nvPr/>
        </p:nvPicPr>
        <p:blipFill>
          <a:blip r:embed="rId3"/>
          <a:stretch>
            <a:fillRect/>
          </a:stretch>
        </p:blipFill>
        <p:spPr>
          <a:xfrm>
            <a:off x="2367686" y="3805428"/>
            <a:ext cx="8953500" cy="933844"/>
          </a:xfrm>
          <a:prstGeom prst="rect">
            <a:avLst/>
          </a:prstGeom>
          <a:effectLst>
            <a:outerShdw blurRad="50800" dist="38100" dir="5400000" algn="t" rotWithShape="0">
              <a:prstClr val="black">
                <a:alpha val="40000"/>
              </a:prstClr>
            </a:outerShdw>
          </a:effectLst>
        </p:spPr>
      </p:pic>
      <p:pic>
        <p:nvPicPr>
          <p:cNvPr id="57" name="Picture 56">
            <a:extLst>
              <a:ext uri="{FF2B5EF4-FFF2-40B4-BE49-F238E27FC236}">
                <a16:creationId xmlns:a16="http://schemas.microsoft.com/office/drawing/2014/main" id="{0C16407F-5235-4CF6-AB78-D80D0C506502}"/>
              </a:ext>
            </a:extLst>
          </p:cNvPr>
          <p:cNvPicPr>
            <a:picLocks noChangeAspect="1"/>
          </p:cNvPicPr>
          <p:nvPr/>
        </p:nvPicPr>
        <p:blipFill>
          <a:blip r:embed="rId4"/>
          <a:stretch>
            <a:fillRect/>
          </a:stretch>
        </p:blipFill>
        <p:spPr>
          <a:xfrm>
            <a:off x="2367686" y="4992559"/>
            <a:ext cx="8953500" cy="1372434"/>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139298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18">
            <a:extLst>
              <a:ext uri="{FF2B5EF4-FFF2-40B4-BE49-F238E27FC236}">
                <a16:creationId xmlns:a16="http://schemas.microsoft.com/office/drawing/2014/main" id="{4A70F4F6-8761-4016-931A-4535464E4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6324805-5883-4008-B571-C78892589113}"/>
              </a:ext>
            </a:extLst>
          </p:cNvPr>
          <p:cNvSpPr>
            <a:spLocks noGrp="1"/>
          </p:cNvSpPr>
          <p:nvPr>
            <p:ph type="ctrTitle"/>
          </p:nvPr>
        </p:nvSpPr>
        <p:spPr>
          <a:xfrm>
            <a:off x="1024883" y="447471"/>
            <a:ext cx="10513106" cy="933239"/>
          </a:xfrm>
        </p:spPr>
        <p:txBody>
          <a:bodyPr>
            <a:normAutofit/>
          </a:bodyPr>
          <a:lstStyle/>
          <a:p>
            <a:pPr algn="l"/>
            <a:r>
              <a:rPr lang="en-US" sz="4000" dirty="0">
                <a:solidFill>
                  <a:schemeClr val="accent1">
                    <a:lumMod val="75000"/>
                  </a:schemeClr>
                </a:solidFill>
                <a:latin typeface="Calibri" panose="020F0502020204030204" pitchFamily="34" charset="0"/>
              </a:rPr>
              <a:t>Candidate Research – Indeed.com</a:t>
            </a:r>
          </a:p>
        </p:txBody>
      </p:sp>
      <p:sp>
        <p:nvSpPr>
          <p:cNvPr id="46" name="Rectangle 2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7" name="Group 22">
            <a:extLst>
              <a:ext uri="{FF2B5EF4-FFF2-40B4-BE49-F238E27FC236}">
                <a16:creationId xmlns:a16="http://schemas.microsoft.com/office/drawing/2014/main" id="{B4C49FD3-CD95-4BA4-8BD3-B4A4C6844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24" name="Rectangle 64">
              <a:extLst>
                <a:ext uri="{FF2B5EF4-FFF2-40B4-BE49-F238E27FC236}">
                  <a16:creationId xmlns:a16="http://schemas.microsoft.com/office/drawing/2014/main" id="{194125EE-68A0-44AF-9565-81EF0F31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66">
              <a:extLst>
                <a:ext uri="{FF2B5EF4-FFF2-40B4-BE49-F238E27FC236}">
                  <a16:creationId xmlns:a16="http://schemas.microsoft.com/office/drawing/2014/main" id="{47D98E13-5DFC-4FC3-B217-18D7503F2D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64">
              <a:extLst>
                <a:ext uri="{FF2B5EF4-FFF2-40B4-BE49-F238E27FC236}">
                  <a16:creationId xmlns:a16="http://schemas.microsoft.com/office/drawing/2014/main" id="{1208B249-52C1-45B2-94CA-7FCF767BD5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66">
              <a:extLst>
                <a:ext uri="{FF2B5EF4-FFF2-40B4-BE49-F238E27FC236}">
                  <a16:creationId xmlns:a16="http://schemas.microsoft.com/office/drawing/2014/main" id="{8E8EC538-BB99-4192-A555-FD23D92C5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64">
              <a:extLst>
                <a:ext uri="{FF2B5EF4-FFF2-40B4-BE49-F238E27FC236}">
                  <a16:creationId xmlns:a16="http://schemas.microsoft.com/office/drawing/2014/main" id="{C818F7CD-D8C3-4B0E-8332-5F5D23675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66">
              <a:extLst>
                <a:ext uri="{FF2B5EF4-FFF2-40B4-BE49-F238E27FC236}">
                  <a16:creationId xmlns:a16="http://schemas.microsoft.com/office/drawing/2014/main" id="{BA3A1026-C945-44C7-95BC-3BF4551EF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64">
              <a:extLst>
                <a:ext uri="{FF2B5EF4-FFF2-40B4-BE49-F238E27FC236}">
                  <a16:creationId xmlns:a16="http://schemas.microsoft.com/office/drawing/2014/main" id="{E7A2271E-1BF0-4DBF-BDC5-8205DFE2B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66">
              <a:extLst>
                <a:ext uri="{FF2B5EF4-FFF2-40B4-BE49-F238E27FC236}">
                  <a16:creationId xmlns:a16="http://schemas.microsoft.com/office/drawing/2014/main" id="{FC359C9B-D7DB-4D67-BC20-0ED526C67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64">
              <a:extLst>
                <a:ext uri="{FF2B5EF4-FFF2-40B4-BE49-F238E27FC236}">
                  <a16:creationId xmlns:a16="http://schemas.microsoft.com/office/drawing/2014/main" id="{5DA7CDCF-326D-40F3-9FA1-F6B696E8F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66">
              <a:extLst>
                <a:ext uri="{FF2B5EF4-FFF2-40B4-BE49-F238E27FC236}">
                  <a16:creationId xmlns:a16="http://schemas.microsoft.com/office/drawing/2014/main" id="{42EAB6A2-C79F-4E11-BA2B-82394503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64">
              <a:extLst>
                <a:ext uri="{FF2B5EF4-FFF2-40B4-BE49-F238E27FC236}">
                  <a16:creationId xmlns:a16="http://schemas.microsoft.com/office/drawing/2014/main" id="{0409AE1C-32E7-42F0-8174-D8EC28D1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66">
              <a:extLst>
                <a:ext uri="{FF2B5EF4-FFF2-40B4-BE49-F238E27FC236}">
                  <a16:creationId xmlns:a16="http://schemas.microsoft.com/office/drawing/2014/main" id="{6D094018-4CC4-4507-BD21-223B12217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64">
              <a:extLst>
                <a:ext uri="{FF2B5EF4-FFF2-40B4-BE49-F238E27FC236}">
                  <a16:creationId xmlns:a16="http://schemas.microsoft.com/office/drawing/2014/main" id="{4971B5B3-87D2-49C1-9AD0-984AF7579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66">
              <a:extLst>
                <a:ext uri="{FF2B5EF4-FFF2-40B4-BE49-F238E27FC236}">
                  <a16:creationId xmlns:a16="http://schemas.microsoft.com/office/drawing/2014/main" id="{7F8CC77F-5D16-46D1-9E76-844D3D54B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64">
              <a:extLst>
                <a:ext uri="{FF2B5EF4-FFF2-40B4-BE49-F238E27FC236}">
                  <a16:creationId xmlns:a16="http://schemas.microsoft.com/office/drawing/2014/main" id="{3136B198-9314-404B-9B2A-B12F1C81E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66">
              <a:extLst>
                <a:ext uri="{FF2B5EF4-FFF2-40B4-BE49-F238E27FC236}">
                  <a16:creationId xmlns:a16="http://schemas.microsoft.com/office/drawing/2014/main" id="{3AD2B785-CD5F-4846-8278-FD202F83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64">
              <a:extLst>
                <a:ext uri="{FF2B5EF4-FFF2-40B4-BE49-F238E27FC236}">
                  <a16:creationId xmlns:a16="http://schemas.microsoft.com/office/drawing/2014/main" id="{3C6BD3BE-D8A5-4561-9641-5F579267C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66">
              <a:extLst>
                <a:ext uri="{FF2B5EF4-FFF2-40B4-BE49-F238E27FC236}">
                  <a16:creationId xmlns:a16="http://schemas.microsoft.com/office/drawing/2014/main" id="{883722C6-0687-4FBC-924C-022C334B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64">
              <a:extLst>
                <a:ext uri="{FF2B5EF4-FFF2-40B4-BE49-F238E27FC236}">
                  <a16:creationId xmlns:a16="http://schemas.microsoft.com/office/drawing/2014/main" id="{50E3342E-EFDF-4EE7-A275-A46FE15FD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66">
              <a:extLst>
                <a:ext uri="{FF2B5EF4-FFF2-40B4-BE49-F238E27FC236}">
                  <a16:creationId xmlns:a16="http://schemas.microsoft.com/office/drawing/2014/main" id="{02A591D3-77C5-427A-84E7-5040F9C17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5" name="Rectangle 44">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9" name="Content Placeholder 4">
            <a:extLst>
              <a:ext uri="{FF2B5EF4-FFF2-40B4-BE49-F238E27FC236}">
                <a16:creationId xmlns:a16="http://schemas.microsoft.com/office/drawing/2014/main" id="{3CB19CD6-AFC9-4773-8E13-0813B4588E81}"/>
              </a:ext>
            </a:extLst>
          </p:cNvPr>
          <p:cNvPicPr>
            <a:picLocks noChangeAspect="1"/>
          </p:cNvPicPr>
          <p:nvPr/>
        </p:nvPicPr>
        <p:blipFill rotWithShape="1">
          <a:blip r:embed="rId2"/>
          <a:srcRect r="18698"/>
          <a:stretch/>
        </p:blipFill>
        <p:spPr>
          <a:xfrm>
            <a:off x="3106258" y="1495972"/>
            <a:ext cx="5854700" cy="4914557"/>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80689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18">
            <a:extLst>
              <a:ext uri="{FF2B5EF4-FFF2-40B4-BE49-F238E27FC236}">
                <a16:creationId xmlns:a16="http://schemas.microsoft.com/office/drawing/2014/main" id="{4A70F4F6-8761-4016-931A-4535464E4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6324805-5883-4008-B571-C78892589113}"/>
              </a:ext>
            </a:extLst>
          </p:cNvPr>
          <p:cNvSpPr>
            <a:spLocks noGrp="1"/>
          </p:cNvSpPr>
          <p:nvPr>
            <p:ph type="ctrTitle"/>
          </p:nvPr>
        </p:nvSpPr>
        <p:spPr>
          <a:xfrm>
            <a:off x="1142933" y="1"/>
            <a:ext cx="10513106" cy="1156996"/>
          </a:xfrm>
        </p:spPr>
        <p:txBody>
          <a:bodyPr>
            <a:normAutofit/>
          </a:bodyPr>
          <a:lstStyle/>
          <a:p>
            <a:pPr algn="l"/>
            <a:r>
              <a:rPr lang="en-US" sz="4000" dirty="0">
                <a:solidFill>
                  <a:schemeClr val="accent1">
                    <a:lumMod val="75000"/>
                  </a:schemeClr>
                </a:solidFill>
                <a:latin typeface="Calibri" panose="020F0502020204030204" pitchFamily="34" charset="0"/>
              </a:rPr>
              <a:t>Candidate Sourcing – TheLadders.com</a:t>
            </a:r>
          </a:p>
        </p:txBody>
      </p:sp>
      <p:sp>
        <p:nvSpPr>
          <p:cNvPr id="46" name="Rectangle 2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7" name="Group 22">
            <a:extLst>
              <a:ext uri="{FF2B5EF4-FFF2-40B4-BE49-F238E27FC236}">
                <a16:creationId xmlns:a16="http://schemas.microsoft.com/office/drawing/2014/main" id="{B4C49FD3-CD95-4BA4-8BD3-B4A4C6844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24" name="Rectangle 64">
              <a:extLst>
                <a:ext uri="{FF2B5EF4-FFF2-40B4-BE49-F238E27FC236}">
                  <a16:creationId xmlns:a16="http://schemas.microsoft.com/office/drawing/2014/main" id="{194125EE-68A0-44AF-9565-81EF0F31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66">
              <a:extLst>
                <a:ext uri="{FF2B5EF4-FFF2-40B4-BE49-F238E27FC236}">
                  <a16:creationId xmlns:a16="http://schemas.microsoft.com/office/drawing/2014/main" id="{47D98E13-5DFC-4FC3-B217-18D7503F2D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64">
              <a:extLst>
                <a:ext uri="{FF2B5EF4-FFF2-40B4-BE49-F238E27FC236}">
                  <a16:creationId xmlns:a16="http://schemas.microsoft.com/office/drawing/2014/main" id="{1208B249-52C1-45B2-94CA-7FCF767BD5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66">
              <a:extLst>
                <a:ext uri="{FF2B5EF4-FFF2-40B4-BE49-F238E27FC236}">
                  <a16:creationId xmlns:a16="http://schemas.microsoft.com/office/drawing/2014/main" id="{8E8EC538-BB99-4192-A555-FD23D92C5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64">
              <a:extLst>
                <a:ext uri="{FF2B5EF4-FFF2-40B4-BE49-F238E27FC236}">
                  <a16:creationId xmlns:a16="http://schemas.microsoft.com/office/drawing/2014/main" id="{C818F7CD-D8C3-4B0E-8332-5F5D23675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66">
              <a:extLst>
                <a:ext uri="{FF2B5EF4-FFF2-40B4-BE49-F238E27FC236}">
                  <a16:creationId xmlns:a16="http://schemas.microsoft.com/office/drawing/2014/main" id="{BA3A1026-C945-44C7-95BC-3BF4551EF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64">
              <a:extLst>
                <a:ext uri="{FF2B5EF4-FFF2-40B4-BE49-F238E27FC236}">
                  <a16:creationId xmlns:a16="http://schemas.microsoft.com/office/drawing/2014/main" id="{E7A2271E-1BF0-4DBF-BDC5-8205DFE2B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66">
              <a:extLst>
                <a:ext uri="{FF2B5EF4-FFF2-40B4-BE49-F238E27FC236}">
                  <a16:creationId xmlns:a16="http://schemas.microsoft.com/office/drawing/2014/main" id="{FC359C9B-D7DB-4D67-BC20-0ED526C67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64">
              <a:extLst>
                <a:ext uri="{FF2B5EF4-FFF2-40B4-BE49-F238E27FC236}">
                  <a16:creationId xmlns:a16="http://schemas.microsoft.com/office/drawing/2014/main" id="{5DA7CDCF-326D-40F3-9FA1-F6B696E8F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66">
              <a:extLst>
                <a:ext uri="{FF2B5EF4-FFF2-40B4-BE49-F238E27FC236}">
                  <a16:creationId xmlns:a16="http://schemas.microsoft.com/office/drawing/2014/main" id="{42EAB6A2-C79F-4E11-BA2B-82394503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64">
              <a:extLst>
                <a:ext uri="{FF2B5EF4-FFF2-40B4-BE49-F238E27FC236}">
                  <a16:creationId xmlns:a16="http://schemas.microsoft.com/office/drawing/2014/main" id="{0409AE1C-32E7-42F0-8174-D8EC28D1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66">
              <a:extLst>
                <a:ext uri="{FF2B5EF4-FFF2-40B4-BE49-F238E27FC236}">
                  <a16:creationId xmlns:a16="http://schemas.microsoft.com/office/drawing/2014/main" id="{6D094018-4CC4-4507-BD21-223B12217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64">
              <a:extLst>
                <a:ext uri="{FF2B5EF4-FFF2-40B4-BE49-F238E27FC236}">
                  <a16:creationId xmlns:a16="http://schemas.microsoft.com/office/drawing/2014/main" id="{4971B5B3-87D2-49C1-9AD0-984AF7579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66">
              <a:extLst>
                <a:ext uri="{FF2B5EF4-FFF2-40B4-BE49-F238E27FC236}">
                  <a16:creationId xmlns:a16="http://schemas.microsoft.com/office/drawing/2014/main" id="{7F8CC77F-5D16-46D1-9E76-844D3D54B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64">
              <a:extLst>
                <a:ext uri="{FF2B5EF4-FFF2-40B4-BE49-F238E27FC236}">
                  <a16:creationId xmlns:a16="http://schemas.microsoft.com/office/drawing/2014/main" id="{3136B198-9314-404B-9B2A-B12F1C81E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66">
              <a:extLst>
                <a:ext uri="{FF2B5EF4-FFF2-40B4-BE49-F238E27FC236}">
                  <a16:creationId xmlns:a16="http://schemas.microsoft.com/office/drawing/2014/main" id="{3AD2B785-CD5F-4846-8278-FD202F83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64">
              <a:extLst>
                <a:ext uri="{FF2B5EF4-FFF2-40B4-BE49-F238E27FC236}">
                  <a16:creationId xmlns:a16="http://schemas.microsoft.com/office/drawing/2014/main" id="{3C6BD3BE-D8A5-4561-9641-5F579267C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66">
              <a:extLst>
                <a:ext uri="{FF2B5EF4-FFF2-40B4-BE49-F238E27FC236}">
                  <a16:creationId xmlns:a16="http://schemas.microsoft.com/office/drawing/2014/main" id="{883722C6-0687-4FBC-924C-022C334B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64">
              <a:extLst>
                <a:ext uri="{FF2B5EF4-FFF2-40B4-BE49-F238E27FC236}">
                  <a16:creationId xmlns:a16="http://schemas.microsoft.com/office/drawing/2014/main" id="{50E3342E-EFDF-4EE7-A275-A46FE15FD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66">
              <a:extLst>
                <a:ext uri="{FF2B5EF4-FFF2-40B4-BE49-F238E27FC236}">
                  <a16:creationId xmlns:a16="http://schemas.microsoft.com/office/drawing/2014/main" id="{02A591D3-77C5-427A-84E7-5040F9C17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5" name="Rectangle 44">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0" name="Content Placeholder 4">
            <a:extLst>
              <a:ext uri="{FF2B5EF4-FFF2-40B4-BE49-F238E27FC236}">
                <a16:creationId xmlns:a16="http://schemas.microsoft.com/office/drawing/2014/main" id="{C8494F78-18E5-46E1-B210-39E4812B2FC6}"/>
              </a:ext>
            </a:extLst>
          </p:cNvPr>
          <p:cNvPicPr>
            <a:picLocks noChangeAspect="1"/>
          </p:cNvPicPr>
          <p:nvPr/>
        </p:nvPicPr>
        <p:blipFill>
          <a:blip r:embed="rId2"/>
          <a:stretch>
            <a:fillRect/>
          </a:stretch>
        </p:blipFill>
        <p:spPr>
          <a:xfrm>
            <a:off x="3503381" y="1156997"/>
            <a:ext cx="5192749" cy="5622494"/>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181000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18">
            <a:extLst>
              <a:ext uri="{FF2B5EF4-FFF2-40B4-BE49-F238E27FC236}">
                <a16:creationId xmlns:a16="http://schemas.microsoft.com/office/drawing/2014/main" id="{4A70F4F6-8761-4016-931A-4535464E4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324805-5883-4008-B571-C78892589113}"/>
              </a:ext>
            </a:extLst>
          </p:cNvPr>
          <p:cNvSpPr>
            <a:spLocks noGrp="1"/>
          </p:cNvSpPr>
          <p:nvPr>
            <p:ph type="ctrTitle"/>
          </p:nvPr>
        </p:nvSpPr>
        <p:spPr>
          <a:xfrm>
            <a:off x="1033272" y="543223"/>
            <a:ext cx="10513106" cy="1453014"/>
          </a:xfrm>
        </p:spPr>
        <p:txBody>
          <a:bodyPr>
            <a:normAutofit fontScale="90000"/>
          </a:bodyPr>
          <a:lstStyle/>
          <a:p>
            <a:pPr algn="l"/>
            <a:r>
              <a:rPr lang="en-US" sz="4800" b="1" dirty="0">
                <a:solidFill>
                  <a:schemeClr val="accent1">
                    <a:lumMod val="75000"/>
                  </a:schemeClr>
                </a:solidFill>
                <a:effectLst/>
                <a:latin typeface="Calibri" panose="020F0502020204030204" pitchFamily="34" charset="0"/>
                <a:ea typeface="Calibri" panose="020F0502020204030204" pitchFamily="34" charset="0"/>
              </a:rPr>
              <a:t>Recruiting through the Great Resignation: </a:t>
            </a:r>
            <a:br>
              <a:rPr lang="en-US" sz="4000" dirty="0">
                <a:solidFill>
                  <a:schemeClr val="accent1">
                    <a:lumMod val="75000"/>
                  </a:schemeClr>
                </a:solidFill>
                <a:effectLst/>
                <a:latin typeface="Calibri" panose="020F0502020204030204" pitchFamily="34" charset="0"/>
                <a:ea typeface="Calibri" panose="020F0502020204030204" pitchFamily="34" charset="0"/>
              </a:rPr>
            </a:br>
            <a:r>
              <a:rPr lang="en-US" sz="4000" dirty="0">
                <a:solidFill>
                  <a:schemeClr val="accent1">
                    <a:lumMod val="75000"/>
                  </a:schemeClr>
                </a:solidFill>
                <a:effectLst/>
                <a:latin typeface="Calibri" panose="020F0502020204030204" pitchFamily="34" charset="0"/>
                <a:ea typeface="Calibri" panose="020F0502020204030204" pitchFamily="34" charset="0"/>
              </a:rPr>
              <a:t>Best Practices from Private Sector Recruiting</a:t>
            </a:r>
            <a:endParaRPr lang="en-US" sz="4000" dirty="0">
              <a:solidFill>
                <a:schemeClr val="accent1">
                  <a:lumMod val="75000"/>
                </a:schemeClr>
              </a:solidFill>
            </a:endParaRPr>
          </a:p>
        </p:txBody>
      </p:sp>
      <p:sp>
        <p:nvSpPr>
          <p:cNvPr id="3" name="Subtitle 2">
            <a:extLst>
              <a:ext uri="{FF2B5EF4-FFF2-40B4-BE49-F238E27FC236}">
                <a16:creationId xmlns:a16="http://schemas.microsoft.com/office/drawing/2014/main" id="{D876C430-9B3A-4107-ACD2-7267205C8042}"/>
              </a:ext>
            </a:extLst>
          </p:cNvPr>
          <p:cNvSpPr>
            <a:spLocks noGrp="1"/>
          </p:cNvSpPr>
          <p:nvPr>
            <p:ph type="subTitle" idx="1"/>
          </p:nvPr>
        </p:nvSpPr>
        <p:spPr>
          <a:xfrm>
            <a:off x="2048231" y="2233345"/>
            <a:ext cx="8702510" cy="4218806"/>
          </a:xfrm>
        </p:spPr>
        <p:txBody>
          <a:bodyPr anchor="t">
            <a:normAutofit/>
          </a:bodyPr>
          <a:lstStyle/>
          <a:p>
            <a:pPr marL="342900" indent="-342900" algn="l">
              <a:lnSpc>
                <a:spcPct val="105000"/>
              </a:lnSpc>
              <a:spcBef>
                <a:spcPts val="0"/>
              </a:spcBef>
              <a:spcAft>
                <a:spcPts val="800"/>
              </a:spcAft>
              <a:buFont typeface="Symbol" panose="05050102010706020507" pitchFamily="18" charset="2"/>
              <a:buChar char=""/>
            </a:pPr>
            <a:r>
              <a:rPr lang="en-US" sz="2200" dirty="0">
                <a:solidFill>
                  <a:schemeClr val="tx2">
                    <a:lumMod val="75000"/>
                  </a:schemeClr>
                </a:solidFill>
                <a:effectLst/>
                <a:latin typeface="Calibri" panose="020F0502020204030204" pitchFamily="34" charset="0"/>
                <a:ea typeface="Times New Roman" panose="02020603050405020304" pitchFamily="18" charset="0"/>
              </a:rPr>
              <a:t>Health Care Industry Mindset</a:t>
            </a:r>
            <a:endParaRPr lang="en-US" sz="2200" dirty="0">
              <a:solidFill>
                <a:schemeClr val="tx2">
                  <a:lumMod val="75000"/>
                </a:schemeClr>
              </a:solidFill>
              <a:effectLst/>
              <a:latin typeface="Calibri" panose="020F0502020204030204" pitchFamily="34" charset="0"/>
              <a:ea typeface="Calibri" panose="020F0502020204030204" pitchFamily="34" charset="0"/>
            </a:endParaRPr>
          </a:p>
          <a:p>
            <a:pPr marL="342900" indent="-342900" algn="l">
              <a:lnSpc>
                <a:spcPct val="105000"/>
              </a:lnSpc>
              <a:spcBef>
                <a:spcPts val="0"/>
              </a:spcBef>
              <a:spcAft>
                <a:spcPts val="800"/>
              </a:spcAft>
              <a:buFont typeface="Symbol" panose="05050102010706020507" pitchFamily="18" charset="2"/>
              <a:buChar char=""/>
            </a:pPr>
            <a:r>
              <a:rPr lang="en-US" sz="2200" dirty="0">
                <a:solidFill>
                  <a:schemeClr val="tx2">
                    <a:lumMod val="75000"/>
                  </a:schemeClr>
                </a:solidFill>
                <a:effectLst/>
                <a:latin typeface="Calibri" panose="020F0502020204030204" pitchFamily="34" charset="0"/>
                <a:ea typeface="Times New Roman" panose="02020603050405020304" pitchFamily="18" charset="0"/>
              </a:rPr>
              <a:t>Building Candidate Pipelines</a:t>
            </a:r>
            <a:endParaRPr lang="en-US" sz="2200" dirty="0">
              <a:solidFill>
                <a:schemeClr val="tx2">
                  <a:lumMod val="75000"/>
                </a:schemeClr>
              </a:solidFill>
              <a:effectLst/>
              <a:latin typeface="Calibri" panose="020F0502020204030204" pitchFamily="34" charset="0"/>
              <a:ea typeface="Calibri" panose="020F0502020204030204" pitchFamily="34" charset="0"/>
            </a:endParaRPr>
          </a:p>
          <a:p>
            <a:pPr marL="342900" indent="-342900" algn="l">
              <a:lnSpc>
                <a:spcPct val="105000"/>
              </a:lnSpc>
              <a:spcBef>
                <a:spcPts val="0"/>
              </a:spcBef>
              <a:spcAft>
                <a:spcPts val="800"/>
              </a:spcAft>
              <a:buFont typeface="Symbol" panose="05050102010706020507" pitchFamily="18" charset="2"/>
              <a:buChar char=""/>
            </a:pPr>
            <a:r>
              <a:rPr lang="en-US" sz="2200" dirty="0">
                <a:solidFill>
                  <a:schemeClr val="tx2">
                    <a:lumMod val="75000"/>
                  </a:schemeClr>
                </a:solidFill>
                <a:effectLst/>
                <a:latin typeface="Calibri" panose="020F0502020204030204" pitchFamily="34" charset="0"/>
                <a:ea typeface="Times New Roman" panose="02020603050405020304" pitchFamily="18" charset="0"/>
              </a:rPr>
              <a:t>Recruitment Tools for Sourcing</a:t>
            </a:r>
            <a:endParaRPr lang="en-US" sz="2200" dirty="0">
              <a:solidFill>
                <a:schemeClr val="tx2">
                  <a:lumMod val="75000"/>
                </a:schemeClr>
              </a:solidFill>
              <a:effectLst/>
              <a:latin typeface="Calibri" panose="020F0502020204030204" pitchFamily="34" charset="0"/>
              <a:ea typeface="Calibri" panose="020F0502020204030204" pitchFamily="34" charset="0"/>
            </a:endParaRPr>
          </a:p>
          <a:p>
            <a:pPr marL="342900" indent="-342900" algn="l">
              <a:lnSpc>
                <a:spcPct val="105000"/>
              </a:lnSpc>
              <a:spcBef>
                <a:spcPts val="0"/>
              </a:spcBef>
              <a:spcAft>
                <a:spcPts val="800"/>
              </a:spcAft>
              <a:buFont typeface="Symbol" panose="05050102010706020507" pitchFamily="18" charset="2"/>
              <a:buChar char=""/>
            </a:pPr>
            <a:r>
              <a:rPr lang="en-US" sz="2200" dirty="0">
                <a:solidFill>
                  <a:schemeClr val="tx2">
                    <a:lumMod val="75000"/>
                  </a:schemeClr>
                </a:solidFill>
                <a:effectLst/>
                <a:latin typeface="Calibri" panose="020F0502020204030204" pitchFamily="34" charset="0"/>
                <a:ea typeface="Times New Roman" panose="02020603050405020304" pitchFamily="18" charset="0"/>
              </a:rPr>
              <a:t>High Touch Candidate Experience </a:t>
            </a:r>
            <a:endParaRPr lang="en-US" sz="2200" dirty="0">
              <a:solidFill>
                <a:schemeClr val="tx2">
                  <a:lumMod val="75000"/>
                </a:schemeClr>
              </a:solidFill>
              <a:effectLst/>
              <a:latin typeface="Calibri" panose="020F0502020204030204" pitchFamily="34" charset="0"/>
              <a:ea typeface="Calibri" panose="020F0502020204030204" pitchFamily="34" charset="0"/>
            </a:endParaRPr>
          </a:p>
          <a:p>
            <a:pPr marL="342900" indent="-342900" algn="l">
              <a:lnSpc>
                <a:spcPct val="105000"/>
              </a:lnSpc>
              <a:spcBef>
                <a:spcPts val="0"/>
              </a:spcBef>
              <a:spcAft>
                <a:spcPts val="800"/>
              </a:spcAft>
              <a:buFont typeface="Symbol" panose="05050102010706020507" pitchFamily="18" charset="2"/>
              <a:buChar char=""/>
            </a:pPr>
            <a:r>
              <a:rPr lang="en-US" sz="2200" dirty="0">
                <a:solidFill>
                  <a:schemeClr val="tx2">
                    <a:lumMod val="75000"/>
                  </a:schemeClr>
                </a:solidFill>
                <a:effectLst/>
                <a:latin typeface="Calibri" panose="020F0502020204030204" pitchFamily="34" charset="0"/>
                <a:ea typeface="Times New Roman" panose="02020603050405020304" pitchFamily="18" charset="0"/>
              </a:rPr>
              <a:t>Getting Hires</a:t>
            </a:r>
            <a:endParaRPr lang="en-US" sz="1800" dirty="0">
              <a:effectLst/>
              <a:latin typeface="Calibri" panose="020F0502020204030204" pitchFamily="34" charset="0"/>
              <a:ea typeface="Calibri" panose="020F0502020204030204" pitchFamily="34" charset="0"/>
            </a:endParaRPr>
          </a:p>
          <a:p>
            <a:pPr algn="l"/>
            <a:endParaRPr lang="en-US" sz="3200" dirty="0"/>
          </a:p>
        </p:txBody>
      </p:sp>
      <p:sp>
        <p:nvSpPr>
          <p:cNvPr id="46" name="Rectangle 2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2">
            <a:extLst>
              <a:ext uri="{FF2B5EF4-FFF2-40B4-BE49-F238E27FC236}">
                <a16:creationId xmlns:a16="http://schemas.microsoft.com/office/drawing/2014/main" id="{B4C49FD3-CD95-4BA4-8BD3-B4A4C6844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24" name="Rectangle 64">
              <a:extLst>
                <a:ext uri="{FF2B5EF4-FFF2-40B4-BE49-F238E27FC236}">
                  <a16:creationId xmlns:a16="http://schemas.microsoft.com/office/drawing/2014/main" id="{194125EE-68A0-44AF-9565-81EF0F31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47D98E13-5DFC-4FC3-B217-18D7503F2D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1208B249-52C1-45B2-94CA-7FCF767BD5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8E8EC538-BB99-4192-A555-FD23D92C5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C818F7CD-D8C3-4B0E-8332-5F5D23675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BA3A1026-C945-44C7-95BC-3BF4551EF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E7A2271E-1BF0-4DBF-BDC5-8205DFE2B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FC359C9B-D7DB-4D67-BC20-0ED526C67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5DA7CDCF-326D-40F3-9FA1-F6B696E8F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42EAB6A2-C79F-4E11-BA2B-82394503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0409AE1C-32E7-42F0-8174-D8EC28D1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6D094018-4CC4-4507-BD21-223B12217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4971B5B3-87D2-49C1-9AD0-984AF7579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7F8CC77F-5D16-46D1-9E76-844D3D54B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3136B198-9314-404B-9B2A-B12F1C81E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3AD2B785-CD5F-4846-8278-FD202F83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4">
              <a:extLst>
                <a:ext uri="{FF2B5EF4-FFF2-40B4-BE49-F238E27FC236}">
                  <a16:creationId xmlns:a16="http://schemas.microsoft.com/office/drawing/2014/main" id="{3C6BD3BE-D8A5-4561-9641-5F579267C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6">
              <a:extLst>
                <a:ext uri="{FF2B5EF4-FFF2-40B4-BE49-F238E27FC236}">
                  <a16:creationId xmlns:a16="http://schemas.microsoft.com/office/drawing/2014/main" id="{883722C6-0687-4FBC-924C-022C334B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50E3342E-EFDF-4EE7-A275-A46FE15FD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02A591D3-77C5-427A-84E7-5040F9C17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Rectangle 44">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4819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18">
            <a:extLst>
              <a:ext uri="{FF2B5EF4-FFF2-40B4-BE49-F238E27FC236}">
                <a16:creationId xmlns:a16="http://schemas.microsoft.com/office/drawing/2014/main" id="{4A70F4F6-8761-4016-931A-4535464E4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6324805-5883-4008-B571-C78892589113}"/>
              </a:ext>
            </a:extLst>
          </p:cNvPr>
          <p:cNvSpPr>
            <a:spLocks noGrp="1"/>
          </p:cNvSpPr>
          <p:nvPr>
            <p:ph type="ctrTitle"/>
          </p:nvPr>
        </p:nvSpPr>
        <p:spPr>
          <a:xfrm>
            <a:off x="1024883" y="447471"/>
            <a:ext cx="10513106" cy="933239"/>
          </a:xfrm>
        </p:spPr>
        <p:txBody>
          <a:bodyPr>
            <a:normAutofit/>
          </a:bodyPr>
          <a:lstStyle/>
          <a:p>
            <a:pPr algn="l"/>
            <a:r>
              <a:rPr lang="en-US" sz="4000" dirty="0">
                <a:solidFill>
                  <a:schemeClr val="accent1">
                    <a:lumMod val="75000"/>
                  </a:schemeClr>
                </a:solidFill>
                <a:latin typeface="Calibri" panose="020F0502020204030204" pitchFamily="34" charset="0"/>
              </a:rPr>
              <a:t>Candidate Sourcing – followerwonk.com</a:t>
            </a:r>
          </a:p>
        </p:txBody>
      </p:sp>
      <p:sp>
        <p:nvSpPr>
          <p:cNvPr id="46" name="Rectangle 2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7" name="Group 22">
            <a:extLst>
              <a:ext uri="{FF2B5EF4-FFF2-40B4-BE49-F238E27FC236}">
                <a16:creationId xmlns:a16="http://schemas.microsoft.com/office/drawing/2014/main" id="{B4C49FD3-CD95-4BA4-8BD3-B4A4C6844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24" name="Rectangle 64">
              <a:extLst>
                <a:ext uri="{FF2B5EF4-FFF2-40B4-BE49-F238E27FC236}">
                  <a16:creationId xmlns:a16="http://schemas.microsoft.com/office/drawing/2014/main" id="{194125EE-68A0-44AF-9565-81EF0F31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66">
              <a:extLst>
                <a:ext uri="{FF2B5EF4-FFF2-40B4-BE49-F238E27FC236}">
                  <a16:creationId xmlns:a16="http://schemas.microsoft.com/office/drawing/2014/main" id="{47D98E13-5DFC-4FC3-B217-18D7503F2D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64">
              <a:extLst>
                <a:ext uri="{FF2B5EF4-FFF2-40B4-BE49-F238E27FC236}">
                  <a16:creationId xmlns:a16="http://schemas.microsoft.com/office/drawing/2014/main" id="{1208B249-52C1-45B2-94CA-7FCF767BD5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66">
              <a:extLst>
                <a:ext uri="{FF2B5EF4-FFF2-40B4-BE49-F238E27FC236}">
                  <a16:creationId xmlns:a16="http://schemas.microsoft.com/office/drawing/2014/main" id="{8E8EC538-BB99-4192-A555-FD23D92C5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64">
              <a:extLst>
                <a:ext uri="{FF2B5EF4-FFF2-40B4-BE49-F238E27FC236}">
                  <a16:creationId xmlns:a16="http://schemas.microsoft.com/office/drawing/2014/main" id="{C818F7CD-D8C3-4B0E-8332-5F5D23675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66">
              <a:extLst>
                <a:ext uri="{FF2B5EF4-FFF2-40B4-BE49-F238E27FC236}">
                  <a16:creationId xmlns:a16="http://schemas.microsoft.com/office/drawing/2014/main" id="{BA3A1026-C945-44C7-95BC-3BF4551EF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64">
              <a:extLst>
                <a:ext uri="{FF2B5EF4-FFF2-40B4-BE49-F238E27FC236}">
                  <a16:creationId xmlns:a16="http://schemas.microsoft.com/office/drawing/2014/main" id="{E7A2271E-1BF0-4DBF-BDC5-8205DFE2B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66">
              <a:extLst>
                <a:ext uri="{FF2B5EF4-FFF2-40B4-BE49-F238E27FC236}">
                  <a16:creationId xmlns:a16="http://schemas.microsoft.com/office/drawing/2014/main" id="{FC359C9B-D7DB-4D67-BC20-0ED526C67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64">
              <a:extLst>
                <a:ext uri="{FF2B5EF4-FFF2-40B4-BE49-F238E27FC236}">
                  <a16:creationId xmlns:a16="http://schemas.microsoft.com/office/drawing/2014/main" id="{5DA7CDCF-326D-40F3-9FA1-F6B696E8F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66">
              <a:extLst>
                <a:ext uri="{FF2B5EF4-FFF2-40B4-BE49-F238E27FC236}">
                  <a16:creationId xmlns:a16="http://schemas.microsoft.com/office/drawing/2014/main" id="{42EAB6A2-C79F-4E11-BA2B-82394503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64">
              <a:extLst>
                <a:ext uri="{FF2B5EF4-FFF2-40B4-BE49-F238E27FC236}">
                  <a16:creationId xmlns:a16="http://schemas.microsoft.com/office/drawing/2014/main" id="{0409AE1C-32E7-42F0-8174-D8EC28D1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66">
              <a:extLst>
                <a:ext uri="{FF2B5EF4-FFF2-40B4-BE49-F238E27FC236}">
                  <a16:creationId xmlns:a16="http://schemas.microsoft.com/office/drawing/2014/main" id="{6D094018-4CC4-4507-BD21-223B12217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64">
              <a:extLst>
                <a:ext uri="{FF2B5EF4-FFF2-40B4-BE49-F238E27FC236}">
                  <a16:creationId xmlns:a16="http://schemas.microsoft.com/office/drawing/2014/main" id="{4971B5B3-87D2-49C1-9AD0-984AF7579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66">
              <a:extLst>
                <a:ext uri="{FF2B5EF4-FFF2-40B4-BE49-F238E27FC236}">
                  <a16:creationId xmlns:a16="http://schemas.microsoft.com/office/drawing/2014/main" id="{7F8CC77F-5D16-46D1-9E76-844D3D54B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64">
              <a:extLst>
                <a:ext uri="{FF2B5EF4-FFF2-40B4-BE49-F238E27FC236}">
                  <a16:creationId xmlns:a16="http://schemas.microsoft.com/office/drawing/2014/main" id="{3136B198-9314-404B-9B2A-B12F1C81E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66">
              <a:extLst>
                <a:ext uri="{FF2B5EF4-FFF2-40B4-BE49-F238E27FC236}">
                  <a16:creationId xmlns:a16="http://schemas.microsoft.com/office/drawing/2014/main" id="{3AD2B785-CD5F-4846-8278-FD202F83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64">
              <a:extLst>
                <a:ext uri="{FF2B5EF4-FFF2-40B4-BE49-F238E27FC236}">
                  <a16:creationId xmlns:a16="http://schemas.microsoft.com/office/drawing/2014/main" id="{3C6BD3BE-D8A5-4561-9641-5F579267C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66">
              <a:extLst>
                <a:ext uri="{FF2B5EF4-FFF2-40B4-BE49-F238E27FC236}">
                  <a16:creationId xmlns:a16="http://schemas.microsoft.com/office/drawing/2014/main" id="{883722C6-0687-4FBC-924C-022C334B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64">
              <a:extLst>
                <a:ext uri="{FF2B5EF4-FFF2-40B4-BE49-F238E27FC236}">
                  <a16:creationId xmlns:a16="http://schemas.microsoft.com/office/drawing/2014/main" id="{50E3342E-EFDF-4EE7-A275-A46FE15FD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66">
              <a:extLst>
                <a:ext uri="{FF2B5EF4-FFF2-40B4-BE49-F238E27FC236}">
                  <a16:creationId xmlns:a16="http://schemas.microsoft.com/office/drawing/2014/main" id="{02A591D3-77C5-427A-84E7-5040F9C17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5" name="Rectangle 44">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9" name="Content Placeholder 4">
            <a:extLst>
              <a:ext uri="{FF2B5EF4-FFF2-40B4-BE49-F238E27FC236}">
                <a16:creationId xmlns:a16="http://schemas.microsoft.com/office/drawing/2014/main" id="{828D4481-3A9A-4D39-9D5F-E47D40F46326}"/>
              </a:ext>
            </a:extLst>
          </p:cNvPr>
          <p:cNvPicPr>
            <a:picLocks noChangeAspect="1"/>
          </p:cNvPicPr>
          <p:nvPr/>
        </p:nvPicPr>
        <p:blipFill>
          <a:blip r:embed="rId2"/>
          <a:stretch>
            <a:fillRect/>
          </a:stretch>
        </p:blipFill>
        <p:spPr>
          <a:xfrm>
            <a:off x="3024448" y="1522066"/>
            <a:ext cx="6513976" cy="4781195"/>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244562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18">
            <a:extLst>
              <a:ext uri="{FF2B5EF4-FFF2-40B4-BE49-F238E27FC236}">
                <a16:creationId xmlns:a16="http://schemas.microsoft.com/office/drawing/2014/main" id="{4A70F4F6-8761-4016-931A-4535464E4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6324805-5883-4008-B571-C78892589113}"/>
              </a:ext>
            </a:extLst>
          </p:cNvPr>
          <p:cNvSpPr>
            <a:spLocks noGrp="1"/>
          </p:cNvSpPr>
          <p:nvPr>
            <p:ph type="ctrTitle"/>
          </p:nvPr>
        </p:nvSpPr>
        <p:spPr>
          <a:xfrm>
            <a:off x="1024883" y="447471"/>
            <a:ext cx="10513106" cy="933239"/>
          </a:xfrm>
        </p:spPr>
        <p:txBody>
          <a:bodyPr>
            <a:normAutofit/>
          </a:bodyPr>
          <a:lstStyle/>
          <a:p>
            <a:pPr algn="l"/>
            <a:r>
              <a:rPr lang="en-US" sz="4000" dirty="0">
                <a:solidFill>
                  <a:schemeClr val="accent1">
                    <a:lumMod val="75000"/>
                  </a:schemeClr>
                </a:solidFill>
                <a:latin typeface="Calibri" panose="020F0502020204030204" pitchFamily="34" charset="0"/>
              </a:rPr>
              <a:t>Candidate Sourcing – </a:t>
            </a:r>
            <a:r>
              <a:rPr lang="en-US" sz="4000" dirty="0" err="1">
                <a:solidFill>
                  <a:schemeClr val="accent1">
                    <a:lumMod val="75000"/>
                  </a:schemeClr>
                </a:solidFill>
                <a:latin typeface="Calibri" panose="020F0502020204030204" pitchFamily="34" charset="0"/>
              </a:rPr>
              <a:t>Octohunt</a:t>
            </a:r>
            <a:endParaRPr lang="en-US" sz="4000" dirty="0">
              <a:solidFill>
                <a:schemeClr val="accent1">
                  <a:lumMod val="75000"/>
                </a:schemeClr>
              </a:solidFill>
              <a:latin typeface="Calibri" panose="020F0502020204030204" pitchFamily="34" charset="0"/>
            </a:endParaRPr>
          </a:p>
        </p:txBody>
      </p:sp>
      <p:sp>
        <p:nvSpPr>
          <p:cNvPr id="46" name="Rectangle 2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7" name="Group 22">
            <a:extLst>
              <a:ext uri="{FF2B5EF4-FFF2-40B4-BE49-F238E27FC236}">
                <a16:creationId xmlns:a16="http://schemas.microsoft.com/office/drawing/2014/main" id="{B4C49FD3-CD95-4BA4-8BD3-B4A4C6844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24" name="Rectangle 64">
              <a:extLst>
                <a:ext uri="{FF2B5EF4-FFF2-40B4-BE49-F238E27FC236}">
                  <a16:creationId xmlns:a16="http://schemas.microsoft.com/office/drawing/2014/main" id="{194125EE-68A0-44AF-9565-81EF0F31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66">
              <a:extLst>
                <a:ext uri="{FF2B5EF4-FFF2-40B4-BE49-F238E27FC236}">
                  <a16:creationId xmlns:a16="http://schemas.microsoft.com/office/drawing/2014/main" id="{47D98E13-5DFC-4FC3-B217-18D7503F2D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64">
              <a:extLst>
                <a:ext uri="{FF2B5EF4-FFF2-40B4-BE49-F238E27FC236}">
                  <a16:creationId xmlns:a16="http://schemas.microsoft.com/office/drawing/2014/main" id="{1208B249-52C1-45B2-94CA-7FCF767BD5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66">
              <a:extLst>
                <a:ext uri="{FF2B5EF4-FFF2-40B4-BE49-F238E27FC236}">
                  <a16:creationId xmlns:a16="http://schemas.microsoft.com/office/drawing/2014/main" id="{8E8EC538-BB99-4192-A555-FD23D92C5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64">
              <a:extLst>
                <a:ext uri="{FF2B5EF4-FFF2-40B4-BE49-F238E27FC236}">
                  <a16:creationId xmlns:a16="http://schemas.microsoft.com/office/drawing/2014/main" id="{C818F7CD-D8C3-4B0E-8332-5F5D23675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66">
              <a:extLst>
                <a:ext uri="{FF2B5EF4-FFF2-40B4-BE49-F238E27FC236}">
                  <a16:creationId xmlns:a16="http://schemas.microsoft.com/office/drawing/2014/main" id="{BA3A1026-C945-44C7-95BC-3BF4551EF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64">
              <a:extLst>
                <a:ext uri="{FF2B5EF4-FFF2-40B4-BE49-F238E27FC236}">
                  <a16:creationId xmlns:a16="http://schemas.microsoft.com/office/drawing/2014/main" id="{E7A2271E-1BF0-4DBF-BDC5-8205DFE2B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66">
              <a:extLst>
                <a:ext uri="{FF2B5EF4-FFF2-40B4-BE49-F238E27FC236}">
                  <a16:creationId xmlns:a16="http://schemas.microsoft.com/office/drawing/2014/main" id="{FC359C9B-D7DB-4D67-BC20-0ED526C67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64">
              <a:extLst>
                <a:ext uri="{FF2B5EF4-FFF2-40B4-BE49-F238E27FC236}">
                  <a16:creationId xmlns:a16="http://schemas.microsoft.com/office/drawing/2014/main" id="{5DA7CDCF-326D-40F3-9FA1-F6B696E8F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66">
              <a:extLst>
                <a:ext uri="{FF2B5EF4-FFF2-40B4-BE49-F238E27FC236}">
                  <a16:creationId xmlns:a16="http://schemas.microsoft.com/office/drawing/2014/main" id="{42EAB6A2-C79F-4E11-BA2B-82394503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64">
              <a:extLst>
                <a:ext uri="{FF2B5EF4-FFF2-40B4-BE49-F238E27FC236}">
                  <a16:creationId xmlns:a16="http://schemas.microsoft.com/office/drawing/2014/main" id="{0409AE1C-32E7-42F0-8174-D8EC28D1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66">
              <a:extLst>
                <a:ext uri="{FF2B5EF4-FFF2-40B4-BE49-F238E27FC236}">
                  <a16:creationId xmlns:a16="http://schemas.microsoft.com/office/drawing/2014/main" id="{6D094018-4CC4-4507-BD21-223B12217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64">
              <a:extLst>
                <a:ext uri="{FF2B5EF4-FFF2-40B4-BE49-F238E27FC236}">
                  <a16:creationId xmlns:a16="http://schemas.microsoft.com/office/drawing/2014/main" id="{4971B5B3-87D2-49C1-9AD0-984AF7579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66">
              <a:extLst>
                <a:ext uri="{FF2B5EF4-FFF2-40B4-BE49-F238E27FC236}">
                  <a16:creationId xmlns:a16="http://schemas.microsoft.com/office/drawing/2014/main" id="{7F8CC77F-5D16-46D1-9E76-844D3D54B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64">
              <a:extLst>
                <a:ext uri="{FF2B5EF4-FFF2-40B4-BE49-F238E27FC236}">
                  <a16:creationId xmlns:a16="http://schemas.microsoft.com/office/drawing/2014/main" id="{3136B198-9314-404B-9B2A-B12F1C81E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66">
              <a:extLst>
                <a:ext uri="{FF2B5EF4-FFF2-40B4-BE49-F238E27FC236}">
                  <a16:creationId xmlns:a16="http://schemas.microsoft.com/office/drawing/2014/main" id="{3AD2B785-CD5F-4846-8278-FD202F83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64">
              <a:extLst>
                <a:ext uri="{FF2B5EF4-FFF2-40B4-BE49-F238E27FC236}">
                  <a16:creationId xmlns:a16="http://schemas.microsoft.com/office/drawing/2014/main" id="{3C6BD3BE-D8A5-4561-9641-5F579267C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66">
              <a:extLst>
                <a:ext uri="{FF2B5EF4-FFF2-40B4-BE49-F238E27FC236}">
                  <a16:creationId xmlns:a16="http://schemas.microsoft.com/office/drawing/2014/main" id="{883722C6-0687-4FBC-924C-022C334B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64">
              <a:extLst>
                <a:ext uri="{FF2B5EF4-FFF2-40B4-BE49-F238E27FC236}">
                  <a16:creationId xmlns:a16="http://schemas.microsoft.com/office/drawing/2014/main" id="{50E3342E-EFDF-4EE7-A275-A46FE15FD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66">
              <a:extLst>
                <a:ext uri="{FF2B5EF4-FFF2-40B4-BE49-F238E27FC236}">
                  <a16:creationId xmlns:a16="http://schemas.microsoft.com/office/drawing/2014/main" id="{02A591D3-77C5-427A-84E7-5040F9C17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5" name="Rectangle 44">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0" name="Content Placeholder 4">
            <a:extLst>
              <a:ext uri="{FF2B5EF4-FFF2-40B4-BE49-F238E27FC236}">
                <a16:creationId xmlns:a16="http://schemas.microsoft.com/office/drawing/2014/main" id="{F6E373CF-90D8-444F-8EDE-C5AFE6F9CD66}"/>
              </a:ext>
            </a:extLst>
          </p:cNvPr>
          <p:cNvPicPr>
            <a:picLocks noChangeAspect="1"/>
          </p:cNvPicPr>
          <p:nvPr/>
        </p:nvPicPr>
        <p:blipFill>
          <a:blip r:embed="rId2"/>
          <a:stretch>
            <a:fillRect/>
          </a:stretch>
        </p:blipFill>
        <p:spPr>
          <a:xfrm>
            <a:off x="3145769" y="1589561"/>
            <a:ext cx="5276518" cy="5059587"/>
          </a:xfrm>
          <a:prstGeom prst="rect">
            <a:avLst/>
          </a:prstGeom>
          <a:ln>
            <a:solidFill>
              <a:schemeClr val="bg2">
                <a:lumMod val="75000"/>
              </a:schemeClr>
            </a:solidFill>
          </a:ln>
        </p:spPr>
      </p:pic>
      <p:sp>
        <p:nvSpPr>
          <p:cNvPr id="51" name="Speech Bubble: Rectangle 50">
            <a:extLst>
              <a:ext uri="{FF2B5EF4-FFF2-40B4-BE49-F238E27FC236}">
                <a16:creationId xmlns:a16="http://schemas.microsoft.com/office/drawing/2014/main" id="{A5D3E9D8-AC9D-4B31-8606-908D28A83BFC}"/>
              </a:ext>
            </a:extLst>
          </p:cNvPr>
          <p:cNvSpPr/>
          <p:nvPr/>
        </p:nvSpPr>
        <p:spPr>
          <a:xfrm>
            <a:off x="8525164" y="2521527"/>
            <a:ext cx="1403927" cy="711200"/>
          </a:xfrm>
          <a:prstGeom prst="wedgeRectCallout">
            <a:avLst>
              <a:gd name="adj1" fmla="val -72149"/>
              <a:gd name="adj2" fmla="val 4561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63CBF25F-8218-4EFC-95C0-86BFEA9F7897}"/>
              </a:ext>
            </a:extLst>
          </p:cNvPr>
          <p:cNvSpPr txBox="1"/>
          <p:nvPr/>
        </p:nvSpPr>
        <p:spPr>
          <a:xfrm>
            <a:off x="8562109" y="2586396"/>
            <a:ext cx="1330036" cy="646331"/>
          </a:xfrm>
          <a:prstGeom prst="rect">
            <a:avLst/>
          </a:prstGeom>
          <a:noFill/>
        </p:spPr>
        <p:txBody>
          <a:bodyPr wrap="square" rtlCol="0">
            <a:spAutoFit/>
          </a:bodyPr>
          <a:lstStyle/>
          <a:p>
            <a:r>
              <a:rPr lang="en-US" dirty="0"/>
              <a:t>Available for hire!</a:t>
            </a:r>
          </a:p>
        </p:txBody>
      </p:sp>
    </p:spTree>
    <p:extLst>
      <p:ext uri="{BB962C8B-B14F-4D97-AF65-F5344CB8AC3E}">
        <p14:creationId xmlns:p14="http://schemas.microsoft.com/office/powerpoint/2010/main" val="338279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18">
            <a:extLst>
              <a:ext uri="{FF2B5EF4-FFF2-40B4-BE49-F238E27FC236}">
                <a16:creationId xmlns:a16="http://schemas.microsoft.com/office/drawing/2014/main" id="{4A70F4F6-8761-4016-931A-4535464E4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6324805-5883-4008-B571-C78892589113}"/>
              </a:ext>
            </a:extLst>
          </p:cNvPr>
          <p:cNvSpPr>
            <a:spLocks noGrp="1"/>
          </p:cNvSpPr>
          <p:nvPr>
            <p:ph type="ctrTitle"/>
          </p:nvPr>
        </p:nvSpPr>
        <p:spPr>
          <a:xfrm>
            <a:off x="1024883" y="447471"/>
            <a:ext cx="10513106" cy="933239"/>
          </a:xfrm>
        </p:spPr>
        <p:txBody>
          <a:bodyPr>
            <a:normAutofit/>
          </a:bodyPr>
          <a:lstStyle/>
          <a:p>
            <a:pPr algn="l"/>
            <a:r>
              <a:rPr lang="en-US" sz="4000" dirty="0">
                <a:solidFill>
                  <a:schemeClr val="accent1">
                    <a:lumMod val="75000"/>
                  </a:schemeClr>
                </a:solidFill>
                <a:latin typeface="Calibri" panose="020F0502020204030204" pitchFamily="34" charset="0"/>
              </a:rPr>
              <a:t>Candidate Sourcing – Handshake</a:t>
            </a:r>
          </a:p>
        </p:txBody>
      </p:sp>
      <p:sp>
        <p:nvSpPr>
          <p:cNvPr id="46" name="Rectangle 2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7" name="Group 22">
            <a:extLst>
              <a:ext uri="{FF2B5EF4-FFF2-40B4-BE49-F238E27FC236}">
                <a16:creationId xmlns:a16="http://schemas.microsoft.com/office/drawing/2014/main" id="{B4C49FD3-CD95-4BA4-8BD3-B4A4C6844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24" name="Rectangle 64">
              <a:extLst>
                <a:ext uri="{FF2B5EF4-FFF2-40B4-BE49-F238E27FC236}">
                  <a16:creationId xmlns:a16="http://schemas.microsoft.com/office/drawing/2014/main" id="{194125EE-68A0-44AF-9565-81EF0F31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66">
              <a:extLst>
                <a:ext uri="{FF2B5EF4-FFF2-40B4-BE49-F238E27FC236}">
                  <a16:creationId xmlns:a16="http://schemas.microsoft.com/office/drawing/2014/main" id="{47D98E13-5DFC-4FC3-B217-18D7503F2D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64">
              <a:extLst>
                <a:ext uri="{FF2B5EF4-FFF2-40B4-BE49-F238E27FC236}">
                  <a16:creationId xmlns:a16="http://schemas.microsoft.com/office/drawing/2014/main" id="{1208B249-52C1-45B2-94CA-7FCF767BD5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66">
              <a:extLst>
                <a:ext uri="{FF2B5EF4-FFF2-40B4-BE49-F238E27FC236}">
                  <a16:creationId xmlns:a16="http://schemas.microsoft.com/office/drawing/2014/main" id="{8E8EC538-BB99-4192-A555-FD23D92C5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64">
              <a:extLst>
                <a:ext uri="{FF2B5EF4-FFF2-40B4-BE49-F238E27FC236}">
                  <a16:creationId xmlns:a16="http://schemas.microsoft.com/office/drawing/2014/main" id="{C818F7CD-D8C3-4B0E-8332-5F5D23675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66">
              <a:extLst>
                <a:ext uri="{FF2B5EF4-FFF2-40B4-BE49-F238E27FC236}">
                  <a16:creationId xmlns:a16="http://schemas.microsoft.com/office/drawing/2014/main" id="{BA3A1026-C945-44C7-95BC-3BF4551EF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64">
              <a:extLst>
                <a:ext uri="{FF2B5EF4-FFF2-40B4-BE49-F238E27FC236}">
                  <a16:creationId xmlns:a16="http://schemas.microsoft.com/office/drawing/2014/main" id="{E7A2271E-1BF0-4DBF-BDC5-8205DFE2B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66">
              <a:extLst>
                <a:ext uri="{FF2B5EF4-FFF2-40B4-BE49-F238E27FC236}">
                  <a16:creationId xmlns:a16="http://schemas.microsoft.com/office/drawing/2014/main" id="{FC359C9B-D7DB-4D67-BC20-0ED526C67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64">
              <a:extLst>
                <a:ext uri="{FF2B5EF4-FFF2-40B4-BE49-F238E27FC236}">
                  <a16:creationId xmlns:a16="http://schemas.microsoft.com/office/drawing/2014/main" id="{5DA7CDCF-326D-40F3-9FA1-F6B696E8F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66">
              <a:extLst>
                <a:ext uri="{FF2B5EF4-FFF2-40B4-BE49-F238E27FC236}">
                  <a16:creationId xmlns:a16="http://schemas.microsoft.com/office/drawing/2014/main" id="{42EAB6A2-C79F-4E11-BA2B-82394503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64">
              <a:extLst>
                <a:ext uri="{FF2B5EF4-FFF2-40B4-BE49-F238E27FC236}">
                  <a16:creationId xmlns:a16="http://schemas.microsoft.com/office/drawing/2014/main" id="{0409AE1C-32E7-42F0-8174-D8EC28D1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66">
              <a:extLst>
                <a:ext uri="{FF2B5EF4-FFF2-40B4-BE49-F238E27FC236}">
                  <a16:creationId xmlns:a16="http://schemas.microsoft.com/office/drawing/2014/main" id="{6D094018-4CC4-4507-BD21-223B12217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64">
              <a:extLst>
                <a:ext uri="{FF2B5EF4-FFF2-40B4-BE49-F238E27FC236}">
                  <a16:creationId xmlns:a16="http://schemas.microsoft.com/office/drawing/2014/main" id="{4971B5B3-87D2-49C1-9AD0-984AF7579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66">
              <a:extLst>
                <a:ext uri="{FF2B5EF4-FFF2-40B4-BE49-F238E27FC236}">
                  <a16:creationId xmlns:a16="http://schemas.microsoft.com/office/drawing/2014/main" id="{7F8CC77F-5D16-46D1-9E76-844D3D54B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64">
              <a:extLst>
                <a:ext uri="{FF2B5EF4-FFF2-40B4-BE49-F238E27FC236}">
                  <a16:creationId xmlns:a16="http://schemas.microsoft.com/office/drawing/2014/main" id="{3136B198-9314-404B-9B2A-B12F1C81E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66">
              <a:extLst>
                <a:ext uri="{FF2B5EF4-FFF2-40B4-BE49-F238E27FC236}">
                  <a16:creationId xmlns:a16="http://schemas.microsoft.com/office/drawing/2014/main" id="{3AD2B785-CD5F-4846-8278-FD202F83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64">
              <a:extLst>
                <a:ext uri="{FF2B5EF4-FFF2-40B4-BE49-F238E27FC236}">
                  <a16:creationId xmlns:a16="http://schemas.microsoft.com/office/drawing/2014/main" id="{3C6BD3BE-D8A5-4561-9641-5F579267C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66">
              <a:extLst>
                <a:ext uri="{FF2B5EF4-FFF2-40B4-BE49-F238E27FC236}">
                  <a16:creationId xmlns:a16="http://schemas.microsoft.com/office/drawing/2014/main" id="{883722C6-0687-4FBC-924C-022C334B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64">
              <a:extLst>
                <a:ext uri="{FF2B5EF4-FFF2-40B4-BE49-F238E27FC236}">
                  <a16:creationId xmlns:a16="http://schemas.microsoft.com/office/drawing/2014/main" id="{50E3342E-EFDF-4EE7-A275-A46FE15FD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66">
              <a:extLst>
                <a:ext uri="{FF2B5EF4-FFF2-40B4-BE49-F238E27FC236}">
                  <a16:creationId xmlns:a16="http://schemas.microsoft.com/office/drawing/2014/main" id="{02A591D3-77C5-427A-84E7-5040F9C17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5" name="Rectangle 44">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9" name="Content Placeholder 4">
            <a:extLst>
              <a:ext uri="{FF2B5EF4-FFF2-40B4-BE49-F238E27FC236}">
                <a16:creationId xmlns:a16="http://schemas.microsoft.com/office/drawing/2014/main" id="{95162F94-69FD-4C4F-9578-B47537899444}"/>
              </a:ext>
            </a:extLst>
          </p:cNvPr>
          <p:cNvPicPr>
            <a:picLocks noChangeAspect="1"/>
          </p:cNvPicPr>
          <p:nvPr/>
        </p:nvPicPr>
        <p:blipFill>
          <a:blip r:embed="rId2"/>
          <a:stretch>
            <a:fillRect/>
          </a:stretch>
        </p:blipFill>
        <p:spPr>
          <a:xfrm>
            <a:off x="2188363" y="1828181"/>
            <a:ext cx="8112781" cy="4351338"/>
          </a:xfrm>
          <a:prstGeom prst="rect">
            <a:avLst/>
          </a:prstGeom>
          <a:ln>
            <a:solidFill>
              <a:schemeClr val="bg2">
                <a:lumMod val="75000"/>
              </a:schemeClr>
            </a:solidFill>
          </a:ln>
        </p:spPr>
      </p:pic>
    </p:spTree>
    <p:extLst>
      <p:ext uri="{BB962C8B-B14F-4D97-AF65-F5344CB8AC3E}">
        <p14:creationId xmlns:p14="http://schemas.microsoft.com/office/powerpoint/2010/main" val="3884923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18">
            <a:extLst>
              <a:ext uri="{FF2B5EF4-FFF2-40B4-BE49-F238E27FC236}">
                <a16:creationId xmlns:a16="http://schemas.microsoft.com/office/drawing/2014/main" id="{4A70F4F6-8761-4016-931A-4535464E4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6324805-5883-4008-B571-C78892589113}"/>
              </a:ext>
            </a:extLst>
          </p:cNvPr>
          <p:cNvSpPr>
            <a:spLocks noGrp="1"/>
          </p:cNvSpPr>
          <p:nvPr>
            <p:ph type="ctrTitle"/>
          </p:nvPr>
        </p:nvSpPr>
        <p:spPr>
          <a:xfrm>
            <a:off x="1024883" y="447471"/>
            <a:ext cx="10513106" cy="933239"/>
          </a:xfrm>
        </p:spPr>
        <p:txBody>
          <a:bodyPr>
            <a:normAutofit/>
          </a:bodyPr>
          <a:lstStyle/>
          <a:p>
            <a:pPr algn="l"/>
            <a:r>
              <a:rPr lang="en-US" sz="4000" dirty="0">
                <a:solidFill>
                  <a:schemeClr val="accent1">
                    <a:lumMod val="75000"/>
                  </a:schemeClr>
                </a:solidFill>
                <a:latin typeface="Calibri" panose="020F0502020204030204" pitchFamily="34" charset="0"/>
              </a:rPr>
              <a:t>Hacking LinkedIn for Candidates</a:t>
            </a:r>
          </a:p>
        </p:txBody>
      </p:sp>
      <p:sp>
        <p:nvSpPr>
          <p:cNvPr id="46" name="Rectangle 2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7" name="Group 22">
            <a:extLst>
              <a:ext uri="{FF2B5EF4-FFF2-40B4-BE49-F238E27FC236}">
                <a16:creationId xmlns:a16="http://schemas.microsoft.com/office/drawing/2014/main" id="{B4C49FD3-CD95-4BA4-8BD3-B4A4C6844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24" name="Rectangle 64">
              <a:extLst>
                <a:ext uri="{FF2B5EF4-FFF2-40B4-BE49-F238E27FC236}">
                  <a16:creationId xmlns:a16="http://schemas.microsoft.com/office/drawing/2014/main" id="{194125EE-68A0-44AF-9565-81EF0F31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66">
              <a:extLst>
                <a:ext uri="{FF2B5EF4-FFF2-40B4-BE49-F238E27FC236}">
                  <a16:creationId xmlns:a16="http://schemas.microsoft.com/office/drawing/2014/main" id="{47D98E13-5DFC-4FC3-B217-18D7503F2D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64">
              <a:extLst>
                <a:ext uri="{FF2B5EF4-FFF2-40B4-BE49-F238E27FC236}">
                  <a16:creationId xmlns:a16="http://schemas.microsoft.com/office/drawing/2014/main" id="{1208B249-52C1-45B2-94CA-7FCF767BD5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66">
              <a:extLst>
                <a:ext uri="{FF2B5EF4-FFF2-40B4-BE49-F238E27FC236}">
                  <a16:creationId xmlns:a16="http://schemas.microsoft.com/office/drawing/2014/main" id="{8E8EC538-BB99-4192-A555-FD23D92C5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64">
              <a:extLst>
                <a:ext uri="{FF2B5EF4-FFF2-40B4-BE49-F238E27FC236}">
                  <a16:creationId xmlns:a16="http://schemas.microsoft.com/office/drawing/2014/main" id="{C818F7CD-D8C3-4B0E-8332-5F5D23675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66">
              <a:extLst>
                <a:ext uri="{FF2B5EF4-FFF2-40B4-BE49-F238E27FC236}">
                  <a16:creationId xmlns:a16="http://schemas.microsoft.com/office/drawing/2014/main" id="{BA3A1026-C945-44C7-95BC-3BF4551EF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64">
              <a:extLst>
                <a:ext uri="{FF2B5EF4-FFF2-40B4-BE49-F238E27FC236}">
                  <a16:creationId xmlns:a16="http://schemas.microsoft.com/office/drawing/2014/main" id="{E7A2271E-1BF0-4DBF-BDC5-8205DFE2B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66">
              <a:extLst>
                <a:ext uri="{FF2B5EF4-FFF2-40B4-BE49-F238E27FC236}">
                  <a16:creationId xmlns:a16="http://schemas.microsoft.com/office/drawing/2014/main" id="{FC359C9B-D7DB-4D67-BC20-0ED526C67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64">
              <a:extLst>
                <a:ext uri="{FF2B5EF4-FFF2-40B4-BE49-F238E27FC236}">
                  <a16:creationId xmlns:a16="http://schemas.microsoft.com/office/drawing/2014/main" id="{5DA7CDCF-326D-40F3-9FA1-F6B696E8F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66">
              <a:extLst>
                <a:ext uri="{FF2B5EF4-FFF2-40B4-BE49-F238E27FC236}">
                  <a16:creationId xmlns:a16="http://schemas.microsoft.com/office/drawing/2014/main" id="{42EAB6A2-C79F-4E11-BA2B-82394503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64">
              <a:extLst>
                <a:ext uri="{FF2B5EF4-FFF2-40B4-BE49-F238E27FC236}">
                  <a16:creationId xmlns:a16="http://schemas.microsoft.com/office/drawing/2014/main" id="{0409AE1C-32E7-42F0-8174-D8EC28D1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66">
              <a:extLst>
                <a:ext uri="{FF2B5EF4-FFF2-40B4-BE49-F238E27FC236}">
                  <a16:creationId xmlns:a16="http://schemas.microsoft.com/office/drawing/2014/main" id="{6D094018-4CC4-4507-BD21-223B12217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64">
              <a:extLst>
                <a:ext uri="{FF2B5EF4-FFF2-40B4-BE49-F238E27FC236}">
                  <a16:creationId xmlns:a16="http://schemas.microsoft.com/office/drawing/2014/main" id="{4971B5B3-87D2-49C1-9AD0-984AF7579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66">
              <a:extLst>
                <a:ext uri="{FF2B5EF4-FFF2-40B4-BE49-F238E27FC236}">
                  <a16:creationId xmlns:a16="http://schemas.microsoft.com/office/drawing/2014/main" id="{7F8CC77F-5D16-46D1-9E76-844D3D54B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64">
              <a:extLst>
                <a:ext uri="{FF2B5EF4-FFF2-40B4-BE49-F238E27FC236}">
                  <a16:creationId xmlns:a16="http://schemas.microsoft.com/office/drawing/2014/main" id="{3136B198-9314-404B-9B2A-B12F1C81E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66">
              <a:extLst>
                <a:ext uri="{FF2B5EF4-FFF2-40B4-BE49-F238E27FC236}">
                  <a16:creationId xmlns:a16="http://schemas.microsoft.com/office/drawing/2014/main" id="{3AD2B785-CD5F-4846-8278-FD202F83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64">
              <a:extLst>
                <a:ext uri="{FF2B5EF4-FFF2-40B4-BE49-F238E27FC236}">
                  <a16:creationId xmlns:a16="http://schemas.microsoft.com/office/drawing/2014/main" id="{3C6BD3BE-D8A5-4561-9641-5F579267C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66">
              <a:extLst>
                <a:ext uri="{FF2B5EF4-FFF2-40B4-BE49-F238E27FC236}">
                  <a16:creationId xmlns:a16="http://schemas.microsoft.com/office/drawing/2014/main" id="{883722C6-0687-4FBC-924C-022C334B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64">
              <a:extLst>
                <a:ext uri="{FF2B5EF4-FFF2-40B4-BE49-F238E27FC236}">
                  <a16:creationId xmlns:a16="http://schemas.microsoft.com/office/drawing/2014/main" id="{50E3342E-EFDF-4EE7-A275-A46FE15FD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66">
              <a:extLst>
                <a:ext uri="{FF2B5EF4-FFF2-40B4-BE49-F238E27FC236}">
                  <a16:creationId xmlns:a16="http://schemas.microsoft.com/office/drawing/2014/main" id="{02A591D3-77C5-427A-84E7-5040F9C17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5" name="Rectangle 44">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0" name="Content Placeholder 6">
            <a:extLst>
              <a:ext uri="{FF2B5EF4-FFF2-40B4-BE49-F238E27FC236}">
                <a16:creationId xmlns:a16="http://schemas.microsoft.com/office/drawing/2014/main" id="{D2E32800-25C5-43C8-9AB6-2146F7A4D5DB}"/>
              </a:ext>
            </a:extLst>
          </p:cNvPr>
          <p:cNvPicPr>
            <a:picLocks noChangeAspect="1"/>
          </p:cNvPicPr>
          <p:nvPr/>
        </p:nvPicPr>
        <p:blipFill>
          <a:blip r:embed="rId2"/>
          <a:stretch>
            <a:fillRect/>
          </a:stretch>
        </p:blipFill>
        <p:spPr>
          <a:xfrm>
            <a:off x="1243088" y="1828180"/>
            <a:ext cx="10331625" cy="3387631"/>
          </a:xfrm>
          <a:prstGeom prst="rect">
            <a:avLst/>
          </a:prstGeom>
          <a:ln>
            <a:noFill/>
          </a:ln>
          <a:effectLst>
            <a:outerShdw blurRad="50800" dist="38100" dir="5400000" algn="t" rotWithShape="0">
              <a:prstClr val="black">
                <a:alpha val="40000"/>
              </a:prstClr>
            </a:outerShdw>
            <a:softEdge rad="50800"/>
          </a:effectLst>
        </p:spPr>
      </p:pic>
    </p:spTree>
    <p:extLst>
      <p:ext uri="{BB962C8B-B14F-4D97-AF65-F5344CB8AC3E}">
        <p14:creationId xmlns:p14="http://schemas.microsoft.com/office/powerpoint/2010/main" val="3500685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18">
            <a:extLst>
              <a:ext uri="{FF2B5EF4-FFF2-40B4-BE49-F238E27FC236}">
                <a16:creationId xmlns:a16="http://schemas.microsoft.com/office/drawing/2014/main" id="{4A70F4F6-8761-4016-931A-4535464E4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6324805-5883-4008-B571-C78892589113}"/>
              </a:ext>
            </a:extLst>
          </p:cNvPr>
          <p:cNvSpPr>
            <a:spLocks noGrp="1"/>
          </p:cNvSpPr>
          <p:nvPr>
            <p:ph type="ctrTitle"/>
          </p:nvPr>
        </p:nvSpPr>
        <p:spPr>
          <a:xfrm>
            <a:off x="1024883" y="447471"/>
            <a:ext cx="10513106" cy="933239"/>
          </a:xfrm>
        </p:spPr>
        <p:txBody>
          <a:bodyPr>
            <a:normAutofit/>
          </a:bodyPr>
          <a:lstStyle/>
          <a:p>
            <a:pPr algn="l"/>
            <a:r>
              <a:rPr lang="en-US" sz="4000" dirty="0">
                <a:solidFill>
                  <a:schemeClr val="accent1">
                    <a:lumMod val="75000"/>
                  </a:schemeClr>
                </a:solidFill>
                <a:latin typeface="Calibri" panose="020F0502020204030204" pitchFamily="34" charset="0"/>
              </a:rPr>
              <a:t>Hacking LinkedIn for Candidates</a:t>
            </a:r>
          </a:p>
        </p:txBody>
      </p:sp>
      <p:sp>
        <p:nvSpPr>
          <p:cNvPr id="46" name="Rectangle 2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7" name="Group 22">
            <a:extLst>
              <a:ext uri="{FF2B5EF4-FFF2-40B4-BE49-F238E27FC236}">
                <a16:creationId xmlns:a16="http://schemas.microsoft.com/office/drawing/2014/main" id="{B4C49FD3-CD95-4BA4-8BD3-B4A4C6844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24" name="Rectangle 64">
              <a:extLst>
                <a:ext uri="{FF2B5EF4-FFF2-40B4-BE49-F238E27FC236}">
                  <a16:creationId xmlns:a16="http://schemas.microsoft.com/office/drawing/2014/main" id="{194125EE-68A0-44AF-9565-81EF0F31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66">
              <a:extLst>
                <a:ext uri="{FF2B5EF4-FFF2-40B4-BE49-F238E27FC236}">
                  <a16:creationId xmlns:a16="http://schemas.microsoft.com/office/drawing/2014/main" id="{47D98E13-5DFC-4FC3-B217-18D7503F2D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64">
              <a:extLst>
                <a:ext uri="{FF2B5EF4-FFF2-40B4-BE49-F238E27FC236}">
                  <a16:creationId xmlns:a16="http://schemas.microsoft.com/office/drawing/2014/main" id="{1208B249-52C1-45B2-94CA-7FCF767BD5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66">
              <a:extLst>
                <a:ext uri="{FF2B5EF4-FFF2-40B4-BE49-F238E27FC236}">
                  <a16:creationId xmlns:a16="http://schemas.microsoft.com/office/drawing/2014/main" id="{8E8EC538-BB99-4192-A555-FD23D92C5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64">
              <a:extLst>
                <a:ext uri="{FF2B5EF4-FFF2-40B4-BE49-F238E27FC236}">
                  <a16:creationId xmlns:a16="http://schemas.microsoft.com/office/drawing/2014/main" id="{C818F7CD-D8C3-4B0E-8332-5F5D23675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66">
              <a:extLst>
                <a:ext uri="{FF2B5EF4-FFF2-40B4-BE49-F238E27FC236}">
                  <a16:creationId xmlns:a16="http://schemas.microsoft.com/office/drawing/2014/main" id="{BA3A1026-C945-44C7-95BC-3BF4551EF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64">
              <a:extLst>
                <a:ext uri="{FF2B5EF4-FFF2-40B4-BE49-F238E27FC236}">
                  <a16:creationId xmlns:a16="http://schemas.microsoft.com/office/drawing/2014/main" id="{E7A2271E-1BF0-4DBF-BDC5-8205DFE2B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66">
              <a:extLst>
                <a:ext uri="{FF2B5EF4-FFF2-40B4-BE49-F238E27FC236}">
                  <a16:creationId xmlns:a16="http://schemas.microsoft.com/office/drawing/2014/main" id="{FC359C9B-D7DB-4D67-BC20-0ED526C67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64">
              <a:extLst>
                <a:ext uri="{FF2B5EF4-FFF2-40B4-BE49-F238E27FC236}">
                  <a16:creationId xmlns:a16="http://schemas.microsoft.com/office/drawing/2014/main" id="{5DA7CDCF-326D-40F3-9FA1-F6B696E8F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66">
              <a:extLst>
                <a:ext uri="{FF2B5EF4-FFF2-40B4-BE49-F238E27FC236}">
                  <a16:creationId xmlns:a16="http://schemas.microsoft.com/office/drawing/2014/main" id="{42EAB6A2-C79F-4E11-BA2B-82394503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64">
              <a:extLst>
                <a:ext uri="{FF2B5EF4-FFF2-40B4-BE49-F238E27FC236}">
                  <a16:creationId xmlns:a16="http://schemas.microsoft.com/office/drawing/2014/main" id="{0409AE1C-32E7-42F0-8174-D8EC28D1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66">
              <a:extLst>
                <a:ext uri="{FF2B5EF4-FFF2-40B4-BE49-F238E27FC236}">
                  <a16:creationId xmlns:a16="http://schemas.microsoft.com/office/drawing/2014/main" id="{6D094018-4CC4-4507-BD21-223B12217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64">
              <a:extLst>
                <a:ext uri="{FF2B5EF4-FFF2-40B4-BE49-F238E27FC236}">
                  <a16:creationId xmlns:a16="http://schemas.microsoft.com/office/drawing/2014/main" id="{4971B5B3-87D2-49C1-9AD0-984AF7579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66">
              <a:extLst>
                <a:ext uri="{FF2B5EF4-FFF2-40B4-BE49-F238E27FC236}">
                  <a16:creationId xmlns:a16="http://schemas.microsoft.com/office/drawing/2014/main" id="{7F8CC77F-5D16-46D1-9E76-844D3D54B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64">
              <a:extLst>
                <a:ext uri="{FF2B5EF4-FFF2-40B4-BE49-F238E27FC236}">
                  <a16:creationId xmlns:a16="http://schemas.microsoft.com/office/drawing/2014/main" id="{3136B198-9314-404B-9B2A-B12F1C81E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66">
              <a:extLst>
                <a:ext uri="{FF2B5EF4-FFF2-40B4-BE49-F238E27FC236}">
                  <a16:creationId xmlns:a16="http://schemas.microsoft.com/office/drawing/2014/main" id="{3AD2B785-CD5F-4846-8278-FD202F83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64">
              <a:extLst>
                <a:ext uri="{FF2B5EF4-FFF2-40B4-BE49-F238E27FC236}">
                  <a16:creationId xmlns:a16="http://schemas.microsoft.com/office/drawing/2014/main" id="{3C6BD3BE-D8A5-4561-9641-5F579267C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66">
              <a:extLst>
                <a:ext uri="{FF2B5EF4-FFF2-40B4-BE49-F238E27FC236}">
                  <a16:creationId xmlns:a16="http://schemas.microsoft.com/office/drawing/2014/main" id="{883722C6-0687-4FBC-924C-022C334B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64">
              <a:extLst>
                <a:ext uri="{FF2B5EF4-FFF2-40B4-BE49-F238E27FC236}">
                  <a16:creationId xmlns:a16="http://schemas.microsoft.com/office/drawing/2014/main" id="{50E3342E-EFDF-4EE7-A275-A46FE15FD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66">
              <a:extLst>
                <a:ext uri="{FF2B5EF4-FFF2-40B4-BE49-F238E27FC236}">
                  <a16:creationId xmlns:a16="http://schemas.microsoft.com/office/drawing/2014/main" id="{02A591D3-77C5-427A-84E7-5040F9C17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5" name="Rectangle 44">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9" name="Group 48">
            <a:extLst>
              <a:ext uri="{FF2B5EF4-FFF2-40B4-BE49-F238E27FC236}">
                <a16:creationId xmlns:a16="http://schemas.microsoft.com/office/drawing/2014/main" id="{19F8A8D1-413E-444B-BB8F-281638601200}"/>
              </a:ext>
            </a:extLst>
          </p:cNvPr>
          <p:cNvGrpSpPr/>
          <p:nvPr/>
        </p:nvGrpSpPr>
        <p:grpSpPr>
          <a:xfrm>
            <a:off x="2923016" y="1380710"/>
            <a:ext cx="6952939" cy="4882395"/>
            <a:chOff x="1008727" y="1765911"/>
            <a:chExt cx="6952939" cy="4882395"/>
          </a:xfrm>
        </p:grpSpPr>
        <p:pic>
          <p:nvPicPr>
            <p:cNvPr id="51" name="Picture 50">
              <a:extLst>
                <a:ext uri="{FF2B5EF4-FFF2-40B4-BE49-F238E27FC236}">
                  <a16:creationId xmlns:a16="http://schemas.microsoft.com/office/drawing/2014/main" id="{DE3BCB5D-1755-4EB3-AE98-FAE673DE128E}"/>
                </a:ext>
              </a:extLst>
            </p:cNvPr>
            <p:cNvPicPr>
              <a:picLocks noChangeAspect="1"/>
            </p:cNvPicPr>
            <p:nvPr/>
          </p:nvPicPr>
          <p:blipFill>
            <a:blip r:embed="rId2"/>
            <a:stretch>
              <a:fillRect/>
            </a:stretch>
          </p:blipFill>
          <p:spPr>
            <a:xfrm>
              <a:off x="1008727" y="1765911"/>
              <a:ext cx="6952939" cy="4882395"/>
            </a:xfrm>
            <a:prstGeom prst="rect">
              <a:avLst/>
            </a:prstGeom>
            <a:effectLst>
              <a:outerShdw blurRad="50800" dist="38100" dir="5400000" algn="t" rotWithShape="0">
                <a:prstClr val="black">
                  <a:alpha val="40000"/>
                </a:prstClr>
              </a:outerShdw>
            </a:effectLst>
          </p:spPr>
        </p:pic>
        <p:sp>
          <p:nvSpPr>
            <p:cNvPr id="52" name="Arrow: Left 51">
              <a:extLst>
                <a:ext uri="{FF2B5EF4-FFF2-40B4-BE49-F238E27FC236}">
                  <a16:creationId xmlns:a16="http://schemas.microsoft.com/office/drawing/2014/main" id="{8107EE9D-04C5-45FC-98E2-F07604593967}"/>
                </a:ext>
              </a:extLst>
            </p:cNvPr>
            <p:cNvSpPr/>
            <p:nvPr/>
          </p:nvSpPr>
          <p:spPr>
            <a:xfrm>
              <a:off x="2627289" y="5650083"/>
              <a:ext cx="2472744" cy="566671"/>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539706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18">
            <a:extLst>
              <a:ext uri="{FF2B5EF4-FFF2-40B4-BE49-F238E27FC236}">
                <a16:creationId xmlns:a16="http://schemas.microsoft.com/office/drawing/2014/main" id="{4A70F4F6-8761-4016-931A-4535464E4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6324805-5883-4008-B571-C78892589113}"/>
              </a:ext>
            </a:extLst>
          </p:cNvPr>
          <p:cNvSpPr>
            <a:spLocks noGrp="1"/>
          </p:cNvSpPr>
          <p:nvPr>
            <p:ph type="ctrTitle"/>
          </p:nvPr>
        </p:nvSpPr>
        <p:spPr>
          <a:xfrm>
            <a:off x="1188720" y="524993"/>
            <a:ext cx="8716276" cy="670027"/>
          </a:xfrm>
        </p:spPr>
        <p:txBody>
          <a:bodyPr>
            <a:normAutofit/>
          </a:bodyPr>
          <a:lstStyle/>
          <a:p>
            <a:pPr algn="l"/>
            <a:r>
              <a:rPr lang="en-US" sz="4000" dirty="0">
                <a:solidFill>
                  <a:schemeClr val="accent1">
                    <a:lumMod val="75000"/>
                  </a:schemeClr>
                </a:solidFill>
                <a:latin typeface="Calibri" panose="020F0502020204030204" pitchFamily="34" charset="0"/>
              </a:rPr>
              <a:t>Hacking LinkedIn for Candidates</a:t>
            </a:r>
          </a:p>
        </p:txBody>
      </p:sp>
      <p:sp>
        <p:nvSpPr>
          <p:cNvPr id="46" name="Rectangle 2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7" name="Group 22">
            <a:extLst>
              <a:ext uri="{FF2B5EF4-FFF2-40B4-BE49-F238E27FC236}">
                <a16:creationId xmlns:a16="http://schemas.microsoft.com/office/drawing/2014/main" id="{B4C49FD3-CD95-4BA4-8BD3-B4A4C6844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24" name="Rectangle 64">
              <a:extLst>
                <a:ext uri="{FF2B5EF4-FFF2-40B4-BE49-F238E27FC236}">
                  <a16:creationId xmlns:a16="http://schemas.microsoft.com/office/drawing/2014/main" id="{194125EE-68A0-44AF-9565-81EF0F31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66">
              <a:extLst>
                <a:ext uri="{FF2B5EF4-FFF2-40B4-BE49-F238E27FC236}">
                  <a16:creationId xmlns:a16="http://schemas.microsoft.com/office/drawing/2014/main" id="{47D98E13-5DFC-4FC3-B217-18D7503F2D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64">
              <a:extLst>
                <a:ext uri="{FF2B5EF4-FFF2-40B4-BE49-F238E27FC236}">
                  <a16:creationId xmlns:a16="http://schemas.microsoft.com/office/drawing/2014/main" id="{1208B249-52C1-45B2-94CA-7FCF767BD5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66">
              <a:extLst>
                <a:ext uri="{FF2B5EF4-FFF2-40B4-BE49-F238E27FC236}">
                  <a16:creationId xmlns:a16="http://schemas.microsoft.com/office/drawing/2014/main" id="{8E8EC538-BB99-4192-A555-FD23D92C5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64">
              <a:extLst>
                <a:ext uri="{FF2B5EF4-FFF2-40B4-BE49-F238E27FC236}">
                  <a16:creationId xmlns:a16="http://schemas.microsoft.com/office/drawing/2014/main" id="{C818F7CD-D8C3-4B0E-8332-5F5D23675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66">
              <a:extLst>
                <a:ext uri="{FF2B5EF4-FFF2-40B4-BE49-F238E27FC236}">
                  <a16:creationId xmlns:a16="http://schemas.microsoft.com/office/drawing/2014/main" id="{BA3A1026-C945-44C7-95BC-3BF4551EF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64">
              <a:extLst>
                <a:ext uri="{FF2B5EF4-FFF2-40B4-BE49-F238E27FC236}">
                  <a16:creationId xmlns:a16="http://schemas.microsoft.com/office/drawing/2014/main" id="{E7A2271E-1BF0-4DBF-BDC5-8205DFE2B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66">
              <a:extLst>
                <a:ext uri="{FF2B5EF4-FFF2-40B4-BE49-F238E27FC236}">
                  <a16:creationId xmlns:a16="http://schemas.microsoft.com/office/drawing/2014/main" id="{FC359C9B-D7DB-4D67-BC20-0ED526C67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64">
              <a:extLst>
                <a:ext uri="{FF2B5EF4-FFF2-40B4-BE49-F238E27FC236}">
                  <a16:creationId xmlns:a16="http://schemas.microsoft.com/office/drawing/2014/main" id="{5DA7CDCF-326D-40F3-9FA1-F6B696E8F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66">
              <a:extLst>
                <a:ext uri="{FF2B5EF4-FFF2-40B4-BE49-F238E27FC236}">
                  <a16:creationId xmlns:a16="http://schemas.microsoft.com/office/drawing/2014/main" id="{42EAB6A2-C79F-4E11-BA2B-82394503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64">
              <a:extLst>
                <a:ext uri="{FF2B5EF4-FFF2-40B4-BE49-F238E27FC236}">
                  <a16:creationId xmlns:a16="http://schemas.microsoft.com/office/drawing/2014/main" id="{0409AE1C-32E7-42F0-8174-D8EC28D1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66">
              <a:extLst>
                <a:ext uri="{FF2B5EF4-FFF2-40B4-BE49-F238E27FC236}">
                  <a16:creationId xmlns:a16="http://schemas.microsoft.com/office/drawing/2014/main" id="{6D094018-4CC4-4507-BD21-223B12217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64">
              <a:extLst>
                <a:ext uri="{FF2B5EF4-FFF2-40B4-BE49-F238E27FC236}">
                  <a16:creationId xmlns:a16="http://schemas.microsoft.com/office/drawing/2014/main" id="{4971B5B3-87D2-49C1-9AD0-984AF7579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66">
              <a:extLst>
                <a:ext uri="{FF2B5EF4-FFF2-40B4-BE49-F238E27FC236}">
                  <a16:creationId xmlns:a16="http://schemas.microsoft.com/office/drawing/2014/main" id="{7F8CC77F-5D16-46D1-9E76-844D3D54B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64">
              <a:extLst>
                <a:ext uri="{FF2B5EF4-FFF2-40B4-BE49-F238E27FC236}">
                  <a16:creationId xmlns:a16="http://schemas.microsoft.com/office/drawing/2014/main" id="{3136B198-9314-404B-9B2A-B12F1C81E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66">
              <a:extLst>
                <a:ext uri="{FF2B5EF4-FFF2-40B4-BE49-F238E27FC236}">
                  <a16:creationId xmlns:a16="http://schemas.microsoft.com/office/drawing/2014/main" id="{3AD2B785-CD5F-4846-8278-FD202F83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64">
              <a:extLst>
                <a:ext uri="{FF2B5EF4-FFF2-40B4-BE49-F238E27FC236}">
                  <a16:creationId xmlns:a16="http://schemas.microsoft.com/office/drawing/2014/main" id="{3C6BD3BE-D8A5-4561-9641-5F579267C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66">
              <a:extLst>
                <a:ext uri="{FF2B5EF4-FFF2-40B4-BE49-F238E27FC236}">
                  <a16:creationId xmlns:a16="http://schemas.microsoft.com/office/drawing/2014/main" id="{883722C6-0687-4FBC-924C-022C334B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64">
              <a:extLst>
                <a:ext uri="{FF2B5EF4-FFF2-40B4-BE49-F238E27FC236}">
                  <a16:creationId xmlns:a16="http://schemas.microsoft.com/office/drawing/2014/main" id="{50E3342E-EFDF-4EE7-A275-A46FE15FD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66">
              <a:extLst>
                <a:ext uri="{FF2B5EF4-FFF2-40B4-BE49-F238E27FC236}">
                  <a16:creationId xmlns:a16="http://schemas.microsoft.com/office/drawing/2014/main" id="{02A591D3-77C5-427A-84E7-5040F9C17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5" name="Rectangle 44">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0" name="Content Placeholder 4">
            <a:extLst>
              <a:ext uri="{FF2B5EF4-FFF2-40B4-BE49-F238E27FC236}">
                <a16:creationId xmlns:a16="http://schemas.microsoft.com/office/drawing/2014/main" id="{0AE6445A-61DD-4C34-B478-5BBDFB8F560C}"/>
              </a:ext>
            </a:extLst>
          </p:cNvPr>
          <p:cNvPicPr>
            <a:picLocks noChangeAspect="1"/>
          </p:cNvPicPr>
          <p:nvPr/>
        </p:nvPicPr>
        <p:blipFill>
          <a:blip r:embed="rId2"/>
          <a:stretch>
            <a:fillRect/>
          </a:stretch>
        </p:blipFill>
        <p:spPr>
          <a:xfrm>
            <a:off x="3261222" y="1195020"/>
            <a:ext cx="6020982" cy="5502064"/>
          </a:xfrm>
          <a:prstGeom prst="rect">
            <a:avLst/>
          </a:prstGeom>
          <a:ln w="15875">
            <a:solidFill>
              <a:schemeClr val="bg2">
                <a:lumMod val="75000"/>
              </a:schemeClr>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758387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18">
            <a:extLst>
              <a:ext uri="{FF2B5EF4-FFF2-40B4-BE49-F238E27FC236}">
                <a16:creationId xmlns:a16="http://schemas.microsoft.com/office/drawing/2014/main" id="{4A70F4F6-8761-4016-931A-4535464E4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6324805-5883-4008-B571-C78892589113}"/>
              </a:ext>
            </a:extLst>
          </p:cNvPr>
          <p:cNvSpPr>
            <a:spLocks noGrp="1"/>
          </p:cNvSpPr>
          <p:nvPr>
            <p:ph type="ctrTitle"/>
          </p:nvPr>
        </p:nvSpPr>
        <p:spPr>
          <a:xfrm>
            <a:off x="1024883" y="447471"/>
            <a:ext cx="10513106" cy="1279262"/>
          </a:xfrm>
        </p:spPr>
        <p:txBody>
          <a:bodyPr>
            <a:normAutofit/>
          </a:bodyPr>
          <a:lstStyle/>
          <a:p>
            <a:pPr algn="l"/>
            <a:r>
              <a:rPr lang="en-US" sz="4000" dirty="0">
                <a:solidFill>
                  <a:schemeClr val="accent1">
                    <a:lumMod val="75000"/>
                  </a:schemeClr>
                </a:solidFill>
                <a:latin typeface="Calibri" panose="020F0502020204030204" pitchFamily="34" charset="0"/>
              </a:rPr>
              <a:t>You’ve got names…now what? </a:t>
            </a:r>
            <a:br>
              <a:rPr lang="en-US" sz="4000" dirty="0">
                <a:solidFill>
                  <a:schemeClr val="accent1">
                    <a:lumMod val="75000"/>
                  </a:schemeClr>
                </a:solidFill>
                <a:latin typeface="Calibri" panose="020F0502020204030204" pitchFamily="34" charset="0"/>
              </a:rPr>
            </a:br>
            <a:r>
              <a:rPr lang="en-US" sz="4000" dirty="0">
                <a:solidFill>
                  <a:schemeClr val="accent1">
                    <a:lumMod val="75000"/>
                  </a:schemeClr>
                </a:solidFill>
                <a:latin typeface="Calibri" panose="020F0502020204030204" pitchFamily="34" charset="0"/>
              </a:rPr>
              <a:t>Make Contact!</a:t>
            </a:r>
          </a:p>
        </p:txBody>
      </p:sp>
      <p:sp>
        <p:nvSpPr>
          <p:cNvPr id="46" name="Rectangle 2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7" name="Group 22">
            <a:extLst>
              <a:ext uri="{FF2B5EF4-FFF2-40B4-BE49-F238E27FC236}">
                <a16:creationId xmlns:a16="http://schemas.microsoft.com/office/drawing/2014/main" id="{B4C49FD3-CD95-4BA4-8BD3-B4A4C6844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24" name="Rectangle 64">
              <a:extLst>
                <a:ext uri="{FF2B5EF4-FFF2-40B4-BE49-F238E27FC236}">
                  <a16:creationId xmlns:a16="http://schemas.microsoft.com/office/drawing/2014/main" id="{194125EE-68A0-44AF-9565-81EF0F31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66">
              <a:extLst>
                <a:ext uri="{FF2B5EF4-FFF2-40B4-BE49-F238E27FC236}">
                  <a16:creationId xmlns:a16="http://schemas.microsoft.com/office/drawing/2014/main" id="{47D98E13-5DFC-4FC3-B217-18D7503F2D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64">
              <a:extLst>
                <a:ext uri="{FF2B5EF4-FFF2-40B4-BE49-F238E27FC236}">
                  <a16:creationId xmlns:a16="http://schemas.microsoft.com/office/drawing/2014/main" id="{1208B249-52C1-45B2-94CA-7FCF767BD5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66">
              <a:extLst>
                <a:ext uri="{FF2B5EF4-FFF2-40B4-BE49-F238E27FC236}">
                  <a16:creationId xmlns:a16="http://schemas.microsoft.com/office/drawing/2014/main" id="{8E8EC538-BB99-4192-A555-FD23D92C5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64">
              <a:extLst>
                <a:ext uri="{FF2B5EF4-FFF2-40B4-BE49-F238E27FC236}">
                  <a16:creationId xmlns:a16="http://schemas.microsoft.com/office/drawing/2014/main" id="{C818F7CD-D8C3-4B0E-8332-5F5D23675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66">
              <a:extLst>
                <a:ext uri="{FF2B5EF4-FFF2-40B4-BE49-F238E27FC236}">
                  <a16:creationId xmlns:a16="http://schemas.microsoft.com/office/drawing/2014/main" id="{BA3A1026-C945-44C7-95BC-3BF4551EF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64">
              <a:extLst>
                <a:ext uri="{FF2B5EF4-FFF2-40B4-BE49-F238E27FC236}">
                  <a16:creationId xmlns:a16="http://schemas.microsoft.com/office/drawing/2014/main" id="{E7A2271E-1BF0-4DBF-BDC5-8205DFE2B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66">
              <a:extLst>
                <a:ext uri="{FF2B5EF4-FFF2-40B4-BE49-F238E27FC236}">
                  <a16:creationId xmlns:a16="http://schemas.microsoft.com/office/drawing/2014/main" id="{FC359C9B-D7DB-4D67-BC20-0ED526C67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64">
              <a:extLst>
                <a:ext uri="{FF2B5EF4-FFF2-40B4-BE49-F238E27FC236}">
                  <a16:creationId xmlns:a16="http://schemas.microsoft.com/office/drawing/2014/main" id="{5DA7CDCF-326D-40F3-9FA1-F6B696E8F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66">
              <a:extLst>
                <a:ext uri="{FF2B5EF4-FFF2-40B4-BE49-F238E27FC236}">
                  <a16:creationId xmlns:a16="http://schemas.microsoft.com/office/drawing/2014/main" id="{42EAB6A2-C79F-4E11-BA2B-82394503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64">
              <a:extLst>
                <a:ext uri="{FF2B5EF4-FFF2-40B4-BE49-F238E27FC236}">
                  <a16:creationId xmlns:a16="http://schemas.microsoft.com/office/drawing/2014/main" id="{0409AE1C-32E7-42F0-8174-D8EC28D1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66">
              <a:extLst>
                <a:ext uri="{FF2B5EF4-FFF2-40B4-BE49-F238E27FC236}">
                  <a16:creationId xmlns:a16="http://schemas.microsoft.com/office/drawing/2014/main" id="{6D094018-4CC4-4507-BD21-223B12217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64">
              <a:extLst>
                <a:ext uri="{FF2B5EF4-FFF2-40B4-BE49-F238E27FC236}">
                  <a16:creationId xmlns:a16="http://schemas.microsoft.com/office/drawing/2014/main" id="{4971B5B3-87D2-49C1-9AD0-984AF7579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66">
              <a:extLst>
                <a:ext uri="{FF2B5EF4-FFF2-40B4-BE49-F238E27FC236}">
                  <a16:creationId xmlns:a16="http://schemas.microsoft.com/office/drawing/2014/main" id="{7F8CC77F-5D16-46D1-9E76-844D3D54B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64">
              <a:extLst>
                <a:ext uri="{FF2B5EF4-FFF2-40B4-BE49-F238E27FC236}">
                  <a16:creationId xmlns:a16="http://schemas.microsoft.com/office/drawing/2014/main" id="{3136B198-9314-404B-9B2A-B12F1C81E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66">
              <a:extLst>
                <a:ext uri="{FF2B5EF4-FFF2-40B4-BE49-F238E27FC236}">
                  <a16:creationId xmlns:a16="http://schemas.microsoft.com/office/drawing/2014/main" id="{3AD2B785-CD5F-4846-8278-FD202F83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64">
              <a:extLst>
                <a:ext uri="{FF2B5EF4-FFF2-40B4-BE49-F238E27FC236}">
                  <a16:creationId xmlns:a16="http://schemas.microsoft.com/office/drawing/2014/main" id="{3C6BD3BE-D8A5-4561-9641-5F579267C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66">
              <a:extLst>
                <a:ext uri="{FF2B5EF4-FFF2-40B4-BE49-F238E27FC236}">
                  <a16:creationId xmlns:a16="http://schemas.microsoft.com/office/drawing/2014/main" id="{883722C6-0687-4FBC-924C-022C334B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64">
              <a:extLst>
                <a:ext uri="{FF2B5EF4-FFF2-40B4-BE49-F238E27FC236}">
                  <a16:creationId xmlns:a16="http://schemas.microsoft.com/office/drawing/2014/main" id="{50E3342E-EFDF-4EE7-A275-A46FE15FD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66">
              <a:extLst>
                <a:ext uri="{FF2B5EF4-FFF2-40B4-BE49-F238E27FC236}">
                  <a16:creationId xmlns:a16="http://schemas.microsoft.com/office/drawing/2014/main" id="{02A591D3-77C5-427A-84E7-5040F9C17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5" name="Rectangle 44">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TextBox 48">
            <a:extLst>
              <a:ext uri="{FF2B5EF4-FFF2-40B4-BE49-F238E27FC236}">
                <a16:creationId xmlns:a16="http://schemas.microsoft.com/office/drawing/2014/main" id="{0C180589-9141-4209-B3D5-5B8C611C029B}"/>
              </a:ext>
            </a:extLst>
          </p:cNvPr>
          <p:cNvSpPr txBox="1"/>
          <p:nvPr/>
        </p:nvSpPr>
        <p:spPr>
          <a:xfrm>
            <a:off x="1215904" y="2174204"/>
            <a:ext cx="4775351" cy="1384995"/>
          </a:xfrm>
          <a:prstGeom prst="rect">
            <a:avLst/>
          </a:prstGeom>
          <a:noFill/>
        </p:spPr>
        <p:txBody>
          <a:bodyPr wrap="square">
            <a:spAutoFit/>
          </a:bodyPr>
          <a:lstStyle/>
          <a:p>
            <a:pPr marL="571500" indent="-571500">
              <a:buFont typeface="Wingdings" panose="05000000000000000000" pitchFamily="2" charset="2"/>
              <a:buChar char="ü"/>
            </a:pPr>
            <a:r>
              <a:rPr lang="en-US" sz="2800" dirty="0">
                <a:solidFill>
                  <a:schemeClr val="tx1">
                    <a:lumMod val="65000"/>
                    <a:lumOff val="35000"/>
                  </a:schemeClr>
                </a:solidFill>
              </a:rPr>
              <a:t>Intent of contact </a:t>
            </a:r>
          </a:p>
          <a:p>
            <a:pPr marL="571500" indent="-571500">
              <a:buFont typeface="Wingdings" panose="05000000000000000000" pitchFamily="2" charset="2"/>
              <a:buChar char="ü"/>
            </a:pPr>
            <a:r>
              <a:rPr lang="en-US" sz="2800" dirty="0">
                <a:solidFill>
                  <a:schemeClr val="tx1">
                    <a:lumMod val="65000"/>
                    <a:lumOff val="35000"/>
                  </a:schemeClr>
                </a:solidFill>
              </a:rPr>
              <a:t>Script for person to person</a:t>
            </a:r>
          </a:p>
          <a:p>
            <a:pPr marL="571500" indent="-571500">
              <a:buFont typeface="Wingdings" panose="05000000000000000000" pitchFamily="2" charset="2"/>
              <a:buChar char="ü"/>
            </a:pPr>
            <a:r>
              <a:rPr lang="en-US" sz="2800" dirty="0">
                <a:solidFill>
                  <a:schemeClr val="tx1">
                    <a:lumMod val="65000"/>
                    <a:lumOff val="35000"/>
                  </a:schemeClr>
                </a:solidFill>
              </a:rPr>
              <a:t>Script for voicemail</a:t>
            </a:r>
          </a:p>
        </p:txBody>
      </p:sp>
      <p:sp>
        <p:nvSpPr>
          <p:cNvPr id="50" name="TextBox 49">
            <a:extLst>
              <a:ext uri="{FF2B5EF4-FFF2-40B4-BE49-F238E27FC236}">
                <a16:creationId xmlns:a16="http://schemas.microsoft.com/office/drawing/2014/main" id="{7C92DFB9-5308-4892-900A-978E9C100191}"/>
              </a:ext>
            </a:extLst>
          </p:cNvPr>
          <p:cNvSpPr txBox="1"/>
          <p:nvPr/>
        </p:nvSpPr>
        <p:spPr>
          <a:xfrm>
            <a:off x="6411320" y="1393771"/>
            <a:ext cx="5205437" cy="5016758"/>
          </a:xfrm>
          <a:prstGeom prst="rect">
            <a:avLst/>
          </a:prstGeom>
          <a:solidFill>
            <a:schemeClr val="bg2"/>
          </a:solidFill>
          <a:ln w="28575">
            <a:solidFill>
              <a:schemeClr val="bg2">
                <a:lumMod val="75000"/>
              </a:schemeClr>
            </a:solidFill>
            <a:prstDash val="dash"/>
          </a:ln>
          <a:effectLst>
            <a:softEdge rad="12700"/>
          </a:effectLst>
        </p:spPr>
        <p:txBody>
          <a:bodyPr wrap="square">
            <a:spAutoFit/>
          </a:bodyPr>
          <a:lstStyle/>
          <a:p>
            <a:pPr marL="0" indent="0">
              <a:buNone/>
            </a:pPr>
            <a:endParaRPr lang="en-US" sz="2000" dirty="0">
              <a:solidFill>
                <a:schemeClr val="tx1">
                  <a:lumMod val="65000"/>
                  <a:lumOff val="35000"/>
                </a:schemeClr>
              </a:solidFill>
            </a:endParaRPr>
          </a:p>
          <a:p>
            <a:pPr marL="0" indent="0">
              <a:buNone/>
            </a:pPr>
            <a:r>
              <a:rPr lang="en-US" sz="2000" dirty="0">
                <a:solidFill>
                  <a:schemeClr val="tx1">
                    <a:lumMod val="75000"/>
                    <a:lumOff val="25000"/>
                  </a:schemeClr>
                </a:solidFill>
              </a:rPr>
              <a:t>Hello </a:t>
            </a:r>
            <a:r>
              <a:rPr lang="en-US" sz="2000" i="1" dirty="0">
                <a:solidFill>
                  <a:schemeClr val="tx1">
                    <a:lumMod val="75000"/>
                    <a:lumOff val="25000"/>
                  </a:schemeClr>
                </a:solidFill>
              </a:rPr>
              <a:t>First Name</a:t>
            </a:r>
            <a:r>
              <a:rPr lang="en-US" sz="2000" dirty="0">
                <a:solidFill>
                  <a:schemeClr val="tx1">
                    <a:lumMod val="75000"/>
                    <a:lumOff val="25000"/>
                  </a:schemeClr>
                </a:solidFill>
              </a:rPr>
              <a:t>,</a:t>
            </a:r>
          </a:p>
          <a:p>
            <a:pPr marL="0" indent="0">
              <a:buNone/>
            </a:pPr>
            <a:endParaRPr lang="en-US" sz="2000" dirty="0">
              <a:solidFill>
                <a:schemeClr val="tx1">
                  <a:lumMod val="75000"/>
                  <a:lumOff val="25000"/>
                </a:schemeClr>
              </a:solidFill>
            </a:endParaRPr>
          </a:p>
          <a:p>
            <a:pPr marL="0" indent="0">
              <a:buNone/>
            </a:pPr>
            <a:r>
              <a:rPr lang="en-US" sz="2000" dirty="0">
                <a:solidFill>
                  <a:schemeClr val="tx1">
                    <a:lumMod val="75000"/>
                    <a:lumOff val="25000"/>
                  </a:schemeClr>
                </a:solidFill>
              </a:rPr>
              <a:t>This is Jose Dominguez with WA State Dept of Widgets. I’m calling because you had previously applied to a Fiscal Analyst position with us, and I wanted to check in with you. I know you are busy, so I’d like to schedule some time to speak with you briefly about opportunities that have recently become available. My calendar is free next week on Tuesday at 10:00am for about 15 minutes. Does that work for you? Or is there another time that works best?</a:t>
            </a:r>
          </a:p>
          <a:p>
            <a:pPr marL="0" indent="0">
              <a:buNone/>
            </a:pPr>
            <a:r>
              <a:rPr lang="en-US" sz="2000" dirty="0">
                <a:solidFill>
                  <a:schemeClr val="tx1">
                    <a:lumMod val="75000"/>
                    <a:lumOff val="25000"/>
                  </a:schemeClr>
                </a:solidFill>
              </a:rPr>
              <a:t>I don’t know if you remember, but our agency is setting the standard in government accounting… </a:t>
            </a:r>
          </a:p>
          <a:p>
            <a:pPr marL="0" indent="0">
              <a:buNone/>
            </a:pPr>
            <a:endParaRPr lang="en-US" sz="2000" dirty="0">
              <a:solidFill>
                <a:schemeClr val="tx1">
                  <a:lumMod val="65000"/>
                  <a:lumOff val="35000"/>
                </a:schemeClr>
              </a:solidFill>
            </a:endParaRPr>
          </a:p>
        </p:txBody>
      </p:sp>
    </p:spTree>
    <p:extLst>
      <p:ext uri="{BB962C8B-B14F-4D97-AF65-F5344CB8AC3E}">
        <p14:creationId xmlns:p14="http://schemas.microsoft.com/office/powerpoint/2010/main" val="1789661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18">
            <a:extLst>
              <a:ext uri="{FF2B5EF4-FFF2-40B4-BE49-F238E27FC236}">
                <a16:creationId xmlns:a16="http://schemas.microsoft.com/office/drawing/2014/main" id="{4A70F4F6-8761-4016-931A-4535464E4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6324805-5883-4008-B571-C78892589113}"/>
              </a:ext>
            </a:extLst>
          </p:cNvPr>
          <p:cNvSpPr>
            <a:spLocks noGrp="1"/>
          </p:cNvSpPr>
          <p:nvPr>
            <p:ph type="ctrTitle"/>
          </p:nvPr>
        </p:nvSpPr>
        <p:spPr>
          <a:xfrm>
            <a:off x="1024883" y="447471"/>
            <a:ext cx="10513106" cy="933239"/>
          </a:xfrm>
        </p:spPr>
        <p:txBody>
          <a:bodyPr>
            <a:normAutofit/>
          </a:bodyPr>
          <a:lstStyle/>
          <a:p>
            <a:pPr algn="l"/>
            <a:r>
              <a:rPr lang="en-US" sz="4000" dirty="0">
                <a:solidFill>
                  <a:schemeClr val="accent1">
                    <a:lumMod val="75000"/>
                  </a:schemeClr>
                </a:solidFill>
                <a:latin typeface="Calibri" panose="020F0502020204030204" pitchFamily="34" charset="0"/>
              </a:rPr>
              <a:t>Move the Candidate to the Next Step</a:t>
            </a:r>
          </a:p>
        </p:txBody>
      </p:sp>
      <p:sp>
        <p:nvSpPr>
          <p:cNvPr id="46" name="Rectangle 2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7" name="Group 22">
            <a:extLst>
              <a:ext uri="{FF2B5EF4-FFF2-40B4-BE49-F238E27FC236}">
                <a16:creationId xmlns:a16="http://schemas.microsoft.com/office/drawing/2014/main" id="{B4C49FD3-CD95-4BA4-8BD3-B4A4C6844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24" name="Rectangle 64">
              <a:extLst>
                <a:ext uri="{FF2B5EF4-FFF2-40B4-BE49-F238E27FC236}">
                  <a16:creationId xmlns:a16="http://schemas.microsoft.com/office/drawing/2014/main" id="{194125EE-68A0-44AF-9565-81EF0F31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66">
              <a:extLst>
                <a:ext uri="{FF2B5EF4-FFF2-40B4-BE49-F238E27FC236}">
                  <a16:creationId xmlns:a16="http://schemas.microsoft.com/office/drawing/2014/main" id="{47D98E13-5DFC-4FC3-B217-18D7503F2D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64">
              <a:extLst>
                <a:ext uri="{FF2B5EF4-FFF2-40B4-BE49-F238E27FC236}">
                  <a16:creationId xmlns:a16="http://schemas.microsoft.com/office/drawing/2014/main" id="{1208B249-52C1-45B2-94CA-7FCF767BD5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66">
              <a:extLst>
                <a:ext uri="{FF2B5EF4-FFF2-40B4-BE49-F238E27FC236}">
                  <a16:creationId xmlns:a16="http://schemas.microsoft.com/office/drawing/2014/main" id="{8E8EC538-BB99-4192-A555-FD23D92C5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64">
              <a:extLst>
                <a:ext uri="{FF2B5EF4-FFF2-40B4-BE49-F238E27FC236}">
                  <a16:creationId xmlns:a16="http://schemas.microsoft.com/office/drawing/2014/main" id="{C818F7CD-D8C3-4B0E-8332-5F5D23675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66">
              <a:extLst>
                <a:ext uri="{FF2B5EF4-FFF2-40B4-BE49-F238E27FC236}">
                  <a16:creationId xmlns:a16="http://schemas.microsoft.com/office/drawing/2014/main" id="{BA3A1026-C945-44C7-95BC-3BF4551EF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64">
              <a:extLst>
                <a:ext uri="{FF2B5EF4-FFF2-40B4-BE49-F238E27FC236}">
                  <a16:creationId xmlns:a16="http://schemas.microsoft.com/office/drawing/2014/main" id="{E7A2271E-1BF0-4DBF-BDC5-8205DFE2B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66">
              <a:extLst>
                <a:ext uri="{FF2B5EF4-FFF2-40B4-BE49-F238E27FC236}">
                  <a16:creationId xmlns:a16="http://schemas.microsoft.com/office/drawing/2014/main" id="{FC359C9B-D7DB-4D67-BC20-0ED526C67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64">
              <a:extLst>
                <a:ext uri="{FF2B5EF4-FFF2-40B4-BE49-F238E27FC236}">
                  <a16:creationId xmlns:a16="http://schemas.microsoft.com/office/drawing/2014/main" id="{5DA7CDCF-326D-40F3-9FA1-F6B696E8F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66">
              <a:extLst>
                <a:ext uri="{FF2B5EF4-FFF2-40B4-BE49-F238E27FC236}">
                  <a16:creationId xmlns:a16="http://schemas.microsoft.com/office/drawing/2014/main" id="{42EAB6A2-C79F-4E11-BA2B-82394503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64">
              <a:extLst>
                <a:ext uri="{FF2B5EF4-FFF2-40B4-BE49-F238E27FC236}">
                  <a16:creationId xmlns:a16="http://schemas.microsoft.com/office/drawing/2014/main" id="{0409AE1C-32E7-42F0-8174-D8EC28D1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66">
              <a:extLst>
                <a:ext uri="{FF2B5EF4-FFF2-40B4-BE49-F238E27FC236}">
                  <a16:creationId xmlns:a16="http://schemas.microsoft.com/office/drawing/2014/main" id="{6D094018-4CC4-4507-BD21-223B12217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64">
              <a:extLst>
                <a:ext uri="{FF2B5EF4-FFF2-40B4-BE49-F238E27FC236}">
                  <a16:creationId xmlns:a16="http://schemas.microsoft.com/office/drawing/2014/main" id="{4971B5B3-87D2-49C1-9AD0-984AF7579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66">
              <a:extLst>
                <a:ext uri="{FF2B5EF4-FFF2-40B4-BE49-F238E27FC236}">
                  <a16:creationId xmlns:a16="http://schemas.microsoft.com/office/drawing/2014/main" id="{7F8CC77F-5D16-46D1-9E76-844D3D54B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64">
              <a:extLst>
                <a:ext uri="{FF2B5EF4-FFF2-40B4-BE49-F238E27FC236}">
                  <a16:creationId xmlns:a16="http://schemas.microsoft.com/office/drawing/2014/main" id="{3136B198-9314-404B-9B2A-B12F1C81E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66">
              <a:extLst>
                <a:ext uri="{FF2B5EF4-FFF2-40B4-BE49-F238E27FC236}">
                  <a16:creationId xmlns:a16="http://schemas.microsoft.com/office/drawing/2014/main" id="{3AD2B785-CD5F-4846-8278-FD202F83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64">
              <a:extLst>
                <a:ext uri="{FF2B5EF4-FFF2-40B4-BE49-F238E27FC236}">
                  <a16:creationId xmlns:a16="http://schemas.microsoft.com/office/drawing/2014/main" id="{3C6BD3BE-D8A5-4561-9641-5F579267C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66">
              <a:extLst>
                <a:ext uri="{FF2B5EF4-FFF2-40B4-BE49-F238E27FC236}">
                  <a16:creationId xmlns:a16="http://schemas.microsoft.com/office/drawing/2014/main" id="{883722C6-0687-4FBC-924C-022C334B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64">
              <a:extLst>
                <a:ext uri="{FF2B5EF4-FFF2-40B4-BE49-F238E27FC236}">
                  <a16:creationId xmlns:a16="http://schemas.microsoft.com/office/drawing/2014/main" id="{50E3342E-EFDF-4EE7-A275-A46FE15FD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66">
              <a:extLst>
                <a:ext uri="{FF2B5EF4-FFF2-40B4-BE49-F238E27FC236}">
                  <a16:creationId xmlns:a16="http://schemas.microsoft.com/office/drawing/2014/main" id="{02A591D3-77C5-427A-84E7-5040F9C17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5" name="Rectangle 44">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TextBox 48">
            <a:extLst>
              <a:ext uri="{FF2B5EF4-FFF2-40B4-BE49-F238E27FC236}">
                <a16:creationId xmlns:a16="http://schemas.microsoft.com/office/drawing/2014/main" id="{B7B7D4C0-BCB5-4C55-B846-A58E8AEBBA66}"/>
              </a:ext>
            </a:extLst>
          </p:cNvPr>
          <p:cNvSpPr txBox="1"/>
          <p:nvPr/>
        </p:nvSpPr>
        <p:spPr>
          <a:xfrm>
            <a:off x="1813497" y="2075263"/>
            <a:ext cx="7311842" cy="830997"/>
          </a:xfrm>
          <a:prstGeom prst="rect">
            <a:avLst/>
          </a:prstGeom>
          <a:noFill/>
        </p:spPr>
        <p:txBody>
          <a:bodyPr wrap="square">
            <a:spAutoFit/>
          </a:bodyPr>
          <a:lstStyle/>
          <a:p>
            <a:r>
              <a:rPr lang="en-US" sz="2400" dirty="0">
                <a:hlinkClick r:id="rId2"/>
              </a:rPr>
              <a:t>Heath Powell – Intention is Key for Selling Over the Phone</a:t>
            </a:r>
            <a:r>
              <a:rPr lang="en-US" sz="2400" dirty="0"/>
              <a:t> (video)</a:t>
            </a:r>
            <a:endParaRPr lang="en-US" sz="2400" dirty="0">
              <a:hlinkClick r:id="rId3"/>
            </a:endParaRPr>
          </a:p>
        </p:txBody>
      </p:sp>
      <p:pic>
        <p:nvPicPr>
          <p:cNvPr id="51" name="Picture 50">
            <a:extLst>
              <a:ext uri="{FF2B5EF4-FFF2-40B4-BE49-F238E27FC236}">
                <a16:creationId xmlns:a16="http://schemas.microsoft.com/office/drawing/2014/main" id="{2B1E8676-4208-4478-BCD4-B9A42F9B9BCE}"/>
              </a:ext>
            </a:extLst>
          </p:cNvPr>
          <p:cNvPicPr>
            <a:picLocks noChangeAspect="1"/>
          </p:cNvPicPr>
          <p:nvPr/>
        </p:nvPicPr>
        <p:blipFill>
          <a:blip r:embed="rId4"/>
          <a:stretch>
            <a:fillRect/>
          </a:stretch>
        </p:blipFill>
        <p:spPr>
          <a:xfrm>
            <a:off x="2986998" y="2558304"/>
            <a:ext cx="3871468" cy="2396251"/>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5196344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18">
            <a:extLst>
              <a:ext uri="{FF2B5EF4-FFF2-40B4-BE49-F238E27FC236}">
                <a16:creationId xmlns:a16="http://schemas.microsoft.com/office/drawing/2014/main" id="{4A70F4F6-8761-4016-931A-4535464E4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6324805-5883-4008-B571-C78892589113}"/>
              </a:ext>
            </a:extLst>
          </p:cNvPr>
          <p:cNvSpPr>
            <a:spLocks noGrp="1"/>
          </p:cNvSpPr>
          <p:nvPr>
            <p:ph type="ctrTitle"/>
          </p:nvPr>
        </p:nvSpPr>
        <p:spPr>
          <a:xfrm>
            <a:off x="1024883" y="447471"/>
            <a:ext cx="10513106" cy="933239"/>
          </a:xfrm>
        </p:spPr>
        <p:txBody>
          <a:bodyPr>
            <a:normAutofit/>
          </a:bodyPr>
          <a:lstStyle/>
          <a:p>
            <a:pPr algn="l"/>
            <a:r>
              <a:rPr lang="en-US" sz="4000" dirty="0">
                <a:solidFill>
                  <a:schemeClr val="accent1">
                    <a:lumMod val="75000"/>
                  </a:schemeClr>
                </a:solidFill>
                <a:latin typeface="Calibri" panose="020F0502020204030204" pitchFamily="34" charset="0"/>
              </a:rPr>
              <a:t>Closing the Candidate</a:t>
            </a:r>
          </a:p>
        </p:txBody>
      </p:sp>
      <p:sp>
        <p:nvSpPr>
          <p:cNvPr id="46" name="Rectangle 2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7" name="Group 22">
            <a:extLst>
              <a:ext uri="{FF2B5EF4-FFF2-40B4-BE49-F238E27FC236}">
                <a16:creationId xmlns:a16="http://schemas.microsoft.com/office/drawing/2014/main" id="{B4C49FD3-CD95-4BA4-8BD3-B4A4C6844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24" name="Rectangle 64">
              <a:extLst>
                <a:ext uri="{FF2B5EF4-FFF2-40B4-BE49-F238E27FC236}">
                  <a16:creationId xmlns:a16="http://schemas.microsoft.com/office/drawing/2014/main" id="{194125EE-68A0-44AF-9565-81EF0F31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66">
              <a:extLst>
                <a:ext uri="{FF2B5EF4-FFF2-40B4-BE49-F238E27FC236}">
                  <a16:creationId xmlns:a16="http://schemas.microsoft.com/office/drawing/2014/main" id="{47D98E13-5DFC-4FC3-B217-18D7503F2D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64">
              <a:extLst>
                <a:ext uri="{FF2B5EF4-FFF2-40B4-BE49-F238E27FC236}">
                  <a16:creationId xmlns:a16="http://schemas.microsoft.com/office/drawing/2014/main" id="{1208B249-52C1-45B2-94CA-7FCF767BD5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66">
              <a:extLst>
                <a:ext uri="{FF2B5EF4-FFF2-40B4-BE49-F238E27FC236}">
                  <a16:creationId xmlns:a16="http://schemas.microsoft.com/office/drawing/2014/main" id="{8E8EC538-BB99-4192-A555-FD23D92C5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64">
              <a:extLst>
                <a:ext uri="{FF2B5EF4-FFF2-40B4-BE49-F238E27FC236}">
                  <a16:creationId xmlns:a16="http://schemas.microsoft.com/office/drawing/2014/main" id="{C818F7CD-D8C3-4B0E-8332-5F5D23675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66">
              <a:extLst>
                <a:ext uri="{FF2B5EF4-FFF2-40B4-BE49-F238E27FC236}">
                  <a16:creationId xmlns:a16="http://schemas.microsoft.com/office/drawing/2014/main" id="{BA3A1026-C945-44C7-95BC-3BF4551EF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64">
              <a:extLst>
                <a:ext uri="{FF2B5EF4-FFF2-40B4-BE49-F238E27FC236}">
                  <a16:creationId xmlns:a16="http://schemas.microsoft.com/office/drawing/2014/main" id="{E7A2271E-1BF0-4DBF-BDC5-8205DFE2B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66">
              <a:extLst>
                <a:ext uri="{FF2B5EF4-FFF2-40B4-BE49-F238E27FC236}">
                  <a16:creationId xmlns:a16="http://schemas.microsoft.com/office/drawing/2014/main" id="{FC359C9B-D7DB-4D67-BC20-0ED526C67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64">
              <a:extLst>
                <a:ext uri="{FF2B5EF4-FFF2-40B4-BE49-F238E27FC236}">
                  <a16:creationId xmlns:a16="http://schemas.microsoft.com/office/drawing/2014/main" id="{5DA7CDCF-326D-40F3-9FA1-F6B696E8F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66">
              <a:extLst>
                <a:ext uri="{FF2B5EF4-FFF2-40B4-BE49-F238E27FC236}">
                  <a16:creationId xmlns:a16="http://schemas.microsoft.com/office/drawing/2014/main" id="{42EAB6A2-C79F-4E11-BA2B-82394503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64">
              <a:extLst>
                <a:ext uri="{FF2B5EF4-FFF2-40B4-BE49-F238E27FC236}">
                  <a16:creationId xmlns:a16="http://schemas.microsoft.com/office/drawing/2014/main" id="{0409AE1C-32E7-42F0-8174-D8EC28D1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66">
              <a:extLst>
                <a:ext uri="{FF2B5EF4-FFF2-40B4-BE49-F238E27FC236}">
                  <a16:creationId xmlns:a16="http://schemas.microsoft.com/office/drawing/2014/main" id="{6D094018-4CC4-4507-BD21-223B12217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64">
              <a:extLst>
                <a:ext uri="{FF2B5EF4-FFF2-40B4-BE49-F238E27FC236}">
                  <a16:creationId xmlns:a16="http://schemas.microsoft.com/office/drawing/2014/main" id="{4971B5B3-87D2-49C1-9AD0-984AF7579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66">
              <a:extLst>
                <a:ext uri="{FF2B5EF4-FFF2-40B4-BE49-F238E27FC236}">
                  <a16:creationId xmlns:a16="http://schemas.microsoft.com/office/drawing/2014/main" id="{7F8CC77F-5D16-46D1-9E76-844D3D54B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64">
              <a:extLst>
                <a:ext uri="{FF2B5EF4-FFF2-40B4-BE49-F238E27FC236}">
                  <a16:creationId xmlns:a16="http://schemas.microsoft.com/office/drawing/2014/main" id="{3136B198-9314-404B-9B2A-B12F1C81E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66">
              <a:extLst>
                <a:ext uri="{FF2B5EF4-FFF2-40B4-BE49-F238E27FC236}">
                  <a16:creationId xmlns:a16="http://schemas.microsoft.com/office/drawing/2014/main" id="{3AD2B785-CD5F-4846-8278-FD202F83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64">
              <a:extLst>
                <a:ext uri="{FF2B5EF4-FFF2-40B4-BE49-F238E27FC236}">
                  <a16:creationId xmlns:a16="http://schemas.microsoft.com/office/drawing/2014/main" id="{3C6BD3BE-D8A5-4561-9641-5F579267C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66">
              <a:extLst>
                <a:ext uri="{FF2B5EF4-FFF2-40B4-BE49-F238E27FC236}">
                  <a16:creationId xmlns:a16="http://schemas.microsoft.com/office/drawing/2014/main" id="{883722C6-0687-4FBC-924C-022C334B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64">
              <a:extLst>
                <a:ext uri="{FF2B5EF4-FFF2-40B4-BE49-F238E27FC236}">
                  <a16:creationId xmlns:a16="http://schemas.microsoft.com/office/drawing/2014/main" id="{50E3342E-EFDF-4EE7-A275-A46FE15FD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66">
              <a:extLst>
                <a:ext uri="{FF2B5EF4-FFF2-40B4-BE49-F238E27FC236}">
                  <a16:creationId xmlns:a16="http://schemas.microsoft.com/office/drawing/2014/main" id="{02A591D3-77C5-427A-84E7-5040F9C17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5" name="Rectangle 44">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0" name="Content Placeholder 4">
            <a:extLst>
              <a:ext uri="{FF2B5EF4-FFF2-40B4-BE49-F238E27FC236}">
                <a16:creationId xmlns:a16="http://schemas.microsoft.com/office/drawing/2014/main" id="{C559C2B9-F7AC-476E-8F4A-85C8497B05C6}"/>
              </a:ext>
            </a:extLst>
          </p:cNvPr>
          <p:cNvPicPr>
            <a:picLocks noChangeAspect="1"/>
          </p:cNvPicPr>
          <p:nvPr/>
        </p:nvPicPr>
        <p:blipFill>
          <a:blip r:embed="rId2"/>
          <a:stretch>
            <a:fillRect/>
          </a:stretch>
        </p:blipFill>
        <p:spPr>
          <a:xfrm>
            <a:off x="2367686" y="2428345"/>
            <a:ext cx="8335667" cy="3934333"/>
          </a:xfrm>
          <a:prstGeom prst="rect">
            <a:avLst/>
          </a:prstGeom>
          <a:ln w="15875">
            <a:solidFill>
              <a:schemeClr val="accent2"/>
            </a:solidFill>
          </a:ln>
          <a:effectLst>
            <a:outerShdw blurRad="50800" dist="38100" dir="5400000" algn="t" rotWithShape="0">
              <a:prstClr val="black">
                <a:alpha val="40000"/>
              </a:prstClr>
            </a:outerShdw>
            <a:softEdge rad="114300"/>
          </a:effectLst>
        </p:spPr>
      </p:pic>
      <p:sp>
        <p:nvSpPr>
          <p:cNvPr id="52" name="TextBox 51">
            <a:extLst>
              <a:ext uri="{FF2B5EF4-FFF2-40B4-BE49-F238E27FC236}">
                <a16:creationId xmlns:a16="http://schemas.microsoft.com/office/drawing/2014/main" id="{FE129585-21B8-4667-8D02-3E8633C52C28}"/>
              </a:ext>
            </a:extLst>
          </p:cNvPr>
          <p:cNvSpPr txBox="1"/>
          <p:nvPr/>
        </p:nvSpPr>
        <p:spPr>
          <a:xfrm>
            <a:off x="2368270" y="1597348"/>
            <a:ext cx="7455459" cy="830997"/>
          </a:xfrm>
          <a:prstGeom prst="rect">
            <a:avLst/>
          </a:prstGeom>
          <a:noFill/>
        </p:spPr>
        <p:txBody>
          <a:bodyPr wrap="square">
            <a:spAutoFit/>
          </a:bodyPr>
          <a:lstStyle/>
          <a:p>
            <a:r>
              <a:rPr lang="en-US" sz="2400" dirty="0">
                <a:hlinkClick r:id="rId3"/>
              </a:rPr>
              <a:t>Larry Anderson – How to Close the Good Ones</a:t>
            </a:r>
            <a:r>
              <a:rPr lang="en-US" sz="2400" dirty="0"/>
              <a:t> </a:t>
            </a:r>
          </a:p>
          <a:p>
            <a:r>
              <a:rPr lang="en-US" sz="2400" dirty="0"/>
              <a:t>(video)</a:t>
            </a:r>
          </a:p>
        </p:txBody>
      </p:sp>
    </p:spTree>
    <p:extLst>
      <p:ext uri="{BB962C8B-B14F-4D97-AF65-F5344CB8AC3E}">
        <p14:creationId xmlns:p14="http://schemas.microsoft.com/office/powerpoint/2010/main" val="35720235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18">
            <a:extLst>
              <a:ext uri="{FF2B5EF4-FFF2-40B4-BE49-F238E27FC236}">
                <a16:creationId xmlns:a16="http://schemas.microsoft.com/office/drawing/2014/main" id="{4A70F4F6-8761-4016-931A-4535464E4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6324805-5883-4008-B571-C78892589113}"/>
              </a:ext>
            </a:extLst>
          </p:cNvPr>
          <p:cNvSpPr>
            <a:spLocks noGrp="1"/>
          </p:cNvSpPr>
          <p:nvPr>
            <p:ph type="ctrTitle"/>
          </p:nvPr>
        </p:nvSpPr>
        <p:spPr>
          <a:xfrm>
            <a:off x="1024883" y="447471"/>
            <a:ext cx="10513106" cy="933239"/>
          </a:xfrm>
        </p:spPr>
        <p:txBody>
          <a:bodyPr>
            <a:normAutofit/>
          </a:bodyPr>
          <a:lstStyle/>
          <a:p>
            <a:pPr algn="l"/>
            <a:r>
              <a:rPr lang="en-US" sz="4000" dirty="0">
                <a:solidFill>
                  <a:schemeClr val="accent1">
                    <a:lumMod val="75000"/>
                  </a:schemeClr>
                </a:solidFill>
                <a:latin typeface="Calibri" panose="020F0502020204030204" pitchFamily="34" charset="0"/>
              </a:rPr>
              <a:t>More Candidate Sources</a:t>
            </a:r>
          </a:p>
        </p:txBody>
      </p:sp>
      <p:sp>
        <p:nvSpPr>
          <p:cNvPr id="46" name="Rectangle 2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7" name="Group 22">
            <a:extLst>
              <a:ext uri="{FF2B5EF4-FFF2-40B4-BE49-F238E27FC236}">
                <a16:creationId xmlns:a16="http://schemas.microsoft.com/office/drawing/2014/main" id="{B4C49FD3-CD95-4BA4-8BD3-B4A4C6844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24" name="Rectangle 64">
              <a:extLst>
                <a:ext uri="{FF2B5EF4-FFF2-40B4-BE49-F238E27FC236}">
                  <a16:creationId xmlns:a16="http://schemas.microsoft.com/office/drawing/2014/main" id="{194125EE-68A0-44AF-9565-81EF0F31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66">
              <a:extLst>
                <a:ext uri="{FF2B5EF4-FFF2-40B4-BE49-F238E27FC236}">
                  <a16:creationId xmlns:a16="http://schemas.microsoft.com/office/drawing/2014/main" id="{47D98E13-5DFC-4FC3-B217-18D7503F2D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64">
              <a:extLst>
                <a:ext uri="{FF2B5EF4-FFF2-40B4-BE49-F238E27FC236}">
                  <a16:creationId xmlns:a16="http://schemas.microsoft.com/office/drawing/2014/main" id="{1208B249-52C1-45B2-94CA-7FCF767BD5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66">
              <a:extLst>
                <a:ext uri="{FF2B5EF4-FFF2-40B4-BE49-F238E27FC236}">
                  <a16:creationId xmlns:a16="http://schemas.microsoft.com/office/drawing/2014/main" id="{8E8EC538-BB99-4192-A555-FD23D92C5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64">
              <a:extLst>
                <a:ext uri="{FF2B5EF4-FFF2-40B4-BE49-F238E27FC236}">
                  <a16:creationId xmlns:a16="http://schemas.microsoft.com/office/drawing/2014/main" id="{C818F7CD-D8C3-4B0E-8332-5F5D23675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66">
              <a:extLst>
                <a:ext uri="{FF2B5EF4-FFF2-40B4-BE49-F238E27FC236}">
                  <a16:creationId xmlns:a16="http://schemas.microsoft.com/office/drawing/2014/main" id="{BA3A1026-C945-44C7-95BC-3BF4551EF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64">
              <a:extLst>
                <a:ext uri="{FF2B5EF4-FFF2-40B4-BE49-F238E27FC236}">
                  <a16:creationId xmlns:a16="http://schemas.microsoft.com/office/drawing/2014/main" id="{E7A2271E-1BF0-4DBF-BDC5-8205DFE2B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66">
              <a:extLst>
                <a:ext uri="{FF2B5EF4-FFF2-40B4-BE49-F238E27FC236}">
                  <a16:creationId xmlns:a16="http://schemas.microsoft.com/office/drawing/2014/main" id="{FC359C9B-D7DB-4D67-BC20-0ED526C67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64">
              <a:extLst>
                <a:ext uri="{FF2B5EF4-FFF2-40B4-BE49-F238E27FC236}">
                  <a16:creationId xmlns:a16="http://schemas.microsoft.com/office/drawing/2014/main" id="{5DA7CDCF-326D-40F3-9FA1-F6B696E8F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66">
              <a:extLst>
                <a:ext uri="{FF2B5EF4-FFF2-40B4-BE49-F238E27FC236}">
                  <a16:creationId xmlns:a16="http://schemas.microsoft.com/office/drawing/2014/main" id="{42EAB6A2-C79F-4E11-BA2B-82394503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64">
              <a:extLst>
                <a:ext uri="{FF2B5EF4-FFF2-40B4-BE49-F238E27FC236}">
                  <a16:creationId xmlns:a16="http://schemas.microsoft.com/office/drawing/2014/main" id="{0409AE1C-32E7-42F0-8174-D8EC28D1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66">
              <a:extLst>
                <a:ext uri="{FF2B5EF4-FFF2-40B4-BE49-F238E27FC236}">
                  <a16:creationId xmlns:a16="http://schemas.microsoft.com/office/drawing/2014/main" id="{6D094018-4CC4-4507-BD21-223B12217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64">
              <a:extLst>
                <a:ext uri="{FF2B5EF4-FFF2-40B4-BE49-F238E27FC236}">
                  <a16:creationId xmlns:a16="http://schemas.microsoft.com/office/drawing/2014/main" id="{4971B5B3-87D2-49C1-9AD0-984AF7579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66">
              <a:extLst>
                <a:ext uri="{FF2B5EF4-FFF2-40B4-BE49-F238E27FC236}">
                  <a16:creationId xmlns:a16="http://schemas.microsoft.com/office/drawing/2014/main" id="{7F8CC77F-5D16-46D1-9E76-844D3D54B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64">
              <a:extLst>
                <a:ext uri="{FF2B5EF4-FFF2-40B4-BE49-F238E27FC236}">
                  <a16:creationId xmlns:a16="http://schemas.microsoft.com/office/drawing/2014/main" id="{3136B198-9314-404B-9B2A-B12F1C81E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66">
              <a:extLst>
                <a:ext uri="{FF2B5EF4-FFF2-40B4-BE49-F238E27FC236}">
                  <a16:creationId xmlns:a16="http://schemas.microsoft.com/office/drawing/2014/main" id="{3AD2B785-CD5F-4846-8278-FD202F83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64">
              <a:extLst>
                <a:ext uri="{FF2B5EF4-FFF2-40B4-BE49-F238E27FC236}">
                  <a16:creationId xmlns:a16="http://schemas.microsoft.com/office/drawing/2014/main" id="{3C6BD3BE-D8A5-4561-9641-5F579267C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66">
              <a:extLst>
                <a:ext uri="{FF2B5EF4-FFF2-40B4-BE49-F238E27FC236}">
                  <a16:creationId xmlns:a16="http://schemas.microsoft.com/office/drawing/2014/main" id="{883722C6-0687-4FBC-924C-022C334B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64">
              <a:extLst>
                <a:ext uri="{FF2B5EF4-FFF2-40B4-BE49-F238E27FC236}">
                  <a16:creationId xmlns:a16="http://schemas.microsoft.com/office/drawing/2014/main" id="{50E3342E-EFDF-4EE7-A275-A46FE15FD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66">
              <a:extLst>
                <a:ext uri="{FF2B5EF4-FFF2-40B4-BE49-F238E27FC236}">
                  <a16:creationId xmlns:a16="http://schemas.microsoft.com/office/drawing/2014/main" id="{02A591D3-77C5-427A-84E7-5040F9C17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5" name="Rectangle 44">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TextBox 48">
            <a:extLst>
              <a:ext uri="{FF2B5EF4-FFF2-40B4-BE49-F238E27FC236}">
                <a16:creationId xmlns:a16="http://schemas.microsoft.com/office/drawing/2014/main" id="{0C180589-9141-4209-B3D5-5B8C611C029B}"/>
              </a:ext>
            </a:extLst>
          </p:cNvPr>
          <p:cNvSpPr txBox="1"/>
          <p:nvPr/>
        </p:nvSpPr>
        <p:spPr>
          <a:xfrm>
            <a:off x="1617954" y="1516882"/>
            <a:ext cx="10349269" cy="4708981"/>
          </a:xfrm>
          <a:prstGeom prst="rect">
            <a:avLst/>
          </a:prstGeom>
          <a:noFill/>
        </p:spPr>
        <p:txBody>
          <a:bodyPr wrap="square">
            <a:spAutoFit/>
          </a:bodyPr>
          <a:lstStyle/>
          <a:p>
            <a:pPr marL="0">
              <a:spcBef>
                <a:spcPts val="0"/>
              </a:spcBef>
            </a:pPr>
            <a:r>
              <a:rPr lang="en-US" sz="2000" dirty="0">
                <a:effectLst/>
                <a:latin typeface="Calibri" panose="020F0502020204030204" pitchFamily="34" charset="0"/>
                <a:ea typeface="Calibri" panose="020F0502020204030204" pitchFamily="34" charset="0"/>
                <a:hlinkClick r:id="rId2"/>
              </a:rPr>
              <a:t>Conferences</a:t>
            </a:r>
            <a:r>
              <a:rPr lang="en-US" sz="2000" dirty="0">
                <a:effectLst/>
                <a:latin typeface="Calibri" panose="020F0502020204030204" pitchFamily="34" charset="0"/>
                <a:ea typeface="Calibri" panose="020F0502020204030204" pitchFamily="34" charset="0"/>
              </a:rPr>
              <a:t> – Links to venues and conferences in WA 2022</a:t>
            </a:r>
          </a:p>
          <a:p>
            <a:pPr marL="0" marR="0">
              <a:spcBef>
                <a:spcPts val="0"/>
              </a:spcBef>
              <a:spcAft>
                <a:spcPts val="0"/>
              </a:spcAft>
            </a:pPr>
            <a:r>
              <a:rPr lang="en-US" sz="2000" dirty="0">
                <a:effectLst/>
                <a:latin typeface="Calibri" panose="020F0502020204030204" pitchFamily="34" charset="0"/>
                <a:ea typeface="Calibri" panose="020F0502020204030204" pitchFamily="34" charset="0"/>
                <a:hlinkClick r:id="rId3"/>
              </a:rPr>
              <a:t>Google</a:t>
            </a:r>
            <a:r>
              <a:rPr lang="en-US" sz="2000" dirty="0">
                <a:effectLst/>
                <a:latin typeface="Calibri" panose="020F0502020204030204" pitchFamily="34" charset="0"/>
                <a:ea typeface="Calibri" panose="020F0502020204030204" pitchFamily="34" charset="0"/>
              </a:rPr>
              <a:t> – A recruiter’s best friend</a:t>
            </a:r>
          </a:p>
          <a:p>
            <a:pPr>
              <a:spcBef>
                <a:spcPts val="0"/>
              </a:spcBef>
            </a:pPr>
            <a:r>
              <a:rPr lang="en-US" sz="2000" dirty="0">
                <a:effectLst/>
                <a:latin typeface="Calibri" panose="020F0502020204030204" pitchFamily="34" charset="0"/>
                <a:ea typeface="Calibri" panose="020F0502020204030204" pitchFamily="34" charset="0"/>
                <a:hlinkClick r:id="rId4"/>
              </a:rPr>
              <a:t>Google Alerts</a:t>
            </a:r>
            <a:r>
              <a:rPr lang="en-US" sz="2000" dirty="0">
                <a:effectLst/>
                <a:latin typeface="Calibri" panose="020F0502020204030204" pitchFamily="34" charset="0"/>
                <a:ea typeface="Calibri" panose="020F0502020204030204" pitchFamily="34" charset="0"/>
              </a:rPr>
              <a:t> – Get up to date news on hospital or other industry closures, layoffs, and other employment news</a:t>
            </a:r>
            <a:endParaRPr lang="en-US" sz="2000" dirty="0">
              <a:effectLst/>
              <a:latin typeface="Calibri" panose="020F0502020204030204" pitchFamily="34" charset="0"/>
              <a:ea typeface="Calibri" panose="020F0502020204030204" pitchFamily="34" charset="0"/>
              <a:hlinkClick r:id="rId5"/>
            </a:endParaRPr>
          </a:p>
          <a:p>
            <a:pPr marL="0" marR="0">
              <a:spcBef>
                <a:spcPts val="0"/>
              </a:spcBef>
              <a:spcAft>
                <a:spcPts val="0"/>
              </a:spcAft>
            </a:pPr>
            <a:r>
              <a:rPr lang="en-US" sz="2000" dirty="0">
                <a:effectLst/>
                <a:latin typeface="Calibri" panose="020F0502020204030204" pitchFamily="34" charset="0"/>
                <a:ea typeface="Calibri" panose="020F0502020204030204" pitchFamily="34" charset="0"/>
                <a:hlinkClick r:id="rId5"/>
              </a:rPr>
              <a:t>Indeed</a:t>
            </a:r>
            <a:r>
              <a:rPr lang="en-US" sz="2000" dirty="0">
                <a:effectLst/>
                <a:latin typeface="Calibri" panose="020F0502020204030204" pitchFamily="34" charset="0"/>
                <a:ea typeface="Calibri" panose="020F0502020204030204" pitchFamily="34" charset="0"/>
              </a:rPr>
              <a:t> – Find competitors and what people say about your agency</a:t>
            </a:r>
          </a:p>
          <a:p>
            <a:pPr marL="0" marR="0">
              <a:spcBef>
                <a:spcPts val="0"/>
              </a:spcBef>
              <a:spcAft>
                <a:spcPts val="0"/>
              </a:spcAft>
            </a:pPr>
            <a:r>
              <a:rPr lang="en-US" sz="2000" dirty="0">
                <a:latin typeface="Calibri" panose="020F0502020204030204" pitchFamily="34" charset="0"/>
                <a:ea typeface="Calibri" panose="020F0502020204030204" pitchFamily="34" charset="0"/>
                <a:hlinkClick r:id="rId6"/>
              </a:rPr>
              <a:t>Glassdoor</a:t>
            </a:r>
            <a:r>
              <a:rPr lang="en-US" sz="2000" dirty="0">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Find competitors and what people say about your agency</a:t>
            </a:r>
          </a:p>
          <a:p>
            <a:pPr marL="0" marR="0">
              <a:spcBef>
                <a:spcPts val="0"/>
              </a:spcBef>
              <a:spcAft>
                <a:spcPts val="0"/>
              </a:spcAft>
            </a:pPr>
            <a:r>
              <a:rPr lang="en-US" sz="2000" dirty="0">
                <a:effectLst/>
                <a:latin typeface="Calibri" panose="020F0502020204030204" pitchFamily="34" charset="0"/>
                <a:ea typeface="Calibri" panose="020F0502020204030204" pitchFamily="34" charset="0"/>
                <a:hlinkClick r:id="rId7"/>
              </a:rPr>
              <a:t>Mini Virtual Hiring Events</a:t>
            </a:r>
            <a:r>
              <a:rPr lang="en-US" sz="2000" dirty="0">
                <a:effectLst/>
                <a:latin typeface="Calibri" panose="020F0502020204030204" pitchFamily="34" charset="0"/>
                <a:ea typeface="Calibri" panose="020F0502020204030204" pitchFamily="34" charset="0"/>
              </a:rPr>
              <a:t> – Free Zoom account (host up to 100 people, 40 minutes, unlimited one-to-one, private and group chat)</a:t>
            </a:r>
            <a:endParaRPr lang="en-US" sz="2000" dirty="0">
              <a:effectLst/>
              <a:latin typeface="Calibri" panose="020F0502020204030204" pitchFamily="34" charset="0"/>
              <a:ea typeface="Calibri" panose="020F0502020204030204" pitchFamily="34" charset="0"/>
              <a:hlinkClick r:id="rId8"/>
            </a:endParaRPr>
          </a:p>
          <a:p>
            <a:pPr marL="0" marR="0">
              <a:spcBef>
                <a:spcPts val="0"/>
              </a:spcBef>
              <a:spcAft>
                <a:spcPts val="0"/>
              </a:spcAft>
            </a:pPr>
            <a:r>
              <a:rPr lang="en-US" sz="2000" dirty="0">
                <a:effectLst/>
                <a:latin typeface="Calibri" panose="020F0502020204030204" pitchFamily="34" charset="0"/>
                <a:ea typeface="Calibri" panose="020F0502020204030204" pitchFamily="34" charset="0"/>
                <a:hlinkClick r:id="rId8"/>
              </a:rPr>
              <a:t>Twitter</a:t>
            </a:r>
            <a:r>
              <a:rPr lang="en-US" sz="2000" dirty="0">
                <a:effectLst/>
                <a:latin typeface="Calibri" panose="020F0502020204030204" pitchFamily="34" charset="0"/>
                <a:ea typeface="Calibri" panose="020F0502020204030204" pitchFamily="34" charset="0"/>
              </a:rPr>
              <a:t> – Followerwonk.com</a:t>
            </a:r>
          </a:p>
          <a:p>
            <a:pPr marL="0" marR="0">
              <a:spcBef>
                <a:spcPts val="0"/>
              </a:spcBef>
              <a:spcAft>
                <a:spcPts val="0"/>
              </a:spcAft>
            </a:pPr>
            <a:r>
              <a:rPr lang="en-US" sz="2000" dirty="0">
                <a:effectLst/>
                <a:latin typeface="Calibri" panose="020F0502020204030204" pitchFamily="34" charset="0"/>
                <a:ea typeface="Calibri" panose="020F0502020204030204" pitchFamily="34" charset="0"/>
                <a:hlinkClick r:id="rId9"/>
              </a:rPr>
              <a:t>Instagram</a:t>
            </a:r>
            <a:r>
              <a:rPr lang="en-US" sz="2000" dirty="0">
                <a:effectLst/>
                <a:latin typeface="Calibri" panose="020F0502020204030204" pitchFamily="34" charset="0"/>
                <a:ea typeface="Calibri" panose="020F0502020204030204" pitchFamily="34" charset="0"/>
              </a:rPr>
              <a:t> – Search profiles</a:t>
            </a:r>
          </a:p>
          <a:p>
            <a:pPr marL="0" marR="0">
              <a:spcBef>
                <a:spcPts val="0"/>
              </a:spcBef>
              <a:spcAft>
                <a:spcPts val="0"/>
              </a:spcAft>
            </a:pPr>
            <a:r>
              <a:rPr lang="en-US" sz="2000" dirty="0">
                <a:effectLst/>
                <a:latin typeface="Calibri" panose="020F0502020204030204" pitchFamily="34" charset="0"/>
                <a:ea typeface="Calibri" panose="020F0502020204030204" pitchFamily="34" charset="0"/>
                <a:hlinkClick r:id="rId10"/>
              </a:rPr>
              <a:t>Facebook</a:t>
            </a:r>
            <a:r>
              <a:rPr lang="en-US" sz="2000" dirty="0">
                <a:effectLst/>
                <a:latin typeface="Calibri" panose="020F0502020204030204" pitchFamily="34" charset="0"/>
                <a:ea typeface="Calibri" panose="020F0502020204030204" pitchFamily="34" charset="0"/>
              </a:rPr>
              <a:t> – Search accounts, -posts</a:t>
            </a:r>
          </a:p>
          <a:p>
            <a:pPr marL="0" marR="0">
              <a:spcBef>
                <a:spcPts val="0"/>
              </a:spcBef>
              <a:spcAft>
                <a:spcPts val="0"/>
              </a:spcAft>
            </a:pPr>
            <a:r>
              <a:rPr lang="en-US" sz="2000" dirty="0">
                <a:effectLst/>
                <a:latin typeface="Calibri" panose="020F0502020204030204" pitchFamily="34" charset="0"/>
                <a:ea typeface="Calibri" panose="020F0502020204030204" pitchFamily="34" charset="0"/>
                <a:hlinkClick r:id="rId11"/>
              </a:rPr>
              <a:t>ZoomInfo</a:t>
            </a:r>
            <a:r>
              <a:rPr lang="en-US" sz="2000" dirty="0">
                <a:effectLst/>
                <a:latin typeface="Calibri" panose="020F0502020204030204" pitchFamily="34" charset="0"/>
                <a:ea typeface="Calibri" panose="020F0502020204030204" pitchFamily="34" charset="0"/>
              </a:rPr>
              <a:t>  - B2B, industry, company and people search</a:t>
            </a:r>
          </a:p>
          <a:p>
            <a:pPr marL="0" marR="0">
              <a:spcBef>
                <a:spcPts val="0"/>
              </a:spcBef>
              <a:spcAft>
                <a:spcPts val="0"/>
              </a:spcAft>
            </a:pPr>
            <a:r>
              <a:rPr lang="en-US" sz="2000" dirty="0">
                <a:effectLst/>
                <a:latin typeface="Calibri" panose="020F0502020204030204" pitchFamily="34" charset="0"/>
                <a:ea typeface="Calibri" panose="020F0502020204030204" pitchFamily="34" charset="0"/>
                <a:hlinkClick r:id="rId12"/>
              </a:rPr>
              <a:t>Dice</a:t>
            </a:r>
            <a:r>
              <a:rPr lang="en-US" sz="2000" dirty="0">
                <a:effectLst/>
                <a:latin typeface="Calibri" panose="020F0502020204030204" pitchFamily="34" charset="0"/>
                <a:ea typeface="Calibri" panose="020F0502020204030204" pitchFamily="34" charset="0"/>
              </a:rPr>
              <a:t> – User license</a:t>
            </a:r>
          </a:p>
          <a:p>
            <a:pPr marL="0" marR="0">
              <a:spcBef>
                <a:spcPts val="0"/>
              </a:spcBef>
              <a:spcAft>
                <a:spcPts val="0"/>
              </a:spcAft>
            </a:pPr>
            <a:r>
              <a:rPr lang="en-US" sz="2000" dirty="0">
                <a:effectLst/>
                <a:latin typeface="Calibri" panose="020F0502020204030204" pitchFamily="34" charset="0"/>
                <a:ea typeface="Calibri" panose="020F0502020204030204" pitchFamily="34" charset="0"/>
                <a:hlinkClick r:id="rId13"/>
              </a:rPr>
              <a:t>Competition</a:t>
            </a:r>
            <a:r>
              <a:rPr lang="en-US" sz="2000" dirty="0">
                <a:effectLst/>
                <a:latin typeface="Calibri" panose="020F0502020204030204" pitchFamily="34" charset="0"/>
                <a:ea typeface="Calibri" panose="020F0502020204030204" pitchFamily="34" charset="0"/>
              </a:rPr>
              <a:t> – Similarsites.com – free chrome extension</a:t>
            </a:r>
          </a:p>
          <a:p>
            <a:pPr marL="0" marR="0">
              <a:spcBef>
                <a:spcPts val="0"/>
              </a:spcBef>
              <a:spcAft>
                <a:spcPts val="0"/>
              </a:spcAft>
            </a:pPr>
            <a:r>
              <a:rPr lang="en-US" sz="2000" dirty="0">
                <a:effectLst/>
                <a:latin typeface="Calibri" panose="020F0502020204030204" pitchFamily="34" charset="0"/>
                <a:ea typeface="Calibri" panose="020F0502020204030204" pitchFamily="34" charset="0"/>
                <a:hlinkClick r:id="rId14"/>
              </a:rPr>
              <a:t>Associations</a:t>
            </a:r>
            <a:r>
              <a:rPr lang="en-US" sz="2000" dirty="0">
                <a:effectLst/>
                <a:latin typeface="Calibri" panose="020F0502020204030204" pitchFamily="34" charset="0"/>
                <a:ea typeface="Calibri" panose="020F0502020204030204" pitchFamily="34" charset="0"/>
              </a:rPr>
              <a:t> – Search Washington Associations And Organizations by Subject</a:t>
            </a:r>
          </a:p>
        </p:txBody>
      </p:sp>
    </p:spTree>
    <p:extLst>
      <p:ext uri="{BB962C8B-B14F-4D97-AF65-F5344CB8AC3E}">
        <p14:creationId xmlns:p14="http://schemas.microsoft.com/office/powerpoint/2010/main" val="985853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18">
            <a:extLst>
              <a:ext uri="{FF2B5EF4-FFF2-40B4-BE49-F238E27FC236}">
                <a16:creationId xmlns:a16="http://schemas.microsoft.com/office/drawing/2014/main" id="{4A70F4F6-8761-4016-931A-4535464E4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6324805-5883-4008-B571-C78892589113}"/>
              </a:ext>
            </a:extLst>
          </p:cNvPr>
          <p:cNvSpPr>
            <a:spLocks noGrp="1"/>
          </p:cNvSpPr>
          <p:nvPr>
            <p:ph type="ctrTitle"/>
          </p:nvPr>
        </p:nvSpPr>
        <p:spPr>
          <a:xfrm>
            <a:off x="1033272" y="543223"/>
            <a:ext cx="10513106" cy="933239"/>
          </a:xfrm>
        </p:spPr>
        <p:txBody>
          <a:bodyPr>
            <a:normAutofit/>
          </a:bodyPr>
          <a:lstStyle/>
          <a:p>
            <a:pPr algn="l"/>
            <a:r>
              <a:rPr lang="en-US" sz="4000" dirty="0">
                <a:solidFill>
                  <a:schemeClr val="accent1">
                    <a:lumMod val="75000"/>
                  </a:schemeClr>
                </a:solidFill>
                <a:effectLst/>
                <a:latin typeface="Calibri" panose="020F0502020204030204" pitchFamily="34" charset="0"/>
                <a:ea typeface="Calibri" panose="020F0502020204030204" pitchFamily="34" charset="0"/>
              </a:rPr>
              <a:t>What I’ve Learned About Recruiting…</a:t>
            </a:r>
            <a:endParaRPr lang="en-US" sz="4000" dirty="0">
              <a:solidFill>
                <a:schemeClr val="accent1">
                  <a:lumMod val="75000"/>
                </a:schemeClr>
              </a:solidFill>
            </a:endParaRPr>
          </a:p>
        </p:txBody>
      </p:sp>
      <p:sp>
        <p:nvSpPr>
          <p:cNvPr id="3" name="Subtitle 2">
            <a:extLst>
              <a:ext uri="{FF2B5EF4-FFF2-40B4-BE49-F238E27FC236}">
                <a16:creationId xmlns:a16="http://schemas.microsoft.com/office/drawing/2014/main" id="{D876C430-9B3A-4107-ACD2-7267205C8042}"/>
              </a:ext>
            </a:extLst>
          </p:cNvPr>
          <p:cNvSpPr>
            <a:spLocks noGrp="1"/>
          </p:cNvSpPr>
          <p:nvPr>
            <p:ph type="subTitle" idx="1"/>
          </p:nvPr>
        </p:nvSpPr>
        <p:spPr>
          <a:xfrm>
            <a:off x="2048231" y="1713570"/>
            <a:ext cx="8702510" cy="4738581"/>
          </a:xfrm>
        </p:spPr>
        <p:txBody>
          <a:bodyPr anchor="t">
            <a:normAutofit/>
          </a:bodyPr>
          <a:lstStyle/>
          <a:p>
            <a:pPr marL="342900" indent="-342900" algn="l">
              <a:buFont typeface="Arial" panose="020B0604020202020204" pitchFamily="34" charset="0"/>
              <a:buChar char="•"/>
            </a:pPr>
            <a:r>
              <a:rPr lang="en-US" dirty="0">
                <a:solidFill>
                  <a:schemeClr val="tx1">
                    <a:lumMod val="65000"/>
                    <a:lumOff val="35000"/>
                  </a:schemeClr>
                </a:solidFill>
              </a:rPr>
              <a:t>Nobody knows everything about anything</a:t>
            </a:r>
          </a:p>
          <a:p>
            <a:pPr marL="342900" indent="-342900" algn="l">
              <a:buFont typeface="Arial" panose="020B0604020202020204" pitchFamily="34" charset="0"/>
              <a:buChar char="•"/>
            </a:pPr>
            <a:r>
              <a:rPr lang="en-US" dirty="0">
                <a:solidFill>
                  <a:schemeClr val="tx1">
                    <a:lumMod val="65000"/>
                    <a:lumOff val="35000"/>
                  </a:schemeClr>
                </a:solidFill>
              </a:rPr>
              <a:t>You can learn something from anyone</a:t>
            </a:r>
          </a:p>
          <a:p>
            <a:pPr marL="342900" indent="-342900" algn="l">
              <a:buFont typeface="Arial" panose="020B0604020202020204" pitchFamily="34" charset="0"/>
              <a:buChar char="•"/>
            </a:pPr>
            <a:r>
              <a:rPr lang="en-US" dirty="0">
                <a:solidFill>
                  <a:schemeClr val="tx1">
                    <a:lumMod val="65000"/>
                    <a:lumOff val="35000"/>
                  </a:schemeClr>
                </a:solidFill>
              </a:rPr>
              <a:t>One size does not fit all</a:t>
            </a:r>
          </a:p>
          <a:p>
            <a:pPr marL="342900" indent="-342900" algn="l">
              <a:spcAft>
                <a:spcPts val="1000"/>
              </a:spcAft>
              <a:buFont typeface="Arial" panose="020B0604020202020204" pitchFamily="34" charset="0"/>
              <a:buChar char="•"/>
            </a:pPr>
            <a:r>
              <a:rPr lang="en-US" dirty="0">
                <a:solidFill>
                  <a:schemeClr val="tx1">
                    <a:lumMod val="65000"/>
                    <a:lumOff val="35000"/>
                  </a:schemeClr>
                </a:solidFill>
              </a:rPr>
              <a:t>The grass is greener but sometimes requires dealing with the stuff that makes it greener</a:t>
            </a:r>
          </a:p>
          <a:p>
            <a:pPr marL="342900" indent="-342900" algn="l">
              <a:buFont typeface="Arial" panose="020B0604020202020204" pitchFamily="34" charset="0"/>
              <a:buChar char="•"/>
            </a:pPr>
            <a:r>
              <a:rPr lang="en-US" dirty="0" err="1">
                <a:solidFill>
                  <a:schemeClr val="tx1">
                    <a:lumMod val="65000"/>
                    <a:lumOff val="35000"/>
                  </a:schemeClr>
                </a:solidFill>
              </a:rPr>
              <a:t>Pobody’s</a:t>
            </a:r>
            <a:r>
              <a:rPr lang="en-US" dirty="0">
                <a:solidFill>
                  <a:schemeClr val="tx1">
                    <a:lumMod val="65000"/>
                    <a:lumOff val="35000"/>
                  </a:schemeClr>
                </a:solidFill>
              </a:rPr>
              <a:t> </a:t>
            </a:r>
            <a:r>
              <a:rPr lang="en-US" dirty="0" err="1">
                <a:solidFill>
                  <a:schemeClr val="tx1">
                    <a:lumMod val="65000"/>
                    <a:lumOff val="35000"/>
                  </a:schemeClr>
                </a:solidFill>
              </a:rPr>
              <a:t>Nerfect</a:t>
            </a:r>
            <a:r>
              <a:rPr lang="en-US" dirty="0">
                <a:solidFill>
                  <a:schemeClr val="tx1">
                    <a:lumMod val="65000"/>
                    <a:lumOff val="35000"/>
                  </a:schemeClr>
                </a:solidFill>
              </a:rPr>
              <a:t> or Nobody’s Perfect</a:t>
            </a:r>
          </a:p>
          <a:p>
            <a:pPr marL="342900" indent="-342900" algn="l">
              <a:buFont typeface="Arial" panose="020B0604020202020204" pitchFamily="34" charset="0"/>
              <a:buChar char="•"/>
            </a:pPr>
            <a:r>
              <a:rPr lang="en-US" dirty="0">
                <a:solidFill>
                  <a:schemeClr val="tx1">
                    <a:lumMod val="65000"/>
                    <a:lumOff val="35000"/>
                  </a:schemeClr>
                </a:solidFill>
              </a:rPr>
              <a:t>“Recruitment Emergencies” are an open door for errors or worse</a:t>
            </a:r>
          </a:p>
          <a:p>
            <a:pPr marL="342900" indent="-342900" algn="l">
              <a:buFont typeface="Arial" panose="020B0604020202020204" pitchFamily="34" charset="0"/>
              <a:buChar char="•"/>
            </a:pPr>
            <a:r>
              <a:rPr lang="en-US" dirty="0">
                <a:solidFill>
                  <a:schemeClr val="tx1">
                    <a:lumMod val="65000"/>
                    <a:lumOff val="35000"/>
                  </a:schemeClr>
                </a:solidFill>
              </a:rPr>
              <a:t>Hiring is a two-way street</a:t>
            </a:r>
          </a:p>
          <a:p>
            <a:pPr marL="342900" indent="-342900" algn="l">
              <a:buFont typeface="Arial" panose="020B0604020202020204" pitchFamily="34" charset="0"/>
              <a:buChar char="•"/>
            </a:pPr>
            <a:r>
              <a:rPr lang="en-US" dirty="0">
                <a:solidFill>
                  <a:schemeClr val="tx1">
                    <a:lumMod val="65000"/>
                    <a:lumOff val="35000"/>
                  </a:schemeClr>
                </a:solidFill>
              </a:rPr>
              <a:t>Kindness goes a long way</a:t>
            </a:r>
          </a:p>
          <a:p>
            <a:pPr marL="342900" indent="-342900" algn="l">
              <a:buFont typeface="Arial" panose="020B0604020202020204" pitchFamily="34" charset="0"/>
              <a:buChar char="•"/>
            </a:pPr>
            <a:r>
              <a:rPr lang="en-US" dirty="0">
                <a:solidFill>
                  <a:schemeClr val="tx1">
                    <a:lumMod val="65000"/>
                    <a:lumOff val="35000"/>
                  </a:schemeClr>
                </a:solidFill>
              </a:rPr>
              <a:t>LEEF</a:t>
            </a:r>
          </a:p>
          <a:p>
            <a:pPr algn="l"/>
            <a:endParaRPr lang="en-US" sz="3200" dirty="0"/>
          </a:p>
        </p:txBody>
      </p:sp>
      <p:sp>
        <p:nvSpPr>
          <p:cNvPr id="46" name="Rectangle 2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7" name="Group 22">
            <a:extLst>
              <a:ext uri="{FF2B5EF4-FFF2-40B4-BE49-F238E27FC236}">
                <a16:creationId xmlns:a16="http://schemas.microsoft.com/office/drawing/2014/main" id="{B4C49FD3-CD95-4BA4-8BD3-B4A4C6844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24" name="Rectangle 64">
              <a:extLst>
                <a:ext uri="{FF2B5EF4-FFF2-40B4-BE49-F238E27FC236}">
                  <a16:creationId xmlns:a16="http://schemas.microsoft.com/office/drawing/2014/main" id="{194125EE-68A0-44AF-9565-81EF0F31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66">
              <a:extLst>
                <a:ext uri="{FF2B5EF4-FFF2-40B4-BE49-F238E27FC236}">
                  <a16:creationId xmlns:a16="http://schemas.microsoft.com/office/drawing/2014/main" id="{47D98E13-5DFC-4FC3-B217-18D7503F2D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64">
              <a:extLst>
                <a:ext uri="{FF2B5EF4-FFF2-40B4-BE49-F238E27FC236}">
                  <a16:creationId xmlns:a16="http://schemas.microsoft.com/office/drawing/2014/main" id="{1208B249-52C1-45B2-94CA-7FCF767BD5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66">
              <a:extLst>
                <a:ext uri="{FF2B5EF4-FFF2-40B4-BE49-F238E27FC236}">
                  <a16:creationId xmlns:a16="http://schemas.microsoft.com/office/drawing/2014/main" id="{8E8EC538-BB99-4192-A555-FD23D92C5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64">
              <a:extLst>
                <a:ext uri="{FF2B5EF4-FFF2-40B4-BE49-F238E27FC236}">
                  <a16:creationId xmlns:a16="http://schemas.microsoft.com/office/drawing/2014/main" id="{C818F7CD-D8C3-4B0E-8332-5F5D23675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66">
              <a:extLst>
                <a:ext uri="{FF2B5EF4-FFF2-40B4-BE49-F238E27FC236}">
                  <a16:creationId xmlns:a16="http://schemas.microsoft.com/office/drawing/2014/main" id="{BA3A1026-C945-44C7-95BC-3BF4551EF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64">
              <a:extLst>
                <a:ext uri="{FF2B5EF4-FFF2-40B4-BE49-F238E27FC236}">
                  <a16:creationId xmlns:a16="http://schemas.microsoft.com/office/drawing/2014/main" id="{E7A2271E-1BF0-4DBF-BDC5-8205DFE2B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66">
              <a:extLst>
                <a:ext uri="{FF2B5EF4-FFF2-40B4-BE49-F238E27FC236}">
                  <a16:creationId xmlns:a16="http://schemas.microsoft.com/office/drawing/2014/main" id="{FC359C9B-D7DB-4D67-BC20-0ED526C67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64">
              <a:extLst>
                <a:ext uri="{FF2B5EF4-FFF2-40B4-BE49-F238E27FC236}">
                  <a16:creationId xmlns:a16="http://schemas.microsoft.com/office/drawing/2014/main" id="{5DA7CDCF-326D-40F3-9FA1-F6B696E8F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66">
              <a:extLst>
                <a:ext uri="{FF2B5EF4-FFF2-40B4-BE49-F238E27FC236}">
                  <a16:creationId xmlns:a16="http://schemas.microsoft.com/office/drawing/2014/main" id="{42EAB6A2-C79F-4E11-BA2B-82394503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64">
              <a:extLst>
                <a:ext uri="{FF2B5EF4-FFF2-40B4-BE49-F238E27FC236}">
                  <a16:creationId xmlns:a16="http://schemas.microsoft.com/office/drawing/2014/main" id="{0409AE1C-32E7-42F0-8174-D8EC28D1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66">
              <a:extLst>
                <a:ext uri="{FF2B5EF4-FFF2-40B4-BE49-F238E27FC236}">
                  <a16:creationId xmlns:a16="http://schemas.microsoft.com/office/drawing/2014/main" id="{6D094018-4CC4-4507-BD21-223B12217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64">
              <a:extLst>
                <a:ext uri="{FF2B5EF4-FFF2-40B4-BE49-F238E27FC236}">
                  <a16:creationId xmlns:a16="http://schemas.microsoft.com/office/drawing/2014/main" id="{4971B5B3-87D2-49C1-9AD0-984AF7579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66">
              <a:extLst>
                <a:ext uri="{FF2B5EF4-FFF2-40B4-BE49-F238E27FC236}">
                  <a16:creationId xmlns:a16="http://schemas.microsoft.com/office/drawing/2014/main" id="{7F8CC77F-5D16-46D1-9E76-844D3D54B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64">
              <a:extLst>
                <a:ext uri="{FF2B5EF4-FFF2-40B4-BE49-F238E27FC236}">
                  <a16:creationId xmlns:a16="http://schemas.microsoft.com/office/drawing/2014/main" id="{3136B198-9314-404B-9B2A-B12F1C81E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66">
              <a:extLst>
                <a:ext uri="{FF2B5EF4-FFF2-40B4-BE49-F238E27FC236}">
                  <a16:creationId xmlns:a16="http://schemas.microsoft.com/office/drawing/2014/main" id="{3AD2B785-CD5F-4846-8278-FD202F83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64">
              <a:extLst>
                <a:ext uri="{FF2B5EF4-FFF2-40B4-BE49-F238E27FC236}">
                  <a16:creationId xmlns:a16="http://schemas.microsoft.com/office/drawing/2014/main" id="{3C6BD3BE-D8A5-4561-9641-5F579267C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66">
              <a:extLst>
                <a:ext uri="{FF2B5EF4-FFF2-40B4-BE49-F238E27FC236}">
                  <a16:creationId xmlns:a16="http://schemas.microsoft.com/office/drawing/2014/main" id="{883722C6-0687-4FBC-924C-022C334B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64">
              <a:extLst>
                <a:ext uri="{FF2B5EF4-FFF2-40B4-BE49-F238E27FC236}">
                  <a16:creationId xmlns:a16="http://schemas.microsoft.com/office/drawing/2014/main" id="{50E3342E-EFDF-4EE7-A275-A46FE15FD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66">
              <a:extLst>
                <a:ext uri="{FF2B5EF4-FFF2-40B4-BE49-F238E27FC236}">
                  <a16:creationId xmlns:a16="http://schemas.microsoft.com/office/drawing/2014/main" id="{02A591D3-77C5-427A-84E7-5040F9C17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5" name="Rectangle 44">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27144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18">
            <a:extLst>
              <a:ext uri="{FF2B5EF4-FFF2-40B4-BE49-F238E27FC236}">
                <a16:creationId xmlns:a16="http://schemas.microsoft.com/office/drawing/2014/main" id="{4A70F4F6-8761-4016-931A-4535464E4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6324805-5883-4008-B571-C78892589113}"/>
              </a:ext>
            </a:extLst>
          </p:cNvPr>
          <p:cNvSpPr>
            <a:spLocks noGrp="1"/>
          </p:cNvSpPr>
          <p:nvPr>
            <p:ph type="ctrTitle"/>
          </p:nvPr>
        </p:nvSpPr>
        <p:spPr>
          <a:xfrm>
            <a:off x="1024883" y="447471"/>
            <a:ext cx="10513106" cy="933239"/>
          </a:xfrm>
        </p:spPr>
        <p:txBody>
          <a:bodyPr>
            <a:normAutofit/>
          </a:bodyPr>
          <a:lstStyle/>
          <a:p>
            <a:pPr algn="l"/>
            <a:r>
              <a:rPr lang="en-US" sz="4000" dirty="0">
                <a:solidFill>
                  <a:schemeClr val="accent1">
                    <a:lumMod val="75000"/>
                  </a:schemeClr>
                </a:solidFill>
                <a:latin typeface="Calibri" panose="020F0502020204030204" pitchFamily="34" charset="0"/>
              </a:rPr>
              <a:t>Other Resources</a:t>
            </a:r>
          </a:p>
        </p:txBody>
      </p:sp>
      <p:sp>
        <p:nvSpPr>
          <p:cNvPr id="46" name="Rectangle 2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7" name="Group 22">
            <a:extLst>
              <a:ext uri="{FF2B5EF4-FFF2-40B4-BE49-F238E27FC236}">
                <a16:creationId xmlns:a16="http://schemas.microsoft.com/office/drawing/2014/main" id="{B4C49FD3-CD95-4BA4-8BD3-B4A4C6844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24" name="Rectangle 64">
              <a:extLst>
                <a:ext uri="{FF2B5EF4-FFF2-40B4-BE49-F238E27FC236}">
                  <a16:creationId xmlns:a16="http://schemas.microsoft.com/office/drawing/2014/main" id="{194125EE-68A0-44AF-9565-81EF0F31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66">
              <a:extLst>
                <a:ext uri="{FF2B5EF4-FFF2-40B4-BE49-F238E27FC236}">
                  <a16:creationId xmlns:a16="http://schemas.microsoft.com/office/drawing/2014/main" id="{47D98E13-5DFC-4FC3-B217-18D7503F2D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64">
              <a:extLst>
                <a:ext uri="{FF2B5EF4-FFF2-40B4-BE49-F238E27FC236}">
                  <a16:creationId xmlns:a16="http://schemas.microsoft.com/office/drawing/2014/main" id="{1208B249-52C1-45B2-94CA-7FCF767BD5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66">
              <a:extLst>
                <a:ext uri="{FF2B5EF4-FFF2-40B4-BE49-F238E27FC236}">
                  <a16:creationId xmlns:a16="http://schemas.microsoft.com/office/drawing/2014/main" id="{8E8EC538-BB99-4192-A555-FD23D92C5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64">
              <a:extLst>
                <a:ext uri="{FF2B5EF4-FFF2-40B4-BE49-F238E27FC236}">
                  <a16:creationId xmlns:a16="http://schemas.microsoft.com/office/drawing/2014/main" id="{C818F7CD-D8C3-4B0E-8332-5F5D23675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66">
              <a:extLst>
                <a:ext uri="{FF2B5EF4-FFF2-40B4-BE49-F238E27FC236}">
                  <a16:creationId xmlns:a16="http://schemas.microsoft.com/office/drawing/2014/main" id="{BA3A1026-C945-44C7-95BC-3BF4551EF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64">
              <a:extLst>
                <a:ext uri="{FF2B5EF4-FFF2-40B4-BE49-F238E27FC236}">
                  <a16:creationId xmlns:a16="http://schemas.microsoft.com/office/drawing/2014/main" id="{E7A2271E-1BF0-4DBF-BDC5-8205DFE2B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66">
              <a:extLst>
                <a:ext uri="{FF2B5EF4-FFF2-40B4-BE49-F238E27FC236}">
                  <a16:creationId xmlns:a16="http://schemas.microsoft.com/office/drawing/2014/main" id="{FC359C9B-D7DB-4D67-BC20-0ED526C67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64">
              <a:extLst>
                <a:ext uri="{FF2B5EF4-FFF2-40B4-BE49-F238E27FC236}">
                  <a16:creationId xmlns:a16="http://schemas.microsoft.com/office/drawing/2014/main" id="{5DA7CDCF-326D-40F3-9FA1-F6B696E8F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66">
              <a:extLst>
                <a:ext uri="{FF2B5EF4-FFF2-40B4-BE49-F238E27FC236}">
                  <a16:creationId xmlns:a16="http://schemas.microsoft.com/office/drawing/2014/main" id="{42EAB6A2-C79F-4E11-BA2B-82394503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64">
              <a:extLst>
                <a:ext uri="{FF2B5EF4-FFF2-40B4-BE49-F238E27FC236}">
                  <a16:creationId xmlns:a16="http://schemas.microsoft.com/office/drawing/2014/main" id="{0409AE1C-32E7-42F0-8174-D8EC28D1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66">
              <a:extLst>
                <a:ext uri="{FF2B5EF4-FFF2-40B4-BE49-F238E27FC236}">
                  <a16:creationId xmlns:a16="http://schemas.microsoft.com/office/drawing/2014/main" id="{6D094018-4CC4-4507-BD21-223B12217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64">
              <a:extLst>
                <a:ext uri="{FF2B5EF4-FFF2-40B4-BE49-F238E27FC236}">
                  <a16:creationId xmlns:a16="http://schemas.microsoft.com/office/drawing/2014/main" id="{4971B5B3-87D2-49C1-9AD0-984AF7579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66">
              <a:extLst>
                <a:ext uri="{FF2B5EF4-FFF2-40B4-BE49-F238E27FC236}">
                  <a16:creationId xmlns:a16="http://schemas.microsoft.com/office/drawing/2014/main" id="{7F8CC77F-5D16-46D1-9E76-844D3D54B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64">
              <a:extLst>
                <a:ext uri="{FF2B5EF4-FFF2-40B4-BE49-F238E27FC236}">
                  <a16:creationId xmlns:a16="http://schemas.microsoft.com/office/drawing/2014/main" id="{3136B198-9314-404B-9B2A-B12F1C81E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66">
              <a:extLst>
                <a:ext uri="{FF2B5EF4-FFF2-40B4-BE49-F238E27FC236}">
                  <a16:creationId xmlns:a16="http://schemas.microsoft.com/office/drawing/2014/main" id="{3AD2B785-CD5F-4846-8278-FD202F83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64">
              <a:extLst>
                <a:ext uri="{FF2B5EF4-FFF2-40B4-BE49-F238E27FC236}">
                  <a16:creationId xmlns:a16="http://schemas.microsoft.com/office/drawing/2014/main" id="{3C6BD3BE-D8A5-4561-9641-5F579267C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66">
              <a:extLst>
                <a:ext uri="{FF2B5EF4-FFF2-40B4-BE49-F238E27FC236}">
                  <a16:creationId xmlns:a16="http://schemas.microsoft.com/office/drawing/2014/main" id="{883722C6-0687-4FBC-924C-022C334B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64">
              <a:extLst>
                <a:ext uri="{FF2B5EF4-FFF2-40B4-BE49-F238E27FC236}">
                  <a16:creationId xmlns:a16="http://schemas.microsoft.com/office/drawing/2014/main" id="{50E3342E-EFDF-4EE7-A275-A46FE15FD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66">
              <a:extLst>
                <a:ext uri="{FF2B5EF4-FFF2-40B4-BE49-F238E27FC236}">
                  <a16:creationId xmlns:a16="http://schemas.microsoft.com/office/drawing/2014/main" id="{02A591D3-77C5-427A-84E7-5040F9C17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5" name="Rectangle 44">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TextBox 48">
            <a:extLst>
              <a:ext uri="{FF2B5EF4-FFF2-40B4-BE49-F238E27FC236}">
                <a16:creationId xmlns:a16="http://schemas.microsoft.com/office/drawing/2014/main" id="{0C180589-9141-4209-B3D5-5B8C611C029B}"/>
              </a:ext>
            </a:extLst>
          </p:cNvPr>
          <p:cNvSpPr txBox="1"/>
          <p:nvPr/>
        </p:nvSpPr>
        <p:spPr>
          <a:xfrm>
            <a:off x="1742909" y="1518328"/>
            <a:ext cx="10349269" cy="1323439"/>
          </a:xfrm>
          <a:prstGeom prst="rect">
            <a:avLst/>
          </a:prstGeom>
          <a:noFill/>
        </p:spPr>
        <p:txBody>
          <a:bodyPr wrap="square">
            <a:spAutoFit/>
          </a:bodyPr>
          <a:lstStyle/>
          <a:p>
            <a:r>
              <a:rPr lang="en-US" sz="2000" b="0" i="0" u="none" strike="noStrike" dirty="0">
                <a:solidFill>
                  <a:srgbClr val="000000"/>
                </a:solidFill>
                <a:effectLst/>
                <a:latin typeface="Calibri" panose="020F0502020204030204" pitchFamily="34" charset="0"/>
                <a:hlinkClick r:id="rId2"/>
              </a:rPr>
              <a:t>Government Recruiter Game Plan</a:t>
            </a:r>
            <a:r>
              <a:rPr lang="en-US" sz="2000" b="0" i="0" u="none" strike="noStrike" dirty="0">
                <a:solidFill>
                  <a:srgbClr val="000000"/>
                </a:solidFill>
                <a:effectLst/>
                <a:latin typeface="Calibri" panose="020F0502020204030204" pitchFamily="34" charset="0"/>
              </a:rPr>
              <a:t> - Article</a:t>
            </a:r>
            <a:endParaRPr lang="en-US" sz="2000" b="0" i="0" u="none" strike="noStrike" dirty="0">
              <a:solidFill>
                <a:srgbClr val="000000"/>
              </a:solidFill>
              <a:effectLst/>
              <a:latin typeface="Calibri" panose="020F0502020204030204" pitchFamily="34" charset="0"/>
              <a:hlinkClick r:id="rId3"/>
            </a:endParaRPr>
          </a:p>
          <a:p>
            <a:r>
              <a:rPr lang="en-US" sz="2000" b="0" i="0" u="none" strike="noStrike" dirty="0">
                <a:solidFill>
                  <a:srgbClr val="000000"/>
                </a:solidFill>
                <a:effectLst/>
                <a:latin typeface="Calibri" panose="020F0502020204030204" pitchFamily="34" charset="0"/>
                <a:hlinkClick r:id="rId3"/>
              </a:rPr>
              <a:t>Recruiting </a:t>
            </a:r>
            <a:r>
              <a:rPr lang="en-US" sz="2000" dirty="0">
                <a:solidFill>
                  <a:srgbClr val="000000"/>
                </a:solidFill>
                <a:latin typeface="Calibri" panose="020F0502020204030204" pitchFamily="34" charset="0"/>
                <a:hlinkClick r:id="rId3"/>
              </a:rPr>
              <a:t>T</a:t>
            </a:r>
            <a:r>
              <a:rPr lang="en-US" sz="2000" b="0" i="0" u="none" strike="noStrike" dirty="0">
                <a:solidFill>
                  <a:srgbClr val="000000"/>
                </a:solidFill>
                <a:effectLst/>
                <a:latin typeface="Calibri" panose="020F0502020204030204" pitchFamily="34" charset="0"/>
                <a:hlinkClick r:id="rId3"/>
              </a:rPr>
              <a:t>railblazers </a:t>
            </a:r>
            <a:r>
              <a:rPr lang="en-US" sz="2000" b="0" i="0" u="none" strike="noStrike" dirty="0">
                <a:solidFill>
                  <a:srgbClr val="000000"/>
                </a:solidFill>
                <a:effectLst/>
                <a:latin typeface="Calibri" panose="020F0502020204030204" pitchFamily="34" charset="0"/>
              </a:rPr>
              <a:t>- Podcast</a:t>
            </a:r>
            <a:r>
              <a:rPr lang="en-US" sz="2000" dirty="0"/>
              <a:t> </a:t>
            </a:r>
          </a:p>
          <a:p>
            <a:r>
              <a:rPr lang="en-US" sz="2000" dirty="0">
                <a:hlinkClick r:id="rId4"/>
              </a:rPr>
              <a:t>Recruiting Brainfood </a:t>
            </a:r>
            <a:r>
              <a:rPr lang="en-US" sz="2000" dirty="0"/>
              <a:t>- Podcast</a:t>
            </a:r>
          </a:p>
          <a:p>
            <a:r>
              <a:rPr lang="en-US" sz="2000" dirty="0">
                <a:hlinkClick r:id="rId5"/>
              </a:rPr>
              <a:t>Sourcing Challenge Show </a:t>
            </a:r>
            <a:r>
              <a:rPr lang="en-US" sz="2000" dirty="0"/>
              <a:t>- Podcast</a:t>
            </a:r>
          </a:p>
        </p:txBody>
      </p:sp>
      <p:pic>
        <p:nvPicPr>
          <p:cNvPr id="50" name="Picture 49" descr="Text&#10;&#10;Description automatically generated">
            <a:extLst>
              <a:ext uri="{FF2B5EF4-FFF2-40B4-BE49-F238E27FC236}">
                <a16:creationId xmlns:a16="http://schemas.microsoft.com/office/drawing/2014/main" id="{6400D4EA-A24A-4A71-B287-ADA425912E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72830" y="3429000"/>
            <a:ext cx="1546597" cy="2323526"/>
          </a:xfrm>
          <a:prstGeom prst="rect">
            <a:avLst/>
          </a:prstGeom>
        </p:spPr>
      </p:pic>
      <p:pic>
        <p:nvPicPr>
          <p:cNvPr id="51" name="Picture 50" descr="Text&#10;&#10;Description automatically generated">
            <a:extLst>
              <a:ext uri="{FF2B5EF4-FFF2-40B4-BE49-F238E27FC236}">
                <a16:creationId xmlns:a16="http://schemas.microsoft.com/office/drawing/2014/main" id="{DFF5D08B-0B81-41DF-8384-E7E2094EC25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88720" y="3429000"/>
            <a:ext cx="1545465" cy="2323526"/>
          </a:xfrm>
          <a:prstGeom prst="rect">
            <a:avLst/>
          </a:prstGeom>
        </p:spPr>
      </p:pic>
      <p:pic>
        <p:nvPicPr>
          <p:cNvPr id="52" name="Picture 51" descr="Graphical user interface, application&#10;&#10;Description automatically generated">
            <a:extLst>
              <a:ext uri="{FF2B5EF4-FFF2-40B4-BE49-F238E27FC236}">
                <a16:creationId xmlns:a16="http://schemas.microsoft.com/office/drawing/2014/main" id="{C40F2AA4-DCA8-42C4-B5FE-F5383297744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28999" y="3429000"/>
            <a:ext cx="1549017" cy="2323526"/>
          </a:xfrm>
          <a:prstGeom prst="rect">
            <a:avLst/>
          </a:prstGeom>
        </p:spPr>
      </p:pic>
      <p:pic>
        <p:nvPicPr>
          <p:cNvPr id="53" name="Picture 52" descr="Diagram&#10;&#10;Description automatically generated with medium confidence">
            <a:extLst>
              <a:ext uri="{FF2B5EF4-FFF2-40B4-BE49-F238E27FC236}">
                <a16:creationId xmlns:a16="http://schemas.microsoft.com/office/drawing/2014/main" id="{4BAD5841-B6A2-4C20-A097-85AA60312BB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50991" y="3429000"/>
            <a:ext cx="1637448" cy="2348445"/>
          </a:xfrm>
          <a:prstGeom prst="rect">
            <a:avLst/>
          </a:prstGeom>
        </p:spPr>
      </p:pic>
      <p:pic>
        <p:nvPicPr>
          <p:cNvPr id="54" name="Picture 53" descr="A picture containing text, clipart&#10;&#10;Description automatically generated">
            <a:extLst>
              <a:ext uri="{FF2B5EF4-FFF2-40B4-BE49-F238E27FC236}">
                <a16:creationId xmlns:a16="http://schemas.microsoft.com/office/drawing/2014/main" id="{92D3B87E-80B5-4CD8-B086-F4C9F538B51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520003" y="3445071"/>
            <a:ext cx="1540660" cy="2316302"/>
          </a:xfrm>
          <a:prstGeom prst="rect">
            <a:avLst/>
          </a:prstGeom>
        </p:spPr>
      </p:pic>
      <p:pic>
        <p:nvPicPr>
          <p:cNvPr id="55" name="Picture 54" descr="Text&#10;&#10;Description automatically generated">
            <a:extLst>
              <a:ext uri="{FF2B5EF4-FFF2-40B4-BE49-F238E27FC236}">
                <a16:creationId xmlns:a16="http://schemas.microsoft.com/office/drawing/2014/main" id="{D8171707-F13B-464E-9FFC-EED9CCDF719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68821" y="3445071"/>
            <a:ext cx="1540659" cy="2316301"/>
          </a:xfrm>
          <a:prstGeom prst="rect">
            <a:avLst/>
          </a:prstGeom>
        </p:spPr>
      </p:pic>
      <p:cxnSp>
        <p:nvCxnSpPr>
          <p:cNvPr id="4" name="Straight Connector 3">
            <a:extLst>
              <a:ext uri="{FF2B5EF4-FFF2-40B4-BE49-F238E27FC236}">
                <a16:creationId xmlns:a16="http://schemas.microsoft.com/office/drawing/2014/main" id="{8601608A-1657-442C-9F6E-F64B6B46DC68}"/>
              </a:ext>
            </a:extLst>
          </p:cNvPr>
          <p:cNvCxnSpPr>
            <a:cxnSpLocks/>
          </p:cNvCxnSpPr>
          <p:nvPr/>
        </p:nvCxnSpPr>
        <p:spPr>
          <a:xfrm>
            <a:off x="1027128" y="3233984"/>
            <a:ext cx="10850741"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DBE6D32-4341-411E-A815-F5A011D5F407}"/>
              </a:ext>
            </a:extLst>
          </p:cNvPr>
          <p:cNvCxnSpPr>
            <a:cxnSpLocks/>
          </p:cNvCxnSpPr>
          <p:nvPr/>
        </p:nvCxnSpPr>
        <p:spPr>
          <a:xfrm>
            <a:off x="994056" y="5998955"/>
            <a:ext cx="10850741"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9749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18">
            <a:extLst>
              <a:ext uri="{FF2B5EF4-FFF2-40B4-BE49-F238E27FC236}">
                <a16:creationId xmlns:a16="http://schemas.microsoft.com/office/drawing/2014/main" id="{4A70F4F6-8761-4016-931A-4535464E4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6324805-5883-4008-B571-C78892589113}"/>
              </a:ext>
            </a:extLst>
          </p:cNvPr>
          <p:cNvSpPr>
            <a:spLocks noGrp="1"/>
          </p:cNvSpPr>
          <p:nvPr>
            <p:ph type="ctrTitle"/>
          </p:nvPr>
        </p:nvSpPr>
        <p:spPr>
          <a:xfrm>
            <a:off x="1024883" y="447471"/>
            <a:ext cx="10513106" cy="933239"/>
          </a:xfrm>
        </p:spPr>
        <p:txBody>
          <a:bodyPr>
            <a:normAutofit/>
          </a:bodyPr>
          <a:lstStyle/>
          <a:p>
            <a:pPr algn="l"/>
            <a:r>
              <a:rPr lang="en-US" sz="4000" dirty="0">
                <a:solidFill>
                  <a:schemeClr val="accent1">
                    <a:lumMod val="75000"/>
                  </a:schemeClr>
                </a:solidFill>
                <a:latin typeface="Calibri" panose="020F0502020204030204" pitchFamily="34" charset="0"/>
              </a:rPr>
              <a:t>Thank You! – Questions?</a:t>
            </a:r>
          </a:p>
        </p:txBody>
      </p:sp>
      <p:sp>
        <p:nvSpPr>
          <p:cNvPr id="46" name="Rectangle 2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7" name="Group 22">
            <a:extLst>
              <a:ext uri="{FF2B5EF4-FFF2-40B4-BE49-F238E27FC236}">
                <a16:creationId xmlns:a16="http://schemas.microsoft.com/office/drawing/2014/main" id="{B4C49FD3-CD95-4BA4-8BD3-B4A4C6844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24" name="Rectangle 64">
              <a:extLst>
                <a:ext uri="{FF2B5EF4-FFF2-40B4-BE49-F238E27FC236}">
                  <a16:creationId xmlns:a16="http://schemas.microsoft.com/office/drawing/2014/main" id="{194125EE-68A0-44AF-9565-81EF0F31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66">
              <a:extLst>
                <a:ext uri="{FF2B5EF4-FFF2-40B4-BE49-F238E27FC236}">
                  <a16:creationId xmlns:a16="http://schemas.microsoft.com/office/drawing/2014/main" id="{47D98E13-5DFC-4FC3-B217-18D7503F2D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64">
              <a:extLst>
                <a:ext uri="{FF2B5EF4-FFF2-40B4-BE49-F238E27FC236}">
                  <a16:creationId xmlns:a16="http://schemas.microsoft.com/office/drawing/2014/main" id="{1208B249-52C1-45B2-94CA-7FCF767BD5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66">
              <a:extLst>
                <a:ext uri="{FF2B5EF4-FFF2-40B4-BE49-F238E27FC236}">
                  <a16:creationId xmlns:a16="http://schemas.microsoft.com/office/drawing/2014/main" id="{8E8EC538-BB99-4192-A555-FD23D92C5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64">
              <a:extLst>
                <a:ext uri="{FF2B5EF4-FFF2-40B4-BE49-F238E27FC236}">
                  <a16:creationId xmlns:a16="http://schemas.microsoft.com/office/drawing/2014/main" id="{C818F7CD-D8C3-4B0E-8332-5F5D23675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66">
              <a:extLst>
                <a:ext uri="{FF2B5EF4-FFF2-40B4-BE49-F238E27FC236}">
                  <a16:creationId xmlns:a16="http://schemas.microsoft.com/office/drawing/2014/main" id="{BA3A1026-C945-44C7-95BC-3BF4551EF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64">
              <a:extLst>
                <a:ext uri="{FF2B5EF4-FFF2-40B4-BE49-F238E27FC236}">
                  <a16:creationId xmlns:a16="http://schemas.microsoft.com/office/drawing/2014/main" id="{E7A2271E-1BF0-4DBF-BDC5-8205DFE2B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66">
              <a:extLst>
                <a:ext uri="{FF2B5EF4-FFF2-40B4-BE49-F238E27FC236}">
                  <a16:creationId xmlns:a16="http://schemas.microsoft.com/office/drawing/2014/main" id="{FC359C9B-D7DB-4D67-BC20-0ED526C67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64">
              <a:extLst>
                <a:ext uri="{FF2B5EF4-FFF2-40B4-BE49-F238E27FC236}">
                  <a16:creationId xmlns:a16="http://schemas.microsoft.com/office/drawing/2014/main" id="{5DA7CDCF-326D-40F3-9FA1-F6B696E8F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66">
              <a:extLst>
                <a:ext uri="{FF2B5EF4-FFF2-40B4-BE49-F238E27FC236}">
                  <a16:creationId xmlns:a16="http://schemas.microsoft.com/office/drawing/2014/main" id="{42EAB6A2-C79F-4E11-BA2B-82394503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64">
              <a:extLst>
                <a:ext uri="{FF2B5EF4-FFF2-40B4-BE49-F238E27FC236}">
                  <a16:creationId xmlns:a16="http://schemas.microsoft.com/office/drawing/2014/main" id="{0409AE1C-32E7-42F0-8174-D8EC28D1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66">
              <a:extLst>
                <a:ext uri="{FF2B5EF4-FFF2-40B4-BE49-F238E27FC236}">
                  <a16:creationId xmlns:a16="http://schemas.microsoft.com/office/drawing/2014/main" id="{6D094018-4CC4-4507-BD21-223B12217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64">
              <a:extLst>
                <a:ext uri="{FF2B5EF4-FFF2-40B4-BE49-F238E27FC236}">
                  <a16:creationId xmlns:a16="http://schemas.microsoft.com/office/drawing/2014/main" id="{4971B5B3-87D2-49C1-9AD0-984AF7579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66">
              <a:extLst>
                <a:ext uri="{FF2B5EF4-FFF2-40B4-BE49-F238E27FC236}">
                  <a16:creationId xmlns:a16="http://schemas.microsoft.com/office/drawing/2014/main" id="{7F8CC77F-5D16-46D1-9E76-844D3D54B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64">
              <a:extLst>
                <a:ext uri="{FF2B5EF4-FFF2-40B4-BE49-F238E27FC236}">
                  <a16:creationId xmlns:a16="http://schemas.microsoft.com/office/drawing/2014/main" id="{3136B198-9314-404B-9B2A-B12F1C81E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66">
              <a:extLst>
                <a:ext uri="{FF2B5EF4-FFF2-40B4-BE49-F238E27FC236}">
                  <a16:creationId xmlns:a16="http://schemas.microsoft.com/office/drawing/2014/main" id="{3AD2B785-CD5F-4846-8278-FD202F83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64">
              <a:extLst>
                <a:ext uri="{FF2B5EF4-FFF2-40B4-BE49-F238E27FC236}">
                  <a16:creationId xmlns:a16="http://schemas.microsoft.com/office/drawing/2014/main" id="{3C6BD3BE-D8A5-4561-9641-5F579267C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66">
              <a:extLst>
                <a:ext uri="{FF2B5EF4-FFF2-40B4-BE49-F238E27FC236}">
                  <a16:creationId xmlns:a16="http://schemas.microsoft.com/office/drawing/2014/main" id="{883722C6-0687-4FBC-924C-022C334B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64">
              <a:extLst>
                <a:ext uri="{FF2B5EF4-FFF2-40B4-BE49-F238E27FC236}">
                  <a16:creationId xmlns:a16="http://schemas.microsoft.com/office/drawing/2014/main" id="{50E3342E-EFDF-4EE7-A275-A46FE15FD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66">
              <a:extLst>
                <a:ext uri="{FF2B5EF4-FFF2-40B4-BE49-F238E27FC236}">
                  <a16:creationId xmlns:a16="http://schemas.microsoft.com/office/drawing/2014/main" id="{02A591D3-77C5-427A-84E7-5040F9C17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5" name="Rectangle 44">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TextBox 55">
            <a:extLst>
              <a:ext uri="{FF2B5EF4-FFF2-40B4-BE49-F238E27FC236}">
                <a16:creationId xmlns:a16="http://schemas.microsoft.com/office/drawing/2014/main" id="{B2F95F41-45F9-4DE7-B557-B462DFADA578}"/>
              </a:ext>
            </a:extLst>
          </p:cNvPr>
          <p:cNvSpPr txBox="1"/>
          <p:nvPr/>
        </p:nvSpPr>
        <p:spPr>
          <a:xfrm>
            <a:off x="6891038" y="1618997"/>
            <a:ext cx="4628283" cy="369332"/>
          </a:xfrm>
          <a:prstGeom prst="rect">
            <a:avLst/>
          </a:prstGeom>
          <a:noFill/>
        </p:spPr>
        <p:txBody>
          <a:bodyPr wrap="square">
            <a:spAutoFit/>
          </a:bodyPr>
          <a:lstStyle/>
          <a:p>
            <a:r>
              <a:rPr lang="en-US" i="0" dirty="0">
                <a:effectLst/>
                <a:latin typeface="-apple-system"/>
                <a:hlinkClick r:id="rId2"/>
              </a:rPr>
              <a:t>linkedin.com/in/</a:t>
            </a:r>
            <a:r>
              <a:rPr lang="en-US" i="0" dirty="0" err="1">
                <a:effectLst/>
                <a:latin typeface="-apple-system"/>
                <a:hlinkClick r:id="rId2"/>
              </a:rPr>
              <a:t>joseadominguez</a:t>
            </a:r>
            <a:endParaRPr lang="en-US" i="0" dirty="0">
              <a:effectLst/>
              <a:latin typeface="-apple-system"/>
            </a:endParaRPr>
          </a:p>
        </p:txBody>
      </p:sp>
      <p:pic>
        <p:nvPicPr>
          <p:cNvPr id="57" name="Picture 56">
            <a:extLst>
              <a:ext uri="{FF2B5EF4-FFF2-40B4-BE49-F238E27FC236}">
                <a16:creationId xmlns:a16="http://schemas.microsoft.com/office/drawing/2014/main" id="{FBD63083-5603-4F4D-BCFE-0037CBC5C913}"/>
              </a:ext>
            </a:extLst>
          </p:cNvPr>
          <p:cNvPicPr>
            <a:picLocks noChangeAspect="1"/>
          </p:cNvPicPr>
          <p:nvPr/>
        </p:nvPicPr>
        <p:blipFill>
          <a:blip r:embed="rId3"/>
          <a:stretch>
            <a:fillRect/>
          </a:stretch>
        </p:blipFill>
        <p:spPr>
          <a:xfrm>
            <a:off x="1813497" y="1618997"/>
            <a:ext cx="4972744" cy="3620005"/>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429988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18">
            <a:extLst>
              <a:ext uri="{FF2B5EF4-FFF2-40B4-BE49-F238E27FC236}">
                <a16:creationId xmlns:a16="http://schemas.microsoft.com/office/drawing/2014/main" id="{4A70F4F6-8761-4016-931A-4535464E4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6324805-5883-4008-B571-C78892589113}"/>
              </a:ext>
            </a:extLst>
          </p:cNvPr>
          <p:cNvSpPr>
            <a:spLocks noGrp="1"/>
          </p:cNvSpPr>
          <p:nvPr>
            <p:ph type="ctrTitle"/>
          </p:nvPr>
        </p:nvSpPr>
        <p:spPr>
          <a:xfrm>
            <a:off x="1033272" y="543223"/>
            <a:ext cx="10513106" cy="933239"/>
          </a:xfrm>
        </p:spPr>
        <p:txBody>
          <a:bodyPr>
            <a:normAutofit/>
          </a:bodyPr>
          <a:lstStyle/>
          <a:p>
            <a:pPr algn="l"/>
            <a:r>
              <a:rPr lang="en-US" sz="4000" dirty="0">
                <a:solidFill>
                  <a:schemeClr val="accent1">
                    <a:lumMod val="75000"/>
                  </a:schemeClr>
                </a:solidFill>
                <a:effectLst/>
                <a:latin typeface="Calibri" panose="020F0502020204030204" pitchFamily="34" charset="0"/>
                <a:ea typeface="Calibri" panose="020F0502020204030204" pitchFamily="34" charset="0"/>
              </a:rPr>
              <a:t>Great Resignation: Employee Behavior</a:t>
            </a:r>
            <a:endParaRPr lang="en-US" sz="4000" dirty="0">
              <a:solidFill>
                <a:schemeClr val="accent1">
                  <a:lumMod val="75000"/>
                </a:schemeClr>
              </a:solidFill>
            </a:endParaRPr>
          </a:p>
        </p:txBody>
      </p:sp>
      <p:sp>
        <p:nvSpPr>
          <p:cNvPr id="3" name="Subtitle 2">
            <a:extLst>
              <a:ext uri="{FF2B5EF4-FFF2-40B4-BE49-F238E27FC236}">
                <a16:creationId xmlns:a16="http://schemas.microsoft.com/office/drawing/2014/main" id="{D876C430-9B3A-4107-ACD2-7267205C8042}"/>
              </a:ext>
            </a:extLst>
          </p:cNvPr>
          <p:cNvSpPr>
            <a:spLocks noGrp="1"/>
          </p:cNvSpPr>
          <p:nvPr>
            <p:ph type="subTitle" idx="1"/>
          </p:nvPr>
        </p:nvSpPr>
        <p:spPr>
          <a:xfrm>
            <a:off x="2467681" y="1713570"/>
            <a:ext cx="7389383" cy="4601207"/>
          </a:xfrm>
        </p:spPr>
        <p:txBody>
          <a:bodyPr anchor="t">
            <a:normAutofit/>
          </a:bodyPr>
          <a:lstStyle/>
          <a:p>
            <a:pPr algn="l">
              <a:lnSpc>
                <a:spcPct val="100000"/>
              </a:lnSpc>
            </a:pPr>
            <a:r>
              <a:rPr lang="en-US" sz="2800" dirty="0">
                <a:solidFill>
                  <a:schemeClr val="tx2"/>
                </a:solidFill>
                <a:latin typeface="+mj-lt"/>
              </a:rPr>
              <a:t>According to the U.S. Bureau of Labor Statistics:</a:t>
            </a:r>
          </a:p>
          <a:p>
            <a:pPr algn="l">
              <a:lnSpc>
                <a:spcPct val="100000"/>
              </a:lnSpc>
            </a:pPr>
            <a:endParaRPr lang="en-US" sz="2800" dirty="0">
              <a:solidFill>
                <a:schemeClr val="tx2"/>
              </a:solidFill>
              <a:latin typeface="+mj-lt"/>
            </a:endParaRPr>
          </a:p>
          <a:p>
            <a:pPr marL="914400" lvl="1" indent="-457200" algn="l">
              <a:lnSpc>
                <a:spcPct val="100000"/>
              </a:lnSpc>
              <a:buFont typeface="Wingdings" panose="05000000000000000000" pitchFamily="2" charset="2"/>
              <a:buChar char="ü"/>
            </a:pPr>
            <a:r>
              <a:rPr lang="en-US" sz="2800" dirty="0">
                <a:solidFill>
                  <a:schemeClr val="tx2"/>
                </a:solidFill>
                <a:latin typeface="+mj-lt"/>
              </a:rPr>
              <a:t>4 million Americans quit their jobs in July 2021. </a:t>
            </a:r>
          </a:p>
          <a:p>
            <a:pPr marL="914400" lvl="1" indent="-457200" algn="l">
              <a:lnSpc>
                <a:spcPct val="100000"/>
              </a:lnSpc>
              <a:buFont typeface="Wingdings" panose="05000000000000000000" pitchFamily="2" charset="2"/>
              <a:buChar char="ü"/>
            </a:pPr>
            <a:r>
              <a:rPr lang="en-US" sz="2800" dirty="0">
                <a:solidFill>
                  <a:schemeClr val="tx2"/>
                </a:solidFill>
                <a:latin typeface="+mj-lt"/>
              </a:rPr>
              <a:t>Resignations peaked in April and have remained abnormally high for the last several months, with a record-breaking 10.9 million open jobs at the end of July.</a:t>
            </a:r>
          </a:p>
          <a:p>
            <a:pPr algn="l"/>
            <a:endParaRPr lang="en-US" sz="3200" dirty="0"/>
          </a:p>
        </p:txBody>
      </p:sp>
      <p:sp>
        <p:nvSpPr>
          <p:cNvPr id="46" name="Rectangle 2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7" name="Group 22">
            <a:extLst>
              <a:ext uri="{FF2B5EF4-FFF2-40B4-BE49-F238E27FC236}">
                <a16:creationId xmlns:a16="http://schemas.microsoft.com/office/drawing/2014/main" id="{B4C49FD3-CD95-4BA4-8BD3-B4A4C6844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24" name="Rectangle 64">
              <a:extLst>
                <a:ext uri="{FF2B5EF4-FFF2-40B4-BE49-F238E27FC236}">
                  <a16:creationId xmlns:a16="http://schemas.microsoft.com/office/drawing/2014/main" id="{194125EE-68A0-44AF-9565-81EF0F31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66">
              <a:extLst>
                <a:ext uri="{FF2B5EF4-FFF2-40B4-BE49-F238E27FC236}">
                  <a16:creationId xmlns:a16="http://schemas.microsoft.com/office/drawing/2014/main" id="{47D98E13-5DFC-4FC3-B217-18D7503F2D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64">
              <a:extLst>
                <a:ext uri="{FF2B5EF4-FFF2-40B4-BE49-F238E27FC236}">
                  <a16:creationId xmlns:a16="http://schemas.microsoft.com/office/drawing/2014/main" id="{1208B249-52C1-45B2-94CA-7FCF767BD5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66">
              <a:extLst>
                <a:ext uri="{FF2B5EF4-FFF2-40B4-BE49-F238E27FC236}">
                  <a16:creationId xmlns:a16="http://schemas.microsoft.com/office/drawing/2014/main" id="{8E8EC538-BB99-4192-A555-FD23D92C5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64">
              <a:extLst>
                <a:ext uri="{FF2B5EF4-FFF2-40B4-BE49-F238E27FC236}">
                  <a16:creationId xmlns:a16="http://schemas.microsoft.com/office/drawing/2014/main" id="{C818F7CD-D8C3-4B0E-8332-5F5D23675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66">
              <a:extLst>
                <a:ext uri="{FF2B5EF4-FFF2-40B4-BE49-F238E27FC236}">
                  <a16:creationId xmlns:a16="http://schemas.microsoft.com/office/drawing/2014/main" id="{BA3A1026-C945-44C7-95BC-3BF4551EF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64">
              <a:extLst>
                <a:ext uri="{FF2B5EF4-FFF2-40B4-BE49-F238E27FC236}">
                  <a16:creationId xmlns:a16="http://schemas.microsoft.com/office/drawing/2014/main" id="{E7A2271E-1BF0-4DBF-BDC5-8205DFE2B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66">
              <a:extLst>
                <a:ext uri="{FF2B5EF4-FFF2-40B4-BE49-F238E27FC236}">
                  <a16:creationId xmlns:a16="http://schemas.microsoft.com/office/drawing/2014/main" id="{FC359C9B-D7DB-4D67-BC20-0ED526C67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64">
              <a:extLst>
                <a:ext uri="{FF2B5EF4-FFF2-40B4-BE49-F238E27FC236}">
                  <a16:creationId xmlns:a16="http://schemas.microsoft.com/office/drawing/2014/main" id="{5DA7CDCF-326D-40F3-9FA1-F6B696E8F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66">
              <a:extLst>
                <a:ext uri="{FF2B5EF4-FFF2-40B4-BE49-F238E27FC236}">
                  <a16:creationId xmlns:a16="http://schemas.microsoft.com/office/drawing/2014/main" id="{42EAB6A2-C79F-4E11-BA2B-82394503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64">
              <a:extLst>
                <a:ext uri="{FF2B5EF4-FFF2-40B4-BE49-F238E27FC236}">
                  <a16:creationId xmlns:a16="http://schemas.microsoft.com/office/drawing/2014/main" id="{0409AE1C-32E7-42F0-8174-D8EC28D1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66">
              <a:extLst>
                <a:ext uri="{FF2B5EF4-FFF2-40B4-BE49-F238E27FC236}">
                  <a16:creationId xmlns:a16="http://schemas.microsoft.com/office/drawing/2014/main" id="{6D094018-4CC4-4507-BD21-223B12217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64">
              <a:extLst>
                <a:ext uri="{FF2B5EF4-FFF2-40B4-BE49-F238E27FC236}">
                  <a16:creationId xmlns:a16="http://schemas.microsoft.com/office/drawing/2014/main" id="{4971B5B3-87D2-49C1-9AD0-984AF7579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66">
              <a:extLst>
                <a:ext uri="{FF2B5EF4-FFF2-40B4-BE49-F238E27FC236}">
                  <a16:creationId xmlns:a16="http://schemas.microsoft.com/office/drawing/2014/main" id="{7F8CC77F-5D16-46D1-9E76-844D3D54B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64">
              <a:extLst>
                <a:ext uri="{FF2B5EF4-FFF2-40B4-BE49-F238E27FC236}">
                  <a16:creationId xmlns:a16="http://schemas.microsoft.com/office/drawing/2014/main" id="{3136B198-9314-404B-9B2A-B12F1C81E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66">
              <a:extLst>
                <a:ext uri="{FF2B5EF4-FFF2-40B4-BE49-F238E27FC236}">
                  <a16:creationId xmlns:a16="http://schemas.microsoft.com/office/drawing/2014/main" id="{3AD2B785-CD5F-4846-8278-FD202F83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64">
              <a:extLst>
                <a:ext uri="{FF2B5EF4-FFF2-40B4-BE49-F238E27FC236}">
                  <a16:creationId xmlns:a16="http://schemas.microsoft.com/office/drawing/2014/main" id="{3C6BD3BE-D8A5-4561-9641-5F579267C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66">
              <a:extLst>
                <a:ext uri="{FF2B5EF4-FFF2-40B4-BE49-F238E27FC236}">
                  <a16:creationId xmlns:a16="http://schemas.microsoft.com/office/drawing/2014/main" id="{883722C6-0687-4FBC-924C-022C334B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64">
              <a:extLst>
                <a:ext uri="{FF2B5EF4-FFF2-40B4-BE49-F238E27FC236}">
                  <a16:creationId xmlns:a16="http://schemas.microsoft.com/office/drawing/2014/main" id="{50E3342E-EFDF-4EE7-A275-A46FE15FD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66">
              <a:extLst>
                <a:ext uri="{FF2B5EF4-FFF2-40B4-BE49-F238E27FC236}">
                  <a16:creationId xmlns:a16="http://schemas.microsoft.com/office/drawing/2014/main" id="{02A591D3-77C5-427A-84E7-5040F9C17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5" name="Rectangle 44">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7804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18">
            <a:extLst>
              <a:ext uri="{FF2B5EF4-FFF2-40B4-BE49-F238E27FC236}">
                <a16:creationId xmlns:a16="http://schemas.microsoft.com/office/drawing/2014/main" id="{4A70F4F6-8761-4016-931A-4535464E4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6324805-5883-4008-B571-C78892589113}"/>
              </a:ext>
            </a:extLst>
          </p:cNvPr>
          <p:cNvSpPr>
            <a:spLocks noGrp="1"/>
          </p:cNvSpPr>
          <p:nvPr>
            <p:ph type="ctrTitle"/>
          </p:nvPr>
        </p:nvSpPr>
        <p:spPr>
          <a:xfrm>
            <a:off x="1033272" y="543223"/>
            <a:ext cx="10513106" cy="933239"/>
          </a:xfrm>
        </p:spPr>
        <p:txBody>
          <a:bodyPr>
            <a:normAutofit/>
          </a:bodyPr>
          <a:lstStyle/>
          <a:p>
            <a:pPr algn="l"/>
            <a:r>
              <a:rPr lang="en-US" sz="4000" dirty="0">
                <a:solidFill>
                  <a:schemeClr val="accent1">
                    <a:lumMod val="75000"/>
                  </a:schemeClr>
                </a:solidFill>
                <a:effectLst/>
                <a:latin typeface="Calibri" panose="020F0502020204030204" pitchFamily="34" charset="0"/>
                <a:ea typeface="Calibri" panose="020F0502020204030204" pitchFamily="34" charset="0"/>
              </a:rPr>
              <a:t>Great Resignation: Employee Behavior</a:t>
            </a:r>
            <a:endParaRPr lang="en-US" sz="4000" dirty="0">
              <a:solidFill>
                <a:schemeClr val="accent1">
                  <a:lumMod val="75000"/>
                </a:schemeClr>
              </a:solidFill>
            </a:endParaRPr>
          </a:p>
        </p:txBody>
      </p:sp>
      <p:sp>
        <p:nvSpPr>
          <p:cNvPr id="3" name="Subtitle 2">
            <a:extLst>
              <a:ext uri="{FF2B5EF4-FFF2-40B4-BE49-F238E27FC236}">
                <a16:creationId xmlns:a16="http://schemas.microsoft.com/office/drawing/2014/main" id="{D876C430-9B3A-4107-ACD2-7267205C8042}"/>
              </a:ext>
            </a:extLst>
          </p:cNvPr>
          <p:cNvSpPr>
            <a:spLocks noGrp="1"/>
          </p:cNvSpPr>
          <p:nvPr>
            <p:ph type="subTitle" idx="1"/>
          </p:nvPr>
        </p:nvSpPr>
        <p:spPr>
          <a:xfrm>
            <a:off x="1492999" y="1713570"/>
            <a:ext cx="9257742" cy="4738581"/>
          </a:xfrm>
        </p:spPr>
        <p:txBody>
          <a:bodyPr anchor="t">
            <a:normAutofit/>
          </a:bodyPr>
          <a:lstStyle/>
          <a:p>
            <a:pPr algn="l"/>
            <a:r>
              <a:rPr lang="en-US" sz="3200" dirty="0">
                <a:solidFill>
                  <a:schemeClr val="tx2"/>
                </a:solidFill>
                <a:latin typeface="+mj-lt"/>
              </a:rPr>
              <a:t>Anthony Klotz (Associate Professor, Mays Business School, coined the term "Great Resignation" and believes the rise of hybrid and remote work helped cause the phenomenon. </a:t>
            </a:r>
          </a:p>
          <a:p>
            <a:pPr lvl="2" algn="l"/>
            <a:r>
              <a:rPr lang="en-US" sz="3800" b="1" i="1" dirty="0">
                <a:solidFill>
                  <a:schemeClr val="tx2"/>
                </a:solidFill>
                <a:latin typeface="+mj-lt"/>
              </a:rPr>
              <a:t>"How we spent our time before the pandemic may not be how we want to spend our time after," says Klotz. </a:t>
            </a:r>
          </a:p>
          <a:p>
            <a:pPr lvl="2" algn="l"/>
            <a:r>
              <a:rPr lang="en-US" sz="3200" dirty="0">
                <a:solidFill>
                  <a:schemeClr val="tx2"/>
                </a:solidFill>
                <a:latin typeface="+mj-lt"/>
              </a:rPr>
              <a:t>– LinkedIn News</a:t>
            </a:r>
          </a:p>
          <a:p>
            <a:pPr algn="l"/>
            <a:endParaRPr lang="en-US" sz="3200" dirty="0"/>
          </a:p>
        </p:txBody>
      </p:sp>
      <p:sp>
        <p:nvSpPr>
          <p:cNvPr id="46" name="Rectangle 2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7" name="Group 22">
            <a:extLst>
              <a:ext uri="{FF2B5EF4-FFF2-40B4-BE49-F238E27FC236}">
                <a16:creationId xmlns:a16="http://schemas.microsoft.com/office/drawing/2014/main" id="{B4C49FD3-CD95-4BA4-8BD3-B4A4C6844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24" name="Rectangle 64">
              <a:extLst>
                <a:ext uri="{FF2B5EF4-FFF2-40B4-BE49-F238E27FC236}">
                  <a16:creationId xmlns:a16="http://schemas.microsoft.com/office/drawing/2014/main" id="{194125EE-68A0-44AF-9565-81EF0F31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66">
              <a:extLst>
                <a:ext uri="{FF2B5EF4-FFF2-40B4-BE49-F238E27FC236}">
                  <a16:creationId xmlns:a16="http://schemas.microsoft.com/office/drawing/2014/main" id="{47D98E13-5DFC-4FC3-B217-18D7503F2D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64">
              <a:extLst>
                <a:ext uri="{FF2B5EF4-FFF2-40B4-BE49-F238E27FC236}">
                  <a16:creationId xmlns:a16="http://schemas.microsoft.com/office/drawing/2014/main" id="{1208B249-52C1-45B2-94CA-7FCF767BD5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66">
              <a:extLst>
                <a:ext uri="{FF2B5EF4-FFF2-40B4-BE49-F238E27FC236}">
                  <a16:creationId xmlns:a16="http://schemas.microsoft.com/office/drawing/2014/main" id="{8E8EC538-BB99-4192-A555-FD23D92C5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64">
              <a:extLst>
                <a:ext uri="{FF2B5EF4-FFF2-40B4-BE49-F238E27FC236}">
                  <a16:creationId xmlns:a16="http://schemas.microsoft.com/office/drawing/2014/main" id="{C818F7CD-D8C3-4B0E-8332-5F5D23675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66">
              <a:extLst>
                <a:ext uri="{FF2B5EF4-FFF2-40B4-BE49-F238E27FC236}">
                  <a16:creationId xmlns:a16="http://schemas.microsoft.com/office/drawing/2014/main" id="{BA3A1026-C945-44C7-95BC-3BF4551EF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64">
              <a:extLst>
                <a:ext uri="{FF2B5EF4-FFF2-40B4-BE49-F238E27FC236}">
                  <a16:creationId xmlns:a16="http://schemas.microsoft.com/office/drawing/2014/main" id="{E7A2271E-1BF0-4DBF-BDC5-8205DFE2B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66">
              <a:extLst>
                <a:ext uri="{FF2B5EF4-FFF2-40B4-BE49-F238E27FC236}">
                  <a16:creationId xmlns:a16="http://schemas.microsoft.com/office/drawing/2014/main" id="{FC359C9B-D7DB-4D67-BC20-0ED526C67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64">
              <a:extLst>
                <a:ext uri="{FF2B5EF4-FFF2-40B4-BE49-F238E27FC236}">
                  <a16:creationId xmlns:a16="http://schemas.microsoft.com/office/drawing/2014/main" id="{5DA7CDCF-326D-40F3-9FA1-F6B696E8F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66">
              <a:extLst>
                <a:ext uri="{FF2B5EF4-FFF2-40B4-BE49-F238E27FC236}">
                  <a16:creationId xmlns:a16="http://schemas.microsoft.com/office/drawing/2014/main" id="{42EAB6A2-C79F-4E11-BA2B-82394503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64">
              <a:extLst>
                <a:ext uri="{FF2B5EF4-FFF2-40B4-BE49-F238E27FC236}">
                  <a16:creationId xmlns:a16="http://schemas.microsoft.com/office/drawing/2014/main" id="{0409AE1C-32E7-42F0-8174-D8EC28D1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66">
              <a:extLst>
                <a:ext uri="{FF2B5EF4-FFF2-40B4-BE49-F238E27FC236}">
                  <a16:creationId xmlns:a16="http://schemas.microsoft.com/office/drawing/2014/main" id="{6D094018-4CC4-4507-BD21-223B12217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64">
              <a:extLst>
                <a:ext uri="{FF2B5EF4-FFF2-40B4-BE49-F238E27FC236}">
                  <a16:creationId xmlns:a16="http://schemas.microsoft.com/office/drawing/2014/main" id="{4971B5B3-87D2-49C1-9AD0-984AF7579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66">
              <a:extLst>
                <a:ext uri="{FF2B5EF4-FFF2-40B4-BE49-F238E27FC236}">
                  <a16:creationId xmlns:a16="http://schemas.microsoft.com/office/drawing/2014/main" id="{7F8CC77F-5D16-46D1-9E76-844D3D54B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64">
              <a:extLst>
                <a:ext uri="{FF2B5EF4-FFF2-40B4-BE49-F238E27FC236}">
                  <a16:creationId xmlns:a16="http://schemas.microsoft.com/office/drawing/2014/main" id="{3136B198-9314-404B-9B2A-B12F1C81E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66">
              <a:extLst>
                <a:ext uri="{FF2B5EF4-FFF2-40B4-BE49-F238E27FC236}">
                  <a16:creationId xmlns:a16="http://schemas.microsoft.com/office/drawing/2014/main" id="{3AD2B785-CD5F-4846-8278-FD202F83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64">
              <a:extLst>
                <a:ext uri="{FF2B5EF4-FFF2-40B4-BE49-F238E27FC236}">
                  <a16:creationId xmlns:a16="http://schemas.microsoft.com/office/drawing/2014/main" id="{3C6BD3BE-D8A5-4561-9641-5F579267C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66">
              <a:extLst>
                <a:ext uri="{FF2B5EF4-FFF2-40B4-BE49-F238E27FC236}">
                  <a16:creationId xmlns:a16="http://schemas.microsoft.com/office/drawing/2014/main" id="{883722C6-0687-4FBC-924C-022C334B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64">
              <a:extLst>
                <a:ext uri="{FF2B5EF4-FFF2-40B4-BE49-F238E27FC236}">
                  <a16:creationId xmlns:a16="http://schemas.microsoft.com/office/drawing/2014/main" id="{50E3342E-EFDF-4EE7-A275-A46FE15FD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66">
              <a:extLst>
                <a:ext uri="{FF2B5EF4-FFF2-40B4-BE49-F238E27FC236}">
                  <a16:creationId xmlns:a16="http://schemas.microsoft.com/office/drawing/2014/main" id="{02A591D3-77C5-427A-84E7-5040F9C17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5" name="Rectangle 44">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7150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18">
            <a:extLst>
              <a:ext uri="{FF2B5EF4-FFF2-40B4-BE49-F238E27FC236}">
                <a16:creationId xmlns:a16="http://schemas.microsoft.com/office/drawing/2014/main" id="{4A70F4F6-8761-4016-931A-4535464E4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6324805-5883-4008-B571-C78892589113}"/>
              </a:ext>
            </a:extLst>
          </p:cNvPr>
          <p:cNvSpPr>
            <a:spLocks noGrp="1"/>
          </p:cNvSpPr>
          <p:nvPr>
            <p:ph type="ctrTitle"/>
          </p:nvPr>
        </p:nvSpPr>
        <p:spPr>
          <a:xfrm>
            <a:off x="1033272" y="543223"/>
            <a:ext cx="10513106" cy="933239"/>
          </a:xfrm>
        </p:spPr>
        <p:txBody>
          <a:bodyPr>
            <a:normAutofit/>
          </a:bodyPr>
          <a:lstStyle/>
          <a:p>
            <a:pPr algn="l"/>
            <a:r>
              <a:rPr lang="en-US" sz="4000" dirty="0">
                <a:solidFill>
                  <a:schemeClr val="accent1">
                    <a:lumMod val="75000"/>
                  </a:schemeClr>
                </a:solidFill>
                <a:effectLst/>
                <a:latin typeface="Calibri" panose="020F0502020204030204" pitchFamily="34" charset="0"/>
                <a:ea typeface="Calibri" panose="020F0502020204030204" pitchFamily="34" charset="0"/>
              </a:rPr>
              <a:t>Great Resignation: Employee Behavior</a:t>
            </a:r>
            <a:endParaRPr lang="en-US" sz="4000" dirty="0">
              <a:solidFill>
                <a:schemeClr val="accent1">
                  <a:lumMod val="75000"/>
                </a:schemeClr>
              </a:solidFill>
            </a:endParaRPr>
          </a:p>
        </p:txBody>
      </p:sp>
      <p:sp>
        <p:nvSpPr>
          <p:cNvPr id="3" name="Subtitle 2">
            <a:extLst>
              <a:ext uri="{FF2B5EF4-FFF2-40B4-BE49-F238E27FC236}">
                <a16:creationId xmlns:a16="http://schemas.microsoft.com/office/drawing/2014/main" id="{D876C430-9B3A-4107-ACD2-7267205C8042}"/>
              </a:ext>
            </a:extLst>
          </p:cNvPr>
          <p:cNvSpPr>
            <a:spLocks noGrp="1"/>
          </p:cNvSpPr>
          <p:nvPr>
            <p:ph type="subTitle" idx="1"/>
          </p:nvPr>
        </p:nvSpPr>
        <p:spPr>
          <a:xfrm>
            <a:off x="2048231" y="1713570"/>
            <a:ext cx="8211505" cy="4738581"/>
          </a:xfrm>
        </p:spPr>
        <p:txBody>
          <a:bodyPr anchor="t">
            <a:normAutofit/>
          </a:bodyPr>
          <a:lstStyle/>
          <a:p>
            <a:pPr lvl="1" algn="l"/>
            <a:r>
              <a:rPr lang="en-US" sz="3500" i="1" dirty="0">
                <a:solidFill>
                  <a:schemeClr val="tx2"/>
                </a:solidFill>
                <a:latin typeface="+mj-lt"/>
              </a:rPr>
              <a:t>“Some good reasons for leaving a job include company downturn, acquisition, merger or restructuring as well as the desire for change — be it advancement, industry, environment, leadership or compensation. Family circumstances may also be a factor. Deciding to leave a job is a tough decision.”  </a:t>
            </a:r>
          </a:p>
          <a:p>
            <a:pPr lvl="2" algn="l"/>
            <a:r>
              <a:rPr lang="en-US" sz="3000" i="1" dirty="0">
                <a:solidFill>
                  <a:schemeClr val="tx2"/>
                </a:solidFill>
                <a:latin typeface="+mj-lt"/>
              </a:rPr>
              <a:t>SNHU – Southern New Hampshire University.</a:t>
            </a:r>
          </a:p>
          <a:p>
            <a:pPr algn="l"/>
            <a:endParaRPr lang="en-US" sz="3200" dirty="0"/>
          </a:p>
        </p:txBody>
      </p:sp>
      <p:sp>
        <p:nvSpPr>
          <p:cNvPr id="46" name="Rectangle 2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7" name="Group 22">
            <a:extLst>
              <a:ext uri="{FF2B5EF4-FFF2-40B4-BE49-F238E27FC236}">
                <a16:creationId xmlns:a16="http://schemas.microsoft.com/office/drawing/2014/main" id="{B4C49FD3-CD95-4BA4-8BD3-B4A4C6844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24" name="Rectangle 64">
              <a:extLst>
                <a:ext uri="{FF2B5EF4-FFF2-40B4-BE49-F238E27FC236}">
                  <a16:creationId xmlns:a16="http://schemas.microsoft.com/office/drawing/2014/main" id="{194125EE-68A0-44AF-9565-81EF0F31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66">
              <a:extLst>
                <a:ext uri="{FF2B5EF4-FFF2-40B4-BE49-F238E27FC236}">
                  <a16:creationId xmlns:a16="http://schemas.microsoft.com/office/drawing/2014/main" id="{47D98E13-5DFC-4FC3-B217-18D7503F2D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64">
              <a:extLst>
                <a:ext uri="{FF2B5EF4-FFF2-40B4-BE49-F238E27FC236}">
                  <a16:creationId xmlns:a16="http://schemas.microsoft.com/office/drawing/2014/main" id="{1208B249-52C1-45B2-94CA-7FCF767BD5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66">
              <a:extLst>
                <a:ext uri="{FF2B5EF4-FFF2-40B4-BE49-F238E27FC236}">
                  <a16:creationId xmlns:a16="http://schemas.microsoft.com/office/drawing/2014/main" id="{8E8EC538-BB99-4192-A555-FD23D92C5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64">
              <a:extLst>
                <a:ext uri="{FF2B5EF4-FFF2-40B4-BE49-F238E27FC236}">
                  <a16:creationId xmlns:a16="http://schemas.microsoft.com/office/drawing/2014/main" id="{C818F7CD-D8C3-4B0E-8332-5F5D23675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66">
              <a:extLst>
                <a:ext uri="{FF2B5EF4-FFF2-40B4-BE49-F238E27FC236}">
                  <a16:creationId xmlns:a16="http://schemas.microsoft.com/office/drawing/2014/main" id="{BA3A1026-C945-44C7-95BC-3BF4551EF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64">
              <a:extLst>
                <a:ext uri="{FF2B5EF4-FFF2-40B4-BE49-F238E27FC236}">
                  <a16:creationId xmlns:a16="http://schemas.microsoft.com/office/drawing/2014/main" id="{E7A2271E-1BF0-4DBF-BDC5-8205DFE2B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66">
              <a:extLst>
                <a:ext uri="{FF2B5EF4-FFF2-40B4-BE49-F238E27FC236}">
                  <a16:creationId xmlns:a16="http://schemas.microsoft.com/office/drawing/2014/main" id="{FC359C9B-D7DB-4D67-BC20-0ED526C67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64">
              <a:extLst>
                <a:ext uri="{FF2B5EF4-FFF2-40B4-BE49-F238E27FC236}">
                  <a16:creationId xmlns:a16="http://schemas.microsoft.com/office/drawing/2014/main" id="{5DA7CDCF-326D-40F3-9FA1-F6B696E8F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66">
              <a:extLst>
                <a:ext uri="{FF2B5EF4-FFF2-40B4-BE49-F238E27FC236}">
                  <a16:creationId xmlns:a16="http://schemas.microsoft.com/office/drawing/2014/main" id="{42EAB6A2-C79F-4E11-BA2B-82394503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64">
              <a:extLst>
                <a:ext uri="{FF2B5EF4-FFF2-40B4-BE49-F238E27FC236}">
                  <a16:creationId xmlns:a16="http://schemas.microsoft.com/office/drawing/2014/main" id="{0409AE1C-32E7-42F0-8174-D8EC28D1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66">
              <a:extLst>
                <a:ext uri="{FF2B5EF4-FFF2-40B4-BE49-F238E27FC236}">
                  <a16:creationId xmlns:a16="http://schemas.microsoft.com/office/drawing/2014/main" id="{6D094018-4CC4-4507-BD21-223B12217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64">
              <a:extLst>
                <a:ext uri="{FF2B5EF4-FFF2-40B4-BE49-F238E27FC236}">
                  <a16:creationId xmlns:a16="http://schemas.microsoft.com/office/drawing/2014/main" id="{4971B5B3-87D2-49C1-9AD0-984AF7579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66">
              <a:extLst>
                <a:ext uri="{FF2B5EF4-FFF2-40B4-BE49-F238E27FC236}">
                  <a16:creationId xmlns:a16="http://schemas.microsoft.com/office/drawing/2014/main" id="{7F8CC77F-5D16-46D1-9E76-844D3D54B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64">
              <a:extLst>
                <a:ext uri="{FF2B5EF4-FFF2-40B4-BE49-F238E27FC236}">
                  <a16:creationId xmlns:a16="http://schemas.microsoft.com/office/drawing/2014/main" id="{3136B198-9314-404B-9B2A-B12F1C81E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66">
              <a:extLst>
                <a:ext uri="{FF2B5EF4-FFF2-40B4-BE49-F238E27FC236}">
                  <a16:creationId xmlns:a16="http://schemas.microsoft.com/office/drawing/2014/main" id="{3AD2B785-CD5F-4846-8278-FD202F83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64">
              <a:extLst>
                <a:ext uri="{FF2B5EF4-FFF2-40B4-BE49-F238E27FC236}">
                  <a16:creationId xmlns:a16="http://schemas.microsoft.com/office/drawing/2014/main" id="{3C6BD3BE-D8A5-4561-9641-5F579267C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66">
              <a:extLst>
                <a:ext uri="{FF2B5EF4-FFF2-40B4-BE49-F238E27FC236}">
                  <a16:creationId xmlns:a16="http://schemas.microsoft.com/office/drawing/2014/main" id="{883722C6-0687-4FBC-924C-022C334B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64">
              <a:extLst>
                <a:ext uri="{FF2B5EF4-FFF2-40B4-BE49-F238E27FC236}">
                  <a16:creationId xmlns:a16="http://schemas.microsoft.com/office/drawing/2014/main" id="{50E3342E-EFDF-4EE7-A275-A46FE15FD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66">
              <a:extLst>
                <a:ext uri="{FF2B5EF4-FFF2-40B4-BE49-F238E27FC236}">
                  <a16:creationId xmlns:a16="http://schemas.microsoft.com/office/drawing/2014/main" id="{02A591D3-77C5-427A-84E7-5040F9C17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5" name="Rectangle 44">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3124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18">
            <a:extLst>
              <a:ext uri="{FF2B5EF4-FFF2-40B4-BE49-F238E27FC236}">
                <a16:creationId xmlns:a16="http://schemas.microsoft.com/office/drawing/2014/main" id="{4A70F4F6-8761-4016-931A-4535464E4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6324805-5883-4008-B571-C78892589113}"/>
              </a:ext>
            </a:extLst>
          </p:cNvPr>
          <p:cNvSpPr>
            <a:spLocks noGrp="1"/>
          </p:cNvSpPr>
          <p:nvPr>
            <p:ph type="ctrTitle"/>
          </p:nvPr>
        </p:nvSpPr>
        <p:spPr>
          <a:xfrm>
            <a:off x="1033272" y="543223"/>
            <a:ext cx="10513106" cy="933239"/>
          </a:xfrm>
        </p:spPr>
        <p:txBody>
          <a:bodyPr>
            <a:normAutofit/>
          </a:bodyPr>
          <a:lstStyle/>
          <a:p>
            <a:pPr algn="l"/>
            <a:r>
              <a:rPr lang="en-US" sz="4000" dirty="0">
                <a:solidFill>
                  <a:schemeClr val="accent1">
                    <a:lumMod val="75000"/>
                  </a:schemeClr>
                </a:solidFill>
                <a:latin typeface="Calibri" panose="020F0502020204030204" pitchFamily="34" charset="0"/>
              </a:rPr>
              <a:t>Job Seeker’s Market</a:t>
            </a:r>
          </a:p>
        </p:txBody>
      </p:sp>
      <p:sp>
        <p:nvSpPr>
          <p:cNvPr id="3" name="Subtitle 2">
            <a:extLst>
              <a:ext uri="{FF2B5EF4-FFF2-40B4-BE49-F238E27FC236}">
                <a16:creationId xmlns:a16="http://schemas.microsoft.com/office/drawing/2014/main" id="{D876C430-9B3A-4107-ACD2-7267205C8042}"/>
              </a:ext>
            </a:extLst>
          </p:cNvPr>
          <p:cNvSpPr>
            <a:spLocks noGrp="1"/>
          </p:cNvSpPr>
          <p:nvPr>
            <p:ph type="subTitle" idx="1"/>
          </p:nvPr>
        </p:nvSpPr>
        <p:spPr>
          <a:xfrm>
            <a:off x="2048231" y="1713570"/>
            <a:ext cx="8211505" cy="4738581"/>
          </a:xfrm>
        </p:spPr>
        <p:txBody>
          <a:bodyPr anchor="t">
            <a:normAutofit/>
          </a:bodyPr>
          <a:lstStyle/>
          <a:p>
            <a:pPr marL="0" indent="0" algn="l">
              <a:buNone/>
            </a:pPr>
            <a:r>
              <a:rPr lang="en-US" sz="3600" b="1" dirty="0">
                <a:solidFill>
                  <a:schemeClr val="tx2"/>
                </a:solidFill>
                <a:latin typeface="+mj-lt"/>
              </a:rPr>
              <a:t>Job seekers have options:</a:t>
            </a:r>
          </a:p>
          <a:p>
            <a:pPr marL="0" indent="0" algn="l">
              <a:buNone/>
            </a:pPr>
            <a:endParaRPr lang="en-US" sz="1000" i="1" dirty="0">
              <a:solidFill>
                <a:schemeClr val="tx2"/>
              </a:solidFill>
              <a:latin typeface="+mj-lt"/>
            </a:endParaRPr>
          </a:p>
          <a:p>
            <a:pPr marL="800100" lvl="1" indent="-342900" algn="l">
              <a:buFont typeface="Wingdings" panose="05000000000000000000" pitchFamily="2" charset="2"/>
              <a:buChar char="ü"/>
            </a:pPr>
            <a:r>
              <a:rPr lang="en-US" sz="2400" dirty="0">
                <a:hlinkClick r:id="rId2"/>
              </a:rPr>
              <a:t>There are about 1 million more job openings than people looking for work- CNBC</a:t>
            </a:r>
            <a:r>
              <a:rPr lang="en-US" sz="2400" dirty="0"/>
              <a:t> </a:t>
            </a:r>
          </a:p>
          <a:p>
            <a:pPr marL="800100" lvl="1" indent="-342900" algn="l">
              <a:buFont typeface="Wingdings" panose="05000000000000000000" pitchFamily="2" charset="2"/>
              <a:buChar char="ü"/>
            </a:pPr>
            <a:endParaRPr lang="en-US" sz="2400" dirty="0"/>
          </a:p>
          <a:p>
            <a:pPr marL="800100" lvl="1" indent="-342900" algn="l">
              <a:buFont typeface="Wingdings" panose="05000000000000000000" pitchFamily="2" charset="2"/>
              <a:buChar char="ü"/>
            </a:pPr>
            <a:r>
              <a:rPr lang="en-US" sz="2400" dirty="0">
                <a:hlinkClick r:id="rId3"/>
              </a:rPr>
              <a:t>Looking for workers: In 42 states, there are more jobs than unemployed people – The Virginia Pilot</a:t>
            </a:r>
            <a:r>
              <a:rPr lang="en-US" sz="2400" dirty="0"/>
              <a:t> </a:t>
            </a:r>
          </a:p>
          <a:p>
            <a:pPr marL="800100" lvl="1" indent="-342900" algn="l">
              <a:buFont typeface="Wingdings" panose="05000000000000000000" pitchFamily="2" charset="2"/>
              <a:buChar char="ü"/>
            </a:pPr>
            <a:endParaRPr lang="en-US" sz="2400" dirty="0"/>
          </a:p>
          <a:p>
            <a:pPr marL="800100" lvl="1" indent="-342900" algn="l">
              <a:buFont typeface="Wingdings" panose="05000000000000000000" pitchFamily="2" charset="2"/>
              <a:buChar char="ü"/>
            </a:pPr>
            <a:r>
              <a:rPr lang="en-US" sz="2400" dirty="0">
                <a:hlinkClick r:id="rId4"/>
              </a:rPr>
              <a:t>The US economy has more open jobs than people looking for work – Business Insider</a:t>
            </a:r>
            <a:endParaRPr lang="en-US" sz="2400" dirty="0"/>
          </a:p>
        </p:txBody>
      </p:sp>
      <p:sp>
        <p:nvSpPr>
          <p:cNvPr id="46" name="Rectangle 2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7" name="Group 22">
            <a:extLst>
              <a:ext uri="{FF2B5EF4-FFF2-40B4-BE49-F238E27FC236}">
                <a16:creationId xmlns:a16="http://schemas.microsoft.com/office/drawing/2014/main" id="{B4C49FD3-CD95-4BA4-8BD3-B4A4C6844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24" name="Rectangle 64">
              <a:extLst>
                <a:ext uri="{FF2B5EF4-FFF2-40B4-BE49-F238E27FC236}">
                  <a16:creationId xmlns:a16="http://schemas.microsoft.com/office/drawing/2014/main" id="{194125EE-68A0-44AF-9565-81EF0F31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66">
              <a:extLst>
                <a:ext uri="{FF2B5EF4-FFF2-40B4-BE49-F238E27FC236}">
                  <a16:creationId xmlns:a16="http://schemas.microsoft.com/office/drawing/2014/main" id="{47D98E13-5DFC-4FC3-B217-18D7503F2D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64">
              <a:extLst>
                <a:ext uri="{FF2B5EF4-FFF2-40B4-BE49-F238E27FC236}">
                  <a16:creationId xmlns:a16="http://schemas.microsoft.com/office/drawing/2014/main" id="{1208B249-52C1-45B2-94CA-7FCF767BD5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66">
              <a:extLst>
                <a:ext uri="{FF2B5EF4-FFF2-40B4-BE49-F238E27FC236}">
                  <a16:creationId xmlns:a16="http://schemas.microsoft.com/office/drawing/2014/main" id="{8E8EC538-BB99-4192-A555-FD23D92C5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64">
              <a:extLst>
                <a:ext uri="{FF2B5EF4-FFF2-40B4-BE49-F238E27FC236}">
                  <a16:creationId xmlns:a16="http://schemas.microsoft.com/office/drawing/2014/main" id="{C818F7CD-D8C3-4B0E-8332-5F5D23675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66">
              <a:extLst>
                <a:ext uri="{FF2B5EF4-FFF2-40B4-BE49-F238E27FC236}">
                  <a16:creationId xmlns:a16="http://schemas.microsoft.com/office/drawing/2014/main" id="{BA3A1026-C945-44C7-95BC-3BF4551EF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64">
              <a:extLst>
                <a:ext uri="{FF2B5EF4-FFF2-40B4-BE49-F238E27FC236}">
                  <a16:creationId xmlns:a16="http://schemas.microsoft.com/office/drawing/2014/main" id="{E7A2271E-1BF0-4DBF-BDC5-8205DFE2B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66">
              <a:extLst>
                <a:ext uri="{FF2B5EF4-FFF2-40B4-BE49-F238E27FC236}">
                  <a16:creationId xmlns:a16="http://schemas.microsoft.com/office/drawing/2014/main" id="{FC359C9B-D7DB-4D67-BC20-0ED526C67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64">
              <a:extLst>
                <a:ext uri="{FF2B5EF4-FFF2-40B4-BE49-F238E27FC236}">
                  <a16:creationId xmlns:a16="http://schemas.microsoft.com/office/drawing/2014/main" id="{5DA7CDCF-326D-40F3-9FA1-F6B696E8F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66">
              <a:extLst>
                <a:ext uri="{FF2B5EF4-FFF2-40B4-BE49-F238E27FC236}">
                  <a16:creationId xmlns:a16="http://schemas.microsoft.com/office/drawing/2014/main" id="{42EAB6A2-C79F-4E11-BA2B-82394503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64">
              <a:extLst>
                <a:ext uri="{FF2B5EF4-FFF2-40B4-BE49-F238E27FC236}">
                  <a16:creationId xmlns:a16="http://schemas.microsoft.com/office/drawing/2014/main" id="{0409AE1C-32E7-42F0-8174-D8EC28D1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66">
              <a:extLst>
                <a:ext uri="{FF2B5EF4-FFF2-40B4-BE49-F238E27FC236}">
                  <a16:creationId xmlns:a16="http://schemas.microsoft.com/office/drawing/2014/main" id="{6D094018-4CC4-4507-BD21-223B12217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64">
              <a:extLst>
                <a:ext uri="{FF2B5EF4-FFF2-40B4-BE49-F238E27FC236}">
                  <a16:creationId xmlns:a16="http://schemas.microsoft.com/office/drawing/2014/main" id="{4971B5B3-87D2-49C1-9AD0-984AF7579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66">
              <a:extLst>
                <a:ext uri="{FF2B5EF4-FFF2-40B4-BE49-F238E27FC236}">
                  <a16:creationId xmlns:a16="http://schemas.microsoft.com/office/drawing/2014/main" id="{7F8CC77F-5D16-46D1-9E76-844D3D54B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64">
              <a:extLst>
                <a:ext uri="{FF2B5EF4-FFF2-40B4-BE49-F238E27FC236}">
                  <a16:creationId xmlns:a16="http://schemas.microsoft.com/office/drawing/2014/main" id="{3136B198-9314-404B-9B2A-B12F1C81E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66">
              <a:extLst>
                <a:ext uri="{FF2B5EF4-FFF2-40B4-BE49-F238E27FC236}">
                  <a16:creationId xmlns:a16="http://schemas.microsoft.com/office/drawing/2014/main" id="{3AD2B785-CD5F-4846-8278-FD202F83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64">
              <a:extLst>
                <a:ext uri="{FF2B5EF4-FFF2-40B4-BE49-F238E27FC236}">
                  <a16:creationId xmlns:a16="http://schemas.microsoft.com/office/drawing/2014/main" id="{3C6BD3BE-D8A5-4561-9641-5F579267C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66">
              <a:extLst>
                <a:ext uri="{FF2B5EF4-FFF2-40B4-BE49-F238E27FC236}">
                  <a16:creationId xmlns:a16="http://schemas.microsoft.com/office/drawing/2014/main" id="{883722C6-0687-4FBC-924C-022C334B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64">
              <a:extLst>
                <a:ext uri="{FF2B5EF4-FFF2-40B4-BE49-F238E27FC236}">
                  <a16:creationId xmlns:a16="http://schemas.microsoft.com/office/drawing/2014/main" id="{50E3342E-EFDF-4EE7-A275-A46FE15FD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66">
              <a:extLst>
                <a:ext uri="{FF2B5EF4-FFF2-40B4-BE49-F238E27FC236}">
                  <a16:creationId xmlns:a16="http://schemas.microsoft.com/office/drawing/2014/main" id="{02A591D3-77C5-427A-84E7-5040F9C17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5" name="Rectangle 44">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8782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18">
            <a:extLst>
              <a:ext uri="{FF2B5EF4-FFF2-40B4-BE49-F238E27FC236}">
                <a16:creationId xmlns:a16="http://schemas.microsoft.com/office/drawing/2014/main" id="{4A70F4F6-8761-4016-931A-4535464E4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6324805-5883-4008-B571-C78892589113}"/>
              </a:ext>
            </a:extLst>
          </p:cNvPr>
          <p:cNvSpPr>
            <a:spLocks noGrp="1"/>
          </p:cNvSpPr>
          <p:nvPr>
            <p:ph type="ctrTitle"/>
          </p:nvPr>
        </p:nvSpPr>
        <p:spPr>
          <a:xfrm>
            <a:off x="1033272" y="543223"/>
            <a:ext cx="10513106" cy="933239"/>
          </a:xfrm>
        </p:spPr>
        <p:txBody>
          <a:bodyPr>
            <a:normAutofit/>
          </a:bodyPr>
          <a:lstStyle/>
          <a:p>
            <a:pPr algn="l"/>
            <a:r>
              <a:rPr lang="en-US" sz="4000" dirty="0">
                <a:solidFill>
                  <a:schemeClr val="accent1">
                    <a:lumMod val="75000"/>
                  </a:schemeClr>
                </a:solidFill>
                <a:latin typeface="Calibri" panose="020F0502020204030204" pitchFamily="34" charset="0"/>
              </a:rPr>
              <a:t>Job Seeker’s Market</a:t>
            </a:r>
          </a:p>
        </p:txBody>
      </p:sp>
      <p:sp>
        <p:nvSpPr>
          <p:cNvPr id="3" name="Subtitle 2">
            <a:extLst>
              <a:ext uri="{FF2B5EF4-FFF2-40B4-BE49-F238E27FC236}">
                <a16:creationId xmlns:a16="http://schemas.microsoft.com/office/drawing/2014/main" id="{D876C430-9B3A-4107-ACD2-7267205C8042}"/>
              </a:ext>
            </a:extLst>
          </p:cNvPr>
          <p:cNvSpPr>
            <a:spLocks noGrp="1"/>
          </p:cNvSpPr>
          <p:nvPr>
            <p:ph type="subTitle" idx="1"/>
          </p:nvPr>
        </p:nvSpPr>
        <p:spPr>
          <a:xfrm>
            <a:off x="2843201" y="3098193"/>
            <a:ext cx="8211505" cy="3353958"/>
          </a:xfrm>
        </p:spPr>
        <p:txBody>
          <a:bodyPr anchor="t">
            <a:normAutofit/>
          </a:bodyPr>
          <a:lstStyle/>
          <a:p>
            <a:pPr marL="342900" indent="-342900" algn="l">
              <a:buFont typeface="Wingdings" panose="05000000000000000000" pitchFamily="2" charset="2"/>
              <a:buChar char="ü"/>
            </a:pPr>
            <a:r>
              <a:rPr lang="en-US" dirty="0">
                <a:solidFill>
                  <a:schemeClr val="tx1">
                    <a:lumMod val="65000"/>
                    <a:lumOff val="35000"/>
                  </a:schemeClr>
                </a:solidFill>
              </a:rPr>
              <a:t>Research company ratings – Google, Glassdoor, Indeed, LinkedIn</a:t>
            </a:r>
          </a:p>
          <a:p>
            <a:pPr marL="342900" indent="-342900" algn="l">
              <a:buFont typeface="Wingdings" panose="05000000000000000000" pitchFamily="2" charset="2"/>
              <a:buChar char="ü"/>
            </a:pPr>
            <a:r>
              <a:rPr lang="en-US" dirty="0">
                <a:solidFill>
                  <a:schemeClr val="tx1">
                    <a:lumMod val="65000"/>
                    <a:lumOff val="35000"/>
                  </a:schemeClr>
                </a:solidFill>
              </a:rPr>
              <a:t>Research salary – payscale.com, salary.com, </a:t>
            </a:r>
            <a:r>
              <a:rPr lang="en-US" dirty="0" err="1">
                <a:solidFill>
                  <a:schemeClr val="tx1">
                    <a:lumMod val="65000"/>
                    <a:lumOff val="35000"/>
                  </a:schemeClr>
                </a:solidFill>
              </a:rPr>
              <a:t>glassdoor</a:t>
            </a:r>
            <a:r>
              <a:rPr lang="en-US" dirty="0">
                <a:solidFill>
                  <a:schemeClr val="tx1">
                    <a:lumMod val="65000"/>
                    <a:lumOff val="35000"/>
                  </a:schemeClr>
                </a:solidFill>
              </a:rPr>
              <a:t>, Indeed.com</a:t>
            </a:r>
          </a:p>
          <a:p>
            <a:pPr marL="342900" indent="-342900" algn="l">
              <a:buFont typeface="Wingdings" panose="05000000000000000000" pitchFamily="2" charset="2"/>
              <a:buChar char="ü"/>
            </a:pPr>
            <a:r>
              <a:rPr lang="en-US" dirty="0">
                <a:solidFill>
                  <a:schemeClr val="tx1">
                    <a:lumMod val="65000"/>
                    <a:lumOff val="35000"/>
                  </a:schemeClr>
                </a:solidFill>
              </a:rPr>
              <a:t>“Best candidates are off the market within 10 days.” Officevibe.com</a:t>
            </a:r>
          </a:p>
          <a:p>
            <a:pPr marL="342900" indent="-342900" algn="l">
              <a:buFont typeface="Wingdings" panose="05000000000000000000" pitchFamily="2" charset="2"/>
              <a:buChar char="ü"/>
            </a:pPr>
            <a:r>
              <a:rPr lang="en-US" dirty="0">
                <a:solidFill>
                  <a:schemeClr val="tx1">
                    <a:lumMod val="65000"/>
                    <a:lumOff val="35000"/>
                  </a:schemeClr>
                </a:solidFill>
              </a:rPr>
              <a:t>Candidate experience – high touch</a:t>
            </a:r>
          </a:p>
          <a:p>
            <a:pPr marL="0" indent="0" algn="l">
              <a:buNone/>
            </a:pPr>
            <a:endParaRPr lang="en-US" dirty="0"/>
          </a:p>
        </p:txBody>
      </p:sp>
      <p:sp>
        <p:nvSpPr>
          <p:cNvPr id="46" name="Rectangle 2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7" name="Group 22">
            <a:extLst>
              <a:ext uri="{FF2B5EF4-FFF2-40B4-BE49-F238E27FC236}">
                <a16:creationId xmlns:a16="http://schemas.microsoft.com/office/drawing/2014/main" id="{B4C49FD3-CD95-4BA4-8BD3-B4A4C6844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24" name="Rectangle 64">
              <a:extLst>
                <a:ext uri="{FF2B5EF4-FFF2-40B4-BE49-F238E27FC236}">
                  <a16:creationId xmlns:a16="http://schemas.microsoft.com/office/drawing/2014/main" id="{194125EE-68A0-44AF-9565-81EF0F31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66">
              <a:extLst>
                <a:ext uri="{FF2B5EF4-FFF2-40B4-BE49-F238E27FC236}">
                  <a16:creationId xmlns:a16="http://schemas.microsoft.com/office/drawing/2014/main" id="{47D98E13-5DFC-4FC3-B217-18D7503F2D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64">
              <a:extLst>
                <a:ext uri="{FF2B5EF4-FFF2-40B4-BE49-F238E27FC236}">
                  <a16:creationId xmlns:a16="http://schemas.microsoft.com/office/drawing/2014/main" id="{1208B249-52C1-45B2-94CA-7FCF767BD5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66">
              <a:extLst>
                <a:ext uri="{FF2B5EF4-FFF2-40B4-BE49-F238E27FC236}">
                  <a16:creationId xmlns:a16="http://schemas.microsoft.com/office/drawing/2014/main" id="{8E8EC538-BB99-4192-A555-FD23D92C5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64">
              <a:extLst>
                <a:ext uri="{FF2B5EF4-FFF2-40B4-BE49-F238E27FC236}">
                  <a16:creationId xmlns:a16="http://schemas.microsoft.com/office/drawing/2014/main" id="{C818F7CD-D8C3-4B0E-8332-5F5D23675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66">
              <a:extLst>
                <a:ext uri="{FF2B5EF4-FFF2-40B4-BE49-F238E27FC236}">
                  <a16:creationId xmlns:a16="http://schemas.microsoft.com/office/drawing/2014/main" id="{BA3A1026-C945-44C7-95BC-3BF4551EF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64">
              <a:extLst>
                <a:ext uri="{FF2B5EF4-FFF2-40B4-BE49-F238E27FC236}">
                  <a16:creationId xmlns:a16="http://schemas.microsoft.com/office/drawing/2014/main" id="{E7A2271E-1BF0-4DBF-BDC5-8205DFE2B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66">
              <a:extLst>
                <a:ext uri="{FF2B5EF4-FFF2-40B4-BE49-F238E27FC236}">
                  <a16:creationId xmlns:a16="http://schemas.microsoft.com/office/drawing/2014/main" id="{FC359C9B-D7DB-4D67-BC20-0ED526C67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64">
              <a:extLst>
                <a:ext uri="{FF2B5EF4-FFF2-40B4-BE49-F238E27FC236}">
                  <a16:creationId xmlns:a16="http://schemas.microsoft.com/office/drawing/2014/main" id="{5DA7CDCF-326D-40F3-9FA1-F6B696E8F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66">
              <a:extLst>
                <a:ext uri="{FF2B5EF4-FFF2-40B4-BE49-F238E27FC236}">
                  <a16:creationId xmlns:a16="http://schemas.microsoft.com/office/drawing/2014/main" id="{42EAB6A2-C79F-4E11-BA2B-82394503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64">
              <a:extLst>
                <a:ext uri="{FF2B5EF4-FFF2-40B4-BE49-F238E27FC236}">
                  <a16:creationId xmlns:a16="http://schemas.microsoft.com/office/drawing/2014/main" id="{0409AE1C-32E7-42F0-8174-D8EC28D1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66">
              <a:extLst>
                <a:ext uri="{FF2B5EF4-FFF2-40B4-BE49-F238E27FC236}">
                  <a16:creationId xmlns:a16="http://schemas.microsoft.com/office/drawing/2014/main" id="{6D094018-4CC4-4507-BD21-223B12217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64">
              <a:extLst>
                <a:ext uri="{FF2B5EF4-FFF2-40B4-BE49-F238E27FC236}">
                  <a16:creationId xmlns:a16="http://schemas.microsoft.com/office/drawing/2014/main" id="{4971B5B3-87D2-49C1-9AD0-984AF7579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66">
              <a:extLst>
                <a:ext uri="{FF2B5EF4-FFF2-40B4-BE49-F238E27FC236}">
                  <a16:creationId xmlns:a16="http://schemas.microsoft.com/office/drawing/2014/main" id="{7F8CC77F-5D16-46D1-9E76-844D3D54B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64">
              <a:extLst>
                <a:ext uri="{FF2B5EF4-FFF2-40B4-BE49-F238E27FC236}">
                  <a16:creationId xmlns:a16="http://schemas.microsoft.com/office/drawing/2014/main" id="{3136B198-9314-404B-9B2A-B12F1C81E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66">
              <a:extLst>
                <a:ext uri="{FF2B5EF4-FFF2-40B4-BE49-F238E27FC236}">
                  <a16:creationId xmlns:a16="http://schemas.microsoft.com/office/drawing/2014/main" id="{3AD2B785-CD5F-4846-8278-FD202F83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64">
              <a:extLst>
                <a:ext uri="{FF2B5EF4-FFF2-40B4-BE49-F238E27FC236}">
                  <a16:creationId xmlns:a16="http://schemas.microsoft.com/office/drawing/2014/main" id="{3C6BD3BE-D8A5-4561-9641-5F579267C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66">
              <a:extLst>
                <a:ext uri="{FF2B5EF4-FFF2-40B4-BE49-F238E27FC236}">
                  <a16:creationId xmlns:a16="http://schemas.microsoft.com/office/drawing/2014/main" id="{883722C6-0687-4FBC-924C-022C334B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64">
              <a:extLst>
                <a:ext uri="{FF2B5EF4-FFF2-40B4-BE49-F238E27FC236}">
                  <a16:creationId xmlns:a16="http://schemas.microsoft.com/office/drawing/2014/main" id="{50E3342E-EFDF-4EE7-A275-A46FE15FD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66">
              <a:extLst>
                <a:ext uri="{FF2B5EF4-FFF2-40B4-BE49-F238E27FC236}">
                  <a16:creationId xmlns:a16="http://schemas.microsoft.com/office/drawing/2014/main" id="{02A591D3-77C5-427A-84E7-5040F9C17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5" name="Rectangle 44">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9" name="Picture 48">
            <a:extLst>
              <a:ext uri="{FF2B5EF4-FFF2-40B4-BE49-F238E27FC236}">
                <a16:creationId xmlns:a16="http://schemas.microsoft.com/office/drawing/2014/main" id="{D7371746-96A4-4A96-9D1B-A48A7DFE4CF3}"/>
              </a:ext>
            </a:extLst>
          </p:cNvPr>
          <p:cNvPicPr>
            <a:picLocks noChangeAspect="1"/>
          </p:cNvPicPr>
          <p:nvPr/>
        </p:nvPicPr>
        <p:blipFill>
          <a:blip r:embed="rId2"/>
          <a:stretch>
            <a:fillRect/>
          </a:stretch>
        </p:blipFill>
        <p:spPr>
          <a:xfrm>
            <a:off x="904457" y="1713570"/>
            <a:ext cx="5385368" cy="1147515"/>
          </a:xfrm>
          <a:prstGeom prst="rect">
            <a:avLst/>
          </a:prstGeom>
        </p:spPr>
      </p:pic>
    </p:spTree>
    <p:extLst>
      <p:ext uri="{BB962C8B-B14F-4D97-AF65-F5344CB8AC3E}">
        <p14:creationId xmlns:p14="http://schemas.microsoft.com/office/powerpoint/2010/main" val="853442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18">
            <a:extLst>
              <a:ext uri="{FF2B5EF4-FFF2-40B4-BE49-F238E27FC236}">
                <a16:creationId xmlns:a16="http://schemas.microsoft.com/office/drawing/2014/main" id="{4A70F4F6-8761-4016-931A-4535464E4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6324805-5883-4008-B571-C78892589113}"/>
              </a:ext>
            </a:extLst>
          </p:cNvPr>
          <p:cNvSpPr>
            <a:spLocks noGrp="1"/>
          </p:cNvSpPr>
          <p:nvPr>
            <p:ph type="ctrTitle"/>
          </p:nvPr>
        </p:nvSpPr>
        <p:spPr>
          <a:xfrm>
            <a:off x="1024883" y="447471"/>
            <a:ext cx="10513106" cy="933239"/>
          </a:xfrm>
        </p:spPr>
        <p:txBody>
          <a:bodyPr>
            <a:normAutofit/>
          </a:bodyPr>
          <a:lstStyle/>
          <a:p>
            <a:pPr algn="l"/>
            <a:r>
              <a:rPr lang="en-US" sz="4000" dirty="0">
                <a:solidFill>
                  <a:schemeClr val="accent1">
                    <a:lumMod val="75000"/>
                  </a:schemeClr>
                </a:solidFill>
                <a:latin typeface="Calibri" panose="020F0502020204030204" pitchFamily="34" charset="0"/>
              </a:rPr>
              <a:t>Health Care Industry Mindset</a:t>
            </a:r>
          </a:p>
        </p:txBody>
      </p:sp>
      <p:sp>
        <p:nvSpPr>
          <p:cNvPr id="3" name="Subtitle 2">
            <a:extLst>
              <a:ext uri="{FF2B5EF4-FFF2-40B4-BE49-F238E27FC236}">
                <a16:creationId xmlns:a16="http://schemas.microsoft.com/office/drawing/2014/main" id="{D876C430-9B3A-4107-ACD2-7267205C8042}"/>
              </a:ext>
            </a:extLst>
          </p:cNvPr>
          <p:cNvSpPr>
            <a:spLocks noGrp="1"/>
          </p:cNvSpPr>
          <p:nvPr>
            <p:ph type="subTitle" idx="1"/>
          </p:nvPr>
        </p:nvSpPr>
        <p:spPr>
          <a:xfrm>
            <a:off x="2514180" y="4634801"/>
            <a:ext cx="8248895" cy="2016563"/>
          </a:xfrm>
        </p:spPr>
        <p:txBody>
          <a:bodyPr anchor="t">
            <a:normAutofit/>
          </a:bodyPr>
          <a:lstStyle/>
          <a:p>
            <a:pPr marL="342900" indent="-342900" algn="l">
              <a:buFont typeface="Wingdings" panose="05000000000000000000" pitchFamily="2" charset="2"/>
              <a:buChar char="ü"/>
            </a:pPr>
            <a:r>
              <a:rPr lang="en-US" dirty="0">
                <a:solidFill>
                  <a:schemeClr val="tx1">
                    <a:lumMod val="65000"/>
                    <a:lumOff val="35000"/>
                  </a:schemeClr>
                </a:solidFill>
              </a:rPr>
              <a:t>Sense of Urgency and Bias for Action</a:t>
            </a:r>
          </a:p>
          <a:p>
            <a:pPr marL="342900" indent="-342900" algn="l">
              <a:buFont typeface="Wingdings" panose="05000000000000000000" pitchFamily="2" charset="2"/>
              <a:buChar char="ü"/>
            </a:pPr>
            <a:r>
              <a:rPr lang="en-US" dirty="0">
                <a:solidFill>
                  <a:schemeClr val="tx1">
                    <a:lumMod val="65000"/>
                    <a:lumOff val="35000"/>
                  </a:schemeClr>
                </a:solidFill>
              </a:rPr>
              <a:t>Team Effort/ Competitive/Shared Learning</a:t>
            </a:r>
          </a:p>
          <a:p>
            <a:pPr marL="342900" indent="-342900" algn="l">
              <a:buFont typeface="Wingdings" panose="05000000000000000000" pitchFamily="2" charset="2"/>
              <a:buChar char="ü"/>
            </a:pPr>
            <a:r>
              <a:rPr lang="en-US" dirty="0">
                <a:solidFill>
                  <a:schemeClr val="tx1">
                    <a:lumMod val="65000"/>
                    <a:lumOff val="35000"/>
                  </a:schemeClr>
                </a:solidFill>
              </a:rPr>
              <a:t>Partnership with HMs, Business Partners and Community</a:t>
            </a:r>
          </a:p>
          <a:p>
            <a:pPr marL="0" indent="0" algn="l">
              <a:buNone/>
            </a:pPr>
            <a:endParaRPr lang="en-US" dirty="0"/>
          </a:p>
        </p:txBody>
      </p:sp>
      <p:sp>
        <p:nvSpPr>
          <p:cNvPr id="46" name="Rectangle 2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7" name="Group 22">
            <a:extLst>
              <a:ext uri="{FF2B5EF4-FFF2-40B4-BE49-F238E27FC236}">
                <a16:creationId xmlns:a16="http://schemas.microsoft.com/office/drawing/2014/main" id="{B4C49FD3-CD95-4BA4-8BD3-B4A4C6844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24" name="Rectangle 64">
              <a:extLst>
                <a:ext uri="{FF2B5EF4-FFF2-40B4-BE49-F238E27FC236}">
                  <a16:creationId xmlns:a16="http://schemas.microsoft.com/office/drawing/2014/main" id="{194125EE-68A0-44AF-9565-81EF0F31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66">
              <a:extLst>
                <a:ext uri="{FF2B5EF4-FFF2-40B4-BE49-F238E27FC236}">
                  <a16:creationId xmlns:a16="http://schemas.microsoft.com/office/drawing/2014/main" id="{47D98E13-5DFC-4FC3-B217-18D7503F2D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64">
              <a:extLst>
                <a:ext uri="{FF2B5EF4-FFF2-40B4-BE49-F238E27FC236}">
                  <a16:creationId xmlns:a16="http://schemas.microsoft.com/office/drawing/2014/main" id="{1208B249-52C1-45B2-94CA-7FCF767BD5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66">
              <a:extLst>
                <a:ext uri="{FF2B5EF4-FFF2-40B4-BE49-F238E27FC236}">
                  <a16:creationId xmlns:a16="http://schemas.microsoft.com/office/drawing/2014/main" id="{8E8EC538-BB99-4192-A555-FD23D92C5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64">
              <a:extLst>
                <a:ext uri="{FF2B5EF4-FFF2-40B4-BE49-F238E27FC236}">
                  <a16:creationId xmlns:a16="http://schemas.microsoft.com/office/drawing/2014/main" id="{C818F7CD-D8C3-4B0E-8332-5F5D23675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66">
              <a:extLst>
                <a:ext uri="{FF2B5EF4-FFF2-40B4-BE49-F238E27FC236}">
                  <a16:creationId xmlns:a16="http://schemas.microsoft.com/office/drawing/2014/main" id="{BA3A1026-C945-44C7-95BC-3BF4551EF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64">
              <a:extLst>
                <a:ext uri="{FF2B5EF4-FFF2-40B4-BE49-F238E27FC236}">
                  <a16:creationId xmlns:a16="http://schemas.microsoft.com/office/drawing/2014/main" id="{E7A2271E-1BF0-4DBF-BDC5-8205DFE2B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66">
              <a:extLst>
                <a:ext uri="{FF2B5EF4-FFF2-40B4-BE49-F238E27FC236}">
                  <a16:creationId xmlns:a16="http://schemas.microsoft.com/office/drawing/2014/main" id="{FC359C9B-D7DB-4D67-BC20-0ED526C67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64">
              <a:extLst>
                <a:ext uri="{FF2B5EF4-FFF2-40B4-BE49-F238E27FC236}">
                  <a16:creationId xmlns:a16="http://schemas.microsoft.com/office/drawing/2014/main" id="{5DA7CDCF-326D-40F3-9FA1-F6B696E8F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66">
              <a:extLst>
                <a:ext uri="{FF2B5EF4-FFF2-40B4-BE49-F238E27FC236}">
                  <a16:creationId xmlns:a16="http://schemas.microsoft.com/office/drawing/2014/main" id="{42EAB6A2-C79F-4E11-BA2B-82394503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64">
              <a:extLst>
                <a:ext uri="{FF2B5EF4-FFF2-40B4-BE49-F238E27FC236}">
                  <a16:creationId xmlns:a16="http://schemas.microsoft.com/office/drawing/2014/main" id="{0409AE1C-32E7-42F0-8174-D8EC28D1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66">
              <a:extLst>
                <a:ext uri="{FF2B5EF4-FFF2-40B4-BE49-F238E27FC236}">
                  <a16:creationId xmlns:a16="http://schemas.microsoft.com/office/drawing/2014/main" id="{6D094018-4CC4-4507-BD21-223B12217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64">
              <a:extLst>
                <a:ext uri="{FF2B5EF4-FFF2-40B4-BE49-F238E27FC236}">
                  <a16:creationId xmlns:a16="http://schemas.microsoft.com/office/drawing/2014/main" id="{4971B5B3-87D2-49C1-9AD0-984AF7579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66">
              <a:extLst>
                <a:ext uri="{FF2B5EF4-FFF2-40B4-BE49-F238E27FC236}">
                  <a16:creationId xmlns:a16="http://schemas.microsoft.com/office/drawing/2014/main" id="{7F8CC77F-5D16-46D1-9E76-844D3D54B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64">
              <a:extLst>
                <a:ext uri="{FF2B5EF4-FFF2-40B4-BE49-F238E27FC236}">
                  <a16:creationId xmlns:a16="http://schemas.microsoft.com/office/drawing/2014/main" id="{3136B198-9314-404B-9B2A-B12F1C81E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66">
              <a:extLst>
                <a:ext uri="{FF2B5EF4-FFF2-40B4-BE49-F238E27FC236}">
                  <a16:creationId xmlns:a16="http://schemas.microsoft.com/office/drawing/2014/main" id="{3AD2B785-CD5F-4846-8278-FD202F83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64">
              <a:extLst>
                <a:ext uri="{FF2B5EF4-FFF2-40B4-BE49-F238E27FC236}">
                  <a16:creationId xmlns:a16="http://schemas.microsoft.com/office/drawing/2014/main" id="{3C6BD3BE-D8A5-4561-9641-5F579267C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66">
              <a:extLst>
                <a:ext uri="{FF2B5EF4-FFF2-40B4-BE49-F238E27FC236}">
                  <a16:creationId xmlns:a16="http://schemas.microsoft.com/office/drawing/2014/main" id="{883722C6-0687-4FBC-924C-022C334B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64">
              <a:extLst>
                <a:ext uri="{FF2B5EF4-FFF2-40B4-BE49-F238E27FC236}">
                  <a16:creationId xmlns:a16="http://schemas.microsoft.com/office/drawing/2014/main" id="{50E3342E-EFDF-4EE7-A275-A46FE15FD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66">
              <a:extLst>
                <a:ext uri="{FF2B5EF4-FFF2-40B4-BE49-F238E27FC236}">
                  <a16:creationId xmlns:a16="http://schemas.microsoft.com/office/drawing/2014/main" id="{02A591D3-77C5-427A-84E7-5040F9C17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5" name="Rectangle 44">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0" name="Picture 49" descr="A picture containing text&#10;&#10;Description automatically generated">
            <a:extLst>
              <a:ext uri="{FF2B5EF4-FFF2-40B4-BE49-F238E27FC236}">
                <a16:creationId xmlns:a16="http://schemas.microsoft.com/office/drawing/2014/main" id="{2359917C-6B12-4C88-997B-373BDD7531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180" y="1413647"/>
            <a:ext cx="5434693" cy="3043428"/>
          </a:xfrm>
          <a:prstGeom prst="rect">
            <a:avLst/>
          </a:prstGeom>
          <a:effectLst>
            <a:outerShdw blurRad="50800" dist="38100" dir="5400000" algn="t" rotWithShape="0">
              <a:prstClr val="black">
                <a:alpha val="40000"/>
              </a:prstClr>
            </a:outerShdw>
          </a:effectLst>
        </p:spPr>
      </p:pic>
      <p:sp>
        <p:nvSpPr>
          <p:cNvPr id="51" name="TextBox 50">
            <a:extLst>
              <a:ext uri="{FF2B5EF4-FFF2-40B4-BE49-F238E27FC236}">
                <a16:creationId xmlns:a16="http://schemas.microsoft.com/office/drawing/2014/main" id="{45D94262-6045-4367-A84E-308FAD74B9A9}"/>
              </a:ext>
            </a:extLst>
          </p:cNvPr>
          <p:cNvSpPr txBox="1"/>
          <p:nvPr/>
        </p:nvSpPr>
        <p:spPr>
          <a:xfrm>
            <a:off x="5597406" y="3764945"/>
            <a:ext cx="2209800" cy="461665"/>
          </a:xfrm>
          <a:prstGeom prst="rect">
            <a:avLst/>
          </a:prstGeom>
          <a:solidFill>
            <a:schemeClr val="accent6">
              <a:lumMod val="75000"/>
            </a:schemeClr>
          </a:solidFill>
        </p:spPr>
        <p:txBody>
          <a:bodyPr wrap="square" rtlCol="0">
            <a:spAutoFit/>
          </a:bodyPr>
          <a:lstStyle/>
          <a:p>
            <a:r>
              <a:rPr lang="en-US" sz="2400" dirty="0">
                <a:solidFill>
                  <a:schemeClr val="bg1"/>
                </a:solidFill>
                <a:latin typeface="Cavolini" panose="020B0502040204020203" pitchFamily="66" charset="0"/>
                <a:cs typeface="Cavolini" panose="020B0502040204020203" pitchFamily="66" charset="0"/>
              </a:rPr>
              <a:t>RECRUITING</a:t>
            </a:r>
          </a:p>
        </p:txBody>
      </p:sp>
    </p:spTree>
    <p:extLst>
      <p:ext uri="{BB962C8B-B14F-4D97-AF65-F5344CB8AC3E}">
        <p14:creationId xmlns:p14="http://schemas.microsoft.com/office/powerpoint/2010/main" val="29810953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18196</TotalTime>
  <Words>978</Words>
  <Application>Microsoft Office PowerPoint</Application>
  <PresentationFormat>Widescreen</PresentationFormat>
  <Paragraphs>111</Paragraphs>
  <Slides>31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-apple-system</vt:lpstr>
      <vt:lpstr>Arial</vt:lpstr>
      <vt:lpstr>Calibri</vt:lpstr>
      <vt:lpstr>Calibri Light</vt:lpstr>
      <vt:lpstr>Cavolini</vt:lpstr>
      <vt:lpstr>Symbol</vt:lpstr>
      <vt:lpstr>Wingdings</vt:lpstr>
      <vt:lpstr>Office Theme</vt:lpstr>
      <vt:lpstr>Recruiting through the Great Resignation:  Best Practices from Private Sector Recruiting</vt:lpstr>
      <vt:lpstr>Recruiting through the Great Resignation:  Best Practices from Private Sector Recruiting</vt:lpstr>
      <vt:lpstr>What I’ve Learned About Recruiting…</vt:lpstr>
      <vt:lpstr>Great Resignation: Employee Behavior</vt:lpstr>
      <vt:lpstr>Great Resignation: Employee Behavior</vt:lpstr>
      <vt:lpstr>Great Resignation: Employee Behavior</vt:lpstr>
      <vt:lpstr>Job Seeker’s Market</vt:lpstr>
      <vt:lpstr>Job Seeker’s Market</vt:lpstr>
      <vt:lpstr>Health Care Industry Mindset</vt:lpstr>
      <vt:lpstr>Intake Discussion Guide</vt:lpstr>
      <vt:lpstr>Sourcing Document</vt:lpstr>
      <vt:lpstr>Candidate Sourcing</vt:lpstr>
      <vt:lpstr>Building Candidate Pipelines – ATS NeoGov</vt:lpstr>
      <vt:lpstr>Building Candidate Pipelines – ATS NeoGov</vt:lpstr>
      <vt:lpstr>NeoGov Report Builder</vt:lpstr>
      <vt:lpstr>Research - Competitor Job Postings</vt:lpstr>
      <vt:lpstr>Candidate Research – Indeed.com</vt:lpstr>
      <vt:lpstr>Candidate Research – Indeed.com</vt:lpstr>
      <vt:lpstr>Candidate Sourcing – TheLadders.com</vt:lpstr>
      <vt:lpstr>Candidate Sourcing – followerwonk.com</vt:lpstr>
      <vt:lpstr>Candidate Sourcing – Octohunt</vt:lpstr>
      <vt:lpstr>Candidate Sourcing – Handshake</vt:lpstr>
      <vt:lpstr>Hacking LinkedIn for Candidates</vt:lpstr>
      <vt:lpstr>Hacking LinkedIn for Candidates</vt:lpstr>
      <vt:lpstr>Hacking LinkedIn for Candidates</vt:lpstr>
      <vt:lpstr>You’ve got names…now what?  Make Contact!</vt:lpstr>
      <vt:lpstr>Move the Candidate to the Next Step</vt:lpstr>
      <vt:lpstr>Closing the Candidate</vt:lpstr>
      <vt:lpstr>More Candidate Sources</vt:lpstr>
      <vt:lpstr>Other Resources</vt:lpstr>
      <vt:lpstr>Thank You! –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Recruiting through the Great Resignation:  Best Practices from Private Sector Recruiting</dc:title>
  <dc:creator>Richards, Sue Ann (OFM)</dc:creator>
  <cp:lastModifiedBy>Dominguez, Jose (HCA)</cp:lastModifiedBy>
  <cp:revision>66</cp:revision>
  <dcterms:created xsi:type="dcterms:W3CDTF">2021-11-02T21:45:18Z</dcterms:created>
  <dcterms:modified xsi:type="dcterms:W3CDTF">2021-11-22T21:56:50Z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520fa42-cf58-4c22-8b93-58cf1d3bd1cb_Enabled">
    <vt:lpwstr>true</vt:lpwstr>
  </property>
  <property fmtid="{D5CDD505-2E9C-101B-9397-08002B2CF9AE}" pid="3" name="MSIP_Label_1520fa42-cf58-4c22-8b93-58cf1d3bd1cb_SetDate">
    <vt:lpwstr>2021-11-02T22:27:21Z</vt:lpwstr>
  </property>
  <property fmtid="{D5CDD505-2E9C-101B-9397-08002B2CF9AE}" pid="4" name="MSIP_Label_1520fa42-cf58-4c22-8b93-58cf1d3bd1cb_Method">
    <vt:lpwstr>Standard</vt:lpwstr>
  </property>
  <property fmtid="{D5CDD505-2E9C-101B-9397-08002B2CF9AE}" pid="5" name="MSIP_Label_1520fa42-cf58-4c22-8b93-58cf1d3bd1cb_Name">
    <vt:lpwstr>Public Information</vt:lpwstr>
  </property>
  <property fmtid="{D5CDD505-2E9C-101B-9397-08002B2CF9AE}" pid="6" name="MSIP_Label_1520fa42-cf58-4c22-8b93-58cf1d3bd1cb_SiteId">
    <vt:lpwstr>11d0e217-264e-400a-8ba0-57dcc127d72d</vt:lpwstr>
  </property>
  <property fmtid="{D5CDD505-2E9C-101B-9397-08002B2CF9AE}" pid="7" name="MSIP_Label_1520fa42-cf58-4c22-8b93-58cf1d3bd1cb_ActionId">
    <vt:lpwstr>62a72356-196c-4640-a753-a97876d7a0f9</vt:lpwstr>
  </property>
  <property fmtid="{D5CDD505-2E9C-101B-9397-08002B2CF9AE}" pid="8" name="MSIP_Label_1520fa42-cf58-4c22-8b93-58cf1d3bd1cb_ContentBits">
    <vt:lpwstr>0</vt:lpwstr>
  </property>
</Properties>
</file>