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1" r:id="rId5"/>
    <p:sldId id="273" r:id="rId6"/>
    <p:sldId id="274" r:id="rId7"/>
    <p:sldId id="276" r:id="rId8"/>
    <p:sldId id="277" r:id="rId9"/>
    <p:sldId id="27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D29D0C-F3F9-4E83-87C2-3FF0F46B0AF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grpSp>
        <p:nvGrpSpPr>
          <p:cNvPr id="8" name="Group 7"/>
          <p:cNvGrpSpPr/>
          <p:nvPr userDrawn="1"/>
        </p:nvGrpSpPr>
        <p:grpSpPr>
          <a:xfrm>
            <a:off x="613395" y="5221132"/>
            <a:ext cx="2051664" cy="849040"/>
            <a:chOff x="8558419" y="5201161"/>
            <a:chExt cx="2735552" cy="1132053"/>
          </a:xfrm>
        </p:grpSpPr>
        <p:sp>
          <p:nvSpPr>
            <p:cNvPr id="9" name="TextBox 8"/>
            <p:cNvSpPr txBox="1"/>
            <p:nvPr/>
          </p:nvSpPr>
          <p:spPr>
            <a:xfrm>
              <a:off x="8642642" y="5201161"/>
              <a:ext cx="2651327" cy="969496"/>
            </a:xfrm>
            <a:prstGeom prst="rect">
              <a:avLst/>
            </a:prstGeom>
            <a:noFill/>
          </p:spPr>
          <p:txBody>
            <a:bodyPr wrap="square" rtlCol="0">
              <a:spAutoFit/>
            </a:bodyPr>
            <a:lstStyle/>
            <a:p>
              <a:r>
                <a:rPr lang="en-US" sz="4125" dirty="0" smtClean="0">
                  <a:solidFill>
                    <a:srgbClr val="242E39"/>
                  </a:solidFill>
                  <a:latin typeface="Georgia" panose="02040502050405020303" pitchFamily="18" charset="0"/>
                </a:rPr>
                <a:t>OFM</a:t>
              </a:r>
              <a:endParaRPr lang="en-US" sz="4125" dirty="0">
                <a:solidFill>
                  <a:srgbClr val="242E39"/>
                </a:solidFill>
                <a:latin typeface="Georgia" panose="02040502050405020303" pitchFamily="18" charset="0"/>
              </a:endParaRPr>
            </a:p>
          </p:txBody>
        </p:sp>
        <p:sp>
          <p:nvSpPr>
            <p:cNvPr id="10" name="TextBox 9"/>
            <p:cNvSpPr txBox="1"/>
            <p:nvPr/>
          </p:nvSpPr>
          <p:spPr>
            <a:xfrm>
              <a:off x="8558419" y="6025438"/>
              <a:ext cx="2735552" cy="307776"/>
            </a:xfrm>
            <a:prstGeom prst="rect">
              <a:avLst/>
            </a:prstGeom>
            <a:noFill/>
          </p:spPr>
          <p:txBody>
            <a:bodyPr wrap="square" rtlCol="0">
              <a:spAutoFit/>
            </a:bodyPr>
            <a:lstStyle/>
            <a:p>
              <a:pPr algn="ctr"/>
              <a:r>
                <a:rPr lang="en-US" sz="900" dirty="0">
                  <a:solidFill>
                    <a:srgbClr val="242E39"/>
                  </a:solidFill>
                  <a:latin typeface="Segoe UI Light" panose="020B0502040204020203" pitchFamily="34" charset="0"/>
                  <a:cs typeface="Segoe UI Light" panose="020B0502040204020203" pitchFamily="34" charset="0"/>
                </a:rPr>
                <a:t>OFFICE OF FINANCIAL MANAGEMENT</a:t>
              </a:r>
            </a:p>
          </p:txBody>
        </p:sp>
        <p:cxnSp>
          <p:nvCxnSpPr>
            <p:cNvPr id="11" name="Straight Connector 10"/>
            <p:cNvCxnSpPr/>
            <p:nvPr/>
          </p:nvCxnSpPr>
          <p:spPr>
            <a:xfrm>
              <a:off x="8711011" y="6001374"/>
              <a:ext cx="2438400" cy="0"/>
            </a:xfrm>
            <a:prstGeom prst="line">
              <a:avLst/>
            </a:prstGeom>
            <a:ln>
              <a:solidFill>
                <a:schemeClr val="accent3">
                  <a:alpha val="61000"/>
                </a:schemeClr>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61518" y="1001602"/>
            <a:ext cx="106145" cy="314864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18"/>
          <p:cNvSpPr>
            <a:spLocks noGrp="1"/>
          </p:cNvSpPr>
          <p:nvPr>
            <p:ph type="body" sz="quarter" idx="13" hasCustomPrompt="1"/>
          </p:nvPr>
        </p:nvSpPr>
        <p:spPr>
          <a:xfrm>
            <a:off x="1048003" y="1048056"/>
            <a:ext cx="4270375" cy="438150"/>
          </a:xfrm>
        </p:spPr>
        <p:txBody>
          <a:bodyPr/>
          <a:lstStyle>
            <a:lvl1pPr marL="0" indent="0" algn="l" defTabSz="457200" rtl="0" eaLnBrk="1" latinLnBrk="0" hangingPunct="1">
              <a:buNone/>
              <a:defRPr lang="en-US" sz="2250" kern="1200" dirty="0" smtClean="0">
                <a:solidFill>
                  <a:srgbClr val="00B0F0"/>
                </a:solidFill>
                <a:latin typeface="Calibri Light" panose="020F0302020204030204" pitchFamily="34" charset="0"/>
                <a:ea typeface="Segoe UI Black" panose="020B0A02040204020203" pitchFamily="34" charset="0"/>
                <a:cs typeface="Calibri Light" panose="020F0302020204030204" pitchFamily="34" charset="0"/>
              </a:defRPr>
            </a:lvl1pPr>
          </a:lstStyle>
          <a:p>
            <a:pPr lvl="0"/>
            <a:r>
              <a:rPr lang="en-US" dirty="0" smtClean="0"/>
              <a:t>MONTH 2018</a:t>
            </a:r>
          </a:p>
        </p:txBody>
      </p:sp>
      <p:sp>
        <p:nvSpPr>
          <p:cNvPr id="25" name="Text Placeholder 24"/>
          <p:cNvSpPr>
            <a:spLocks noGrp="1"/>
          </p:cNvSpPr>
          <p:nvPr>
            <p:ph type="body" sz="quarter" idx="15" hasCustomPrompt="1"/>
          </p:nvPr>
        </p:nvSpPr>
        <p:spPr>
          <a:xfrm>
            <a:off x="1047750" y="3614738"/>
            <a:ext cx="5635625" cy="973137"/>
          </a:xfrm>
        </p:spPr>
        <p:txBody>
          <a:bodyPr/>
          <a:lstStyle>
            <a:lvl1pPr marL="0" indent="0" algn="l" defTabSz="457200" rtl="0" eaLnBrk="1" latinLnBrk="0" hangingPunct="1">
              <a:buNone/>
              <a:defRPr lang="en-US" sz="2500" i="0" kern="1200" baseline="0" dirty="0" smtClean="0">
                <a:solidFill>
                  <a:srgbClr val="1F4E79"/>
                </a:solidFill>
                <a:latin typeface="+mn-lt"/>
                <a:ea typeface="Segoe UI Black" panose="020B0A02040204020203" pitchFamily="34" charset="0"/>
                <a:cs typeface="Segoe UI Semilight" panose="020B0402040204020203" pitchFamily="34" charset="0"/>
              </a:defRPr>
            </a:lvl1pPr>
          </a:lstStyle>
          <a:p>
            <a:pPr lvl="0"/>
            <a:r>
              <a:rPr lang="en-US" dirty="0" smtClean="0"/>
              <a:t>Use this are for your sub headline</a:t>
            </a:r>
          </a:p>
        </p:txBody>
      </p:sp>
      <p:sp>
        <p:nvSpPr>
          <p:cNvPr id="27" name="Text Placeholder 26"/>
          <p:cNvSpPr>
            <a:spLocks noGrp="1"/>
          </p:cNvSpPr>
          <p:nvPr>
            <p:ph type="body" sz="quarter" idx="16" hasCustomPrompt="1"/>
          </p:nvPr>
        </p:nvSpPr>
        <p:spPr>
          <a:xfrm>
            <a:off x="1047750" y="1743075"/>
            <a:ext cx="5481638" cy="1658938"/>
          </a:xfrm>
        </p:spPr>
        <p:txBody>
          <a:bodyPr>
            <a:normAutofit/>
          </a:bodyPr>
          <a:lstStyle>
            <a:lvl1pPr marL="0" indent="0">
              <a:buNone/>
              <a:defRPr lang="en-US" sz="5500" kern="1200" dirty="0" smtClean="0">
                <a:solidFill>
                  <a:schemeClr val="accent6"/>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PRESENTATION HEADLINE 1</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Tree>
    <p:extLst>
      <p:ext uri="{BB962C8B-B14F-4D97-AF65-F5344CB8AC3E}">
        <p14:creationId xmlns:p14="http://schemas.microsoft.com/office/powerpoint/2010/main" val="31276350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29D0C-F3F9-4E83-87C2-3FF0F46B0AF9}" type="datetimeFigureOut">
              <a:rPr lang="en-US" smtClean="0"/>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33230640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29D0C-F3F9-4E83-87C2-3FF0F46B0AF9}"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6723043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29D0C-F3F9-4E83-87C2-3FF0F46B0AF9}"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7992872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D29D0C-F3F9-4E83-87C2-3FF0F46B0AF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4550468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D29D0C-F3F9-4E83-87C2-3FF0F46B0AF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841767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D29D0C-F3F9-4E83-87C2-3FF0F46B0AF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grpSp>
        <p:nvGrpSpPr>
          <p:cNvPr id="8" name="Group 7"/>
          <p:cNvGrpSpPr/>
          <p:nvPr userDrawn="1"/>
        </p:nvGrpSpPr>
        <p:grpSpPr>
          <a:xfrm>
            <a:off x="1059917" y="5080516"/>
            <a:ext cx="2051664" cy="849040"/>
            <a:chOff x="8558419" y="5201161"/>
            <a:chExt cx="2735552" cy="1132053"/>
          </a:xfrm>
        </p:grpSpPr>
        <p:sp>
          <p:nvSpPr>
            <p:cNvPr id="9" name="TextBox 8"/>
            <p:cNvSpPr txBox="1"/>
            <p:nvPr/>
          </p:nvSpPr>
          <p:spPr>
            <a:xfrm>
              <a:off x="8642642" y="5201161"/>
              <a:ext cx="2651327" cy="969496"/>
            </a:xfrm>
            <a:prstGeom prst="rect">
              <a:avLst/>
            </a:prstGeom>
            <a:noFill/>
          </p:spPr>
          <p:txBody>
            <a:bodyPr wrap="square" rtlCol="0">
              <a:spAutoFit/>
            </a:bodyPr>
            <a:lstStyle/>
            <a:p>
              <a:r>
                <a:rPr lang="en-US" sz="4125" dirty="0" smtClean="0">
                  <a:solidFill>
                    <a:srgbClr val="242E39"/>
                  </a:solidFill>
                  <a:latin typeface="Georgia" panose="02040502050405020303" pitchFamily="18" charset="0"/>
                </a:rPr>
                <a:t>OFM</a:t>
              </a:r>
              <a:endParaRPr lang="en-US" sz="4125" dirty="0">
                <a:solidFill>
                  <a:srgbClr val="242E39"/>
                </a:solidFill>
                <a:latin typeface="Georgia" panose="02040502050405020303" pitchFamily="18" charset="0"/>
              </a:endParaRPr>
            </a:p>
          </p:txBody>
        </p:sp>
        <p:sp>
          <p:nvSpPr>
            <p:cNvPr id="10" name="TextBox 9"/>
            <p:cNvSpPr txBox="1"/>
            <p:nvPr/>
          </p:nvSpPr>
          <p:spPr>
            <a:xfrm>
              <a:off x="8558419" y="6025438"/>
              <a:ext cx="2735552" cy="307776"/>
            </a:xfrm>
            <a:prstGeom prst="rect">
              <a:avLst/>
            </a:prstGeom>
            <a:noFill/>
          </p:spPr>
          <p:txBody>
            <a:bodyPr wrap="square" rtlCol="0">
              <a:spAutoFit/>
            </a:bodyPr>
            <a:lstStyle/>
            <a:p>
              <a:pPr algn="ctr"/>
              <a:r>
                <a:rPr lang="en-US" sz="900" dirty="0">
                  <a:solidFill>
                    <a:srgbClr val="242E39"/>
                  </a:solidFill>
                  <a:latin typeface="Segoe UI Light" panose="020B0502040204020203" pitchFamily="34" charset="0"/>
                  <a:cs typeface="Segoe UI Light" panose="020B0502040204020203" pitchFamily="34" charset="0"/>
                </a:rPr>
                <a:t>OFFICE OF FINANCIAL MANAGEMENT</a:t>
              </a:r>
            </a:p>
          </p:txBody>
        </p:sp>
        <p:cxnSp>
          <p:nvCxnSpPr>
            <p:cNvPr id="11" name="Straight Connector 10"/>
            <p:cNvCxnSpPr/>
            <p:nvPr/>
          </p:nvCxnSpPr>
          <p:spPr>
            <a:xfrm>
              <a:off x="8642643" y="6001374"/>
              <a:ext cx="2651327" cy="0"/>
            </a:xfrm>
            <a:prstGeom prst="line">
              <a:avLst/>
            </a:prstGeom>
            <a:ln>
              <a:solidFill>
                <a:schemeClr val="accent3">
                  <a:alpha val="61000"/>
                </a:schemeClr>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61518" y="1001602"/>
            <a:ext cx="106145" cy="314864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Placeholder 24"/>
          <p:cNvSpPr>
            <a:spLocks noGrp="1"/>
          </p:cNvSpPr>
          <p:nvPr>
            <p:ph type="body" sz="quarter" idx="15" hasCustomPrompt="1"/>
          </p:nvPr>
        </p:nvSpPr>
        <p:spPr>
          <a:xfrm>
            <a:off x="1135560" y="4558809"/>
            <a:ext cx="5635625" cy="973137"/>
          </a:xfrm>
        </p:spPr>
        <p:txBody>
          <a:bodyPr/>
          <a:lstStyle>
            <a:lvl1pPr marL="0" indent="0" algn="l" defTabSz="457200" rtl="0" eaLnBrk="1" latinLnBrk="0" hangingPunct="1">
              <a:buNone/>
              <a:defRPr lang="en-US" sz="2500" i="0" kern="1200" baseline="0" dirty="0" smtClean="0">
                <a:solidFill>
                  <a:schemeClr val="tx1"/>
                </a:solidFill>
                <a:latin typeface="+mn-lt"/>
                <a:ea typeface="Segoe UI Black" panose="020B0A02040204020203" pitchFamily="34" charset="0"/>
                <a:cs typeface="Segoe UI Semilight" panose="020B0402040204020203" pitchFamily="34" charset="0"/>
              </a:defRPr>
            </a:lvl1pPr>
          </a:lstStyle>
          <a:p>
            <a:pPr lvl="0"/>
            <a:r>
              <a:rPr lang="en-US" dirty="0" smtClean="0"/>
              <a:t>ofm.wa.gov</a:t>
            </a:r>
          </a:p>
        </p:txBody>
      </p:sp>
      <p:sp>
        <p:nvSpPr>
          <p:cNvPr id="27" name="Text Placeholder 26"/>
          <p:cNvSpPr>
            <a:spLocks noGrp="1"/>
          </p:cNvSpPr>
          <p:nvPr>
            <p:ph type="body" sz="quarter" idx="16" hasCustomPrompt="1"/>
          </p:nvPr>
        </p:nvSpPr>
        <p:spPr>
          <a:xfrm>
            <a:off x="1059917" y="912335"/>
            <a:ext cx="5481638" cy="1658938"/>
          </a:xfrm>
        </p:spPr>
        <p:txBody>
          <a:bodyPr>
            <a:normAutofit/>
          </a:bodyPr>
          <a:lstStyle>
            <a:lvl1pPr marL="0" indent="0">
              <a:buNone/>
              <a:defRPr lang="en-US" sz="4400" kern="1200" baseline="0" dirty="0" smtClean="0">
                <a:solidFill>
                  <a:schemeClr val="accent6"/>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FOR MORE INFORMATION:</a:t>
            </a:r>
            <a:endParaRPr lang="en-US" dirty="0"/>
          </a:p>
        </p:txBody>
      </p:sp>
      <p:sp>
        <p:nvSpPr>
          <p:cNvPr id="3" name="Text Placeholder 2"/>
          <p:cNvSpPr>
            <a:spLocks noGrp="1"/>
          </p:cNvSpPr>
          <p:nvPr>
            <p:ph type="body" sz="quarter" idx="17" hasCustomPrompt="1"/>
          </p:nvPr>
        </p:nvSpPr>
        <p:spPr>
          <a:xfrm>
            <a:off x="1059917" y="2697621"/>
            <a:ext cx="5327650" cy="841375"/>
          </a:xfrm>
        </p:spPr>
        <p:txBody>
          <a:bodyPr/>
          <a:lstStyle>
            <a:lvl1pPr marL="0" indent="0">
              <a:lnSpc>
                <a:spcPct val="100000"/>
              </a:lnSpc>
              <a:spcBef>
                <a:spcPts val="0"/>
              </a:spcBef>
              <a:buNone/>
              <a:defRPr baseline="0">
                <a:solidFill>
                  <a:schemeClr val="tx1"/>
                </a:solidFill>
              </a:defRPr>
            </a:lvl1pPr>
          </a:lstStyle>
          <a:p>
            <a:pPr lvl="0"/>
            <a:r>
              <a:rPr lang="en-US" dirty="0" smtClean="0"/>
              <a:t>CONTACT:</a:t>
            </a:r>
          </a:p>
          <a:p>
            <a:pPr lvl="0"/>
            <a:r>
              <a:rPr lang="en-US" dirty="0" smtClean="0"/>
              <a:t>Name </a:t>
            </a:r>
            <a:r>
              <a:rPr lang="en-US" dirty="0" err="1" smtClean="0"/>
              <a:t>Name</a:t>
            </a:r>
            <a:endParaRPr lang="en-US" dirty="0" smtClean="0"/>
          </a:p>
          <a:p>
            <a:pPr lvl="0"/>
            <a:r>
              <a:rPr lang="en-US" dirty="0" smtClean="0"/>
              <a:t>Email address</a:t>
            </a:r>
          </a:p>
          <a:p>
            <a:pPr lvl="0"/>
            <a:r>
              <a:rPr lang="en-US" dirty="0" smtClean="0"/>
              <a:t>Phone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Tree>
    <p:extLst>
      <p:ext uri="{BB962C8B-B14F-4D97-AF65-F5344CB8AC3E}">
        <p14:creationId xmlns:p14="http://schemas.microsoft.com/office/powerpoint/2010/main" val="40305818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1925" y="365126"/>
            <a:ext cx="7886700" cy="428504"/>
          </a:xfrm>
        </p:spPr>
        <p:txBody>
          <a:bodyPr>
            <a:noAutofit/>
          </a:bodyPr>
          <a:lstStyle>
            <a:lvl1pPr>
              <a:defRPr sz="2800" b="1">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388587"/>
            <a:ext cx="7886700" cy="4351338"/>
          </a:xfrm>
        </p:spPr>
        <p:txBody>
          <a:bodyPr/>
          <a:lstStyle>
            <a:lvl1pPr marL="0" indent="0">
              <a:buNone/>
              <a:defRPr>
                <a:solidFill>
                  <a:schemeClr val="tx1"/>
                </a:solidFill>
                <a:latin typeface="Calibri" panose="020F0502020204030204" pitchFamily="34" charset="0"/>
                <a:cs typeface="Calibri" panose="020F0502020204030204" pitchFamily="34" charset="0"/>
              </a:defRPr>
            </a:lvl1pPr>
            <a:lvl2pPr>
              <a:buClr>
                <a:schemeClr val="accent3"/>
              </a:buClr>
              <a:buSzPct val="110000"/>
              <a:defRPr/>
            </a:lvl2pPr>
            <a:lvl3pPr marL="1143000" indent="-228600">
              <a:buClr>
                <a:schemeClr val="accent3"/>
              </a:buClr>
              <a:buSzPct val="80000"/>
              <a:buFont typeface="Courier New" panose="02070309020205020404" pitchFamily="49" charset="0"/>
              <a:buChar char="o"/>
              <a:defRPr/>
            </a:lvl3pPr>
            <a:lvl4pPr>
              <a:buClr>
                <a:schemeClr val="accent3"/>
              </a:buClr>
              <a:buSzPct val="90000"/>
              <a:defRPr/>
            </a:lvl4pPr>
            <a:lvl5pPr marL="2057400" indent="-228600">
              <a:buClr>
                <a:schemeClr val="accent3"/>
              </a:buClr>
              <a:buSzPct val="50000"/>
              <a:buFont typeface="Courier New" panose="02070309020205020404" pitchFamily="49" charset="0"/>
              <a:buChar char="o"/>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9D29D0C-F3F9-4E83-87C2-3FF0F46B0AF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cxnSp>
        <p:nvCxnSpPr>
          <p:cNvPr id="7" name="Straight Connector 6"/>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3978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D29D0C-F3F9-4E83-87C2-3FF0F46B0AF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
        <p:nvSpPr>
          <p:cNvPr id="3" name="Text Placeholder 2"/>
          <p:cNvSpPr>
            <a:spLocks noGrp="1"/>
          </p:cNvSpPr>
          <p:nvPr>
            <p:ph type="body" sz="quarter" idx="13" hasCustomPrompt="1"/>
          </p:nvPr>
        </p:nvSpPr>
        <p:spPr>
          <a:xfrm>
            <a:off x="982722" y="2577324"/>
            <a:ext cx="6435725" cy="1597025"/>
          </a:xfrm>
        </p:spPr>
        <p:txBody>
          <a:bodyPr/>
          <a:lstStyle>
            <a:lvl1pPr marL="0" indent="0">
              <a:buNone/>
              <a:defRPr lang="en-US" sz="5500" kern="1200" dirty="0" smtClean="0">
                <a:solidFill>
                  <a:schemeClr val="accent6"/>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SECTION HEADING</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Tree>
    <p:extLst>
      <p:ext uri="{BB962C8B-B14F-4D97-AF65-F5344CB8AC3E}">
        <p14:creationId xmlns:p14="http://schemas.microsoft.com/office/powerpoint/2010/main" val="41091181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1925" y="365126"/>
            <a:ext cx="7886700" cy="428504"/>
          </a:xfrm>
        </p:spPr>
        <p:txBody>
          <a:bodyPr>
            <a:noAutofit/>
          </a:bodyPr>
          <a:lstStyle>
            <a:lvl1pPr>
              <a:defRPr sz="2800" b="1">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844095" y="1422769"/>
            <a:ext cx="3886200" cy="435133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5" name="Date Placeholder 4"/>
          <p:cNvSpPr>
            <a:spLocks noGrp="1"/>
          </p:cNvSpPr>
          <p:nvPr>
            <p:ph type="dt" sz="half" idx="10"/>
          </p:nvPr>
        </p:nvSpPr>
        <p:spPr/>
        <p:txBody>
          <a:bodyPr/>
          <a:lstStyle/>
          <a:p>
            <a:fld id="{89D29D0C-F3F9-4E83-87C2-3FF0F46B0AF9}"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cxnSp>
        <p:nvCxnSpPr>
          <p:cNvPr id="8" name="Straight Connector 7"/>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
        <p:nvSpPr>
          <p:cNvPr id="10" name="Content Placeholder 3"/>
          <p:cNvSpPr>
            <a:spLocks noGrp="1"/>
          </p:cNvSpPr>
          <p:nvPr>
            <p:ph sz="half" idx="13"/>
          </p:nvPr>
        </p:nvSpPr>
        <p:spPr>
          <a:xfrm>
            <a:off x="529991" y="1422769"/>
            <a:ext cx="3886200" cy="435133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Tree>
    <p:extLst>
      <p:ext uri="{BB962C8B-B14F-4D97-AF65-F5344CB8AC3E}">
        <p14:creationId xmlns:p14="http://schemas.microsoft.com/office/powerpoint/2010/main" val="12981743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28237"/>
            <a:ext cx="3868340" cy="82391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629842" y="2052149"/>
            <a:ext cx="3868340" cy="368458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5" name="Text Placeholder 4"/>
          <p:cNvSpPr>
            <a:spLocks noGrp="1"/>
          </p:cNvSpPr>
          <p:nvPr>
            <p:ph type="body" sz="quarter" idx="3"/>
          </p:nvPr>
        </p:nvSpPr>
        <p:spPr>
          <a:xfrm>
            <a:off x="4629150" y="1228237"/>
            <a:ext cx="3887391" cy="82391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629150" y="2052149"/>
            <a:ext cx="3887391" cy="368458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7" name="Date Placeholder 6"/>
          <p:cNvSpPr>
            <a:spLocks noGrp="1"/>
          </p:cNvSpPr>
          <p:nvPr>
            <p:ph type="dt" sz="half" idx="10"/>
          </p:nvPr>
        </p:nvSpPr>
        <p:spPr/>
        <p:txBody>
          <a:bodyPr/>
          <a:lstStyle/>
          <a:p>
            <a:fld id="{89D29D0C-F3F9-4E83-87C2-3FF0F46B0AF9}" type="datetimeFigureOut">
              <a:rPr lang="en-US" smtClean="0"/>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BEBA6-4A57-406D-B671-F270610AB5E4}" type="slidenum">
              <a:rPr lang="en-US" smtClean="0"/>
              <a:t>‹#›</a:t>
            </a:fld>
            <a:endParaRPr lang="en-US"/>
          </a:p>
        </p:txBody>
      </p:sp>
      <p:sp>
        <p:nvSpPr>
          <p:cNvPr id="10" name="Title 1"/>
          <p:cNvSpPr txBox="1">
            <a:spLocks/>
          </p:cNvSpPr>
          <p:nvPr userDrawn="1"/>
        </p:nvSpPr>
        <p:spPr>
          <a:xfrm>
            <a:off x="301925" y="365126"/>
            <a:ext cx="7886700" cy="4285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Calibri" panose="020F0502020204030204" pitchFamily="34" charset="0"/>
                <a:ea typeface="+mj-ea"/>
                <a:cs typeface="Calibri" panose="020F0502020204030204" pitchFamily="34" charset="0"/>
              </a:defRPr>
            </a:lvl1pPr>
          </a:lstStyle>
          <a:p>
            <a:r>
              <a:rPr lang="en-US" dirty="0" smtClean="0"/>
              <a:t>CLICK TO EDIT MASTER TITLE STYLE</a:t>
            </a:r>
            <a:endParaRPr lang="en-US" dirty="0"/>
          </a:p>
        </p:txBody>
      </p:sp>
      <p:cxnSp>
        <p:nvCxnSpPr>
          <p:cNvPr id="11" name="Straight Connector 10"/>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35020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7" name="Content Placeholder 16"/>
          <p:cNvSpPr>
            <a:spLocks noGrp="1"/>
          </p:cNvSpPr>
          <p:nvPr>
            <p:ph sz="quarter" idx="17" hasCustomPrompt="1"/>
          </p:nvPr>
        </p:nvSpPr>
        <p:spPr>
          <a:xfrm>
            <a:off x="301625" y="379413"/>
            <a:ext cx="7920038" cy="414337"/>
          </a:xfrm>
        </p:spPr>
        <p:txBody>
          <a:bodyPr/>
          <a:lstStyle>
            <a:lvl1pPr marL="0" indent="0">
              <a:buNone/>
              <a:defRPr sz="2800" b="1">
                <a:solidFill>
                  <a:schemeClr val="tx1"/>
                </a:solidFill>
                <a:latin typeface="Calibri" panose="020F0502020204030204" pitchFamily="34" charset="0"/>
                <a:cs typeface="Calibri" panose="020F0502020204030204" pitchFamily="34" charset="0"/>
              </a:defRPr>
            </a:lvl1pPr>
          </a:lstStyle>
          <a:p>
            <a:pPr lvl="0"/>
            <a:r>
              <a:rPr lang="en-US" dirty="0" smtClean="0"/>
              <a:t>CLICK TO EDIT MASTER TITLE STYLE</a:t>
            </a:r>
            <a:endParaRPr lang="en-US" dirty="0"/>
          </a:p>
        </p:txBody>
      </p:sp>
      <p:sp>
        <p:nvSpPr>
          <p:cNvPr id="4" name="Content Placeholder 3"/>
          <p:cNvSpPr>
            <a:spLocks noGrp="1"/>
          </p:cNvSpPr>
          <p:nvPr>
            <p:ph sz="half" idx="2"/>
          </p:nvPr>
        </p:nvSpPr>
        <p:spPr>
          <a:xfrm>
            <a:off x="407651"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6" name="Content Placeholder 5"/>
          <p:cNvSpPr>
            <a:spLocks noGrp="1"/>
          </p:cNvSpPr>
          <p:nvPr>
            <p:ph sz="quarter" idx="4"/>
          </p:nvPr>
        </p:nvSpPr>
        <p:spPr>
          <a:xfrm>
            <a:off x="3197373"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7" name="Date Placeholder 6"/>
          <p:cNvSpPr>
            <a:spLocks noGrp="1"/>
          </p:cNvSpPr>
          <p:nvPr>
            <p:ph type="dt" sz="half" idx="10"/>
          </p:nvPr>
        </p:nvSpPr>
        <p:spPr/>
        <p:txBody>
          <a:bodyPr/>
          <a:lstStyle/>
          <a:p>
            <a:fld id="{89D29D0C-F3F9-4E83-87C2-3FF0F46B0AF9}" type="datetimeFigureOut">
              <a:rPr lang="en-US" smtClean="0"/>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BEBA6-4A57-406D-B671-F270610AB5E4}" type="slidenum">
              <a:rPr lang="en-US" smtClean="0"/>
              <a:t>‹#›</a:t>
            </a:fld>
            <a:endParaRPr lang="en-US"/>
          </a:p>
        </p:txBody>
      </p:sp>
      <p:cxnSp>
        <p:nvCxnSpPr>
          <p:cNvPr id="11" name="Straight Connector 10"/>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
        <p:nvSpPr>
          <p:cNvPr id="12" name="Content Placeholder 5"/>
          <p:cNvSpPr>
            <a:spLocks noGrp="1"/>
          </p:cNvSpPr>
          <p:nvPr>
            <p:ph sz="quarter" idx="13"/>
          </p:nvPr>
        </p:nvSpPr>
        <p:spPr>
          <a:xfrm>
            <a:off x="5987095"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13" name="Content Placeholder 12"/>
          <p:cNvSpPr>
            <a:spLocks noGrp="1"/>
          </p:cNvSpPr>
          <p:nvPr>
            <p:ph sz="quarter" idx="14"/>
          </p:nvPr>
        </p:nvSpPr>
        <p:spPr>
          <a:xfrm>
            <a:off x="407651" y="1649413"/>
            <a:ext cx="2605424" cy="1000125"/>
          </a:xfrm>
        </p:spPr>
        <p:txBody>
          <a:bodyPr/>
          <a:lstStyle>
            <a:lvl1pPr marL="0" indent="0">
              <a:buNone/>
              <a:defRPr/>
            </a:lvl1pPr>
          </a:lstStyle>
          <a:p>
            <a:pPr lvl="0"/>
            <a:endParaRPr lang="en-US" dirty="0"/>
          </a:p>
        </p:txBody>
      </p:sp>
      <p:sp>
        <p:nvSpPr>
          <p:cNvPr id="14" name="Content Placeholder 12"/>
          <p:cNvSpPr>
            <a:spLocks noGrp="1"/>
          </p:cNvSpPr>
          <p:nvPr>
            <p:ph sz="quarter" idx="15"/>
          </p:nvPr>
        </p:nvSpPr>
        <p:spPr>
          <a:xfrm>
            <a:off x="3213398" y="1649413"/>
            <a:ext cx="2605424" cy="1000125"/>
          </a:xfrm>
        </p:spPr>
        <p:txBody>
          <a:bodyPr/>
          <a:lstStyle>
            <a:lvl1pPr marL="0" indent="0">
              <a:buNone/>
              <a:defRPr/>
            </a:lvl1pPr>
          </a:lstStyle>
          <a:p>
            <a:pPr lvl="0"/>
            <a:endParaRPr lang="en-US" dirty="0"/>
          </a:p>
        </p:txBody>
      </p:sp>
      <p:sp>
        <p:nvSpPr>
          <p:cNvPr id="15" name="Content Placeholder 12"/>
          <p:cNvSpPr>
            <a:spLocks noGrp="1"/>
          </p:cNvSpPr>
          <p:nvPr>
            <p:ph sz="quarter" idx="16"/>
          </p:nvPr>
        </p:nvSpPr>
        <p:spPr>
          <a:xfrm>
            <a:off x="5987711" y="1649413"/>
            <a:ext cx="2605424" cy="1000125"/>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9051960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9D29D0C-F3F9-4E83-87C2-3FF0F46B0AF9}" type="datetimeFigureOut">
              <a:rPr lang="en-US" smtClean="0"/>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BEBA6-4A57-406D-B671-F270610AB5E4}" type="slidenum">
              <a:rPr lang="en-US" smtClean="0"/>
              <a:t>‹#›</a:t>
            </a:fld>
            <a:endParaRPr lang="en-US"/>
          </a:p>
        </p:txBody>
      </p:sp>
      <p:sp>
        <p:nvSpPr>
          <p:cNvPr id="6" name="Title 1"/>
          <p:cNvSpPr txBox="1">
            <a:spLocks/>
          </p:cNvSpPr>
          <p:nvPr userDrawn="1"/>
        </p:nvSpPr>
        <p:spPr>
          <a:xfrm>
            <a:off x="301925" y="365126"/>
            <a:ext cx="7886700" cy="4285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Calibri" panose="020F0502020204030204" pitchFamily="34" charset="0"/>
                <a:ea typeface="+mj-ea"/>
                <a:cs typeface="Calibri" panose="020F0502020204030204" pitchFamily="34" charset="0"/>
              </a:defRPr>
            </a:lvl1pPr>
          </a:lstStyle>
          <a:p>
            <a:r>
              <a:rPr lang="en-US" dirty="0" smtClean="0"/>
              <a:t>CLICK TO EDIT MASTER TITLE STYLE</a:t>
            </a:r>
            <a:endParaRPr lang="en-US" dirty="0"/>
          </a:p>
        </p:txBody>
      </p:sp>
      <p:cxnSp>
        <p:nvCxnSpPr>
          <p:cNvPr id="7" name="Straight Connector 6"/>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8902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1" name="Text Placeholder 10"/>
          <p:cNvSpPr>
            <a:spLocks noGrp="1"/>
          </p:cNvSpPr>
          <p:nvPr>
            <p:ph type="body" sz="quarter" idx="13" hasCustomPrompt="1"/>
          </p:nvPr>
        </p:nvSpPr>
        <p:spPr>
          <a:xfrm>
            <a:off x="303212" y="341288"/>
            <a:ext cx="8212138" cy="443252"/>
          </a:xfrm>
        </p:spPr>
        <p:txBody>
          <a:bodyPr>
            <a:noAutofit/>
          </a:bodyPr>
          <a:lstStyle>
            <a:lvl1pPr marL="0" indent="0" algn="l" defTabSz="914400" rtl="0" eaLnBrk="1" latinLnBrk="0" hangingPunct="1">
              <a:lnSpc>
                <a:spcPct val="90000"/>
              </a:lnSpc>
              <a:spcBef>
                <a:spcPct val="0"/>
              </a:spcBef>
              <a:buNone/>
              <a:defRPr lang="en-US" sz="2800" b="1" kern="1200" dirty="0">
                <a:solidFill>
                  <a:schemeClr val="tx1"/>
                </a:solidFill>
                <a:latin typeface="Calibri" panose="020F0502020204030204" pitchFamily="34" charset="0"/>
                <a:ea typeface="+mj-ea"/>
                <a:cs typeface="Calibri" panose="020F0502020204030204" pitchFamily="34" charset="0"/>
              </a:defRPr>
            </a:lvl1pPr>
          </a:lstStyle>
          <a:p>
            <a:r>
              <a:rPr lang="en-US" dirty="0" smtClean="0"/>
              <a:t>CLICK TO EDIT TIMELINE TITLE STYLE</a:t>
            </a:r>
            <a:endParaRPr lang="en-US" dirty="0"/>
          </a:p>
        </p:txBody>
      </p:sp>
      <p:sp>
        <p:nvSpPr>
          <p:cNvPr id="3" name="Date Placeholder 2"/>
          <p:cNvSpPr>
            <a:spLocks noGrp="1"/>
          </p:cNvSpPr>
          <p:nvPr>
            <p:ph type="dt" sz="half" idx="10"/>
          </p:nvPr>
        </p:nvSpPr>
        <p:spPr/>
        <p:txBody>
          <a:bodyPr/>
          <a:lstStyle/>
          <a:p>
            <a:fld id="{89D29D0C-F3F9-4E83-87C2-3FF0F46B0AF9}" type="datetimeFigureOut">
              <a:rPr lang="en-US" smtClean="0"/>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BEBA6-4A57-406D-B671-F270610AB5E4}" type="slidenum">
              <a:rPr lang="en-US" smtClean="0"/>
              <a:t>‹#›</a:t>
            </a:fld>
            <a:endParaRPr lang="en-US"/>
          </a:p>
        </p:txBody>
      </p:sp>
      <p:cxnSp>
        <p:nvCxnSpPr>
          <p:cNvPr id="7" name="Straight Connector 6"/>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cxnSp>
        <p:nvCxnSpPr>
          <p:cNvPr id="8" name="Shape 45"/>
          <p:cNvCxnSpPr/>
          <p:nvPr userDrawn="1"/>
        </p:nvCxnSpPr>
        <p:spPr>
          <a:xfrm>
            <a:off x="394195" y="3531988"/>
            <a:ext cx="8336100" cy="0"/>
          </a:xfrm>
          <a:prstGeom prst="straightConnector1">
            <a:avLst/>
          </a:prstGeom>
          <a:noFill/>
          <a:ln w="22225" cap="flat" cmpd="sng">
            <a:solidFill>
              <a:schemeClr val="dk1"/>
            </a:solidFill>
            <a:prstDash val="dot"/>
            <a:round/>
            <a:headEnd type="none" w="lg" len="lg"/>
            <a:tailEnd type="none" w="lg" len="lg"/>
          </a:ln>
        </p:spPr>
      </p:cxnSp>
    </p:spTree>
    <p:extLst>
      <p:ext uri="{BB962C8B-B14F-4D97-AF65-F5344CB8AC3E}">
        <p14:creationId xmlns:p14="http://schemas.microsoft.com/office/powerpoint/2010/main" val="2948601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29D0C-F3F9-4E83-87C2-3FF0F46B0AF9}" type="datetimeFigureOut">
              <a:rPr lang="en-US" smtClean="0"/>
              <a:t>3/6/2018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BEBA6-4A57-406D-B671-F270610AB5E4}" type="slidenum">
              <a:rPr lang="en-US" smtClean="0"/>
              <a:t>‹#›</a:t>
            </a:fld>
            <a:endParaRPr lang="en-US"/>
          </a:p>
        </p:txBody>
      </p:sp>
    </p:spTree>
    <p:extLst>
      <p:ext uri="{BB962C8B-B14F-4D97-AF65-F5344CB8AC3E}">
        <p14:creationId xmlns:p14="http://schemas.microsoft.com/office/powerpoint/2010/main" val="4036424821"/>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62" r:id="rId3"/>
    <p:sldLayoutId id="2147483663" r:id="rId4"/>
    <p:sldLayoutId id="2147483664" r:id="rId5"/>
    <p:sldLayoutId id="2147483665" r:id="rId6"/>
    <p:sldLayoutId id="2147483673" r:id="rId7"/>
    <p:sldLayoutId id="2147483666" r:id="rId8"/>
    <p:sldLayoutId id="2147483672" r:id="rId9"/>
    <p:sldLayoutId id="2147483667" r:id="rId10"/>
    <p:sldLayoutId id="2147483668" r:id="rId11"/>
    <p:sldLayoutId id="2147483669" r:id="rId12"/>
    <p:sldLayoutId id="2147483670" r:id="rId13"/>
    <p:sldLayoutId id="2147483671"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500" i="0" kern="1200" baseline="0" dirty="0" smtClean="0">
          <a:solidFill>
            <a:srgbClr val="1F4E79"/>
          </a:solidFill>
          <a:latin typeface="+mn-lt"/>
          <a:ea typeface="Segoe UI Black" panose="020B0A02040204020203" pitchFamily="34" charset="0"/>
          <a:cs typeface="Segoe UI Semilight" panose="020B04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cassie.bordelon@ofm.wa.gov" TargetMode="External"/><Relationship Id="rId2" Type="http://schemas.openxmlformats.org/officeDocument/2006/relationships/hyperlink" Target="mailto:ann.reiter@ofm.wa.gov" TargetMode="External"/><Relationship Id="rId1" Type="http://schemas.openxmlformats.org/officeDocument/2006/relationships/slideLayout" Target="../slideLayouts/slideLayout2.xml"/><Relationship Id="rId4" Type="http://schemas.openxmlformats.org/officeDocument/2006/relationships/hyperlink" Target="mailto:tammy.pitre@ofm.w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March 7, 2018</a:t>
            </a:r>
            <a:endParaRPr lang="en-US" dirty="0"/>
          </a:p>
        </p:txBody>
      </p:sp>
      <p:sp>
        <p:nvSpPr>
          <p:cNvPr id="3" name="Text Placeholder 2"/>
          <p:cNvSpPr>
            <a:spLocks noGrp="1"/>
          </p:cNvSpPr>
          <p:nvPr>
            <p:ph type="body" sz="quarter" idx="15"/>
          </p:nvPr>
        </p:nvSpPr>
        <p:spPr/>
        <p:txBody>
          <a:bodyPr/>
          <a:lstStyle/>
          <a:p>
            <a:r>
              <a:rPr lang="en-US" dirty="0" smtClean="0"/>
              <a:t>Ann Reiter</a:t>
            </a:r>
            <a:endParaRPr lang="en-US" dirty="0"/>
          </a:p>
        </p:txBody>
      </p:sp>
      <p:sp>
        <p:nvSpPr>
          <p:cNvPr id="4" name="Text Placeholder 3"/>
          <p:cNvSpPr>
            <a:spLocks noGrp="1"/>
          </p:cNvSpPr>
          <p:nvPr>
            <p:ph type="body" sz="quarter" idx="16"/>
          </p:nvPr>
        </p:nvSpPr>
        <p:spPr/>
        <p:txBody>
          <a:bodyPr>
            <a:normAutofit fontScale="85000" lnSpcReduction="20000"/>
          </a:bodyPr>
          <a:lstStyle/>
          <a:p>
            <a:r>
              <a:rPr lang="en-US" dirty="0" smtClean="0"/>
              <a:t>State Disability Employment Parity Act</a:t>
            </a:r>
            <a:endParaRPr lang="en-US" dirty="0"/>
          </a:p>
        </p:txBody>
      </p:sp>
    </p:spTree>
    <p:extLst>
      <p:ext uri="{BB962C8B-B14F-4D97-AF65-F5344CB8AC3E}">
        <p14:creationId xmlns:p14="http://schemas.microsoft.com/office/powerpoint/2010/main" val="41414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RCW 43.41.275</a:t>
            </a:r>
            <a:endParaRPr lang="en-US" dirty="0"/>
          </a:p>
        </p:txBody>
      </p:sp>
      <p:sp>
        <p:nvSpPr>
          <p:cNvPr id="4" name="Content Placeholder 2"/>
          <p:cNvSpPr>
            <a:spLocks noGrp="1"/>
          </p:cNvSpPr>
          <p:nvPr>
            <p:ph idx="1"/>
          </p:nvPr>
        </p:nvSpPr>
        <p:spPr>
          <a:xfrm>
            <a:off x="606829" y="1126814"/>
            <a:ext cx="7971905" cy="5249047"/>
          </a:xfrm>
        </p:spPr>
        <p:txBody>
          <a:bodyPr>
            <a:normAutofit/>
          </a:bodyPr>
          <a:lstStyle/>
          <a:p>
            <a:r>
              <a:rPr lang="en-US" sz="2000" dirty="0" smtClean="0"/>
              <a:t>Effective July 24, 2015</a:t>
            </a:r>
          </a:p>
          <a:p>
            <a:r>
              <a:rPr lang="en-US" sz="2000" dirty="0" smtClean="0"/>
              <a:t>Bill cites that:</a:t>
            </a:r>
          </a:p>
          <a:p>
            <a:pPr marL="396875" indent="-284163">
              <a:spcAft>
                <a:spcPts val="1200"/>
              </a:spcAft>
              <a:buClr>
                <a:srgbClr val="1680BC"/>
              </a:buClr>
              <a:buFont typeface="Wingdings 2" panose="05020102010507070707" pitchFamily="18" charset="2"/>
              <a:buChar char=""/>
            </a:pPr>
            <a:r>
              <a:rPr lang="en-US" sz="1600" dirty="0" smtClean="0">
                <a:latin typeface="+mn-lt"/>
              </a:rPr>
              <a:t>Persons with disabilities suffer significantly higher rates of unemployment and underemployment than in the general population.</a:t>
            </a:r>
          </a:p>
          <a:p>
            <a:pPr marL="396875" indent="-284163">
              <a:spcAft>
                <a:spcPts val="1200"/>
              </a:spcAft>
              <a:buClr>
                <a:srgbClr val="1680BC"/>
              </a:buClr>
              <a:buFont typeface="Wingdings 2" panose="05020102010507070707" pitchFamily="18" charset="2"/>
              <a:buChar char=""/>
            </a:pPr>
            <a:r>
              <a:rPr lang="en-US" sz="1600" dirty="0" smtClean="0">
                <a:latin typeface="+mn-lt"/>
              </a:rPr>
              <a:t>Previously, there was no policy similar to Schedule 15A in the federal civil service system for priority hiring of persons with disabilities.</a:t>
            </a:r>
            <a:endParaRPr lang="en-US" sz="1600" dirty="0" smtClean="0"/>
          </a:p>
          <a:p>
            <a:pPr marL="112712">
              <a:spcAft>
                <a:spcPts val="1200"/>
              </a:spcAft>
              <a:buClr>
                <a:srgbClr val="1680BC"/>
              </a:buClr>
            </a:pPr>
            <a:r>
              <a:rPr lang="en-US" sz="2000" dirty="0"/>
              <a:t>Intent:</a:t>
            </a:r>
            <a:r>
              <a:rPr lang="en-US" dirty="0" smtClean="0"/>
              <a:t> </a:t>
            </a:r>
            <a:r>
              <a:rPr lang="en-US" sz="1600" dirty="0">
                <a:latin typeface="+mn-lt"/>
              </a:rPr>
              <a:t>To increase the hiring of persons with disabilities in the state workforce.</a:t>
            </a:r>
          </a:p>
          <a:p>
            <a:pPr marL="112712">
              <a:spcAft>
                <a:spcPts val="1200"/>
              </a:spcAft>
              <a:buClr>
                <a:srgbClr val="1680BC"/>
              </a:buClr>
            </a:pPr>
            <a:endParaRPr lang="en-US" dirty="0"/>
          </a:p>
          <a:p>
            <a:pPr marL="112712">
              <a:spcAft>
                <a:spcPts val="1200"/>
              </a:spcAft>
              <a:buClr>
                <a:srgbClr val="1680BC"/>
              </a:buClr>
            </a:pPr>
            <a:endParaRPr lang="en-US" sz="2000" dirty="0" smtClean="0"/>
          </a:p>
        </p:txBody>
      </p:sp>
      <p:pic>
        <p:nvPicPr>
          <p:cNvPr id="5" name="Picture 4"/>
          <p:cNvPicPr>
            <a:picLocks noChangeAspect="1"/>
          </p:cNvPicPr>
          <p:nvPr/>
        </p:nvPicPr>
        <p:blipFill>
          <a:blip r:embed="rId2"/>
          <a:stretch>
            <a:fillRect/>
          </a:stretch>
        </p:blipFill>
        <p:spPr>
          <a:xfrm>
            <a:off x="1485449" y="3932593"/>
            <a:ext cx="5519651" cy="2651760"/>
          </a:xfrm>
          <a:prstGeom prst="rect">
            <a:avLst/>
          </a:prstGeom>
        </p:spPr>
      </p:pic>
      <p:sp>
        <p:nvSpPr>
          <p:cNvPr id="6" name="TextBox 5"/>
          <p:cNvSpPr txBox="1"/>
          <p:nvPr/>
        </p:nvSpPr>
        <p:spPr>
          <a:xfrm>
            <a:off x="2865361" y="6582087"/>
            <a:ext cx="2759825" cy="253916"/>
          </a:xfrm>
          <a:prstGeom prst="rect">
            <a:avLst/>
          </a:prstGeom>
          <a:noFill/>
        </p:spPr>
        <p:txBody>
          <a:bodyPr wrap="square" rtlCol="0">
            <a:spAutoFit/>
          </a:bodyPr>
          <a:lstStyle/>
          <a:p>
            <a:pPr algn="ctr"/>
            <a:r>
              <a:rPr lang="en-US" sz="1050" dirty="0" smtClean="0"/>
              <a:t>Calendar year 2017</a:t>
            </a:r>
            <a:endParaRPr lang="en-US" sz="1050" dirty="0"/>
          </a:p>
        </p:txBody>
      </p:sp>
    </p:spTree>
    <p:extLst>
      <p:ext uri="{BB962C8B-B14F-4D97-AF65-F5344CB8AC3E}">
        <p14:creationId xmlns:p14="http://schemas.microsoft.com/office/powerpoint/2010/main" val="1459012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7"/>
          </p:nvPr>
        </p:nvSpPr>
        <p:spPr/>
        <p:txBody>
          <a:bodyPr>
            <a:normAutofit fontScale="92500" lnSpcReduction="10000"/>
          </a:bodyPr>
          <a:lstStyle/>
          <a:p>
            <a:r>
              <a:rPr lang="en-US" dirty="0" smtClean="0"/>
              <a:t>Year to Year Comparison</a:t>
            </a:r>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1556293460"/>
              </p:ext>
            </p:extLst>
          </p:nvPr>
        </p:nvGraphicFramePr>
        <p:xfrm>
          <a:off x="681640" y="1920240"/>
          <a:ext cx="7847216" cy="3750888"/>
        </p:xfrm>
        <a:graphic>
          <a:graphicData uri="http://schemas.openxmlformats.org/drawingml/2006/table">
            <a:tbl>
              <a:tblPr firstRow="1" bandRow="1">
                <a:tableStyleId>{5C22544A-7EE6-4342-B048-85BDC9FD1C3A}</a:tableStyleId>
              </a:tblPr>
              <a:tblGrid>
                <a:gridCol w="2917769">
                  <a:extLst>
                    <a:ext uri="{9D8B030D-6E8A-4147-A177-3AD203B41FA5}">
                      <a16:colId xmlns:a16="http://schemas.microsoft.com/office/drawing/2014/main" val="1300872862"/>
                    </a:ext>
                  </a:extLst>
                </a:gridCol>
                <a:gridCol w="1645920">
                  <a:extLst>
                    <a:ext uri="{9D8B030D-6E8A-4147-A177-3AD203B41FA5}">
                      <a16:colId xmlns:a16="http://schemas.microsoft.com/office/drawing/2014/main" val="2486091206"/>
                    </a:ext>
                  </a:extLst>
                </a:gridCol>
                <a:gridCol w="1662545">
                  <a:extLst>
                    <a:ext uri="{9D8B030D-6E8A-4147-A177-3AD203B41FA5}">
                      <a16:colId xmlns:a16="http://schemas.microsoft.com/office/drawing/2014/main" val="90544774"/>
                    </a:ext>
                  </a:extLst>
                </a:gridCol>
                <a:gridCol w="1620982">
                  <a:extLst>
                    <a:ext uri="{9D8B030D-6E8A-4147-A177-3AD203B41FA5}">
                      <a16:colId xmlns:a16="http://schemas.microsoft.com/office/drawing/2014/main" val="4041567573"/>
                    </a:ext>
                  </a:extLst>
                </a:gridCol>
              </a:tblGrid>
              <a:tr h="346364">
                <a:tc>
                  <a:txBody>
                    <a:bodyPr/>
                    <a:lstStyle/>
                    <a:p>
                      <a:pPr algn="ctr"/>
                      <a:endParaRPr lang="en-US" dirty="0"/>
                    </a:p>
                  </a:txBody>
                  <a:tcPr/>
                </a:tc>
                <a:tc>
                  <a:txBody>
                    <a:bodyPr/>
                    <a:lstStyle/>
                    <a:p>
                      <a:pPr algn="ctr"/>
                      <a:r>
                        <a:rPr lang="en-US" dirty="0" smtClean="0"/>
                        <a:t>2015</a:t>
                      </a:r>
                    </a:p>
                    <a:p>
                      <a:pPr algn="ctr"/>
                      <a:r>
                        <a:rPr lang="en-US" dirty="0" smtClean="0"/>
                        <a:t>(Total/PWD)</a:t>
                      </a:r>
                      <a:endParaRPr lang="en-US" dirty="0"/>
                    </a:p>
                  </a:txBody>
                  <a:tcPr/>
                </a:tc>
                <a:tc>
                  <a:txBody>
                    <a:bodyPr/>
                    <a:lstStyle/>
                    <a:p>
                      <a:pPr algn="ctr"/>
                      <a:r>
                        <a:rPr lang="en-US" dirty="0" smtClean="0"/>
                        <a:t>2016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(Total/PWD)</a:t>
                      </a:r>
                    </a:p>
                  </a:txBody>
                  <a:tcPr/>
                </a:tc>
                <a:tc>
                  <a:txBody>
                    <a:bodyPr/>
                    <a:lstStyle/>
                    <a:p>
                      <a:pPr algn="ctr"/>
                      <a:r>
                        <a:rPr lang="en-US" dirty="0" smtClean="0"/>
                        <a:t>2017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(Total/PWD)</a:t>
                      </a:r>
                    </a:p>
                  </a:txBody>
                  <a:tcPr/>
                </a:tc>
                <a:extLst>
                  <a:ext uri="{0D108BD9-81ED-4DB2-BD59-A6C34878D82A}">
                    <a16:rowId xmlns:a16="http://schemas.microsoft.com/office/drawing/2014/main" val="3260277551"/>
                  </a:ext>
                </a:extLst>
              </a:tr>
              <a:tr h="370840">
                <a:tc>
                  <a:txBody>
                    <a:bodyPr/>
                    <a:lstStyle/>
                    <a:p>
                      <a:pPr algn="l"/>
                      <a:r>
                        <a:rPr lang="en-US" dirty="0" smtClean="0"/>
                        <a:t>Average monthly # of employees</a:t>
                      </a:r>
                      <a:endParaRPr lang="en-US" dirty="0"/>
                    </a:p>
                  </a:txBody>
                  <a:tcPr/>
                </a:tc>
                <a:tc>
                  <a:txBody>
                    <a:bodyPr/>
                    <a:lstStyle/>
                    <a:p>
                      <a:pPr algn="ctr"/>
                      <a:r>
                        <a:rPr lang="en-US" dirty="0" smtClean="0"/>
                        <a:t>53,893 </a:t>
                      </a:r>
                      <a:r>
                        <a:rPr lang="en-US" baseline="0" dirty="0" smtClean="0"/>
                        <a:t> </a:t>
                      </a:r>
                      <a:r>
                        <a:rPr lang="en-US" dirty="0" smtClean="0"/>
                        <a:t>    </a:t>
                      </a:r>
                      <a:r>
                        <a:rPr lang="en-US" dirty="0" smtClean="0"/>
                        <a:t>1,954 (3.6%)</a:t>
                      </a:r>
                      <a:endParaRPr lang="en-US" dirty="0"/>
                    </a:p>
                  </a:txBody>
                  <a:tcPr/>
                </a:tc>
                <a:tc>
                  <a:txBody>
                    <a:bodyPr/>
                    <a:lstStyle/>
                    <a:p>
                      <a:pPr algn="ctr"/>
                      <a:r>
                        <a:rPr lang="en-US" dirty="0" smtClean="0"/>
                        <a:t>54,897 </a:t>
                      </a:r>
                      <a:r>
                        <a:rPr lang="en-US" baseline="0" dirty="0" smtClean="0"/>
                        <a:t>      </a:t>
                      </a:r>
                      <a:r>
                        <a:rPr lang="en-US" dirty="0" smtClean="0"/>
                        <a:t>1,924 </a:t>
                      </a:r>
                      <a:r>
                        <a:rPr lang="en-US" dirty="0" smtClean="0"/>
                        <a:t>(3.5%) </a:t>
                      </a:r>
                    </a:p>
                  </a:txBody>
                  <a:tcPr/>
                </a:tc>
                <a:tc>
                  <a:txBody>
                    <a:bodyPr/>
                    <a:lstStyle/>
                    <a:p>
                      <a:pPr algn="ctr"/>
                      <a:r>
                        <a:rPr lang="en-US" dirty="0" smtClean="0"/>
                        <a:t>56,282</a:t>
                      </a:r>
                    </a:p>
                    <a:p>
                      <a:pPr algn="ctr"/>
                      <a:r>
                        <a:rPr lang="en-US" dirty="0" smtClean="0"/>
                        <a:t>1,864 (3.3%)</a:t>
                      </a:r>
                      <a:endParaRPr lang="en-US" dirty="0"/>
                    </a:p>
                  </a:txBody>
                  <a:tcPr/>
                </a:tc>
                <a:extLst>
                  <a:ext uri="{0D108BD9-81ED-4DB2-BD59-A6C34878D82A}">
                    <a16:rowId xmlns:a16="http://schemas.microsoft.com/office/drawing/2014/main" val="1916184047"/>
                  </a:ext>
                </a:extLst>
              </a:tr>
              <a:tr h="370840">
                <a:tc>
                  <a:txBody>
                    <a:bodyPr/>
                    <a:lstStyle/>
                    <a:p>
                      <a:pPr algn="l"/>
                      <a:r>
                        <a:rPr lang="en-US" dirty="0" smtClean="0"/>
                        <a:t>New Hires</a:t>
                      </a:r>
                      <a:endParaRPr lang="en-US" dirty="0"/>
                    </a:p>
                  </a:txBody>
                  <a:tcPr/>
                </a:tc>
                <a:tc>
                  <a:txBody>
                    <a:bodyPr/>
                    <a:lstStyle/>
                    <a:p>
                      <a:pPr algn="ctr"/>
                      <a:r>
                        <a:rPr lang="en-US" dirty="0" smtClean="0"/>
                        <a:t>4,578</a:t>
                      </a:r>
                    </a:p>
                    <a:p>
                      <a:pPr algn="ctr"/>
                      <a:r>
                        <a:rPr lang="en-US" dirty="0" smtClean="0"/>
                        <a:t>  </a:t>
                      </a:r>
                      <a:r>
                        <a:rPr lang="en-US" dirty="0" smtClean="0"/>
                        <a:t>109 (2.4%)</a:t>
                      </a:r>
                      <a:endParaRPr lang="en-US" dirty="0"/>
                    </a:p>
                  </a:txBody>
                  <a:tcPr/>
                </a:tc>
                <a:tc>
                  <a:txBody>
                    <a:bodyPr/>
                    <a:lstStyle/>
                    <a:p>
                      <a:pPr algn="ctr"/>
                      <a:r>
                        <a:rPr lang="en-US" dirty="0" smtClean="0"/>
                        <a:t>5,371 </a:t>
                      </a:r>
                      <a:r>
                        <a:rPr lang="en-US" baseline="0" dirty="0" smtClean="0"/>
                        <a:t>        </a:t>
                      </a:r>
                    </a:p>
                    <a:p>
                      <a:pPr algn="ctr"/>
                      <a:r>
                        <a:rPr lang="en-US" dirty="0" smtClean="0"/>
                        <a:t>98 </a:t>
                      </a:r>
                      <a:r>
                        <a:rPr lang="en-US" dirty="0" smtClean="0"/>
                        <a:t>(1.8%)</a:t>
                      </a:r>
                    </a:p>
                  </a:txBody>
                  <a:tcPr/>
                </a:tc>
                <a:tc>
                  <a:txBody>
                    <a:bodyPr/>
                    <a:lstStyle/>
                    <a:p>
                      <a:pPr algn="ctr"/>
                      <a:r>
                        <a:rPr lang="en-US" dirty="0" smtClean="0"/>
                        <a:t>5,695</a:t>
                      </a:r>
                    </a:p>
                    <a:p>
                      <a:pPr algn="ctr"/>
                      <a:r>
                        <a:rPr lang="en-US" dirty="0" smtClean="0"/>
                        <a:t>135 (2.4%)</a:t>
                      </a:r>
                      <a:endParaRPr lang="en-US" dirty="0"/>
                    </a:p>
                  </a:txBody>
                  <a:tcPr/>
                </a:tc>
                <a:extLst>
                  <a:ext uri="{0D108BD9-81ED-4DB2-BD59-A6C34878D82A}">
                    <a16:rowId xmlns:a16="http://schemas.microsoft.com/office/drawing/2014/main" val="2978141610"/>
                  </a:ext>
                </a:extLst>
              </a:tr>
              <a:tr h="448888">
                <a:tc>
                  <a:txBody>
                    <a:bodyPr/>
                    <a:lstStyle/>
                    <a:p>
                      <a:pPr algn="l"/>
                      <a:r>
                        <a:rPr lang="en-US" dirty="0" smtClean="0"/>
                        <a:t>DSB Client Hires</a:t>
                      </a:r>
                      <a:endParaRPr lang="en-US" dirty="0"/>
                    </a:p>
                  </a:txBody>
                  <a:tcPr/>
                </a:tc>
                <a:tc>
                  <a:txBody>
                    <a:bodyPr/>
                    <a:lstStyle/>
                    <a:p>
                      <a:pPr algn="ctr"/>
                      <a:r>
                        <a:rPr lang="en-US" dirty="0" smtClean="0"/>
                        <a:t>6</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16</a:t>
                      </a:r>
                    </a:p>
                  </a:txBody>
                  <a:tcPr/>
                </a:tc>
                <a:tc>
                  <a:txBody>
                    <a:bodyPr/>
                    <a:lstStyle/>
                    <a:p>
                      <a:pPr algn="ctr"/>
                      <a:r>
                        <a:rPr lang="en-US" dirty="0" smtClean="0"/>
                        <a:t>15</a:t>
                      </a:r>
                      <a:endParaRPr lang="en-US" dirty="0"/>
                    </a:p>
                  </a:txBody>
                  <a:tcPr/>
                </a:tc>
                <a:extLst>
                  <a:ext uri="{0D108BD9-81ED-4DB2-BD59-A6C34878D82A}">
                    <a16:rowId xmlns:a16="http://schemas.microsoft.com/office/drawing/2014/main" val="1601976465"/>
                  </a:ext>
                </a:extLst>
              </a:tr>
              <a:tr h="370840">
                <a:tc>
                  <a:txBody>
                    <a:bodyPr/>
                    <a:lstStyle/>
                    <a:p>
                      <a:pPr algn="l"/>
                      <a:r>
                        <a:rPr lang="en-US" dirty="0" smtClean="0"/>
                        <a:t>DVR Client Hires</a:t>
                      </a:r>
                      <a:endParaRPr lang="en-US" dirty="0"/>
                    </a:p>
                  </a:txBody>
                  <a:tcPr/>
                </a:tc>
                <a:tc>
                  <a:txBody>
                    <a:bodyPr/>
                    <a:lstStyle/>
                    <a:p>
                      <a:pPr algn="ctr"/>
                      <a:r>
                        <a:rPr lang="en-US" dirty="0" smtClean="0"/>
                        <a:t>28</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54</a:t>
                      </a:r>
                    </a:p>
                  </a:txBody>
                  <a:tcPr/>
                </a:tc>
                <a:tc>
                  <a:txBody>
                    <a:bodyPr/>
                    <a:lstStyle/>
                    <a:p>
                      <a:pPr algn="ctr"/>
                      <a:r>
                        <a:rPr lang="en-US" dirty="0" smtClean="0"/>
                        <a:t>40</a:t>
                      </a:r>
                      <a:endParaRPr lang="en-US" dirty="0"/>
                    </a:p>
                  </a:txBody>
                  <a:tcPr/>
                </a:tc>
                <a:extLst>
                  <a:ext uri="{0D108BD9-81ED-4DB2-BD59-A6C34878D82A}">
                    <a16:rowId xmlns:a16="http://schemas.microsoft.com/office/drawing/2014/main" val="506183778"/>
                  </a:ext>
                </a:extLst>
              </a:tr>
              <a:tr h="370840">
                <a:tc>
                  <a:txBody>
                    <a:bodyPr/>
                    <a:lstStyle/>
                    <a:p>
                      <a:pPr algn="l"/>
                      <a:r>
                        <a:rPr lang="en-US" dirty="0" smtClean="0"/>
                        <a:t>Separations</a:t>
                      </a:r>
                      <a:endParaRPr lang="en-US" dirty="0"/>
                    </a:p>
                  </a:txBody>
                  <a:tcPr/>
                </a:tc>
                <a:tc>
                  <a:txBody>
                    <a:bodyPr/>
                    <a:lstStyle/>
                    <a:p>
                      <a:pPr algn="ctr"/>
                      <a:r>
                        <a:rPr lang="en-US" dirty="0" smtClean="0"/>
                        <a:t>5,551</a:t>
                      </a:r>
                      <a:endParaRPr lang="en-US" dirty="0" smtClean="0"/>
                    </a:p>
                    <a:p>
                      <a:pPr algn="ctr"/>
                      <a:r>
                        <a:rPr lang="en-US" dirty="0" smtClean="0"/>
                        <a:t>220 (4%)</a:t>
                      </a:r>
                      <a:endParaRPr lang="en-US" dirty="0"/>
                    </a:p>
                  </a:txBody>
                  <a:tcPr/>
                </a:tc>
                <a:tc>
                  <a:txBody>
                    <a:bodyPr/>
                    <a:lstStyle/>
                    <a:p>
                      <a:pPr algn="ctr"/>
                      <a:r>
                        <a:rPr lang="en-US" dirty="0" smtClean="0"/>
                        <a:t>5,589</a:t>
                      </a:r>
                      <a:endParaRPr lang="en-US" dirty="0" smtClean="0"/>
                    </a:p>
                    <a:p>
                      <a:pPr algn="ctr"/>
                      <a:r>
                        <a:rPr lang="en-US" dirty="0" smtClean="0"/>
                        <a:t>247</a:t>
                      </a:r>
                      <a:r>
                        <a:rPr lang="en-US" baseline="0" dirty="0" smtClean="0"/>
                        <a:t> (4.4%)</a:t>
                      </a:r>
                      <a:endParaRPr lang="en-US" dirty="0" smtClean="0"/>
                    </a:p>
                  </a:txBody>
                  <a:tcPr/>
                </a:tc>
                <a:tc>
                  <a:txBody>
                    <a:bodyPr/>
                    <a:lstStyle/>
                    <a:p>
                      <a:pPr algn="ctr"/>
                      <a:r>
                        <a:rPr lang="en-US" dirty="0" smtClean="0"/>
                        <a:t>5,742</a:t>
                      </a:r>
                    </a:p>
                    <a:p>
                      <a:pPr algn="ctr"/>
                      <a:r>
                        <a:rPr lang="en-US" dirty="0" smtClean="0"/>
                        <a:t>232 (4%)</a:t>
                      </a:r>
                      <a:endParaRPr lang="en-US" dirty="0"/>
                    </a:p>
                  </a:txBody>
                  <a:tcPr/>
                </a:tc>
                <a:extLst>
                  <a:ext uri="{0D108BD9-81ED-4DB2-BD59-A6C34878D82A}">
                    <a16:rowId xmlns:a16="http://schemas.microsoft.com/office/drawing/2014/main" val="2420249602"/>
                  </a:ext>
                </a:extLst>
              </a:tr>
              <a:tr h="370840">
                <a:tc>
                  <a:txBody>
                    <a:bodyPr/>
                    <a:lstStyle/>
                    <a:p>
                      <a:pPr algn="l"/>
                      <a:r>
                        <a:rPr lang="en-US" dirty="0" smtClean="0"/>
                        <a:t>Planned Internship</a:t>
                      </a:r>
                      <a:r>
                        <a:rPr lang="en-US" baseline="0" dirty="0" smtClean="0"/>
                        <a:t>s</a:t>
                      </a:r>
                      <a:endParaRPr lang="en-US" dirty="0"/>
                    </a:p>
                  </a:txBody>
                  <a:tcPr/>
                </a:tc>
                <a:tc>
                  <a:txBody>
                    <a:bodyPr/>
                    <a:lstStyle/>
                    <a:p>
                      <a:pPr algn="ctr"/>
                      <a:r>
                        <a:rPr lang="en-US" dirty="0" smtClean="0"/>
                        <a:t>19</a:t>
                      </a:r>
                      <a:endParaRPr lang="en-US" dirty="0"/>
                    </a:p>
                  </a:txBody>
                  <a:tcPr/>
                </a:tc>
                <a:tc>
                  <a:txBody>
                    <a:bodyPr/>
                    <a:lstStyle/>
                    <a:p>
                      <a:pPr algn="ctr"/>
                      <a:r>
                        <a:rPr lang="en-US" dirty="0" smtClean="0"/>
                        <a:t>16</a:t>
                      </a:r>
                      <a:endParaRPr lang="en-US" dirty="0"/>
                    </a:p>
                  </a:txBody>
                  <a:tcPr/>
                </a:tc>
                <a:tc>
                  <a:txBody>
                    <a:bodyPr/>
                    <a:lstStyle/>
                    <a:p>
                      <a:pPr algn="ctr"/>
                      <a:r>
                        <a:rPr lang="en-US" dirty="0" smtClean="0"/>
                        <a:t>10</a:t>
                      </a:r>
                      <a:endParaRPr lang="en-US" dirty="0"/>
                    </a:p>
                  </a:txBody>
                  <a:tcPr/>
                </a:tc>
                <a:extLst>
                  <a:ext uri="{0D108BD9-81ED-4DB2-BD59-A6C34878D82A}">
                    <a16:rowId xmlns:a16="http://schemas.microsoft.com/office/drawing/2014/main" val="2160218060"/>
                  </a:ext>
                </a:extLst>
              </a:tr>
            </a:tbl>
          </a:graphicData>
        </a:graphic>
      </p:graphicFrame>
    </p:spTree>
    <p:extLst>
      <p:ext uri="{BB962C8B-B14F-4D97-AF65-F5344CB8AC3E}">
        <p14:creationId xmlns:p14="http://schemas.microsoft.com/office/powerpoint/2010/main" val="1817778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4" name="Content Placeholder 2"/>
          <p:cNvSpPr>
            <a:spLocks noGrp="1"/>
          </p:cNvSpPr>
          <p:nvPr>
            <p:ph idx="1"/>
          </p:nvPr>
        </p:nvSpPr>
        <p:spPr>
          <a:xfrm>
            <a:off x="606829" y="1126814"/>
            <a:ext cx="7971905" cy="5249047"/>
          </a:xfrm>
        </p:spPr>
        <p:txBody>
          <a:bodyPr>
            <a:normAutofit/>
          </a:bodyPr>
          <a:lstStyle/>
          <a:p>
            <a:r>
              <a:rPr lang="en-US" dirty="0" smtClean="0"/>
              <a:t>Enterprise (SHR):</a:t>
            </a:r>
            <a:endParaRPr lang="en-US" dirty="0" smtClean="0">
              <a:latin typeface="Calibri" panose="020F0502020204030204" pitchFamily="34" charset="0"/>
              <a:cs typeface="Calibri" panose="020F0502020204030204" pitchFamily="34" charset="0"/>
            </a:endParaRPr>
          </a:p>
          <a:p>
            <a:pPr marL="396875" indent="-284163">
              <a:spcAft>
                <a:spcPts val="1200"/>
              </a:spcAft>
              <a:buClr>
                <a:srgbClr val="1680BC"/>
              </a:buClr>
              <a:buFont typeface="Wingdings 2" panose="05020102010507070707" pitchFamily="18" charset="2"/>
              <a:buChar char=""/>
            </a:pPr>
            <a:r>
              <a:rPr lang="en-US" sz="2000" dirty="0" smtClean="0">
                <a:latin typeface="+mn-lt"/>
              </a:rPr>
              <a:t>Collaboration between SHR, DVR and DSB</a:t>
            </a:r>
            <a:endParaRPr lang="en-US" sz="2000" dirty="0">
              <a:latin typeface="+mn-lt"/>
            </a:endParaRPr>
          </a:p>
          <a:p>
            <a:pPr marL="396875" indent="-284163">
              <a:spcAft>
                <a:spcPts val="1200"/>
              </a:spcAft>
              <a:buClr>
                <a:srgbClr val="1680BC"/>
              </a:buClr>
              <a:buFont typeface="Wingdings 2" panose="05020102010507070707" pitchFamily="18" charset="2"/>
              <a:buChar char=""/>
            </a:pPr>
            <a:r>
              <a:rPr lang="en-US" sz="2100" dirty="0" smtClean="0">
                <a:latin typeface="+mn-lt"/>
              </a:rPr>
              <a:t>Create a business resource group (estimated launch June 2018)</a:t>
            </a:r>
          </a:p>
          <a:p>
            <a:pPr marL="396875" indent="-284163">
              <a:spcAft>
                <a:spcPts val="1200"/>
              </a:spcAft>
              <a:buClr>
                <a:srgbClr val="1680BC"/>
              </a:buClr>
              <a:buFont typeface="Wingdings 2" panose="05020102010507070707" pitchFamily="18" charset="2"/>
              <a:buChar char=""/>
            </a:pPr>
            <a:r>
              <a:rPr lang="en-US" sz="2100" dirty="0" smtClean="0">
                <a:latin typeface="+mn-lt"/>
              </a:rPr>
              <a:t>Conduct enterprise level data analysis </a:t>
            </a:r>
          </a:p>
          <a:p>
            <a:pPr marL="112712">
              <a:spcAft>
                <a:spcPts val="1200"/>
              </a:spcAft>
              <a:buClr>
                <a:srgbClr val="1680BC"/>
              </a:buClr>
            </a:pPr>
            <a:r>
              <a:rPr lang="en-US" sz="2400" dirty="0"/>
              <a:t>Agencies</a:t>
            </a:r>
            <a:r>
              <a:rPr lang="en-US" sz="2400" dirty="0" smtClean="0"/>
              <a:t>:</a:t>
            </a:r>
            <a:endParaRPr lang="en-US" sz="2100" dirty="0">
              <a:latin typeface="+mn-lt"/>
            </a:endParaRPr>
          </a:p>
          <a:p>
            <a:pPr marL="396875" indent="-284163">
              <a:spcAft>
                <a:spcPts val="1200"/>
              </a:spcAft>
              <a:buClr>
                <a:srgbClr val="1680BC"/>
              </a:buClr>
              <a:buFont typeface="Wingdings 2" panose="05020102010507070707" pitchFamily="18" charset="2"/>
              <a:buChar char=""/>
            </a:pPr>
            <a:r>
              <a:rPr lang="en-US" sz="2100" dirty="0" smtClean="0">
                <a:latin typeface="+mn-lt"/>
              </a:rPr>
              <a:t> </a:t>
            </a:r>
            <a:r>
              <a:rPr lang="en-US" sz="2000" dirty="0" smtClean="0">
                <a:latin typeface="+mn-lt"/>
              </a:rPr>
              <a:t>Collaborate </a:t>
            </a:r>
            <a:r>
              <a:rPr lang="en-US" sz="2000" dirty="0">
                <a:latin typeface="+mn-lt"/>
              </a:rPr>
              <a:t>with </a:t>
            </a:r>
            <a:r>
              <a:rPr lang="en-US" sz="2000" dirty="0" smtClean="0">
                <a:latin typeface="+mn-lt"/>
              </a:rPr>
              <a:t>DVR and DSB </a:t>
            </a:r>
            <a:r>
              <a:rPr lang="en-US" sz="2000" dirty="0">
                <a:latin typeface="+mn-lt"/>
              </a:rPr>
              <a:t>to assist agencies in recruiting and retaining employees in supported employment </a:t>
            </a:r>
            <a:r>
              <a:rPr lang="en-US" sz="2000" dirty="0" smtClean="0">
                <a:latin typeface="+mn-lt"/>
              </a:rPr>
              <a:t>positions.</a:t>
            </a:r>
          </a:p>
          <a:p>
            <a:pPr marL="396875" indent="-284163">
              <a:spcAft>
                <a:spcPts val="1200"/>
              </a:spcAft>
              <a:buClr>
                <a:srgbClr val="1680BC"/>
              </a:buClr>
              <a:buFont typeface="Wingdings 2" panose="05020102010507070707" pitchFamily="18" charset="2"/>
              <a:buChar char=""/>
            </a:pPr>
            <a:r>
              <a:rPr lang="en-US" sz="2000" dirty="0" smtClean="0">
                <a:latin typeface="+mn-lt"/>
              </a:rPr>
              <a:t>Participate in the state’s Supported Employment Program.</a:t>
            </a:r>
          </a:p>
          <a:p>
            <a:pPr marL="396875" indent="-284163">
              <a:spcAft>
                <a:spcPts val="1200"/>
              </a:spcAft>
              <a:buClr>
                <a:srgbClr val="1680BC"/>
              </a:buClr>
              <a:buFont typeface="Wingdings 2" panose="05020102010507070707" pitchFamily="18" charset="2"/>
              <a:buChar char=""/>
            </a:pPr>
            <a:r>
              <a:rPr lang="en-US" sz="2000" dirty="0" smtClean="0">
                <a:latin typeface="+mn-lt"/>
              </a:rPr>
              <a:t>Participate in the Disability Equity Index</a:t>
            </a:r>
          </a:p>
          <a:p>
            <a:pPr marL="396875" indent="-284163">
              <a:spcAft>
                <a:spcPts val="1200"/>
              </a:spcAft>
              <a:buClr>
                <a:srgbClr val="1680BC"/>
              </a:buClr>
              <a:buFont typeface="Wingdings 2" panose="05020102010507070707" pitchFamily="18" charset="2"/>
              <a:buChar char=""/>
            </a:pPr>
            <a:endParaRPr lang="en-US" sz="2000" dirty="0"/>
          </a:p>
          <a:p>
            <a:pPr marL="112712">
              <a:spcAft>
                <a:spcPts val="1200"/>
              </a:spcAft>
              <a:buClr>
                <a:srgbClr val="1680BC"/>
              </a:buClr>
            </a:pPr>
            <a:endParaRPr lang="en-US" dirty="0" smtClean="0"/>
          </a:p>
          <a:p>
            <a:pPr marL="112712">
              <a:spcAft>
                <a:spcPts val="1200"/>
              </a:spcAft>
              <a:buClr>
                <a:srgbClr val="1680BC"/>
              </a:buClr>
            </a:pPr>
            <a:endParaRPr lang="en-US" dirty="0"/>
          </a:p>
          <a:p>
            <a:pPr marL="112712">
              <a:spcAft>
                <a:spcPts val="1200"/>
              </a:spcAft>
              <a:buClr>
                <a:srgbClr val="1680BC"/>
              </a:buClr>
            </a:pPr>
            <a:endParaRPr lang="en-US" sz="2000" dirty="0" smtClean="0"/>
          </a:p>
        </p:txBody>
      </p:sp>
    </p:spTree>
    <p:extLst>
      <p:ext uri="{BB962C8B-B14F-4D97-AF65-F5344CB8AC3E}">
        <p14:creationId xmlns:p14="http://schemas.microsoft.com/office/powerpoint/2010/main" val="1400747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2017 Agency successes:</a:t>
            </a:r>
            <a:endParaRPr lang="en-US" dirty="0"/>
          </a:p>
        </p:txBody>
      </p:sp>
      <p:sp>
        <p:nvSpPr>
          <p:cNvPr id="4" name="Content Placeholder 2"/>
          <p:cNvSpPr>
            <a:spLocks noGrp="1"/>
          </p:cNvSpPr>
          <p:nvPr>
            <p:ph idx="1"/>
          </p:nvPr>
        </p:nvSpPr>
        <p:spPr>
          <a:xfrm>
            <a:off x="606829" y="1126814"/>
            <a:ext cx="7971905" cy="5249047"/>
          </a:xfrm>
        </p:spPr>
        <p:txBody>
          <a:bodyPr>
            <a:normAutofit/>
          </a:bodyPr>
          <a:lstStyle/>
          <a:p>
            <a:pPr lvl="0"/>
            <a:r>
              <a:rPr lang="en-US" dirty="0"/>
              <a:t>The Military Department </a:t>
            </a:r>
            <a:r>
              <a:rPr lang="en-US" sz="1800" dirty="0"/>
              <a:t>increased the percentage of people with disabilities within their agency from 4.6 percent to 5.1 percent by attending job fairs and posting announcements on websites that specifically target individuals with disabilities.         </a:t>
            </a:r>
          </a:p>
          <a:p>
            <a:pPr lvl="0"/>
            <a:endParaRPr lang="en-US" dirty="0" smtClean="0"/>
          </a:p>
          <a:p>
            <a:pPr lvl="0"/>
            <a:r>
              <a:rPr lang="en-US" dirty="0" smtClean="0"/>
              <a:t>The </a:t>
            </a:r>
            <a:r>
              <a:rPr lang="en-US" dirty="0"/>
              <a:t>Department of Corrections </a:t>
            </a:r>
            <a:r>
              <a:rPr lang="en-US" sz="1800" dirty="0"/>
              <a:t>partnered with DVR to promote job opportunities. They updated their website and job postings, making them compliant with the Americans with Disabilities Act increasing access to the opportunities available. </a:t>
            </a:r>
          </a:p>
          <a:p>
            <a:endParaRPr lang="en-US" dirty="0" smtClean="0"/>
          </a:p>
          <a:p>
            <a:r>
              <a:rPr lang="en-US" dirty="0" smtClean="0"/>
              <a:t>The </a:t>
            </a:r>
            <a:r>
              <a:rPr lang="en-US" dirty="0"/>
              <a:t>Department of Labor and Industries </a:t>
            </a:r>
            <a:r>
              <a:rPr lang="en-US" sz="1800" dirty="0"/>
              <a:t>attended disability job fairs. They posted positions with </a:t>
            </a:r>
            <a:r>
              <a:rPr lang="en-US" sz="1800" dirty="0" err="1"/>
              <a:t>WorkSource</a:t>
            </a:r>
            <a:r>
              <a:rPr lang="en-US" sz="1800" dirty="0"/>
              <a:t> and met with the Wounded Warriors organization which resulted in increased affirmative action utilization in several job groups. </a:t>
            </a:r>
          </a:p>
          <a:p>
            <a:pPr marL="112712">
              <a:spcAft>
                <a:spcPts val="1200"/>
              </a:spcAft>
              <a:buClr>
                <a:srgbClr val="1680BC"/>
              </a:buClr>
            </a:pPr>
            <a:endParaRPr lang="en-US" dirty="0" smtClean="0"/>
          </a:p>
          <a:p>
            <a:pPr marL="112712">
              <a:spcAft>
                <a:spcPts val="1200"/>
              </a:spcAft>
              <a:buClr>
                <a:srgbClr val="1680BC"/>
              </a:buClr>
            </a:pPr>
            <a:endParaRPr lang="en-US" dirty="0"/>
          </a:p>
          <a:p>
            <a:pPr marL="112712">
              <a:spcAft>
                <a:spcPts val="1200"/>
              </a:spcAft>
              <a:buClr>
                <a:srgbClr val="1680BC"/>
              </a:buClr>
            </a:pPr>
            <a:endParaRPr lang="en-US" sz="2000" dirty="0" smtClean="0"/>
          </a:p>
        </p:txBody>
      </p:sp>
    </p:spTree>
    <p:extLst>
      <p:ext uri="{BB962C8B-B14F-4D97-AF65-F5344CB8AC3E}">
        <p14:creationId xmlns:p14="http://schemas.microsoft.com/office/powerpoint/2010/main" val="801307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1059917" y="920648"/>
            <a:ext cx="3753152" cy="1658938"/>
          </a:xfrm>
        </p:spPr>
        <p:txBody>
          <a:bodyPr>
            <a:normAutofit/>
          </a:bodyPr>
          <a:lstStyle/>
          <a:p>
            <a:r>
              <a:rPr lang="en-US" sz="3200" dirty="0" smtClean="0"/>
              <a:t>FOR MORE INFORMATION:</a:t>
            </a:r>
            <a:endParaRPr lang="en-US" sz="3200" dirty="0"/>
          </a:p>
        </p:txBody>
      </p:sp>
      <p:sp>
        <p:nvSpPr>
          <p:cNvPr id="4" name="Text Placeholder 3"/>
          <p:cNvSpPr>
            <a:spLocks noGrp="1"/>
          </p:cNvSpPr>
          <p:nvPr>
            <p:ph type="body" sz="quarter" idx="17"/>
          </p:nvPr>
        </p:nvSpPr>
        <p:spPr>
          <a:xfrm>
            <a:off x="1059917" y="2180662"/>
            <a:ext cx="5327650" cy="2732158"/>
          </a:xfrm>
        </p:spPr>
        <p:txBody>
          <a:bodyPr>
            <a:normAutofit fontScale="92500" lnSpcReduction="20000"/>
          </a:bodyPr>
          <a:lstStyle/>
          <a:p>
            <a:r>
              <a:rPr lang="en-US" sz="2000" dirty="0" smtClean="0"/>
              <a:t>Ann Reiter </a:t>
            </a:r>
            <a:r>
              <a:rPr lang="en-US" sz="1600" dirty="0" smtClean="0"/>
              <a:t>for reporting </a:t>
            </a:r>
            <a:r>
              <a:rPr lang="en-US" sz="1600" dirty="0" err="1" smtClean="0"/>
              <a:t>reqs</a:t>
            </a:r>
            <a:r>
              <a:rPr lang="en-US" sz="1600" dirty="0" smtClean="0"/>
              <a:t>. </a:t>
            </a:r>
            <a:r>
              <a:rPr lang="en-US" sz="1600" dirty="0"/>
              <a:t>a</a:t>
            </a:r>
            <a:r>
              <a:rPr lang="en-US" sz="1600" dirty="0" smtClean="0"/>
              <a:t>nd process information</a:t>
            </a:r>
          </a:p>
          <a:p>
            <a:r>
              <a:rPr lang="en-US" sz="2000" dirty="0" smtClean="0"/>
              <a:t>(360) 810-0563</a:t>
            </a:r>
          </a:p>
          <a:p>
            <a:r>
              <a:rPr lang="en-US" sz="2000" dirty="0" smtClean="0">
                <a:hlinkClick r:id="rId2"/>
              </a:rPr>
              <a:t>ann.reiter@ofm.wa.gov</a:t>
            </a:r>
            <a:endParaRPr lang="en-US" sz="2000" dirty="0" smtClean="0"/>
          </a:p>
          <a:p>
            <a:pPr algn="ctr"/>
            <a:r>
              <a:rPr lang="en-US" sz="1600" dirty="0"/>
              <a:t>Or</a:t>
            </a:r>
          </a:p>
          <a:p>
            <a:r>
              <a:rPr lang="en-US" sz="2000" dirty="0" smtClean="0"/>
              <a:t>Cassie Bordelon </a:t>
            </a:r>
            <a:r>
              <a:rPr lang="en-US" sz="1600" dirty="0" smtClean="0"/>
              <a:t>for statewide or agency data</a:t>
            </a:r>
          </a:p>
          <a:p>
            <a:r>
              <a:rPr lang="en-US" sz="2000" dirty="0" smtClean="0"/>
              <a:t>(360) 480-1799</a:t>
            </a:r>
          </a:p>
          <a:p>
            <a:r>
              <a:rPr lang="en-US" sz="2000" dirty="0" smtClean="0">
                <a:hlinkClick r:id="rId3"/>
              </a:rPr>
              <a:t>cassie.bordelon@ofm.wa.gov</a:t>
            </a:r>
            <a:endParaRPr lang="en-US" sz="2000" dirty="0" smtClean="0"/>
          </a:p>
          <a:p>
            <a:pPr algn="ctr"/>
            <a:r>
              <a:rPr lang="en-US" sz="2000" dirty="0"/>
              <a:t>Or</a:t>
            </a:r>
          </a:p>
          <a:p>
            <a:r>
              <a:rPr lang="en-US" sz="2000" dirty="0" smtClean="0"/>
              <a:t>Tammy Pitre </a:t>
            </a:r>
            <a:r>
              <a:rPr lang="en-US" sz="1600" dirty="0"/>
              <a:t>for statewide or agency </a:t>
            </a:r>
            <a:r>
              <a:rPr lang="en-US" sz="1600" dirty="0" smtClean="0"/>
              <a:t>strategies</a:t>
            </a:r>
            <a:endParaRPr lang="en-US" sz="1600" dirty="0"/>
          </a:p>
          <a:p>
            <a:r>
              <a:rPr lang="en-US" sz="2000" dirty="0"/>
              <a:t>(</a:t>
            </a:r>
            <a:r>
              <a:rPr lang="en-US" sz="2000" dirty="0" smtClean="0"/>
              <a:t>360) 407-4127</a:t>
            </a:r>
            <a:endParaRPr lang="en-US" sz="2000" dirty="0"/>
          </a:p>
          <a:p>
            <a:r>
              <a:rPr lang="en-US" sz="2000" dirty="0" smtClean="0">
                <a:hlinkClick r:id="rId4"/>
              </a:rPr>
              <a:t>tammy.pitre@ofm.wa.gov</a:t>
            </a:r>
            <a:endParaRPr lang="en-US" sz="2000" dirty="0"/>
          </a:p>
          <a:p>
            <a:endParaRPr lang="en-US" dirty="0" smtClean="0"/>
          </a:p>
          <a:p>
            <a:endParaRPr lang="en-US" dirty="0"/>
          </a:p>
          <a:p>
            <a:endParaRPr lang="en-US" dirty="0"/>
          </a:p>
        </p:txBody>
      </p:sp>
    </p:spTree>
    <p:extLst>
      <p:ext uri="{BB962C8B-B14F-4D97-AF65-F5344CB8AC3E}">
        <p14:creationId xmlns:p14="http://schemas.microsoft.com/office/powerpoint/2010/main" val="1376829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5D2C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fontScheme name="Custom 3">
      <a:majorFont>
        <a:latin typeface="Franklin Gothic Heavy"/>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gs xmlns="9987ccb2-fedd-444e-99c7-a3b7a566b7c6" xsi:nil="true"/>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68E7AC09BE8BB47A2167528D560AB5C" ma:contentTypeVersion="6" ma:contentTypeDescription="Create a new document." ma:contentTypeScope="" ma:versionID="819d042e9084dca3ddf47532f8da6ee9">
  <xsd:schema xmlns:xsd="http://www.w3.org/2001/XMLSchema" xmlns:xs="http://www.w3.org/2001/XMLSchema" xmlns:p="http://schemas.microsoft.com/office/2006/metadata/properties" xmlns:ns1="http://schemas.microsoft.com/sharepoint/v3" xmlns:ns2="9987ccb2-fedd-444e-99c7-a3b7a566b7c6" targetNamespace="http://schemas.microsoft.com/office/2006/metadata/properties" ma:root="true" ma:fieldsID="6231946738a2a9d93c15267e247f686d" ns1:_="" ns2:_="">
    <xsd:import namespace="http://schemas.microsoft.com/sharepoint/v3"/>
    <xsd:import namespace="9987ccb2-fedd-444e-99c7-a3b7a566b7c6"/>
    <xsd:element name="properties">
      <xsd:complexType>
        <xsd:sequence>
          <xsd:element name="documentManagement">
            <xsd:complexType>
              <xsd:all>
                <xsd:element ref="ns1:PublishingStartDate" minOccurs="0"/>
                <xsd:element ref="ns1:PublishingExpirationDate" minOccurs="0"/>
                <xsd:element ref="ns2: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87ccb2-fedd-444e-99c7-a3b7a566b7c6" elementFormDefault="qualified">
    <xsd:import namespace="http://schemas.microsoft.com/office/2006/documentManagement/types"/>
    <xsd:import namespace="http://schemas.microsoft.com/office/infopath/2007/PartnerControls"/>
    <xsd:element name="Tags" ma:index="10" nillable="true" ma:displayName="Tags" ma:internalName="Tag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DD569F-B89B-4960-A35B-EA2E4AC4D6EB}">
  <ds:schemaRefs>
    <ds:schemaRef ds:uri="http://schemas.microsoft.com/sharepoint/v3/contenttype/forms"/>
  </ds:schemaRefs>
</ds:datastoreItem>
</file>

<file path=customXml/itemProps2.xml><?xml version="1.0" encoding="utf-8"?>
<ds:datastoreItem xmlns:ds="http://schemas.openxmlformats.org/officeDocument/2006/customXml" ds:itemID="{C158D409-310C-4F65-8B28-04AB20274EB3}">
  <ds:schemaRefs>
    <ds:schemaRef ds:uri="http://www.w3.org/XML/1998/namespace"/>
    <ds:schemaRef ds:uri="http://purl.org/dc/elements/1.1/"/>
    <ds:schemaRef ds:uri="http://schemas.microsoft.com/office/2006/documentManagement/types"/>
    <ds:schemaRef ds:uri="http://purl.org/dc/dcmitype/"/>
    <ds:schemaRef ds:uri="http://purl.org/dc/terms/"/>
    <ds:schemaRef ds:uri="http://schemas.microsoft.com/office/2006/metadata/properties"/>
    <ds:schemaRef ds:uri="9987ccb2-fedd-444e-99c7-a3b7a566b7c6"/>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3A531FFD-323D-4BD9-A9FC-B0D6B2437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987ccb2-fedd-444e-99c7-a3b7a566b7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523</TotalTime>
  <Words>386</Words>
  <Application>Microsoft Office PowerPoint</Application>
  <PresentationFormat>On-screen Show (4:3)</PresentationFormat>
  <Paragraphs>79</Paragraphs>
  <Slides>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vt:i4>
      </vt:variant>
    </vt:vector>
  </HeadingPairs>
  <TitlesOfParts>
    <vt:vector size="17" baseType="lpstr">
      <vt:lpstr>Arial</vt:lpstr>
      <vt:lpstr>Calibri</vt:lpstr>
      <vt:lpstr>Calibri Light</vt:lpstr>
      <vt:lpstr>Courier New</vt:lpstr>
      <vt:lpstr>Franklin Gothic Heavy</vt:lpstr>
      <vt:lpstr>Georgia</vt:lpstr>
      <vt:lpstr>Segoe UI Black</vt:lpstr>
      <vt:lpstr>Segoe UI Light</vt:lpstr>
      <vt:lpstr>Segoe UI Semilight</vt:lpstr>
      <vt:lpstr>Wingdings 2</vt:lpstr>
      <vt:lpstr>Office Theme</vt:lpstr>
      <vt:lpstr>PowerPoint Presentation</vt:lpstr>
      <vt:lpstr>RCW 43.41.275</vt:lpstr>
      <vt:lpstr>PowerPoint Presentation</vt:lpstr>
      <vt:lpstr>Strategies</vt:lpstr>
      <vt:lpstr>FY 2017 Agency successes:</vt:lpstr>
      <vt:lpstr>PowerPoint Presentation</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Cahill, Erin (OFM)</dc:creator>
  <cp:lastModifiedBy>Reiter, Ann (OFM)</cp:lastModifiedBy>
  <cp:revision>41</cp:revision>
  <dcterms:created xsi:type="dcterms:W3CDTF">2018-02-16T20:00:56Z</dcterms:created>
  <dcterms:modified xsi:type="dcterms:W3CDTF">2018-03-06T17:41:45Z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0x010100468E7AC09BE8BB47A2167528D560AB5C</vt:lpwstr>
  </property>
</Properties>
</file>