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4" r:id="rId4"/>
  </p:sldMasterIdLst>
  <p:notesMasterIdLst>
    <p:notesMasterId r:id="rId53"/>
  </p:notesMasterIdLst>
  <p:handoutMasterIdLst>
    <p:handoutMasterId r:id="rId54"/>
  </p:handoutMasterIdLst>
  <p:sldIdLst>
    <p:sldId id="443" r:id="rId5"/>
    <p:sldId id="299" r:id="rId6"/>
    <p:sldId id="463" r:id="rId7"/>
    <p:sldId id="464" r:id="rId8"/>
    <p:sldId id="466" r:id="rId9"/>
    <p:sldId id="522" r:id="rId10"/>
    <p:sldId id="467" r:id="rId11"/>
    <p:sldId id="468" r:id="rId12"/>
    <p:sldId id="469" r:id="rId13"/>
    <p:sldId id="470" r:id="rId14"/>
    <p:sldId id="505" r:id="rId15"/>
    <p:sldId id="472" r:id="rId16"/>
    <p:sldId id="471" r:id="rId17"/>
    <p:sldId id="473" r:id="rId18"/>
    <p:sldId id="474" r:id="rId19"/>
    <p:sldId id="475" r:id="rId20"/>
    <p:sldId id="476" r:id="rId21"/>
    <p:sldId id="477" r:id="rId22"/>
    <p:sldId id="481" r:id="rId23"/>
    <p:sldId id="482" r:id="rId24"/>
    <p:sldId id="483" r:id="rId25"/>
    <p:sldId id="484" r:id="rId26"/>
    <p:sldId id="525" r:id="rId27"/>
    <p:sldId id="485" r:id="rId28"/>
    <p:sldId id="515" r:id="rId29"/>
    <p:sldId id="520" r:id="rId30"/>
    <p:sldId id="521" r:id="rId31"/>
    <p:sldId id="517" r:id="rId32"/>
    <p:sldId id="518" r:id="rId33"/>
    <p:sldId id="519" r:id="rId34"/>
    <p:sldId id="489" r:id="rId35"/>
    <p:sldId id="490" r:id="rId36"/>
    <p:sldId id="491" r:id="rId37"/>
    <p:sldId id="492" r:id="rId38"/>
    <p:sldId id="493" r:id="rId39"/>
    <p:sldId id="506" r:id="rId40"/>
    <p:sldId id="507" r:id="rId41"/>
    <p:sldId id="508" r:id="rId42"/>
    <p:sldId id="496" r:id="rId43"/>
    <p:sldId id="524" r:id="rId44"/>
    <p:sldId id="499" r:id="rId45"/>
    <p:sldId id="498" r:id="rId46"/>
    <p:sldId id="500" r:id="rId47"/>
    <p:sldId id="501" r:id="rId48"/>
    <p:sldId id="502" r:id="rId49"/>
    <p:sldId id="503" r:id="rId50"/>
    <p:sldId id="459" r:id="rId51"/>
    <p:sldId id="460" r:id="rId5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96" userDrawn="1">
          <p15:clr>
            <a:srgbClr val="A4A3A4"/>
          </p15:clr>
        </p15:guide>
        <p15:guide id="2" pos="198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17FF310-FB60-8593-FEA4-9BC8919BBA91}" name="Kelley, David (OFM)" initials="DK" userId="S::David.Kelley@ofm.wa.gov::c761dd86-61c3-4386-8521-5e9948092bdc" providerId="AD"/>
  <p188:author id="{86B9FA29-4C4A-BECC-FBED-09FFE8146693}" name="Thomas, Ralph (OFM)" initials="TR(" userId="S::Ralph.Thomas@OFM.WA.GOV::0fea18a9-0102-48fa-83ee-f21bdb74dc2c" providerId="AD"/>
  <p188:author id="{5DFD4B4D-987D-B60A-A69D-256062D453AA}" name="Baldini, Myra (OFM)" initials="B(" userId="S::myra.baldini@ofm.wa.gov::9988cbe2-8f02-4a3b-9025-864b101a37a4" providerId="AD"/>
  <p188:author id="{AB22A579-F907-9273-1760-63B90746643F}" name="Graf, Martin (OFM)" initials="MG" userId="S::Martin.Graf@ofm.wa.gov::5d50ddd2-780f-4485-a05d-236b57fcf596" providerId="AD"/>
  <p188:author id="{E6C2DA84-BF43-C79E-116F-E759BA9651E7}" name="Hawkins, Sarah (OFM)" initials="SH" userId="S::Sarah.Hawkins@ofm.wa.gov::7aaa8ce0-12b3-4793-898c-4f280e1f8632" providerId="AD"/>
  <p188:author id="{8B50DAA0-E4A3-9001-8B73-4700F87E1E70}" name="Masterson, Jennifer (OFM)" initials="MJ(" userId="S::jennifer.masterson@ofm.wa.gov::ab31efda-c15c-451f-9362-07df94161a97" providerId="AD"/>
  <p188:author id="{1BBDF2B5-7059-0AAC-6A44-6013F2926601}" name="Nickerson, Seth (OFM)" initials="N(" userId="S::seth.nickerson@ofm.wa.gov::b914db15-0dee-480b-8426-6a4a01db268f" providerId="AD"/>
  <p188:author id="{3A99DBB7-D0FD-8700-6679-38F1D6AF6DE2}" name="Snell, Nona (OFM)" initials="SN(" userId="S::Nona.Snell@ofm.wa.gov::2d7f02e9-bbee-4d05-b1e8-325c89322a6c" providerId="AD"/>
  <p188:author id="{F48772C4-B4FB-5E57-78C0-5BFF906EB1CE}" name="Roudabush, Cassandra (OFM)" initials="CR" userId="S::Cassandra.Roudabush@ofm.wa.gov::8f4be9a0-f76b-4d21-9205-c3b26d7143e7" providerId="AD"/>
  <p188:author id="{2C129AED-77CA-084C-FB58-72EE3CDBCE0B}" name="Yancey, April (OFM)" initials="AY" userId="S::april.yancey@ofm.wa.gov::0feb8dcf-1cba-4d6e-8b7c-4368ff0a47b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sterson, Jennifer (OFM)" initials="MJ(" lastIdx="1" clrIdx="0">
    <p:extLst>
      <p:ext uri="{19B8F6BF-5375-455C-9EA6-DF929625EA0E}">
        <p15:presenceInfo xmlns:p15="http://schemas.microsoft.com/office/powerpoint/2012/main" userId="S-1-5-21-2226630325-536777373-1012264283-13965" providerId="AD"/>
      </p:ext>
    </p:extLst>
  </p:cmAuthor>
  <p:cmAuthor id="2" name="Baldini, Myra (OFM)" initials="BM(" lastIdx="13" clrIdx="1">
    <p:extLst>
      <p:ext uri="{19B8F6BF-5375-455C-9EA6-DF929625EA0E}">
        <p15:presenceInfo xmlns:p15="http://schemas.microsoft.com/office/powerpoint/2012/main" userId="S::Myra.Baldini@ofm.wa.gov::9988cbe2-8f02-4a3b-9025-864b101a37a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3D61"/>
    <a:srgbClr val="FF9900"/>
    <a:srgbClr val="66FF66"/>
    <a:srgbClr val="20233E"/>
    <a:srgbClr val="5EBBDD"/>
    <a:srgbClr val="355E71"/>
    <a:srgbClr val="51617B"/>
    <a:srgbClr val="445268"/>
    <a:srgbClr val="E0F2F8"/>
    <a:srgbClr val="E5E9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60E320-7B4C-4D49-953B-D18030067146}" v="12" dt="2025-07-02T22:09:41.2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68" autoAdjust="0"/>
    <p:restoredTop sz="61222" autoAdjust="0"/>
  </p:normalViewPr>
  <p:slideViewPr>
    <p:cSldViewPr snapToGrid="0">
      <p:cViewPr varScale="1">
        <p:scale>
          <a:sx n="75" d="100"/>
          <a:sy n="75" d="100"/>
        </p:scale>
        <p:origin x="1452" y="72"/>
      </p:cViewPr>
      <p:guideLst>
        <p:guide orient="horz" pos="1896"/>
        <p:guide pos="1984"/>
      </p:guideLst>
    </p:cSldViewPr>
  </p:slideViewPr>
  <p:outlineViewPr>
    <p:cViewPr>
      <p:scale>
        <a:sx n="33" d="100"/>
        <a:sy n="33" d="100"/>
      </p:scale>
      <p:origin x="0" y="-2118"/>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1.xml"/><Relationship Id="rId61" Type="http://schemas.microsoft.com/office/2018/10/relationships/authors" Targe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3"/>
            <a:ext cx="3037840" cy="466434"/>
          </a:xfrm>
          <a:prstGeom prst="rect">
            <a:avLst/>
          </a:prstGeom>
        </p:spPr>
        <p:txBody>
          <a:bodyPr vert="horz" lIns="93177" tIns="46589" rIns="93177" bIns="46589" rtlCol="0"/>
          <a:lstStyle>
            <a:lvl1pPr algn="r">
              <a:defRPr sz="1200"/>
            </a:lvl1pPr>
          </a:lstStyle>
          <a:p>
            <a:fld id="{A38EF0FD-A960-4227-8157-2515A9E8D534}" type="datetimeFigureOut">
              <a:rPr lang="en-US" smtClean="0"/>
              <a:t>7/21/2025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E692C39-361F-4B48-947F-F728DEEF1556}" type="slidenum">
              <a:rPr lang="en-US" smtClean="0"/>
              <a:t>‹#›</a:t>
            </a:fld>
            <a:endParaRPr lang="en-US"/>
          </a:p>
        </p:txBody>
      </p:sp>
    </p:spTree>
    <p:extLst>
      <p:ext uri="{BB962C8B-B14F-4D97-AF65-F5344CB8AC3E}">
        <p14:creationId xmlns:p14="http://schemas.microsoft.com/office/powerpoint/2010/main" val="27299473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3"/>
            <a:ext cx="3037840" cy="466434"/>
          </a:xfrm>
          <a:prstGeom prst="rect">
            <a:avLst/>
          </a:prstGeom>
        </p:spPr>
        <p:txBody>
          <a:bodyPr vert="horz" lIns="93177" tIns="46589" rIns="93177" bIns="46589" rtlCol="0"/>
          <a:lstStyle>
            <a:lvl1pPr algn="r">
              <a:defRPr sz="1200"/>
            </a:lvl1pPr>
          </a:lstStyle>
          <a:p>
            <a:fld id="{2B4F0791-0BEA-4611-8EE5-CD2781F84E19}" type="datetimeFigureOut">
              <a:rPr lang="en-US" smtClean="0"/>
              <a:t>7/21/2025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1"/>
            <a:ext cx="5608320" cy="3660459"/>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8770E3E-7611-49E3-9AEA-3A90DE37498F}" type="slidenum">
              <a:rPr lang="en-US" smtClean="0"/>
              <a:t>‹#›</a:t>
            </a:fld>
            <a:endParaRPr lang="en-US"/>
          </a:p>
        </p:txBody>
      </p:sp>
    </p:spTree>
    <p:extLst>
      <p:ext uri="{BB962C8B-B14F-4D97-AF65-F5344CB8AC3E}">
        <p14:creationId xmlns:p14="http://schemas.microsoft.com/office/powerpoint/2010/main" val="3892608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ofm.wa.gov/state-human-resources/compensation-job-classes/job-classes-and-salaries/position-allocation-process/classification-and-allocation-resource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dirty="0"/>
              <a:t>(Sarah) - Introduce Training Team</a:t>
            </a:r>
          </a:p>
          <a:p>
            <a:endParaRPr lang="en-US" sz="1200" dirty="0"/>
          </a:p>
          <a:p>
            <a:r>
              <a:rPr lang="en-US" sz="1200" dirty="0"/>
              <a:t>Welcome to the Lunch &amp; Learn session, Introduction to Position Allocation. Thank you for joining us today.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Introductions: Marty Graf, Sarah Hawkins.</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training is an abbreviated version of our full Introduction to Position Allocation training. We intend for this to be an interactive session and will be asking you questions throughout, and you can reply using the chat.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For today’s conversation we’ll share a high level of the allocation process. The recording of today’s presentation and the slide deck will be available on the Lunch &amp; Learn website in a few days. Our PowerPoint has links so you can go back and reference the resources in the future. Our goal for today is to provide you with a broad understanding of elements that go into a position allocation.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We’ll also have a Q&amp;A session at the end of the presentation.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Please note, this training is formulated for a generic non-represented classified Washington General Service (WGS) positions. For represented positions, you will want to refer to the appropriate article in your collective bargaining agreement.</a:t>
            </a:r>
          </a:p>
          <a:p>
            <a:endParaRPr lang="en-US" dirty="0"/>
          </a:p>
          <a:p>
            <a:r>
              <a:rPr lang="en-US" dirty="0"/>
              <a:t>Let’s jump in! </a:t>
            </a:r>
          </a:p>
        </p:txBody>
      </p:sp>
      <p:sp>
        <p:nvSpPr>
          <p:cNvPr id="4" name="Slide Number Placeholder 3"/>
          <p:cNvSpPr>
            <a:spLocks noGrp="1"/>
          </p:cNvSpPr>
          <p:nvPr>
            <p:ph type="sldNum" sz="quarter" idx="5"/>
          </p:nvPr>
        </p:nvSpPr>
        <p:spPr/>
        <p:txBody>
          <a:bodyPr/>
          <a:lstStyle/>
          <a:p>
            <a:fld id="{58770E3E-7611-49E3-9AEA-3A90DE37498F}" type="slidenum">
              <a:rPr lang="en-US" smtClean="0"/>
              <a:t>1</a:t>
            </a:fld>
            <a:endParaRPr lang="en-US"/>
          </a:p>
        </p:txBody>
      </p:sp>
    </p:spTree>
    <p:extLst>
      <p:ext uri="{BB962C8B-B14F-4D97-AF65-F5344CB8AC3E}">
        <p14:creationId xmlns:p14="http://schemas.microsoft.com/office/powerpoint/2010/main" val="1486987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400" b="1" dirty="0"/>
              <a:t>(Marty) </a:t>
            </a:r>
          </a:p>
          <a:p>
            <a:pPr algn="ctr"/>
            <a:endParaRPr lang="en-US" sz="1400" b="1" dirty="0"/>
          </a:p>
          <a:p>
            <a:pPr marL="0" marR="0">
              <a:lnSpc>
                <a:spcPct val="107000"/>
              </a:lnSpc>
              <a:spcBef>
                <a:spcPts val="0"/>
              </a:spcBef>
              <a:spcAft>
                <a:spcPts val="800"/>
              </a:spcAft>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The Position Description is core to the allocation review process. The PD may be updated at any time, for example, whenever the duties of the position change, or as a result of the position allocation review process, etc.</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You are not required to use the state form, but the form MUST cover the required components in accordance with WAC 357.13.040:</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07000"/>
              </a:lnSpc>
              <a:spcBef>
                <a:spcPts val="0"/>
              </a:spcBef>
              <a:spcAft>
                <a:spcPts val="0"/>
              </a:spcAft>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1. Must list the primary duties and responsibilities currently assigned to the position</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Key work activities performed by position in order to achieve particular outcomes, products and responsibilities</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The allocation is based on the majority of work</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07000"/>
              </a:lnSpc>
              <a:spcBef>
                <a:spcPts val="0"/>
              </a:spcBef>
              <a:spcAft>
                <a:spcPts val="800"/>
              </a:spcAft>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2. Must list the required competencies as determined by the employer;</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914400" marR="0">
              <a:lnSpc>
                <a:spcPct val="107000"/>
              </a:lnSpc>
              <a:spcBef>
                <a:spcPts val="0"/>
              </a:spcBef>
              <a:spcAft>
                <a:spcPts val="800"/>
              </a:spcAft>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There are two types of competencies; specific job-related and core competencies.</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800100" marR="0" lvl="1" indent="-342900">
              <a:lnSpc>
                <a:spcPct val="107000"/>
              </a:lnSpc>
              <a:spcBef>
                <a:spcPts val="0"/>
              </a:spcBef>
              <a:spcAft>
                <a:spcPts val="0"/>
              </a:spcAft>
              <a:buFont typeface="Courier New" panose="02070309020205020404" pitchFamily="49" charset="0"/>
              <a:buChar char="o"/>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Measurable or observables KSAs (Knowledge, Skills and Abilities), critical to job or function success</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800100" marR="0" lvl="1" indent="-342900">
              <a:lnSpc>
                <a:spcPct val="107000"/>
              </a:lnSpc>
              <a:spcBef>
                <a:spcPts val="0"/>
              </a:spcBef>
              <a:spcAft>
                <a:spcPts val="0"/>
              </a:spcAft>
              <a:buFont typeface="Courier New" panose="02070309020205020404" pitchFamily="49" charset="0"/>
              <a:buChar char="o"/>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Organization or division-based expectations</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800100" marR="0" lvl="1" indent="-342900">
              <a:lnSpc>
                <a:spcPct val="107000"/>
              </a:lnSpc>
              <a:spcBef>
                <a:spcPts val="0"/>
              </a:spcBef>
              <a:spcAft>
                <a:spcPts val="800"/>
              </a:spcAft>
              <a:buFont typeface="Courier New" panose="02070309020205020404" pitchFamily="49" charset="0"/>
              <a:buChar char="o"/>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Required versus desired qualifications</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07000"/>
              </a:lnSpc>
              <a:spcBef>
                <a:spcPts val="0"/>
              </a:spcBef>
              <a:spcAft>
                <a:spcPts val="800"/>
              </a:spcAft>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3.  Identify the essential functions; and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800100" marR="0" indent="-342900">
              <a:lnSpc>
                <a:spcPct val="107000"/>
              </a:lnSpc>
              <a:spcBef>
                <a:spcPts val="0"/>
              </a:spcBef>
              <a:spcAft>
                <a:spcPts val="800"/>
              </a:spcAft>
              <a:buAutoNum type="arabicPeriod" startAt="4"/>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Include any other job-related information as needed, such as conditions of employment.</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a:p>
            <a:r>
              <a:rPr lang="en-US" dirty="0"/>
              <a:t>Please note that some agencies use working titles that differ from the official job classification title. Please use the official job classification titles on the PD but it’s okay to refer to the working title within the agency. </a:t>
            </a:r>
          </a:p>
        </p:txBody>
      </p:sp>
      <p:sp>
        <p:nvSpPr>
          <p:cNvPr id="4" name="Slide Number Placeholder 3"/>
          <p:cNvSpPr>
            <a:spLocks noGrp="1"/>
          </p:cNvSpPr>
          <p:nvPr>
            <p:ph type="sldNum" sz="quarter" idx="5"/>
          </p:nvPr>
        </p:nvSpPr>
        <p:spPr/>
        <p:txBody>
          <a:bodyPr/>
          <a:lstStyle/>
          <a:p>
            <a:fld id="{58770E3E-7611-49E3-9AEA-3A90DE37498F}" type="slidenum">
              <a:rPr lang="en-US" smtClean="0"/>
              <a:t>10</a:t>
            </a:fld>
            <a:endParaRPr lang="en-US"/>
          </a:p>
        </p:txBody>
      </p:sp>
    </p:spTree>
    <p:extLst>
      <p:ext uri="{BB962C8B-B14F-4D97-AF65-F5344CB8AC3E}">
        <p14:creationId xmlns:p14="http://schemas.microsoft.com/office/powerpoint/2010/main" val="366240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dirty="0"/>
              <a:t>(Marty) </a:t>
            </a:r>
          </a:p>
          <a:p>
            <a:r>
              <a:rPr lang="en-US" sz="1800" kern="100" dirty="0">
                <a:effectLst/>
                <a:latin typeface="Aptos" panose="020B0004020202020204" pitchFamily="34" charset="0"/>
                <a:ea typeface="Aptos" panose="020B0004020202020204" pitchFamily="34" charset="0"/>
                <a:cs typeface="Times New Roman" panose="02020603050405020304" pitchFamily="18" charset="0"/>
              </a:rPr>
              <a:t>Next, we will work to determine if a PD is current and accurate.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ask audience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Using the chat, c</a:t>
            </a:r>
            <a:r>
              <a:rPr lang="en-US" sz="1800" dirty="0"/>
              <a:t>an you give examples of what you look for in a PD?</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Are the duties clearly described?</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Do all of the work activities add up to 100%? Except for ITPS, WMS or EMS positions – They don’t use percentages </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Are any updates needed in the technical HR sections (header, block at end of document)?</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position’s Overtime eligibility and the L &amp; I workers comp code?</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Are all required signatures affixed? Does the employee need to sign? PDs must be signed by the supervisor and appointing authority. Employees must, at a minimum, receive a copy of the PD. They can refuse to sign the PD and management should make on the PD the date the employee received it and notate that the employee refused to sign the PD. Check to see if your organization has a policy that addresses this.</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Is there an org chart?</a:t>
            </a:r>
          </a:p>
          <a:p>
            <a:pPr marL="342900" marR="0" lvl="0" indent="-342900">
              <a:lnSpc>
                <a:spcPct val="107000"/>
              </a:lnSpc>
              <a:spcBef>
                <a:spcPts val="0"/>
              </a:spcBef>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Any other information/considerations?</a:t>
            </a:r>
          </a:p>
          <a:p>
            <a:pPr marL="0" marR="0">
              <a:lnSpc>
                <a:spcPct val="107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8770E3E-7611-49E3-9AEA-3A90DE37498F}" type="slidenum">
              <a:rPr lang="en-US" smtClean="0"/>
              <a:t>11</a:t>
            </a:fld>
            <a:endParaRPr lang="en-US"/>
          </a:p>
        </p:txBody>
      </p:sp>
    </p:spTree>
    <p:extLst>
      <p:ext uri="{BB962C8B-B14F-4D97-AF65-F5344CB8AC3E}">
        <p14:creationId xmlns:p14="http://schemas.microsoft.com/office/powerpoint/2010/main" val="3841605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sz="900" dirty="0">
              <a:solidFill>
                <a:srgbClr val="FF0000"/>
              </a:solidFill>
            </a:endParaRPr>
          </a:p>
          <a:p>
            <a:pPr algn="ctr"/>
            <a:r>
              <a:rPr lang="en-US" b="1" dirty="0"/>
              <a:t>(Sarah)</a:t>
            </a:r>
          </a:p>
          <a:p>
            <a:pPr algn="l"/>
            <a:r>
              <a:rPr lang="en-US" b="0" dirty="0"/>
              <a:t>As we move into this section, we’ll be referencing the classification specifications. </a:t>
            </a:r>
          </a:p>
        </p:txBody>
      </p:sp>
      <p:sp>
        <p:nvSpPr>
          <p:cNvPr id="4" name="Slide Number Placeholder 3"/>
          <p:cNvSpPr>
            <a:spLocks noGrp="1"/>
          </p:cNvSpPr>
          <p:nvPr>
            <p:ph type="sldNum" sz="quarter" idx="5"/>
          </p:nvPr>
        </p:nvSpPr>
        <p:spPr/>
        <p:txBody>
          <a:bodyPr/>
          <a:lstStyle/>
          <a:p>
            <a:fld id="{A4387895-10BA-42DE-A42D-D7FA65C7A274}" type="slidenum">
              <a:rPr lang="en-US" smtClean="0"/>
              <a:t>12</a:t>
            </a:fld>
            <a:endParaRPr lang="en-US"/>
          </a:p>
        </p:txBody>
      </p:sp>
    </p:spTree>
    <p:extLst>
      <p:ext uri="{BB962C8B-B14F-4D97-AF65-F5344CB8AC3E}">
        <p14:creationId xmlns:p14="http://schemas.microsoft.com/office/powerpoint/2010/main" val="528911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dirty="0"/>
              <a:t>(Sarah) </a:t>
            </a:r>
          </a:p>
          <a:p>
            <a:r>
              <a:rPr lang="en-US" sz="1200" kern="1200" dirty="0">
                <a:solidFill>
                  <a:schemeClr val="tx1"/>
                </a:solidFill>
                <a:effectLst/>
                <a:cs typeface="Arial" panose="020B0604020202020204" pitchFamily="34" charset="0"/>
              </a:rPr>
              <a:t>Before you can determine the most relevant classes, you first need to understand the allocation criteria and how to read them. The components of the allocating criteria in the classification specifications are the Class Series Concept, Definition and Distinguishing Characteristics. They are listed in order of importance as affirmed by the Personnel Resources Board, which is the highest level of allocation authority in the State system. The other sections of the classification specifications can be used to help guide your allocation, but cannot be the basis of your decision. </a:t>
            </a:r>
          </a:p>
          <a:p>
            <a:r>
              <a:rPr lang="en-US" sz="1200" kern="1200" dirty="0">
                <a:solidFill>
                  <a:schemeClr val="tx1"/>
                </a:solidFill>
                <a:effectLst/>
                <a:cs typeface="Arial" panose="020B0604020202020204" pitchFamily="34" charset="0"/>
              </a:rPr>
              <a:t> </a:t>
            </a:r>
          </a:p>
          <a:p>
            <a:r>
              <a:rPr lang="en-US" sz="1200" b="1" kern="1200" baseline="0" dirty="0">
                <a:solidFill>
                  <a:schemeClr val="tx1"/>
                </a:solidFill>
                <a:effectLst/>
                <a:cs typeface="Arial" panose="020B0604020202020204" pitchFamily="34" charset="0"/>
              </a:rPr>
              <a:t>Class Series Concept</a:t>
            </a:r>
          </a:p>
          <a:p>
            <a:r>
              <a:rPr lang="en-US" sz="1200" kern="1200" baseline="0" dirty="0">
                <a:solidFill>
                  <a:schemeClr val="tx1"/>
                </a:solidFill>
                <a:effectLst/>
                <a:cs typeface="Arial" panose="020B0604020202020204" pitchFamily="34" charset="0"/>
              </a:rPr>
              <a:t>Many classes don’t have a Class Series Concept. If there is one, it’s on the first level in the series.</a:t>
            </a:r>
            <a:r>
              <a:rPr lang="en-US" sz="1200" kern="1200" dirty="0">
                <a:solidFill>
                  <a:schemeClr val="tx1"/>
                </a:solidFill>
                <a:effectLst/>
                <a:cs typeface="Arial" panose="020B0604020202020204" pitchFamily="34" charset="0"/>
              </a:rPr>
              <a:t> </a:t>
            </a:r>
            <a:r>
              <a:rPr lang="en-US" sz="1200" kern="1200" baseline="0" dirty="0">
                <a:solidFill>
                  <a:schemeClr val="tx1"/>
                </a:solidFill>
                <a:effectLst/>
                <a:cs typeface="Arial" panose="020B0604020202020204" pitchFamily="34" charset="0"/>
              </a:rPr>
              <a:t>It describes the purpose and functions of the series and often how it differs from other series.</a:t>
            </a:r>
          </a:p>
          <a:p>
            <a:r>
              <a:rPr lang="en-US" sz="1200" kern="1200" baseline="0" dirty="0">
                <a:solidFill>
                  <a:schemeClr val="tx1"/>
                </a:solidFill>
                <a:effectLst/>
                <a:cs typeface="Arial" panose="020B0604020202020204" pitchFamily="34" charset="0"/>
              </a:rPr>
              <a:t> </a:t>
            </a:r>
          </a:p>
          <a:p>
            <a:r>
              <a:rPr lang="en-US" sz="1200" b="1" kern="1200" dirty="0">
                <a:solidFill>
                  <a:schemeClr val="tx1"/>
                </a:solidFill>
                <a:effectLst/>
                <a:cs typeface="Arial" panose="020B0604020202020204" pitchFamily="34" charset="0"/>
              </a:rPr>
              <a:t>Definition</a:t>
            </a:r>
          </a:p>
          <a:p>
            <a:pPr lvl="0"/>
            <a:r>
              <a:rPr lang="en-US" sz="1200" kern="1200" dirty="0">
                <a:solidFill>
                  <a:schemeClr val="tx1"/>
                </a:solidFill>
                <a:effectLst/>
                <a:cs typeface="Arial" panose="020B0604020202020204" pitchFamily="34" charset="0"/>
              </a:rPr>
              <a:t>Primary criteria for determining the appropriate class if there are no Distinguishing Characteristics. All classes at a minimum have a Definition.</a:t>
            </a:r>
          </a:p>
          <a:p>
            <a:r>
              <a:rPr lang="en-US" sz="1200" kern="1200" dirty="0">
                <a:solidFill>
                  <a:schemeClr val="tx1"/>
                </a:solidFill>
                <a:effectLst/>
                <a:cs typeface="Arial" panose="020B0604020202020204" pitchFamily="34" charset="0"/>
              </a:rPr>
              <a:t> </a:t>
            </a:r>
          </a:p>
          <a:p>
            <a:r>
              <a:rPr lang="en-US" sz="1200" b="1" kern="1200" dirty="0">
                <a:solidFill>
                  <a:schemeClr val="tx1"/>
                </a:solidFill>
                <a:effectLst/>
                <a:cs typeface="Arial" panose="020B0604020202020204" pitchFamily="34" charset="0"/>
              </a:rPr>
              <a:t>Distinguishing Characteristics</a:t>
            </a:r>
          </a:p>
          <a:p>
            <a:pPr lvl="0"/>
            <a:r>
              <a:rPr lang="en-US" sz="1200" kern="1200" dirty="0">
                <a:solidFill>
                  <a:schemeClr val="tx1"/>
                </a:solidFill>
                <a:effectLst/>
                <a:cs typeface="Arial" panose="020B0604020202020204" pitchFamily="34" charset="0"/>
              </a:rPr>
              <a:t>Not all specs have DCs, they describe duties and responsibilities that separate the class from the previous or next higher-level class in the series.</a:t>
            </a:r>
            <a:r>
              <a:rPr lang="en-US" sz="1200" dirty="0">
                <a:cs typeface="Arial" panose="020B0604020202020204" pitchFamily="34" charset="0"/>
              </a:rPr>
              <a:t> </a:t>
            </a:r>
            <a:r>
              <a:rPr lang="en-US" sz="1200" kern="1200" dirty="0">
                <a:solidFill>
                  <a:schemeClr val="tx1"/>
                </a:solidFill>
                <a:effectLst/>
                <a:cs typeface="Arial" panose="020B0604020202020204" pitchFamily="34" charset="0"/>
              </a:rPr>
              <a:t>If there are no DCs, you can look for guidance from Typical Work. However, Typical Work are not allocating criteria, but they can help support the allocation decision.</a:t>
            </a:r>
          </a:p>
          <a:p>
            <a:r>
              <a:rPr lang="en-US" sz="1200" kern="1200" dirty="0">
                <a:solidFill>
                  <a:schemeClr val="tx1"/>
                </a:solidFill>
                <a:effectLst/>
                <a:cs typeface="Arial" panose="020B0604020202020204" pitchFamily="34" charset="0"/>
              </a:rPr>
              <a:t> </a:t>
            </a:r>
          </a:p>
        </p:txBody>
      </p:sp>
      <p:sp>
        <p:nvSpPr>
          <p:cNvPr id="4" name="Slide Number Placeholder 3"/>
          <p:cNvSpPr>
            <a:spLocks noGrp="1"/>
          </p:cNvSpPr>
          <p:nvPr>
            <p:ph type="sldNum" sz="quarter" idx="5"/>
          </p:nvPr>
        </p:nvSpPr>
        <p:spPr/>
        <p:txBody>
          <a:bodyPr/>
          <a:lstStyle/>
          <a:p>
            <a:fld id="{58770E3E-7611-49E3-9AEA-3A90DE37498F}" type="slidenum">
              <a:rPr lang="en-US" smtClean="0"/>
              <a:t>13</a:t>
            </a:fld>
            <a:endParaRPr lang="en-US"/>
          </a:p>
        </p:txBody>
      </p:sp>
    </p:spTree>
    <p:extLst>
      <p:ext uri="{BB962C8B-B14F-4D97-AF65-F5344CB8AC3E}">
        <p14:creationId xmlns:p14="http://schemas.microsoft.com/office/powerpoint/2010/main" val="2582045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dirty="0"/>
              <a:t>(Sarah) </a:t>
            </a:r>
          </a:p>
          <a:p>
            <a:r>
              <a:rPr lang="en-US" sz="1200" b="0" kern="1200" dirty="0">
                <a:solidFill>
                  <a:schemeClr val="tx1"/>
                </a:solidFill>
                <a:effectLst/>
                <a:cs typeface="Arial" panose="020B0604020202020204" pitchFamily="34" charset="0"/>
              </a:rPr>
              <a:t>We apply the allocating criteria in this order. </a:t>
            </a:r>
          </a:p>
          <a:p>
            <a:pPr marL="0" indent="0">
              <a:buNone/>
            </a:pPr>
            <a:endParaRPr lang="en-US" sz="1200" b="1" kern="1200" dirty="0">
              <a:solidFill>
                <a:schemeClr val="tx1"/>
              </a:solidFill>
              <a:effectLst/>
              <a:cs typeface="Arial" panose="020B0604020202020204" pitchFamily="34" charset="0"/>
            </a:endParaRPr>
          </a:p>
          <a:p>
            <a:r>
              <a:rPr lang="en-US" sz="1200" b="1" kern="1200" dirty="0">
                <a:solidFill>
                  <a:schemeClr val="tx1"/>
                </a:solidFill>
                <a:effectLst/>
                <a:cs typeface="Arial" panose="020B0604020202020204" pitchFamily="34" charset="0"/>
              </a:rPr>
              <a:t>Class series concept </a:t>
            </a:r>
            <a:r>
              <a:rPr lang="en-US" sz="1200" b="0" kern="1200" dirty="0">
                <a:solidFill>
                  <a:schemeClr val="tx1"/>
                </a:solidFill>
                <a:effectLst/>
                <a:cs typeface="Arial" panose="020B0604020202020204" pitchFamily="34" charset="0"/>
              </a:rPr>
              <a:t>– If the overall scope of the position fits within the class series concept, then you would compare the duties to the class definition. If the overall scope of the duties does not fit within the class series concept, there is no need to do a comparison of the duties to the class definition as that class would not be considered a good fit for the position. </a:t>
            </a:r>
          </a:p>
          <a:p>
            <a:endParaRPr lang="en-US" sz="1200" b="0" kern="1200" dirty="0">
              <a:solidFill>
                <a:schemeClr val="tx1"/>
              </a:solidFill>
              <a:effectLst/>
              <a:cs typeface="Arial" panose="020B0604020202020204" pitchFamily="34" charset="0"/>
            </a:endParaRPr>
          </a:p>
          <a:p>
            <a:r>
              <a:rPr lang="en-US" sz="1200" b="1" kern="1200" dirty="0">
                <a:solidFill>
                  <a:schemeClr val="tx1"/>
                </a:solidFill>
                <a:effectLst/>
                <a:cs typeface="Arial" panose="020B0604020202020204" pitchFamily="34" charset="0"/>
              </a:rPr>
              <a:t>Definition </a:t>
            </a:r>
            <a:r>
              <a:rPr lang="en-US" sz="1200" b="0" kern="1200" dirty="0">
                <a:solidFill>
                  <a:schemeClr val="tx1"/>
                </a:solidFill>
                <a:effectLst/>
                <a:cs typeface="Arial" panose="020B0604020202020204" pitchFamily="34" charset="0"/>
              </a:rPr>
              <a:t>– If the overall scope of the duties does not fit within the class definition; there is no need to continue to the distinguishing characteristics as that class would not be considered a good fit for the position. If the overall scope of the duties fits within the definition AND there is not another class which the duties fit, then there is no need to continue with a comparison of the distinguishing characteristics as that class would be considered a good fit for the position. If the overall scope of the duties fits within two classes or more, that’s when you would do a comparison of the distinguishing characteristics to determine which class fits best. </a:t>
            </a:r>
          </a:p>
          <a:p>
            <a:endParaRPr lang="en-US" sz="1200" b="0" kern="1200" dirty="0">
              <a:solidFill>
                <a:schemeClr val="tx1"/>
              </a:solidFill>
              <a:effectLst/>
              <a:cs typeface="Arial" panose="020B0604020202020204" pitchFamily="34" charset="0"/>
            </a:endParaRPr>
          </a:p>
          <a:p>
            <a:r>
              <a:rPr lang="en-US" sz="1200" b="0" kern="1200" dirty="0">
                <a:solidFill>
                  <a:schemeClr val="tx1"/>
                </a:solidFill>
                <a:effectLst/>
                <a:cs typeface="Arial" panose="020B0604020202020204" pitchFamily="34" charset="0"/>
              </a:rPr>
              <a:t>This standard is applied throughout the allocation process. If a class is excluded by the class series concept or definition, you do not need to continue reviewing the class. </a:t>
            </a:r>
          </a:p>
          <a:p>
            <a:endParaRPr lang="en-US" sz="1200" b="0" kern="1200" dirty="0">
              <a:solidFill>
                <a:schemeClr val="tx1"/>
              </a:solidFill>
              <a:effectLst/>
              <a:cs typeface="Arial" panose="020B0604020202020204" pitchFamily="34" charset="0"/>
            </a:endParaRPr>
          </a:p>
          <a:p>
            <a:r>
              <a:rPr lang="en-US" sz="1200" b="1" kern="1200" dirty="0">
                <a:solidFill>
                  <a:schemeClr val="tx1"/>
                </a:solidFill>
                <a:effectLst/>
                <a:cs typeface="Arial" panose="020B0604020202020204" pitchFamily="34" charset="0"/>
              </a:rPr>
              <a:t>QUESTIONS?</a:t>
            </a:r>
          </a:p>
          <a:p>
            <a:pPr algn="ctr"/>
            <a:endParaRPr lang="en-US" dirty="0"/>
          </a:p>
        </p:txBody>
      </p:sp>
      <p:sp>
        <p:nvSpPr>
          <p:cNvPr id="4" name="Slide Number Placeholder 3"/>
          <p:cNvSpPr>
            <a:spLocks noGrp="1"/>
          </p:cNvSpPr>
          <p:nvPr>
            <p:ph type="sldNum" sz="quarter" idx="5"/>
          </p:nvPr>
        </p:nvSpPr>
        <p:spPr/>
        <p:txBody>
          <a:bodyPr/>
          <a:lstStyle/>
          <a:p>
            <a:fld id="{58770E3E-7611-49E3-9AEA-3A90DE37498F}" type="slidenum">
              <a:rPr lang="en-US" smtClean="0"/>
              <a:t>14</a:t>
            </a:fld>
            <a:endParaRPr lang="en-US"/>
          </a:p>
        </p:txBody>
      </p:sp>
    </p:spTree>
    <p:extLst>
      <p:ext uri="{BB962C8B-B14F-4D97-AF65-F5344CB8AC3E}">
        <p14:creationId xmlns:p14="http://schemas.microsoft.com/office/powerpoint/2010/main" val="804312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(Sarah) </a:t>
            </a:r>
          </a:p>
          <a:p>
            <a:pPr algn="ctr"/>
            <a:endParaRPr lang="en-US" b="1" kern="1200" dirty="0">
              <a:solidFill>
                <a:schemeClr val="tx1"/>
              </a:solidFill>
              <a:effectLst/>
              <a:latin typeface="+mn-lt"/>
              <a:ea typeface="+mn-ea"/>
              <a:cs typeface="Arial" panose="020B0604020202020204" pitchFamily="34" charset="0"/>
            </a:endParaRPr>
          </a:p>
          <a:p>
            <a:pPr algn="l"/>
            <a:r>
              <a:rPr lang="en-US" sz="1200" kern="1200" dirty="0">
                <a:solidFill>
                  <a:schemeClr val="tx1"/>
                </a:solidFill>
                <a:effectLst/>
                <a:cs typeface="Arial" panose="020B0604020202020204" pitchFamily="34" charset="0"/>
              </a:rPr>
              <a:t>When doing an allocation review, there are several items that we do </a:t>
            </a:r>
            <a:r>
              <a:rPr lang="en-US" sz="1200" b="1" u="sng" kern="1200" dirty="0">
                <a:solidFill>
                  <a:schemeClr val="tx1"/>
                </a:solidFill>
                <a:effectLst/>
                <a:cs typeface="Arial" panose="020B0604020202020204" pitchFamily="34" charset="0"/>
              </a:rPr>
              <a:t>not</a:t>
            </a:r>
            <a:r>
              <a:rPr lang="en-US" sz="1200" kern="1200" dirty="0">
                <a:solidFill>
                  <a:schemeClr val="tx1"/>
                </a:solidFill>
                <a:effectLst/>
                <a:cs typeface="Arial" panose="020B0604020202020204" pitchFamily="34" charset="0"/>
              </a:rPr>
              <a:t> take into consideration. Often times managers or employees will use these reasons thinking it plays a part in the allocation process.  </a:t>
            </a:r>
          </a:p>
          <a:p>
            <a:pPr algn="ctr"/>
            <a:endParaRPr lang="en-US" dirty="0"/>
          </a:p>
        </p:txBody>
      </p:sp>
      <p:sp>
        <p:nvSpPr>
          <p:cNvPr id="4" name="Slide Number Placeholder 3"/>
          <p:cNvSpPr>
            <a:spLocks noGrp="1"/>
          </p:cNvSpPr>
          <p:nvPr>
            <p:ph type="sldNum" sz="quarter" idx="5"/>
          </p:nvPr>
        </p:nvSpPr>
        <p:spPr/>
        <p:txBody>
          <a:bodyPr/>
          <a:lstStyle/>
          <a:p>
            <a:fld id="{58770E3E-7611-49E3-9AEA-3A90DE37498F}" type="slidenum">
              <a:rPr lang="en-US" smtClean="0"/>
              <a:t>15</a:t>
            </a:fld>
            <a:endParaRPr lang="en-US"/>
          </a:p>
        </p:txBody>
      </p:sp>
    </p:spTree>
    <p:extLst>
      <p:ext uri="{BB962C8B-B14F-4D97-AF65-F5344CB8AC3E}">
        <p14:creationId xmlns:p14="http://schemas.microsoft.com/office/powerpoint/2010/main" val="184768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sz="900" dirty="0">
              <a:solidFill>
                <a:srgbClr val="FF0000"/>
              </a:solidFill>
            </a:endParaRPr>
          </a:p>
          <a:p>
            <a:pPr algn="ctr"/>
            <a:r>
              <a:rPr lang="en-US" sz="1200" b="1" dirty="0"/>
              <a:t>Marty</a:t>
            </a:r>
            <a:endParaRPr lang="en-US" dirty="0"/>
          </a:p>
        </p:txBody>
      </p:sp>
      <p:sp>
        <p:nvSpPr>
          <p:cNvPr id="4" name="Slide Number Placeholder 3"/>
          <p:cNvSpPr>
            <a:spLocks noGrp="1"/>
          </p:cNvSpPr>
          <p:nvPr>
            <p:ph type="sldNum" sz="quarter" idx="5"/>
          </p:nvPr>
        </p:nvSpPr>
        <p:spPr/>
        <p:txBody>
          <a:bodyPr/>
          <a:lstStyle/>
          <a:p>
            <a:fld id="{A4387895-10BA-42DE-A42D-D7FA65C7A274}" type="slidenum">
              <a:rPr lang="en-US" smtClean="0"/>
              <a:t>16</a:t>
            </a:fld>
            <a:endParaRPr lang="en-US"/>
          </a:p>
        </p:txBody>
      </p:sp>
    </p:spTree>
    <p:extLst>
      <p:ext uri="{BB962C8B-B14F-4D97-AF65-F5344CB8AC3E}">
        <p14:creationId xmlns:p14="http://schemas.microsoft.com/office/powerpoint/2010/main" val="1718160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ctr">
              <a:lnSpc>
                <a:spcPct val="115000"/>
              </a:lnSpc>
              <a:spcBef>
                <a:spcPts val="0"/>
              </a:spcBef>
              <a:spcAft>
                <a:spcPts val="600"/>
              </a:spcAft>
            </a:pPr>
            <a:r>
              <a:rPr lang="en-US" sz="1200" dirty="0">
                <a:effectLst/>
                <a:ea typeface="Calibri"/>
                <a:cs typeface="Arial" panose="020B0604020202020204" pitchFamily="34" charset="0"/>
              </a:rPr>
              <a:t>(</a:t>
            </a:r>
            <a:r>
              <a:rPr lang="en-US" sz="1200" b="1" dirty="0"/>
              <a:t>Marty</a:t>
            </a:r>
            <a:r>
              <a:rPr lang="en-US" sz="1200" dirty="0">
                <a:effectLst/>
                <a:ea typeface="Calibri"/>
                <a:cs typeface="Arial" panose="020B0604020202020204" pitchFamily="34" charset="0"/>
              </a:rPr>
              <a:t>) </a:t>
            </a:r>
          </a:p>
          <a:p>
            <a:pPr marL="0" marR="0" algn="l">
              <a:lnSpc>
                <a:spcPct val="115000"/>
              </a:lnSpc>
              <a:spcBef>
                <a:spcPts val="0"/>
              </a:spcBef>
              <a:spcAft>
                <a:spcPts val="600"/>
              </a:spcAft>
            </a:pPr>
            <a:endParaRPr lang="en-US" sz="1200" dirty="0">
              <a:effectLst/>
              <a:ea typeface="Calibri"/>
              <a:cs typeface="Arial" panose="020B0604020202020204" pitchFamily="34" charset="0"/>
            </a:endParaRPr>
          </a:p>
          <a:p>
            <a:pPr marL="0" marR="0" algn="l">
              <a:lnSpc>
                <a:spcPct val="115000"/>
              </a:lnSpc>
              <a:spcBef>
                <a:spcPts val="0"/>
              </a:spcBef>
              <a:spcAft>
                <a:spcPts val="600"/>
              </a:spcAft>
            </a:pPr>
            <a:r>
              <a:rPr lang="en-US" sz="1200" dirty="0">
                <a:effectLst/>
                <a:ea typeface="Calibri"/>
                <a:cs typeface="Arial" panose="020B0604020202020204" pitchFamily="34" charset="0"/>
              </a:rPr>
              <a:t>Now that we have a better understanding of the allocation criteria used in determining the appropriate allocation lets look at how to determine the most appropriate job class to allocate to.</a:t>
            </a:r>
          </a:p>
          <a:p>
            <a:pPr marL="171450" marR="0" indent="-171450" algn="l">
              <a:lnSpc>
                <a:spcPct val="115000"/>
              </a:lnSpc>
              <a:spcBef>
                <a:spcPts val="0"/>
              </a:spcBef>
              <a:spcAft>
                <a:spcPts val="600"/>
              </a:spcAft>
              <a:buFont typeface="Arial" panose="020B0604020202020204" pitchFamily="34" charset="0"/>
              <a:buChar char="•"/>
            </a:pPr>
            <a:r>
              <a:rPr lang="en-US" sz="1200" dirty="0"/>
              <a:t>Compare the purpose of the position to narrow the classes being considered.</a:t>
            </a:r>
          </a:p>
          <a:p>
            <a:pPr marL="628650" marR="0" lvl="1" indent="-171450">
              <a:lnSpc>
                <a:spcPct val="115000"/>
              </a:lnSpc>
              <a:spcBef>
                <a:spcPts val="0"/>
              </a:spcBef>
              <a:spcAft>
                <a:spcPts val="0"/>
              </a:spcAft>
              <a:buFont typeface="Arial" panose="020B0604020202020204" pitchFamily="34" charset="0"/>
              <a:buChar char="•"/>
            </a:pPr>
            <a:r>
              <a:rPr lang="en-US" sz="1200" dirty="0">
                <a:effectLst/>
                <a:ea typeface="Calibri"/>
                <a:cs typeface="Arial" panose="020B0604020202020204" pitchFamily="34" charset="0"/>
              </a:rPr>
              <a:t>Classified Job Listing – search ‘</a:t>
            </a:r>
            <a:r>
              <a:rPr lang="en-US" sz="1200" dirty="0">
                <a:solidFill>
                  <a:srgbClr val="FF0000"/>
                </a:solidFill>
                <a:effectLst/>
                <a:ea typeface="Calibri"/>
                <a:cs typeface="Arial" panose="020B0604020202020204" pitchFamily="34" charset="0"/>
              </a:rPr>
              <a:t>Program</a:t>
            </a:r>
            <a:r>
              <a:rPr lang="en-US" sz="1200" dirty="0">
                <a:effectLst/>
                <a:ea typeface="Calibri"/>
                <a:cs typeface="Arial" panose="020B0604020202020204" pitchFamily="34" charset="0"/>
              </a:rPr>
              <a:t>’ – ask for search ideas.</a:t>
            </a:r>
            <a:endParaRPr lang="en-US" sz="1200" dirty="0">
              <a:ea typeface="Calibri"/>
              <a:cs typeface="Arial" panose="020B0604020202020204" pitchFamily="34" charset="0"/>
            </a:endParaRPr>
          </a:p>
          <a:p>
            <a:pPr marL="628650" marR="0" lvl="1"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dirty="0"/>
              <a:t>Consider title versus key word(s).</a:t>
            </a:r>
          </a:p>
          <a:p>
            <a:pPr marL="628650" marR="0" lvl="1"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dirty="0">
                <a:ea typeface="Calibri"/>
                <a:cs typeface="Arial" panose="020B0604020202020204" pitchFamily="34" charset="0"/>
              </a:rPr>
              <a:t>Show Occupational Categories.</a:t>
            </a:r>
          </a:p>
          <a:p>
            <a:pPr marL="171450" indent="-171450">
              <a:spcBef>
                <a:spcPts val="600"/>
              </a:spcBef>
              <a:buFont typeface="Arial" panose="020B0604020202020204" pitchFamily="34" charset="0"/>
              <a:buChar char="•"/>
            </a:pPr>
            <a:r>
              <a:rPr lang="en-US" sz="1200" dirty="0"/>
              <a:t>Often times managers identify relevant classes by comparing the work of their position to similar work in other areas of the agency or institution or even in other agencies or institutions. While the class they have identified is worth looking into, remember that we do not compare to other positions as these other positions may not be allocated correctly. </a:t>
            </a:r>
          </a:p>
          <a:p>
            <a:pPr marL="171450" indent="-171450">
              <a:spcBef>
                <a:spcPts val="600"/>
              </a:spcBef>
              <a:buFont typeface="Arial" panose="020B0604020202020204" pitchFamily="34" charset="0"/>
              <a:buChar char="•"/>
            </a:pPr>
            <a:endParaRPr lang="en-US" sz="1200" dirty="0"/>
          </a:p>
          <a:p>
            <a:pPr marL="0" indent="0">
              <a:spcBef>
                <a:spcPts val="600"/>
              </a:spcBef>
              <a:buFont typeface="Arial" panose="020B0604020202020204" pitchFamily="34" charset="0"/>
              <a:buNone/>
            </a:pPr>
            <a:r>
              <a:rPr lang="en-US" sz="1200" dirty="0"/>
              <a:t>Who here has experience with allocation? What have you done to narrow the list of classifications to review?</a:t>
            </a:r>
          </a:p>
          <a:p>
            <a:pPr marL="0" indent="0">
              <a:spcBef>
                <a:spcPts val="600"/>
              </a:spcBef>
              <a:buFont typeface="Arial" panose="020B0604020202020204" pitchFamily="34" charset="0"/>
              <a:buNone/>
            </a:pPr>
            <a:endParaRPr lang="en-US" sz="1200" dirty="0"/>
          </a:p>
          <a:p>
            <a:pPr marL="171450" indent="-171450">
              <a:spcBef>
                <a:spcPts val="600"/>
              </a:spcBef>
              <a:spcAft>
                <a:spcPts val="600"/>
              </a:spcAft>
              <a:buFont typeface="Arial" panose="020B0604020202020204" pitchFamily="34" charset="0"/>
              <a:buChar char="•"/>
            </a:pPr>
            <a:r>
              <a:rPr lang="en-US" sz="1200" kern="1200" dirty="0">
                <a:effectLst/>
                <a:cs typeface="Arial" panose="020B0604020202020204" pitchFamily="34" charset="0"/>
              </a:rPr>
              <a:t>Let’s take a closer looks at the Class Specifications you’ll be reviewing in this allocation process. </a:t>
            </a:r>
          </a:p>
          <a:p>
            <a:pPr algn="ctr"/>
            <a:endParaRPr lang="en-US" dirty="0"/>
          </a:p>
        </p:txBody>
      </p:sp>
      <p:sp>
        <p:nvSpPr>
          <p:cNvPr id="4" name="Slide Number Placeholder 3"/>
          <p:cNvSpPr>
            <a:spLocks noGrp="1"/>
          </p:cNvSpPr>
          <p:nvPr>
            <p:ph type="sldNum" sz="quarter" idx="5"/>
          </p:nvPr>
        </p:nvSpPr>
        <p:spPr/>
        <p:txBody>
          <a:bodyPr/>
          <a:lstStyle/>
          <a:p>
            <a:fld id="{58770E3E-7611-49E3-9AEA-3A90DE37498F}" type="slidenum">
              <a:rPr lang="en-US" smtClean="0"/>
              <a:t>17</a:t>
            </a:fld>
            <a:endParaRPr lang="en-US"/>
          </a:p>
        </p:txBody>
      </p:sp>
    </p:spTree>
    <p:extLst>
      <p:ext uri="{BB962C8B-B14F-4D97-AF65-F5344CB8AC3E}">
        <p14:creationId xmlns:p14="http://schemas.microsoft.com/office/powerpoint/2010/main" val="380977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(Marty) </a:t>
            </a:r>
          </a:p>
          <a:p>
            <a:pPr algn="ctr"/>
            <a:endParaRPr lang="en-US" b="0" kern="1200" dirty="0">
              <a:solidFill>
                <a:schemeClr val="tx1"/>
              </a:solidFill>
              <a:effectLst/>
              <a:latin typeface="+mn-lt"/>
              <a:ea typeface="+mn-ea"/>
              <a:cs typeface="Arial" panose="020B0604020202020204" pitchFamily="34" charset="0"/>
            </a:endParaRPr>
          </a:p>
          <a:p>
            <a:pPr algn="l"/>
            <a:r>
              <a:rPr lang="en-US" b="0" kern="1200" dirty="0">
                <a:solidFill>
                  <a:schemeClr val="tx1"/>
                </a:solidFill>
                <a:effectLst/>
                <a:latin typeface="+mn-lt"/>
                <a:ea typeface="+mn-ea"/>
                <a:cs typeface="Arial" panose="020B0604020202020204" pitchFamily="34" charset="0"/>
              </a:rPr>
              <a:t>In many cases, you will be dealing with the concept of “Best Fit,” meaning the duties and responsibilities of a position may not encompass the full breadth described by the classification, but the classification best describes the level, scope and diversity of the overall duties and responsibilities of the position – in other words, there isn’t a more appropriate job class that fits. </a:t>
            </a:r>
          </a:p>
          <a:p>
            <a:pPr algn="l"/>
            <a:endParaRPr lang="en-US" sz="1200" b="0" kern="1200" dirty="0">
              <a:solidFill>
                <a:schemeClr val="tx1"/>
              </a:solidFill>
              <a:effectLst/>
              <a:latin typeface="+mn-lt"/>
              <a:ea typeface="+mn-ea"/>
              <a:cs typeface="Arial" panose="020B0604020202020204" pitchFamily="34" charset="0"/>
            </a:endParaRPr>
          </a:p>
          <a:p>
            <a:pPr algn="l"/>
            <a:r>
              <a:rPr lang="en-US" sz="1200" kern="1200" dirty="0">
                <a:solidFill>
                  <a:schemeClr val="tx1"/>
                </a:solidFill>
                <a:effectLst/>
                <a:cs typeface="Arial" panose="020B0604020202020204" pitchFamily="34" charset="0"/>
              </a:rPr>
              <a:t>Using the word search function within the class listing website can be helpful in finding the best fit job class based upon what is outlined in the PD</a:t>
            </a:r>
            <a:endParaRPr lang="en-US" b="0" kern="1200" dirty="0">
              <a:solidFill>
                <a:schemeClr val="tx1"/>
              </a:solidFill>
              <a:effectLst/>
              <a:latin typeface="+mn-lt"/>
              <a:ea typeface="+mn-ea"/>
              <a:cs typeface="Arial" panose="020B0604020202020204" pitchFamily="34" charset="0"/>
            </a:endParaRPr>
          </a:p>
          <a:p>
            <a:pPr algn="l"/>
            <a:endParaRPr lang="en-US" sz="1200" kern="1200" dirty="0">
              <a:solidFill>
                <a:schemeClr val="tx1"/>
              </a:solidFill>
              <a:effectLst/>
              <a:cs typeface="Arial" panose="020B0604020202020204" pitchFamily="34" charset="0"/>
            </a:endParaRPr>
          </a:p>
          <a:p>
            <a:pPr algn="l"/>
            <a:r>
              <a:rPr lang="en-US" sz="1200" kern="1200" dirty="0">
                <a:solidFill>
                  <a:schemeClr val="tx1"/>
                </a:solidFill>
                <a:effectLst/>
                <a:cs typeface="Arial" panose="020B0604020202020204" pitchFamily="34" charset="0"/>
              </a:rPr>
              <a:t>It’s important to allocate positions to the job classification that specifically includes the majority of the overall duties, the scope, the diversity and the level of responsibility and not allocate to a higher-level classification based upon salary range or other criteria. </a:t>
            </a:r>
            <a:endParaRPr lang="en-US" b="0" kern="1200" dirty="0">
              <a:solidFill>
                <a:schemeClr val="tx1"/>
              </a:solidFill>
              <a:effectLst/>
              <a:latin typeface="+mn-lt"/>
              <a:ea typeface="+mn-ea"/>
              <a:cs typeface="Arial" panose="020B0604020202020204" pitchFamily="34" charset="0"/>
            </a:endParaRPr>
          </a:p>
          <a:p>
            <a:pPr algn="l"/>
            <a:endParaRPr lang="en-US" b="0" kern="1200" dirty="0">
              <a:solidFill>
                <a:schemeClr val="tx1"/>
              </a:solidFill>
              <a:effectLst/>
              <a:latin typeface="+mn-lt"/>
              <a:ea typeface="+mn-ea"/>
              <a:cs typeface="Arial" panose="020B0604020202020204" pitchFamily="34" charset="0"/>
            </a:endParaRPr>
          </a:p>
          <a:p>
            <a:pPr algn="ctr"/>
            <a:endParaRPr lang="en-US" dirty="0"/>
          </a:p>
        </p:txBody>
      </p:sp>
      <p:sp>
        <p:nvSpPr>
          <p:cNvPr id="4" name="Slide Number Placeholder 3"/>
          <p:cNvSpPr>
            <a:spLocks noGrp="1"/>
          </p:cNvSpPr>
          <p:nvPr>
            <p:ph type="sldNum" sz="quarter" idx="5"/>
          </p:nvPr>
        </p:nvSpPr>
        <p:spPr/>
        <p:txBody>
          <a:bodyPr/>
          <a:lstStyle/>
          <a:p>
            <a:fld id="{58770E3E-7611-49E3-9AEA-3A90DE37498F}" type="slidenum">
              <a:rPr lang="en-US" smtClean="0"/>
              <a:t>18</a:t>
            </a:fld>
            <a:endParaRPr lang="en-US"/>
          </a:p>
        </p:txBody>
      </p:sp>
    </p:spTree>
    <p:extLst>
      <p:ext uri="{BB962C8B-B14F-4D97-AF65-F5344CB8AC3E}">
        <p14:creationId xmlns:p14="http://schemas.microsoft.com/office/powerpoint/2010/main" val="414126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sz="900" dirty="0">
              <a:solidFill>
                <a:srgbClr val="FF0000"/>
              </a:solidFill>
            </a:endParaRPr>
          </a:p>
          <a:p>
            <a:pPr algn="ctr"/>
            <a:r>
              <a:rPr lang="en-US" sz="1200" b="1" dirty="0"/>
              <a:t>Marty</a:t>
            </a:r>
            <a:endParaRPr lang="en-US" dirty="0"/>
          </a:p>
        </p:txBody>
      </p:sp>
      <p:sp>
        <p:nvSpPr>
          <p:cNvPr id="4" name="Slide Number Placeholder 3"/>
          <p:cNvSpPr>
            <a:spLocks noGrp="1"/>
          </p:cNvSpPr>
          <p:nvPr>
            <p:ph type="sldNum" sz="quarter" idx="5"/>
          </p:nvPr>
        </p:nvSpPr>
        <p:spPr/>
        <p:txBody>
          <a:bodyPr/>
          <a:lstStyle/>
          <a:p>
            <a:fld id="{A4387895-10BA-42DE-A42D-D7FA65C7A274}" type="slidenum">
              <a:rPr lang="en-US" smtClean="0"/>
              <a:t>19</a:t>
            </a:fld>
            <a:endParaRPr lang="en-US"/>
          </a:p>
        </p:txBody>
      </p:sp>
    </p:spTree>
    <p:extLst>
      <p:ext uri="{BB962C8B-B14F-4D97-AF65-F5344CB8AC3E}">
        <p14:creationId xmlns:p14="http://schemas.microsoft.com/office/powerpoint/2010/main" val="1846962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900" b="1" dirty="0"/>
              <a:t>(Sarah) </a:t>
            </a:r>
            <a:endParaRPr lang="en-US" sz="900" dirty="0"/>
          </a:p>
          <a:p>
            <a:r>
              <a:rPr lang="en-US" dirty="0"/>
              <a:t>(Read Slide)</a:t>
            </a:r>
          </a:p>
          <a:p>
            <a:endParaRPr lang="en-US" dirty="0"/>
          </a:p>
          <a:p>
            <a:r>
              <a:rPr lang="en-US" dirty="0"/>
              <a:t>What is a position allocation? [Move to next slide quickly]</a:t>
            </a:r>
          </a:p>
        </p:txBody>
      </p:sp>
      <p:sp>
        <p:nvSpPr>
          <p:cNvPr id="4" name="Slide Number Placeholder 3"/>
          <p:cNvSpPr>
            <a:spLocks noGrp="1"/>
          </p:cNvSpPr>
          <p:nvPr>
            <p:ph type="sldNum" sz="quarter" idx="5"/>
          </p:nvPr>
        </p:nvSpPr>
        <p:spPr/>
        <p:txBody>
          <a:bodyPr/>
          <a:lstStyle/>
          <a:p>
            <a:fld id="{A4387895-10BA-42DE-A42D-D7FA65C7A274}" type="slidenum">
              <a:rPr lang="en-US" smtClean="0"/>
              <a:t>2</a:t>
            </a:fld>
            <a:endParaRPr lang="en-US"/>
          </a:p>
        </p:txBody>
      </p:sp>
    </p:spTree>
    <p:extLst>
      <p:ext uri="{BB962C8B-B14F-4D97-AF65-F5344CB8AC3E}">
        <p14:creationId xmlns:p14="http://schemas.microsoft.com/office/powerpoint/2010/main" val="7633224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 (Marty) </a:t>
            </a:r>
          </a:p>
          <a:p>
            <a:endParaRPr lang="en-US" sz="1200" b="1" u="sng" dirty="0">
              <a:cs typeface="Arial" panose="020B0604020202020204" pitchFamily="34" charset="0"/>
            </a:endParaRPr>
          </a:p>
          <a:p>
            <a:r>
              <a:rPr lang="en-US" sz="1200" b="1" dirty="0"/>
              <a:t>Discuss/Access Link to training documents –</a:t>
            </a:r>
          </a:p>
          <a:p>
            <a:r>
              <a:rPr lang="en-US" sz="1200" kern="1200" dirty="0">
                <a:solidFill>
                  <a:schemeClr val="tx1"/>
                </a:solidFill>
                <a:effectLst/>
                <a:cs typeface="Arial" panose="020B0604020202020204" pitchFamily="34" charset="0"/>
              </a:rPr>
              <a:t>We’ll be analyzing the components of the Human Resource Consultant series. </a:t>
            </a:r>
          </a:p>
          <a:p>
            <a:endParaRPr lang="en-US" sz="1200" kern="1200" dirty="0">
              <a:solidFill>
                <a:schemeClr val="tx1"/>
              </a:solidFill>
              <a:effectLst/>
              <a:cs typeface="Arial" panose="020B0604020202020204" pitchFamily="34" charset="0"/>
            </a:endParaRPr>
          </a:p>
          <a:p>
            <a:r>
              <a:rPr lang="en-US" sz="1200" kern="1200" dirty="0">
                <a:solidFill>
                  <a:schemeClr val="tx1"/>
                </a:solidFill>
                <a:effectLst/>
                <a:cs typeface="Arial" panose="020B0604020202020204" pitchFamily="34" charset="0"/>
              </a:rPr>
              <a:t>These resources can be found on the OFM State HR webpage under Position Allocation Process. </a:t>
            </a:r>
            <a:endParaRPr lang="en-US" sz="1200" dirty="0">
              <a:cs typeface="Arial" panose="020B0604020202020204" pitchFamily="34" charset="0"/>
            </a:endParaRPr>
          </a:p>
          <a:p>
            <a:endParaRPr lang="en-US" sz="1200" dirty="0">
              <a:cs typeface="Arial" panose="020B0604020202020204" pitchFamily="34" charset="0"/>
            </a:endParaRPr>
          </a:p>
          <a:p>
            <a:r>
              <a:rPr lang="en-US" sz="1200" dirty="0">
                <a:cs typeface="Arial" panose="020B0604020202020204" pitchFamily="34" charset="0"/>
              </a:rPr>
              <a:t>*Go over each resource document briefly and explain the importance of each one in the allocating process:</a:t>
            </a:r>
          </a:p>
          <a:p>
            <a:r>
              <a:rPr lang="en-US" sz="1200" dirty="0">
                <a:cs typeface="Arial" panose="020B0604020202020204" pitchFamily="34" charset="0"/>
              </a:rPr>
              <a:t>	1. Terms and Punctuation</a:t>
            </a:r>
          </a:p>
          <a:p>
            <a:r>
              <a:rPr lang="en-US" sz="1200" dirty="0">
                <a:cs typeface="Arial" panose="020B0604020202020204" pitchFamily="34" charset="0"/>
              </a:rPr>
              <a:t>	2. Glossary of Classification Terms</a:t>
            </a:r>
          </a:p>
          <a:p>
            <a:r>
              <a:rPr lang="en-US" sz="1200" dirty="0">
                <a:cs typeface="Arial" panose="020B0604020202020204" pitchFamily="34" charset="0"/>
              </a:rPr>
              <a:t>	3. Calculating Percentages</a:t>
            </a:r>
          </a:p>
          <a:p>
            <a:r>
              <a:rPr lang="en-US" sz="1200" dirty="0">
                <a:cs typeface="Arial" panose="020B0604020202020204" pitchFamily="34" charset="0"/>
              </a:rPr>
              <a:t>	4. FAQ’s Classification and Position Allocation</a:t>
            </a:r>
          </a:p>
          <a:p>
            <a:r>
              <a:rPr lang="en-US" sz="1200" dirty="0">
                <a:cs typeface="Arial" panose="020B0604020202020204" pitchFamily="34" charset="0"/>
              </a:rPr>
              <a:t>	5. Position Review Request Guide</a:t>
            </a:r>
          </a:p>
          <a:p>
            <a:pPr algn="ctr"/>
            <a:endParaRPr lang="en-US" dirty="0"/>
          </a:p>
        </p:txBody>
      </p:sp>
      <p:sp>
        <p:nvSpPr>
          <p:cNvPr id="4" name="Slide Number Placeholder 3"/>
          <p:cNvSpPr>
            <a:spLocks noGrp="1"/>
          </p:cNvSpPr>
          <p:nvPr>
            <p:ph type="sldNum" sz="quarter" idx="5"/>
          </p:nvPr>
        </p:nvSpPr>
        <p:spPr/>
        <p:txBody>
          <a:bodyPr/>
          <a:lstStyle/>
          <a:p>
            <a:fld id="{58770E3E-7611-49E3-9AEA-3A90DE37498F}" type="slidenum">
              <a:rPr lang="en-US" smtClean="0"/>
              <a:t>20</a:t>
            </a:fld>
            <a:endParaRPr lang="en-US"/>
          </a:p>
        </p:txBody>
      </p:sp>
    </p:spTree>
    <p:extLst>
      <p:ext uri="{BB962C8B-B14F-4D97-AF65-F5344CB8AC3E}">
        <p14:creationId xmlns:p14="http://schemas.microsoft.com/office/powerpoint/2010/main" val="28015819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(Marty) </a:t>
            </a:r>
          </a:p>
          <a:p>
            <a:endParaRPr lang="en-US" sz="1200" dirty="0">
              <a:cs typeface="Arial" panose="020B0604020202020204" pitchFamily="34" charset="0"/>
            </a:endParaRPr>
          </a:p>
          <a:p>
            <a:pPr algn="ctr"/>
            <a:endParaRPr lang="en-US" dirty="0"/>
          </a:p>
          <a:p>
            <a:pPr algn="l"/>
            <a:endParaRPr lang="en-US" dirty="0"/>
          </a:p>
          <a:p>
            <a:pPr algn="l"/>
            <a:r>
              <a:rPr lang="en-US" dirty="0"/>
              <a:t>We will be reviewing the classification specifications for the Human Resource Consultant series, which includes the Human Resource Consultant Assistant 1 and 2 and the Human Resource Consultant 1 through 4 levels. </a:t>
            </a:r>
          </a:p>
          <a:p>
            <a:pPr algn="l"/>
            <a:endParaRPr lang="en-US" dirty="0"/>
          </a:p>
          <a:p>
            <a:pPr algn="l"/>
            <a:r>
              <a:rPr lang="en-US" dirty="0"/>
              <a:t>Please note that we are focusing on the class series concept, the definition and the distinguishing characteristics as they are the portions that are considered allocating criteria. The other sections of the classification specifications can be used as additional guidance but are not used as the basis for allocating decisions. </a:t>
            </a:r>
          </a:p>
        </p:txBody>
      </p:sp>
      <p:sp>
        <p:nvSpPr>
          <p:cNvPr id="4" name="Slide Number Placeholder 3"/>
          <p:cNvSpPr>
            <a:spLocks noGrp="1"/>
          </p:cNvSpPr>
          <p:nvPr>
            <p:ph type="sldNum" sz="quarter" idx="5"/>
          </p:nvPr>
        </p:nvSpPr>
        <p:spPr/>
        <p:txBody>
          <a:bodyPr/>
          <a:lstStyle/>
          <a:p>
            <a:fld id="{58770E3E-7611-49E3-9AEA-3A90DE37498F}" type="slidenum">
              <a:rPr lang="en-US" smtClean="0"/>
              <a:t>21</a:t>
            </a:fld>
            <a:endParaRPr lang="en-US"/>
          </a:p>
        </p:txBody>
      </p:sp>
    </p:spTree>
    <p:extLst>
      <p:ext uri="{BB962C8B-B14F-4D97-AF65-F5344CB8AC3E}">
        <p14:creationId xmlns:p14="http://schemas.microsoft.com/office/powerpoint/2010/main" val="15389105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(Marty) </a:t>
            </a:r>
          </a:p>
          <a:p>
            <a:pPr marL="171450" indent="-171450">
              <a:buFont typeface="Arial" panose="020B0604020202020204" pitchFamily="34" charset="0"/>
              <a:buChar char="•"/>
            </a:pPr>
            <a:endParaRPr lang="en-US" sz="1200" b="0" dirty="0"/>
          </a:p>
          <a:p>
            <a:r>
              <a:rPr lang="en-US" sz="1200" b="0" dirty="0"/>
              <a:t>In order to see</a:t>
            </a:r>
            <a:r>
              <a:rPr lang="en-US" sz="1200" b="0" baseline="0" dirty="0"/>
              <a:t> the class series concept for the Human Resource Consultant series, we have to go to the first level of the series, which is the Human Resource Consultant Assistant 1.</a:t>
            </a:r>
          </a:p>
          <a:p>
            <a:endParaRPr lang="en-US" sz="1200" dirty="0"/>
          </a:p>
          <a:p>
            <a:r>
              <a:rPr lang="en-US" sz="1200" dirty="0"/>
              <a:t>You’ll want to reference the Glossary of Terms document as you are allocating. </a:t>
            </a:r>
            <a:r>
              <a:rPr lang="en-US" sz="1200" b="0" dirty="0"/>
              <a:t>The definitions within the glossary must be used when allocating and the job must meet all the competencies listed. For this example, you would want to reference “paraprofessional” and “professional” to assist with allocating to the appropriate level within the series. </a:t>
            </a:r>
          </a:p>
          <a:p>
            <a:pPr marL="0" indent="0">
              <a:buFont typeface="Arial" panose="020B0604020202020204" pitchFamily="34" charset="0"/>
              <a:buNone/>
            </a:pPr>
            <a:endParaRPr lang="en-US" sz="1200" b="1" dirty="0"/>
          </a:p>
          <a:p>
            <a:r>
              <a:rPr lang="en-US" sz="1200" b="0" dirty="0"/>
              <a:t>Nature of Work – What are the qualities that define the work? In this series, we are looking at the underlined phrases. We also see examples of responsibilities at the paraprofessional or technical levels (HRCA 1 &amp; 2) and examples of professional responsibilities (HRC 1 – 4). </a:t>
            </a:r>
            <a:endParaRPr lang="en-US" sz="1200" dirty="0"/>
          </a:p>
          <a:p>
            <a:pPr algn="ctr"/>
            <a:endParaRPr lang="en-US" dirty="0"/>
          </a:p>
        </p:txBody>
      </p:sp>
      <p:sp>
        <p:nvSpPr>
          <p:cNvPr id="4" name="Slide Number Placeholder 3"/>
          <p:cNvSpPr>
            <a:spLocks noGrp="1"/>
          </p:cNvSpPr>
          <p:nvPr>
            <p:ph type="sldNum" sz="quarter" idx="5"/>
          </p:nvPr>
        </p:nvSpPr>
        <p:spPr/>
        <p:txBody>
          <a:bodyPr/>
          <a:lstStyle/>
          <a:p>
            <a:fld id="{58770E3E-7611-49E3-9AEA-3A90DE37498F}" type="slidenum">
              <a:rPr lang="en-US" smtClean="0"/>
              <a:t>22</a:t>
            </a:fld>
            <a:endParaRPr lang="en-US"/>
          </a:p>
        </p:txBody>
      </p:sp>
    </p:spTree>
    <p:extLst>
      <p:ext uri="{BB962C8B-B14F-4D97-AF65-F5344CB8AC3E}">
        <p14:creationId xmlns:p14="http://schemas.microsoft.com/office/powerpoint/2010/main" val="26748795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8DD2F4-9D5F-13C6-A9FA-F99C7A9714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DECB11-4A63-65CB-81C3-6A5036B58A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889EFB-0FC0-354F-77C3-DA49938D31AC}"/>
              </a:ext>
            </a:extLst>
          </p:cNvPr>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(Marty) </a:t>
            </a:r>
          </a:p>
          <a:p>
            <a:pPr marL="171450" indent="-171450">
              <a:buFont typeface="Arial" panose="020B0604020202020204" pitchFamily="34" charset="0"/>
              <a:buChar char="•"/>
            </a:pPr>
            <a:endParaRPr lang="en-US" sz="1200" b="0" dirty="0"/>
          </a:p>
          <a:p>
            <a:r>
              <a:rPr lang="en-US" sz="1200" b="0" dirty="0"/>
              <a:t>Continuing from our previous slide, you’ll continue to see our key terms underlines. </a:t>
            </a:r>
          </a:p>
          <a:p>
            <a:endParaRPr lang="en-US" sz="1200" b="0" dirty="0"/>
          </a:p>
          <a:p>
            <a:r>
              <a:rPr lang="en-US" sz="1200" b="0" dirty="0"/>
              <a:t>There are examples for the typical assigned responsibilities. </a:t>
            </a:r>
            <a:endParaRPr lang="en-US" sz="1200" dirty="0"/>
          </a:p>
          <a:p>
            <a:pPr algn="ctr"/>
            <a:endParaRPr lang="en-US" dirty="0"/>
          </a:p>
        </p:txBody>
      </p:sp>
      <p:sp>
        <p:nvSpPr>
          <p:cNvPr id="4" name="Slide Number Placeholder 3">
            <a:extLst>
              <a:ext uri="{FF2B5EF4-FFF2-40B4-BE49-F238E27FC236}">
                <a16:creationId xmlns:a16="http://schemas.microsoft.com/office/drawing/2014/main" id="{BB790C58-E7B2-B62F-5FDA-0483C27A5FEE}"/>
              </a:ext>
            </a:extLst>
          </p:cNvPr>
          <p:cNvSpPr>
            <a:spLocks noGrp="1"/>
          </p:cNvSpPr>
          <p:nvPr>
            <p:ph type="sldNum" sz="quarter" idx="5"/>
          </p:nvPr>
        </p:nvSpPr>
        <p:spPr/>
        <p:txBody>
          <a:bodyPr/>
          <a:lstStyle/>
          <a:p>
            <a:fld id="{58770E3E-7611-49E3-9AEA-3A90DE37498F}" type="slidenum">
              <a:rPr lang="en-US" smtClean="0"/>
              <a:t>23</a:t>
            </a:fld>
            <a:endParaRPr lang="en-US"/>
          </a:p>
        </p:txBody>
      </p:sp>
    </p:spTree>
    <p:extLst>
      <p:ext uri="{BB962C8B-B14F-4D97-AF65-F5344CB8AC3E}">
        <p14:creationId xmlns:p14="http://schemas.microsoft.com/office/powerpoint/2010/main" val="38165291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(Marty)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t>Moving on to the Definition,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p>
          <a:p>
            <a:r>
              <a:rPr lang="en-US" sz="1400" dirty="0">
                <a:latin typeface="Calibri"/>
              </a:rPr>
              <a:t>The HRCA1 has 4 qualifiers a position must meet in order to be allocated to this level: </a:t>
            </a:r>
          </a:p>
          <a:p>
            <a:pPr marL="342900" indent="-342900">
              <a:buAutoNum type="arabicPeriod"/>
            </a:pPr>
            <a:r>
              <a:rPr lang="en-US" sz="1400" u="none" dirty="0">
                <a:latin typeface="Calibri"/>
              </a:rPr>
              <a:t>Performs paraprofessional, technical, and clerical tasks</a:t>
            </a:r>
          </a:p>
          <a:p>
            <a:pPr marL="342900" indent="-342900">
              <a:buAutoNum type="arabicPeriod"/>
            </a:pPr>
            <a:r>
              <a:rPr lang="en-US" sz="1400" u="none" dirty="0">
                <a:latin typeface="Calibri"/>
              </a:rPr>
              <a:t>In support of an institution’s or agency’s human resource operations. </a:t>
            </a:r>
          </a:p>
          <a:p>
            <a:pPr marL="342900" indent="-342900">
              <a:buAutoNum type="arabicPeriod"/>
            </a:pPr>
            <a:r>
              <a:rPr lang="en-US" sz="1400" u="none" dirty="0">
                <a:latin typeface="Calibri"/>
              </a:rPr>
              <a:t>Provides information to clients and</a:t>
            </a:r>
          </a:p>
          <a:p>
            <a:pPr marL="342900" indent="-342900">
              <a:buAutoNum type="arabicPeriod"/>
            </a:pPr>
            <a:r>
              <a:rPr lang="en-US" sz="1400" u="none" dirty="0">
                <a:latin typeface="Calibri"/>
              </a:rPr>
              <a:t>Explains policies, rules and regulations applicable to human resource functional area(s). </a:t>
            </a:r>
            <a:endParaRPr lang="en-US" sz="1400" dirty="0">
              <a:latin typeface="Calibri"/>
            </a:endParaRPr>
          </a:p>
          <a:p>
            <a:endParaRPr kumimoji="0" lang="en-US" sz="1400" b="1" i="0" u="none" strike="noStrike" kern="1200" cap="none" spc="0" normalizeH="0" baseline="0" noProof="0" dirty="0">
              <a:ln>
                <a:noFill/>
              </a:ln>
              <a:solidFill>
                <a:srgbClr val="FF0000"/>
              </a:solidFill>
              <a:effectLst/>
              <a:uLnTx/>
              <a:uFillTx/>
              <a:latin typeface="Calibri"/>
              <a:ea typeface="+mn-ea"/>
              <a:cs typeface="+mn-cs"/>
            </a:endParaRPr>
          </a:p>
          <a:p>
            <a:r>
              <a:rPr lang="en-US" sz="1400" u="none" dirty="0"/>
              <a:t>We see the word “and’” is mentioned a several of times. In some specifications you will find “and/or,” </a:t>
            </a:r>
            <a:r>
              <a:rPr lang="en-US" sz="1400" dirty="0"/>
              <a:t>which means at least one, if not both, must be performed. Absent the or, you must perform all. </a:t>
            </a:r>
          </a:p>
          <a:p>
            <a:endParaRPr lang="en-US" sz="1400" dirty="0"/>
          </a:p>
        </p:txBody>
      </p:sp>
      <p:sp>
        <p:nvSpPr>
          <p:cNvPr id="4" name="Slide Number Placeholder 3"/>
          <p:cNvSpPr>
            <a:spLocks noGrp="1"/>
          </p:cNvSpPr>
          <p:nvPr>
            <p:ph type="sldNum" sz="quarter" idx="5"/>
          </p:nvPr>
        </p:nvSpPr>
        <p:spPr/>
        <p:txBody>
          <a:bodyPr/>
          <a:lstStyle/>
          <a:p>
            <a:fld id="{58770E3E-7611-49E3-9AEA-3A90DE37498F}" type="slidenum">
              <a:rPr lang="en-US" smtClean="0"/>
              <a:t>24</a:t>
            </a:fld>
            <a:endParaRPr lang="en-US"/>
          </a:p>
        </p:txBody>
      </p:sp>
    </p:spTree>
    <p:extLst>
      <p:ext uri="{BB962C8B-B14F-4D97-AF65-F5344CB8AC3E}">
        <p14:creationId xmlns:p14="http://schemas.microsoft.com/office/powerpoint/2010/main" val="17572275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C4A7D9-6B4A-F96D-35C3-30C9BC408C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66EEB0-7B4A-486C-4162-4FDCD2153E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EE3320-720D-E436-6C56-C234C6C3FFC1}"/>
              </a:ext>
            </a:extLst>
          </p:cNvPr>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t>(Marty)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dirty="0"/>
          </a:p>
          <a:p>
            <a:r>
              <a:rPr lang="en-US" sz="1400" dirty="0"/>
              <a:t>If the Distinguishing Characteristics for the classification exist, you will use the same considerations as we used in the Definition. The DC’s help us to identify how this level is different from other levels in the series as well as the level of supervision. </a:t>
            </a:r>
          </a:p>
          <a:p>
            <a:endParaRPr lang="en-US" sz="1400" dirty="0"/>
          </a:p>
          <a:p>
            <a:r>
              <a:rPr lang="en-US" sz="1400" dirty="0"/>
              <a:t>If you look in the Glossary of Classification Terms, you can find a definition for “General Supervision” under Supervision Required, Levels on page 7. </a:t>
            </a:r>
          </a:p>
          <a:p>
            <a:endParaRPr lang="en-US" sz="1400" dirty="0"/>
          </a:p>
          <a:p>
            <a:r>
              <a:rPr lang="en-US" sz="1400" dirty="0"/>
              <a:t>The key points for General Supervision we are looking for here are:</a:t>
            </a:r>
          </a:p>
          <a:p>
            <a:pPr marL="628650" lvl="1" indent="-171450">
              <a:buFont typeface="Arial" panose="020B0604020202020204" pitchFamily="34" charset="0"/>
              <a:buChar char="•"/>
            </a:pPr>
            <a:r>
              <a:rPr lang="en-US" sz="2000" b="0" i="0" dirty="0">
                <a:solidFill>
                  <a:srgbClr val="000000"/>
                </a:solidFill>
                <a:effectLst/>
                <a:latin typeface="Times New Roman" panose="02020603050405020304" pitchFamily="18" charset="0"/>
              </a:rPr>
              <a:t>Advice and assistance is available as needed. </a:t>
            </a:r>
          </a:p>
          <a:p>
            <a:pPr marL="628650" lvl="1" indent="-171450">
              <a:buFont typeface="Arial" panose="020B0604020202020204" pitchFamily="34" charset="0"/>
              <a:buChar char="•"/>
            </a:pPr>
            <a:r>
              <a:rPr lang="en-US" sz="2000" b="0" i="0" dirty="0">
                <a:solidFill>
                  <a:srgbClr val="000000"/>
                </a:solidFill>
                <a:effectLst/>
                <a:latin typeface="Times New Roman" panose="02020603050405020304" pitchFamily="18" charset="0"/>
              </a:rPr>
              <a:t>Review of work may be frequent but not usually detailed. </a:t>
            </a:r>
          </a:p>
          <a:p>
            <a:pPr marL="628650" lvl="1" indent="-171450">
              <a:buFont typeface="Arial" panose="020B0604020202020204" pitchFamily="34" charset="0"/>
              <a:buChar char="•"/>
            </a:pPr>
            <a:r>
              <a:rPr lang="en-US" sz="2000" b="0" i="0" dirty="0">
                <a:solidFill>
                  <a:srgbClr val="000000"/>
                </a:solidFill>
                <a:effectLst/>
                <a:latin typeface="Times New Roman" panose="02020603050405020304" pitchFamily="18" charset="0"/>
              </a:rPr>
              <a:t>Emphasis is placed on quality of completed assignments.</a:t>
            </a:r>
            <a:endParaRPr lang="en-US" sz="1200"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rPr>
              <a:t>Here the specification says “performs technical human resource tasks such 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 Using the term </a:t>
            </a:r>
            <a:r>
              <a:rPr kumimoji="0" lang="en-US" sz="1200" b="0" i="0" u="sng" strike="noStrike" kern="1200" cap="none" spc="0" normalizeH="0" baseline="0" noProof="0" dirty="0">
                <a:ln>
                  <a:noFill/>
                </a:ln>
                <a:solidFill>
                  <a:prstClr val="black"/>
                </a:solidFill>
                <a:effectLst/>
                <a:uLnTx/>
                <a:uFillTx/>
                <a:latin typeface="Calibri"/>
                <a:ea typeface="+mn-ea"/>
                <a:cs typeface="+mn-cs"/>
              </a:rPr>
              <a:t>“such as” </a:t>
            </a:r>
            <a:r>
              <a:rPr kumimoji="0" lang="en-US" sz="1200" b="0" i="0" u="none" strike="noStrike" kern="1200" cap="none" spc="0" normalizeH="0" baseline="0" noProof="0" dirty="0">
                <a:ln>
                  <a:noFill/>
                </a:ln>
                <a:solidFill>
                  <a:prstClr val="black"/>
                </a:solidFill>
                <a:effectLst/>
                <a:uLnTx/>
                <a:uFillTx/>
                <a:latin typeface="Calibri"/>
                <a:ea typeface="+mn-ea"/>
                <a:cs typeface="+mn-cs"/>
              </a:rPr>
              <a:t>is to provide examples of the work that would be performed at this level. Because this is “such as” not all examples of the duties need to be performed. You can find guidance on terms and punctuation </a:t>
            </a:r>
          </a:p>
          <a:p>
            <a:endParaRPr lang="en-US" sz="1600" dirty="0">
              <a:solidFill>
                <a:srgbClr val="FF0000"/>
              </a:solidFill>
            </a:endParaRPr>
          </a:p>
          <a:p>
            <a:pPr algn="ctr"/>
            <a:endParaRPr lang="en-US" dirty="0"/>
          </a:p>
        </p:txBody>
      </p:sp>
      <p:sp>
        <p:nvSpPr>
          <p:cNvPr id="4" name="Slide Number Placeholder 3">
            <a:extLst>
              <a:ext uri="{FF2B5EF4-FFF2-40B4-BE49-F238E27FC236}">
                <a16:creationId xmlns:a16="http://schemas.microsoft.com/office/drawing/2014/main" id="{B385E44A-A8BE-16BF-0F64-ED394270614A}"/>
              </a:ext>
            </a:extLst>
          </p:cNvPr>
          <p:cNvSpPr>
            <a:spLocks noGrp="1"/>
          </p:cNvSpPr>
          <p:nvPr>
            <p:ph type="sldNum" sz="quarter" idx="5"/>
          </p:nvPr>
        </p:nvSpPr>
        <p:spPr/>
        <p:txBody>
          <a:bodyPr/>
          <a:lstStyle/>
          <a:p>
            <a:fld id="{58770E3E-7611-49E3-9AEA-3A90DE37498F}" type="slidenum">
              <a:rPr lang="en-US" smtClean="0"/>
              <a:t>25</a:t>
            </a:fld>
            <a:endParaRPr lang="en-US"/>
          </a:p>
        </p:txBody>
      </p:sp>
    </p:spTree>
    <p:extLst>
      <p:ext uri="{BB962C8B-B14F-4D97-AF65-F5344CB8AC3E}">
        <p14:creationId xmlns:p14="http://schemas.microsoft.com/office/powerpoint/2010/main" val="4584908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dirty="0"/>
              <a:t>Marty</a:t>
            </a:r>
          </a:p>
          <a:p>
            <a:r>
              <a:rPr lang="en-US" dirty="0"/>
              <a:t>For the rest of the job specifications with the series, the Class Series Concept will say “See Human Resource Consultant Assistant 1”. </a:t>
            </a:r>
          </a:p>
          <a:p>
            <a:endParaRPr lang="en-US" dirty="0"/>
          </a:p>
          <a:p>
            <a:endParaRPr lang="en-US" dirty="0"/>
          </a:p>
          <a:p>
            <a:r>
              <a:rPr lang="en-US" dirty="0"/>
              <a:t>The HRCA2 has 3 qualifiers in the Definition:</a:t>
            </a:r>
          </a:p>
          <a:p>
            <a:pPr marL="228600" indent="-228600">
              <a:buAutoNum type="arabicPeriod"/>
            </a:pPr>
            <a:r>
              <a:rPr lang="en-US" dirty="0"/>
              <a:t>Performs a variety of paraprofessional </a:t>
            </a:r>
          </a:p>
          <a:p>
            <a:pPr marL="228600" indent="-228600">
              <a:buAutoNum type="arabicPeriod"/>
            </a:pPr>
            <a:r>
              <a:rPr lang="en-US" dirty="0"/>
              <a:t>And technical duties in one or more human resources areas</a:t>
            </a:r>
          </a:p>
          <a:p>
            <a:pPr marL="228600" indent="-228600">
              <a:buAutoNum type="arabicPeriod"/>
            </a:pPr>
            <a:r>
              <a:rPr lang="en-US" dirty="0"/>
              <a:t>Providing support to management and staff. </a:t>
            </a:r>
          </a:p>
          <a:p>
            <a:pPr marL="228600" indent="-228600">
              <a:buAutoNum type="arabicPeriod"/>
            </a:pPr>
            <a:endParaRPr lang="en-US" dirty="0"/>
          </a:p>
          <a:p>
            <a:pPr marL="0" indent="0">
              <a:buNone/>
            </a:pPr>
            <a:r>
              <a:rPr lang="en-US" dirty="0"/>
              <a:t>In the Distinguishing Characteristics you are looking for the level of supervision and how this level differs from the other levels in the series. </a:t>
            </a:r>
          </a:p>
        </p:txBody>
      </p:sp>
      <p:sp>
        <p:nvSpPr>
          <p:cNvPr id="4" name="Slide Number Placeholder 3"/>
          <p:cNvSpPr>
            <a:spLocks noGrp="1"/>
          </p:cNvSpPr>
          <p:nvPr>
            <p:ph type="sldNum" sz="quarter" idx="5"/>
          </p:nvPr>
        </p:nvSpPr>
        <p:spPr/>
        <p:txBody>
          <a:bodyPr/>
          <a:lstStyle/>
          <a:p>
            <a:fld id="{58770E3E-7611-49E3-9AEA-3A90DE37498F}" type="slidenum">
              <a:rPr lang="en-US" smtClean="0"/>
              <a:t>26</a:t>
            </a:fld>
            <a:endParaRPr lang="en-US"/>
          </a:p>
        </p:txBody>
      </p:sp>
    </p:spTree>
    <p:extLst>
      <p:ext uri="{BB962C8B-B14F-4D97-AF65-F5344CB8AC3E}">
        <p14:creationId xmlns:p14="http://schemas.microsoft.com/office/powerpoint/2010/main" val="20439774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dirty="0"/>
              <a:t>Marty</a:t>
            </a:r>
          </a:p>
          <a:p>
            <a:r>
              <a:rPr lang="en-US" dirty="0"/>
              <a:t>The HRC1 has 2 qualifiers in the Definition:</a:t>
            </a:r>
          </a:p>
          <a:p>
            <a:pPr marL="228600" indent="-228600">
              <a:buAutoNum type="arabicPeriod"/>
            </a:pPr>
            <a:r>
              <a:rPr lang="en-US" dirty="0"/>
              <a:t>Performs first-level professional human resource assignments</a:t>
            </a:r>
          </a:p>
          <a:p>
            <a:pPr marL="228600" indent="-228600">
              <a:buAutoNum type="arabicPeriod"/>
            </a:pPr>
            <a:r>
              <a:rPr lang="en-US" dirty="0"/>
              <a:t>In one or more areas of the human resource function</a:t>
            </a:r>
          </a:p>
          <a:p>
            <a:pPr marL="0" indent="0">
              <a:buNone/>
            </a:pPr>
            <a:r>
              <a:rPr lang="en-US" dirty="0"/>
              <a:t>And then offers a list of examples of the functions after “such as”.</a:t>
            </a:r>
          </a:p>
          <a:p>
            <a:pPr marL="0" indent="0">
              <a:buNone/>
            </a:pPr>
            <a:endParaRPr lang="en-US" dirty="0"/>
          </a:p>
          <a:p>
            <a:pPr marL="0" indent="0">
              <a:buNone/>
            </a:pPr>
            <a:r>
              <a:rPr lang="en-US" dirty="0"/>
              <a:t>In the Distinguishing Characteristics you are looking for the level of supervision and how this level differs from the other levels in the series. </a:t>
            </a:r>
          </a:p>
        </p:txBody>
      </p:sp>
      <p:sp>
        <p:nvSpPr>
          <p:cNvPr id="4" name="Slide Number Placeholder 3"/>
          <p:cNvSpPr>
            <a:spLocks noGrp="1"/>
          </p:cNvSpPr>
          <p:nvPr>
            <p:ph type="sldNum" sz="quarter" idx="5"/>
          </p:nvPr>
        </p:nvSpPr>
        <p:spPr/>
        <p:txBody>
          <a:bodyPr/>
          <a:lstStyle/>
          <a:p>
            <a:fld id="{58770E3E-7611-49E3-9AEA-3A90DE37498F}" type="slidenum">
              <a:rPr lang="en-US" smtClean="0"/>
              <a:t>27</a:t>
            </a:fld>
            <a:endParaRPr lang="en-US"/>
          </a:p>
        </p:txBody>
      </p:sp>
    </p:spTree>
    <p:extLst>
      <p:ext uri="{BB962C8B-B14F-4D97-AF65-F5344CB8AC3E}">
        <p14:creationId xmlns:p14="http://schemas.microsoft.com/office/powerpoint/2010/main" val="4519254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dirty="0"/>
              <a:t>Marty</a:t>
            </a:r>
          </a:p>
          <a:p>
            <a:r>
              <a:rPr lang="en-US" dirty="0"/>
              <a:t>The HRC2 has 3 qualifiers in the Definition:</a:t>
            </a:r>
          </a:p>
          <a:p>
            <a:pPr marL="228600" indent="-228600">
              <a:buAutoNum type="arabicPeriod"/>
            </a:pPr>
            <a:r>
              <a:rPr lang="en-US" dirty="0"/>
              <a:t>Independently performs professional level human resource assignments</a:t>
            </a:r>
          </a:p>
          <a:p>
            <a:pPr marL="228600" indent="-228600">
              <a:buAutoNum type="arabicPeriod"/>
            </a:pPr>
            <a:r>
              <a:rPr lang="en-US" dirty="0"/>
              <a:t>In one or more areas of the human resource function, note the “such as” examples</a:t>
            </a:r>
          </a:p>
          <a:p>
            <a:pPr marL="228600" indent="-228600">
              <a:buAutoNum type="arabicPeriod"/>
            </a:pPr>
            <a:r>
              <a:rPr lang="en-US" dirty="0"/>
              <a:t>Serves as a critical business partner, providing consultation and assistance to managers, staff and the public regarding HR and business issues. </a:t>
            </a:r>
          </a:p>
          <a:p>
            <a:pPr marL="228600" indent="-228600">
              <a:buAutoNum type="arabicPeriod"/>
            </a:pPr>
            <a:endParaRPr lang="en-US" dirty="0"/>
          </a:p>
          <a:p>
            <a:pPr marL="0" indent="0">
              <a:buNone/>
            </a:pPr>
            <a:endParaRPr lang="en-US" dirty="0"/>
          </a:p>
          <a:p>
            <a:pPr marL="0" indent="0">
              <a:buNone/>
            </a:pPr>
            <a:r>
              <a:rPr lang="en-US" dirty="0"/>
              <a:t>In the Distinguishing Characteristics you are looking for the level of supervision and how this level differs from the other levels in the series. </a:t>
            </a:r>
          </a:p>
          <a:p>
            <a:pPr marL="0" indent="0">
              <a:buNone/>
            </a:pPr>
            <a:endParaRPr lang="en-US" dirty="0"/>
          </a:p>
          <a:p>
            <a:pPr marL="0" indent="0">
              <a:buNone/>
            </a:pPr>
            <a:r>
              <a:rPr lang="en-US" dirty="0"/>
              <a:t>Note that this level says, “under general direction”, which differs from “general supervision”. You can also see the impact of decisions has increased from the prior levels. </a:t>
            </a:r>
          </a:p>
          <a:p>
            <a:endParaRPr lang="en-US" dirty="0"/>
          </a:p>
        </p:txBody>
      </p:sp>
      <p:sp>
        <p:nvSpPr>
          <p:cNvPr id="4" name="Slide Number Placeholder 3"/>
          <p:cNvSpPr>
            <a:spLocks noGrp="1"/>
          </p:cNvSpPr>
          <p:nvPr>
            <p:ph type="sldNum" sz="quarter" idx="5"/>
          </p:nvPr>
        </p:nvSpPr>
        <p:spPr/>
        <p:txBody>
          <a:bodyPr/>
          <a:lstStyle/>
          <a:p>
            <a:fld id="{58770E3E-7611-49E3-9AEA-3A90DE37498F}" type="slidenum">
              <a:rPr lang="en-US" smtClean="0"/>
              <a:t>28</a:t>
            </a:fld>
            <a:endParaRPr lang="en-US"/>
          </a:p>
        </p:txBody>
      </p:sp>
    </p:spTree>
    <p:extLst>
      <p:ext uri="{BB962C8B-B14F-4D97-AF65-F5344CB8AC3E}">
        <p14:creationId xmlns:p14="http://schemas.microsoft.com/office/powerpoint/2010/main" val="9515916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dirty="0"/>
              <a:t>Marty</a:t>
            </a:r>
          </a:p>
          <a:p>
            <a:r>
              <a:rPr lang="en-US" dirty="0"/>
              <a:t>The HRC3 has 4 qualifiers in the Definition:</a:t>
            </a:r>
          </a:p>
          <a:p>
            <a:pPr marL="228600" indent="-228600">
              <a:buAutoNum type="arabicPeriod"/>
            </a:pPr>
            <a:r>
              <a:rPr lang="en-US" dirty="0"/>
              <a:t>Serves as senior level HRC/advisor to management and staff </a:t>
            </a:r>
          </a:p>
          <a:p>
            <a:pPr marL="228600" indent="-228600">
              <a:buAutoNum type="arabicPeriod"/>
            </a:pPr>
            <a:r>
              <a:rPr lang="en-US" dirty="0"/>
              <a:t>Regarding complex issues that frequently impact organizational operations and planning.</a:t>
            </a:r>
          </a:p>
          <a:p>
            <a:pPr marL="228600" indent="-228600">
              <a:buAutoNum type="arabicPeriod"/>
            </a:pPr>
            <a:r>
              <a:rPr lang="en-US" dirty="0"/>
              <a:t>Independently performs professional level HR assignments in one or more areas of the HR function</a:t>
            </a:r>
          </a:p>
          <a:p>
            <a:pPr marL="228600" indent="-228600">
              <a:buAutoNum type="arabicPeriod"/>
            </a:pPr>
            <a:r>
              <a:rPr lang="en-US" dirty="0"/>
              <a:t>Positions work to mitigate organizational risk while advocating for both business and employee interests. </a:t>
            </a:r>
          </a:p>
          <a:p>
            <a:pPr marL="228600" indent="-228600">
              <a:buAutoNum type="arabicPeriod"/>
            </a:pPr>
            <a:endParaRPr lang="en-US" dirty="0"/>
          </a:p>
          <a:p>
            <a:pPr marL="0" indent="0">
              <a:buNone/>
            </a:pPr>
            <a:r>
              <a:rPr lang="en-US" dirty="0"/>
              <a:t>In the Distinguishing Characteristics: </a:t>
            </a:r>
          </a:p>
          <a:p>
            <a:pPr marL="0" indent="0">
              <a:buNone/>
            </a:pPr>
            <a:r>
              <a:rPr lang="en-US" dirty="0"/>
              <a:t>We’ve left the off the underlines in this section. </a:t>
            </a:r>
            <a:r>
              <a:rPr lang="en-US" b="1" dirty="0"/>
              <a:t>Use the chat feature to call out the level of supervision and how you see this level differs from the other levels in the series</a:t>
            </a:r>
            <a:r>
              <a:rPr lang="en-US" dirty="0"/>
              <a:t>. </a:t>
            </a:r>
          </a:p>
          <a:p>
            <a:pPr marL="0" indent="0">
              <a:buNone/>
            </a:pPr>
            <a:r>
              <a:rPr lang="en-US" dirty="0"/>
              <a:t>KEY for Instructor: </a:t>
            </a:r>
          </a:p>
          <a:p>
            <a:pPr marL="171450" indent="-171450">
              <a:buFont typeface="Arial" panose="020B0604020202020204" pitchFamily="34" charset="0"/>
              <a:buChar char="•"/>
            </a:pPr>
            <a:r>
              <a:rPr lang="en-US" dirty="0"/>
              <a:t>General direction, </a:t>
            </a:r>
          </a:p>
          <a:p>
            <a:pPr marL="171450" indent="-171450">
              <a:buFont typeface="Arial" panose="020B0604020202020204" pitchFamily="34" charset="0"/>
              <a:buChar char="•"/>
            </a:pPr>
            <a:r>
              <a:rPr lang="en-US" dirty="0"/>
              <a:t>provides administrative direction and counsel, </a:t>
            </a:r>
          </a:p>
          <a:p>
            <a:pPr marL="171450" indent="-171450">
              <a:buFont typeface="Arial" panose="020B0604020202020204" pitchFamily="34" charset="0"/>
              <a:buChar char="•"/>
            </a:pPr>
            <a:r>
              <a:rPr lang="en-US" dirty="0"/>
              <a:t>require the application of professional judgement in the analysis of complex HR, </a:t>
            </a:r>
          </a:p>
          <a:p>
            <a:pPr marL="171450" indent="-171450">
              <a:buFont typeface="Arial" panose="020B0604020202020204" pitchFamily="34" charset="0"/>
              <a:buChar char="•"/>
            </a:pPr>
            <a:r>
              <a:rPr lang="en-US" dirty="0"/>
              <a:t>resolving complex HR issues having long-range and broad potential impact, </a:t>
            </a:r>
          </a:p>
          <a:p>
            <a:pPr marL="171450" indent="-171450">
              <a:buFont typeface="Arial" panose="020B0604020202020204" pitchFamily="34" charset="0"/>
              <a:buChar char="•"/>
            </a:pPr>
            <a:r>
              <a:rPr lang="en-US" dirty="0"/>
              <a:t>presents recommendations and implements process solutions. </a:t>
            </a:r>
          </a:p>
          <a:p>
            <a:pPr marL="0" indent="0">
              <a:buNone/>
            </a:pPr>
            <a:endParaRPr lang="en-US" dirty="0"/>
          </a:p>
          <a:p>
            <a:endParaRPr lang="en-US" dirty="0"/>
          </a:p>
        </p:txBody>
      </p:sp>
      <p:sp>
        <p:nvSpPr>
          <p:cNvPr id="4" name="Slide Number Placeholder 3"/>
          <p:cNvSpPr>
            <a:spLocks noGrp="1"/>
          </p:cNvSpPr>
          <p:nvPr>
            <p:ph type="sldNum" sz="quarter" idx="5"/>
          </p:nvPr>
        </p:nvSpPr>
        <p:spPr/>
        <p:txBody>
          <a:bodyPr/>
          <a:lstStyle/>
          <a:p>
            <a:fld id="{58770E3E-7611-49E3-9AEA-3A90DE37498F}" type="slidenum">
              <a:rPr lang="en-US" smtClean="0"/>
              <a:t>29</a:t>
            </a:fld>
            <a:endParaRPr lang="en-US"/>
          </a:p>
        </p:txBody>
      </p:sp>
    </p:spTree>
    <p:extLst>
      <p:ext uri="{BB962C8B-B14F-4D97-AF65-F5344CB8AC3E}">
        <p14:creationId xmlns:p14="http://schemas.microsoft.com/office/powerpoint/2010/main" val="2124828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100" b="1" dirty="0"/>
              <a:t>(Sarah) </a:t>
            </a:r>
            <a:endParaRPr lang="en-US" sz="1200" dirty="0"/>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“A position allocation is the process of assigning a position to a job class and must be done for every position”</a:t>
            </a:r>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Every position must be allocated to a job class. This is initially done upon establishment and can be updated or changed through three separate processes which we will review on the next slide. </a:t>
            </a:r>
          </a:p>
          <a:p>
            <a:endParaRPr lang="en-US" dirty="0"/>
          </a:p>
        </p:txBody>
      </p:sp>
      <p:sp>
        <p:nvSpPr>
          <p:cNvPr id="4" name="Slide Number Placeholder 3"/>
          <p:cNvSpPr>
            <a:spLocks noGrp="1"/>
          </p:cNvSpPr>
          <p:nvPr>
            <p:ph type="sldNum" sz="quarter" idx="5"/>
          </p:nvPr>
        </p:nvSpPr>
        <p:spPr/>
        <p:txBody>
          <a:bodyPr/>
          <a:lstStyle/>
          <a:p>
            <a:fld id="{58770E3E-7611-49E3-9AEA-3A90DE37498F}" type="slidenum">
              <a:rPr lang="en-US" smtClean="0"/>
              <a:t>3</a:t>
            </a:fld>
            <a:endParaRPr lang="en-US"/>
          </a:p>
        </p:txBody>
      </p:sp>
    </p:spTree>
    <p:extLst>
      <p:ext uri="{BB962C8B-B14F-4D97-AF65-F5344CB8AC3E}">
        <p14:creationId xmlns:p14="http://schemas.microsoft.com/office/powerpoint/2010/main" val="41626540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dirty="0"/>
              <a:t>Marty</a:t>
            </a:r>
          </a:p>
          <a:p>
            <a:r>
              <a:rPr lang="en-US" dirty="0"/>
              <a:t>The HRC4 has 4 qualifiers in the Definition:</a:t>
            </a:r>
          </a:p>
          <a:p>
            <a:pPr marL="228600" indent="-228600">
              <a:buAutoNum type="arabicPeriod"/>
            </a:pPr>
            <a:r>
              <a:rPr lang="en-US" dirty="0"/>
              <a:t>Serves as an assigned professional expert</a:t>
            </a:r>
          </a:p>
          <a:p>
            <a:pPr marL="228600" indent="-228600">
              <a:buAutoNum type="arabicPeriod"/>
            </a:pPr>
            <a:r>
              <a:rPr lang="en-US" dirty="0"/>
              <a:t>In one or more functional HR areas –OR- supervises professional or other HR staff members</a:t>
            </a:r>
          </a:p>
          <a:p>
            <a:pPr marL="228600" indent="-228600">
              <a:buAutoNum type="arabicPeriod"/>
            </a:pPr>
            <a:r>
              <a:rPr lang="en-US" dirty="0"/>
              <a:t>Provides expert level analysis and consultation…</a:t>
            </a:r>
          </a:p>
          <a:p>
            <a:pPr marL="228600" indent="-228600">
              <a:buAutoNum type="arabicPeriod"/>
            </a:pPr>
            <a:r>
              <a:rPr lang="en-US" dirty="0"/>
              <a:t>Regarding highly complex, multidimensional issues with strategic or long-range impact to organizations and programs. </a:t>
            </a:r>
          </a:p>
          <a:p>
            <a:pPr marL="0" indent="0">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kern="100" dirty="0">
                <a:solidFill>
                  <a:srgbClr val="000000"/>
                </a:solidFill>
                <a:effectLst/>
                <a:latin typeface="Calibri" panose="020F0502020204030204" pitchFamily="34" charset="0"/>
                <a:ea typeface="Aptos" panose="020B0004020202020204" pitchFamily="34" charset="0"/>
              </a:rPr>
              <a:t>For the </a:t>
            </a:r>
            <a:r>
              <a:rPr lang="en-US" sz="1800" b="1" i="0" kern="100" dirty="0">
                <a:solidFill>
                  <a:srgbClr val="000000"/>
                </a:solidFill>
                <a:effectLst/>
                <a:latin typeface="Calibri" panose="020F0502020204030204" pitchFamily="34" charset="0"/>
                <a:ea typeface="Aptos" panose="020B0004020202020204" pitchFamily="34" charset="0"/>
              </a:rPr>
              <a:t>expert</a:t>
            </a:r>
            <a:r>
              <a:rPr lang="en-US" sz="1800" i="0" kern="100" dirty="0">
                <a:solidFill>
                  <a:srgbClr val="000000"/>
                </a:solidFill>
                <a:effectLst/>
                <a:latin typeface="Calibri" panose="020F0502020204030204" pitchFamily="34" charset="0"/>
                <a:ea typeface="Aptos" panose="020B0004020202020204" pitchFamily="34" charset="0"/>
              </a:rPr>
              <a:t> level of a series, positions must have all the components, not just one or some: highest level of responsibility in the series, serving as the assigned </a:t>
            </a:r>
            <a:r>
              <a:rPr lang="en-US" sz="1800" b="1" i="0" kern="100" dirty="0">
                <a:solidFill>
                  <a:srgbClr val="000000"/>
                </a:solidFill>
                <a:effectLst/>
                <a:latin typeface="Calibri" panose="020F0502020204030204" pitchFamily="34" charset="0"/>
                <a:ea typeface="Aptos" panose="020B0004020202020204" pitchFamily="34" charset="0"/>
              </a:rPr>
              <a:t>professional</a:t>
            </a:r>
            <a:r>
              <a:rPr lang="en-US" sz="1800" i="0" kern="100" dirty="0">
                <a:solidFill>
                  <a:srgbClr val="000000"/>
                </a:solidFill>
                <a:effectLst/>
                <a:latin typeface="Calibri" panose="020F0502020204030204" pitchFamily="34" charset="0"/>
                <a:ea typeface="Aptos" panose="020B0004020202020204" pitchFamily="34" charset="0"/>
              </a:rPr>
              <a:t> </a:t>
            </a:r>
            <a:r>
              <a:rPr lang="en-US" sz="1800" b="1" i="0" kern="100" dirty="0">
                <a:solidFill>
                  <a:srgbClr val="000000"/>
                </a:solidFill>
                <a:effectLst/>
                <a:latin typeface="Calibri" panose="020F0502020204030204" pitchFamily="34" charset="0"/>
                <a:ea typeface="Aptos" panose="020B0004020202020204" pitchFamily="34" charset="0"/>
              </a:rPr>
              <a:t>expert</a:t>
            </a:r>
            <a:r>
              <a:rPr lang="en-US" sz="1800" i="0" kern="100" dirty="0">
                <a:solidFill>
                  <a:srgbClr val="000000"/>
                </a:solidFill>
                <a:effectLst/>
                <a:latin typeface="Calibri" panose="020F0502020204030204" pitchFamily="34" charset="0"/>
                <a:ea typeface="Aptos" panose="020B0004020202020204" pitchFamily="34" charset="0"/>
              </a:rPr>
              <a:t> or </a:t>
            </a:r>
            <a:r>
              <a:rPr lang="en-US" sz="1800" b="1" i="0" kern="100" dirty="0">
                <a:solidFill>
                  <a:srgbClr val="000000"/>
                </a:solidFill>
                <a:effectLst/>
                <a:latin typeface="Calibri" panose="020F0502020204030204" pitchFamily="34" charset="0"/>
                <a:ea typeface="Aptos" panose="020B0004020202020204" pitchFamily="34" charset="0"/>
              </a:rPr>
              <a:t>supervisor</a:t>
            </a:r>
            <a:r>
              <a:rPr lang="en-US" sz="1800" i="0" kern="100" dirty="0">
                <a:solidFill>
                  <a:srgbClr val="000000"/>
                </a:solidFill>
                <a:effectLst/>
                <a:latin typeface="Calibri" panose="020F0502020204030204" pitchFamily="34" charset="0"/>
                <a:ea typeface="Aptos" panose="020B0004020202020204" pitchFamily="34" charset="0"/>
              </a:rPr>
              <a:t>. Positions have extensive knowledge based and experience in one or more functional HR areas, provide </a:t>
            </a:r>
            <a:r>
              <a:rPr lang="en-US" sz="1800" b="1" i="0" kern="100" dirty="0">
                <a:solidFill>
                  <a:srgbClr val="000000"/>
                </a:solidFill>
                <a:effectLst/>
                <a:latin typeface="Calibri" panose="020F0502020204030204" pitchFamily="34" charset="0"/>
                <a:ea typeface="Aptos" panose="020B0004020202020204" pitchFamily="34" charset="0"/>
              </a:rPr>
              <a:t>expert</a:t>
            </a:r>
            <a:r>
              <a:rPr lang="en-US" sz="1800" i="0" kern="100" dirty="0">
                <a:solidFill>
                  <a:srgbClr val="000000"/>
                </a:solidFill>
                <a:effectLst/>
                <a:latin typeface="Calibri" panose="020F0502020204030204" pitchFamily="34" charset="0"/>
                <a:ea typeface="Aptos" panose="020B0004020202020204" pitchFamily="34" charset="0"/>
              </a:rPr>
              <a:t> level analysis and consultation regarding </a:t>
            </a:r>
            <a:r>
              <a:rPr lang="en-US" sz="1800" b="1" i="0" kern="100" dirty="0">
                <a:solidFill>
                  <a:srgbClr val="000000"/>
                </a:solidFill>
                <a:effectLst/>
                <a:latin typeface="Calibri" panose="020F0502020204030204" pitchFamily="34" charset="0"/>
                <a:ea typeface="Aptos" panose="020B0004020202020204" pitchFamily="34" charset="0"/>
              </a:rPr>
              <a:t>highly complex</a:t>
            </a:r>
            <a:r>
              <a:rPr lang="en-US" sz="1800" i="0" kern="100" dirty="0">
                <a:solidFill>
                  <a:srgbClr val="000000"/>
                </a:solidFill>
                <a:effectLst/>
                <a:latin typeface="Calibri" panose="020F0502020204030204" pitchFamily="34" charset="0"/>
                <a:ea typeface="Aptos" panose="020B0004020202020204" pitchFamily="34" charset="0"/>
              </a:rPr>
              <a:t>, multidimensional issues with strategic or long range impact to organizations and programs. Not to be confused with a subject matter expert, or those positions who are looked at as the “go-to” or the lead. See Glossary of Classification Terms for </a:t>
            </a:r>
            <a:r>
              <a:rPr lang="en-US" sz="1800" b="1" i="0" kern="100" dirty="0">
                <a:solidFill>
                  <a:srgbClr val="000000"/>
                </a:solidFill>
                <a:effectLst/>
                <a:latin typeface="Calibri" panose="020F0502020204030204" pitchFamily="34" charset="0"/>
                <a:ea typeface="Aptos" panose="020B0004020202020204" pitchFamily="34" charset="0"/>
              </a:rPr>
              <a:t>Supervisor, Professional, Expert and Highly Complex</a:t>
            </a:r>
            <a:r>
              <a:rPr lang="en-US" sz="1800" i="0" kern="100" dirty="0">
                <a:solidFill>
                  <a:srgbClr val="000000"/>
                </a:solidFill>
                <a:effectLst/>
                <a:latin typeface="Calibri" panose="020F0502020204030204" pitchFamily="34" charset="0"/>
                <a:ea typeface="Aptos" panose="020B0004020202020204" pitchFamily="34" charset="0"/>
              </a:rPr>
              <a:t>. </a:t>
            </a:r>
            <a:endParaRPr lang="en-US" sz="1800" i="0" kern="100" dirty="0">
              <a:effectLst/>
              <a:latin typeface="Times New Roman" panose="02020603050405020304" pitchFamily="18" charset="0"/>
              <a:ea typeface="Aptos" panose="020B0004020202020204" pitchFamily="34" charset="0"/>
            </a:endParaRPr>
          </a:p>
          <a:p>
            <a:pPr marL="0" indent="0">
              <a:buNone/>
            </a:pPr>
            <a:endParaRPr lang="en-US" dirty="0"/>
          </a:p>
          <a:p>
            <a:pPr marL="0" indent="0">
              <a:buNone/>
            </a:pPr>
            <a:r>
              <a:rPr lang="en-US" dirty="0"/>
              <a:t>In the Distinguishing Characteristics: </a:t>
            </a:r>
          </a:p>
          <a:p>
            <a:pPr marL="0" indent="0">
              <a:buNone/>
            </a:pPr>
            <a:r>
              <a:rPr lang="en-US" dirty="0"/>
              <a:t>We see this level is a professional expert OR supervisory level. This is the highest level in the series, and we see that reflected in the impact of decisions on complex and critical issues. Assignments often require proactive intervention and have wide or precedent setting impact. Provides advice…on highly complex HR and business issues. Analyzes, evaluates and provide solutions to the organization’s most sensitive, complex or critical HR issues. </a:t>
            </a:r>
          </a:p>
          <a:p>
            <a:endParaRPr lang="en-US" dirty="0"/>
          </a:p>
        </p:txBody>
      </p:sp>
      <p:sp>
        <p:nvSpPr>
          <p:cNvPr id="4" name="Slide Number Placeholder 3"/>
          <p:cNvSpPr>
            <a:spLocks noGrp="1"/>
          </p:cNvSpPr>
          <p:nvPr>
            <p:ph type="sldNum" sz="quarter" idx="5"/>
          </p:nvPr>
        </p:nvSpPr>
        <p:spPr/>
        <p:txBody>
          <a:bodyPr/>
          <a:lstStyle/>
          <a:p>
            <a:fld id="{58770E3E-7611-49E3-9AEA-3A90DE37498F}" type="slidenum">
              <a:rPr lang="en-US" smtClean="0"/>
              <a:t>30</a:t>
            </a:fld>
            <a:endParaRPr lang="en-US"/>
          </a:p>
        </p:txBody>
      </p:sp>
    </p:spTree>
    <p:extLst>
      <p:ext uri="{BB962C8B-B14F-4D97-AF65-F5344CB8AC3E}">
        <p14:creationId xmlns:p14="http://schemas.microsoft.com/office/powerpoint/2010/main" val="9297125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sz="900" dirty="0">
              <a:solidFill>
                <a:srgbClr val="FF0000"/>
              </a:solidFill>
            </a:endParaRPr>
          </a:p>
          <a:p>
            <a:pPr algn="ctr"/>
            <a:r>
              <a:rPr lang="en-US" b="1" dirty="0"/>
              <a:t>(Sarah)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Now we are going to delve into Understanding Duties in a Position Description</a:t>
            </a:r>
          </a:p>
          <a:p>
            <a:pPr algn="l"/>
            <a:endParaRPr lang="en-US" b="1" dirty="0"/>
          </a:p>
        </p:txBody>
      </p:sp>
      <p:sp>
        <p:nvSpPr>
          <p:cNvPr id="4" name="Slide Number Placeholder 3"/>
          <p:cNvSpPr>
            <a:spLocks noGrp="1"/>
          </p:cNvSpPr>
          <p:nvPr>
            <p:ph type="sldNum" sz="quarter" idx="5"/>
          </p:nvPr>
        </p:nvSpPr>
        <p:spPr/>
        <p:txBody>
          <a:bodyPr/>
          <a:lstStyle/>
          <a:p>
            <a:fld id="{A4387895-10BA-42DE-A42D-D7FA65C7A274}" type="slidenum">
              <a:rPr lang="en-US" smtClean="0"/>
              <a:t>31</a:t>
            </a:fld>
            <a:endParaRPr lang="en-US"/>
          </a:p>
        </p:txBody>
      </p:sp>
    </p:spTree>
    <p:extLst>
      <p:ext uri="{BB962C8B-B14F-4D97-AF65-F5344CB8AC3E}">
        <p14:creationId xmlns:p14="http://schemas.microsoft.com/office/powerpoint/2010/main" val="29488339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a:t>
            </a:r>
            <a:r>
              <a:rPr lang="en-US" b="1" dirty="0"/>
              <a:t>Sarah</a:t>
            </a:r>
            <a:r>
              <a:rPr lang="en-US" sz="1200" b="1" dirty="0"/>
              <a:t>) </a:t>
            </a: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Calibri"/>
                <a:cs typeface="Times New Roman"/>
              </a:rPr>
              <a:t>When you receive a position description you will want to thoroughly review it to ensure you have a full understanding of the work that is performed. </a:t>
            </a:r>
          </a:p>
          <a:p>
            <a:pPr marL="0" marR="0" lvl="0" indent="0" algn="l" defTabSz="914400" rtl="0" eaLnBrk="1" fontAlgn="auto" latinLnBrk="0" hangingPunct="1">
              <a:lnSpc>
                <a:spcPct val="115000"/>
              </a:lnSpc>
              <a:spcBef>
                <a:spcPts val="0"/>
              </a:spcBef>
              <a:spcAft>
                <a:spcPts val="10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Calibri"/>
              <a:cs typeface="Times New Roman"/>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Calibri"/>
                <a:cs typeface="Times New Roman"/>
              </a:rPr>
              <a:t>Key things to focus on are:</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Calibri"/>
                <a:cs typeface="Times New Roman"/>
              </a:rPr>
              <a:t>Why the position exists?</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Calibri"/>
                <a:cs typeface="Arial"/>
              </a:rPr>
              <a:t>What the major duties and responsibilities are?</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a:cs typeface="Times New Roman"/>
              </a:rPr>
              <a:t> </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Calibri"/>
                <a:cs typeface="Arial"/>
              </a:rPr>
              <a:t>Level of supervision or direction given and the Level of supervision received</a:t>
            </a:r>
            <a:endParaRPr kumimoji="0" lang="en-US" sz="1200" b="0" i="0" u="none" strike="noStrike" kern="1200" cap="none" spc="0" normalizeH="0" baseline="0" noProof="0" dirty="0">
              <a:ln>
                <a:noFill/>
              </a:ln>
              <a:solidFill>
                <a:prstClr val="black"/>
              </a:solidFill>
              <a:effectLst/>
              <a:uLnTx/>
              <a:uFillTx/>
              <a:latin typeface="Calibri" panose="020F0502020204030204"/>
              <a:ea typeface="Calibri"/>
              <a:cs typeface="Times New Roman"/>
            </a:endParaRP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Calibri"/>
                <a:cs typeface="Arial"/>
              </a:rPr>
              <a:t>The Working relationships </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Calibri"/>
                <a:cs typeface="Arial"/>
              </a:rPr>
              <a:t>How are assignments received?</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Calibri"/>
                <a:cs typeface="Arial"/>
              </a:rPr>
              <a:t>Who the position goes to for approvals or to make recommendations?</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Calibri"/>
              <a:cs typeface="Arial"/>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Calibri"/>
                <a:cs typeface="Arial"/>
              </a:rPr>
              <a:t>You’ll also want to Look for discrepancies – if you see cut &amp; paste from the class specs, it’s a red flag. If you see this, you will want to clarify the duties performed. </a:t>
            </a:r>
            <a:endParaRPr kumimoji="0" lang="en-US" sz="1200" b="0" i="0" u="none" strike="noStrike" kern="1200" cap="none" spc="0" normalizeH="0" baseline="0" noProof="0" dirty="0">
              <a:ln>
                <a:noFill/>
              </a:ln>
              <a:solidFill>
                <a:prstClr val="black"/>
              </a:solidFill>
              <a:effectLst/>
              <a:uLnTx/>
              <a:uFillTx/>
              <a:latin typeface="Calibri" panose="020F0502020204030204"/>
              <a:ea typeface="Calibri"/>
              <a:cs typeface="Times New Roman"/>
            </a:endParaRPr>
          </a:p>
          <a:p>
            <a:pPr marL="0" marR="0" lvl="0" indent="0" algn="l" defTabSz="914400" rtl="0" eaLnBrk="1" fontAlgn="auto" latinLnBrk="0" hangingPunct="1">
              <a:lnSpc>
                <a:spcPct val="100000"/>
              </a:lnSpc>
              <a:spcBef>
                <a:spcPts val="120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Calibri"/>
              <a:cs typeface="Times New Roman"/>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Calibri"/>
                <a:cs typeface="Times New Roman"/>
              </a:rPr>
              <a:t>You can use the Glossary of Classification Terms resource to help you to identify things like the level and nature of work, level of supervision and direction.</a:t>
            </a:r>
          </a:p>
          <a:p>
            <a:pPr marL="0" marR="0" lvl="0" indent="0" algn="l" defTabSz="914400" rtl="0" eaLnBrk="1" fontAlgn="auto" latinLnBrk="0" hangingPunct="1">
              <a:lnSpc>
                <a:spcPct val="100000"/>
              </a:lnSpc>
              <a:spcBef>
                <a:spcPts val="120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Calibri"/>
              <a:cs typeface="Times New Roman"/>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Calibri"/>
                <a:cs typeface="Times New Roman"/>
              </a:rPr>
              <a:t>Our next few slides break down the key components of a sample position description for a Human Resource Consultant 4. </a:t>
            </a:r>
            <a:endParaRPr lang="en-US" dirty="0"/>
          </a:p>
        </p:txBody>
      </p:sp>
      <p:sp>
        <p:nvSpPr>
          <p:cNvPr id="4" name="Slide Number Placeholder 3"/>
          <p:cNvSpPr>
            <a:spLocks noGrp="1"/>
          </p:cNvSpPr>
          <p:nvPr>
            <p:ph type="sldNum" sz="quarter" idx="5"/>
          </p:nvPr>
        </p:nvSpPr>
        <p:spPr/>
        <p:txBody>
          <a:bodyPr/>
          <a:lstStyle/>
          <a:p>
            <a:fld id="{58770E3E-7611-49E3-9AEA-3A90DE37498F}" type="slidenum">
              <a:rPr lang="en-US" smtClean="0"/>
              <a:t>32</a:t>
            </a:fld>
            <a:endParaRPr lang="en-US"/>
          </a:p>
        </p:txBody>
      </p:sp>
    </p:spTree>
    <p:extLst>
      <p:ext uri="{BB962C8B-B14F-4D97-AF65-F5344CB8AC3E}">
        <p14:creationId xmlns:p14="http://schemas.microsoft.com/office/powerpoint/2010/main" val="21452623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(Sarah) </a:t>
            </a:r>
          </a:p>
          <a:p>
            <a:pPr>
              <a:spcBef>
                <a:spcPts val="600"/>
              </a:spcBef>
            </a:pPr>
            <a:r>
              <a:rPr lang="en-US" dirty="0"/>
              <a:t>You will look at the Position Objective to determine:</a:t>
            </a:r>
          </a:p>
          <a:p>
            <a:pPr marL="628650" lvl="1" indent="-171450">
              <a:spcBef>
                <a:spcPts val="600"/>
              </a:spcBef>
              <a:buFont typeface="Arial" panose="020B0604020202020204" pitchFamily="34" charset="0"/>
              <a:buChar char="•"/>
            </a:pPr>
            <a:r>
              <a:rPr lang="en-US" dirty="0"/>
              <a:t>Why does the position exist?</a:t>
            </a:r>
          </a:p>
          <a:p>
            <a:pPr marL="628650" lvl="1" indent="-171450">
              <a:spcBef>
                <a:spcPts val="600"/>
              </a:spcBef>
              <a:buFont typeface="Arial" panose="020B0604020202020204" pitchFamily="34" charset="0"/>
              <a:buChar char="•"/>
            </a:pPr>
            <a:r>
              <a:rPr lang="en-US" dirty="0"/>
              <a:t>What is the overall purpose?</a:t>
            </a:r>
          </a:p>
          <a:p>
            <a:pPr marL="0" lvl="0" indent="0">
              <a:spcBef>
                <a:spcPts val="600"/>
              </a:spcBef>
              <a:buFont typeface="Arial" panose="020B0604020202020204" pitchFamily="34" charset="0"/>
              <a:buNone/>
            </a:pPr>
            <a:endParaRPr lang="en-US" dirty="0"/>
          </a:p>
          <a:p>
            <a:pPr marL="0" lvl="0" indent="0">
              <a:spcBef>
                <a:spcPts val="600"/>
              </a:spcBef>
              <a:buFont typeface="Arial" panose="020B0604020202020204" pitchFamily="34" charset="0"/>
              <a:buNone/>
            </a:pPr>
            <a:r>
              <a:rPr lang="en-US" dirty="0"/>
              <a:t>Best practice is that “key” words from the Class Series Concept, Definition and DC’s will appear in the Position Objective.  Just key concepts, not a listing of actual duties.</a:t>
            </a:r>
          </a:p>
          <a:p>
            <a:pPr>
              <a:spcBef>
                <a:spcPts val="600"/>
              </a:spcBef>
            </a:pPr>
            <a:endParaRPr lang="en-US" dirty="0"/>
          </a:p>
          <a:p>
            <a:pPr>
              <a:spcBef>
                <a:spcPts val="600"/>
              </a:spcBef>
            </a:pPr>
            <a:r>
              <a:rPr lang="en-US" dirty="0"/>
              <a:t>The class series concept will be listed on the first level within the HR Consultant series, which is the HR Consultant Assistant 1. </a:t>
            </a:r>
          </a:p>
          <a:p>
            <a:pPr>
              <a:spcBef>
                <a:spcPts val="600"/>
              </a:spcBef>
            </a:pPr>
            <a:r>
              <a:rPr lang="en-US" dirty="0"/>
              <a:t>Our class </a:t>
            </a:r>
            <a:r>
              <a:rPr lang="en-US" baseline="0" dirty="0"/>
              <a:t>series concept has statements such as “leading, facilitating, or coaching others regarding a wide range of multifaceted organizational, leadership, policy, regulatory, and human resource issues” and “serve as critical business partners implementing processes and monitoring and measuring outcomes of activities in support of agency initiatives and strategic goals”.</a:t>
            </a:r>
          </a:p>
          <a:p>
            <a:pPr>
              <a:spcBef>
                <a:spcPts val="600"/>
              </a:spcBef>
            </a:pPr>
            <a:endParaRPr lang="en-US" baseline="0" dirty="0"/>
          </a:p>
          <a:p>
            <a:pPr>
              <a:spcBef>
                <a:spcPts val="600"/>
              </a:spcBef>
            </a:pPr>
            <a:r>
              <a:rPr lang="en-US" dirty="0"/>
              <a:t>You’ll notice there are similarities between our sample Position Objective on the slide and the class series concept. </a:t>
            </a:r>
          </a:p>
          <a:p>
            <a:pPr>
              <a:spcBef>
                <a:spcPts val="600"/>
              </a:spcBef>
            </a:pPr>
            <a:endParaRPr lang="en-US" dirty="0"/>
          </a:p>
          <a:p>
            <a:pPr marL="0" marR="0" lvl="0" indent="0" algn="l" defTabSz="914400" rtl="0" eaLnBrk="1" fontAlgn="auto" latinLnBrk="0" hangingPunct="1">
              <a:lnSpc>
                <a:spcPct val="100000"/>
              </a:lnSpc>
              <a:spcBef>
                <a:spcPts val="600"/>
              </a:spcBef>
              <a:spcAft>
                <a:spcPts val="0"/>
              </a:spcAft>
              <a:buClrTx/>
              <a:buSzTx/>
              <a:buFontTx/>
              <a:buNone/>
              <a:tabLst/>
              <a:defRPr/>
            </a:pPr>
            <a:r>
              <a:rPr lang="en-US" dirty="0"/>
              <a:t>We will not allocate based on the Position Objective alone, but it provides the overall function of position. So far, this appears to be a fit based on the class series concept.</a:t>
            </a:r>
          </a:p>
        </p:txBody>
      </p:sp>
      <p:sp>
        <p:nvSpPr>
          <p:cNvPr id="4" name="Slide Number Placeholder 3"/>
          <p:cNvSpPr>
            <a:spLocks noGrp="1"/>
          </p:cNvSpPr>
          <p:nvPr>
            <p:ph type="sldNum" sz="quarter" idx="5"/>
          </p:nvPr>
        </p:nvSpPr>
        <p:spPr/>
        <p:txBody>
          <a:bodyPr/>
          <a:lstStyle/>
          <a:p>
            <a:fld id="{58770E3E-7611-49E3-9AEA-3A90DE37498F}" type="slidenum">
              <a:rPr lang="en-US" smtClean="0"/>
              <a:t>33</a:t>
            </a:fld>
            <a:endParaRPr lang="en-US"/>
          </a:p>
        </p:txBody>
      </p:sp>
    </p:spTree>
    <p:extLst>
      <p:ext uri="{BB962C8B-B14F-4D97-AF65-F5344CB8AC3E}">
        <p14:creationId xmlns:p14="http://schemas.microsoft.com/office/powerpoint/2010/main" val="3450086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a:t>
            </a:r>
            <a:r>
              <a:rPr lang="en-US" b="1" dirty="0"/>
              <a:t>Sarah</a:t>
            </a:r>
            <a:r>
              <a:rPr lang="en-US" sz="1200" b="1" dirty="0"/>
              <a:t>) </a:t>
            </a:r>
          </a:p>
          <a:p>
            <a:pPr marL="0" indent="0">
              <a:buFont typeface="Arial" panose="020B0604020202020204" pitchFamily="34" charset="0"/>
              <a:buNone/>
            </a:pPr>
            <a:r>
              <a:rPr lang="en-US" sz="1200" dirty="0"/>
              <a:t>The next section on the PD is the Assigned Work Activities. In this section, you will see the percentage of time, Major Duties and Tasks Included sections. This portion of the PD has room to allow for five different entries. Under the Tasks Include, the Essential Functions should be underlined. You will review all duties listed in this section, paying attention to the percentage of time for each duty. </a:t>
            </a:r>
          </a:p>
          <a:p>
            <a:pPr marL="0" indent="0">
              <a:buFont typeface="Arial" panose="020B0604020202020204" pitchFamily="34" charset="0"/>
              <a:buNone/>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You’ll compare the Assigned Work Activities to the Class Series Concept, Definition and Distinguishing Characteristics in the job class specifications. The Typical Work section of the specifications can provide additional guidance, but the PD must fit within the Class Series Concept, Definition and Distinguishing Characteristics to be allocated to that classification.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sz="1200" dirty="0"/>
          </a:p>
          <a:p>
            <a:pPr marL="171450" indent="-171450">
              <a:buFont typeface="Arial" panose="020B0604020202020204" pitchFamily="34" charset="0"/>
              <a:buChar char="•"/>
            </a:pPr>
            <a:endParaRPr lang="en-US" sz="1200" dirty="0"/>
          </a:p>
          <a:p>
            <a:pPr algn="ctr"/>
            <a:endParaRPr lang="en-US" dirty="0"/>
          </a:p>
        </p:txBody>
      </p:sp>
      <p:sp>
        <p:nvSpPr>
          <p:cNvPr id="4" name="Slide Number Placeholder 3"/>
          <p:cNvSpPr>
            <a:spLocks noGrp="1"/>
          </p:cNvSpPr>
          <p:nvPr>
            <p:ph type="sldNum" sz="quarter" idx="5"/>
          </p:nvPr>
        </p:nvSpPr>
        <p:spPr/>
        <p:txBody>
          <a:bodyPr/>
          <a:lstStyle/>
          <a:p>
            <a:fld id="{58770E3E-7611-49E3-9AEA-3A90DE37498F}" type="slidenum">
              <a:rPr lang="en-US" smtClean="0"/>
              <a:t>34</a:t>
            </a:fld>
            <a:endParaRPr lang="en-US"/>
          </a:p>
        </p:txBody>
      </p:sp>
    </p:spTree>
    <p:extLst>
      <p:ext uri="{BB962C8B-B14F-4D97-AF65-F5344CB8AC3E}">
        <p14:creationId xmlns:p14="http://schemas.microsoft.com/office/powerpoint/2010/main" val="37077233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a:t>
            </a:r>
            <a:r>
              <a:rPr lang="en-US" b="1" dirty="0"/>
              <a:t>Sarah</a:t>
            </a:r>
            <a:r>
              <a:rPr lang="en-US" sz="1200" b="1" dirty="0"/>
              <a:t>) </a:t>
            </a:r>
          </a:p>
          <a:p>
            <a:pPr algn="ctr"/>
            <a:endParaRPr lang="en-US" sz="1200" b="1" kern="1200" dirty="0">
              <a:solidFill>
                <a:schemeClr val="tx1"/>
              </a:solidFill>
              <a:effectLst/>
              <a:cs typeface="Arial" panose="020B0604020202020204" pitchFamily="34" charset="0"/>
            </a:endParaRPr>
          </a:p>
          <a:p>
            <a:r>
              <a:rPr lang="en-US" sz="1200" dirty="0"/>
              <a:t>Our next section of the PD is Working Relationships. There are 4 levels of supervision identified in the Working Relationships section of the PD: Direct/Close Supervision, General Supervision, General Direction and Administrative Direction. There are brief descriptions listed and a link to the Glossary of Classification Terms imbedded in the form. </a:t>
            </a:r>
          </a:p>
          <a:p>
            <a:endParaRPr lang="en-US" sz="1200" dirty="0"/>
          </a:p>
          <a:p>
            <a:r>
              <a:rPr lang="en-US" sz="1200" dirty="0"/>
              <a:t>When considering the level of supervision received, you’ll want to identify: </a:t>
            </a:r>
          </a:p>
          <a:p>
            <a:pPr marL="171450" indent="-171450">
              <a:buFont typeface="Arial" panose="020B0604020202020204" pitchFamily="34" charset="0"/>
              <a:buChar char="•"/>
            </a:pPr>
            <a:r>
              <a:rPr lang="en-US" sz="1200" dirty="0"/>
              <a:t>How work assignments are received</a:t>
            </a:r>
          </a:p>
          <a:p>
            <a:pPr marL="171450" indent="-171450">
              <a:buFont typeface="Arial" panose="020B0604020202020204" pitchFamily="34" charset="0"/>
              <a:buChar char="•"/>
            </a:pPr>
            <a:r>
              <a:rPr lang="en-US" sz="1200" dirty="0"/>
              <a:t>How work is reviewed</a:t>
            </a:r>
          </a:p>
          <a:p>
            <a:pPr marL="171450" indent="-171450">
              <a:buFont typeface="Arial" panose="020B0604020202020204" pitchFamily="34" charset="0"/>
              <a:buChar char="•"/>
            </a:pPr>
            <a:r>
              <a:rPr lang="en-US" sz="1200" dirty="0"/>
              <a:t>How priorities are determines</a:t>
            </a:r>
          </a:p>
          <a:p>
            <a:pPr marL="171450" indent="-171450">
              <a:buFont typeface="Arial" panose="020B0604020202020204" pitchFamily="34" charset="0"/>
              <a:buChar char="•"/>
            </a:pPr>
            <a:r>
              <a:rPr lang="en-US" sz="1200" dirty="0"/>
              <a:t>And what needs approval from the supervisor. </a:t>
            </a:r>
          </a:p>
          <a:p>
            <a:pPr marL="0" indent="0">
              <a:buFont typeface="Arial" panose="020B0604020202020204" pitchFamily="34" charset="0"/>
              <a:buNone/>
            </a:pPr>
            <a:endParaRPr lang="en-US" sz="1200" dirty="0"/>
          </a:p>
          <a:p>
            <a:r>
              <a:rPr lang="en-US" sz="1200" dirty="0"/>
              <a:t>This information can be found in the Glossary of Classification Terms resource on pages 4-5.</a:t>
            </a:r>
          </a:p>
          <a:p>
            <a:endParaRPr lang="en-US" sz="1200" dirty="0"/>
          </a:p>
          <a:p>
            <a:pPr algn="ctr"/>
            <a:endParaRPr lang="en-US" dirty="0"/>
          </a:p>
        </p:txBody>
      </p:sp>
      <p:sp>
        <p:nvSpPr>
          <p:cNvPr id="4" name="Slide Number Placeholder 3"/>
          <p:cNvSpPr>
            <a:spLocks noGrp="1"/>
          </p:cNvSpPr>
          <p:nvPr>
            <p:ph type="sldNum" sz="quarter" idx="5"/>
          </p:nvPr>
        </p:nvSpPr>
        <p:spPr/>
        <p:txBody>
          <a:bodyPr/>
          <a:lstStyle/>
          <a:p>
            <a:fld id="{58770E3E-7611-49E3-9AEA-3A90DE37498F}" type="slidenum">
              <a:rPr lang="en-US" smtClean="0"/>
              <a:t>35</a:t>
            </a:fld>
            <a:endParaRPr lang="en-US"/>
          </a:p>
        </p:txBody>
      </p:sp>
    </p:spTree>
    <p:extLst>
      <p:ext uri="{BB962C8B-B14F-4D97-AF65-F5344CB8AC3E}">
        <p14:creationId xmlns:p14="http://schemas.microsoft.com/office/powerpoint/2010/main" val="3308907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a:t>
            </a:r>
            <a:r>
              <a:rPr lang="en-US" b="1" dirty="0"/>
              <a:t>Sarah</a:t>
            </a:r>
            <a:r>
              <a:rPr lang="en-US" sz="1200" b="1" dirty="0"/>
              <a:t>) </a:t>
            </a:r>
          </a:p>
          <a:p>
            <a:pPr algn="ctr"/>
            <a:endParaRPr lang="en-US" sz="1200" b="1" kern="1200" dirty="0">
              <a:solidFill>
                <a:schemeClr val="tx1"/>
              </a:solidFill>
              <a:effectLs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that we’ve reviewed the PD, we are going to compare the classification specifications against the language in our sample PD.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are comparing the overall scope of the PD to the Class Series Concept, the Definition and Distinguishing Characteristics. We’ll slow down here a bit and review the information on the slides in detail.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our </a:t>
            </a:r>
            <a:r>
              <a:rPr lang="en-US" b="1" dirty="0"/>
              <a:t>Class Series Concept from the classification specifications</a:t>
            </a:r>
            <a:r>
              <a:rPr lang="en-US" dirty="0"/>
              <a:t>, we see the nature of the work being described, </a:t>
            </a:r>
            <a:r>
              <a:rPr lang="en-US"/>
              <a:t>in part, as</a:t>
            </a:r>
            <a:r>
              <a:rPr lang="en-US" dirty="0"/>
              <a:t>: </a:t>
            </a:r>
          </a:p>
          <a:p>
            <a:pPr marL="171450" lvl="0" indent="-171450">
              <a:lnSpc>
                <a:spcPct val="100000"/>
              </a:lnSpc>
              <a:spcBef>
                <a:spcPts val="0"/>
              </a:spcBef>
              <a:buFont typeface="Arial" panose="020B0604020202020204" pitchFamily="34" charset="0"/>
              <a:buChar char="•"/>
              <a:defRPr/>
            </a:pPr>
            <a:r>
              <a:rPr lang="en-US" sz="1200" dirty="0">
                <a:solidFill>
                  <a:schemeClr val="tx2"/>
                </a:solidFill>
              </a:rPr>
              <a:t>Leading, facilitating, or coaching others regarding a wide range of multifaceted organizational, leadership, policy, regulatory, and human resource issues </a:t>
            </a:r>
          </a:p>
          <a:p>
            <a:pPr marL="171450" lvl="0" indent="-171450">
              <a:lnSpc>
                <a:spcPct val="100000"/>
              </a:lnSpc>
              <a:spcBef>
                <a:spcPts val="0"/>
              </a:spcBef>
              <a:buFont typeface="Arial" panose="020B0604020202020204" pitchFamily="34" charset="0"/>
              <a:buChar char="•"/>
              <a:defRPr/>
            </a:pPr>
            <a:r>
              <a:rPr lang="en-US" sz="1200" dirty="0">
                <a:solidFill>
                  <a:schemeClr val="tx2"/>
                </a:solidFill>
              </a:rPr>
              <a:t>Serve as critical business partners implementing processes and monitoring and measuring outcomes of activities in support of agency initiatives and strategic goals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 our </a:t>
            </a:r>
            <a:r>
              <a:rPr lang="en-US" b="1" dirty="0"/>
              <a:t>sample PD</a:t>
            </a:r>
            <a:r>
              <a:rPr lang="en-US" b="0" dirty="0"/>
              <a:t> there is </a:t>
            </a:r>
            <a:r>
              <a:rPr lang="en-US" dirty="0"/>
              <a:t>language such as:</a:t>
            </a:r>
          </a:p>
          <a:p>
            <a:pPr marL="171450" indent="-171450">
              <a:lnSpc>
                <a:spcPct val="100000"/>
              </a:lnSpc>
              <a:spcBef>
                <a:spcPts val="0"/>
              </a:spcBef>
              <a:buFont typeface="Arial" panose="020B0604020202020204" pitchFamily="34" charset="0"/>
              <a:buChar char="•"/>
              <a:defRPr/>
            </a:pPr>
            <a:r>
              <a:rPr lang="en-US" sz="1200" dirty="0">
                <a:solidFill>
                  <a:schemeClr val="tx2"/>
                </a:solidFill>
              </a:rPr>
              <a:t>Independently provide expert advice to supervisors and employees on a wide range of HR issues that are consistent with agency policies, procedures, and guidelines; best practices; Washington Administrative Codes; and applicable Collective Bargaining Agreements.</a:t>
            </a:r>
          </a:p>
          <a:p>
            <a:pPr marL="171450" indent="-171450">
              <a:lnSpc>
                <a:spcPct val="100000"/>
              </a:lnSpc>
              <a:spcBef>
                <a:spcPts val="0"/>
              </a:spcBef>
              <a:buFont typeface="Arial" panose="020B0604020202020204" pitchFamily="34" charset="0"/>
              <a:buChar char="•"/>
              <a:defRPr/>
            </a:pPr>
            <a:r>
              <a:rPr lang="en-US" sz="1200" dirty="0">
                <a:solidFill>
                  <a:schemeClr val="tx2"/>
                </a:solidFill>
              </a:rPr>
              <a:t>Analyze organizational issues to develop a clear understanding of goals and outcomes; recommend strategic solutions that promote equity and inclusion, act proactively to provide advice, options, and strategies.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8770E3E-7611-49E3-9AEA-3A90DE37498F}" type="slidenum">
              <a:rPr lang="en-US" smtClean="0"/>
              <a:t>36</a:t>
            </a:fld>
            <a:endParaRPr lang="en-US"/>
          </a:p>
        </p:txBody>
      </p:sp>
    </p:spTree>
    <p:extLst>
      <p:ext uri="{BB962C8B-B14F-4D97-AF65-F5344CB8AC3E}">
        <p14:creationId xmlns:p14="http://schemas.microsoft.com/office/powerpoint/2010/main" val="27752806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a:t>
            </a:r>
            <a:r>
              <a:rPr lang="en-US" b="1" dirty="0"/>
              <a:t>Sarah</a:t>
            </a:r>
            <a:r>
              <a:rPr lang="en-US" sz="1200" b="1" dirty="0"/>
              <a:t>) </a:t>
            </a:r>
          </a:p>
          <a:p>
            <a:pPr algn="ctr"/>
            <a:endParaRPr lang="en-US" sz="1200" b="1" kern="1200" dirty="0">
              <a:solidFill>
                <a:schemeClr val="tx1"/>
              </a:solidFill>
              <a:effectLs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Moving to the </a:t>
            </a:r>
            <a:r>
              <a:rPr lang="en-US" b="1" dirty="0"/>
              <a:t>Definition</a:t>
            </a:r>
            <a:r>
              <a:rPr lang="en-US" b="0" dirty="0"/>
              <a:t> in the Classification Specifications, we see 3 qualifiers listed</a:t>
            </a:r>
            <a:r>
              <a:rPr lang="en-US" b="1"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2"/>
                </a:solidFill>
                <a:effectLst/>
                <a:uLnTx/>
                <a:uFillTx/>
                <a:latin typeface="+mn-lt"/>
                <a:ea typeface="+mn-ea"/>
                <a:cs typeface="+mn-cs"/>
              </a:rPr>
              <a:t>Serves as an assigned professional expert in one or more functional human resource areas; or supervises professional or other human resource staff members. </a:t>
            </a:r>
            <a:endParaRPr lang="en-US" sz="1200" kern="1200" dirty="0">
              <a:solidFill>
                <a:schemeClr val="tx2"/>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2"/>
                </a:solidFill>
                <a:effectLst/>
                <a:uLnTx/>
                <a:uFillTx/>
                <a:latin typeface="+mn-lt"/>
                <a:ea typeface="+mn-ea"/>
                <a:cs typeface="+mn-cs"/>
              </a:rPr>
              <a:t>Provides expert level analysis and consultation to management and staff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2"/>
                </a:solidFill>
                <a:effectLst/>
                <a:uLnTx/>
                <a:uFillTx/>
                <a:latin typeface="+mn-lt"/>
                <a:ea typeface="+mn-ea"/>
                <a:cs typeface="+mn-cs"/>
              </a:rPr>
              <a:t>regarding highly complex, multidimensional issues with strategic or long-range impact to organizations and programs.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Our </a:t>
            </a:r>
            <a:r>
              <a:rPr lang="en-US" b="1" dirty="0"/>
              <a:t>sample PD </a:t>
            </a:r>
            <a:r>
              <a:rPr lang="en-US" dirty="0"/>
              <a:t>has language such 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2"/>
                </a:solidFill>
                <a:effectLst/>
                <a:uLnTx/>
                <a:uFillTx/>
                <a:latin typeface="+mn-lt"/>
                <a:ea typeface="+mn-ea"/>
                <a:cs typeface="+mn-cs"/>
              </a:rPr>
              <a:t>Independently provide expert advice on a wide range of HR issues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2"/>
                </a:solidFill>
                <a:effectLst/>
                <a:uLnTx/>
                <a:uFillTx/>
                <a:latin typeface="+mn-lt"/>
                <a:ea typeface="+mn-ea"/>
                <a:cs typeface="+mn-cs"/>
              </a:rPr>
              <a:t>Analyze organizational issues, recommend strategic solutions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2"/>
                </a:solidFill>
                <a:effectLst/>
                <a:uLnTx/>
                <a:uFillTx/>
                <a:latin typeface="+mn-lt"/>
                <a:ea typeface="+mn-ea"/>
                <a:cs typeface="+mn-cs"/>
              </a:rPr>
              <a:t>Investigates, prepares documentation and recommends position on grievances, complaints and appeals that may be precedent setting.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2"/>
                </a:solidFill>
                <a:effectLst/>
                <a:uLnTx/>
                <a:uFillTx/>
                <a:latin typeface="+mn-lt"/>
                <a:ea typeface="+mn-ea"/>
                <a:cs typeface="+mn-cs"/>
              </a:rPr>
              <a:t>In the Working Relationships section of the PD, General Direction is selected.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Question for the group – What resource could you reference to find the definition of General Direction?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8770E3E-7611-49E3-9AEA-3A90DE37498F}" type="slidenum">
              <a:rPr lang="en-US" smtClean="0"/>
              <a:t>37</a:t>
            </a:fld>
            <a:endParaRPr lang="en-US"/>
          </a:p>
        </p:txBody>
      </p:sp>
    </p:spTree>
    <p:extLst>
      <p:ext uri="{BB962C8B-B14F-4D97-AF65-F5344CB8AC3E}">
        <p14:creationId xmlns:p14="http://schemas.microsoft.com/office/powerpoint/2010/main" val="200887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a:t>
            </a:r>
            <a:r>
              <a:rPr lang="en-US" b="1" dirty="0"/>
              <a:t>Sarah</a:t>
            </a:r>
            <a:r>
              <a:rPr lang="en-US" sz="1200" b="1" dirty="0"/>
              <a:t>) </a:t>
            </a:r>
          </a:p>
          <a:p>
            <a:pPr algn="ctr"/>
            <a:endParaRPr lang="en-US" sz="1200" b="1" kern="1200" dirty="0">
              <a:solidFill>
                <a:schemeClr val="tx1"/>
              </a:solidFill>
              <a:effectLs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 the </a:t>
            </a:r>
            <a:r>
              <a:rPr lang="en-US" b="1" dirty="0"/>
              <a:t>Distinguishing Characteristics </a:t>
            </a:r>
            <a:r>
              <a:rPr lang="en-US" dirty="0"/>
              <a:t>section, we see in part: </a:t>
            </a:r>
          </a:p>
          <a:p>
            <a:pPr marL="171450" indent="-171450">
              <a:lnSpc>
                <a:spcPct val="100000"/>
              </a:lnSpc>
              <a:spcBef>
                <a:spcPts val="0"/>
              </a:spcBef>
              <a:buFont typeface="Arial" panose="020B0604020202020204" pitchFamily="34" charset="0"/>
              <a:buChar char="•"/>
              <a:defRPr/>
            </a:pPr>
            <a:r>
              <a:rPr lang="en-US" sz="1200" dirty="0">
                <a:solidFill>
                  <a:schemeClr val="tx2"/>
                </a:solidFill>
              </a:rPr>
              <a:t>Assignments require application of knowledge and expertise to make decisions on complicated and high-risk issues. </a:t>
            </a:r>
          </a:p>
          <a:p>
            <a:pPr marL="171450" indent="-171450">
              <a:lnSpc>
                <a:spcPct val="100000"/>
              </a:lnSpc>
              <a:spcBef>
                <a:spcPts val="0"/>
              </a:spcBef>
              <a:buFont typeface="Arial" panose="020B0604020202020204" pitchFamily="34" charset="0"/>
              <a:buChar char="•"/>
              <a:defRPr/>
            </a:pPr>
            <a:r>
              <a:rPr lang="en-US" sz="1200" dirty="0">
                <a:solidFill>
                  <a:schemeClr val="tx2"/>
                </a:solidFill>
              </a:rPr>
              <a:t>Assesses agency policies and practices to recognize and mitigate bias and evaluate effectiveness of human resource programs and services in achieving workforce diversity, equitable and inclusive workplace and equal employment opportunity.</a:t>
            </a:r>
          </a:p>
          <a:p>
            <a:pPr marL="171450" indent="-171450">
              <a:lnSpc>
                <a:spcPct val="100000"/>
              </a:lnSpc>
              <a:spcBef>
                <a:spcPts val="0"/>
              </a:spcBef>
              <a:buFont typeface="Arial" panose="020B0604020202020204" pitchFamily="34" charset="0"/>
              <a:buChar char="•"/>
              <a:defRPr/>
            </a:pPr>
            <a:r>
              <a:rPr lang="en-US" sz="1200" dirty="0">
                <a:solidFill>
                  <a:schemeClr val="tx2"/>
                </a:solidFill>
              </a:rPr>
              <a:t>Assignments often require proactive intervention and have wide or precedent setting impact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Our </a:t>
            </a:r>
            <a:r>
              <a:rPr lang="en-US" b="1" dirty="0"/>
              <a:t>sample PD </a:t>
            </a:r>
            <a:r>
              <a:rPr lang="en-US" dirty="0"/>
              <a:t>has language such as:</a:t>
            </a:r>
          </a:p>
          <a:p>
            <a:pPr marL="171450" indent="-171450">
              <a:lnSpc>
                <a:spcPct val="100000"/>
              </a:lnSpc>
              <a:spcBef>
                <a:spcPts val="0"/>
              </a:spcBef>
              <a:buFont typeface="Arial" panose="020B0604020202020204" pitchFamily="34" charset="0"/>
              <a:buChar char="•"/>
              <a:defRPr/>
            </a:pPr>
            <a:r>
              <a:rPr lang="en-US" sz="1200" dirty="0">
                <a:solidFill>
                  <a:schemeClr val="tx2"/>
                </a:solidFill>
              </a:rPr>
              <a:t>Provides expert consultation and technical support to managers and staff on the full scope of human resources services. </a:t>
            </a:r>
          </a:p>
          <a:p>
            <a:pPr marL="171450" indent="-171450">
              <a:lnSpc>
                <a:spcPct val="100000"/>
              </a:lnSpc>
              <a:spcBef>
                <a:spcPts val="0"/>
              </a:spcBef>
              <a:buFont typeface="Arial" panose="020B0604020202020204" pitchFamily="34" charset="0"/>
              <a:buChar char="•"/>
              <a:defRPr/>
            </a:pPr>
            <a:r>
              <a:rPr lang="en-US" sz="1200" dirty="0">
                <a:solidFill>
                  <a:schemeClr val="tx2"/>
                </a:solidFill>
              </a:rPr>
              <a:t>Works with customers to address employee issues and resolve a variety of personnel-related issues regarding performance, hiring practices, job information, employment verification, rules and policies, etc.</a:t>
            </a:r>
          </a:p>
          <a:p>
            <a:pPr marL="171450" indent="-171450">
              <a:lnSpc>
                <a:spcPct val="100000"/>
              </a:lnSpc>
              <a:spcBef>
                <a:spcPts val="0"/>
              </a:spcBef>
              <a:buFont typeface="Arial" panose="020B0604020202020204" pitchFamily="34" charset="0"/>
              <a:buChar char="•"/>
              <a:defRPr/>
            </a:pPr>
            <a:r>
              <a:rPr lang="en-US" sz="1200" dirty="0">
                <a:solidFill>
                  <a:schemeClr val="tx2"/>
                </a:solidFill>
              </a:rPr>
              <a:t>Independently provide advice, guidance and rule interpretation to management and staff.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position appears to meet the class series concept, the definition, and the distinguishing characteristics of the HRC4 so we would allocate it to that level. </a:t>
            </a:r>
          </a:p>
        </p:txBody>
      </p:sp>
      <p:sp>
        <p:nvSpPr>
          <p:cNvPr id="4" name="Slide Number Placeholder 3"/>
          <p:cNvSpPr>
            <a:spLocks noGrp="1"/>
          </p:cNvSpPr>
          <p:nvPr>
            <p:ph type="sldNum" sz="quarter" idx="5"/>
          </p:nvPr>
        </p:nvSpPr>
        <p:spPr/>
        <p:txBody>
          <a:bodyPr/>
          <a:lstStyle/>
          <a:p>
            <a:fld id="{58770E3E-7611-49E3-9AEA-3A90DE37498F}" type="slidenum">
              <a:rPr lang="en-US" smtClean="0"/>
              <a:t>38</a:t>
            </a:fld>
            <a:endParaRPr lang="en-US"/>
          </a:p>
        </p:txBody>
      </p:sp>
    </p:spTree>
    <p:extLst>
      <p:ext uri="{BB962C8B-B14F-4D97-AF65-F5344CB8AC3E}">
        <p14:creationId xmlns:p14="http://schemas.microsoft.com/office/powerpoint/2010/main" val="34937825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900" b="1" dirty="0"/>
              <a:t>Marty</a:t>
            </a:r>
            <a:endParaRPr lang="en-US" sz="9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FF0000"/>
                </a:solidFill>
              </a:rPr>
              <a:t>Back in slide 10 we had a quick overview of the three ways a request for reallocation can be initiated. In both the Employer and Employee initiated processes, you will complete a position review.  We’ll do a quick overview of the PRR process. If you need more information, please reach out to the C&amp;C team and we can help guide your through the PRR process at that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FF0000"/>
                </a:solidFill>
              </a:rPr>
              <a:t>It’s important to understand that PRR decisions could be precedent-setting. </a:t>
            </a:r>
            <a:endParaRPr lang="en-US" dirty="0"/>
          </a:p>
        </p:txBody>
      </p:sp>
      <p:sp>
        <p:nvSpPr>
          <p:cNvPr id="4" name="Slide Number Placeholder 3"/>
          <p:cNvSpPr>
            <a:spLocks noGrp="1"/>
          </p:cNvSpPr>
          <p:nvPr>
            <p:ph type="sldNum" sz="quarter" idx="5"/>
          </p:nvPr>
        </p:nvSpPr>
        <p:spPr/>
        <p:txBody>
          <a:bodyPr/>
          <a:lstStyle/>
          <a:p>
            <a:fld id="{A4387895-10BA-42DE-A42D-D7FA65C7A274}" type="slidenum">
              <a:rPr lang="en-US" smtClean="0"/>
              <a:t>39</a:t>
            </a:fld>
            <a:endParaRPr lang="en-US"/>
          </a:p>
        </p:txBody>
      </p:sp>
    </p:spTree>
    <p:extLst>
      <p:ext uri="{BB962C8B-B14F-4D97-AF65-F5344CB8AC3E}">
        <p14:creationId xmlns:p14="http://schemas.microsoft.com/office/powerpoint/2010/main" val="1098644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dirty="0"/>
              <a:t>(Sarah) </a:t>
            </a:r>
          </a:p>
          <a:p>
            <a:pPr marL="0" marR="0">
              <a:lnSpc>
                <a:spcPct val="107000"/>
              </a:lnSpc>
              <a:spcBef>
                <a:spcPts val="0"/>
              </a:spcBef>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A review of a position’s allocation (also called a request for reallocation or position review request) can by initiated by:</a:t>
            </a:r>
          </a:p>
          <a:p>
            <a:pPr marL="171450" marR="0" indent="-171450">
              <a:lnSpc>
                <a:spcPct val="107000"/>
              </a:lnSpc>
              <a:spcBef>
                <a:spcPts val="0"/>
              </a:spcBef>
              <a:spcAft>
                <a:spcPts val="800"/>
              </a:spcAft>
              <a:buFont typeface="Arial" panose="020B0604020202020204" pitchFamily="34" charset="0"/>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The Employer</a:t>
            </a:r>
          </a:p>
          <a:p>
            <a:pPr marL="171450" marR="0" indent="-171450">
              <a:lnSpc>
                <a:spcPct val="107000"/>
              </a:lnSpc>
              <a:spcBef>
                <a:spcPts val="0"/>
              </a:spcBef>
              <a:spcAft>
                <a:spcPts val="800"/>
              </a:spcAft>
              <a:buFont typeface="Arial" panose="020B0604020202020204" pitchFamily="34" charset="0"/>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The employee, or</a:t>
            </a:r>
          </a:p>
          <a:p>
            <a:pPr marL="171450" marR="0" indent="-171450">
              <a:lnSpc>
                <a:spcPct val="107000"/>
              </a:lnSpc>
              <a:spcBef>
                <a:spcPts val="0"/>
              </a:spcBef>
              <a:spcAft>
                <a:spcPts val="800"/>
              </a:spcAft>
              <a:buFont typeface="Arial" panose="020B0604020202020204" pitchFamily="34" charset="0"/>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OFM-initiated changes to the class spec</a:t>
            </a:r>
          </a:p>
          <a:p>
            <a:pPr marL="0" marR="0">
              <a:lnSpc>
                <a:spcPct val="107000"/>
              </a:lnSpc>
              <a:spcBef>
                <a:spcPts val="0"/>
              </a:spcBef>
              <a:spcAft>
                <a:spcPts val="800"/>
              </a:spcAft>
            </a:pP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000" kern="100" dirty="0">
                <a:effectLst/>
                <a:latin typeface="Aptos" panose="020B0004020202020204" pitchFamily="34" charset="0"/>
                <a:ea typeface="Aptos" panose="020B0004020202020204" pitchFamily="34" charset="0"/>
                <a:cs typeface="Times New Roman" panose="02020603050405020304" pitchFamily="18" charset="0"/>
              </a:rPr>
              <a:t>We will go into more detail about the position review request process later in our presentation. </a:t>
            </a:r>
          </a:p>
          <a:p>
            <a:endParaRPr lang="en-US" dirty="0"/>
          </a:p>
        </p:txBody>
      </p:sp>
      <p:sp>
        <p:nvSpPr>
          <p:cNvPr id="4" name="Slide Number Placeholder 3"/>
          <p:cNvSpPr>
            <a:spLocks noGrp="1"/>
          </p:cNvSpPr>
          <p:nvPr>
            <p:ph type="sldNum" sz="quarter" idx="5"/>
          </p:nvPr>
        </p:nvSpPr>
        <p:spPr/>
        <p:txBody>
          <a:bodyPr/>
          <a:lstStyle/>
          <a:p>
            <a:fld id="{58770E3E-7611-49E3-9AEA-3A90DE37498F}" type="slidenum">
              <a:rPr lang="en-US" smtClean="0"/>
              <a:t>4</a:t>
            </a:fld>
            <a:endParaRPr lang="en-US"/>
          </a:p>
        </p:txBody>
      </p:sp>
    </p:spTree>
    <p:extLst>
      <p:ext uri="{BB962C8B-B14F-4D97-AF65-F5344CB8AC3E}">
        <p14:creationId xmlns:p14="http://schemas.microsoft.com/office/powerpoint/2010/main" val="215762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16D60-5006-AA4A-E988-0A2E08F6D1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CD5B84-D139-D299-30E4-CEB20BCE3B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A8397C-9EAD-7B2A-D114-F76658B0B861}"/>
              </a:ext>
            </a:extLst>
          </p:cNvPr>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(Marty)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 </a:t>
            </a:r>
          </a:p>
          <a:p>
            <a:pPr marL="0" marR="0">
              <a:lnSpc>
                <a:spcPct val="107000"/>
              </a:lnSpc>
              <a:spcBef>
                <a:spcPts val="0"/>
              </a:spcBef>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The first process we will talk about is Employer-initiated allocations.</a:t>
            </a:r>
          </a:p>
          <a:p>
            <a:pPr marL="0" marR="0">
              <a:lnSpc>
                <a:spcPct val="107000"/>
              </a:lnSpc>
              <a:spcBef>
                <a:spcPts val="0"/>
              </a:spcBef>
              <a:spcAft>
                <a:spcPts val="800"/>
              </a:spcAft>
            </a:pP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This can happen when there is a new or vacant position, a reassignment of duties, or a reorganization.</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The effective date of this allocation is determined by the employer.</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When an allocation is initiated by the employer, the manager updates the PD and submits it through their chain of approval. It then goes to HR for processing.</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The next kind of review is employee initiated</a:t>
            </a:r>
          </a:p>
          <a:p>
            <a:pPr marL="0" marR="0">
              <a:lnSpc>
                <a:spcPct val="107000"/>
              </a:lnSpc>
              <a:spcBef>
                <a:spcPts val="0"/>
              </a:spcBef>
              <a:spcAft>
                <a:spcPts val="800"/>
              </a:spcAft>
            </a:pP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The employee initiates this process by filling out a Position Review Request Form, Employee portion. The request form is submitted to the supervisor, who will complete the supervisory portion. It then goes up the chain and to HR. It is imperative that all PRR’s submitted MUST go through the full process.</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Effective date is based on when the request was received by HR.</a:t>
            </a:r>
          </a:p>
          <a:p>
            <a:pPr marL="342900" marR="0" lvl="0" indent="-342900">
              <a:lnSpc>
                <a:spcPct val="107000"/>
              </a:lnSpc>
              <a:spcBef>
                <a:spcPts val="0"/>
              </a:spcBef>
              <a:spcAft>
                <a:spcPts val="800"/>
              </a:spcAft>
              <a:buFont typeface="Symbol" panose="05050102010706020507" pitchFamily="18" charset="2"/>
              <a:buChar char=""/>
            </a:pP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The third kind of review is OFM-initiated changes to the class spec.</a:t>
            </a:r>
          </a:p>
          <a:p>
            <a:pPr marL="0" marR="0">
              <a:lnSpc>
                <a:spcPct val="107000"/>
              </a:lnSpc>
              <a:spcBef>
                <a:spcPts val="0"/>
              </a:spcBef>
              <a:spcAft>
                <a:spcPts val="800"/>
              </a:spcAft>
            </a:pP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Director’s Meeting is the approval process, effective date is usually the day after the Director's meeting or the effective date change.</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spcBef>
                <a:spcPts val="600"/>
              </a:spcBef>
              <a:buFont typeface="Arial" panose="020B0604020202020204" pitchFamily="34" charset="0"/>
              <a:buNone/>
            </a:pPr>
            <a:endParaRPr lang="en-US" dirty="0"/>
          </a:p>
          <a:p>
            <a:pPr marL="0" indent="0">
              <a:spcBef>
                <a:spcPts val="600"/>
              </a:spcBef>
              <a:buFont typeface="Arial" panose="020B0604020202020204" pitchFamily="34" charset="0"/>
              <a:buNone/>
            </a:pPr>
            <a:r>
              <a:rPr lang="en-US" dirty="0"/>
              <a:t>Employers are responsible for allocating or reallocating each classified position to a class within the classification plan. If a request is initiated by an employee, you will perform a position review. </a:t>
            </a:r>
          </a:p>
          <a:p>
            <a:pPr marL="171450" indent="-171450">
              <a:spcBef>
                <a:spcPts val="600"/>
              </a:spcBef>
              <a:buFont typeface="Arial" panose="020B0604020202020204" pitchFamily="34" charset="0"/>
              <a:buChar char="•"/>
            </a:pPr>
            <a:endParaRPr lang="en-US" dirty="0"/>
          </a:p>
          <a:p>
            <a:pPr marL="171450" indent="-171450">
              <a:spcBef>
                <a:spcPts val="600"/>
              </a:spcBef>
              <a:buFont typeface="Arial" panose="020B0604020202020204" pitchFamily="34" charset="0"/>
              <a:buChar char="•"/>
            </a:pPr>
            <a:r>
              <a:rPr lang="en-US" dirty="0"/>
              <a:t>The employee should submit a Position Review Request (PRR) form, which can be found on the OFM State HR website. You will review all documentation and hold a position review meeting with the employee and the supervisor of the position. </a:t>
            </a:r>
          </a:p>
          <a:p>
            <a:pPr marL="171450" indent="-171450">
              <a:spcBef>
                <a:spcPts val="600"/>
              </a:spcBef>
              <a:buFont typeface="Arial" panose="020B0604020202020204" pitchFamily="34" charset="0"/>
              <a:buChar char="•"/>
            </a:pPr>
            <a:r>
              <a:rPr lang="en-US" dirty="0"/>
              <a:t>The purpose of a position review (also called a “desk audit”) is to obtain the </a:t>
            </a:r>
            <a:r>
              <a:rPr lang="en-US" b="1" dirty="0"/>
              <a:t>full scope </a:t>
            </a:r>
            <a:r>
              <a:rPr lang="en-US" dirty="0"/>
              <a:t>of the employee’s duties and understand what the </a:t>
            </a:r>
            <a:r>
              <a:rPr lang="en-US" b="1" dirty="0"/>
              <a:t>EE actually does.</a:t>
            </a:r>
          </a:p>
          <a:p>
            <a:pPr marL="171450" indent="-171450">
              <a:spcBef>
                <a:spcPts val="600"/>
              </a:spcBef>
              <a:buFont typeface="Arial" panose="020B0604020202020204" pitchFamily="34" charset="0"/>
              <a:buChar char="•"/>
            </a:pPr>
            <a:r>
              <a:rPr lang="en-US" dirty="0"/>
              <a:t>It helps us to understand the </a:t>
            </a:r>
            <a:r>
              <a:rPr lang="en-US" b="1" dirty="0"/>
              <a:t>actual duties performed </a:t>
            </a:r>
            <a:r>
              <a:rPr lang="en-US" b="0" dirty="0"/>
              <a:t>and clarify language in the PD</a:t>
            </a:r>
          </a:p>
          <a:p>
            <a:pPr marL="171450" indent="-171450">
              <a:spcBef>
                <a:spcPts val="600"/>
              </a:spcBef>
              <a:buFont typeface="Arial" panose="020B0604020202020204" pitchFamily="34" charset="0"/>
              <a:buChar char="•"/>
            </a:pPr>
            <a:endParaRPr lang="en-US" b="0" dirty="0"/>
          </a:p>
          <a:p>
            <a:pPr marL="171450" indent="-171450">
              <a:spcBef>
                <a:spcPts val="600"/>
              </a:spcBef>
              <a:buFont typeface="Arial" panose="020B0604020202020204" pitchFamily="34" charset="0"/>
              <a:buChar char="•"/>
            </a:pPr>
            <a:r>
              <a:rPr lang="en-US" dirty="0">
                <a:ea typeface="Calibri"/>
                <a:cs typeface="Times New Roman"/>
              </a:rPr>
              <a:t>It is recommended that you meet with the employee &amp; supervisor separately to encourage sharing – especially if there is disagreement or confusion around either the process or the language in the PD. </a:t>
            </a:r>
          </a:p>
          <a:p>
            <a:pPr marL="171450" indent="-171450">
              <a:spcBef>
                <a:spcPts val="600"/>
              </a:spcBef>
              <a:buFont typeface="Arial" panose="020B0604020202020204" pitchFamily="34" charset="0"/>
              <a:buChar char="•"/>
            </a:pPr>
            <a:r>
              <a:rPr lang="en-US" dirty="0"/>
              <a:t>You may also choose to include interviews with subject matter experts and co-workers who have direct knowledge of the job.</a:t>
            </a:r>
          </a:p>
          <a:p>
            <a:pPr marL="171450" indent="-171450">
              <a:spcBef>
                <a:spcPts val="600"/>
              </a:spcBef>
              <a:buFont typeface="Arial" panose="020B0604020202020204" pitchFamily="34" charset="0"/>
              <a:buChar char="•"/>
            </a:pPr>
            <a:r>
              <a:rPr lang="en-US" dirty="0"/>
              <a:t>Additional information can be found on the OFM State HR website. </a:t>
            </a:r>
          </a:p>
        </p:txBody>
      </p:sp>
      <p:sp>
        <p:nvSpPr>
          <p:cNvPr id="4" name="Slide Number Placeholder 3">
            <a:extLst>
              <a:ext uri="{FF2B5EF4-FFF2-40B4-BE49-F238E27FC236}">
                <a16:creationId xmlns:a16="http://schemas.microsoft.com/office/drawing/2014/main" id="{7AA53FCB-7085-0A88-A915-95041E9F17AE}"/>
              </a:ext>
            </a:extLst>
          </p:cNvPr>
          <p:cNvSpPr>
            <a:spLocks noGrp="1"/>
          </p:cNvSpPr>
          <p:nvPr>
            <p:ph type="sldNum" sz="quarter" idx="5"/>
          </p:nvPr>
        </p:nvSpPr>
        <p:spPr/>
        <p:txBody>
          <a:bodyPr/>
          <a:lstStyle/>
          <a:p>
            <a:fld id="{58770E3E-7611-49E3-9AEA-3A90DE37498F}" type="slidenum">
              <a:rPr lang="en-US" smtClean="0"/>
              <a:t>40</a:t>
            </a:fld>
            <a:endParaRPr lang="en-US"/>
          </a:p>
        </p:txBody>
      </p:sp>
    </p:spTree>
    <p:extLst>
      <p:ext uri="{BB962C8B-B14F-4D97-AF65-F5344CB8AC3E}">
        <p14:creationId xmlns:p14="http://schemas.microsoft.com/office/powerpoint/2010/main" val="17155511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sz="900" dirty="0">
              <a:solidFill>
                <a:srgbClr val="FF0000"/>
              </a:solidFill>
            </a:endParaRPr>
          </a:p>
          <a:p>
            <a:pPr algn="ctr"/>
            <a:r>
              <a:rPr lang="en-US" b="1" dirty="0"/>
              <a:t>Sarah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After you have reviewed all the supporting documentation and completed your position review meetings, you will determine the appropriate allocation. </a:t>
            </a:r>
          </a:p>
          <a:p>
            <a:pPr algn="l"/>
            <a:endParaRPr lang="en-US" dirty="0"/>
          </a:p>
        </p:txBody>
      </p:sp>
      <p:sp>
        <p:nvSpPr>
          <p:cNvPr id="4" name="Slide Number Placeholder 3"/>
          <p:cNvSpPr>
            <a:spLocks noGrp="1"/>
          </p:cNvSpPr>
          <p:nvPr>
            <p:ph type="sldNum" sz="quarter" idx="5"/>
          </p:nvPr>
        </p:nvSpPr>
        <p:spPr/>
        <p:txBody>
          <a:bodyPr/>
          <a:lstStyle/>
          <a:p>
            <a:fld id="{A4387895-10BA-42DE-A42D-D7FA65C7A274}" type="slidenum">
              <a:rPr lang="en-US" smtClean="0"/>
              <a:t>41</a:t>
            </a:fld>
            <a:endParaRPr lang="en-US"/>
          </a:p>
        </p:txBody>
      </p:sp>
    </p:spTree>
    <p:extLst>
      <p:ext uri="{BB962C8B-B14F-4D97-AF65-F5344CB8AC3E}">
        <p14:creationId xmlns:p14="http://schemas.microsoft.com/office/powerpoint/2010/main" val="2836232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ctr">
              <a:lnSpc>
                <a:spcPct val="115000"/>
              </a:lnSpc>
              <a:spcBef>
                <a:spcPts val="0"/>
              </a:spcBef>
              <a:spcAft>
                <a:spcPts val="1000"/>
              </a:spcAft>
            </a:pPr>
            <a:r>
              <a:rPr lang="en-US" sz="1200" b="1" dirty="0">
                <a:effectLst/>
                <a:latin typeface="Arial"/>
                <a:ea typeface="Calibri"/>
                <a:cs typeface="Times New Roman"/>
              </a:rPr>
              <a:t>(</a:t>
            </a:r>
            <a:r>
              <a:rPr lang="en-US" b="1" dirty="0" err="1"/>
              <a:t>sarah</a:t>
            </a:r>
            <a:r>
              <a:rPr lang="en-US" sz="1200" b="1" dirty="0">
                <a:effectLst/>
                <a:latin typeface="Arial"/>
                <a:ea typeface="Calibri"/>
                <a:cs typeface="Times New Roman"/>
              </a:rPr>
              <a:t>)</a:t>
            </a:r>
          </a:p>
          <a:p>
            <a:pPr marL="0" marR="0" algn="ctr">
              <a:lnSpc>
                <a:spcPct val="115000"/>
              </a:lnSpc>
              <a:spcBef>
                <a:spcPts val="0"/>
              </a:spcBef>
              <a:spcAft>
                <a:spcPts val="1000"/>
              </a:spcAft>
            </a:pPr>
            <a:endParaRPr lang="en-US" sz="1200" b="1" dirty="0">
              <a:effectLst/>
              <a:latin typeface="Arial"/>
              <a:ea typeface="Calibri"/>
              <a:cs typeface="Times New Roman"/>
            </a:endParaRPr>
          </a:p>
          <a:p>
            <a:pPr marL="0" marR="0" algn="l">
              <a:lnSpc>
                <a:spcPct val="115000"/>
              </a:lnSpc>
              <a:spcBef>
                <a:spcPts val="0"/>
              </a:spcBef>
              <a:spcAft>
                <a:spcPts val="1000"/>
              </a:spcAft>
            </a:pPr>
            <a:r>
              <a:rPr lang="en-US" sz="1200" b="0" dirty="0">
                <a:effectLst/>
                <a:latin typeface="Arial"/>
                <a:ea typeface="Calibri"/>
                <a:cs typeface="Times New Roman"/>
              </a:rPr>
              <a:t>Key consideration in determining the appropriate allocation – you’ll want to compare the duties in the PD to the relevant class specs, base your decision on the majority of work assigned and performed and avoid using a generic class when there is a more specific class that fits. </a:t>
            </a:r>
          </a:p>
          <a:p>
            <a:pPr marL="0" marR="0" algn="l">
              <a:lnSpc>
                <a:spcPct val="115000"/>
              </a:lnSpc>
              <a:spcBef>
                <a:spcPts val="0"/>
              </a:spcBef>
              <a:spcAft>
                <a:spcPts val="1000"/>
              </a:spcAft>
            </a:pPr>
            <a:endParaRPr lang="en-US" sz="1200" b="0" dirty="0">
              <a:effectLst/>
              <a:latin typeface="Arial"/>
              <a:ea typeface="Calibri"/>
              <a:cs typeface="Times New Roman"/>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8770E3E-7611-49E3-9AEA-3A90DE37498F}" type="slidenum">
              <a:rPr lang="en-US" smtClean="0"/>
              <a:t>42</a:t>
            </a:fld>
            <a:endParaRPr lang="en-US"/>
          </a:p>
        </p:txBody>
      </p:sp>
    </p:spTree>
    <p:extLst>
      <p:ext uri="{BB962C8B-B14F-4D97-AF65-F5344CB8AC3E}">
        <p14:creationId xmlns:p14="http://schemas.microsoft.com/office/powerpoint/2010/main" val="30365323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dirty="0"/>
              <a:t>(</a:t>
            </a:r>
            <a:r>
              <a:rPr lang="en-US" b="1" dirty="0"/>
              <a:t>Sarah</a:t>
            </a:r>
            <a:r>
              <a:rPr lang="en-US" sz="1200" b="1" dirty="0"/>
              <a:t>) </a:t>
            </a:r>
          </a:p>
          <a:p>
            <a:endParaRPr lang="en-US" sz="1200" b="1" dirty="0"/>
          </a:p>
          <a:p>
            <a:r>
              <a:rPr lang="en-US" sz="1200" dirty="0">
                <a:ea typeface="Calibri"/>
                <a:cs typeface="Times New Roman"/>
              </a:rPr>
              <a:t>It’s important to have a good, solid case that is well documented AND to involve the employee and supervisor in the review process.</a:t>
            </a:r>
          </a:p>
          <a:p>
            <a:pPr marL="342900" marR="0" lvl="0" indent="-342900">
              <a:spcBef>
                <a:spcPts val="0"/>
              </a:spcBef>
              <a:spcAft>
                <a:spcPts val="0"/>
              </a:spcAft>
              <a:buFont typeface="Symbol"/>
              <a:buChar char=""/>
            </a:pPr>
            <a:endParaRPr lang="en-US" sz="1200" dirty="0">
              <a:effectLst/>
              <a:ea typeface="Calibri"/>
              <a:cs typeface="Times New Roman"/>
            </a:endParaRPr>
          </a:p>
          <a:p>
            <a:pPr marR="0" lvl="0">
              <a:spcBef>
                <a:spcPts val="0"/>
              </a:spcBef>
              <a:spcAft>
                <a:spcPts val="0"/>
              </a:spcAft>
            </a:pPr>
            <a:r>
              <a:rPr lang="en-US" sz="1200" dirty="0">
                <a:effectLst/>
                <a:ea typeface="Calibri"/>
                <a:cs typeface="Times New Roman"/>
              </a:rPr>
              <a:t>It’s okay for you to change your mind on the allocation through the position review; you may find the information exchanges brought forward new or different information than previously shared. If there is an incumbent in the position you are allocating, you will need to provide a determination letter to the employee with your decision and any applicable appeal rights. Your letter should be detailed. </a:t>
            </a:r>
          </a:p>
          <a:p>
            <a:pPr marR="0" lvl="0">
              <a:spcBef>
                <a:spcPts val="0"/>
              </a:spcBef>
              <a:spcAft>
                <a:spcPts val="0"/>
              </a:spcAft>
            </a:pPr>
            <a:endParaRPr lang="en-US" sz="1200" b="0" dirty="0">
              <a:effectLst/>
              <a:latin typeface="Arial"/>
              <a:ea typeface="Calibri"/>
              <a:cs typeface="Times New Roman"/>
            </a:endParaRPr>
          </a:p>
          <a:p>
            <a:pPr marR="0" lvl="0">
              <a:spcBef>
                <a:spcPts val="0"/>
              </a:spcBef>
              <a:spcAft>
                <a:spcPts val="0"/>
              </a:spcAft>
            </a:pPr>
            <a:r>
              <a:rPr lang="en-US" sz="1200" b="0" dirty="0">
                <a:effectLst/>
                <a:latin typeface="Arial"/>
                <a:ea typeface="Calibri"/>
                <a:cs typeface="Times New Roman"/>
              </a:rPr>
              <a:t>We have additional guidance on our website under the HR Professional Tools. When drafting your letter, you’ll want to write the decision as if you anticipate it going to the PRB. </a:t>
            </a:r>
          </a:p>
          <a:p>
            <a:pPr marL="0" marR="0" lvl="0" indent="0">
              <a:spcBef>
                <a:spcPts val="0"/>
              </a:spcBef>
              <a:spcAft>
                <a:spcPts val="0"/>
              </a:spcAft>
              <a:buFont typeface="Symbol"/>
              <a:buNone/>
            </a:pPr>
            <a:endParaRPr lang="en-US" sz="1200" dirty="0">
              <a:effectLst/>
              <a:ea typeface="Calibri"/>
              <a:cs typeface="Times New Roman"/>
            </a:endParaRPr>
          </a:p>
          <a:p>
            <a:pPr marR="0" lvl="0">
              <a:spcBef>
                <a:spcPts val="0"/>
              </a:spcBef>
              <a:spcAft>
                <a:spcPts val="0"/>
              </a:spcAft>
            </a:pPr>
            <a:r>
              <a:rPr lang="en-US" sz="1200" dirty="0">
                <a:effectLst/>
                <a:ea typeface="Calibri"/>
                <a:cs typeface="Times New Roman"/>
              </a:rPr>
              <a:t>Committing time up front to conduct a thorough position review may help to reduce the amount of cases that go to the director’s review level.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8770E3E-7611-49E3-9AEA-3A90DE37498F}" type="slidenum">
              <a:rPr lang="en-US" smtClean="0"/>
              <a:t>43</a:t>
            </a:fld>
            <a:endParaRPr lang="en-US"/>
          </a:p>
        </p:txBody>
      </p:sp>
    </p:spTree>
    <p:extLst>
      <p:ext uri="{BB962C8B-B14F-4D97-AF65-F5344CB8AC3E}">
        <p14:creationId xmlns:p14="http://schemas.microsoft.com/office/powerpoint/2010/main" val="42279286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dirty="0"/>
              <a:t>(</a:t>
            </a:r>
            <a:r>
              <a:rPr lang="en-US" b="1" dirty="0"/>
              <a:t>Sarah</a:t>
            </a:r>
            <a:r>
              <a:rPr lang="en-US" sz="1200" b="1" dirty="0"/>
              <a:t>) </a:t>
            </a:r>
          </a:p>
          <a:p>
            <a:endParaRPr lang="en-US" sz="1200" b="1" dirty="0"/>
          </a:p>
          <a:p>
            <a:r>
              <a:rPr lang="en-US" sz="1200" dirty="0"/>
              <a:t>Just one more reminder–do </a:t>
            </a:r>
            <a:r>
              <a:rPr lang="en-US" sz="1200" b="1" i="1" dirty="0"/>
              <a:t>not</a:t>
            </a:r>
            <a:r>
              <a:rPr lang="en-US" sz="1200" dirty="0"/>
              <a:t> consider these things when determining the appropriate allocation. </a:t>
            </a:r>
          </a:p>
          <a:p>
            <a:endParaRPr lang="en-US" sz="1200" dirty="0"/>
          </a:p>
        </p:txBody>
      </p:sp>
      <p:sp>
        <p:nvSpPr>
          <p:cNvPr id="4" name="Slide Number Placeholder 3"/>
          <p:cNvSpPr>
            <a:spLocks noGrp="1"/>
          </p:cNvSpPr>
          <p:nvPr>
            <p:ph type="sldNum" sz="quarter" idx="5"/>
          </p:nvPr>
        </p:nvSpPr>
        <p:spPr/>
        <p:txBody>
          <a:bodyPr/>
          <a:lstStyle/>
          <a:p>
            <a:fld id="{58770E3E-7611-49E3-9AEA-3A90DE37498F}" type="slidenum">
              <a:rPr lang="en-US" smtClean="0"/>
              <a:t>44</a:t>
            </a:fld>
            <a:endParaRPr lang="en-US"/>
          </a:p>
        </p:txBody>
      </p:sp>
    </p:spTree>
    <p:extLst>
      <p:ext uri="{BB962C8B-B14F-4D97-AF65-F5344CB8AC3E}">
        <p14:creationId xmlns:p14="http://schemas.microsoft.com/office/powerpoint/2010/main" val="34349177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ctr">
              <a:lnSpc>
                <a:spcPct val="115000"/>
              </a:lnSpc>
              <a:spcBef>
                <a:spcPts val="0"/>
              </a:spcBef>
              <a:spcAft>
                <a:spcPts val="1000"/>
              </a:spcAft>
            </a:pPr>
            <a:r>
              <a:rPr lang="en-US" sz="1200" b="1" dirty="0">
                <a:effectLst/>
                <a:latin typeface="Arial"/>
                <a:ea typeface="Calibri"/>
                <a:cs typeface="Times New Roman"/>
              </a:rPr>
              <a:t>(</a:t>
            </a:r>
            <a:r>
              <a:rPr lang="en-US" b="1" dirty="0"/>
              <a:t>Sarah</a:t>
            </a:r>
            <a:r>
              <a:rPr lang="en-US" sz="1200" b="1" dirty="0">
                <a:effectLst/>
                <a:latin typeface="Arial"/>
                <a:ea typeface="Calibri"/>
                <a:cs typeface="Times New Roman"/>
              </a:rPr>
              <a:t>) </a:t>
            </a:r>
          </a:p>
          <a:p>
            <a:pPr marL="0" marR="0" algn="l">
              <a:lnSpc>
                <a:spcPct val="115000"/>
              </a:lnSpc>
              <a:spcBef>
                <a:spcPts val="0"/>
              </a:spcBef>
              <a:spcAft>
                <a:spcPts val="1000"/>
              </a:spcAft>
            </a:pPr>
            <a:endParaRPr lang="en-US" sz="1200" b="0" dirty="0">
              <a:effectLst/>
              <a:latin typeface="Arial"/>
              <a:ea typeface="Calibri"/>
              <a:cs typeface="Times New Roman"/>
            </a:endParaRPr>
          </a:p>
          <a:p>
            <a:pPr marL="0" marR="0" algn="l">
              <a:lnSpc>
                <a:spcPct val="115000"/>
              </a:lnSpc>
              <a:spcBef>
                <a:spcPts val="0"/>
              </a:spcBef>
              <a:spcAft>
                <a:spcPts val="1000"/>
              </a:spcAft>
            </a:pPr>
            <a:r>
              <a:rPr lang="en-US" sz="1200" b="0" dirty="0">
                <a:effectLst/>
                <a:latin typeface="Arial"/>
                <a:ea typeface="Calibri"/>
                <a:cs typeface="Times New Roman"/>
              </a:rPr>
              <a:t>Allocation determinations can be appealed to the OFM Director’s Review Program and/or the Personnel Resources Board. A director’s review is the first step in the appeal process for state employee allocations and remedial actions. </a:t>
            </a:r>
          </a:p>
          <a:p>
            <a:pPr marL="0" marR="0" algn="l">
              <a:lnSpc>
                <a:spcPct val="115000"/>
              </a:lnSpc>
              <a:spcBef>
                <a:spcPts val="0"/>
              </a:spcBef>
              <a:spcAft>
                <a:spcPts val="1000"/>
              </a:spcAft>
            </a:pPr>
            <a:endParaRPr lang="en-US" sz="1200" b="0" dirty="0">
              <a:effectLst/>
              <a:latin typeface="Arial"/>
              <a:ea typeface="Calibri"/>
              <a:cs typeface="Times New Roman"/>
            </a:endParaRPr>
          </a:p>
          <a:p>
            <a:pPr marL="0" marR="0" algn="l">
              <a:lnSpc>
                <a:spcPct val="115000"/>
              </a:lnSpc>
              <a:spcBef>
                <a:spcPts val="0"/>
              </a:spcBef>
              <a:spcAft>
                <a:spcPts val="1000"/>
              </a:spcAft>
            </a:pPr>
            <a:r>
              <a:rPr lang="en-US" sz="1200" b="0" dirty="0">
                <a:effectLst/>
                <a:latin typeface="Arial"/>
                <a:ea typeface="Calibri"/>
                <a:cs typeface="Times New Roman"/>
              </a:rPr>
              <a:t>The Personnel Resources Board conducts hearings and makes decisions to resolve state employee appeals. </a:t>
            </a:r>
          </a:p>
          <a:p>
            <a:pPr marL="0" marR="0" algn="l">
              <a:lnSpc>
                <a:spcPct val="115000"/>
              </a:lnSpc>
              <a:spcBef>
                <a:spcPts val="0"/>
              </a:spcBef>
              <a:spcAft>
                <a:spcPts val="1000"/>
              </a:spcAft>
            </a:pPr>
            <a:endParaRPr lang="en-US" sz="1200" b="0" dirty="0">
              <a:effectLst/>
              <a:latin typeface="Arial"/>
              <a:ea typeface="Calibri"/>
              <a:cs typeface="Times New Roman"/>
            </a:endParaRPr>
          </a:p>
          <a:p>
            <a:pPr marL="0" marR="0" algn="l">
              <a:lnSpc>
                <a:spcPct val="115000"/>
              </a:lnSpc>
              <a:spcBef>
                <a:spcPts val="0"/>
              </a:spcBef>
              <a:spcAft>
                <a:spcPts val="1000"/>
              </a:spcAft>
            </a:pPr>
            <a:r>
              <a:rPr lang="en-US" sz="1200" b="0" dirty="0">
                <a:effectLst/>
                <a:latin typeface="Arial"/>
                <a:ea typeface="Calibri"/>
                <a:cs typeface="Times New Roman"/>
              </a:rPr>
              <a:t>The decisions of the Personnel Resources Board are precedent setting, and the cases listed on this slide are the main cases that help guide us in how allocations are decided. These cases are often quoted in both Director’s Review and PRB decisions. </a:t>
            </a:r>
          </a:p>
          <a:p>
            <a:pPr marL="0" marR="0" algn="l">
              <a:lnSpc>
                <a:spcPct val="115000"/>
              </a:lnSpc>
              <a:spcBef>
                <a:spcPts val="0"/>
              </a:spcBef>
              <a:spcAft>
                <a:spcPts val="1000"/>
              </a:spcAft>
            </a:pPr>
            <a:endParaRPr lang="en-US" sz="1200" b="0" dirty="0">
              <a:effectLst/>
              <a:latin typeface="Arial"/>
              <a:ea typeface="Calibri"/>
              <a:cs typeface="Times New Roman"/>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lang="en-US" sz="1200" b="0" dirty="0">
                <a:effectLst/>
                <a:latin typeface="Arial"/>
                <a:ea typeface="Calibri"/>
                <a:cs typeface="Times New Roman"/>
              </a:rPr>
              <a:t>The State HR website has additional information and online forms and resources. </a:t>
            </a:r>
          </a:p>
          <a:p>
            <a:pPr marL="0" marR="0" algn="l">
              <a:lnSpc>
                <a:spcPct val="115000"/>
              </a:lnSpc>
              <a:spcBef>
                <a:spcPts val="0"/>
              </a:spcBef>
              <a:spcAft>
                <a:spcPts val="1000"/>
              </a:spcAft>
            </a:pPr>
            <a:endParaRPr lang="en-US" sz="1200" b="0" dirty="0">
              <a:effectLst/>
              <a:latin typeface="Arial"/>
              <a:ea typeface="Calibri"/>
              <a:cs typeface="Times New Roman"/>
            </a:endParaRPr>
          </a:p>
          <a:p>
            <a:pPr marL="0" marR="0" algn="l">
              <a:lnSpc>
                <a:spcPct val="115000"/>
              </a:lnSpc>
              <a:spcBef>
                <a:spcPts val="0"/>
              </a:spcBef>
              <a:spcAft>
                <a:spcPts val="1000"/>
              </a:spcAft>
            </a:pPr>
            <a:endParaRPr lang="en-US" dirty="0"/>
          </a:p>
        </p:txBody>
      </p:sp>
      <p:sp>
        <p:nvSpPr>
          <p:cNvPr id="4" name="Slide Number Placeholder 3"/>
          <p:cNvSpPr>
            <a:spLocks noGrp="1"/>
          </p:cNvSpPr>
          <p:nvPr>
            <p:ph type="sldNum" sz="quarter" idx="5"/>
          </p:nvPr>
        </p:nvSpPr>
        <p:spPr/>
        <p:txBody>
          <a:bodyPr/>
          <a:lstStyle/>
          <a:p>
            <a:fld id="{58770E3E-7611-49E3-9AEA-3A90DE37498F}" type="slidenum">
              <a:rPr lang="en-US" smtClean="0"/>
              <a:t>45</a:t>
            </a:fld>
            <a:endParaRPr lang="en-US"/>
          </a:p>
        </p:txBody>
      </p:sp>
    </p:spTree>
    <p:extLst>
      <p:ext uri="{BB962C8B-B14F-4D97-AF65-F5344CB8AC3E}">
        <p14:creationId xmlns:p14="http://schemas.microsoft.com/office/powerpoint/2010/main" val="3567488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ctr">
              <a:lnSpc>
                <a:spcPct val="115000"/>
              </a:lnSpc>
              <a:spcBef>
                <a:spcPts val="0"/>
              </a:spcBef>
              <a:spcAft>
                <a:spcPts val="1000"/>
              </a:spcAft>
            </a:pPr>
            <a:r>
              <a:rPr lang="en-US" sz="1200" b="1" dirty="0">
                <a:effectLst/>
                <a:latin typeface="Arial"/>
                <a:ea typeface="Calibri"/>
                <a:cs typeface="Times New Roman"/>
              </a:rPr>
              <a:t>(</a:t>
            </a:r>
            <a:r>
              <a:rPr lang="en-US" sz="1200" b="1" dirty="0"/>
              <a:t>Sarah</a:t>
            </a:r>
            <a:r>
              <a:rPr lang="en-US" sz="1200" b="1" dirty="0">
                <a:effectLst/>
                <a:latin typeface="Arial"/>
                <a:ea typeface="Calibri"/>
                <a:cs typeface="Times New Roman"/>
              </a:rPr>
              <a:t>) </a:t>
            </a:r>
          </a:p>
          <a:p>
            <a:pPr marL="0" marR="0" algn="ctr">
              <a:lnSpc>
                <a:spcPct val="115000"/>
              </a:lnSpc>
              <a:spcBef>
                <a:spcPts val="0"/>
              </a:spcBef>
              <a:spcAft>
                <a:spcPts val="1000"/>
              </a:spcAft>
            </a:pPr>
            <a:endParaRPr lang="en-US" sz="1200" b="1" dirty="0">
              <a:effectLst/>
              <a:latin typeface="Arial"/>
              <a:ea typeface="Aptos" panose="020B0004020202020204" pitchFamily="34" charset="0"/>
              <a:cs typeface="Times New Roman"/>
            </a:endParaRPr>
          </a:p>
          <a:p>
            <a:pPr marL="0" marR="0" algn="ctr">
              <a:lnSpc>
                <a:spcPct val="115000"/>
              </a:lnSpc>
              <a:spcBef>
                <a:spcPts val="0"/>
              </a:spcBef>
              <a:spcAft>
                <a:spcPts val="1000"/>
              </a:spcAft>
            </a:pPr>
            <a:endParaRPr lang="en-US" sz="1200" b="1" dirty="0">
              <a:effectLst/>
              <a:latin typeface="Arial"/>
              <a:ea typeface="Aptos" panose="020B0004020202020204" pitchFamily="34" charset="0"/>
              <a:cs typeface="Times New Roman"/>
            </a:endParaRPr>
          </a:p>
          <a:p>
            <a:pPr marL="0" marR="0" algn="ctr">
              <a:lnSpc>
                <a:spcPct val="115000"/>
              </a:lnSpc>
              <a:spcBef>
                <a:spcPts val="0"/>
              </a:spcBef>
              <a:spcAft>
                <a:spcPts val="1000"/>
              </a:spcAft>
            </a:pPr>
            <a:r>
              <a:rPr lang="en-US" sz="1800" dirty="0">
                <a:effectLst/>
                <a:latin typeface="Aptos" panose="020B0004020202020204" pitchFamily="34" charset="0"/>
                <a:ea typeface="Aptos" panose="020B0004020202020204" pitchFamily="34" charset="0"/>
                <a:cs typeface="Times New Roman" panose="02020603050405020304" pitchFamily="18" charset="0"/>
              </a:rPr>
              <a:t>Here are a list of resources to assist in making your allocation determinations.</a:t>
            </a:r>
            <a:endParaRPr lang="en-US" dirty="0"/>
          </a:p>
        </p:txBody>
      </p:sp>
      <p:sp>
        <p:nvSpPr>
          <p:cNvPr id="4" name="Slide Number Placeholder 3"/>
          <p:cNvSpPr>
            <a:spLocks noGrp="1"/>
          </p:cNvSpPr>
          <p:nvPr>
            <p:ph type="sldNum" sz="quarter" idx="5"/>
          </p:nvPr>
        </p:nvSpPr>
        <p:spPr/>
        <p:txBody>
          <a:bodyPr/>
          <a:lstStyle/>
          <a:p>
            <a:fld id="{58770E3E-7611-49E3-9AEA-3A90DE37498F}" type="slidenum">
              <a:rPr lang="en-US" smtClean="0"/>
              <a:t>46</a:t>
            </a:fld>
            <a:endParaRPr lang="en-US"/>
          </a:p>
        </p:txBody>
      </p:sp>
    </p:spTree>
    <p:extLst>
      <p:ext uri="{BB962C8B-B14F-4D97-AF65-F5344CB8AC3E}">
        <p14:creationId xmlns:p14="http://schemas.microsoft.com/office/powerpoint/2010/main" val="34099977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sz="900" dirty="0">
              <a:solidFill>
                <a:srgbClr val="FF0000"/>
              </a:solidFill>
            </a:endParaRPr>
          </a:p>
          <a:p>
            <a:pPr algn="ctr"/>
            <a:r>
              <a:rPr lang="en-US" sz="1200" b="1" dirty="0"/>
              <a:t>(Sarah) </a:t>
            </a:r>
          </a:p>
          <a:p>
            <a:r>
              <a:rPr lang="en-US" dirty="0"/>
              <a:t>We’ve set aside time for questions. Please note that we might not be able to address each question within the training but can follow up if you put your question in the chat. You can also send questions to the Class &amp; Comp inbox if they are case specific or are not related to position allocation. </a:t>
            </a:r>
          </a:p>
          <a:p>
            <a:endParaRPr lang="en-US" dirty="0"/>
          </a:p>
          <a:p>
            <a:r>
              <a:rPr lang="en-US" dirty="0"/>
              <a:t>If you have any questions related to the position allocation process, please put them in the chat or raise your hand and come off mute.</a:t>
            </a:r>
          </a:p>
        </p:txBody>
      </p:sp>
      <p:sp>
        <p:nvSpPr>
          <p:cNvPr id="4" name="Slide Number Placeholder 3"/>
          <p:cNvSpPr>
            <a:spLocks noGrp="1"/>
          </p:cNvSpPr>
          <p:nvPr>
            <p:ph type="sldNum" sz="quarter" idx="5"/>
          </p:nvPr>
        </p:nvSpPr>
        <p:spPr/>
        <p:txBody>
          <a:bodyPr/>
          <a:lstStyle/>
          <a:p>
            <a:fld id="{A4387895-10BA-42DE-A42D-D7FA65C7A274}" type="slidenum">
              <a:rPr lang="en-US" smtClean="0"/>
              <a:t>47</a:t>
            </a:fld>
            <a:endParaRPr lang="en-US"/>
          </a:p>
        </p:txBody>
      </p:sp>
    </p:spTree>
    <p:extLst>
      <p:ext uri="{BB962C8B-B14F-4D97-AF65-F5344CB8AC3E}">
        <p14:creationId xmlns:p14="http://schemas.microsoft.com/office/powerpoint/2010/main" val="19245196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dirty="0"/>
              <a:t>(Marty) </a:t>
            </a:r>
          </a:p>
          <a:p>
            <a:endParaRPr lang="en-US" sz="1200" dirty="0"/>
          </a:p>
          <a:p>
            <a:pPr marL="0" marR="0">
              <a:lnSpc>
                <a:spcPct val="107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Thank you for your participation today.</a:t>
            </a:r>
            <a:endParaRPr lang="en-US" sz="1200" dirty="0"/>
          </a:p>
          <a:p>
            <a:r>
              <a:rPr lang="en-US" sz="1200" dirty="0">
                <a:solidFill>
                  <a:srgbClr val="FF0000"/>
                </a:solidFill>
              </a:rPr>
              <a:t>**Wait for all participants to exit Zoom**</a:t>
            </a:r>
          </a:p>
          <a:p>
            <a:endParaRPr lang="en-US" dirty="0"/>
          </a:p>
        </p:txBody>
      </p:sp>
      <p:sp>
        <p:nvSpPr>
          <p:cNvPr id="4" name="Slide Number Placeholder 3"/>
          <p:cNvSpPr>
            <a:spLocks noGrp="1"/>
          </p:cNvSpPr>
          <p:nvPr>
            <p:ph type="sldNum" sz="quarter" idx="5"/>
          </p:nvPr>
        </p:nvSpPr>
        <p:spPr/>
        <p:txBody>
          <a:bodyPr/>
          <a:lstStyle/>
          <a:p>
            <a:fld id="{58770E3E-7611-49E3-9AEA-3A90DE37498F}" type="slidenum">
              <a:rPr lang="en-US" smtClean="0"/>
              <a:t>48</a:t>
            </a:fld>
            <a:endParaRPr lang="en-US"/>
          </a:p>
        </p:txBody>
      </p:sp>
    </p:spTree>
    <p:extLst>
      <p:ext uri="{BB962C8B-B14F-4D97-AF65-F5344CB8AC3E}">
        <p14:creationId xmlns:p14="http://schemas.microsoft.com/office/powerpoint/2010/main" val="2415118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dirty="0"/>
              <a:t>(Sarah) </a:t>
            </a:r>
          </a:p>
          <a:p>
            <a:pPr algn="ctr"/>
            <a:endParaRPr lang="en-US" sz="1200" u="sng" dirty="0"/>
          </a:p>
          <a:p>
            <a:r>
              <a:rPr lang="en-US" sz="1200" dirty="0"/>
              <a:t>We use the position allocation process for the following: </a:t>
            </a:r>
          </a:p>
          <a:p>
            <a:pPr marL="171450" indent="-171450">
              <a:buFont typeface="Arial" panose="020B0604020202020204" pitchFamily="34" charset="0"/>
              <a:buChar char="•"/>
            </a:pPr>
            <a:r>
              <a:rPr lang="en-US" sz="1200" dirty="0"/>
              <a:t>Ensure current and accurate Position Description</a:t>
            </a:r>
          </a:p>
          <a:p>
            <a:pPr marL="171450" indent="-171450">
              <a:buFont typeface="Arial" panose="020B0604020202020204" pitchFamily="34" charset="0"/>
              <a:buChar char="•"/>
            </a:pPr>
            <a:r>
              <a:rPr lang="en-US" sz="1200" dirty="0"/>
              <a:t>Determine relevant class specifications</a:t>
            </a:r>
          </a:p>
          <a:p>
            <a:pPr marL="171450" indent="-171450">
              <a:buFont typeface="Arial" panose="020B0604020202020204" pitchFamily="34" charset="0"/>
              <a:buChar char="•"/>
            </a:pPr>
            <a:r>
              <a:rPr lang="en-US" sz="1200" dirty="0"/>
              <a:t>Understand allocating criteria</a:t>
            </a:r>
          </a:p>
          <a:p>
            <a:pPr marL="171450" indent="-171450">
              <a:buFont typeface="Arial" panose="020B0604020202020204" pitchFamily="34" charset="0"/>
              <a:buChar char="•"/>
            </a:pPr>
            <a:r>
              <a:rPr lang="en-US" sz="1200" dirty="0"/>
              <a:t>Understand duties in the PD</a:t>
            </a:r>
          </a:p>
          <a:p>
            <a:pPr marL="171450" indent="-171450">
              <a:buFont typeface="Arial" panose="020B0604020202020204" pitchFamily="34" charset="0"/>
              <a:buChar char="•"/>
            </a:pPr>
            <a:r>
              <a:rPr lang="en-US" sz="1200" dirty="0"/>
              <a:t>Determine appropriate allocation </a:t>
            </a:r>
          </a:p>
          <a:p>
            <a:endParaRPr lang="en-US" sz="1200" dirty="0"/>
          </a:p>
          <a:p>
            <a:r>
              <a:rPr lang="en-US" sz="1200" dirty="0"/>
              <a:t>These steps and much of what we’ll be going over today can be found at </a:t>
            </a:r>
            <a:r>
              <a:rPr lang="en-US" sz="1200" u="sng" dirty="0"/>
              <a:t>ofm.wa.gov/SHR </a:t>
            </a:r>
            <a:r>
              <a:rPr lang="en-US" sz="1200" u="none" dirty="0"/>
              <a:t>under the Classification Resources page. We’re dropping the link into the chat and there is also a slide at the end of our presentation with the links to the resources we’re discussing today. </a:t>
            </a:r>
          </a:p>
          <a:p>
            <a:endParaRPr lang="en-US" sz="1200" u="none" dirty="0"/>
          </a:p>
          <a:p>
            <a:r>
              <a:rPr lang="en-US" dirty="0">
                <a:hlinkClick r:id="rId3"/>
              </a:rPr>
              <a:t>Classification and allocation resources | Office of Financial Management</a:t>
            </a:r>
            <a:endParaRPr lang="en-US" sz="1200" u="sng" dirty="0"/>
          </a:p>
          <a:p>
            <a:endParaRPr lang="en-US" dirty="0"/>
          </a:p>
        </p:txBody>
      </p:sp>
      <p:sp>
        <p:nvSpPr>
          <p:cNvPr id="4" name="Slide Number Placeholder 3"/>
          <p:cNvSpPr>
            <a:spLocks noGrp="1"/>
          </p:cNvSpPr>
          <p:nvPr>
            <p:ph type="sldNum" sz="quarter" idx="5"/>
          </p:nvPr>
        </p:nvSpPr>
        <p:spPr/>
        <p:txBody>
          <a:bodyPr/>
          <a:lstStyle/>
          <a:p>
            <a:fld id="{58770E3E-7611-49E3-9AEA-3A90DE37498F}" type="slidenum">
              <a:rPr lang="en-US" smtClean="0"/>
              <a:t>5</a:t>
            </a:fld>
            <a:endParaRPr lang="en-US"/>
          </a:p>
        </p:txBody>
      </p:sp>
    </p:spTree>
    <p:extLst>
      <p:ext uri="{BB962C8B-B14F-4D97-AF65-F5344CB8AC3E}">
        <p14:creationId xmlns:p14="http://schemas.microsoft.com/office/powerpoint/2010/main" val="3360325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29F33-4153-0FF0-7522-F265377F12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CF4CA-7715-0775-1B32-CA11DBE6B3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0B75E1-2B3C-3B7A-5DCE-379AEB2BE645}"/>
              </a:ext>
            </a:extLst>
          </p:cNvPr>
          <p:cNvSpPr>
            <a:spLocks noGrp="1"/>
          </p:cNvSpPr>
          <p:nvPr>
            <p:ph type="body" idx="1"/>
          </p:nvPr>
        </p:nvSpPr>
        <p:spPr/>
        <p:txBody>
          <a:bodyPr/>
          <a:lstStyle/>
          <a:p>
            <a:pPr algn="ctr"/>
            <a:r>
              <a:rPr lang="en-US" sz="1200" b="1" dirty="0"/>
              <a:t>(Sarah) </a:t>
            </a:r>
          </a:p>
          <a:p>
            <a:pPr algn="ctr"/>
            <a:endParaRPr lang="en-US" sz="1200" u="sng" dirty="0"/>
          </a:p>
          <a:p>
            <a:r>
              <a:rPr lang="en-US" sz="1200" dirty="0"/>
              <a:t>This is an overview of how to perform an allocation. We will go into each step in more detail. It may be helpful to reference this slide when beginning your allocation. </a:t>
            </a:r>
          </a:p>
          <a:p>
            <a:endParaRPr lang="en-US" sz="1200" dirty="0"/>
          </a:p>
          <a:p>
            <a:endParaRPr lang="en-US" dirty="0"/>
          </a:p>
        </p:txBody>
      </p:sp>
      <p:sp>
        <p:nvSpPr>
          <p:cNvPr id="4" name="Slide Number Placeholder 3">
            <a:extLst>
              <a:ext uri="{FF2B5EF4-FFF2-40B4-BE49-F238E27FC236}">
                <a16:creationId xmlns:a16="http://schemas.microsoft.com/office/drawing/2014/main" id="{82D56810-BD08-029F-28DD-DC4C1BA1D69E}"/>
              </a:ext>
            </a:extLst>
          </p:cNvPr>
          <p:cNvSpPr>
            <a:spLocks noGrp="1"/>
          </p:cNvSpPr>
          <p:nvPr>
            <p:ph type="sldNum" sz="quarter" idx="5"/>
          </p:nvPr>
        </p:nvSpPr>
        <p:spPr/>
        <p:txBody>
          <a:bodyPr/>
          <a:lstStyle/>
          <a:p>
            <a:fld id="{58770E3E-7611-49E3-9AEA-3A90DE37498F}" type="slidenum">
              <a:rPr lang="en-US" smtClean="0"/>
              <a:t>6</a:t>
            </a:fld>
            <a:endParaRPr lang="en-US"/>
          </a:p>
        </p:txBody>
      </p:sp>
    </p:spTree>
    <p:extLst>
      <p:ext uri="{BB962C8B-B14F-4D97-AF65-F5344CB8AC3E}">
        <p14:creationId xmlns:p14="http://schemas.microsoft.com/office/powerpoint/2010/main" val="3938844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900" b="1" dirty="0">
                <a:solidFill>
                  <a:srgbClr val="FF0000"/>
                </a:solidFill>
              </a:rPr>
              <a:t>(Marty)</a:t>
            </a:r>
          </a:p>
          <a:p>
            <a:r>
              <a:rPr lang="en-US" dirty="0"/>
              <a:t>Okay, next up we will focus on how to ensure a current and accurate position description.</a:t>
            </a:r>
          </a:p>
        </p:txBody>
      </p:sp>
      <p:sp>
        <p:nvSpPr>
          <p:cNvPr id="4" name="Slide Number Placeholder 3"/>
          <p:cNvSpPr>
            <a:spLocks noGrp="1"/>
          </p:cNvSpPr>
          <p:nvPr>
            <p:ph type="sldNum" sz="quarter" idx="5"/>
          </p:nvPr>
        </p:nvSpPr>
        <p:spPr/>
        <p:txBody>
          <a:bodyPr/>
          <a:lstStyle/>
          <a:p>
            <a:fld id="{A4387895-10BA-42DE-A42D-D7FA65C7A274}" type="slidenum">
              <a:rPr lang="en-US" smtClean="0"/>
              <a:t>7</a:t>
            </a:fld>
            <a:endParaRPr lang="en-US"/>
          </a:p>
        </p:txBody>
      </p:sp>
    </p:spTree>
    <p:extLst>
      <p:ext uri="{BB962C8B-B14F-4D97-AF65-F5344CB8AC3E}">
        <p14:creationId xmlns:p14="http://schemas.microsoft.com/office/powerpoint/2010/main" val="3238970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(Marty) </a:t>
            </a:r>
          </a:p>
          <a:p>
            <a:pPr algn="ctr"/>
            <a:r>
              <a:rPr lang="en-US" b="1" dirty="0"/>
              <a:t> </a:t>
            </a:r>
          </a:p>
          <a:p>
            <a:r>
              <a:rPr lang="en-US" sz="1800" kern="100" dirty="0">
                <a:effectLst/>
                <a:latin typeface="Aptos" panose="020B0004020202020204" pitchFamily="34" charset="0"/>
                <a:ea typeface="Aptos" panose="020B0004020202020204" pitchFamily="34" charset="0"/>
                <a:cs typeface="Times New Roman" panose="02020603050405020304" pitchFamily="18" charset="0"/>
              </a:rPr>
              <a:t>The following questions are for our attendees. Why is the position description so important? Why is it important to ensure the PD is accurate and current? What is the PD used for? Please put your answers in the chat.</a:t>
            </a:r>
          </a:p>
          <a:p>
            <a:pPr marL="0" marR="0">
              <a:lnSpc>
                <a:spcPct val="107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All great answers. [CALL OUT SPECIFIC RESPONSES THAT ARE IN THE CHAT FROM PARTICIPANTS]. Here are a list of examples of what a PD is used for:</a:t>
            </a:r>
          </a:p>
          <a:p>
            <a:pPr marL="0" marR="0">
              <a:lnSpc>
                <a:spcPct val="107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PD is the basis for your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recruitment announcement and hiring qualifications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PD is used to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develop Performance and Development Plan expectations</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PD is used for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corrective/progressive discipline</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PD is used as the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primary exhibit for Director’s Review or appeal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PD must be signed by an appointing authority)</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PD is used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to assess employee training and developmental needs</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PD is used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for making reasonable accommodations</a:t>
            </a:r>
          </a:p>
          <a:p>
            <a:pPr marL="342900" marR="0" lvl="0" indent="-342900">
              <a:lnSpc>
                <a:spcPct val="107000"/>
              </a:lnSpc>
              <a:spcBef>
                <a:spcPts val="0"/>
              </a:spcBef>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PD is used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for determining position requirements for formal options in the layoff process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t>
            </a:r>
          </a:p>
          <a:p>
            <a:pPr marL="0" marR="0">
              <a:lnSpc>
                <a:spcPct val="107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Within the PD Form are helpful links to the PD Guide, Sample PD, Essential Functions Guide, Examples of Work statements, and the Glossary of Classification Terms</a:t>
            </a:r>
          </a:p>
          <a:p>
            <a:pPr marL="0" marR="0">
              <a:lnSpc>
                <a:spcPct val="107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8770E3E-7611-49E3-9AEA-3A90DE37498F}" type="slidenum">
              <a:rPr lang="en-US" smtClean="0"/>
              <a:t>8</a:t>
            </a:fld>
            <a:endParaRPr lang="en-US"/>
          </a:p>
        </p:txBody>
      </p:sp>
    </p:spTree>
    <p:extLst>
      <p:ext uri="{BB962C8B-B14F-4D97-AF65-F5344CB8AC3E}">
        <p14:creationId xmlns:p14="http://schemas.microsoft.com/office/powerpoint/2010/main" val="639457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(Marty) </a:t>
            </a:r>
          </a:p>
          <a:p>
            <a:pPr algn="ctr"/>
            <a:r>
              <a:rPr lang="en-US" sz="1400" b="1" dirty="0"/>
              <a:t> </a:t>
            </a:r>
            <a:endParaRPr lang="en-US" sz="1200" b="1" dirty="0">
              <a:solidFill>
                <a:srgbClr val="FF0000"/>
              </a:solidFill>
            </a:endParaRPr>
          </a:p>
          <a:p>
            <a:pPr algn="l"/>
            <a:r>
              <a:rPr lang="en-US" sz="1200" b="0" dirty="0"/>
              <a:t>This is a list of all the PD impacts throughout an employee’s lifecycle.</a:t>
            </a:r>
          </a:p>
          <a:p>
            <a:pPr algn="l"/>
            <a:endParaRPr lang="en-US" sz="1200" b="0" dirty="0"/>
          </a:p>
          <a:p>
            <a:pPr algn="l"/>
            <a:r>
              <a:rPr lang="en-US" sz="1200" b="0" dirty="0"/>
              <a:t>Classification &amp; Compensation – Base allocation, assignment pay eligibility, overtime eligibility on work </a:t>
            </a:r>
          </a:p>
          <a:p>
            <a:pPr algn="l"/>
            <a:r>
              <a:rPr lang="en-US" sz="1200" b="0" dirty="0"/>
              <a:t>Recruitment Posting – Highlight aspects of job, describe work activities, describe qualifications </a:t>
            </a:r>
          </a:p>
          <a:p>
            <a:pPr algn="l"/>
            <a:r>
              <a:rPr lang="en-US" sz="1200" b="0" dirty="0"/>
              <a:t>Assessment – Base screening and final selection on work and qualifications</a:t>
            </a:r>
          </a:p>
          <a:p>
            <a:pPr algn="l"/>
            <a:r>
              <a:rPr lang="en-US" sz="1200" b="0" dirty="0"/>
              <a:t>Performance Management – Base expectations and evaluation on work and competencies </a:t>
            </a:r>
          </a:p>
          <a:p>
            <a:pPr algn="l"/>
            <a:r>
              <a:rPr lang="en-US" sz="1200" b="0" dirty="0"/>
              <a:t>Training and Development – Identify training needs and design learning opportunities around work and competencies</a:t>
            </a:r>
          </a:p>
          <a:p>
            <a:pPr algn="l"/>
            <a:r>
              <a:rPr lang="en-US" sz="1200" b="0" dirty="0"/>
              <a:t>Reasonable Accommodation – Base reasonable accommodations on essential functions</a:t>
            </a:r>
          </a:p>
          <a:p>
            <a:pPr algn="l"/>
            <a:r>
              <a:rPr lang="en-US" sz="1200" b="0" dirty="0"/>
              <a:t>Workforce Planning – Analyze work and competency needs</a:t>
            </a:r>
          </a:p>
          <a:p>
            <a:pPr algn="l"/>
            <a:r>
              <a:rPr lang="en-US" sz="1200" b="0" dirty="0"/>
              <a:t>Layoff – Base layoff options on work and competency descriptions </a:t>
            </a:r>
          </a:p>
          <a:p>
            <a:pPr algn="l"/>
            <a:endParaRPr lang="en-US" sz="1200" b="1" dirty="0"/>
          </a:p>
          <a:p>
            <a:endParaRPr lang="en-US" dirty="0"/>
          </a:p>
        </p:txBody>
      </p:sp>
      <p:sp>
        <p:nvSpPr>
          <p:cNvPr id="4" name="Slide Number Placeholder 3"/>
          <p:cNvSpPr>
            <a:spLocks noGrp="1"/>
          </p:cNvSpPr>
          <p:nvPr>
            <p:ph type="sldNum" sz="quarter" idx="5"/>
          </p:nvPr>
        </p:nvSpPr>
        <p:spPr/>
        <p:txBody>
          <a:bodyPr/>
          <a:lstStyle/>
          <a:p>
            <a:fld id="{58770E3E-7611-49E3-9AEA-3A90DE37498F}" type="slidenum">
              <a:rPr lang="en-US" smtClean="0"/>
              <a:t>9</a:t>
            </a:fld>
            <a:endParaRPr lang="en-US"/>
          </a:p>
        </p:txBody>
      </p:sp>
    </p:spTree>
    <p:extLst>
      <p:ext uri="{BB962C8B-B14F-4D97-AF65-F5344CB8AC3E}">
        <p14:creationId xmlns:p14="http://schemas.microsoft.com/office/powerpoint/2010/main" val="34736328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6.png"/><Relationship Id="rId3" Type="http://schemas.openxmlformats.org/officeDocument/2006/relationships/hyperlink" Target="https://www.instagram.com/washgov?fbclid=IwY2xjawD9UvZleHRuA2FlbQIxMAABHZ89fpJMMUNHIk_FXxgGY0W1RCV158J016SiUeJ-_erF8PhGbSl1sKB84Q_aem_Sx7-LrdyUMoHQW9sjzVD9w" TargetMode="External"/><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hyperlink" Target="http://ofm.wa.gov/" TargetMode="External"/><Relationship Id="rId1" Type="http://schemas.openxmlformats.org/officeDocument/2006/relationships/slideMaster" Target="../slideMasters/slideMaster1.xml"/><Relationship Id="rId6" Type="http://schemas.openxmlformats.org/officeDocument/2006/relationships/hyperlink" Target="https://www.facebook.com/profile.php?id=61562291397206" TargetMode="External"/><Relationship Id="rId11" Type="http://schemas.openxmlformats.org/officeDocument/2006/relationships/image" Target="../media/image13.svg"/><Relationship Id="rId5" Type="http://schemas.openxmlformats.org/officeDocument/2006/relationships/image" Target="../media/image9.svg"/><Relationship Id="rId10" Type="http://schemas.openxmlformats.org/officeDocument/2006/relationships/image" Target="../media/image12.png"/><Relationship Id="rId4" Type="http://schemas.openxmlformats.org/officeDocument/2006/relationships/image" Target="../media/image8.png"/><Relationship Id="rId9" Type="http://schemas.openxmlformats.org/officeDocument/2006/relationships/hyperlink" Target="https://www.linkedin.com/company/82285406/admin/feed/posts/"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mal Presentation Title">
    <p:spTree>
      <p:nvGrpSpPr>
        <p:cNvPr id="1" name=""/>
        <p:cNvGrpSpPr/>
        <p:nvPr/>
      </p:nvGrpSpPr>
      <p:grpSpPr>
        <a:xfrm>
          <a:off x="0" y="0"/>
          <a:ext cx="0" cy="0"/>
          <a:chOff x="0" y="0"/>
          <a:chExt cx="0" cy="0"/>
        </a:xfrm>
      </p:grpSpPr>
      <p:sp>
        <p:nvSpPr>
          <p:cNvPr id="3" name="Dark_Blue_BG (Locked)">
            <a:extLst>
              <a:ext uri="{FF2B5EF4-FFF2-40B4-BE49-F238E27FC236}">
                <a16:creationId xmlns:a16="http://schemas.microsoft.com/office/drawing/2014/main" id="{9CB99DC0-A269-B095-648B-4C6A54F3BF0C}"/>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_Placeholder">
            <a:extLst>
              <a:ext uri="{FF2B5EF4-FFF2-40B4-BE49-F238E27FC236}">
                <a16:creationId xmlns:a16="http://schemas.microsoft.com/office/drawing/2014/main" id="{DB808114-4A33-993D-4AA0-E462D13901BF}"/>
              </a:ext>
            </a:extLst>
          </p:cNvPr>
          <p:cNvSpPr>
            <a:spLocks noGrp="1"/>
          </p:cNvSpPr>
          <p:nvPr>
            <p:ph type="body" sz="quarter" idx="13" hasCustomPrompt="1"/>
          </p:nvPr>
        </p:nvSpPr>
        <p:spPr>
          <a:xfrm>
            <a:off x="759181" y="834696"/>
            <a:ext cx="5693833" cy="438150"/>
          </a:xfrm>
        </p:spPr>
        <p:txBody>
          <a:bodyPr>
            <a:noAutofit/>
          </a:bodyPr>
          <a:lstStyle>
            <a:lvl1pPr marL="0" indent="0" algn="l" defTabSz="457200" rtl="0" eaLnBrk="1" latinLnBrk="0" hangingPunct="1">
              <a:buNone/>
              <a:defRPr lang="en-US" sz="3200" kern="1200" dirty="0" smtClean="0">
                <a:solidFill>
                  <a:schemeClr val="accent6"/>
                </a:solidFill>
                <a:latin typeface="+mn-lt"/>
                <a:ea typeface="Segoe UI Black" panose="020B0A02040204020203" pitchFamily="34" charset="0"/>
                <a:cs typeface="Segoe UI Light" panose="020B0502040204020203" pitchFamily="34" charset="0"/>
              </a:defRPr>
            </a:lvl1pPr>
          </a:lstStyle>
          <a:p>
            <a:pPr lvl="0"/>
            <a:r>
              <a:rPr lang="en-US"/>
              <a:t>Month Year</a:t>
            </a:r>
          </a:p>
        </p:txBody>
      </p:sp>
      <p:sp>
        <p:nvSpPr>
          <p:cNvPr id="5" name="Sub_Placeholder">
            <a:extLst>
              <a:ext uri="{FF2B5EF4-FFF2-40B4-BE49-F238E27FC236}">
                <a16:creationId xmlns:a16="http://schemas.microsoft.com/office/drawing/2014/main" id="{B6CCF4CC-D4A6-1B86-4679-88183687956B}"/>
              </a:ext>
            </a:extLst>
          </p:cNvPr>
          <p:cNvSpPr>
            <a:spLocks noGrp="1"/>
          </p:cNvSpPr>
          <p:nvPr>
            <p:ph type="body" sz="quarter" idx="15" hasCustomPrompt="1"/>
          </p:nvPr>
        </p:nvSpPr>
        <p:spPr>
          <a:xfrm>
            <a:off x="759181" y="3586637"/>
            <a:ext cx="7514167" cy="757399"/>
          </a:xfrm>
        </p:spPr>
        <p:txBody>
          <a:bodyPr>
            <a:noAutofit/>
          </a:bodyPr>
          <a:lstStyle>
            <a:lvl1pPr marL="0" indent="0" algn="l" defTabSz="457200" rtl="0" eaLnBrk="1" latinLnBrk="0" hangingPunct="1">
              <a:buNone/>
              <a:defRPr lang="en-US" sz="3600" i="0" kern="1200" baseline="0" dirty="0" smtClean="0">
                <a:solidFill>
                  <a:schemeClr val="bg1"/>
                </a:solidFill>
                <a:latin typeface="+mn-lt"/>
                <a:ea typeface="Segoe UI Black" panose="020B0A02040204020203" pitchFamily="34" charset="0"/>
                <a:cs typeface="Segoe UI Semilight" panose="020B0402040204020203" pitchFamily="34" charset="0"/>
              </a:defRPr>
            </a:lvl1pPr>
          </a:lstStyle>
          <a:p>
            <a:pPr lvl="0"/>
            <a:r>
              <a:rPr lang="en-US"/>
              <a:t>Use this area for your sub headline</a:t>
            </a:r>
          </a:p>
        </p:txBody>
      </p:sp>
      <p:sp>
        <p:nvSpPr>
          <p:cNvPr id="6" name="Presentation_Title_H1">
            <a:extLst>
              <a:ext uri="{FF2B5EF4-FFF2-40B4-BE49-F238E27FC236}">
                <a16:creationId xmlns:a16="http://schemas.microsoft.com/office/drawing/2014/main" id="{52339393-9667-F796-208F-DCAF3A3DAD51}"/>
              </a:ext>
            </a:extLst>
          </p:cNvPr>
          <p:cNvSpPr>
            <a:spLocks noGrp="1"/>
          </p:cNvSpPr>
          <p:nvPr>
            <p:ph type="body" sz="quarter" idx="16" hasCustomPrompt="1"/>
          </p:nvPr>
        </p:nvSpPr>
        <p:spPr>
          <a:xfrm>
            <a:off x="759181" y="1529715"/>
            <a:ext cx="8890000" cy="1658938"/>
          </a:xfrm>
        </p:spPr>
        <p:txBody>
          <a:bodyPr>
            <a:noAutofit/>
          </a:bodyPr>
          <a:lstStyle>
            <a:lvl1pPr marL="0" indent="0">
              <a:lnSpc>
                <a:spcPct val="100000"/>
              </a:lnSpc>
              <a:buNone/>
              <a:defRPr lang="en-US" sz="6600" b="1" kern="1200" dirty="0" smtClean="0">
                <a:solidFill>
                  <a:schemeClr val="bg1"/>
                </a:solidFill>
                <a:latin typeface="+mj-lt"/>
                <a:ea typeface="Segoe UI Black" panose="020B0A02040204020203" pitchFamily="34" charset="0"/>
                <a:cs typeface="Segoe UI Black" panose="020B0A02040204020203" pitchFamily="34" charset="0"/>
              </a:defRPr>
            </a:lvl1pPr>
          </a:lstStyle>
          <a:p>
            <a:pPr lvl="0"/>
            <a:r>
              <a:rPr lang="en-US"/>
              <a:t>Presentation headline extending two lines</a:t>
            </a:r>
          </a:p>
        </p:txBody>
      </p:sp>
      <p:pic>
        <p:nvPicPr>
          <p:cNvPr id="11" name="Graphic 10">
            <a:extLst>
              <a:ext uri="{FF2B5EF4-FFF2-40B4-BE49-F238E27FC236}">
                <a16:creationId xmlns:a16="http://schemas.microsoft.com/office/drawing/2014/main" id="{F447A30F-5698-698D-92D8-D19608BB0AE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844946" y="85683"/>
            <a:ext cx="5347054" cy="7167329"/>
          </a:xfrm>
          <a:prstGeom prst="rect">
            <a:avLst/>
          </a:prstGeom>
        </p:spPr>
      </p:pic>
      <p:pic>
        <p:nvPicPr>
          <p:cNvPr id="7" name="Picture 6" descr="Washington State Office of Financial Management">
            <a:extLst>
              <a:ext uri="{FF2B5EF4-FFF2-40B4-BE49-F238E27FC236}">
                <a16:creationId xmlns:a16="http://schemas.microsoft.com/office/drawing/2014/main" id="{4E2787F7-F8B7-F9D4-1640-DF3886550584}"/>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8502606" y="5143500"/>
            <a:ext cx="2612359" cy="1207201"/>
          </a:xfrm>
          <a:prstGeom prst="rect">
            <a:avLst/>
          </a:prstGeom>
        </p:spPr>
      </p:pic>
      <p:sp>
        <p:nvSpPr>
          <p:cNvPr id="12" name="Text Placeholder 38">
            <a:extLst>
              <a:ext uri="{FF2B5EF4-FFF2-40B4-BE49-F238E27FC236}">
                <a16:creationId xmlns:a16="http://schemas.microsoft.com/office/drawing/2014/main" id="{009F4360-F0C8-FF5F-3DDB-3F8995E08C7A}"/>
              </a:ext>
            </a:extLst>
          </p:cNvPr>
          <p:cNvSpPr>
            <a:spLocks noGrp="1"/>
          </p:cNvSpPr>
          <p:nvPr>
            <p:ph type="body" sz="quarter" idx="17" hasCustomPrompt="1"/>
          </p:nvPr>
        </p:nvSpPr>
        <p:spPr>
          <a:xfrm>
            <a:off x="876300" y="5143500"/>
            <a:ext cx="4152900" cy="1160463"/>
          </a:xfrm>
        </p:spPr>
        <p:txBody>
          <a:bodyPr/>
          <a:lstStyle>
            <a:lvl1pPr marL="0" indent="0">
              <a:lnSpc>
                <a:spcPct val="100000"/>
              </a:lnSpc>
              <a:spcBef>
                <a:spcPts val="0"/>
              </a:spcBef>
              <a:buNone/>
              <a:defRPr/>
            </a:lvl1pPr>
            <a:lvl2pPr marL="457200" indent="0">
              <a:buNone/>
              <a:defRPr/>
            </a:lvl2pPr>
          </a:lstStyle>
          <a:p>
            <a:r>
              <a:rPr lang="en-US" sz="2400">
                <a:solidFill>
                  <a:schemeClr val="bg1"/>
                </a:solidFill>
                <a:latin typeface="+mn-lt"/>
                <a:cs typeface="Segoe UI" panose="020B0502040204020203" pitchFamily="34" charset="0"/>
              </a:rPr>
              <a:t>Presenter Name | Title</a:t>
            </a:r>
          </a:p>
          <a:p>
            <a:r>
              <a:rPr lang="en-US" sz="2400">
                <a:solidFill>
                  <a:schemeClr val="bg1"/>
                </a:solidFill>
                <a:latin typeface="+mn-lt"/>
                <a:cs typeface="Segoe UI" panose="020B0502040204020203" pitchFamily="34" charset="0"/>
              </a:rPr>
              <a:t>Presenter Division</a:t>
            </a:r>
          </a:p>
          <a:p>
            <a:pPr lvl="1"/>
            <a:endParaRPr lang="en-US"/>
          </a:p>
        </p:txBody>
      </p:sp>
    </p:spTree>
    <p:extLst>
      <p:ext uri="{BB962C8B-B14F-4D97-AF65-F5344CB8AC3E}">
        <p14:creationId xmlns:p14="http://schemas.microsoft.com/office/powerpoint/2010/main" val="2792239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formal Presenation Title">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2F7B9B70-C38D-4695-F06F-BCDC21D372F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49120" y="353299"/>
            <a:ext cx="4589140" cy="6151401"/>
          </a:xfrm>
          <a:prstGeom prst="rect">
            <a:avLst/>
          </a:prstGeom>
        </p:spPr>
      </p:pic>
      <p:sp>
        <p:nvSpPr>
          <p:cNvPr id="4" name="Date_Placeholder">
            <a:extLst>
              <a:ext uri="{FF2B5EF4-FFF2-40B4-BE49-F238E27FC236}">
                <a16:creationId xmlns:a16="http://schemas.microsoft.com/office/drawing/2014/main" id="{DB808114-4A33-993D-4AA0-E462D13901BF}"/>
              </a:ext>
            </a:extLst>
          </p:cNvPr>
          <p:cNvSpPr>
            <a:spLocks noGrp="1"/>
          </p:cNvSpPr>
          <p:nvPr>
            <p:ph type="body" sz="quarter" idx="13" hasCustomPrompt="1"/>
          </p:nvPr>
        </p:nvSpPr>
        <p:spPr>
          <a:xfrm>
            <a:off x="759181" y="834696"/>
            <a:ext cx="5693833" cy="438150"/>
          </a:xfrm>
        </p:spPr>
        <p:txBody>
          <a:bodyPr>
            <a:noAutofit/>
          </a:bodyPr>
          <a:lstStyle>
            <a:lvl1pPr marL="0" indent="0" algn="l" defTabSz="457200" rtl="0" eaLnBrk="1" latinLnBrk="0" hangingPunct="1">
              <a:buNone/>
              <a:defRPr lang="en-US" sz="3200" kern="1200" dirty="0" smtClean="0">
                <a:solidFill>
                  <a:schemeClr val="accent6"/>
                </a:solidFill>
                <a:latin typeface="+mn-lt"/>
                <a:ea typeface="Segoe UI Black" panose="020B0A02040204020203" pitchFamily="34" charset="0"/>
                <a:cs typeface="Segoe UI Light" panose="020B0502040204020203" pitchFamily="34" charset="0"/>
              </a:defRPr>
            </a:lvl1pPr>
          </a:lstStyle>
          <a:p>
            <a:pPr lvl="0"/>
            <a:r>
              <a:rPr lang="en-US"/>
              <a:t>Month Year</a:t>
            </a:r>
          </a:p>
        </p:txBody>
      </p:sp>
      <p:sp>
        <p:nvSpPr>
          <p:cNvPr id="5" name="Sub_Placeholder">
            <a:extLst>
              <a:ext uri="{FF2B5EF4-FFF2-40B4-BE49-F238E27FC236}">
                <a16:creationId xmlns:a16="http://schemas.microsoft.com/office/drawing/2014/main" id="{B6CCF4CC-D4A6-1B86-4679-88183687956B}"/>
              </a:ext>
            </a:extLst>
          </p:cNvPr>
          <p:cNvSpPr>
            <a:spLocks noGrp="1"/>
          </p:cNvSpPr>
          <p:nvPr>
            <p:ph type="body" sz="quarter" idx="15" hasCustomPrompt="1"/>
          </p:nvPr>
        </p:nvSpPr>
        <p:spPr>
          <a:xfrm>
            <a:off x="759181" y="3586637"/>
            <a:ext cx="7514167" cy="757399"/>
          </a:xfrm>
        </p:spPr>
        <p:txBody>
          <a:bodyPr>
            <a:noAutofit/>
          </a:bodyPr>
          <a:lstStyle>
            <a:lvl1pPr marL="0" indent="0" algn="l" defTabSz="457200" rtl="0" eaLnBrk="1" latinLnBrk="0" hangingPunct="1">
              <a:buNone/>
              <a:defRPr lang="en-US" sz="3600" i="0" kern="1200" baseline="0" dirty="0" smtClean="0">
                <a:solidFill>
                  <a:schemeClr val="accent1"/>
                </a:solidFill>
                <a:latin typeface="+mn-lt"/>
                <a:ea typeface="Segoe UI Black" panose="020B0A02040204020203" pitchFamily="34" charset="0"/>
                <a:cs typeface="Segoe UI Semilight" panose="020B0402040204020203" pitchFamily="34" charset="0"/>
              </a:defRPr>
            </a:lvl1pPr>
          </a:lstStyle>
          <a:p>
            <a:pPr lvl="0"/>
            <a:r>
              <a:rPr lang="en-US"/>
              <a:t>Use this area for your sub headline</a:t>
            </a:r>
          </a:p>
        </p:txBody>
      </p:sp>
      <p:sp>
        <p:nvSpPr>
          <p:cNvPr id="6" name="Presentation_Title_H1">
            <a:extLst>
              <a:ext uri="{FF2B5EF4-FFF2-40B4-BE49-F238E27FC236}">
                <a16:creationId xmlns:a16="http://schemas.microsoft.com/office/drawing/2014/main" id="{52339393-9667-F796-208F-DCAF3A3DAD51}"/>
              </a:ext>
            </a:extLst>
          </p:cNvPr>
          <p:cNvSpPr>
            <a:spLocks noGrp="1"/>
          </p:cNvSpPr>
          <p:nvPr>
            <p:ph type="body" sz="quarter" idx="16" hasCustomPrompt="1"/>
          </p:nvPr>
        </p:nvSpPr>
        <p:spPr>
          <a:xfrm>
            <a:off x="759181" y="1529715"/>
            <a:ext cx="8890000" cy="1658938"/>
          </a:xfrm>
        </p:spPr>
        <p:txBody>
          <a:bodyPr>
            <a:noAutofit/>
          </a:bodyPr>
          <a:lstStyle>
            <a:lvl1pPr marL="0" indent="0">
              <a:lnSpc>
                <a:spcPct val="100000"/>
              </a:lnSpc>
              <a:buNone/>
              <a:defRPr lang="en-US" sz="6600" b="1" kern="1200" dirty="0" smtClean="0">
                <a:solidFill>
                  <a:schemeClr val="accent1"/>
                </a:solidFill>
                <a:latin typeface="+mj-lt"/>
                <a:ea typeface="Segoe UI Black" panose="020B0A02040204020203" pitchFamily="34" charset="0"/>
                <a:cs typeface="Segoe UI Black" panose="020B0A02040204020203" pitchFamily="34" charset="0"/>
              </a:defRPr>
            </a:lvl1pPr>
          </a:lstStyle>
          <a:p>
            <a:pPr lvl="0"/>
            <a:r>
              <a:rPr lang="en-US"/>
              <a:t>Presentation headline extending two lines</a:t>
            </a:r>
          </a:p>
        </p:txBody>
      </p:sp>
      <p:sp>
        <p:nvSpPr>
          <p:cNvPr id="9" name="Text Placeholder 8">
            <a:extLst>
              <a:ext uri="{FF2B5EF4-FFF2-40B4-BE49-F238E27FC236}">
                <a16:creationId xmlns:a16="http://schemas.microsoft.com/office/drawing/2014/main" id="{51523B93-8A2B-22BE-C267-CBC8C2E9FEBA}"/>
              </a:ext>
            </a:extLst>
          </p:cNvPr>
          <p:cNvSpPr>
            <a:spLocks noGrp="1"/>
          </p:cNvSpPr>
          <p:nvPr>
            <p:ph type="body" sz="quarter" idx="17" hasCustomPrompt="1"/>
          </p:nvPr>
        </p:nvSpPr>
        <p:spPr>
          <a:xfrm>
            <a:off x="758825" y="4905375"/>
            <a:ext cx="4075113" cy="1277938"/>
          </a:xfrm>
        </p:spPr>
        <p:txBody>
          <a:bodyPr/>
          <a:lstStyle>
            <a:lvl1pPr marL="0" indent="0">
              <a:spcBef>
                <a:spcPts val="0"/>
              </a:spcBef>
              <a:buNone/>
              <a:defRPr>
                <a:solidFill>
                  <a:schemeClr val="accent1"/>
                </a:solidFill>
              </a:defRPr>
            </a:lvl1pPr>
          </a:lstStyle>
          <a:p>
            <a:pPr lvl="0"/>
            <a:r>
              <a:rPr lang="en-US"/>
              <a:t>Presenter Name | Title</a:t>
            </a:r>
          </a:p>
          <a:p>
            <a:pPr lvl="0"/>
            <a:r>
              <a:rPr lang="en-US"/>
              <a:t>Presenter Division</a:t>
            </a:r>
          </a:p>
        </p:txBody>
      </p:sp>
      <p:pic>
        <p:nvPicPr>
          <p:cNvPr id="15" name="Picture 14" descr="A black background with blue and orange text&#10;&#10;Description automatically generated">
            <a:extLst>
              <a:ext uri="{FF2B5EF4-FFF2-40B4-BE49-F238E27FC236}">
                <a16:creationId xmlns:a16="http://schemas.microsoft.com/office/drawing/2014/main" id="{1EBA51AE-0D78-7C6B-F48A-9E88FAE5A8B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74948" y="4783452"/>
            <a:ext cx="2770241" cy="1280160"/>
          </a:xfrm>
          <a:prstGeom prst="rect">
            <a:avLst/>
          </a:prstGeom>
        </p:spPr>
      </p:pic>
    </p:spTree>
    <p:extLst>
      <p:ext uri="{BB962C8B-B14F-4D97-AF65-F5344CB8AC3E}">
        <p14:creationId xmlns:p14="http://schemas.microsoft.com/office/powerpoint/2010/main" val="4035152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sic P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6FFCD3A-5BD0-8E5B-3BA6-08259167E774}"/>
              </a:ext>
            </a:extLst>
          </p:cNvPr>
          <p:cNvSpPr/>
          <p:nvPr userDrawn="1"/>
        </p:nvSpPr>
        <p:spPr>
          <a:xfrm>
            <a:off x="0" y="6188958"/>
            <a:ext cx="12192000" cy="669041"/>
          </a:xfrm>
          <a:prstGeom prst="rect">
            <a:avLst/>
          </a:prstGeom>
          <a:solidFill>
            <a:srgbClr val="2E32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8C80F4A-4572-73D3-FB77-28329870B367}"/>
              </a:ext>
            </a:extLst>
          </p:cNvPr>
          <p:cNvSpPr/>
          <p:nvPr userDrawn="1"/>
        </p:nvSpPr>
        <p:spPr>
          <a:xfrm>
            <a:off x="-2102" y="6126539"/>
            <a:ext cx="12192000" cy="101492"/>
          </a:xfrm>
          <a:prstGeom prst="rect">
            <a:avLst/>
          </a:prstGeom>
          <a:gradFill flip="none" rotWithShape="1">
            <a:gsLst>
              <a:gs pos="0">
                <a:srgbClr val="1E97BD"/>
              </a:gs>
              <a:gs pos="100000">
                <a:srgbClr val="C2095A"/>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logo with white and orange letters&#10;&#10;Description automatically generated">
            <a:extLst>
              <a:ext uri="{FF2B5EF4-FFF2-40B4-BE49-F238E27FC236}">
                <a16:creationId xmlns:a16="http://schemas.microsoft.com/office/drawing/2014/main" id="{85A03C7F-A8D9-B735-7447-94221D4057F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6374"/>
          <a:stretch/>
        </p:blipFill>
        <p:spPr>
          <a:xfrm>
            <a:off x="341140" y="6350266"/>
            <a:ext cx="994120" cy="385497"/>
          </a:xfrm>
          <a:prstGeom prst="rect">
            <a:avLst/>
          </a:prstGeom>
        </p:spPr>
      </p:pic>
      <p:sp>
        <p:nvSpPr>
          <p:cNvPr id="3" name="Content Placeholder 2"/>
          <p:cNvSpPr>
            <a:spLocks noGrp="1"/>
          </p:cNvSpPr>
          <p:nvPr>
            <p:ph idx="1"/>
          </p:nvPr>
        </p:nvSpPr>
        <p:spPr>
          <a:xfrm>
            <a:off x="1371600" y="1825625"/>
            <a:ext cx="9982200" cy="435133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B382E02B-816E-4156-9A36-2A899D5CA256}"/>
              </a:ext>
            </a:extLst>
          </p:cNvPr>
          <p:cNvSpPr>
            <a:spLocks noGrp="1"/>
          </p:cNvSpPr>
          <p:nvPr>
            <p:ph type="dt" sz="half" idx="2"/>
          </p:nvPr>
        </p:nvSpPr>
        <p:spPr>
          <a:xfrm>
            <a:off x="10182662" y="6428335"/>
            <a:ext cx="1337727" cy="365125"/>
          </a:xfrm>
          <a:prstGeom prst="rect">
            <a:avLst/>
          </a:prstGeom>
        </p:spPr>
        <p:txBody>
          <a:bodyPr lIns="274320"/>
          <a:lstStyle>
            <a:lvl1pPr>
              <a:defRPr sz="1200">
                <a:solidFill>
                  <a:schemeClr val="bg1"/>
                </a:solidFill>
              </a:defRPr>
            </a:lvl1pPr>
          </a:lstStyle>
          <a:p>
            <a:r>
              <a:rPr lang="en-US"/>
              <a:t>OFM </a:t>
            </a:r>
            <a:fld id="{E87447C3-3344-4FBE-AA23-AD78C8E19ACA}" type="datetime1">
              <a:rPr lang="en-US" smtClean="0"/>
              <a:pPr/>
              <a:t>7/21/2025</a:t>
            </a:fld>
            <a:endParaRPr lang="en-US"/>
          </a:p>
        </p:txBody>
      </p:sp>
      <p:sp>
        <p:nvSpPr>
          <p:cNvPr id="11" name="Slide Number Placeholder 5">
            <a:extLst>
              <a:ext uri="{FF2B5EF4-FFF2-40B4-BE49-F238E27FC236}">
                <a16:creationId xmlns:a16="http://schemas.microsoft.com/office/drawing/2014/main" id="{A8490A14-B1CE-43BF-BEB2-CCD1113D5CED}"/>
              </a:ext>
            </a:extLst>
          </p:cNvPr>
          <p:cNvSpPr>
            <a:spLocks noGrp="1"/>
          </p:cNvSpPr>
          <p:nvPr>
            <p:ph type="sldNum" sz="quarter" idx="4"/>
          </p:nvPr>
        </p:nvSpPr>
        <p:spPr>
          <a:xfrm>
            <a:off x="11521440" y="6428335"/>
            <a:ext cx="670559" cy="365125"/>
          </a:xfrm>
          <a:prstGeom prst="rect">
            <a:avLst/>
          </a:prstGeom>
        </p:spPr>
        <p:txBody>
          <a:bodyPr rIns="274320"/>
          <a:lstStyle>
            <a:lvl1pPr algn="r">
              <a:defRPr sz="1200">
                <a:solidFill>
                  <a:schemeClr val="bg1"/>
                </a:solidFill>
              </a:defRPr>
            </a:lvl1pPr>
          </a:lstStyle>
          <a:p>
            <a:fld id="{675BEBA6-4A57-406D-B671-F270610AB5E4}" type="slidenum">
              <a:rPr lang="en-US" smtClean="0"/>
              <a:pPr/>
              <a:t>‹#›</a:t>
            </a:fld>
            <a:endParaRPr lang="en-US"/>
          </a:p>
        </p:txBody>
      </p:sp>
      <p:sp>
        <p:nvSpPr>
          <p:cNvPr id="2" name="Rectangle 1">
            <a:extLst>
              <a:ext uri="{FF2B5EF4-FFF2-40B4-BE49-F238E27FC236}">
                <a16:creationId xmlns:a16="http://schemas.microsoft.com/office/drawing/2014/main" id="{631B762E-CDA9-3FE4-8A94-37E2DE8D3964}"/>
              </a:ext>
            </a:extLst>
          </p:cNvPr>
          <p:cNvSpPr/>
          <p:nvPr userDrawn="1"/>
        </p:nvSpPr>
        <p:spPr>
          <a:xfrm>
            <a:off x="952500" y="520700"/>
            <a:ext cx="109728" cy="9144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AFB15893-D6E9-96FA-1FD4-927CF10D6435}"/>
              </a:ext>
            </a:extLst>
          </p:cNvPr>
          <p:cNvSpPr>
            <a:spLocks noGrp="1"/>
          </p:cNvSpPr>
          <p:nvPr>
            <p:ph type="body" sz="quarter" idx="3" hasCustomPrompt="1"/>
          </p:nvPr>
        </p:nvSpPr>
        <p:spPr>
          <a:xfrm>
            <a:off x="1371600" y="611188"/>
            <a:ext cx="9982200" cy="823912"/>
          </a:xfrm>
        </p:spPr>
        <p:txBody>
          <a:bodyPr anchor="b">
            <a:noAutofit/>
          </a:bodyPr>
          <a:lstStyle>
            <a:lvl1pPr marL="0" indent="0">
              <a:buNone/>
              <a:defRPr sz="4800" b="1">
                <a:solidFill>
                  <a:schemeClr val="tx2"/>
                </a:solidFill>
                <a:latin typeface="+mn-lt"/>
                <a:ea typeface="Segoe UI Black" panose="020B0A02040204020203"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Slide title: Standard Page</a:t>
            </a:r>
          </a:p>
        </p:txBody>
      </p:sp>
    </p:spTree>
    <p:extLst>
      <p:ext uri="{BB962C8B-B14F-4D97-AF65-F5344CB8AC3E}">
        <p14:creationId xmlns:p14="http://schemas.microsoft.com/office/powerpoint/2010/main" val="3562469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11B273-9756-2132-811D-ED54CF4A92AB}"/>
              </a:ext>
            </a:extLst>
          </p:cNvPr>
          <p:cNvSpPr/>
          <p:nvPr userDrawn="1"/>
        </p:nvSpPr>
        <p:spPr>
          <a:xfrm>
            <a:off x="0" y="6188959"/>
            <a:ext cx="12192000" cy="690920"/>
          </a:xfrm>
          <a:prstGeom prst="rect">
            <a:avLst/>
          </a:prstGeom>
          <a:solidFill>
            <a:srgbClr val="2E32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F22A1C9-0198-4F44-10EF-5092752CBA01}"/>
              </a:ext>
            </a:extLst>
          </p:cNvPr>
          <p:cNvSpPr/>
          <p:nvPr userDrawn="1"/>
        </p:nvSpPr>
        <p:spPr>
          <a:xfrm>
            <a:off x="-2102" y="6126539"/>
            <a:ext cx="12192000" cy="101492"/>
          </a:xfrm>
          <a:prstGeom prst="rect">
            <a:avLst/>
          </a:prstGeom>
          <a:gradFill flip="none" rotWithShape="1">
            <a:gsLst>
              <a:gs pos="0">
                <a:srgbClr val="1E97BD"/>
              </a:gs>
              <a:gs pos="100000">
                <a:srgbClr val="C2095A"/>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ogo with white and orange letters&#10;&#10;Description automatically generated">
            <a:extLst>
              <a:ext uri="{FF2B5EF4-FFF2-40B4-BE49-F238E27FC236}">
                <a16:creationId xmlns:a16="http://schemas.microsoft.com/office/drawing/2014/main" id="{26781C06-F0EC-9F45-7BC4-C97ECEA8EE6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6374"/>
          <a:stretch/>
        </p:blipFill>
        <p:spPr>
          <a:xfrm>
            <a:off x="341140" y="6350266"/>
            <a:ext cx="994120" cy="385497"/>
          </a:xfrm>
          <a:prstGeom prst="rect">
            <a:avLst/>
          </a:prstGeom>
        </p:spPr>
      </p:pic>
      <p:sp>
        <p:nvSpPr>
          <p:cNvPr id="7" name="Date Placeholder 3">
            <a:extLst>
              <a:ext uri="{FF2B5EF4-FFF2-40B4-BE49-F238E27FC236}">
                <a16:creationId xmlns:a16="http://schemas.microsoft.com/office/drawing/2014/main" id="{95E5A272-62E9-13CA-DB83-40A73AB11D48}"/>
              </a:ext>
            </a:extLst>
          </p:cNvPr>
          <p:cNvSpPr>
            <a:spLocks noGrp="1"/>
          </p:cNvSpPr>
          <p:nvPr>
            <p:ph type="dt" sz="half" idx="2"/>
          </p:nvPr>
        </p:nvSpPr>
        <p:spPr>
          <a:xfrm>
            <a:off x="9609673" y="6483420"/>
            <a:ext cx="1657350" cy="365125"/>
          </a:xfrm>
          <a:prstGeom prst="rect">
            <a:avLst/>
          </a:prstGeom>
        </p:spPr>
        <p:txBody>
          <a:bodyPr lIns="274320"/>
          <a:lstStyle>
            <a:lvl1pPr>
              <a:defRPr sz="1200">
                <a:solidFill>
                  <a:schemeClr val="bg1"/>
                </a:solidFill>
              </a:defRPr>
            </a:lvl1pPr>
          </a:lstStyle>
          <a:p>
            <a:r>
              <a:rPr lang="en-US"/>
              <a:t>OFM </a:t>
            </a:r>
            <a:fld id="{E87447C3-3344-4FBE-AA23-AD78C8E19ACA}" type="datetime1">
              <a:rPr lang="en-US" smtClean="0"/>
              <a:pPr/>
              <a:t>7/21/2025</a:t>
            </a:fld>
            <a:endParaRPr lang="en-US"/>
          </a:p>
        </p:txBody>
      </p:sp>
      <p:sp>
        <p:nvSpPr>
          <p:cNvPr id="8" name="Slide Number Placeholder 5">
            <a:extLst>
              <a:ext uri="{FF2B5EF4-FFF2-40B4-BE49-F238E27FC236}">
                <a16:creationId xmlns:a16="http://schemas.microsoft.com/office/drawing/2014/main" id="{540F53E7-B718-FA35-A74C-D6D481229CFF}"/>
              </a:ext>
            </a:extLst>
          </p:cNvPr>
          <p:cNvSpPr>
            <a:spLocks noGrp="1"/>
          </p:cNvSpPr>
          <p:nvPr>
            <p:ph type="sldNum" sz="quarter" idx="4"/>
          </p:nvPr>
        </p:nvSpPr>
        <p:spPr>
          <a:xfrm>
            <a:off x="11268074" y="6483420"/>
            <a:ext cx="923925" cy="365125"/>
          </a:xfrm>
          <a:prstGeom prst="rect">
            <a:avLst/>
          </a:prstGeom>
        </p:spPr>
        <p:txBody>
          <a:bodyPr rIns="274320"/>
          <a:lstStyle>
            <a:lvl1pPr algn="r">
              <a:defRPr sz="1200">
                <a:solidFill>
                  <a:schemeClr val="bg1"/>
                </a:solidFill>
              </a:defRPr>
            </a:lvl1pPr>
          </a:lstStyle>
          <a:p>
            <a:fld id="{675BEBA6-4A57-406D-B671-F270610AB5E4}" type="slidenum">
              <a:rPr lang="en-US" smtClean="0"/>
              <a:pPr/>
              <a:t>‹#›</a:t>
            </a:fld>
            <a:endParaRPr lang="en-US"/>
          </a:p>
        </p:txBody>
      </p:sp>
      <p:sp>
        <p:nvSpPr>
          <p:cNvPr id="9" name="Rectangle 8">
            <a:extLst>
              <a:ext uri="{FF2B5EF4-FFF2-40B4-BE49-F238E27FC236}">
                <a16:creationId xmlns:a16="http://schemas.microsoft.com/office/drawing/2014/main" id="{2723C5C3-3132-54CC-3D31-901444EC4941}"/>
              </a:ext>
            </a:extLst>
          </p:cNvPr>
          <p:cNvSpPr/>
          <p:nvPr userDrawn="1"/>
        </p:nvSpPr>
        <p:spPr>
          <a:xfrm>
            <a:off x="952500" y="520700"/>
            <a:ext cx="109728" cy="9144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4">
            <a:extLst>
              <a:ext uri="{FF2B5EF4-FFF2-40B4-BE49-F238E27FC236}">
                <a16:creationId xmlns:a16="http://schemas.microsoft.com/office/drawing/2014/main" id="{20A0B4CA-1A40-C441-3797-C8C36945B68F}"/>
              </a:ext>
            </a:extLst>
          </p:cNvPr>
          <p:cNvSpPr>
            <a:spLocks noGrp="1"/>
          </p:cNvSpPr>
          <p:nvPr>
            <p:ph type="body" sz="quarter" idx="3" hasCustomPrompt="1"/>
          </p:nvPr>
        </p:nvSpPr>
        <p:spPr>
          <a:xfrm>
            <a:off x="1371600" y="611188"/>
            <a:ext cx="9982200" cy="823912"/>
          </a:xfrm>
        </p:spPr>
        <p:txBody>
          <a:bodyPr anchor="b">
            <a:noAutofit/>
          </a:bodyPr>
          <a:lstStyle>
            <a:lvl1pPr marL="0" indent="0">
              <a:buNone/>
              <a:defRPr sz="4800" b="1">
                <a:solidFill>
                  <a:schemeClr val="tx2"/>
                </a:solidFill>
                <a:latin typeface="+mn-lt"/>
                <a:ea typeface="Segoe UI Black" panose="020B0A02040204020203"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Slide title: Two column</a:t>
            </a:r>
          </a:p>
        </p:txBody>
      </p:sp>
      <p:sp>
        <p:nvSpPr>
          <p:cNvPr id="15" name="Text Placeholder 14">
            <a:extLst>
              <a:ext uri="{FF2B5EF4-FFF2-40B4-BE49-F238E27FC236}">
                <a16:creationId xmlns:a16="http://schemas.microsoft.com/office/drawing/2014/main" id="{C5A53916-F892-994B-C35C-4971F7416EE1}"/>
              </a:ext>
            </a:extLst>
          </p:cNvPr>
          <p:cNvSpPr>
            <a:spLocks noGrp="1"/>
          </p:cNvSpPr>
          <p:nvPr>
            <p:ph type="body" sz="quarter" idx="10"/>
          </p:nvPr>
        </p:nvSpPr>
        <p:spPr>
          <a:xfrm>
            <a:off x="1371598" y="1857375"/>
            <a:ext cx="9982201" cy="3752850"/>
          </a:xfrm>
        </p:spPr>
        <p:txBody>
          <a:bodyPr numCol="2" spcCol="2743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7644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9621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Contact">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DF186AF6-1945-942D-19C7-AD11E744D092}"/>
              </a:ext>
            </a:extLst>
          </p:cNvPr>
          <p:cNvSpPr/>
          <p:nvPr userDrawn="1"/>
        </p:nvSpPr>
        <p:spPr>
          <a:xfrm>
            <a:off x="7881257" y="0"/>
            <a:ext cx="4308641" cy="6858000"/>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371600" y="1825625"/>
            <a:ext cx="5290457" cy="435133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B15893-D6E9-96FA-1FD4-927CF10D6435}"/>
              </a:ext>
            </a:extLst>
          </p:cNvPr>
          <p:cNvSpPr>
            <a:spLocks noGrp="1"/>
          </p:cNvSpPr>
          <p:nvPr>
            <p:ph type="body" sz="quarter" idx="3" hasCustomPrompt="1"/>
          </p:nvPr>
        </p:nvSpPr>
        <p:spPr>
          <a:xfrm>
            <a:off x="1371600" y="611188"/>
            <a:ext cx="6277429" cy="823912"/>
          </a:xfrm>
        </p:spPr>
        <p:txBody>
          <a:bodyPr anchor="b">
            <a:noAutofit/>
          </a:bodyPr>
          <a:lstStyle>
            <a:lvl1pPr marL="0" indent="0">
              <a:buNone/>
              <a:defRPr sz="4800" b="1">
                <a:solidFill>
                  <a:schemeClr val="tx2"/>
                </a:solidFill>
                <a:latin typeface="+mn-lt"/>
                <a:ea typeface="Segoe UI Black" panose="020B0A02040204020203"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For more information</a:t>
            </a:r>
          </a:p>
        </p:txBody>
      </p:sp>
      <p:sp>
        <p:nvSpPr>
          <p:cNvPr id="49" name="TextBox 48">
            <a:extLst>
              <a:ext uri="{FF2B5EF4-FFF2-40B4-BE49-F238E27FC236}">
                <a16:creationId xmlns:a16="http://schemas.microsoft.com/office/drawing/2014/main" id="{550DEE2E-E6B2-19F2-175A-38064545ECE1}"/>
              </a:ext>
            </a:extLst>
          </p:cNvPr>
          <p:cNvSpPr txBox="1"/>
          <p:nvPr userDrawn="1"/>
        </p:nvSpPr>
        <p:spPr>
          <a:xfrm>
            <a:off x="8565028" y="2854846"/>
            <a:ext cx="2885492" cy="1030026"/>
          </a:xfrm>
          <a:prstGeom prst="rect">
            <a:avLst/>
          </a:prstGeom>
          <a:noFill/>
        </p:spPr>
        <p:txBody>
          <a:bodyPr wrap="square">
            <a:spAutoFit/>
          </a:bodyPr>
          <a:lstStyle/>
          <a:p>
            <a:pPr algn="l">
              <a:lnSpc>
                <a:spcPct val="114000"/>
              </a:lnSpc>
              <a:spcAft>
                <a:spcPts val="1200"/>
              </a:spcAft>
            </a:pPr>
            <a:r>
              <a:rPr lang="en-US" sz="1800"/>
              <a:t>Scan the QR code to visit </a:t>
            </a:r>
            <a:r>
              <a:rPr lang="en-US" sz="1800">
                <a:hlinkClick r:id="rId2"/>
              </a:rPr>
              <a:t>ofm.wa.gov</a:t>
            </a:r>
            <a:r>
              <a:rPr lang="en-US" sz="1800"/>
              <a:t> or find us on social media. </a:t>
            </a:r>
          </a:p>
        </p:txBody>
      </p:sp>
      <p:grpSp>
        <p:nvGrpSpPr>
          <p:cNvPr id="50" name="Group 49">
            <a:extLst>
              <a:ext uri="{FF2B5EF4-FFF2-40B4-BE49-F238E27FC236}">
                <a16:creationId xmlns:a16="http://schemas.microsoft.com/office/drawing/2014/main" id="{92657498-324E-3219-519F-516BDD390EF9}"/>
              </a:ext>
            </a:extLst>
          </p:cNvPr>
          <p:cNvGrpSpPr/>
          <p:nvPr userDrawn="1"/>
        </p:nvGrpSpPr>
        <p:grpSpPr>
          <a:xfrm>
            <a:off x="8565028" y="747109"/>
            <a:ext cx="2718904" cy="1935599"/>
            <a:chOff x="7920067" y="2101383"/>
            <a:chExt cx="3205467" cy="2281985"/>
          </a:xfrm>
        </p:grpSpPr>
        <p:pic>
          <p:nvPicPr>
            <p:cNvPr id="51" name="Graphic 50" descr="Instagram link">
              <a:hlinkClick r:id="rId3"/>
              <a:extLst>
                <a:ext uri="{FF2B5EF4-FFF2-40B4-BE49-F238E27FC236}">
                  <a16:creationId xmlns:a16="http://schemas.microsoft.com/office/drawing/2014/main" id="{86DAF088-DCD8-2330-71EF-1B73CB2AE7B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577515" y="2943745"/>
              <a:ext cx="548019" cy="541354"/>
            </a:xfrm>
            <a:prstGeom prst="rect">
              <a:avLst/>
            </a:prstGeom>
          </p:spPr>
        </p:pic>
        <p:pic>
          <p:nvPicPr>
            <p:cNvPr id="52" name="Graphic 51" descr="facebook link">
              <a:hlinkClick r:id="rId6"/>
              <a:extLst>
                <a:ext uri="{FF2B5EF4-FFF2-40B4-BE49-F238E27FC236}">
                  <a16:creationId xmlns:a16="http://schemas.microsoft.com/office/drawing/2014/main" id="{08B55977-294F-16FD-33DF-00D7CA62C862}"/>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577515" y="2205199"/>
              <a:ext cx="548019" cy="541354"/>
            </a:xfrm>
            <a:prstGeom prst="rect">
              <a:avLst/>
            </a:prstGeom>
          </p:spPr>
        </p:pic>
        <p:pic>
          <p:nvPicPr>
            <p:cNvPr id="53" name="Graphic 52" descr="LinkedIn link">
              <a:hlinkClick r:id="rId9"/>
              <a:extLst>
                <a:ext uri="{FF2B5EF4-FFF2-40B4-BE49-F238E27FC236}">
                  <a16:creationId xmlns:a16="http://schemas.microsoft.com/office/drawing/2014/main" id="{DF1FEE11-88F0-890E-C234-5F3FE71CE019}"/>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0577779" y="3682291"/>
              <a:ext cx="547490" cy="540831"/>
            </a:xfrm>
            <a:prstGeom prst="rect">
              <a:avLst/>
            </a:prstGeom>
          </p:spPr>
        </p:pic>
        <p:pic>
          <p:nvPicPr>
            <p:cNvPr id="54" name="Picture 53" descr="A black background with a black square&#10;&#10;Description automatically generated with medium confidence">
              <a:extLst>
                <a:ext uri="{FF2B5EF4-FFF2-40B4-BE49-F238E27FC236}">
                  <a16:creationId xmlns:a16="http://schemas.microsoft.com/office/drawing/2014/main" id="{7E6DB162-75F9-60B3-13F2-80345FBA05DD}"/>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l="22172" t="14498" r="22649" b="13800"/>
            <a:stretch/>
          </p:blipFill>
          <p:spPr>
            <a:xfrm>
              <a:off x="7920067" y="2101383"/>
              <a:ext cx="2341258" cy="2281985"/>
            </a:xfrm>
            <a:prstGeom prst="rect">
              <a:avLst/>
            </a:prstGeom>
          </p:spPr>
        </p:pic>
      </p:grpSp>
      <p:pic>
        <p:nvPicPr>
          <p:cNvPr id="55" name="Picture 54" descr="Washington State Office of Financial Management">
            <a:extLst>
              <a:ext uri="{FF2B5EF4-FFF2-40B4-BE49-F238E27FC236}">
                <a16:creationId xmlns:a16="http://schemas.microsoft.com/office/drawing/2014/main" id="{0F34FC55-12C2-834E-02ED-8D45820B25A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565028" y="4237985"/>
            <a:ext cx="2770241" cy="1280160"/>
          </a:xfrm>
          <a:prstGeom prst="rect">
            <a:avLst/>
          </a:prstGeom>
        </p:spPr>
      </p:pic>
    </p:spTree>
    <p:extLst>
      <p:ext uri="{BB962C8B-B14F-4D97-AF65-F5344CB8AC3E}">
        <p14:creationId xmlns:p14="http://schemas.microsoft.com/office/powerpoint/2010/main" val="1575875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46F16-17B3-6D67-5009-59EA0C27F4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AED620-CFA7-0F43-AA63-880F4D4DF4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62741F-C82D-A4B6-2A12-0086F63DCDAF}"/>
              </a:ext>
            </a:extLst>
          </p:cNvPr>
          <p:cNvSpPr>
            <a:spLocks noGrp="1"/>
          </p:cNvSpPr>
          <p:nvPr>
            <p:ph type="dt" sz="half" idx="10"/>
          </p:nvPr>
        </p:nvSpPr>
        <p:spPr/>
        <p:txBody>
          <a:bodyPr/>
          <a:lstStyle/>
          <a:p>
            <a:fld id="{685A8683-1F68-4F71-A273-5A07340CE9D7}" type="datetimeFigureOut">
              <a:rPr lang="en-US" smtClean="0"/>
              <a:t>7/21/2025</a:t>
            </a:fld>
            <a:endParaRPr lang="en-US"/>
          </a:p>
        </p:txBody>
      </p:sp>
      <p:sp>
        <p:nvSpPr>
          <p:cNvPr id="5" name="Footer Placeholder 4">
            <a:extLst>
              <a:ext uri="{FF2B5EF4-FFF2-40B4-BE49-F238E27FC236}">
                <a16:creationId xmlns:a16="http://schemas.microsoft.com/office/drawing/2014/main" id="{8D7D2022-6D8A-9E74-3026-29ABAD76DF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35F424-3871-998E-CA1A-2653C9F308BA}"/>
              </a:ext>
            </a:extLst>
          </p:cNvPr>
          <p:cNvSpPr>
            <a:spLocks noGrp="1"/>
          </p:cNvSpPr>
          <p:nvPr>
            <p:ph type="sldNum" sz="quarter" idx="12"/>
          </p:nvPr>
        </p:nvSpPr>
        <p:spPr/>
        <p:txBody>
          <a:bodyPr/>
          <a:lstStyle/>
          <a:p>
            <a:fld id="{25E15B12-02C0-41C0-9C62-A5FEFB117F4E}" type="slidenum">
              <a:rPr lang="en-US" smtClean="0"/>
              <a:t>‹#›</a:t>
            </a:fld>
            <a:endParaRPr lang="en-US"/>
          </a:p>
        </p:txBody>
      </p:sp>
    </p:spTree>
    <p:extLst>
      <p:ext uri="{BB962C8B-B14F-4D97-AF65-F5344CB8AC3E}">
        <p14:creationId xmlns:p14="http://schemas.microsoft.com/office/powerpoint/2010/main" val="693866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8702281"/>
      </p:ext>
    </p:extLst>
  </p:cSld>
  <p:clrMap bg1="lt1" tx1="dk1" bg2="lt2" tx2="dk2" accent1="accent1" accent2="accent2" accent3="accent3" accent4="accent4" accent5="accent5" accent6="accent6" hlink="hlink" folHlink="folHlink"/>
  <p:sldLayoutIdLst>
    <p:sldLayoutId id="2147483725" r:id="rId1"/>
    <p:sldLayoutId id="2147483727" r:id="rId2"/>
    <p:sldLayoutId id="2147483708" r:id="rId3"/>
    <p:sldLayoutId id="2147483720" r:id="rId4"/>
    <p:sldLayoutId id="2147483724" r:id="rId5"/>
    <p:sldLayoutId id="2147483728" r:id="rId6"/>
    <p:sldLayoutId id="2147483726" r:id="rId7"/>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8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8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8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8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108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8" Type="http://schemas.openxmlformats.org/officeDocument/2006/relationships/hyperlink" Target="https://ofm.wa.gov/state-human-resources/compensation-job-classes/compensation-and-classification-tools-services/hr-professional-tools" TargetMode="External"/><Relationship Id="rId3" Type="http://schemas.openxmlformats.org/officeDocument/2006/relationships/hyperlink" Target="https://ofm.wa.gov/sites/default/files/public/shr/CompensationAndJobClasses/Contact%20Class%20and%20Comp/CC_AgencyAssignments.pdf" TargetMode="External"/><Relationship Id="rId7" Type="http://schemas.openxmlformats.org/officeDocument/2006/relationships/hyperlink" Target="https://ofm.wa.gov/state-human-resources/compensation-job-classes/job-classes-and-salaries/position-allocation-process/classification-and-allocation-resources" TargetMode="External"/><Relationship Id="rId12" Type="http://schemas.openxmlformats.org/officeDocument/2006/relationships/hyperlink" Target="https://ofm.wa.gov/sites/default/files/public/shr/CompensationAndJobClasses/Comp%20Class%20HR%20Pro%20Tools/Terms_and_Punctuation.pdf"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hyperlink" Target="https://ofm.wa.gov/state-human-resources/compensation-job-classes/compensation-administration" TargetMode="External"/><Relationship Id="rId11" Type="http://schemas.openxmlformats.org/officeDocument/2006/relationships/hyperlink" Target="https://view.officeapps.live.com/op/view.aspx?src=https%3A%2F%2Fofm.wa.gov%2Fsites%2Fdefault%2Ffiles%2Fpublic%2Fshr%2FCompensationAndJobClasses%2FComp%2520Class%2520HR%2520Pro%2520Tools%2FClassificationGlossary.doc&amp;wdOrigin=BROWSELINK" TargetMode="External"/><Relationship Id="rId5" Type="http://schemas.openxmlformats.org/officeDocument/2006/relationships/hyperlink" Target="https://ofm.wa.gov/state-human-resources/compensation-job-classes/ClassifiedJobListing" TargetMode="External"/><Relationship Id="rId10" Type="http://schemas.openxmlformats.org/officeDocument/2006/relationships/hyperlink" Target="https://ofm.wa.gov/state-human-resources/reviews-and-appeals" TargetMode="External"/><Relationship Id="rId4" Type="http://schemas.openxmlformats.org/officeDocument/2006/relationships/hyperlink" Target="https://ofm.wa.gov/state-human-resources" TargetMode="External"/><Relationship Id="rId9" Type="http://schemas.openxmlformats.org/officeDocument/2006/relationships/hyperlink" Target="https://ofm.wa.gov/state-human-resources/civil-service-rules/civil-service-rules-wac-357"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7.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3" Type="http://schemas.openxmlformats.org/officeDocument/2006/relationships/hyperlink" Target="mailto:classandcomp@ofm.wa.gov" TargetMode="Externa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71C7FC8-2F7A-AB7E-9A7C-6E063FDBAE56}"/>
              </a:ext>
            </a:extLst>
          </p:cNvPr>
          <p:cNvSpPr>
            <a:spLocks noGrp="1"/>
          </p:cNvSpPr>
          <p:nvPr>
            <p:ph type="title" idx="4294967295"/>
          </p:nvPr>
        </p:nvSpPr>
        <p:spPr>
          <a:xfrm>
            <a:off x="758825" y="1530350"/>
            <a:ext cx="9756775" cy="16589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6600" b="1" i="0" u="none" strike="noStrike" kern="1200" cap="none" spc="0" normalizeH="0" baseline="0" noProof="0" dirty="0">
                <a:ln>
                  <a:noFill/>
                </a:ln>
                <a:solidFill>
                  <a:schemeClr val="bg1"/>
                </a:solidFill>
                <a:effectLst/>
                <a:uLnTx/>
                <a:uFillTx/>
                <a:latin typeface="+mj-lt"/>
                <a:ea typeface="Segoe UI Black" panose="020B0A02040204020203" pitchFamily="34" charset="0"/>
                <a:cs typeface="Segoe UI Black" panose="020B0A02040204020203" pitchFamily="34" charset="0"/>
              </a:rPr>
              <a:t>Lunch &amp; Learn:</a:t>
            </a:r>
            <a:br>
              <a:rPr kumimoji="0" lang="en-US" sz="6600" b="1" i="0" u="none" strike="noStrike" kern="1200" cap="none" spc="0" normalizeH="0" baseline="0" noProof="0" dirty="0">
                <a:ln>
                  <a:noFill/>
                </a:ln>
                <a:solidFill>
                  <a:schemeClr val="bg1"/>
                </a:solidFill>
                <a:effectLst/>
                <a:uLnTx/>
                <a:uFillTx/>
                <a:latin typeface="+mj-lt"/>
                <a:ea typeface="Segoe UI Black" panose="020B0A02040204020203" pitchFamily="34" charset="0"/>
                <a:cs typeface="Segoe UI Black" panose="020B0A02040204020203" pitchFamily="34" charset="0"/>
              </a:rPr>
            </a:br>
            <a:r>
              <a:rPr kumimoji="0" lang="en-US" sz="6600" b="1" i="0" u="none" strike="noStrike" kern="1200" cap="none" spc="0" normalizeH="0" baseline="0" noProof="0" dirty="0">
                <a:ln>
                  <a:noFill/>
                </a:ln>
                <a:solidFill>
                  <a:schemeClr val="bg1"/>
                </a:solidFill>
                <a:effectLst/>
                <a:uLnTx/>
                <a:uFillTx/>
                <a:latin typeface="+mj-lt"/>
                <a:ea typeface="Segoe UI Black" panose="020B0A02040204020203" pitchFamily="34" charset="0"/>
                <a:cs typeface="Segoe UI Black" panose="020B0A02040204020203" pitchFamily="34" charset="0"/>
              </a:rPr>
              <a:t>Introduction to </a:t>
            </a:r>
            <a:br>
              <a:rPr kumimoji="0" lang="en-US" sz="6600" b="1" i="0" u="none" strike="noStrike" kern="1200" cap="none" spc="0" normalizeH="0" baseline="0" noProof="0" dirty="0">
                <a:ln>
                  <a:noFill/>
                </a:ln>
                <a:solidFill>
                  <a:schemeClr val="bg1"/>
                </a:solidFill>
                <a:effectLst/>
                <a:uLnTx/>
                <a:uFillTx/>
                <a:latin typeface="+mj-lt"/>
                <a:ea typeface="Segoe UI Black" panose="020B0A02040204020203" pitchFamily="34" charset="0"/>
                <a:cs typeface="Segoe UI Black" panose="020B0A02040204020203" pitchFamily="34" charset="0"/>
              </a:rPr>
            </a:br>
            <a:r>
              <a:rPr kumimoji="0" lang="en-US" sz="6600" b="1" i="0" u="none" strike="noStrike" kern="1200" cap="none" spc="0" normalizeH="0" baseline="0" noProof="0" dirty="0">
                <a:ln>
                  <a:noFill/>
                </a:ln>
                <a:solidFill>
                  <a:schemeClr val="bg1"/>
                </a:solidFill>
                <a:effectLst/>
                <a:uLnTx/>
                <a:uFillTx/>
                <a:latin typeface="+mj-lt"/>
                <a:ea typeface="Segoe UI Black" panose="020B0A02040204020203" pitchFamily="34" charset="0"/>
                <a:cs typeface="Segoe UI Black" panose="020B0A02040204020203" pitchFamily="34" charset="0"/>
              </a:rPr>
              <a:t>Position Allocation</a:t>
            </a:r>
          </a:p>
        </p:txBody>
      </p:sp>
      <p:sp>
        <p:nvSpPr>
          <p:cNvPr id="2" name="Text Placeholder 1">
            <a:extLst>
              <a:ext uri="{FF2B5EF4-FFF2-40B4-BE49-F238E27FC236}">
                <a16:creationId xmlns:a16="http://schemas.microsoft.com/office/drawing/2014/main" id="{5FDA747F-DE0A-B85B-907A-1D78F8AA0E14}"/>
              </a:ext>
            </a:extLst>
          </p:cNvPr>
          <p:cNvSpPr>
            <a:spLocks noGrp="1"/>
          </p:cNvSpPr>
          <p:nvPr>
            <p:ph type="body" sz="quarter" idx="13"/>
          </p:nvPr>
        </p:nvSpPr>
        <p:spPr/>
        <p:txBody>
          <a:bodyPr/>
          <a:lstStyle/>
          <a:p>
            <a:r>
              <a:rPr lang="en-US" dirty="0"/>
              <a:t>August 2025</a:t>
            </a:r>
          </a:p>
        </p:txBody>
      </p:sp>
      <p:sp>
        <p:nvSpPr>
          <p:cNvPr id="6" name="Text Placeholder 38">
            <a:extLst>
              <a:ext uri="{FF2B5EF4-FFF2-40B4-BE49-F238E27FC236}">
                <a16:creationId xmlns:a16="http://schemas.microsoft.com/office/drawing/2014/main" id="{B5F58DA1-791E-6195-AD2E-50E79D5862EC}"/>
              </a:ext>
            </a:extLst>
          </p:cNvPr>
          <p:cNvSpPr>
            <a:spLocks noGrp="1"/>
          </p:cNvSpPr>
          <p:nvPr>
            <p:ph type="body" sz="quarter" idx="17"/>
          </p:nvPr>
        </p:nvSpPr>
        <p:spPr>
          <a:xfrm>
            <a:off x="876299" y="5143500"/>
            <a:ext cx="4832043" cy="1160463"/>
          </a:xfrm>
        </p:spPr>
        <p:txBody>
          <a:bodyPr>
            <a:normAutofit/>
          </a:bodyPr>
          <a:lstStyle>
            <a:lvl1pPr marL="0" indent="0">
              <a:lnSpc>
                <a:spcPct val="100000"/>
              </a:lnSpc>
              <a:spcBef>
                <a:spcPts val="0"/>
              </a:spcBef>
              <a:buNone/>
              <a:defRPr/>
            </a:lvl1pPr>
            <a:lvl2pPr marL="457200" indent="0">
              <a:buNone/>
              <a:defRPr/>
            </a:lvl2pPr>
          </a:lstStyle>
          <a:p>
            <a:r>
              <a:rPr lang="en-US" dirty="0">
                <a:solidFill>
                  <a:schemeClr val="bg1"/>
                </a:solidFill>
                <a:cs typeface="Segoe UI" panose="020B0502040204020203" pitchFamily="34" charset="0"/>
              </a:rPr>
              <a:t>OFM</a:t>
            </a:r>
            <a:r>
              <a:rPr lang="en-US" sz="2400" dirty="0">
                <a:solidFill>
                  <a:schemeClr val="bg1"/>
                </a:solidFill>
                <a:latin typeface="+mn-lt"/>
                <a:cs typeface="Segoe UI" panose="020B0502040204020203" pitchFamily="34" charset="0"/>
              </a:rPr>
              <a:t> | State HR</a:t>
            </a:r>
          </a:p>
          <a:p>
            <a:r>
              <a:rPr lang="en-US" dirty="0">
                <a:solidFill>
                  <a:schemeClr val="bg1"/>
                </a:solidFill>
                <a:cs typeface="Segoe UI" panose="020B0502040204020203" pitchFamily="34" charset="0"/>
              </a:rPr>
              <a:t>Classification and Compensation</a:t>
            </a:r>
            <a:endParaRPr lang="en-US" dirty="0"/>
          </a:p>
          <a:p>
            <a:pPr lvl="1"/>
            <a:endParaRPr lang="en-US" dirty="0"/>
          </a:p>
        </p:txBody>
      </p:sp>
    </p:spTree>
    <p:extLst>
      <p:ext uri="{BB962C8B-B14F-4D97-AF65-F5344CB8AC3E}">
        <p14:creationId xmlns:p14="http://schemas.microsoft.com/office/powerpoint/2010/main" val="2647423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F9BB244-6D81-EE60-E995-3E570B602AD9}"/>
              </a:ext>
            </a:extLst>
          </p:cNvPr>
          <p:cNvSpPr>
            <a:spLocks noGrp="1"/>
          </p:cNvSpPr>
          <p:nvPr>
            <p:ph type="title" idx="4294967295"/>
          </p:nvPr>
        </p:nvSpPr>
        <p:spPr>
          <a:xfrm>
            <a:off x="1371600" y="611188"/>
            <a:ext cx="10302875"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Ensure Current and Accurate Position Description</a:t>
            </a:r>
          </a:p>
        </p:txBody>
      </p:sp>
      <p:sp>
        <p:nvSpPr>
          <p:cNvPr id="2" name="Content Placeholder 1">
            <a:extLst>
              <a:ext uri="{FF2B5EF4-FFF2-40B4-BE49-F238E27FC236}">
                <a16:creationId xmlns:a16="http://schemas.microsoft.com/office/drawing/2014/main" id="{83977340-3E05-3AC7-56C0-C941738AAE32}"/>
              </a:ext>
            </a:extLst>
          </p:cNvPr>
          <p:cNvSpPr>
            <a:spLocks noGrp="1"/>
          </p:cNvSpPr>
          <p:nvPr>
            <p:ph idx="1"/>
          </p:nvPr>
        </p:nvSpPr>
        <p:spPr/>
        <p:txBody>
          <a:bodyPr/>
          <a:lstStyle/>
          <a:p>
            <a:pPr marL="0" indent="0">
              <a:buNone/>
            </a:pPr>
            <a:r>
              <a:rPr lang="en-US" sz="2800" b="1" dirty="0">
                <a:solidFill>
                  <a:schemeClr val="tx2"/>
                </a:solidFill>
              </a:rPr>
              <a:t>Required in a Position Description:</a:t>
            </a:r>
          </a:p>
          <a:p>
            <a:pPr lvl="1"/>
            <a:r>
              <a:rPr lang="en-US" dirty="0">
                <a:solidFill>
                  <a:schemeClr val="tx2"/>
                </a:solidFill>
              </a:rPr>
              <a:t>Primary duties and tasks assigned to the position</a:t>
            </a:r>
          </a:p>
          <a:p>
            <a:pPr lvl="1"/>
            <a:r>
              <a:rPr lang="en-US" dirty="0">
                <a:solidFill>
                  <a:schemeClr val="tx2"/>
                </a:solidFill>
              </a:rPr>
              <a:t>Essential functions</a:t>
            </a:r>
          </a:p>
          <a:p>
            <a:pPr lvl="1"/>
            <a:r>
              <a:rPr lang="en-US" dirty="0">
                <a:solidFill>
                  <a:schemeClr val="tx2"/>
                </a:solidFill>
              </a:rPr>
              <a:t>Required and preferred/desired qualifications and competencies (knowledge, skills, and abilities) as determined by the employer</a:t>
            </a:r>
          </a:p>
          <a:p>
            <a:pPr lvl="1"/>
            <a:r>
              <a:rPr lang="en-US" dirty="0">
                <a:solidFill>
                  <a:schemeClr val="tx2"/>
                </a:solidFill>
              </a:rPr>
              <a:t>Working relationships (level of authority)</a:t>
            </a:r>
          </a:p>
          <a:p>
            <a:pPr lvl="1"/>
            <a:r>
              <a:rPr lang="en-US" dirty="0">
                <a:solidFill>
                  <a:schemeClr val="tx2"/>
                </a:solidFill>
              </a:rPr>
              <a:t>Any other job-related information such as conditions of employment, legal requirements, licenses, certifications, etc. </a:t>
            </a:r>
          </a:p>
          <a:p>
            <a:pPr lvl="1"/>
            <a:r>
              <a:rPr lang="en-US" dirty="0">
                <a:solidFill>
                  <a:schemeClr val="tx2"/>
                </a:solidFill>
              </a:rPr>
              <a:t>PD must be signed and dated by supervisor and appointing authority</a:t>
            </a:r>
          </a:p>
        </p:txBody>
      </p:sp>
      <p:sp>
        <p:nvSpPr>
          <p:cNvPr id="3" name="Date Placeholder 2">
            <a:extLst>
              <a:ext uri="{FF2B5EF4-FFF2-40B4-BE49-F238E27FC236}">
                <a16:creationId xmlns:a16="http://schemas.microsoft.com/office/drawing/2014/main" id="{808F1B0B-9DCA-9F96-3B29-7148359E0D5E}"/>
              </a:ext>
            </a:extLst>
          </p:cNvPr>
          <p:cNvSpPr>
            <a:spLocks noGrp="1"/>
          </p:cNvSpPr>
          <p:nvPr>
            <p:ph type="dt" sz="half" idx="2"/>
          </p:nvPr>
        </p:nvSpPr>
        <p:spPr/>
        <p:txBody>
          <a:bodyPr/>
          <a:lstStyle/>
          <a:p>
            <a:r>
              <a:rPr lang="en-US"/>
              <a:t>OFM </a:t>
            </a:r>
            <a:fld id="{E87447C3-3344-4FBE-AA23-AD78C8E19ACA}" type="datetime1">
              <a:rPr lang="en-US" smtClean="0"/>
              <a:pPr/>
              <a:t>7/21/2025</a:t>
            </a:fld>
            <a:endParaRPr lang="en-US"/>
          </a:p>
        </p:txBody>
      </p:sp>
      <p:sp>
        <p:nvSpPr>
          <p:cNvPr id="4" name="Slide Number Placeholder 3">
            <a:extLst>
              <a:ext uri="{FF2B5EF4-FFF2-40B4-BE49-F238E27FC236}">
                <a16:creationId xmlns:a16="http://schemas.microsoft.com/office/drawing/2014/main" id="{292FE384-4376-E30C-B8C8-6E7E2C03AE9B}"/>
              </a:ext>
            </a:extLst>
          </p:cNvPr>
          <p:cNvSpPr>
            <a:spLocks noGrp="1"/>
          </p:cNvSpPr>
          <p:nvPr>
            <p:ph type="sldNum" sz="quarter" idx="4"/>
          </p:nvPr>
        </p:nvSpPr>
        <p:spPr/>
        <p:txBody>
          <a:bodyPr/>
          <a:lstStyle/>
          <a:p>
            <a:fld id="{675BEBA6-4A57-406D-B671-F270610AB5E4}" type="slidenum">
              <a:rPr lang="en-US" smtClean="0"/>
              <a:pPr/>
              <a:t>10</a:t>
            </a:fld>
            <a:endParaRPr lang="en-US"/>
          </a:p>
        </p:txBody>
      </p:sp>
    </p:spTree>
    <p:extLst>
      <p:ext uri="{BB962C8B-B14F-4D97-AF65-F5344CB8AC3E}">
        <p14:creationId xmlns:p14="http://schemas.microsoft.com/office/powerpoint/2010/main" val="1615243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F9BB244-6D81-EE60-E995-3E570B602AD9}"/>
              </a:ext>
            </a:extLst>
          </p:cNvPr>
          <p:cNvSpPr>
            <a:spLocks noGrp="1"/>
          </p:cNvSpPr>
          <p:nvPr>
            <p:ph type="title" idx="4294967295"/>
          </p:nvPr>
        </p:nvSpPr>
        <p:spPr>
          <a:xfrm>
            <a:off x="1371600" y="611188"/>
            <a:ext cx="10302875"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Ensure Current and Accurate Position Description</a:t>
            </a:r>
          </a:p>
        </p:txBody>
      </p:sp>
      <p:sp>
        <p:nvSpPr>
          <p:cNvPr id="2" name="Content Placeholder 1">
            <a:extLst>
              <a:ext uri="{FF2B5EF4-FFF2-40B4-BE49-F238E27FC236}">
                <a16:creationId xmlns:a16="http://schemas.microsoft.com/office/drawing/2014/main" id="{83977340-3E05-3AC7-56C0-C941738AAE32}"/>
              </a:ext>
            </a:extLst>
          </p:cNvPr>
          <p:cNvSpPr>
            <a:spLocks noGrp="1"/>
          </p:cNvSpPr>
          <p:nvPr>
            <p:ph idx="1"/>
          </p:nvPr>
        </p:nvSpPr>
        <p:spPr/>
        <p:txBody>
          <a:bodyPr/>
          <a:lstStyle/>
          <a:p>
            <a:pPr marL="0" indent="0">
              <a:buNone/>
            </a:pPr>
            <a:r>
              <a:rPr lang="en-US" sz="2800" b="1" dirty="0">
                <a:solidFill>
                  <a:schemeClr val="tx2"/>
                </a:solidFill>
              </a:rPr>
              <a:t>How to determine if PD is current and accurate.</a:t>
            </a:r>
          </a:p>
          <a:p>
            <a:r>
              <a:rPr lang="en-US" dirty="0">
                <a:solidFill>
                  <a:schemeClr val="tx2"/>
                </a:solidFill>
              </a:rPr>
              <a:t>Consult with the supervisor of the position to determine accuracy.</a:t>
            </a:r>
          </a:p>
          <a:p>
            <a:r>
              <a:rPr lang="en-US" dirty="0">
                <a:solidFill>
                  <a:schemeClr val="tx2"/>
                </a:solidFill>
              </a:rPr>
              <a:t>Best practice, the PD should be reviewed every three years, updated if necessary, and signed.</a:t>
            </a:r>
          </a:p>
          <a:p>
            <a:r>
              <a:rPr lang="en-US" dirty="0">
                <a:solidFill>
                  <a:schemeClr val="tx2"/>
                </a:solidFill>
              </a:rPr>
              <a:t>Review classification specification(s) to determine if updates have been made that </a:t>
            </a:r>
            <a:r>
              <a:rPr lang="en-US" u="sng" dirty="0">
                <a:solidFill>
                  <a:schemeClr val="tx2"/>
                </a:solidFill>
              </a:rPr>
              <a:t>may</a:t>
            </a:r>
            <a:r>
              <a:rPr lang="en-US" dirty="0">
                <a:solidFill>
                  <a:schemeClr val="tx2"/>
                </a:solidFill>
              </a:rPr>
              <a:t> affect allocation.</a:t>
            </a:r>
          </a:p>
          <a:p>
            <a:r>
              <a:rPr lang="en-US" dirty="0">
                <a:solidFill>
                  <a:schemeClr val="tx2"/>
                </a:solidFill>
              </a:rPr>
              <a:t>Best practice is to review annually during performance evaluation process.</a:t>
            </a:r>
          </a:p>
          <a:p>
            <a:pPr marL="0" indent="0">
              <a:buNone/>
            </a:pPr>
            <a:r>
              <a:rPr lang="en-US" dirty="0">
                <a:solidFill>
                  <a:schemeClr val="tx2"/>
                </a:solidFill>
              </a:rPr>
              <a:t>Note: It is the supervisor’s responsibility to keep PD up-to-date.</a:t>
            </a:r>
          </a:p>
        </p:txBody>
      </p:sp>
      <p:sp>
        <p:nvSpPr>
          <p:cNvPr id="3" name="Date Placeholder 2">
            <a:extLst>
              <a:ext uri="{FF2B5EF4-FFF2-40B4-BE49-F238E27FC236}">
                <a16:creationId xmlns:a16="http://schemas.microsoft.com/office/drawing/2014/main" id="{808F1B0B-9DCA-9F96-3B29-7148359E0D5E}"/>
              </a:ext>
            </a:extLst>
          </p:cNvPr>
          <p:cNvSpPr>
            <a:spLocks noGrp="1"/>
          </p:cNvSpPr>
          <p:nvPr>
            <p:ph type="dt" sz="half" idx="2"/>
          </p:nvPr>
        </p:nvSpPr>
        <p:spPr/>
        <p:txBody>
          <a:bodyPr/>
          <a:lstStyle/>
          <a:p>
            <a:r>
              <a:rPr lang="en-US"/>
              <a:t>OFM </a:t>
            </a:r>
            <a:fld id="{E87447C3-3344-4FBE-AA23-AD78C8E19ACA}" type="datetime1">
              <a:rPr lang="en-US" smtClean="0"/>
              <a:pPr/>
              <a:t>7/21/2025</a:t>
            </a:fld>
            <a:endParaRPr lang="en-US"/>
          </a:p>
        </p:txBody>
      </p:sp>
      <p:sp>
        <p:nvSpPr>
          <p:cNvPr id="4" name="Slide Number Placeholder 3">
            <a:extLst>
              <a:ext uri="{FF2B5EF4-FFF2-40B4-BE49-F238E27FC236}">
                <a16:creationId xmlns:a16="http://schemas.microsoft.com/office/drawing/2014/main" id="{292FE384-4376-E30C-B8C8-6E7E2C03AE9B}"/>
              </a:ext>
            </a:extLst>
          </p:cNvPr>
          <p:cNvSpPr>
            <a:spLocks noGrp="1"/>
          </p:cNvSpPr>
          <p:nvPr>
            <p:ph type="sldNum" sz="quarter" idx="4"/>
          </p:nvPr>
        </p:nvSpPr>
        <p:spPr/>
        <p:txBody>
          <a:bodyPr/>
          <a:lstStyle/>
          <a:p>
            <a:fld id="{675BEBA6-4A57-406D-B671-F270610AB5E4}" type="slidenum">
              <a:rPr lang="en-US" smtClean="0"/>
              <a:pPr/>
              <a:t>11</a:t>
            </a:fld>
            <a:endParaRPr lang="en-US"/>
          </a:p>
        </p:txBody>
      </p:sp>
    </p:spTree>
    <p:extLst>
      <p:ext uri="{BB962C8B-B14F-4D97-AF65-F5344CB8AC3E}">
        <p14:creationId xmlns:p14="http://schemas.microsoft.com/office/powerpoint/2010/main" val="2207122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72FD1-095E-9E3F-4882-61654ECC95BF}"/>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17" t="9861" r="7690" b="18584"/>
          <a:stretch/>
        </p:blipFill>
        <p:spPr>
          <a:xfrm>
            <a:off x="-1" y="0"/>
            <a:ext cx="12189899" cy="6858000"/>
          </a:xfrm>
          <a:prstGeom prst="rect">
            <a:avLst/>
          </a:prstGeom>
        </p:spPr>
      </p:pic>
      <p:sp>
        <p:nvSpPr>
          <p:cNvPr id="6" name="Rectangle 5">
            <a:extLst>
              <a:ext uri="{FF2B5EF4-FFF2-40B4-BE49-F238E27FC236}">
                <a16:creationId xmlns:a16="http://schemas.microsoft.com/office/drawing/2014/main" id="{515ACB4D-39AF-6ACD-8CA0-D7E47AC08FAB}"/>
              </a:ext>
              <a:ext uri="{C183D7F6-B498-43B3-948B-1728B52AA6E4}">
                <adec:decorative xmlns:adec="http://schemas.microsoft.com/office/drawing/2017/decorative" val="1"/>
              </a:ext>
            </a:extLst>
          </p:cNvPr>
          <p:cNvSpPr>
            <a:spLocks/>
          </p:cNvSpPr>
          <p:nvPr/>
        </p:nvSpPr>
        <p:spPr>
          <a:xfrm>
            <a:off x="0" y="-1"/>
            <a:ext cx="12192000" cy="6858000"/>
          </a:xfrm>
          <a:prstGeom prst="rect">
            <a:avLst/>
          </a:prstGeom>
          <a:solidFill>
            <a:srgbClr val="444BA0">
              <a:alpha val="7176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6B0C0D0-9D1B-7052-6B8A-2A37DB4EADD5}"/>
              </a:ext>
              <a:ext uri="{C183D7F6-B498-43B3-948B-1728B52AA6E4}">
                <adec:decorative xmlns:adec="http://schemas.microsoft.com/office/drawing/2017/decorative" val="1"/>
              </a:ext>
            </a:extLst>
          </p:cNvPr>
          <p:cNvSpPr/>
          <p:nvPr/>
        </p:nvSpPr>
        <p:spPr>
          <a:xfrm>
            <a:off x="0" y="6188959"/>
            <a:ext cx="12192000" cy="669040"/>
          </a:xfrm>
          <a:prstGeom prst="rect">
            <a:avLst/>
          </a:prstGeom>
          <a:solidFill>
            <a:srgbClr val="2E32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644DD90-7952-B7FF-5F5C-E4F1AF4F747A}"/>
              </a:ext>
              <a:ext uri="{C183D7F6-B498-43B3-948B-1728B52AA6E4}">
                <adec:decorative xmlns:adec="http://schemas.microsoft.com/office/drawing/2017/decorative" val="1"/>
              </a:ext>
            </a:extLst>
          </p:cNvPr>
          <p:cNvSpPr/>
          <p:nvPr/>
        </p:nvSpPr>
        <p:spPr>
          <a:xfrm>
            <a:off x="-2102" y="6126539"/>
            <a:ext cx="12192000" cy="101492"/>
          </a:xfrm>
          <a:prstGeom prst="rect">
            <a:avLst/>
          </a:prstGeom>
          <a:gradFill flip="none" rotWithShape="1">
            <a:gsLst>
              <a:gs pos="0">
                <a:srgbClr val="1E97BD"/>
              </a:gs>
              <a:gs pos="100000">
                <a:srgbClr val="C2095A"/>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6DB31AA-5866-5C9E-00E0-C918BAEB6F96}"/>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6374"/>
          <a:stretch/>
        </p:blipFill>
        <p:spPr>
          <a:xfrm>
            <a:off x="341140" y="6350266"/>
            <a:ext cx="994120" cy="385497"/>
          </a:xfrm>
          <a:prstGeom prst="rect">
            <a:avLst/>
          </a:prstGeom>
        </p:spPr>
      </p:pic>
      <p:sp>
        <p:nvSpPr>
          <p:cNvPr id="8" name="Title 7">
            <a:extLst>
              <a:ext uri="{FF2B5EF4-FFF2-40B4-BE49-F238E27FC236}">
                <a16:creationId xmlns:a16="http://schemas.microsoft.com/office/drawing/2014/main" id="{A8A3DF2F-F4B4-F9B7-181D-9C2D62EC53F8}"/>
              </a:ext>
            </a:extLst>
          </p:cNvPr>
          <p:cNvSpPr txBox="1">
            <a:spLocks noGrp="1"/>
          </p:cNvSpPr>
          <p:nvPr>
            <p:ph type="title" idx="4294967295"/>
          </p:nvPr>
        </p:nvSpPr>
        <p:spPr>
          <a:xfrm>
            <a:off x="0" y="2276788"/>
            <a:ext cx="12189898"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800" b="1" dirty="0">
                <a:solidFill>
                  <a:schemeClr val="bg1"/>
                </a:solidFill>
                <a:latin typeface="+mn-lt"/>
                <a:ea typeface="+mn-ea"/>
                <a:cs typeface="+mn-cs"/>
              </a:rPr>
              <a:t>Understand Allocation Criteria</a:t>
            </a:r>
            <a:endParaRPr kumimoji="0" lang="en-US" sz="480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704350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F9BB244-6D81-EE60-E995-3E570B602AD9}"/>
              </a:ext>
            </a:extLst>
          </p:cNvPr>
          <p:cNvSpPr>
            <a:spLocks noGrp="1"/>
          </p:cNvSpPr>
          <p:nvPr>
            <p:ph type="title" idx="4294967295"/>
          </p:nvPr>
        </p:nvSpPr>
        <p:spPr>
          <a:xfrm>
            <a:off x="1371600" y="611188"/>
            <a:ext cx="10302875"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Understand Allocation Criteria</a:t>
            </a:r>
          </a:p>
        </p:txBody>
      </p:sp>
      <p:sp>
        <p:nvSpPr>
          <p:cNvPr id="2" name="Content Placeholder 1">
            <a:extLst>
              <a:ext uri="{FF2B5EF4-FFF2-40B4-BE49-F238E27FC236}">
                <a16:creationId xmlns:a16="http://schemas.microsoft.com/office/drawing/2014/main" id="{83977340-3E05-3AC7-56C0-C941738AAE32}"/>
              </a:ext>
            </a:extLst>
          </p:cNvPr>
          <p:cNvSpPr>
            <a:spLocks noGrp="1"/>
          </p:cNvSpPr>
          <p:nvPr>
            <p:ph idx="1"/>
          </p:nvPr>
        </p:nvSpPr>
        <p:spPr>
          <a:xfrm>
            <a:off x="1371599" y="1530762"/>
            <a:ext cx="9982200" cy="4351338"/>
          </a:xfrm>
        </p:spPr>
        <p:txBody>
          <a:bodyPr/>
          <a:lstStyle/>
          <a:p>
            <a:pPr marL="0" indent="0">
              <a:lnSpc>
                <a:spcPct val="100000"/>
              </a:lnSpc>
              <a:buNone/>
            </a:pPr>
            <a:r>
              <a:rPr lang="en-US" b="1" dirty="0">
                <a:solidFill>
                  <a:schemeClr val="tx2"/>
                </a:solidFill>
              </a:rPr>
              <a:t>Class Series Concept (Not in all Job Specs)</a:t>
            </a:r>
          </a:p>
          <a:p>
            <a:pPr lvl="1">
              <a:lnSpc>
                <a:spcPct val="100000"/>
              </a:lnSpc>
            </a:pPr>
            <a:r>
              <a:rPr lang="en-US" dirty="0">
                <a:solidFill>
                  <a:schemeClr val="tx2"/>
                </a:solidFill>
              </a:rPr>
              <a:t>Not all classes have them</a:t>
            </a:r>
          </a:p>
          <a:p>
            <a:pPr lvl="1">
              <a:lnSpc>
                <a:spcPct val="100000"/>
              </a:lnSpc>
            </a:pPr>
            <a:r>
              <a:rPr lang="en-US" dirty="0">
                <a:solidFill>
                  <a:schemeClr val="tx2"/>
                </a:solidFill>
              </a:rPr>
              <a:t>Found in the first level in a series</a:t>
            </a:r>
          </a:p>
          <a:p>
            <a:pPr marL="0" indent="0">
              <a:lnSpc>
                <a:spcPct val="100000"/>
              </a:lnSpc>
              <a:buNone/>
            </a:pPr>
            <a:r>
              <a:rPr lang="en-US" sz="2800" b="1" dirty="0">
                <a:solidFill>
                  <a:schemeClr val="tx2"/>
                </a:solidFill>
              </a:rPr>
              <a:t>Definition</a:t>
            </a:r>
          </a:p>
          <a:p>
            <a:pPr lvl="1">
              <a:lnSpc>
                <a:spcPct val="100000"/>
              </a:lnSpc>
            </a:pPr>
            <a:r>
              <a:rPr lang="en-US" dirty="0">
                <a:solidFill>
                  <a:schemeClr val="tx2"/>
                </a:solidFill>
              </a:rPr>
              <a:t>Primary criteria to determine class when there are no distinguishing characteristics</a:t>
            </a:r>
          </a:p>
          <a:p>
            <a:pPr lvl="1">
              <a:lnSpc>
                <a:spcPct val="100000"/>
              </a:lnSpc>
            </a:pPr>
            <a:r>
              <a:rPr lang="en-US" dirty="0">
                <a:solidFill>
                  <a:schemeClr val="tx2"/>
                </a:solidFill>
              </a:rPr>
              <a:t>Applies to all classification specifications</a:t>
            </a:r>
          </a:p>
          <a:p>
            <a:pPr marL="0" indent="0">
              <a:lnSpc>
                <a:spcPct val="100000"/>
              </a:lnSpc>
              <a:buNone/>
            </a:pPr>
            <a:r>
              <a:rPr lang="en-US" b="1" dirty="0">
                <a:solidFill>
                  <a:schemeClr val="tx2"/>
                </a:solidFill>
              </a:rPr>
              <a:t>Distinguishing Characteristics (Not in all Job Specs)</a:t>
            </a:r>
          </a:p>
          <a:p>
            <a:pPr lvl="1">
              <a:lnSpc>
                <a:spcPct val="100000"/>
              </a:lnSpc>
            </a:pPr>
            <a:r>
              <a:rPr lang="en-US" dirty="0">
                <a:solidFill>
                  <a:schemeClr val="tx2"/>
                </a:solidFill>
              </a:rPr>
              <a:t>Describe duties and responsibilities that separate the class from lower/higher levels</a:t>
            </a:r>
          </a:p>
          <a:p>
            <a:pPr marL="0" indent="0">
              <a:buNone/>
            </a:pPr>
            <a:endParaRPr lang="en-US" dirty="0"/>
          </a:p>
        </p:txBody>
      </p:sp>
      <p:sp>
        <p:nvSpPr>
          <p:cNvPr id="3" name="Date Placeholder 2">
            <a:extLst>
              <a:ext uri="{FF2B5EF4-FFF2-40B4-BE49-F238E27FC236}">
                <a16:creationId xmlns:a16="http://schemas.microsoft.com/office/drawing/2014/main" id="{808F1B0B-9DCA-9F96-3B29-7148359E0D5E}"/>
              </a:ext>
            </a:extLst>
          </p:cNvPr>
          <p:cNvSpPr>
            <a:spLocks noGrp="1"/>
          </p:cNvSpPr>
          <p:nvPr>
            <p:ph type="dt" sz="half" idx="2"/>
          </p:nvPr>
        </p:nvSpPr>
        <p:spPr/>
        <p:txBody>
          <a:bodyPr/>
          <a:lstStyle/>
          <a:p>
            <a:r>
              <a:rPr lang="en-US"/>
              <a:t>OFM </a:t>
            </a:r>
            <a:fld id="{E87447C3-3344-4FBE-AA23-AD78C8E19ACA}" type="datetime1">
              <a:rPr lang="en-US" smtClean="0"/>
              <a:pPr/>
              <a:t>7/21/2025</a:t>
            </a:fld>
            <a:endParaRPr lang="en-US"/>
          </a:p>
        </p:txBody>
      </p:sp>
      <p:sp>
        <p:nvSpPr>
          <p:cNvPr id="4" name="Slide Number Placeholder 3">
            <a:extLst>
              <a:ext uri="{FF2B5EF4-FFF2-40B4-BE49-F238E27FC236}">
                <a16:creationId xmlns:a16="http://schemas.microsoft.com/office/drawing/2014/main" id="{292FE384-4376-E30C-B8C8-6E7E2C03AE9B}"/>
              </a:ext>
            </a:extLst>
          </p:cNvPr>
          <p:cNvSpPr>
            <a:spLocks noGrp="1"/>
          </p:cNvSpPr>
          <p:nvPr>
            <p:ph type="sldNum" sz="quarter" idx="4"/>
          </p:nvPr>
        </p:nvSpPr>
        <p:spPr/>
        <p:txBody>
          <a:bodyPr/>
          <a:lstStyle/>
          <a:p>
            <a:fld id="{675BEBA6-4A57-406D-B671-F270610AB5E4}" type="slidenum">
              <a:rPr lang="en-US" smtClean="0"/>
              <a:pPr/>
              <a:t>13</a:t>
            </a:fld>
            <a:endParaRPr lang="en-US"/>
          </a:p>
        </p:txBody>
      </p:sp>
    </p:spTree>
    <p:extLst>
      <p:ext uri="{BB962C8B-B14F-4D97-AF65-F5344CB8AC3E}">
        <p14:creationId xmlns:p14="http://schemas.microsoft.com/office/powerpoint/2010/main" val="489023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F9BB244-6D81-EE60-E995-3E570B602AD9}"/>
              </a:ext>
            </a:extLst>
          </p:cNvPr>
          <p:cNvSpPr>
            <a:spLocks noGrp="1"/>
          </p:cNvSpPr>
          <p:nvPr>
            <p:ph type="title" idx="4294967295"/>
          </p:nvPr>
        </p:nvSpPr>
        <p:spPr>
          <a:xfrm>
            <a:off x="1371600" y="611188"/>
            <a:ext cx="10302875"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Understand Allocation Criteria</a:t>
            </a:r>
          </a:p>
        </p:txBody>
      </p:sp>
      <p:sp>
        <p:nvSpPr>
          <p:cNvPr id="2" name="Content Placeholder 1">
            <a:extLst>
              <a:ext uri="{FF2B5EF4-FFF2-40B4-BE49-F238E27FC236}">
                <a16:creationId xmlns:a16="http://schemas.microsoft.com/office/drawing/2014/main" id="{83977340-3E05-3AC7-56C0-C941738AAE32}"/>
              </a:ext>
            </a:extLst>
          </p:cNvPr>
          <p:cNvSpPr>
            <a:spLocks noGrp="1"/>
          </p:cNvSpPr>
          <p:nvPr>
            <p:ph idx="1"/>
          </p:nvPr>
        </p:nvSpPr>
        <p:spPr>
          <a:xfrm>
            <a:off x="1104900" y="1537252"/>
            <a:ext cx="9982200" cy="4586702"/>
          </a:xfrm>
        </p:spPr>
        <p:txBody>
          <a:bodyPr/>
          <a:lstStyle/>
          <a:p>
            <a:pPr marL="0" indent="0" algn="ctr">
              <a:lnSpc>
                <a:spcPct val="100000"/>
              </a:lnSpc>
              <a:buNone/>
            </a:pPr>
            <a:r>
              <a:rPr lang="en-US" sz="2800" b="1" dirty="0">
                <a:solidFill>
                  <a:schemeClr val="tx2"/>
                </a:solidFill>
              </a:rPr>
              <a:t>How to Apply</a:t>
            </a:r>
          </a:p>
          <a:p>
            <a:pPr marL="457200" indent="-457200">
              <a:lnSpc>
                <a:spcPct val="100000"/>
              </a:lnSpc>
              <a:buFont typeface="+mj-lt"/>
              <a:buAutoNum type="arabicPeriod"/>
            </a:pPr>
            <a:r>
              <a:rPr lang="en-US" b="1" dirty="0">
                <a:solidFill>
                  <a:schemeClr val="tx2"/>
                </a:solidFill>
              </a:rPr>
              <a:t>Class Series Concept </a:t>
            </a:r>
            <a:r>
              <a:rPr lang="en-US" dirty="0">
                <a:solidFill>
                  <a:schemeClr val="tx2"/>
                </a:solidFill>
              </a:rPr>
              <a:t>– When there is a class series concept, you must first determine if the overall scope of duties of the position fit within the class series concept.</a:t>
            </a:r>
          </a:p>
          <a:p>
            <a:pPr marL="457200" indent="-457200">
              <a:lnSpc>
                <a:spcPct val="100000"/>
              </a:lnSpc>
              <a:buFont typeface="+mj-lt"/>
              <a:buAutoNum type="arabicPeriod"/>
            </a:pPr>
            <a:r>
              <a:rPr lang="en-US" b="1" dirty="0">
                <a:solidFill>
                  <a:schemeClr val="tx2"/>
                </a:solidFill>
              </a:rPr>
              <a:t>Definition</a:t>
            </a:r>
            <a:r>
              <a:rPr lang="en-US" dirty="0">
                <a:solidFill>
                  <a:schemeClr val="tx2"/>
                </a:solidFill>
              </a:rPr>
              <a:t> – When reviewing the definition, you must determine if the overall duties fit within the definition.</a:t>
            </a:r>
          </a:p>
          <a:p>
            <a:pPr marL="457200" indent="-457200">
              <a:lnSpc>
                <a:spcPct val="100000"/>
              </a:lnSpc>
              <a:buFont typeface="+mj-lt"/>
              <a:buAutoNum type="arabicPeriod"/>
            </a:pPr>
            <a:r>
              <a:rPr lang="en-US" b="1" dirty="0">
                <a:solidFill>
                  <a:schemeClr val="tx2"/>
                </a:solidFill>
              </a:rPr>
              <a:t>Distinguishing Characteristics </a:t>
            </a:r>
            <a:r>
              <a:rPr lang="en-US" dirty="0">
                <a:solidFill>
                  <a:schemeClr val="tx2"/>
                </a:solidFill>
              </a:rPr>
              <a:t>– When comparing multiple classifications, you will use the distinguishing characteristics to determine which classification best describes the overall duties and responsibilities of a position. </a:t>
            </a:r>
          </a:p>
          <a:p>
            <a:pPr marL="0" indent="0">
              <a:lnSpc>
                <a:spcPct val="100000"/>
              </a:lnSpc>
              <a:buNone/>
            </a:pPr>
            <a:r>
              <a:rPr lang="en-US" dirty="0">
                <a:solidFill>
                  <a:schemeClr val="tx2"/>
                </a:solidFill>
              </a:rPr>
              <a:t>This standard is applied throughout the allocation process. </a:t>
            </a:r>
          </a:p>
          <a:p>
            <a:pPr marL="0" indent="0">
              <a:lnSpc>
                <a:spcPct val="100000"/>
              </a:lnSpc>
              <a:buNone/>
            </a:pPr>
            <a:endParaRPr lang="en-US" b="1" dirty="0"/>
          </a:p>
          <a:p>
            <a:pPr marL="0" indent="0">
              <a:buNone/>
            </a:pPr>
            <a:endParaRPr lang="en-US" dirty="0"/>
          </a:p>
        </p:txBody>
      </p:sp>
      <p:sp>
        <p:nvSpPr>
          <p:cNvPr id="3" name="Date Placeholder 2">
            <a:extLst>
              <a:ext uri="{FF2B5EF4-FFF2-40B4-BE49-F238E27FC236}">
                <a16:creationId xmlns:a16="http://schemas.microsoft.com/office/drawing/2014/main" id="{808F1B0B-9DCA-9F96-3B29-7148359E0D5E}"/>
              </a:ext>
            </a:extLst>
          </p:cNvPr>
          <p:cNvSpPr>
            <a:spLocks noGrp="1"/>
          </p:cNvSpPr>
          <p:nvPr>
            <p:ph type="dt" sz="half" idx="2"/>
          </p:nvPr>
        </p:nvSpPr>
        <p:spPr/>
        <p:txBody>
          <a:bodyPr/>
          <a:lstStyle/>
          <a:p>
            <a:r>
              <a:rPr lang="en-US"/>
              <a:t>OFM </a:t>
            </a:r>
            <a:fld id="{E87447C3-3344-4FBE-AA23-AD78C8E19ACA}" type="datetime1">
              <a:rPr lang="en-US" smtClean="0"/>
              <a:pPr/>
              <a:t>7/21/2025</a:t>
            </a:fld>
            <a:endParaRPr lang="en-US"/>
          </a:p>
        </p:txBody>
      </p:sp>
      <p:sp>
        <p:nvSpPr>
          <p:cNvPr id="4" name="Slide Number Placeholder 3">
            <a:extLst>
              <a:ext uri="{FF2B5EF4-FFF2-40B4-BE49-F238E27FC236}">
                <a16:creationId xmlns:a16="http://schemas.microsoft.com/office/drawing/2014/main" id="{292FE384-4376-E30C-B8C8-6E7E2C03AE9B}"/>
              </a:ext>
            </a:extLst>
          </p:cNvPr>
          <p:cNvSpPr>
            <a:spLocks noGrp="1"/>
          </p:cNvSpPr>
          <p:nvPr>
            <p:ph type="sldNum" sz="quarter" idx="4"/>
          </p:nvPr>
        </p:nvSpPr>
        <p:spPr/>
        <p:txBody>
          <a:bodyPr/>
          <a:lstStyle/>
          <a:p>
            <a:fld id="{675BEBA6-4A57-406D-B671-F270610AB5E4}" type="slidenum">
              <a:rPr lang="en-US" smtClean="0"/>
              <a:pPr/>
              <a:t>14</a:t>
            </a:fld>
            <a:endParaRPr lang="en-US"/>
          </a:p>
        </p:txBody>
      </p:sp>
    </p:spTree>
    <p:extLst>
      <p:ext uri="{BB962C8B-B14F-4D97-AF65-F5344CB8AC3E}">
        <p14:creationId xmlns:p14="http://schemas.microsoft.com/office/powerpoint/2010/main" val="150480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F9BB244-6D81-EE60-E995-3E570B602AD9}"/>
              </a:ext>
            </a:extLst>
          </p:cNvPr>
          <p:cNvSpPr>
            <a:spLocks noGrp="1"/>
          </p:cNvSpPr>
          <p:nvPr>
            <p:ph type="title" idx="4294967295"/>
          </p:nvPr>
        </p:nvSpPr>
        <p:spPr>
          <a:xfrm>
            <a:off x="1371600" y="611188"/>
            <a:ext cx="10302875"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Understand Allocation Criteria</a:t>
            </a:r>
          </a:p>
        </p:txBody>
      </p:sp>
      <p:sp>
        <p:nvSpPr>
          <p:cNvPr id="2" name="Content Placeholder 1">
            <a:extLst>
              <a:ext uri="{FF2B5EF4-FFF2-40B4-BE49-F238E27FC236}">
                <a16:creationId xmlns:a16="http://schemas.microsoft.com/office/drawing/2014/main" id="{83977340-3E05-3AC7-56C0-C941738AAE32}"/>
              </a:ext>
            </a:extLst>
          </p:cNvPr>
          <p:cNvSpPr>
            <a:spLocks noGrp="1"/>
          </p:cNvSpPr>
          <p:nvPr>
            <p:ph idx="1"/>
          </p:nvPr>
        </p:nvSpPr>
        <p:spPr>
          <a:xfrm>
            <a:off x="1371600" y="1590261"/>
            <a:ext cx="9982200" cy="4586702"/>
          </a:xfrm>
        </p:spPr>
        <p:txBody>
          <a:bodyPr/>
          <a:lstStyle/>
          <a:p>
            <a:pPr marL="0" indent="0" algn="ctr">
              <a:lnSpc>
                <a:spcPct val="100000"/>
              </a:lnSpc>
              <a:buNone/>
            </a:pPr>
            <a:r>
              <a:rPr lang="en-US" sz="2800" b="1" dirty="0">
                <a:solidFill>
                  <a:schemeClr val="tx2"/>
                </a:solidFill>
              </a:rPr>
              <a:t>Do not consider:</a:t>
            </a:r>
          </a:p>
          <a:p>
            <a:pPr>
              <a:lnSpc>
                <a:spcPct val="100000"/>
              </a:lnSpc>
            </a:pPr>
            <a:r>
              <a:rPr lang="en-US" dirty="0">
                <a:solidFill>
                  <a:schemeClr val="tx2"/>
                </a:solidFill>
              </a:rPr>
              <a:t>Desired salary</a:t>
            </a:r>
          </a:p>
          <a:p>
            <a:pPr>
              <a:lnSpc>
                <a:spcPct val="100000"/>
              </a:lnSpc>
            </a:pPr>
            <a:r>
              <a:rPr lang="en-US" dirty="0">
                <a:solidFill>
                  <a:schemeClr val="tx2"/>
                </a:solidFill>
              </a:rPr>
              <a:t>Volume of work</a:t>
            </a:r>
          </a:p>
          <a:p>
            <a:pPr>
              <a:lnSpc>
                <a:spcPct val="100000"/>
              </a:lnSpc>
            </a:pPr>
            <a:r>
              <a:rPr lang="en-US" dirty="0">
                <a:solidFill>
                  <a:schemeClr val="tx2"/>
                </a:solidFill>
              </a:rPr>
              <a:t>Comparisons to allocations of other positions </a:t>
            </a:r>
          </a:p>
          <a:p>
            <a:pPr>
              <a:lnSpc>
                <a:spcPct val="100000"/>
              </a:lnSpc>
            </a:pPr>
            <a:r>
              <a:rPr lang="en-US" dirty="0">
                <a:solidFill>
                  <a:schemeClr val="tx2"/>
                </a:solidFill>
              </a:rPr>
              <a:t>Expertise and training not required for the position</a:t>
            </a:r>
          </a:p>
          <a:p>
            <a:pPr>
              <a:lnSpc>
                <a:spcPct val="100000"/>
              </a:lnSpc>
            </a:pPr>
            <a:r>
              <a:rPr lang="en-US" dirty="0">
                <a:solidFill>
                  <a:schemeClr val="tx2"/>
                </a:solidFill>
              </a:rPr>
              <a:t>Current incumbent’s performance or ability to perform higher-level or different work</a:t>
            </a:r>
          </a:p>
          <a:p>
            <a:pPr>
              <a:lnSpc>
                <a:spcPct val="100000"/>
              </a:lnSpc>
            </a:pPr>
            <a:r>
              <a:rPr lang="en-US" dirty="0">
                <a:solidFill>
                  <a:schemeClr val="tx2"/>
                </a:solidFill>
              </a:rPr>
              <a:t>Seniority </a:t>
            </a:r>
          </a:p>
          <a:p>
            <a:pPr>
              <a:lnSpc>
                <a:spcPct val="100000"/>
              </a:lnSpc>
            </a:pPr>
            <a:r>
              <a:rPr lang="en-US" dirty="0">
                <a:solidFill>
                  <a:schemeClr val="tx2"/>
                </a:solidFill>
              </a:rPr>
              <a:t>Working titles </a:t>
            </a:r>
          </a:p>
          <a:p>
            <a:pPr marL="0" indent="0">
              <a:lnSpc>
                <a:spcPct val="100000"/>
              </a:lnSpc>
              <a:buNone/>
            </a:pPr>
            <a:endParaRPr lang="en-US" b="1" dirty="0"/>
          </a:p>
          <a:p>
            <a:pPr marL="0" indent="0">
              <a:buNone/>
            </a:pPr>
            <a:endParaRPr lang="en-US" dirty="0"/>
          </a:p>
        </p:txBody>
      </p:sp>
      <p:sp>
        <p:nvSpPr>
          <p:cNvPr id="3" name="Date Placeholder 2">
            <a:extLst>
              <a:ext uri="{FF2B5EF4-FFF2-40B4-BE49-F238E27FC236}">
                <a16:creationId xmlns:a16="http://schemas.microsoft.com/office/drawing/2014/main" id="{808F1B0B-9DCA-9F96-3B29-7148359E0D5E}"/>
              </a:ext>
            </a:extLst>
          </p:cNvPr>
          <p:cNvSpPr>
            <a:spLocks noGrp="1"/>
          </p:cNvSpPr>
          <p:nvPr>
            <p:ph type="dt" sz="half" idx="2"/>
          </p:nvPr>
        </p:nvSpPr>
        <p:spPr/>
        <p:txBody>
          <a:bodyPr/>
          <a:lstStyle/>
          <a:p>
            <a:r>
              <a:rPr lang="en-US"/>
              <a:t>OFM </a:t>
            </a:r>
            <a:fld id="{E87447C3-3344-4FBE-AA23-AD78C8E19ACA}" type="datetime1">
              <a:rPr lang="en-US" smtClean="0"/>
              <a:pPr/>
              <a:t>7/21/2025</a:t>
            </a:fld>
            <a:endParaRPr lang="en-US"/>
          </a:p>
        </p:txBody>
      </p:sp>
      <p:sp>
        <p:nvSpPr>
          <p:cNvPr id="4" name="Slide Number Placeholder 3">
            <a:extLst>
              <a:ext uri="{FF2B5EF4-FFF2-40B4-BE49-F238E27FC236}">
                <a16:creationId xmlns:a16="http://schemas.microsoft.com/office/drawing/2014/main" id="{292FE384-4376-E30C-B8C8-6E7E2C03AE9B}"/>
              </a:ext>
            </a:extLst>
          </p:cNvPr>
          <p:cNvSpPr>
            <a:spLocks noGrp="1"/>
          </p:cNvSpPr>
          <p:nvPr>
            <p:ph type="sldNum" sz="quarter" idx="4"/>
          </p:nvPr>
        </p:nvSpPr>
        <p:spPr/>
        <p:txBody>
          <a:bodyPr/>
          <a:lstStyle/>
          <a:p>
            <a:fld id="{675BEBA6-4A57-406D-B671-F270610AB5E4}" type="slidenum">
              <a:rPr lang="en-US" smtClean="0"/>
              <a:pPr/>
              <a:t>15</a:t>
            </a:fld>
            <a:endParaRPr lang="en-US"/>
          </a:p>
        </p:txBody>
      </p:sp>
    </p:spTree>
    <p:extLst>
      <p:ext uri="{BB962C8B-B14F-4D97-AF65-F5344CB8AC3E}">
        <p14:creationId xmlns:p14="http://schemas.microsoft.com/office/powerpoint/2010/main" val="5868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72FD1-095E-9E3F-4882-61654ECC95BF}"/>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17" t="9861" r="7690" b="18584"/>
          <a:stretch/>
        </p:blipFill>
        <p:spPr>
          <a:xfrm>
            <a:off x="-1" y="0"/>
            <a:ext cx="12189899" cy="6858000"/>
          </a:xfrm>
          <a:prstGeom prst="rect">
            <a:avLst/>
          </a:prstGeom>
        </p:spPr>
      </p:pic>
      <p:sp>
        <p:nvSpPr>
          <p:cNvPr id="6" name="Rectangle 5">
            <a:extLst>
              <a:ext uri="{FF2B5EF4-FFF2-40B4-BE49-F238E27FC236}">
                <a16:creationId xmlns:a16="http://schemas.microsoft.com/office/drawing/2014/main" id="{515ACB4D-39AF-6ACD-8CA0-D7E47AC08FAB}"/>
              </a:ext>
              <a:ext uri="{C183D7F6-B498-43B3-948B-1728B52AA6E4}">
                <adec:decorative xmlns:adec="http://schemas.microsoft.com/office/drawing/2017/decorative" val="1"/>
              </a:ext>
            </a:extLst>
          </p:cNvPr>
          <p:cNvSpPr>
            <a:spLocks/>
          </p:cNvSpPr>
          <p:nvPr/>
        </p:nvSpPr>
        <p:spPr>
          <a:xfrm>
            <a:off x="0" y="-1"/>
            <a:ext cx="12192000" cy="6858000"/>
          </a:xfrm>
          <a:prstGeom prst="rect">
            <a:avLst/>
          </a:prstGeom>
          <a:solidFill>
            <a:srgbClr val="444BA0">
              <a:alpha val="7176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6B0C0D0-9D1B-7052-6B8A-2A37DB4EADD5}"/>
              </a:ext>
              <a:ext uri="{C183D7F6-B498-43B3-948B-1728B52AA6E4}">
                <adec:decorative xmlns:adec="http://schemas.microsoft.com/office/drawing/2017/decorative" val="1"/>
              </a:ext>
            </a:extLst>
          </p:cNvPr>
          <p:cNvSpPr/>
          <p:nvPr/>
        </p:nvSpPr>
        <p:spPr>
          <a:xfrm>
            <a:off x="0" y="6188959"/>
            <a:ext cx="12192000" cy="669040"/>
          </a:xfrm>
          <a:prstGeom prst="rect">
            <a:avLst/>
          </a:prstGeom>
          <a:solidFill>
            <a:srgbClr val="2E32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644DD90-7952-B7FF-5F5C-E4F1AF4F747A}"/>
              </a:ext>
              <a:ext uri="{C183D7F6-B498-43B3-948B-1728B52AA6E4}">
                <adec:decorative xmlns:adec="http://schemas.microsoft.com/office/drawing/2017/decorative" val="1"/>
              </a:ext>
            </a:extLst>
          </p:cNvPr>
          <p:cNvSpPr/>
          <p:nvPr/>
        </p:nvSpPr>
        <p:spPr>
          <a:xfrm>
            <a:off x="-2102" y="6126539"/>
            <a:ext cx="12192000" cy="101492"/>
          </a:xfrm>
          <a:prstGeom prst="rect">
            <a:avLst/>
          </a:prstGeom>
          <a:gradFill flip="none" rotWithShape="1">
            <a:gsLst>
              <a:gs pos="0">
                <a:srgbClr val="1E97BD"/>
              </a:gs>
              <a:gs pos="100000">
                <a:srgbClr val="C2095A"/>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6DB31AA-5866-5C9E-00E0-C918BAEB6F96}"/>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6374"/>
          <a:stretch/>
        </p:blipFill>
        <p:spPr>
          <a:xfrm>
            <a:off x="341140" y="6350266"/>
            <a:ext cx="994120" cy="385497"/>
          </a:xfrm>
          <a:prstGeom prst="rect">
            <a:avLst/>
          </a:prstGeom>
        </p:spPr>
      </p:pic>
      <p:sp>
        <p:nvSpPr>
          <p:cNvPr id="8" name="Title 7">
            <a:extLst>
              <a:ext uri="{FF2B5EF4-FFF2-40B4-BE49-F238E27FC236}">
                <a16:creationId xmlns:a16="http://schemas.microsoft.com/office/drawing/2014/main" id="{A8A3DF2F-F4B4-F9B7-181D-9C2D62EC53F8}"/>
              </a:ext>
            </a:extLst>
          </p:cNvPr>
          <p:cNvSpPr txBox="1">
            <a:spLocks noGrp="1"/>
          </p:cNvSpPr>
          <p:nvPr>
            <p:ph type="title" idx="4294967295"/>
          </p:nvPr>
        </p:nvSpPr>
        <p:spPr>
          <a:xfrm>
            <a:off x="0" y="2276788"/>
            <a:ext cx="12189898"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800" b="1" dirty="0">
                <a:solidFill>
                  <a:schemeClr val="bg1"/>
                </a:solidFill>
                <a:latin typeface="+mn-lt"/>
                <a:ea typeface="+mn-ea"/>
                <a:cs typeface="+mn-cs"/>
              </a:rPr>
              <a:t>Determine Relevant Class Specifications</a:t>
            </a:r>
            <a:endParaRPr kumimoji="0" lang="en-US" sz="480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630529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F9BB244-6D81-EE60-E995-3E570B602AD9}"/>
              </a:ext>
            </a:extLst>
          </p:cNvPr>
          <p:cNvSpPr>
            <a:spLocks noGrp="1"/>
          </p:cNvSpPr>
          <p:nvPr>
            <p:ph type="title" idx="4294967295"/>
          </p:nvPr>
        </p:nvSpPr>
        <p:spPr>
          <a:xfrm>
            <a:off x="1371600" y="611188"/>
            <a:ext cx="10302875"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Determine Relevant Class Specifications </a:t>
            </a:r>
          </a:p>
        </p:txBody>
      </p:sp>
      <p:sp>
        <p:nvSpPr>
          <p:cNvPr id="2" name="Content Placeholder 1">
            <a:extLst>
              <a:ext uri="{FF2B5EF4-FFF2-40B4-BE49-F238E27FC236}">
                <a16:creationId xmlns:a16="http://schemas.microsoft.com/office/drawing/2014/main" id="{83977340-3E05-3AC7-56C0-C941738AAE32}"/>
              </a:ext>
            </a:extLst>
          </p:cNvPr>
          <p:cNvSpPr>
            <a:spLocks noGrp="1"/>
          </p:cNvSpPr>
          <p:nvPr>
            <p:ph idx="1"/>
          </p:nvPr>
        </p:nvSpPr>
        <p:spPr>
          <a:xfrm>
            <a:off x="1371599" y="1873595"/>
            <a:ext cx="9982200" cy="4050127"/>
          </a:xfrm>
        </p:spPr>
        <p:txBody>
          <a:bodyPr/>
          <a:lstStyle/>
          <a:p>
            <a:pPr marL="0" indent="0">
              <a:lnSpc>
                <a:spcPct val="100000"/>
              </a:lnSpc>
              <a:buNone/>
            </a:pPr>
            <a:r>
              <a:rPr lang="en-US" dirty="0">
                <a:solidFill>
                  <a:schemeClr val="tx2"/>
                </a:solidFill>
              </a:rPr>
              <a:t>While the Manager may recommend a class or class series for the position to be allocated to, you should:</a:t>
            </a:r>
          </a:p>
          <a:p>
            <a:pPr lvl="1">
              <a:lnSpc>
                <a:spcPct val="100000"/>
              </a:lnSpc>
            </a:pPr>
            <a:r>
              <a:rPr lang="en-US" dirty="0">
                <a:solidFill>
                  <a:schemeClr val="tx2"/>
                </a:solidFill>
              </a:rPr>
              <a:t>Identify kind of work, the general level and classes/series that may match</a:t>
            </a:r>
          </a:p>
          <a:p>
            <a:pPr lvl="1">
              <a:lnSpc>
                <a:spcPct val="100000"/>
              </a:lnSpc>
            </a:pPr>
            <a:r>
              <a:rPr lang="en-US" dirty="0">
                <a:solidFill>
                  <a:schemeClr val="tx2"/>
                </a:solidFill>
              </a:rPr>
              <a:t>Start with the current and proposed class or class series</a:t>
            </a:r>
          </a:p>
          <a:p>
            <a:pPr lvl="1">
              <a:lnSpc>
                <a:spcPct val="100000"/>
              </a:lnSpc>
            </a:pPr>
            <a:r>
              <a:rPr lang="en-US" dirty="0">
                <a:solidFill>
                  <a:schemeClr val="tx2"/>
                </a:solidFill>
              </a:rPr>
              <a:t>Compare the purpose of the position to class specifications to narrow the classes being considered</a:t>
            </a:r>
          </a:p>
          <a:p>
            <a:pPr marL="0" indent="0">
              <a:lnSpc>
                <a:spcPct val="100000"/>
              </a:lnSpc>
              <a:buNone/>
            </a:pPr>
            <a:r>
              <a:rPr lang="en-US" dirty="0">
                <a:solidFill>
                  <a:schemeClr val="tx2"/>
                </a:solidFill>
              </a:rPr>
              <a:t>You may use search options in the Classified Job Listing on the website to narrow down the class specifications to review. </a:t>
            </a:r>
          </a:p>
          <a:p>
            <a:pPr marL="0" indent="0">
              <a:lnSpc>
                <a:spcPct val="100000"/>
              </a:lnSpc>
              <a:buNone/>
            </a:pPr>
            <a:endParaRPr lang="en-US" b="1" dirty="0"/>
          </a:p>
          <a:p>
            <a:pPr marL="0" indent="0">
              <a:buNone/>
            </a:pPr>
            <a:endParaRPr lang="en-US" dirty="0"/>
          </a:p>
        </p:txBody>
      </p:sp>
      <p:sp>
        <p:nvSpPr>
          <p:cNvPr id="3" name="Date Placeholder 2">
            <a:extLst>
              <a:ext uri="{FF2B5EF4-FFF2-40B4-BE49-F238E27FC236}">
                <a16:creationId xmlns:a16="http://schemas.microsoft.com/office/drawing/2014/main" id="{808F1B0B-9DCA-9F96-3B29-7148359E0D5E}"/>
              </a:ext>
            </a:extLst>
          </p:cNvPr>
          <p:cNvSpPr>
            <a:spLocks noGrp="1"/>
          </p:cNvSpPr>
          <p:nvPr>
            <p:ph type="dt" sz="half" idx="2"/>
          </p:nvPr>
        </p:nvSpPr>
        <p:spPr/>
        <p:txBody>
          <a:bodyPr/>
          <a:lstStyle/>
          <a:p>
            <a:r>
              <a:rPr lang="en-US"/>
              <a:t>OFM </a:t>
            </a:r>
            <a:fld id="{E87447C3-3344-4FBE-AA23-AD78C8E19ACA}" type="datetime1">
              <a:rPr lang="en-US" smtClean="0"/>
              <a:pPr/>
              <a:t>7/21/2025</a:t>
            </a:fld>
            <a:endParaRPr lang="en-US"/>
          </a:p>
        </p:txBody>
      </p:sp>
      <p:sp>
        <p:nvSpPr>
          <p:cNvPr id="4" name="Slide Number Placeholder 3">
            <a:extLst>
              <a:ext uri="{FF2B5EF4-FFF2-40B4-BE49-F238E27FC236}">
                <a16:creationId xmlns:a16="http://schemas.microsoft.com/office/drawing/2014/main" id="{292FE384-4376-E30C-B8C8-6E7E2C03AE9B}"/>
              </a:ext>
            </a:extLst>
          </p:cNvPr>
          <p:cNvSpPr>
            <a:spLocks noGrp="1"/>
          </p:cNvSpPr>
          <p:nvPr>
            <p:ph type="sldNum" sz="quarter" idx="4"/>
          </p:nvPr>
        </p:nvSpPr>
        <p:spPr/>
        <p:txBody>
          <a:bodyPr/>
          <a:lstStyle/>
          <a:p>
            <a:fld id="{675BEBA6-4A57-406D-B671-F270610AB5E4}" type="slidenum">
              <a:rPr lang="en-US" smtClean="0"/>
              <a:pPr/>
              <a:t>17</a:t>
            </a:fld>
            <a:endParaRPr lang="en-US"/>
          </a:p>
        </p:txBody>
      </p:sp>
    </p:spTree>
    <p:extLst>
      <p:ext uri="{BB962C8B-B14F-4D97-AF65-F5344CB8AC3E}">
        <p14:creationId xmlns:p14="http://schemas.microsoft.com/office/powerpoint/2010/main" val="3124195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F9BB244-6D81-EE60-E995-3E570B602AD9}"/>
              </a:ext>
            </a:extLst>
          </p:cNvPr>
          <p:cNvSpPr>
            <a:spLocks noGrp="1"/>
          </p:cNvSpPr>
          <p:nvPr>
            <p:ph type="title" idx="4294967295"/>
          </p:nvPr>
        </p:nvSpPr>
        <p:spPr>
          <a:xfrm>
            <a:off x="1371600" y="611188"/>
            <a:ext cx="10302875"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Determine Relevant Class Specifications </a:t>
            </a:r>
          </a:p>
        </p:txBody>
      </p:sp>
      <p:sp>
        <p:nvSpPr>
          <p:cNvPr id="2" name="Content Placeholder 1">
            <a:extLst>
              <a:ext uri="{FF2B5EF4-FFF2-40B4-BE49-F238E27FC236}">
                <a16:creationId xmlns:a16="http://schemas.microsoft.com/office/drawing/2014/main" id="{83977340-3E05-3AC7-56C0-C941738AAE32}"/>
              </a:ext>
            </a:extLst>
          </p:cNvPr>
          <p:cNvSpPr>
            <a:spLocks noGrp="1"/>
          </p:cNvSpPr>
          <p:nvPr>
            <p:ph idx="1"/>
          </p:nvPr>
        </p:nvSpPr>
        <p:spPr>
          <a:xfrm>
            <a:off x="1371599" y="1873595"/>
            <a:ext cx="9982200" cy="4050127"/>
          </a:xfrm>
        </p:spPr>
        <p:txBody>
          <a:bodyPr/>
          <a:lstStyle/>
          <a:p>
            <a:pPr marL="0" indent="0" algn="ctr">
              <a:lnSpc>
                <a:spcPct val="100000"/>
              </a:lnSpc>
              <a:buNone/>
            </a:pPr>
            <a:r>
              <a:rPr lang="en-US" sz="2800" b="1" dirty="0">
                <a:solidFill>
                  <a:schemeClr val="tx2"/>
                </a:solidFill>
              </a:rPr>
              <a:t>“Best Fit”</a:t>
            </a:r>
          </a:p>
          <a:p>
            <a:pPr marL="0" indent="0" algn="ctr">
              <a:lnSpc>
                <a:spcPct val="100000"/>
              </a:lnSpc>
              <a:buNone/>
            </a:pPr>
            <a:r>
              <a:rPr lang="en-US" b="1" dirty="0">
                <a:solidFill>
                  <a:schemeClr val="tx2"/>
                </a:solidFill>
              </a:rPr>
              <a:t>“Best Fit” – </a:t>
            </a:r>
            <a:r>
              <a:rPr lang="en-US" dirty="0">
                <a:solidFill>
                  <a:schemeClr val="tx2"/>
                </a:solidFill>
              </a:rPr>
              <a:t>when there isn’t a more appropriate job class that exists. The duties and responsibilities of a position may not encompass the full breadth described by the classification, but the classification best describes the level, scope and diversity of the overall duties and responsibilities of the position. </a:t>
            </a:r>
            <a:endParaRPr lang="en-US" b="1" dirty="0">
              <a:solidFill>
                <a:schemeClr val="tx2"/>
              </a:solidFill>
            </a:endParaRPr>
          </a:p>
          <a:p>
            <a:pPr marL="0" indent="0">
              <a:buNone/>
            </a:pPr>
            <a:endParaRPr lang="en-US" dirty="0"/>
          </a:p>
        </p:txBody>
      </p:sp>
      <p:sp>
        <p:nvSpPr>
          <p:cNvPr id="3" name="Date Placeholder 2">
            <a:extLst>
              <a:ext uri="{FF2B5EF4-FFF2-40B4-BE49-F238E27FC236}">
                <a16:creationId xmlns:a16="http://schemas.microsoft.com/office/drawing/2014/main" id="{808F1B0B-9DCA-9F96-3B29-7148359E0D5E}"/>
              </a:ext>
            </a:extLst>
          </p:cNvPr>
          <p:cNvSpPr>
            <a:spLocks noGrp="1"/>
          </p:cNvSpPr>
          <p:nvPr>
            <p:ph type="dt" sz="half" idx="2"/>
          </p:nvPr>
        </p:nvSpPr>
        <p:spPr/>
        <p:txBody>
          <a:bodyPr/>
          <a:lstStyle/>
          <a:p>
            <a:r>
              <a:rPr lang="en-US"/>
              <a:t>OFM </a:t>
            </a:r>
            <a:fld id="{E87447C3-3344-4FBE-AA23-AD78C8E19ACA}" type="datetime1">
              <a:rPr lang="en-US" smtClean="0"/>
              <a:pPr/>
              <a:t>7/21/2025</a:t>
            </a:fld>
            <a:endParaRPr lang="en-US"/>
          </a:p>
        </p:txBody>
      </p:sp>
      <p:sp>
        <p:nvSpPr>
          <p:cNvPr id="4" name="Slide Number Placeholder 3">
            <a:extLst>
              <a:ext uri="{FF2B5EF4-FFF2-40B4-BE49-F238E27FC236}">
                <a16:creationId xmlns:a16="http://schemas.microsoft.com/office/drawing/2014/main" id="{292FE384-4376-E30C-B8C8-6E7E2C03AE9B}"/>
              </a:ext>
            </a:extLst>
          </p:cNvPr>
          <p:cNvSpPr>
            <a:spLocks noGrp="1"/>
          </p:cNvSpPr>
          <p:nvPr>
            <p:ph type="sldNum" sz="quarter" idx="4"/>
          </p:nvPr>
        </p:nvSpPr>
        <p:spPr/>
        <p:txBody>
          <a:bodyPr/>
          <a:lstStyle/>
          <a:p>
            <a:fld id="{675BEBA6-4A57-406D-B671-F270610AB5E4}" type="slidenum">
              <a:rPr lang="en-US" smtClean="0"/>
              <a:pPr/>
              <a:t>18</a:t>
            </a:fld>
            <a:endParaRPr lang="en-US"/>
          </a:p>
        </p:txBody>
      </p:sp>
    </p:spTree>
    <p:extLst>
      <p:ext uri="{BB962C8B-B14F-4D97-AF65-F5344CB8AC3E}">
        <p14:creationId xmlns:p14="http://schemas.microsoft.com/office/powerpoint/2010/main" val="300136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72FD1-095E-9E3F-4882-61654ECC95BF}"/>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17" t="9861" r="7690" b="18584"/>
          <a:stretch/>
        </p:blipFill>
        <p:spPr>
          <a:xfrm>
            <a:off x="-1" y="0"/>
            <a:ext cx="12189899" cy="6858000"/>
          </a:xfrm>
          <a:prstGeom prst="rect">
            <a:avLst/>
          </a:prstGeom>
        </p:spPr>
      </p:pic>
      <p:sp>
        <p:nvSpPr>
          <p:cNvPr id="6" name="Rectangle 5">
            <a:extLst>
              <a:ext uri="{FF2B5EF4-FFF2-40B4-BE49-F238E27FC236}">
                <a16:creationId xmlns:a16="http://schemas.microsoft.com/office/drawing/2014/main" id="{515ACB4D-39AF-6ACD-8CA0-D7E47AC08FAB}"/>
              </a:ext>
              <a:ext uri="{C183D7F6-B498-43B3-948B-1728B52AA6E4}">
                <adec:decorative xmlns:adec="http://schemas.microsoft.com/office/drawing/2017/decorative" val="1"/>
              </a:ext>
            </a:extLst>
          </p:cNvPr>
          <p:cNvSpPr>
            <a:spLocks/>
          </p:cNvSpPr>
          <p:nvPr/>
        </p:nvSpPr>
        <p:spPr>
          <a:xfrm>
            <a:off x="0" y="-1"/>
            <a:ext cx="12192000" cy="6858000"/>
          </a:xfrm>
          <a:prstGeom prst="rect">
            <a:avLst/>
          </a:prstGeom>
          <a:solidFill>
            <a:srgbClr val="444BA0">
              <a:alpha val="7176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6B0C0D0-9D1B-7052-6B8A-2A37DB4EADD5}"/>
              </a:ext>
              <a:ext uri="{C183D7F6-B498-43B3-948B-1728B52AA6E4}">
                <adec:decorative xmlns:adec="http://schemas.microsoft.com/office/drawing/2017/decorative" val="1"/>
              </a:ext>
            </a:extLst>
          </p:cNvPr>
          <p:cNvSpPr/>
          <p:nvPr/>
        </p:nvSpPr>
        <p:spPr>
          <a:xfrm>
            <a:off x="0" y="6188959"/>
            <a:ext cx="12192000" cy="669040"/>
          </a:xfrm>
          <a:prstGeom prst="rect">
            <a:avLst/>
          </a:prstGeom>
          <a:solidFill>
            <a:srgbClr val="2E32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644DD90-7952-B7FF-5F5C-E4F1AF4F747A}"/>
              </a:ext>
              <a:ext uri="{C183D7F6-B498-43B3-948B-1728B52AA6E4}">
                <adec:decorative xmlns:adec="http://schemas.microsoft.com/office/drawing/2017/decorative" val="1"/>
              </a:ext>
            </a:extLst>
          </p:cNvPr>
          <p:cNvSpPr/>
          <p:nvPr/>
        </p:nvSpPr>
        <p:spPr>
          <a:xfrm>
            <a:off x="-2102" y="6126539"/>
            <a:ext cx="12192000" cy="101492"/>
          </a:xfrm>
          <a:prstGeom prst="rect">
            <a:avLst/>
          </a:prstGeom>
          <a:gradFill flip="none" rotWithShape="1">
            <a:gsLst>
              <a:gs pos="0">
                <a:srgbClr val="1E97BD"/>
              </a:gs>
              <a:gs pos="100000">
                <a:srgbClr val="C2095A"/>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6DB31AA-5866-5C9E-00E0-C918BAEB6F96}"/>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6374"/>
          <a:stretch/>
        </p:blipFill>
        <p:spPr>
          <a:xfrm>
            <a:off x="341140" y="6350266"/>
            <a:ext cx="994120" cy="385497"/>
          </a:xfrm>
          <a:prstGeom prst="rect">
            <a:avLst/>
          </a:prstGeom>
        </p:spPr>
      </p:pic>
      <p:sp>
        <p:nvSpPr>
          <p:cNvPr id="8" name="Title 7">
            <a:extLst>
              <a:ext uri="{FF2B5EF4-FFF2-40B4-BE49-F238E27FC236}">
                <a16:creationId xmlns:a16="http://schemas.microsoft.com/office/drawing/2014/main" id="{A8A3DF2F-F4B4-F9B7-181D-9C2D62EC53F8}"/>
              </a:ext>
            </a:extLst>
          </p:cNvPr>
          <p:cNvSpPr txBox="1">
            <a:spLocks noGrp="1"/>
          </p:cNvSpPr>
          <p:nvPr>
            <p:ph type="title" idx="4294967295"/>
          </p:nvPr>
        </p:nvSpPr>
        <p:spPr>
          <a:xfrm>
            <a:off x="0" y="2276788"/>
            <a:ext cx="12189898"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chemeClr val="bg1"/>
                </a:solidFill>
                <a:effectLst/>
                <a:uLnTx/>
                <a:uFillTx/>
                <a:latin typeface="+mn-lt"/>
                <a:ea typeface="+mn-ea"/>
                <a:cs typeface="+mn-cs"/>
              </a:rPr>
              <a:t>Understanding Class Specifications</a:t>
            </a:r>
            <a:endParaRPr kumimoji="0" lang="en-US" sz="480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152732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72FD1-095E-9E3F-4882-61654ECC95BF}"/>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17" t="9861" r="7690" b="18584"/>
          <a:stretch/>
        </p:blipFill>
        <p:spPr>
          <a:xfrm>
            <a:off x="-1" y="0"/>
            <a:ext cx="12189899" cy="6858000"/>
          </a:xfrm>
          <a:prstGeom prst="rect">
            <a:avLst/>
          </a:prstGeom>
        </p:spPr>
      </p:pic>
      <p:sp>
        <p:nvSpPr>
          <p:cNvPr id="6" name="Rectangle 5">
            <a:extLst>
              <a:ext uri="{FF2B5EF4-FFF2-40B4-BE49-F238E27FC236}">
                <a16:creationId xmlns:a16="http://schemas.microsoft.com/office/drawing/2014/main" id="{515ACB4D-39AF-6ACD-8CA0-D7E47AC08FAB}"/>
              </a:ext>
              <a:ext uri="{C183D7F6-B498-43B3-948B-1728B52AA6E4}">
                <adec:decorative xmlns:adec="http://schemas.microsoft.com/office/drawing/2017/decorative" val="1"/>
              </a:ext>
            </a:extLst>
          </p:cNvPr>
          <p:cNvSpPr>
            <a:spLocks/>
          </p:cNvSpPr>
          <p:nvPr/>
        </p:nvSpPr>
        <p:spPr>
          <a:xfrm>
            <a:off x="0" y="-1"/>
            <a:ext cx="12192000" cy="6858000"/>
          </a:xfrm>
          <a:prstGeom prst="rect">
            <a:avLst/>
          </a:prstGeom>
          <a:solidFill>
            <a:srgbClr val="444BA0">
              <a:alpha val="7176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6B0C0D0-9D1B-7052-6B8A-2A37DB4EADD5}"/>
              </a:ext>
              <a:ext uri="{C183D7F6-B498-43B3-948B-1728B52AA6E4}">
                <adec:decorative xmlns:adec="http://schemas.microsoft.com/office/drawing/2017/decorative" val="1"/>
              </a:ext>
            </a:extLst>
          </p:cNvPr>
          <p:cNvSpPr/>
          <p:nvPr/>
        </p:nvSpPr>
        <p:spPr>
          <a:xfrm>
            <a:off x="0" y="6188959"/>
            <a:ext cx="12192000" cy="669040"/>
          </a:xfrm>
          <a:prstGeom prst="rect">
            <a:avLst/>
          </a:prstGeom>
          <a:solidFill>
            <a:srgbClr val="2E32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644DD90-7952-B7FF-5F5C-E4F1AF4F747A}"/>
              </a:ext>
              <a:ext uri="{C183D7F6-B498-43B3-948B-1728B52AA6E4}">
                <adec:decorative xmlns:adec="http://schemas.microsoft.com/office/drawing/2017/decorative" val="1"/>
              </a:ext>
            </a:extLst>
          </p:cNvPr>
          <p:cNvSpPr/>
          <p:nvPr/>
        </p:nvSpPr>
        <p:spPr>
          <a:xfrm>
            <a:off x="-2102" y="6126539"/>
            <a:ext cx="12192000" cy="101492"/>
          </a:xfrm>
          <a:prstGeom prst="rect">
            <a:avLst/>
          </a:prstGeom>
          <a:gradFill flip="none" rotWithShape="1">
            <a:gsLst>
              <a:gs pos="0">
                <a:srgbClr val="1E97BD"/>
              </a:gs>
              <a:gs pos="100000">
                <a:srgbClr val="C2095A"/>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6DB31AA-5866-5C9E-00E0-C918BAEB6F96}"/>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6374"/>
          <a:stretch/>
        </p:blipFill>
        <p:spPr>
          <a:xfrm>
            <a:off x="341140" y="6350266"/>
            <a:ext cx="994120" cy="385497"/>
          </a:xfrm>
          <a:prstGeom prst="rect">
            <a:avLst/>
          </a:prstGeom>
        </p:spPr>
      </p:pic>
      <p:sp>
        <p:nvSpPr>
          <p:cNvPr id="8" name="Title 7">
            <a:extLst>
              <a:ext uri="{FF2B5EF4-FFF2-40B4-BE49-F238E27FC236}">
                <a16:creationId xmlns:a16="http://schemas.microsoft.com/office/drawing/2014/main" id="{A8A3DF2F-F4B4-F9B7-181D-9C2D62EC53F8}"/>
              </a:ext>
            </a:extLst>
          </p:cNvPr>
          <p:cNvSpPr txBox="1">
            <a:spLocks noGrp="1"/>
          </p:cNvSpPr>
          <p:nvPr>
            <p:ph type="title" idx="4294967295"/>
          </p:nvPr>
        </p:nvSpPr>
        <p:spPr>
          <a:xfrm>
            <a:off x="2219899" y="2276789"/>
            <a:ext cx="7747998" cy="15696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800" b="1" dirty="0">
                <a:solidFill>
                  <a:schemeClr val="bg1"/>
                </a:solidFill>
                <a:latin typeface="+mn-lt"/>
                <a:ea typeface="+mn-ea"/>
                <a:cs typeface="+mn-cs"/>
              </a:rPr>
              <a:t>What is a Position Allocation? </a:t>
            </a:r>
            <a:endParaRPr kumimoji="0" lang="en-US" sz="480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923729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F9BB244-6D81-EE60-E995-3E570B602AD9}"/>
              </a:ext>
            </a:extLst>
          </p:cNvPr>
          <p:cNvSpPr>
            <a:spLocks noGrp="1"/>
          </p:cNvSpPr>
          <p:nvPr>
            <p:ph type="title" idx="4294967295"/>
          </p:nvPr>
        </p:nvSpPr>
        <p:spPr>
          <a:xfrm>
            <a:off x="1371600" y="611188"/>
            <a:ext cx="10302875"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Understanding Class Specifications</a:t>
            </a:r>
          </a:p>
        </p:txBody>
      </p:sp>
      <p:sp>
        <p:nvSpPr>
          <p:cNvPr id="2" name="Content Placeholder 1">
            <a:extLst>
              <a:ext uri="{FF2B5EF4-FFF2-40B4-BE49-F238E27FC236}">
                <a16:creationId xmlns:a16="http://schemas.microsoft.com/office/drawing/2014/main" id="{83977340-3E05-3AC7-56C0-C941738AAE32}"/>
              </a:ext>
            </a:extLst>
          </p:cNvPr>
          <p:cNvSpPr>
            <a:spLocks noGrp="1"/>
          </p:cNvSpPr>
          <p:nvPr>
            <p:ph idx="1"/>
          </p:nvPr>
        </p:nvSpPr>
        <p:spPr>
          <a:xfrm>
            <a:off x="1371599" y="1435101"/>
            <a:ext cx="9982200" cy="4634396"/>
          </a:xfrm>
        </p:spPr>
        <p:txBody>
          <a:bodyPr/>
          <a:lstStyle/>
          <a:p>
            <a:pPr marL="0" indent="0" algn="ctr">
              <a:lnSpc>
                <a:spcPct val="100000"/>
              </a:lnSpc>
              <a:buNone/>
            </a:pPr>
            <a:endParaRPr lang="en-US" sz="2800" b="1" dirty="0"/>
          </a:p>
          <a:p>
            <a:pPr marL="0" indent="0" algn="ctr">
              <a:lnSpc>
                <a:spcPct val="100000"/>
              </a:lnSpc>
              <a:buNone/>
            </a:pPr>
            <a:r>
              <a:rPr lang="en-US" sz="2800" b="1" dirty="0">
                <a:solidFill>
                  <a:schemeClr val="tx2"/>
                </a:solidFill>
              </a:rPr>
              <a:t>Allocation Resources </a:t>
            </a:r>
          </a:p>
          <a:p>
            <a:pPr marL="0" indent="0" algn="ctr">
              <a:lnSpc>
                <a:spcPct val="100000"/>
              </a:lnSpc>
              <a:buNone/>
            </a:pPr>
            <a:endParaRPr lang="en-US" sz="2800" b="1" dirty="0">
              <a:solidFill>
                <a:schemeClr val="tx2"/>
              </a:solidFill>
            </a:endParaRPr>
          </a:p>
          <a:p>
            <a:pPr>
              <a:lnSpc>
                <a:spcPct val="100000"/>
              </a:lnSpc>
            </a:pPr>
            <a:r>
              <a:rPr lang="en-US" sz="2800" dirty="0">
                <a:solidFill>
                  <a:schemeClr val="tx2"/>
                </a:solidFill>
              </a:rPr>
              <a:t>Glossary of Classification Terms</a:t>
            </a:r>
          </a:p>
          <a:p>
            <a:pPr>
              <a:lnSpc>
                <a:spcPct val="100000"/>
              </a:lnSpc>
            </a:pPr>
            <a:r>
              <a:rPr lang="en-US" sz="2800" dirty="0">
                <a:solidFill>
                  <a:schemeClr val="tx2"/>
                </a:solidFill>
              </a:rPr>
              <a:t>Terms and Punctuation – How to Review for Allocating Criteria</a:t>
            </a:r>
          </a:p>
          <a:p>
            <a:pPr>
              <a:lnSpc>
                <a:spcPct val="100000"/>
              </a:lnSpc>
            </a:pPr>
            <a:r>
              <a:rPr lang="en-US" sz="2800" dirty="0">
                <a:solidFill>
                  <a:schemeClr val="tx2"/>
                </a:solidFill>
              </a:rPr>
              <a:t>Calculating Percentages of Time Spent on Job Responsibilities </a:t>
            </a:r>
          </a:p>
        </p:txBody>
      </p:sp>
      <p:sp>
        <p:nvSpPr>
          <p:cNvPr id="3" name="Date Placeholder 2">
            <a:extLst>
              <a:ext uri="{FF2B5EF4-FFF2-40B4-BE49-F238E27FC236}">
                <a16:creationId xmlns:a16="http://schemas.microsoft.com/office/drawing/2014/main" id="{808F1B0B-9DCA-9F96-3B29-7148359E0D5E}"/>
              </a:ext>
            </a:extLst>
          </p:cNvPr>
          <p:cNvSpPr>
            <a:spLocks noGrp="1"/>
          </p:cNvSpPr>
          <p:nvPr>
            <p:ph type="dt" sz="half" idx="2"/>
          </p:nvPr>
        </p:nvSpPr>
        <p:spPr/>
        <p:txBody>
          <a:bodyPr/>
          <a:lstStyle/>
          <a:p>
            <a:r>
              <a:rPr lang="en-US"/>
              <a:t>OFM </a:t>
            </a:r>
            <a:fld id="{E87447C3-3344-4FBE-AA23-AD78C8E19ACA}" type="datetime1">
              <a:rPr lang="en-US" smtClean="0"/>
              <a:pPr/>
              <a:t>7/21/2025</a:t>
            </a:fld>
            <a:endParaRPr lang="en-US"/>
          </a:p>
        </p:txBody>
      </p:sp>
      <p:sp>
        <p:nvSpPr>
          <p:cNvPr id="4" name="Slide Number Placeholder 3">
            <a:extLst>
              <a:ext uri="{FF2B5EF4-FFF2-40B4-BE49-F238E27FC236}">
                <a16:creationId xmlns:a16="http://schemas.microsoft.com/office/drawing/2014/main" id="{292FE384-4376-E30C-B8C8-6E7E2C03AE9B}"/>
              </a:ext>
            </a:extLst>
          </p:cNvPr>
          <p:cNvSpPr>
            <a:spLocks noGrp="1"/>
          </p:cNvSpPr>
          <p:nvPr>
            <p:ph type="sldNum" sz="quarter" idx="4"/>
          </p:nvPr>
        </p:nvSpPr>
        <p:spPr/>
        <p:txBody>
          <a:bodyPr/>
          <a:lstStyle/>
          <a:p>
            <a:fld id="{675BEBA6-4A57-406D-B671-F270610AB5E4}" type="slidenum">
              <a:rPr lang="en-US" smtClean="0"/>
              <a:pPr/>
              <a:t>20</a:t>
            </a:fld>
            <a:endParaRPr lang="en-US"/>
          </a:p>
        </p:txBody>
      </p:sp>
    </p:spTree>
    <p:extLst>
      <p:ext uri="{BB962C8B-B14F-4D97-AF65-F5344CB8AC3E}">
        <p14:creationId xmlns:p14="http://schemas.microsoft.com/office/powerpoint/2010/main" val="3978824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F9BB244-6D81-EE60-E995-3E570B602AD9}"/>
              </a:ext>
            </a:extLst>
          </p:cNvPr>
          <p:cNvSpPr>
            <a:spLocks noGrp="1"/>
          </p:cNvSpPr>
          <p:nvPr>
            <p:ph type="title" idx="4294967295"/>
          </p:nvPr>
        </p:nvSpPr>
        <p:spPr>
          <a:xfrm>
            <a:off x="1371600" y="611188"/>
            <a:ext cx="10302875"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Understanding Class Specifications</a:t>
            </a:r>
          </a:p>
        </p:txBody>
      </p:sp>
      <p:sp>
        <p:nvSpPr>
          <p:cNvPr id="2" name="Content Placeholder 1">
            <a:extLst>
              <a:ext uri="{FF2B5EF4-FFF2-40B4-BE49-F238E27FC236}">
                <a16:creationId xmlns:a16="http://schemas.microsoft.com/office/drawing/2014/main" id="{83977340-3E05-3AC7-56C0-C941738AAE32}"/>
              </a:ext>
            </a:extLst>
          </p:cNvPr>
          <p:cNvSpPr>
            <a:spLocks noGrp="1"/>
          </p:cNvSpPr>
          <p:nvPr>
            <p:ph idx="1"/>
          </p:nvPr>
        </p:nvSpPr>
        <p:spPr>
          <a:xfrm>
            <a:off x="1371599" y="1435101"/>
            <a:ext cx="9982200" cy="4634396"/>
          </a:xfrm>
        </p:spPr>
        <p:txBody>
          <a:bodyPr/>
          <a:lstStyle/>
          <a:p>
            <a:pPr marL="0" indent="0" algn="ctr">
              <a:lnSpc>
                <a:spcPct val="100000"/>
              </a:lnSpc>
              <a:buNone/>
            </a:pPr>
            <a:endParaRPr lang="en-US" sz="2800" b="1" dirty="0"/>
          </a:p>
          <a:p>
            <a:pPr marL="0" indent="0" algn="ctr">
              <a:lnSpc>
                <a:spcPct val="100000"/>
              </a:lnSpc>
              <a:buNone/>
            </a:pPr>
            <a:endParaRPr lang="en-US" sz="4000" b="1" dirty="0"/>
          </a:p>
          <a:p>
            <a:pPr marL="0" indent="0" algn="ctr">
              <a:lnSpc>
                <a:spcPct val="100000"/>
              </a:lnSpc>
              <a:buNone/>
            </a:pPr>
            <a:r>
              <a:rPr lang="en-US" sz="3600" b="1" dirty="0">
                <a:solidFill>
                  <a:schemeClr val="tx2"/>
                </a:solidFill>
              </a:rPr>
              <a:t>Human Resource Consultant Series </a:t>
            </a:r>
            <a:endParaRPr lang="en-US" sz="3600" dirty="0">
              <a:solidFill>
                <a:schemeClr val="tx2"/>
              </a:solidFill>
            </a:endParaRPr>
          </a:p>
        </p:txBody>
      </p:sp>
      <p:sp>
        <p:nvSpPr>
          <p:cNvPr id="3" name="Date Placeholder 2">
            <a:extLst>
              <a:ext uri="{FF2B5EF4-FFF2-40B4-BE49-F238E27FC236}">
                <a16:creationId xmlns:a16="http://schemas.microsoft.com/office/drawing/2014/main" id="{808F1B0B-9DCA-9F96-3B29-7148359E0D5E}"/>
              </a:ext>
            </a:extLst>
          </p:cNvPr>
          <p:cNvSpPr>
            <a:spLocks noGrp="1"/>
          </p:cNvSpPr>
          <p:nvPr>
            <p:ph type="dt" sz="half" idx="2"/>
          </p:nvPr>
        </p:nvSpPr>
        <p:spPr/>
        <p:txBody>
          <a:bodyPr/>
          <a:lstStyle/>
          <a:p>
            <a:r>
              <a:rPr lang="en-US"/>
              <a:t>OFM </a:t>
            </a:r>
            <a:fld id="{E87447C3-3344-4FBE-AA23-AD78C8E19ACA}" type="datetime1">
              <a:rPr lang="en-US" smtClean="0"/>
              <a:pPr/>
              <a:t>7/21/2025</a:t>
            </a:fld>
            <a:endParaRPr lang="en-US"/>
          </a:p>
        </p:txBody>
      </p:sp>
      <p:sp>
        <p:nvSpPr>
          <p:cNvPr id="4" name="Slide Number Placeholder 3">
            <a:extLst>
              <a:ext uri="{FF2B5EF4-FFF2-40B4-BE49-F238E27FC236}">
                <a16:creationId xmlns:a16="http://schemas.microsoft.com/office/drawing/2014/main" id="{292FE384-4376-E30C-B8C8-6E7E2C03AE9B}"/>
              </a:ext>
            </a:extLst>
          </p:cNvPr>
          <p:cNvSpPr>
            <a:spLocks noGrp="1"/>
          </p:cNvSpPr>
          <p:nvPr>
            <p:ph type="sldNum" sz="quarter" idx="4"/>
          </p:nvPr>
        </p:nvSpPr>
        <p:spPr/>
        <p:txBody>
          <a:bodyPr/>
          <a:lstStyle/>
          <a:p>
            <a:fld id="{675BEBA6-4A57-406D-B671-F270610AB5E4}" type="slidenum">
              <a:rPr lang="en-US" smtClean="0"/>
              <a:pPr/>
              <a:t>21</a:t>
            </a:fld>
            <a:endParaRPr lang="en-US"/>
          </a:p>
        </p:txBody>
      </p:sp>
    </p:spTree>
    <p:extLst>
      <p:ext uri="{BB962C8B-B14F-4D97-AF65-F5344CB8AC3E}">
        <p14:creationId xmlns:p14="http://schemas.microsoft.com/office/powerpoint/2010/main" val="1742314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F9BB244-6D81-EE60-E995-3E570B602AD9}"/>
              </a:ext>
            </a:extLst>
          </p:cNvPr>
          <p:cNvSpPr>
            <a:spLocks noGrp="1"/>
          </p:cNvSpPr>
          <p:nvPr>
            <p:ph type="title" idx="4294967295"/>
          </p:nvPr>
        </p:nvSpPr>
        <p:spPr>
          <a:xfrm>
            <a:off x="1371600" y="611188"/>
            <a:ext cx="10302875"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Understanding Class Specifications </a:t>
            </a:r>
          </a:p>
        </p:txBody>
      </p:sp>
      <p:sp>
        <p:nvSpPr>
          <p:cNvPr id="2" name="Content Placeholder 1">
            <a:extLst>
              <a:ext uri="{FF2B5EF4-FFF2-40B4-BE49-F238E27FC236}">
                <a16:creationId xmlns:a16="http://schemas.microsoft.com/office/drawing/2014/main" id="{83977340-3E05-3AC7-56C0-C941738AAE32}"/>
              </a:ext>
            </a:extLst>
          </p:cNvPr>
          <p:cNvSpPr>
            <a:spLocks noGrp="1"/>
          </p:cNvSpPr>
          <p:nvPr>
            <p:ph idx="1"/>
          </p:nvPr>
        </p:nvSpPr>
        <p:spPr>
          <a:xfrm>
            <a:off x="1050924" y="1435101"/>
            <a:ext cx="11046341" cy="4634396"/>
          </a:xfrm>
        </p:spPr>
        <p:txBody>
          <a:bodyPr/>
          <a:lstStyle/>
          <a:p>
            <a:pPr algn="l">
              <a:lnSpc>
                <a:spcPct val="100000"/>
              </a:lnSpc>
              <a:spcBef>
                <a:spcPts val="0"/>
              </a:spcBef>
              <a:buNone/>
            </a:pPr>
            <a:r>
              <a:rPr lang="en-US" sz="1400" b="0" i="0" dirty="0">
                <a:solidFill>
                  <a:srgbClr val="575757"/>
                </a:solidFill>
                <a:effectLst/>
              </a:rPr>
              <a:t>HUMAN RESOURCE CONSULTANT ASSISTANT 1</a:t>
            </a:r>
          </a:p>
          <a:p>
            <a:pPr algn="l">
              <a:lnSpc>
                <a:spcPct val="100000"/>
              </a:lnSpc>
              <a:spcBef>
                <a:spcPts val="0"/>
              </a:spcBef>
              <a:buNone/>
            </a:pPr>
            <a:r>
              <a:rPr lang="en-US" sz="1400" b="0" i="0" dirty="0">
                <a:solidFill>
                  <a:srgbClr val="575757"/>
                </a:solidFill>
                <a:effectLst/>
              </a:rPr>
              <a:t>Class Code: 123E</a:t>
            </a:r>
          </a:p>
          <a:p>
            <a:pPr algn="l">
              <a:lnSpc>
                <a:spcPct val="100000"/>
              </a:lnSpc>
              <a:spcBef>
                <a:spcPts val="0"/>
              </a:spcBef>
              <a:buNone/>
            </a:pPr>
            <a:r>
              <a:rPr lang="en-US" sz="1400" b="0" i="0" dirty="0">
                <a:solidFill>
                  <a:srgbClr val="575757"/>
                </a:solidFill>
                <a:effectLst/>
              </a:rPr>
              <a:t>Category: Administrative Services</a:t>
            </a:r>
          </a:p>
          <a:p>
            <a:pPr algn="l">
              <a:lnSpc>
                <a:spcPct val="100000"/>
              </a:lnSpc>
              <a:spcBef>
                <a:spcPts val="0"/>
              </a:spcBef>
              <a:buNone/>
            </a:pPr>
            <a:r>
              <a:rPr lang="en-US" sz="1400" u="sng" dirty="0">
                <a:solidFill>
                  <a:srgbClr val="2F3251"/>
                </a:solidFill>
              </a:rPr>
              <a:t>Salary Range: 39</a:t>
            </a:r>
            <a:endParaRPr lang="en-US" sz="1400" b="0" i="0" dirty="0">
              <a:solidFill>
                <a:srgbClr val="575757"/>
              </a:solidFill>
              <a:effectLst/>
            </a:endParaRPr>
          </a:p>
          <a:p>
            <a:pPr algn="l">
              <a:lnSpc>
                <a:spcPts val="1800"/>
              </a:lnSpc>
              <a:spcAft>
                <a:spcPts val="750"/>
              </a:spcAft>
              <a:buNone/>
            </a:pPr>
            <a:endParaRPr lang="en-US" sz="1400" b="1" dirty="0">
              <a:solidFill>
                <a:srgbClr val="2F3251"/>
              </a:solidFill>
            </a:endParaRPr>
          </a:p>
          <a:p>
            <a:pPr algn="l">
              <a:lnSpc>
                <a:spcPts val="1800"/>
              </a:lnSpc>
              <a:spcAft>
                <a:spcPts val="750"/>
              </a:spcAft>
              <a:buNone/>
            </a:pPr>
            <a:r>
              <a:rPr lang="en-US" sz="1400" b="1" dirty="0">
                <a:solidFill>
                  <a:srgbClr val="2F3251"/>
                </a:solidFill>
              </a:rPr>
              <a:t>C</a:t>
            </a:r>
            <a:r>
              <a:rPr lang="en-US" sz="1400" b="1" i="0" dirty="0">
                <a:solidFill>
                  <a:srgbClr val="2F3251"/>
                </a:solidFill>
                <a:effectLst/>
              </a:rPr>
              <a:t>lass Series Concept</a:t>
            </a:r>
          </a:p>
          <a:p>
            <a:pPr marL="0" indent="0" algn="l">
              <a:buNone/>
            </a:pPr>
            <a:r>
              <a:rPr lang="en-US" sz="1400" b="0" i="0" dirty="0">
                <a:solidFill>
                  <a:schemeClr val="tx2"/>
                </a:solidFill>
                <a:effectLst/>
              </a:rPr>
              <a:t>Human resource professionals are </a:t>
            </a:r>
            <a:r>
              <a:rPr lang="en-US" sz="1400" b="0" i="0" u="sng" dirty="0">
                <a:solidFill>
                  <a:schemeClr val="tx2"/>
                </a:solidFill>
                <a:effectLst/>
              </a:rPr>
              <a:t>involved in assignments that frequently crossover or merge traditional functions and specialties </a:t>
            </a:r>
            <a:r>
              <a:rPr lang="en-US" sz="1400" b="0" i="0" dirty="0">
                <a:solidFill>
                  <a:schemeClr val="tx2"/>
                </a:solidFill>
                <a:effectLst/>
              </a:rPr>
              <a:t>with significant responsibility in </a:t>
            </a:r>
            <a:r>
              <a:rPr lang="en-US" sz="1400" b="0" i="0" u="sng" dirty="0">
                <a:solidFill>
                  <a:schemeClr val="tx2"/>
                </a:solidFill>
                <a:effectLst/>
              </a:rPr>
              <a:t>mitigating and reducing risk by addressing complex organizational and business issues</a:t>
            </a:r>
            <a:r>
              <a:rPr lang="en-US" sz="1400" b="0" i="0" dirty="0">
                <a:solidFill>
                  <a:schemeClr val="tx2"/>
                </a:solidFill>
                <a:effectLst/>
              </a:rPr>
              <a:t>. Many are </a:t>
            </a:r>
            <a:r>
              <a:rPr lang="en-US" sz="1400" b="0" i="0" u="sng" dirty="0">
                <a:solidFill>
                  <a:schemeClr val="tx2"/>
                </a:solidFill>
                <a:effectLst/>
              </a:rPr>
              <a:t>leading, facilitating, or coaching </a:t>
            </a:r>
            <a:r>
              <a:rPr lang="en-US" sz="1400" b="0" i="0" dirty="0">
                <a:solidFill>
                  <a:schemeClr val="tx2"/>
                </a:solidFill>
                <a:effectLst/>
              </a:rPr>
              <a:t>others regarding a </a:t>
            </a:r>
            <a:r>
              <a:rPr lang="en-US" sz="1400" b="0" i="0" u="sng" dirty="0">
                <a:solidFill>
                  <a:schemeClr val="tx2"/>
                </a:solidFill>
                <a:effectLst/>
              </a:rPr>
              <a:t>wide range of multifaceted organizational, leadership, policy, regulatory, and human resource issues</a:t>
            </a:r>
            <a:r>
              <a:rPr lang="en-US" sz="1400" b="0" i="0" dirty="0">
                <a:solidFill>
                  <a:schemeClr val="tx2"/>
                </a:solidFill>
                <a:effectLst/>
              </a:rPr>
              <a:t>. Human resource professionals </a:t>
            </a:r>
            <a:r>
              <a:rPr lang="en-US" sz="1400" b="0" i="0" u="sng" dirty="0">
                <a:solidFill>
                  <a:schemeClr val="tx2"/>
                </a:solidFill>
                <a:effectLst/>
              </a:rPr>
              <a:t>serve as critical business partners</a:t>
            </a:r>
            <a:r>
              <a:rPr lang="en-US" sz="1400" b="0" i="0" dirty="0">
                <a:solidFill>
                  <a:schemeClr val="tx2"/>
                </a:solidFill>
                <a:effectLst/>
              </a:rPr>
              <a:t> </a:t>
            </a:r>
            <a:r>
              <a:rPr lang="en-US" sz="1400" b="0" i="0" u="sng" dirty="0">
                <a:solidFill>
                  <a:schemeClr val="tx2"/>
                </a:solidFill>
                <a:effectLst/>
              </a:rPr>
              <a:t>implementing processes and monitoring and measuring outcomes </a:t>
            </a:r>
            <a:r>
              <a:rPr lang="en-US" sz="1400" b="0" i="0" dirty="0">
                <a:solidFill>
                  <a:schemeClr val="tx2"/>
                </a:solidFill>
                <a:effectLst/>
              </a:rPr>
              <a:t>of activities in support of agency initiatives and strategic goals.</a:t>
            </a:r>
            <a:br>
              <a:rPr lang="en-US" sz="1400" b="0" i="0" dirty="0">
                <a:solidFill>
                  <a:schemeClr val="tx2"/>
                </a:solidFill>
                <a:effectLst/>
              </a:rPr>
            </a:br>
            <a:br>
              <a:rPr lang="en-US" sz="1400" b="0" i="0" dirty="0">
                <a:solidFill>
                  <a:schemeClr val="tx2"/>
                </a:solidFill>
                <a:effectLst/>
              </a:rPr>
            </a:br>
            <a:r>
              <a:rPr lang="en-US" sz="1400" b="0" i="0" dirty="0">
                <a:solidFill>
                  <a:schemeClr val="tx2"/>
                </a:solidFill>
                <a:effectLst/>
              </a:rPr>
              <a:t>The Human Resource Consultant is a professional series with a </a:t>
            </a:r>
            <a:r>
              <a:rPr lang="en-US" sz="1400" b="0" i="0" u="sng" dirty="0">
                <a:solidFill>
                  <a:schemeClr val="tx2"/>
                </a:solidFill>
                <a:effectLst/>
              </a:rPr>
              <a:t>Human Resource Consultant Assistant 1 and 2 as the paraprofessional </a:t>
            </a:r>
            <a:r>
              <a:rPr lang="en-US" sz="1400" b="0" i="0" dirty="0">
                <a:solidFill>
                  <a:schemeClr val="tx2"/>
                </a:solidFill>
                <a:effectLst/>
              </a:rPr>
              <a:t>levels. Positions in this series may require specialization in one or a limited number of human resource areas or may be assigned a wide variety of responsibilities.</a:t>
            </a:r>
          </a:p>
          <a:p>
            <a:pPr marL="0" indent="0" algn="l">
              <a:buNone/>
            </a:pPr>
            <a:r>
              <a:rPr lang="en-US" sz="1400" dirty="0">
                <a:solidFill>
                  <a:schemeClr val="tx2"/>
                </a:solidFill>
              </a:rPr>
              <a:t>(Continues on next slide) </a:t>
            </a:r>
            <a:endParaRPr lang="en-US" sz="1400" b="0" i="0" dirty="0">
              <a:solidFill>
                <a:schemeClr val="tx2"/>
              </a:solidFill>
              <a:effectLst/>
            </a:endParaRPr>
          </a:p>
          <a:p>
            <a:pPr marL="0" indent="0" algn="ctr">
              <a:lnSpc>
                <a:spcPct val="100000"/>
              </a:lnSpc>
              <a:buNone/>
            </a:pPr>
            <a:endParaRPr lang="en-US" sz="2800" b="1" dirty="0"/>
          </a:p>
        </p:txBody>
      </p:sp>
      <p:sp>
        <p:nvSpPr>
          <p:cNvPr id="3" name="Date Placeholder 2">
            <a:extLst>
              <a:ext uri="{FF2B5EF4-FFF2-40B4-BE49-F238E27FC236}">
                <a16:creationId xmlns:a16="http://schemas.microsoft.com/office/drawing/2014/main" id="{808F1B0B-9DCA-9F96-3B29-7148359E0D5E}"/>
              </a:ext>
            </a:extLst>
          </p:cNvPr>
          <p:cNvSpPr>
            <a:spLocks noGrp="1"/>
          </p:cNvSpPr>
          <p:nvPr>
            <p:ph type="dt" sz="half" idx="2"/>
          </p:nvPr>
        </p:nvSpPr>
        <p:spPr/>
        <p:txBody>
          <a:bodyPr/>
          <a:lstStyle/>
          <a:p>
            <a:r>
              <a:rPr lang="en-US"/>
              <a:t>OFM </a:t>
            </a:r>
            <a:fld id="{E87447C3-3344-4FBE-AA23-AD78C8E19ACA}" type="datetime1">
              <a:rPr lang="en-US" smtClean="0"/>
              <a:pPr/>
              <a:t>7/21/2025</a:t>
            </a:fld>
            <a:endParaRPr lang="en-US"/>
          </a:p>
        </p:txBody>
      </p:sp>
      <p:sp>
        <p:nvSpPr>
          <p:cNvPr id="4" name="Slide Number Placeholder 3">
            <a:extLst>
              <a:ext uri="{FF2B5EF4-FFF2-40B4-BE49-F238E27FC236}">
                <a16:creationId xmlns:a16="http://schemas.microsoft.com/office/drawing/2014/main" id="{292FE384-4376-E30C-B8C8-6E7E2C03AE9B}"/>
              </a:ext>
            </a:extLst>
          </p:cNvPr>
          <p:cNvSpPr>
            <a:spLocks noGrp="1"/>
          </p:cNvSpPr>
          <p:nvPr>
            <p:ph type="sldNum" sz="quarter" idx="4"/>
          </p:nvPr>
        </p:nvSpPr>
        <p:spPr/>
        <p:txBody>
          <a:bodyPr/>
          <a:lstStyle/>
          <a:p>
            <a:fld id="{675BEBA6-4A57-406D-B671-F270610AB5E4}" type="slidenum">
              <a:rPr lang="en-US" smtClean="0"/>
              <a:pPr/>
              <a:t>22</a:t>
            </a:fld>
            <a:endParaRPr lang="en-US"/>
          </a:p>
        </p:txBody>
      </p:sp>
    </p:spTree>
    <p:extLst>
      <p:ext uri="{BB962C8B-B14F-4D97-AF65-F5344CB8AC3E}">
        <p14:creationId xmlns:p14="http://schemas.microsoft.com/office/powerpoint/2010/main" val="3929573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77C17-A19E-97AD-4D2B-B82E5FA2E4CB}"/>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EADE545F-8EDF-1407-09B9-F0AC132D0D66}"/>
              </a:ext>
            </a:extLst>
          </p:cNvPr>
          <p:cNvSpPr>
            <a:spLocks noGrp="1"/>
          </p:cNvSpPr>
          <p:nvPr>
            <p:ph type="title" idx="4294967295"/>
          </p:nvPr>
        </p:nvSpPr>
        <p:spPr>
          <a:xfrm>
            <a:off x="1371600" y="611188"/>
            <a:ext cx="10302875"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Understanding Class Specifications </a:t>
            </a:r>
          </a:p>
        </p:txBody>
      </p:sp>
      <p:sp>
        <p:nvSpPr>
          <p:cNvPr id="2" name="Content Placeholder 1">
            <a:extLst>
              <a:ext uri="{FF2B5EF4-FFF2-40B4-BE49-F238E27FC236}">
                <a16:creationId xmlns:a16="http://schemas.microsoft.com/office/drawing/2014/main" id="{2B85BAF9-D8F7-778E-5C85-D1E308F06926}"/>
              </a:ext>
            </a:extLst>
          </p:cNvPr>
          <p:cNvSpPr>
            <a:spLocks noGrp="1"/>
          </p:cNvSpPr>
          <p:nvPr>
            <p:ph idx="1"/>
          </p:nvPr>
        </p:nvSpPr>
        <p:spPr>
          <a:xfrm>
            <a:off x="1145658" y="1677021"/>
            <a:ext cx="11046341" cy="4634396"/>
          </a:xfrm>
        </p:spPr>
        <p:txBody>
          <a:bodyPr/>
          <a:lstStyle/>
          <a:p>
            <a:pPr algn="l">
              <a:lnSpc>
                <a:spcPct val="100000"/>
              </a:lnSpc>
              <a:spcBef>
                <a:spcPts val="1500"/>
              </a:spcBef>
              <a:spcAft>
                <a:spcPts val="750"/>
              </a:spcAft>
              <a:buNone/>
            </a:pPr>
            <a:r>
              <a:rPr lang="en-US" sz="1400" b="1" i="0" dirty="0">
                <a:solidFill>
                  <a:srgbClr val="2F3251"/>
                </a:solidFill>
                <a:effectLst/>
                <a:latin typeface="+mj-lt"/>
              </a:rPr>
              <a:t>Class Series Concept (continued from previous slide)</a:t>
            </a:r>
          </a:p>
          <a:p>
            <a:pPr marL="0" indent="0" algn="l">
              <a:lnSpc>
                <a:spcPct val="100000"/>
              </a:lnSpc>
              <a:buNone/>
            </a:pPr>
            <a:r>
              <a:rPr lang="en-US" sz="1400" b="0" i="0" u="sng" dirty="0">
                <a:solidFill>
                  <a:schemeClr val="tx2"/>
                </a:solidFill>
                <a:effectLst/>
              </a:rPr>
              <a:t>Examples of professional responsibilities typically assigned include, but are not limited to</a:t>
            </a:r>
            <a:r>
              <a:rPr lang="en-US" sz="1400" b="0" i="0" dirty="0">
                <a:solidFill>
                  <a:schemeClr val="tx2"/>
                </a:solidFill>
                <a:effectLst/>
              </a:rPr>
              <a:t>: classification, compensation, recruitment, selection, internal agency diversity, equity, inclusion, equal employment opportunity, elimination and prevention of discrimination in employment, and anti-racism strategies, reasonable accommodation, staff and leadership development and training, management of human resource information systems and files, career counseling, employee recognition and motivation, workplace investigations, drug and alcohol policies, protected leave, advising management on employee performance and/or corrective and disciplinary actions, representing an organization in appeals or grievances, conducting labor negotiations, mediation or arbitration, organizational analysis or development, interpretation and application of laws, rules, policies and procedures, and other personnel services. Positions may also be assigned workplace safety or security issues, loss control analysis or prevention, program or policy development, quality consultation, or other functions relating to human resource management in an organization.</a:t>
            </a:r>
          </a:p>
          <a:p>
            <a:pPr marL="0" indent="0" algn="l">
              <a:lnSpc>
                <a:spcPct val="100000"/>
              </a:lnSpc>
              <a:buNone/>
            </a:pPr>
            <a:r>
              <a:rPr lang="en-US" sz="1400" b="0" i="0" u="sng" dirty="0">
                <a:solidFill>
                  <a:schemeClr val="tx2"/>
                </a:solidFill>
                <a:effectLst/>
              </a:rPr>
              <a:t>Examples of paraprofessional or technical responsibilities typically assigned include, but are not limited to</a:t>
            </a:r>
            <a:r>
              <a:rPr lang="en-US" sz="1400" b="0" i="0" dirty="0">
                <a:solidFill>
                  <a:schemeClr val="tx2"/>
                </a:solidFill>
                <a:effectLst/>
              </a:rPr>
              <a:t>: interpreting rules and policies to direct payroll actions, explaining human resource policies, procedures, and programs to employees, managers, the public, and others; providing technical assistance to support the professional responsibilities listed above; providing guidance to others in registering or applying for human resource programs, completing requests for personnel actions, benefits, etc.; providing training or orientation in area of responsibility; maintaining confidential records and generating reports.</a:t>
            </a:r>
          </a:p>
          <a:p>
            <a:pPr marL="0" indent="0" algn="l">
              <a:lnSpc>
                <a:spcPct val="100000"/>
              </a:lnSpc>
              <a:buNone/>
            </a:pPr>
            <a:r>
              <a:rPr lang="en-US" sz="1400" b="0" i="0" dirty="0">
                <a:solidFill>
                  <a:schemeClr val="tx2"/>
                </a:solidFill>
                <a:effectLst/>
              </a:rPr>
              <a:t>External Equal Employment Opportunity (EEO)/Diversity, Equity and Inclusion (DEI) work is found in the External Civil Rights Compliance Specialist series.</a:t>
            </a:r>
            <a:endParaRPr lang="en-US" sz="1400" b="1" dirty="0">
              <a:solidFill>
                <a:schemeClr val="tx2"/>
              </a:solidFill>
            </a:endParaRPr>
          </a:p>
        </p:txBody>
      </p:sp>
      <p:sp>
        <p:nvSpPr>
          <p:cNvPr id="3" name="Date Placeholder 2">
            <a:extLst>
              <a:ext uri="{FF2B5EF4-FFF2-40B4-BE49-F238E27FC236}">
                <a16:creationId xmlns:a16="http://schemas.microsoft.com/office/drawing/2014/main" id="{9E3FBD10-FCD8-ED82-A4D3-BA596F41B8B2}"/>
              </a:ext>
            </a:extLst>
          </p:cNvPr>
          <p:cNvSpPr>
            <a:spLocks noGrp="1"/>
          </p:cNvSpPr>
          <p:nvPr>
            <p:ph type="dt" sz="half" idx="2"/>
          </p:nvPr>
        </p:nvSpPr>
        <p:spPr/>
        <p:txBody>
          <a:bodyPr/>
          <a:lstStyle/>
          <a:p>
            <a:r>
              <a:rPr lang="en-US"/>
              <a:t>OFM </a:t>
            </a:r>
            <a:fld id="{E87447C3-3344-4FBE-AA23-AD78C8E19ACA}" type="datetime1">
              <a:rPr lang="en-US" smtClean="0"/>
              <a:pPr/>
              <a:t>7/21/2025</a:t>
            </a:fld>
            <a:endParaRPr lang="en-US"/>
          </a:p>
        </p:txBody>
      </p:sp>
      <p:sp>
        <p:nvSpPr>
          <p:cNvPr id="4" name="Slide Number Placeholder 3">
            <a:extLst>
              <a:ext uri="{FF2B5EF4-FFF2-40B4-BE49-F238E27FC236}">
                <a16:creationId xmlns:a16="http://schemas.microsoft.com/office/drawing/2014/main" id="{66268DDB-4DC8-7589-B6AC-118C0C280965}"/>
              </a:ext>
            </a:extLst>
          </p:cNvPr>
          <p:cNvSpPr>
            <a:spLocks noGrp="1"/>
          </p:cNvSpPr>
          <p:nvPr>
            <p:ph type="sldNum" sz="quarter" idx="4"/>
          </p:nvPr>
        </p:nvSpPr>
        <p:spPr/>
        <p:txBody>
          <a:bodyPr/>
          <a:lstStyle/>
          <a:p>
            <a:fld id="{675BEBA6-4A57-406D-B671-F270610AB5E4}" type="slidenum">
              <a:rPr lang="en-US" smtClean="0"/>
              <a:pPr/>
              <a:t>23</a:t>
            </a:fld>
            <a:endParaRPr lang="en-US"/>
          </a:p>
        </p:txBody>
      </p:sp>
    </p:spTree>
    <p:extLst>
      <p:ext uri="{BB962C8B-B14F-4D97-AF65-F5344CB8AC3E}">
        <p14:creationId xmlns:p14="http://schemas.microsoft.com/office/powerpoint/2010/main" val="34785940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F9BB244-6D81-EE60-E995-3E570B602AD9}"/>
              </a:ext>
            </a:extLst>
          </p:cNvPr>
          <p:cNvSpPr>
            <a:spLocks noGrp="1"/>
          </p:cNvSpPr>
          <p:nvPr>
            <p:ph type="title" idx="4294967295"/>
          </p:nvPr>
        </p:nvSpPr>
        <p:spPr>
          <a:xfrm>
            <a:off x="1371600" y="611188"/>
            <a:ext cx="10302875"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Understanding Class Specifications </a:t>
            </a:r>
          </a:p>
        </p:txBody>
      </p:sp>
      <p:sp>
        <p:nvSpPr>
          <p:cNvPr id="2" name="Content Placeholder 1">
            <a:extLst>
              <a:ext uri="{FF2B5EF4-FFF2-40B4-BE49-F238E27FC236}">
                <a16:creationId xmlns:a16="http://schemas.microsoft.com/office/drawing/2014/main" id="{83977340-3E05-3AC7-56C0-C941738AAE32}"/>
              </a:ext>
            </a:extLst>
          </p:cNvPr>
          <p:cNvSpPr>
            <a:spLocks noGrp="1"/>
          </p:cNvSpPr>
          <p:nvPr>
            <p:ph idx="1"/>
          </p:nvPr>
        </p:nvSpPr>
        <p:spPr>
          <a:xfrm>
            <a:off x="1371599" y="1435101"/>
            <a:ext cx="9982200" cy="4634396"/>
          </a:xfrm>
        </p:spPr>
        <p:txBody>
          <a:bodyPr/>
          <a:lstStyle/>
          <a:p>
            <a:pPr marL="0" indent="0">
              <a:buNone/>
            </a:pPr>
            <a:r>
              <a:rPr lang="en-US" b="1" dirty="0">
                <a:solidFill>
                  <a:schemeClr val="tx2"/>
                </a:solidFill>
              </a:rPr>
              <a:t>State of Washington Class Specification</a:t>
            </a:r>
          </a:p>
          <a:p>
            <a:pPr marL="0" indent="0">
              <a:buNone/>
            </a:pPr>
            <a:endParaRPr lang="en-US" b="1" dirty="0">
              <a:solidFill>
                <a:schemeClr val="tx2"/>
              </a:solidFill>
            </a:endParaRPr>
          </a:p>
          <a:p>
            <a:pPr marL="0" indent="0">
              <a:lnSpc>
                <a:spcPct val="100000"/>
              </a:lnSpc>
              <a:spcBef>
                <a:spcPts val="0"/>
              </a:spcBef>
              <a:buNone/>
            </a:pPr>
            <a:r>
              <a:rPr lang="en-US" sz="1800" b="1" dirty="0">
                <a:solidFill>
                  <a:schemeClr val="tx2"/>
                </a:solidFill>
              </a:rPr>
              <a:t>Human Resource Consultant Assistant 1</a:t>
            </a:r>
          </a:p>
          <a:p>
            <a:pPr marL="0" indent="0">
              <a:lnSpc>
                <a:spcPct val="100000"/>
              </a:lnSpc>
              <a:spcBef>
                <a:spcPts val="0"/>
              </a:spcBef>
              <a:buNone/>
            </a:pPr>
            <a:r>
              <a:rPr lang="en-US" sz="1800" b="1" dirty="0">
                <a:solidFill>
                  <a:schemeClr val="tx2"/>
                </a:solidFill>
              </a:rPr>
              <a:t>123E</a:t>
            </a:r>
          </a:p>
          <a:p>
            <a:pPr marL="0" indent="0">
              <a:lnSpc>
                <a:spcPct val="100000"/>
              </a:lnSpc>
              <a:spcBef>
                <a:spcPts val="0"/>
              </a:spcBef>
              <a:buNone/>
            </a:pPr>
            <a:r>
              <a:rPr lang="en-US" sz="1800" b="1" dirty="0">
                <a:solidFill>
                  <a:schemeClr val="tx2"/>
                </a:solidFill>
              </a:rPr>
              <a:t>Salary Range 39</a:t>
            </a:r>
          </a:p>
          <a:p>
            <a:pPr marL="0" indent="0">
              <a:lnSpc>
                <a:spcPct val="100000"/>
              </a:lnSpc>
              <a:spcBef>
                <a:spcPts val="0"/>
              </a:spcBef>
              <a:buNone/>
            </a:pPr>
            <a:endParaRPr lang="en-US" sz="1800" b="1" dirty="0">
              <a:solidFill>
                <a:schemeClr val="tx2"/>
              </a:solidFill>
            </a:endParaRPr>
          </a:p>
          <a:p>
            <a:pPr marL="0" indent="0">
              <a:spcBef>
                <a:spcPts val="0"/>
              </a:spcBef>
              <a:buNone/>
            </a:pPr>
            <a:r>
              <a:rPr lang="en-US" sz="1800" b="1" dirty="0">
                <a:solidFill>
                  <a:schemeClr val="tx2"/>
                </a:solidFill>
              </a:rPr>
              <a:t>Definition</a:t>
            </a:r>
          </a:p>
          <a:p>
            <a:pPr marL="0" marR="0" indent="0">
              <a:spcBef>
                <a:spcPts val="0"/>
              </a:spcBef>
              <a:spcAft>
                <a:spcPts val="0"/>
              </a:spcAft>
              <a:buNone/>
            </a:pPr>
            <a:r>
              <a:rPr lang="en-US" sz="1800" b="0" i="0" dirty="0">
                <a:solidFill>
                  <a:schemeClr val="tx2"/>
                </a:solidFill>
                <a:effectLst/>
                <a:latin typeface="+mj-lt"/>
              </a:rPr>
              <a:t>Performs </a:t>
            </a:r>
            <a:r>
              <a:rPr lang="en-US" sz="1800" b="0" i="0" u="sng" dirty="0">
                <a:solidFill>
                  <a:schemeClr val="tx2"/>
                </a:solidFill>
                <a:effectLst/>
                <a:latin typeface="+mj-lt"/>
              </a:rPr>
              <a:t>paraprofessional, technical, and clerical tasks</a:t>
            </a:r>
            <a:r>
              <a:rPr lang="en-US" sz="1800" b="0" i="0" dirty="0">
                <a:solidFill>
                  <a:schemeClr val="tx2"/>
                </a:solidFill>
                <a:effectLst/>
                <a:latin typeface="+mj-lt"/>
              </a:rPr>
              <a:t> in </a:t>
            </a:r>
            <a:r>
              <a:rPr lang="en-US" sz="1800" b="0" i="0" u="sng" dirty="0">
                <a:solidFill>
                  <a:schemeClr val="tx2"/>
                </a:solidFill>
                <a:effectLst/>
                <a:latin typeface="+mj-lt"/>
              </a:rPr>
              <a:t>support of an institution’s or agency’s human resource operations</a:t>
            </a:r>
            <a:r>
              <a:rPr lang="en-US" sz="1800" b="0" i="0" dirty="0">
                <a:solidFill>
                  <a:schemeClr val="tx2"/>
                </a:solidFill>
                <a:effectLst/>
                <a:latin typeface="+mj-lt"/>
              </a:rPr>
              <a:t>. </a:t>
            </a:r>
            <a:r>
              <a:rPr lang="en-US" sz="1800" b="0" i="0" u="sng" dirty="0">
                <a:solidFill>
                  <a:schemeClr val="tx2"/>
                </a:solidFill>
                <a:effectLst/>
                <a:latin typeface="+mj-lt"/>
              </a:rPr>
              <a:t>Provides information to clients</a:t>
            </a:r>
            <a:r>
              <a:rPr lang="en-US" sz="1800" b="0" i="0" dirty="0">
                <a:solidFill>
                  <a:schemeClr val="tx2"/>
                </a:solidFill>
                <a:effectLst/>
                <a:latin typeface="+mj-lt"/>
              </a:rPr>
              <a:t> and </a:t>
            </a:r>
            <a:r>
              <a:rPr lang="en-US" sz="1800" b="0" i="0" u="sng" dirty="0">
                <a:solidFill>
                  <a:schemeClr val="tx2"/>
                </a:solidFill>
                <a:effectLst/>
                <a:latin typeface="+mj-lt"/>
              </a:rPr>
              <a:t>explains policies, rules and regulations applicable to human resource functional area(s).</a:t>
            </a:r>
            <a:endParaRPr lang="en-US" sz="1800" b="1" u="sng" dirty="0">
              <a:solidFill>
                <a:schemeClr val="tx2"/>
              </a:solidFill>
              <a:latin typeface="+mj-lt"/>
            </a:endParaRPr>
          </a:p>
        </p:txBody>
      </p:sp>
      <p:sp>
        <p:nvSpPr>
          <p:cNvPr id="3" name="Date Placeholder 2">
            <a:extLst>
              <a:ext uri="{FF2B5EF4-FFF2-40B4-BE49-F238E27FC236}">
                <a16:creationId xmlns:a16="http://schemas.microsoft.com/office/drawing/2014/main" id="{808F1B0B-9DCA-9F96-3B29-7148359E0D5E}"/>
              </a:ext>
            </a:extLst>
          </p:cNvPr>
          <p:cNvSpPr>
            <a:spLocks noGrp="1"/>
          </p:cNvSpPr>
          <p:nvPr>
            <p:ph type="dt" sz="half" idx="2"/>
          </p:nvPr>
        </p:nvSpPr>
        <p:spPr/>
        <p:txBody>
          <a:bodyPr/>
          <a:lstStyle/>
          <a:p>
            <a:r>
              <a:rPr lang="en-US"/>
              <a:t>OFM </a:t>
            </a:r>
            <a:fld id="{E87447C3-3344-4FBE-AA23-AD78C8E19ACA}" type="datetime1">
              <a:rPr lang="en-US" smtClean="0"/>
              <a:pPr/>
              <a:t>7/21/2025</a:t>
            </a:fld>
            <a:endParaRPr lang="en-US"/>
          </a:p>
        </p:txBody>
      </p:sp>
      <p:sp>
        <p:nvSpPr>
          <p:cNvPr id="4" name="Slide Number Placeholder 3">
            <a:extLst>
              <a:ext uri="{FF2B5EF4-FFF2-40B4-BE49-F238E27FC236}">
                <a16:creationId xmlns:a16="http://schemas.microsoft.com/office/drawing/2014/main" id="{292FE384-4376-E30C-B8C8-6E7E2C03AE9B}"/>
              </a:ext>
            </a:extLst>
          </p:cNvPr>
          <p:cNvSpPr>
            <a:spLocks noGrp="1"/>
          </p:cNvSpPr>
          <p:nvPr>
            <p:ph type="sldNum" sz="quarter" idx="4"/>
          </p:nvPr>
        </p:nvSpPr>
        <p:spPr/>
        <p:txBody>
          <a:bodyPr/>
          <a:lstStyle/>
          <a:p>
            <a:fld id="{675BEBA6-4A57-406D-B671-F270610AB5E4}" type="slidenum">
              <a:rPr lang="en-US" smtClean="0"/>
              <a:pPr/>
              <a:t>24</a:t>
            </a:fld>
            <a:endParaRPr lang="en-US"/>
          </a:p>
        </p:txBody>
      </p:sp>
    </p:spTree>
    <p:extLst>
      <p:ext uri="{BB962C8B-B14F-4D97-AF65-F5344CB8AC3E}">
        <p14:creationId xmlns:p14="http://schemas.microsoft.com/office/powerpoint/2010/main" val="6937099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D2DE4-2A69-B5BB-7A75-322FDE4D11D9}"/>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21633695-68EA-6FB9-B803-7FE73B4663A6}"/>
              </a:ext>
            </a:extLst>
          </p:cNvPr>
          <p:cNvSpPr>
            <a:spLocks noGrp="1"/>
          </p:cNvSpPr>
          <p:nvPr>
            <p:ph type="title" idx="4294967295"/>
          </p:nvPr>
        </p:nvSpPr>
        <p:spPr>
          <a:xfrm>
            <a:off x="1371600" y="611188"/>
            <a:ext cx="10302875"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Understanding Class Specifications </a:t>
            </a:r>
          </a:p>
        </p:txBody>
      </p:sp>
      <p:sp>
        <p:nvSpPr>
          <p:cNvPr id="2" name="Content Placeholder 1">
            <a:extLst>
              <a:ext uri="{FF2B5EF4-FFF2-40B4-BE49-F238E27FC236}">
                <a16:creationId xmlns:a16="http://schemas.microsoft.com/office/drawing/2014/main" id="{3ADB4072-C331-E3B8-3EC2-F3563D8A3086}"/>
              </a:ext>
            </a:extLst>
          </p:cNvPr>
          <p:cNvSpPr>
            <a:spLocks noGrp="1"/>
          </p:cNvSpPr>
          <p:nvPr>
            <p:ph idx="1"/>
          </p:nvPr>
        </p:nvSpPr>
        <p:spPr>
          <a:xfrm>
            <a:off x="1371599" y="1435101"/>
            <a:ext cx="9982200" cy="4634396"/>
          </a:xfrm>
        </p:spPr>
        <p:txBody>
          <a:bodyPr/>
          <a:lstStyle/>
          <a:p>
            <a:pPr marL="0" indent="0">
              <a:buNone/>
            </a:pPr>
            <a:r>
              <a:rPr lang="en-US" b="1" dirty="0">
                <a:solidFill>
                  <a:schemeClr val="tx2"/>
                </a:solidFill>
              </a:rPr>
              <a:t>State of Washington Class Specification</a:t>
            </a:r>
          </a:p>
          <a:p>
            <a:pPr marL="0" indent="0">
              <a:lnSpc>
                <a:spcPct val="100000"/>
              </a:lnSpc>
              <a:spcBef>
                <a:spcPts val="0"/>
              </a:spcBef>
              <a:buNone/>
            </a:pPr>
            <a:r>
              <a:rPr lang="en-US" sz="1800" b="1" dirty="0">
                <a:solidFill>
                  <a:schemeClr val="tx2"/>
                </a:solidFill>
              </a:rPr>
              <a:t>Human Resource Consultant Assistant 1</a:t>
            </a:r>
          </a:p>
          <a:p>
            <a:pPr marL="0" indent="0">
              <a:lnSpc>
                <a:spcPct val="100000"/>
              </a:lnSpc>
              <a:spcBef>
                <a:spcPts val="0"/>
              </a:spcBef>
              <a:buNone/>
            </a:pPr>
            <a:r>
              <a:rPr lang="en-US" sz="1800" b="1" dirty="0">
                <a:solidFill>
                  <a:schemeClr val="tx2"/>
                </a:solidFill>
              </a:rPr>
              <a:t>123E</a:t>
            </a:r>
          </a:p>
          <a:p>
            <a:pPr marL="0" indent="0">
              <a:lnSpc>
                <a:spcPct val="100000"/>
              </a:lnSpc>
              <a:spcBef>
                <a:spcPts val="0"/>
              </a:spcBef>
              <a:buNone/>
            </a:pPr>
            <a:r>
              <a:rPr lang="en-US" sz="1800" b="1" dirty="0">
                <a:solidFill>
                  <a:schemeClr val="tx2"/>
                </a:solidFill>
              </a:rPr>
              <a:t>Salary Range 39</a:t>
            </a:r>
          </a:p>
          <a:p>
            <a:pPr marL="0" indent="0">
              <a:spcBef>
                <a:spcPts val="0"/>
              </a:spcBef>
              <a:buNone/>
            </a:pPr>
            <a:endParaRPr lang="en-US" sz="1800" b="1" dirty="0">
              <a:solidFill>
                <a:schemeClr val="tx2"/>
              </a:solidFill>
            </a:endParaRPr>
          </a:p>
          <a:p>
            <a:pPr marL="0" indent="0">
              <a:spcBef>
                <a:spcPts val="0"/>
              </a:spcBef>
              <a:buNone/>
            </a:pPr>
            <a:r>
              <a:rPr lang="en-US" sz="1800" b="1" dirty="0">
                <a:solidFill>
                  <a:schemeClr val="tx2"/>
                </a:solidFill>
              </a:rPr>
              <a:t>Distinguishing Characteristics </a:t>
            </a:r>
          </a:p>
          <a:p>
            <a:pPr marL="0" indent="0">
              <a:spcBef>
                <a:spcPts val="0"/>
              </a:spcBef>
              <a:buNone/>
            </a:pPr>
            <a:endParaRPr lang="en-US" sz="1800" b="1" dirty="0">
              <a:solidFill>
                <a:schemeClr val="tx2"/>
              </a:solidFill>
            </a:endParaRPr>
          </a:p>
          <a:p>
            <a:pPr marL="0" indent="0">
              <a:spcBef>
                <a:spcPts val="0"/>
              </a:spcBef>
              <a:buNone/>
            </a:pPr>
            <a:r>
              <a:rPr lang="en-US" sz="1600" dirty="0">
                <a:solidFill>
                  <a:schemeClr val="tx2"/>
                </a:solidFill>
              </a:rPr>
              <a:t>Under </a:t>
            </a:r>
            <a:r>
              <a:rPr lang="en-US" sz="1600" u="sng" dirty="0">
                <a:solidFill>
                  <a:schemeClr val="tx2"/>
                </a:solidFill>
              </a:rPr>
              <a:t>general supervision</a:t>
            </a:r>
            <a:r>
              <a:rPr lang="en-US" sz="1600" dirty="0">
                <a:solidFill>
                  <a:schemeClr val="tx2"/>
                </a:solidFill>
              </a:rPr>
              <a:t>, performs technical human resource tasks </a:t>
            </a:r>
            <a:r>
              <a:rPr lang="en-US" sz="1600" u="sng" dirty="0">
                <a:solidFill>
                  <a:schemeClr val="tx2"/>
                </a:solidFill>
              </a:rPr>
              <a:t>such as </a:t>
            </a:r>
            <a:r>
              <a:rPr lang="en-US" sz="1600" dirty="0">
                <a:solidFill>
                  <a:schemeClr val="tx2"/>
                </a:solidFill>
              </a:rPr>
              <a:t>explaining and applying human resource rules, policies, regulations or procedures; and processing and ensuring the accuracy of human resource documents and records. </a:t>
            </a:r>
          </a:p>
          <a:p>
            <a:pPr marL="0" indent="0" algn="ctr">
              <a:lnSpc>
                <a:spcPct val="100000"/>
              </a:lnSpc>
              <a:buNone/>
            </a:pPr>
            <a:endParaRPr lang="en-US" sz="2800" b="1" dirty="0"/>
          </a:p>
        </p:txBody>
      </p:sp>
      <p:sp>
        <p:nvSpPr>
          <p:cNvPr id="3" name="Date Placeholder 2">
            <a:extLst>
              <a:ext uri="{FF2B5EF4-FFF2-40B4-BE49-F238E27FC236}">
                <a16:creationId xmlns:a16="http://schemas.microsoft.com/office/drawing/2014/main" id="{09169443-E114-9F9C-785B-B5A65545BA4E}"/>
              </a:ext>
            </a:extLst>
          </p:cNvPr>
          <p:cNvSpPr>
            <a:spLocks noGrp="1"/>
          </p:cNvSpPr>
          <p:nvPr>
            <p:ph type="dt" sz="half" idx="2"/>
          </p:nvPr>
        </p:nvSpPr>
        <p:spPr/>
        <p:txBody>
          <a:bodyPr/>
          <a:lstStyle/>
          <a:p>
            <a:r>
              <a:rPr lang="en-US"/>
              <a:t>OFM </a:t>
            </a:r>
            <a:fld id="{E87447C3-3344-4FBE-AA23-AD78C8E19ACA}" type="datetime1">
              <a:rPr lang="en-US" smtClean="0"/>
              <a:pPr/>
              <a:t>7/21/2025</a:t>
            </a:fld>
            <a:endParaRPr lang="en-US"/>
          </a:p>
        </p:txBody>
      </p:sp>
      <p:sp>
        <p:nvSpPr>
          <p:cNvPr id="4" name="Slide Number Placeholder 3">
            <a:extLst>
              <a:ext uri="{FF2B5EF4-FFF2-40B4-BE49-F238E27FC236}">
                <a16:creationId xmlns:a16="http://schemas.microsoft.com/office/drawing/2014/main" id="{ADB056BE-D838-33AA-7E6C-A2A6EBCFB575}"/>
              </a:ext>
            </a:extLst>
          </p:cNvPr>
          <p:cNvSpPr>
            <a:spLocks noGrp="1"/>
          </p:cNvSpPr>
          <p:nvPr>
            <p:ph type="sldNum" sz="quarter" idx="4"/>
          </p:nvPr>
        </p:nvSpPr>
        <p:spPr/>
        <p:txBody>
          <a:bodyPr/>
          <a:lstStyle/>
          <a:p>
            <a:fld id="{675BEBA6-4A57-406D-B671-F270610AB5E4}" type="slidenum">
              <a:rPr lang="en-US" smtClean="0"/>
              <a:pPr/>
              <a:t>25</a:t>
            </a:fld>
            <a:endParaRPr lang="en-US"/>
          </a:p>
        </p:txBody>
      </p:sp>
    </p:spTree>
    <p:extLst>
      <p:ext uri="{BB962C8B-B14F-4D97-AF65-F5344CB8AC3E}">
        <p14:creationId xmlns:p14="http://schemas.microsoft.com/office/powerpoint/2010/main" val="18539346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E987A-ECF0-36AD-B5E8-F04F224D2318}"/>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D387E792-3A06-CC20-D6E5-28034D52544E}"/>
              </a:ext>
            </a:extLst>
          </p:cNvPr>
          <p:cNvSpPr>
            <a:spLocks noGrp="1"/>
          </p:cNvSpPr>
          <p:nvPr>
            <p:ph type="title" idx="4294967295"/>
          </p:nvPr>
        </p:nvSpPr>
        <p:spPr>
          <a:xfrm>
            <a:off x="1371600" y="611188"/>
            <a:ext cx="9982200"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HRCA2</a:t>
            </a:r>
          </a:p>
        </p:txBody>
      </p:sp>
      <p:sp>
        <p:nvSpPr>
          <p:cNvPr id="2" name="Content Placeholder 1">
            <a:extLst>
              <a:ext uri="{FF2B5EF4-FFF2-40B4-BE49-F238E27FC236}">
                <a16:creationId xmlns:a16="http://schemas.microsoft.com/office/drawing/2014/main" id="{ECCAF92A-654E-A69E-B5D3-280B2D2FC3EC}"/>
              </a:ext>
            </a:extLst>
          </p:cNvPr>
          <p:cNvSpPr>
            <a:spLocks noGrp="1"/>
          </p:cNvSpPr>
          <p:nvPr>
            <p:ph idx="1"/>
          </p:nvPr>
        </p:nvSpPr>
        <p:spPr>
          <a:xfrm>
            <a:off x="1371600" y="1756048"/>
            <a:ext cx="9982200" cy="4351338"/>
          </a:xfrm>
        </p:spPr>
        <p:txBody>
          <a:bodyPr/>
          <a:lstStyle/>
          <a:p>
            <a:pPr marL="0" indent="0">
              <a:buNone/>
            </a:pPr>
            <a:r>
              <a:rPr lang="en-US" sz="1800" b="1" dirty="0">
                <a:solidFill>
                  <a:schemeClr val="tx2"/>
                </a:solidFill>
              </a:rPr>
              <a:t>Definition</a:t>
            </a:r>
          </a:p>
          <a:p>
            <a:pPr marL="0" indent="0">
              <a:buNone/>
            </a:pPr>
            <a:r>
              <a:rPr lang="en-US" sz="1800" dirty="0">
                <a:solidFill>
                  <a:schemeClr val="tx2"/>
                </a:solidFill>
              </a:rPr>
              <a:t>Performs a </a:t>
            </a:r>
            <a:r>
              <a:rPr lang="en-US" sz="1800" u="sng" dirty="0">
                <a:solidFill>
                  <a:schemeClr val="tx2"/>
                </a:solidFill>
              </a:rPr>
              <a:t>variety of paraprofessional and technical duties </a:t>
            </a:r>
            <a:r>
              <a:rPr lang="en-US" sz="1800" dirty="0">
                <a:solidFill>
                  <a:schemeClr val="tx2"/>
                </a:solidFill>
              </a:rPr>
              <a:t>in </a:t>
            </a:r>
            <a:r>
              <a:rPr lang="en-US" sz="1800" u="sng" dirty="0">
                <a:solidFill>
                  <a:schemeClr val="tx2"/>
                </a:solidFill>
              </a:rPr>
              <a:t>one or more </a:t>
            </a:r>
            <a:r>
              <a:rPr lang="en-US" sz="1800" dirty="0">
                <a:solidFill>
                  <a:schemeClr val="tx2"/>
                </a:solidFill>
              </a:rPr>
              <a:t>human resource areas </a:t>
            </a:r>
            <a:r>
              <a:rPr lang="en-US" sz="1800" u="sng" dirty="0">
                <a:solidFill>
                  <a:schemeClr val="tx2"/>
                </a:solidFill>
              </a:rPr>
              <a:t>providing support to management and staff</a:t>
            </a:r>
            <a:r>
              <a:rPr lang="en-US" sz="1800" dirty="0">
                <a:solidFill>
                  <a:schemeClr val="tx2"/>
                </a:solidFill>
              </a:rPr>
              <a:t>.</a:t>
            </a:r>
          </a:p>
          <a:p>
            <a:pPr marL="0" indent="0">
              <a:buNone/>
            </a:pPr>
            <a:r>
              <a:rPr lang="en-US" sz="1800" b="1" dirty="0">
                <a:solidFill>
                  <a:schemeClr val="tx2"/>
                </a:solidFill>
              </a:rPr>
              <a:t>Distinguishing Characteristics</a:t>
            </a:r>
          </a:p>
          <a:p>
            <a:pPr marL="0" indent="0">
              <a:buNone/>
            </a:pPr>
            <a:r>
              <a:rPr lang="en-US" sz="1800" dirty="0">
                <a:solidFill>
                  <a:schemeClr val="tx2"/>
                </a:solidFill>
              </a:rPr>
              <a:t>Assistant to professional level human resource staff and management. </a:t>
            </a:r>
            <a:r>
              <a:rPr lang="en-US" sz="1800" u="sng" dirty="0">
                <a:solidFill>
                  <a:schemeClr val="tx2"/>
                </a:solidFill>
              </a:rPr>
              <a:t>Works independently </a:t>
            </a:r>
            <a:r>
              <a:rPr lang="en-US" sz="1800" dirty="0">
                <a:solidFill>
                  <a:schemeClr val="tx2"/>
                </a:solidFill>
              </a:rPr>
              <a:t>under </a:t>
            </a:r>
            <a:r>
              <a:rPr lang="en-US" sz="1800" u="sng" dirty="0">
                <a:solidFill>
                  <a:schemeClr val="tx2"/>
                </a:solidFill>
              </a:rPr>
              <a:t>general supervision </a:t>
            </a:r>
            <a:r>
              <a:rPr lang="en-US" sz="1800" dirty="0">
                <a:solidFill>
                  <a:schemeClr val="tx2"/>
                </a:solidFill>
              </a:rPr>
              <a:t>and within established guidelines. Applies specialized knowledge and </a:t>
            </a:r>
            <a:r>
              <a:rPr lang="en-US" sz="1800" u="sng" dirty="0">
                <a:solidFill>
                  <a:schemeClr val="tx2"/>
                </a:solidFill>
              </a:rPr>
              <a:t>uses independent </a:t>
            </a:r>
            <a:r>
              <a:rPr lang="en-US" sz="1800" dirty="0">
                <a:solidFill>
                  <a:schemeClr val="tx2"/>
                </a:solidFill>
              </a:rPr>
              <a:t>judgment in resolving technical and paraprofessional problems and </a:t>
            </a:r>
            <a:r>
              <a:rPr lang="en-US" sz="1800" u="sng" dirty="0">
                <a:solidFill>
                  <a:schemeClr val="tx2"/>
                </a:solidFill>
              </a:rPr>
              <a:t>interpreting and applying human resource rules, policies, regulations or procedures</a:t>
            </a:r>
            <a:r>
              <a:rPr lang="en-US" sz="1800" dirty="0">
                <a:solidFill>
                  <a:schemeClr val="tx2"/>
                </a:solidFill>
              </a:rPr>
              <a:t>. </a:t>
            </a:r>
            <a:r>
              <a:rPr lang="en-US" sz="1800" u="sng" dirty="0">
                <a:solidFill>
                  <a:schemeClr val="tx2"/>
                </a:solidFill>
              </a:rPr>
              <a:t>Reviews the accuracy of records</a:t>
            </a:r>
            <a:r>
              <a:rPr lang="en-US" sz="1800" dirty="0">
                <a:solidFill>
                  <a:schemeClr val="tx2"/>
                </a:solidFill>
              </a:rPr>
              <a:t>, </a:t>
            </a:r>
            <a:r>
              <a:rPr lang="en-US" sz="1800" u="sng" dirty="0">
                <a:solidFill>
                  <a:schemeClr val="tx2"/>
                </a:solidFill>
              </a:rPr>
              <a:t>exercises decision making authority</a:t>
            </a:r>
            <a:r>
              <a:rPr lang="en-US" sz="1800" dirty="0">
                <a:solidFill>
                  <a:schemeClr val="tx2"/>
                </a:solidFill>
              </a:rPr>
              <a:t>, </a:t>
            </a:r>
            <a:r>
              <a:rPr lang="en-US" sz="1800" u="sng" dirty="0">
                <a:solidFill>
                  <a:schemeClr val="tx2"/>
                </a:solidFill>
              </a:rPr>
              <a:t>and initiates corrective action within established guidelines</a:t>
            </a:r>
            <a:r>
              <a:rPr lang="en-US" sz="1800" dirty="0">
                <a:solidFill>
                  <a:schemeClr val="tx2"/>
                </a:solidFill>
              </a:rPr>
              <a:t>.</a:t>
            </a:r>
          </a:p>
        </p:txBody>
      </p:sp>
      <p:sp>
        <p:nvSpPr>
          <p:cNvPr id="3" name="Date Placeholder 2">
            <a:extLst>
              <a:ext uri="{FF2B5EF4-FFF2-40B4-BE49-F238E27FC236}">
                <a16:creationId xmlns:a16="http://schemas.microsoft.com/office/drawing/2014/main" id="{F1FD697F-DEA4-9D84-7571-4759B7F73064}"/>
              </a:ext>
            </a:extLst>
          </p:cNvPr>
          <p:cNvSpPr>
            <a:spLocks noGrp="1"/>
          </p:cNvSpPr>
          <p:nvPr>
            <p:ph type="dt" sz="half" idx="2"/>
          </p:nvPr>
        </p:nvSpPr>
        <p:spPr/>
        <p:txBody>
          <a:bodyPr/>
          <a:lstStyle/>
          <a:p>
            <a:r>
              <a:rPr lang="en-US"/>
              <a:t>OFM </a:t>
            </a:r>
            <a:fld id="{E87447C3-3344-4FBE-AA23-AD78C8E19ACA}" type="datetime1">
              <a:rPr lang="en-US" smtClean="0"/>
              <a:pPr/>
              <a:t>7/21/2025</a:t>
            </a:fld>
            <a:endParaRPr lang="en-US"/>
          </a:p>
        </p:txBody>
      </p:sp>
      <p:sp>
        <p:nvSpPr>
          <p:cNvPr id="4" name="Slide Number Placeholder 3">
            <a:extLst>
              <a:ext uri="{FF2B5EF4-FFF2-40B4-BE49-F238E27FC236}">
                <a16:creationId xmlns:a16="http://schemas.microsoft.com/office/drawing/2014/main" id="{20FEB3A3-427F-C914-77DA-FD4E147A54BD}"/>
              </a:ext>
            </a:extLst>
          </p:cNvPr>
          <p:cNvSpPr>
            <a:spLocks noGrp="1"/>
          </p:cNvSpPr>
          <p:nvPr>
            <p:ph type="sldNum" sz="quarter" idx="4"/>
          </p:nvPr>
        </p:nvSpPr>
        <p:spPr/>
        <p:txBody>
          <a:bodyPr/>
          <a:lstStyle/>
          <a:p>
            <a:fld id="{675BEBA6-4A57-406D-B671-F270610AB5E4}" type="slidenum">
              <a:rPr lang="en-US" smtClean="0"/>
              <a:pPr/>
              <a:t>26</a:t>
            </a:fld>
            <a:endParaRPr lang="en-US"/>
          </a:p>
        </p:txBody>
      </p:sp>
    </p:spTree>
    <p:extLst>
      <p:ext uri="{BB962C8B-B14F-4D97-AF65-F5344CB8AC3E}">
        <p14:creationId xmlns:p14="http://schemas.microsoft.com/office/powerpoint/2010/main" val="6361955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AC1CC-9DEE-89E6-E63E-5BDCE634C44B}"/>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A72E179F-39D7-AF0A-AF19-024FE26587A6}"/>
              </a:ext>
            </a:extLst>
          </p:cNvPr>
          <p:cNvSpPr>
            <a:spLocks noGrp="1"/>
          </p:cNvSpPr>
          <p:nvPr>
            <p:ph type="title" idx="4294967295"/>
          </p:nvPr>
        </p:nvSpPr>
        <p:spPr>
          <a:xfrm>
            <a:off x="1371600" y="611188"/>
            <a:ext cx="9982200"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HRC1</a:t>
            </a:r>
          </a:p>
        </p:txBody>
      </p:sp>
      <p:sp>
        <p:nvSpPr>
          <p:cNvPr id="2" name="Content Placeholder 1">
            <a:extLst>
              <a:ext uri="{FF2B5EF4-FFF2-40B4-BE49-F238E27FC236}">
                <a16:creationId xmlns:a16="http://schemas.microsoft.com/office/drawing/2014/main" id="{117DE780-75A4-DE0F-3B23-6B4388180718}"/>
              </a:ext>
            </a:extLst>
          </p:cNvPr>
          <p:cNvSpPr>
            <a:spLocks noGrp="1"/>
          </p:cNvSpPr>
          <p:nvPr>
            <p:ph idx="1"/>
          </p:nvPr>
        </p:nvSpPr>
        <p:spPr>
          <a:xfrm>
            <a:off x="1371600" y="1566133"/>
            <a:ext cx="9982200" cy="4351338"/>
          </a:xfrm>
        </p:spPr>
        <p:txBody>
          <a:bodyPr/>
          <a:lstStyle/>
          <a:p>
            <a:pPr marL="0" indent="0">
              <a:buNone/>
            </a:pPr>
            <a:r>
              <a:rPr lang="en-US" sz="1800" b="1" dirty="0">
                <a:solidFill>
                  <a:schemeClr val="tx2"/>
                </a:solidFill>
              </a:rPr>
              <a:t>Definition</a:t>
            </a:r>
          </a:p>
          <a:p>
            <a:r>
              <a:rPr lang="en-US" sz="1800" dirty="0">
                <a:solidFill>
                  <a:schemeClr val="tx2"/>
                </a:solidFill>
              </a:rPr>
              <a:t>Performs </a:t>
            </a:r>
            <a:r>
              <a:rPr lang="en-US" sz="1800" u="sng" dirty="0">
                <a:solidFill>
                  <a:schemeClr val="tx2"/>
                </a:solidFill>
              </a:rPr>
              <a:t>first-level professional human resource assignments </a:t>
            </a:r>
            <a:r>
              <a:rPr lang="en-US" sz="1800" dirty="0">
                <a:solidFill>
                  <a:schemeClr val="tx2"/>
                </a:solidFill>
              </a:rPr>
              <a:t>in </a:t>
            </a:r>
            <a:r>
              <a:rPr lang="en-US" sz="1800" u="sng" dirty="0">
                <a:solidFill>
                  <a:schemeClr val="tx2"/>
                </a:solidFill>
              </a:rPr>
              <a:t>one or more areas of the human resource function</a:t>
            </a:r>
            <a:r>
              <a:rPr lang="en-US" sz="1800" dirty="0">
                <a:solidFill>
                  <a:schemeClr val="tx2"/>
                </a:solidFill>
              </a:rPr>
              <a:t> such as classification, compensation, benefits, recruitment and selection, internal agency diversity, equity, inclusion and equal employment opportunity, reasonable accommodation, training, organizational development, human resource information systems and/or labor relations.</a:t>
            </a:r>
          </a:p>
          <a:p>
            <a:pPr marL="0" indent="0">
              <a:buNone/>
            </a:pPr>
            <a:r>
              <a:rPr lang="en-US" sz="1800" b="1" dirty="0">
                <a:solidFill>
                  <a:schemeClr val="tx2"/>
                </a:solidFill>
              </a:rPr>
              <a:t>Distinguishing Characteristics</a:t>
            </a:r>
          </a:p>
          <a:p>
            <a:r>
              <a:rPr lang="en-US" sz="1800" dirty="0">
                <a:solidFill>
                  <a:schemeClr val="tx2"/>
                </a:solidFill>
              </a:rPr>
              <a:t>Under </a:t>
            </a:r>
            <a:r>
              <a:rPr lang="en-US" sz="1800" u="sng" dirty="0">
                <a:solidFill>
                  <a:schemeClr val="tx2"/>
                </a:solidFill>
              </a:rPr>
              <a:t>general supervision</a:t>
            </a:r>
            <a:r>
              <a:rPr lang="en-US" sz="1800" dirty="0">
                <a:solidFill>
                  <a:schemeClr val="tx2"/>
                </a:solidFill>
              </a:rPr>
              <a:t>, performs </a:t>
            </a:r>
            <a:r>
              <a:rPr lang="en-US" sz="1800" u="sng" dirty="0">
                <a:solidFill>
                  <a:schemeClr val="tx2"/>
                </a:solidFill>
              </a:rPr>
              <a:t>first-level professional human resource assignments</a:t>
            </a:r>
            <a:r>
              <a:rPr lang="en-US" sz="1800" dirty="0">
                <a:solidFill>
                  <a:schemeClr val="tx2"/>
                </a:solidFill>
              </a:rPr>
              <a:t>. Works </a:t>
            </a:r>
            <a:r>
              <a:rPr lang="en-US" sz="1800" u="sng" dirty="0">
                <a:solidFill>
                  <a:schemeClr val="tx2"/>
                </a:solidFill>
              </a:rPr>
              <a:t>under the regular guidance of a higher-level human resource professional or manager</a:t>
            </a:r>
            <a:r>
              <a:rPr lang="en-US" sz="1800" dirty="0">
                <a:solidFill>
                  <a:schemeClr val="tx2"/>
                </a:solidFill>
              </a:rPr>
              <a:t>. Supervisor typically reviews work in progress as well as outcomes and assists with work prioritization. Positions </a:t>
            </a:r>
            <a:r>
              <a:rPr lang="en-US" sz="1800" u="sng" dirty="0">
                <a:solidFill>
                  <a:schemeClr val="tx2"/>
                </a:solidFill>
              </a:rPr>
              <a:t>work independently in making decisions regarding work processes or methods</a:t>
            </a:r>
            <a:r>
              <a:rPr lang="en-US" sz="1800" dirty="0">
                <a:solidFill>
                  <a:schemeClr val="tx2"/>
                </a:solidFill>
              </a:rPr>
              <a:t> which will be used. </a:t>
            </a:r>
            <a:r>
              <a:rPr lang="en-US" sz="1800" u="sng" dirty="0">
                <a:solidFill>
                  <a:schemeClr val="tx2"/>
                </a:solidFill>
              </a:rPr>
              <a:t>Assignments are typically reoccurring, of limited scope, and/or involve a portion of a project</a:t>
            </a:r>
            <a:r>
              <a:rPr lang="en-US" sz="1800" dirty="0">
                <a:solidFill>
                  <a:schemeClr val="tx2"/>
                </a:solidFill>
              </a:rPr>
              <a:t>. Assignments </a:t>
            </a:r>
            <a:r>
              <a:rPr lang="en-US" sz="1800" u="sng" dirty="0">
                <a:solidFill>
                  <a:schemeClr val="tx2"/>
                </a:solidFill>
              </a:rPr>
              <a:t>require analysis of a variety of policies and rules and development of strategies to resolve problems consistent with established standards </a:t>
            </a:r>
            <a:r>
              <a:rPr lang="en-US" sz="1800" dirty="0">
                <a:solidFill>
                  <a:schemeClr val="tx2"/>
                </a:solidFill>
              </a:rPr>
              <a:t>and to </a:t>
            </a:r>
            <a:r>
              <a:rPr lang="en-US" sz="1800" u="sng" dirty="0">
                <a:solidFill>
                  <a:schemeClr val="tx2"/>
                </a:solidFill>
              </a:rPr>
              <a:t>assist with mitigating bias in human resource and business decisions.</a:t>
            </a:r>
          </a:p>
        </p:txBody>
      </p:sp>
      <p:sp>
        <p:nvSpPr>
          <p:cNvPr id="3" name="Date Placeholder 2">
            <a:extLst>
              <a:ext uri="{FF2B5EF4-FFF2-40B4-BE49-F238E27FC236}">
                <a16:creationId xmlns:a16="http://schemas.microsoft.com/office/drawing/2014/main" id="{D18C634C-2F80-279B-709A-15B25C4DBB2A}"/>
              </a:ext>
            </a:extLst>
          </p:cNvPr>
          <p:cNvSpPr>
            <a:spLocks noGrp="1"/>
          </p:cNvSpPr>
          <p:nvPr>
            <p:ph type="dt" sz="half" idx="2"/>
          </p:nvPr>
        </p:nvSpPr>
        <p:spPr/>
        <p:txBody>
          <a:bodyPr/>
          <a:lstStyle/>
          <a:p>
            <a:r>
              <a:rPr lang="en-US"/>
              <a:t>OFM </a:t>
            </a:r>
            <a:fld id="{E87447C3-3344-4FBE-AA23-AD78C8E19ACA}" type="datetime1">
              <a:rPr lang="en-US" smtClean="0"/>
              <a:pPr/>
              <a:t>7/21/2025</a:t>
            </a:fld>
            <a:endParaRPr lang="en-US"/>
          </a:p>
        </p:txBody>
      </p:sp>
      <p:sp>
        <p:nvSpPr>
          <p:cNvPr id="4" name="Slide Number Placeholder 3">
            <a:extLst>
              <a:ext uri="{FF2B5EF4-FFF2-40B4-BE49-F238E27FC236}">
                <a16:creationId xmlns:a16="http://schemas.microsoft.com/office/drawing/2014/main" id="{615A5A5F-7643-B5E8-8C43-939A52AC6917}"/>
              </a:ext>
            </a:extLst>
          </p:cNvPr>
          <p:cNvSpPr>
            <a:spLocks noGrp="1"/>
          </p:cNvSpPr>
          <p:nvPr>
            <p:ph type="sldNum" sz="quarter" idx="4"/>
          </p:nvPr>
        </p:nvSpPr>
        <p:spPr/>
        <p:txBody>
          <a:bodyPr/>
          <a:lstStyle/>
          <a:p>
            <a:fld id="{675BEBA6-4A57-406D-B671-F270610AB5E4}" type="slidenum">
              <a:rPr lang="en-US" smtClean="0"/>
              <a:pPr/>
              <a:t>27</a:t>
            </a:fld>
            <a:endParaRPr lang="en-US"/>
          </a:p>
        </p:txBody>
      </p:sp>
    </p:spTree>
    <p:extLst>
      <p:ext uri="{BB962C8B-B14F-4D97-AF65-F5344CB8AC3E}">
        <p14:creationId xmlns:p14="http://schemas.microsoft.com/office/powerpoint/2010/main" val="332613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CD22D8C-0E83-1B71-D3B5-CA76D50451F8}"/>
              </a:ext>
            </a:extLst>
          </p:cNvPr>
          <p:cNvSpPr>
            <a:spLocks noGrp="1"/>
          </p:cNvSpPr>
          <p:nvPr>
            <p:ph type="title" idx="4294967295"/>
          </p:nvPr>
        </p:nvSpPr>
        <p:spPr>
          <a:xfrm>
            <a:off x="1371600" y="611188"/>
            <a:ext cx="9982200"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HRC2</a:t>
            </a:r>
          </a:p>
        </p:txBody>
      </p:sp>
      <p:sp>
        <p:nvSpPr>
          <p:cNvPr id="2" name="Content Placeholder 1">
            <a:extLst>
              <a:ext uri="{FF2B5EF4-FFF2-40B4-BE49-F238E27FC236}">
                <a16:creationId xmlns:a16="http://schemas.microsoft.com/office/drawing/2014/main" id="{FC10995A-4D7C-758B-5E92-4FEA7DA0DCF9}"/>
              </a:ext>
            </a:extLst>
          </p:cNvPr>
          <p:cNvSpPr>
            <a:spLocks noGrp="1"/>
          </p:cNvSpPr>
          <p:nvPr>
            <p:ph idx="1"/>
          </p:nvPr>
        </p:nvSpPr>
        <p:spPr>
          <a:xfrm>
            <a:off x="1371600" y="1669551"/>
            <a:ext cx="9982200" cy="4351338"/>
          </a:xfrm>
        </p:spPr>
        <p:txBody>
          <a:bodyPr/>
          <a:lstStyle/>
          <a:p>
            <a:pPr marL="0" indent="0">
              <a:buNone/>
            </a:pPr>
            <a:r>
              <a:rPr lang="en-US" sz="1600" b="1" dirty="0">
                <a:solidFill>
                  <a:schemeClr val="tx2"/>
                </a:solidFill>
              </a:rPr>
              <a:t>Definition</a:t>
            </a:r>
          </a:p>
          <a:p>
            <a:pPr marL="0" indent="0">
              <a:buNone/>
            </a:pPr>
            <a:r>
              <a:rPr lang="en-US" sz="1600" u="sng" dirty="0">
                <a:solidFill>
                  <a:schemeClr val="tx2"/>
                </a:solidFill>
              </a:rPr>
              <a:t>Independently performs professional level human resource assignments </a:t>
            </a:r>
            <a:r>
              <a:rPr lang="en-US" sz="1600" dirty="0">
                <a:solidFill>
                  <a:schemeClr val="tx2"/>
                </a:solidFill>
              </a:rPr>
              <a:t>in </a:t>
            </a:r>
            <a:r>
              <a:rPr lang="en-US" sz="1600" u="sng" dirty="0">
                <a:solidFill>
                  <a:schemeClr val="tx2"/>
                </a:solidFill>
              </a:rPr>
              <a:t>one or more areas of the human resource function</a:t>
            </a:r>
            <a:r>
              <a:rPr lang="en-US" sz="1600" dirty="0">
                <a:solidFill>
                  <a:schemeClr val="tx2"/>
                </a:solidFill>
              </a:rPr>
              <a:t> such as classification, compensation, benefits, recruitment and selection, internal agency diversity, equity, inclusion and equal employment opportunity, reasonable accommodation, training, organizational development, human resource information systems, and/or labor relations. </a:t>
            </a:r>
            <a:r>
              <a:rPr lang="en-US" sz="1600" u="sng" dirty="0">
                <a:solidFill>
                  <a:schemeClr val="tx2"/>
                </a:solidFill>
              </a:rPr>
              <a:t>Serves as a critical business partner</a:t>
            </a:r>
            <a:r>
              <a:rPr lang="en-US" sz="1600" dirty="0">
                <a:solidFill>
                  <a:schemeClr val="tx2"/>
                </a:solidFill>
              </a:rPr>
              <a:t>, </a:t>
            </a:r>
            <a:r>
              <a:rPr lang="en-US" sz="1600" u="sng" dirty="0">
                <a:solidFill>
                  <a:schemeClr val="tx2"/>
                </a:solidFill>
              </a:rPr>
              <a:t>providing consultation and assistance to managers, staff and the public regarding human resource and business issues</a:t>
            </a:r>
            <a:r>
              <a:rPr lang="en-US" sz="1600" dirty="0">
                <a:solidFill>
                  <a:schemeClr val="tx2"/>
                </a:solidFill>
              </a:rPr>
              <a:t>.</a:t>
            </a:r>
          </a:p>
          <a:p>
            <a:pPr marL="0" indent="0">
              <a:buNone/>
            </a:pPr>
            <a:r>
              <a:rPr lang="en-US" sz="1600" b="1" dirty="0">
                <a:solidFill>
                  <a:schemeClr val="tx2"/>
                </a:solidFill>
              </a:rPr>
              <a:t>Distinguishing Characteristics</a:t>
            </a:r>
          </a:p>
          <a:p>
            <a:pPr marL="0" indent="0">
              <a:buNone/>
            </a:pPr>
            <a:r>
              <a:rPr lang="en-US" sz="1600" u="sng" dirty="0">
                <a:solidFill>
                  <a:schemeClr val="tx2"/>
                </a:solidFill>
              </a:rPr>
              <a:t>Experienced professional level</a:t>
            </a:r>
            <a:r>
              <a:rPr lang="en-US" sz="1600" dirty="0">
                <a:solidFill>
                  <a:schemeClr val="tx2"/>
                </a:solidFill>
              </a:rPr>
              <a:t>. Under </a:t>
            </a:r>
            <a:r>
              <a:rPr lang="en-US" sz="1600" u="sng" dirty="0">
                <a:solidFill>
                  <a:schemeClr val="tx2"/>
                </a:solidFill>
              </a:rPr>
              <a:t>general direction</a:t>
            </a:r>
            <a:r>
              <a:rPr lang="en-US" sz="1600" dirty="0">
                <a:solidFill>
                  <a:schemeClr val="tx2"/>
                </a:solidFill>
              </a:rPr>
              <a:t>, independently provides professional human resource services. Works under </a:t>
            </a:r>
            <a:r>
              <a:rPr lang="en-US" sz="1600" u="sng" dirty="0">
                <a:solidFill>
                  <a:schemeClr val="tx2"/>
                </a:solidFill>
              </a:rPr>
              <a:t>general guidance of a higher-level human resource professional or manager</a:t>
            </a:r>
            <a:r>
              <a:rPr lang="en-US" sz="1600" dirty="0">
                <a:solidFill>
                  <a:schemeClr val="tx2"/>
                </a:solidFill>
              </a:rPr>
              <a:t>. </a:t>
            </a:r>
            <a:r>
              <a:rPr lang="en-US" sz="1600" u="sng" dirty="0">
                <a:solidFill>
                  <a:schemeClr val="tx2"/>
                </a:solidFill>
              </a:rPr>
              <a:t>Supervisor typically reviews outcomes and provides advice or direction as needed</a:t>
            </a:r>
            <a:r>
              <a:rPr lang="en-US" sz="1600" dirty="0">
                <a:solidFill>
                  <a:schemeClr val="tx2"/>
                </a:solidFill>
              </a:rPr>
              <a:t>. Work performed is </a:t>
            </a:r>
            <a:r>
              <a:rPr lang="en-US" sz="1600" u="sng" dirty="0">
                <a:solidFill>
                  <a:schemeClr val="tx2"/>
                </a:solidFill>
              </a:rPr>
              <a:t>complex and impact of decisions is generally limited to specific customer groups but could result in legal and/or wider precedent-setting outcomes</a:t>
            </a:r>
            <a:r>
              <a:rPr lang="en-US" sz="1600" dirty="0">
                <a:solidFill>
                  <a:schemeClr val="tx2"/>
                </a:solidFill>
              </a:rPr>
              <a:t>. </a:t>
            </a:r>
            <a:r>
              <a:rPr lang="en-US" sz="1600" u="sng" dirty="0">
                <a:solidFill>
                  <a:schemeClr val="tx2"/>
                </a:solidFill>
              </a:rPr>
              <a:t>Assignments normally involve making decisions and judgments within established precedents and promoting objective application of human resource and business programs, practices and policies fairly and equitably.</a:t>
            </a:r>
          </a:p>
        </p:txBody>
      </p:sp>
      <p:sp>
        <p:nvSpPr>
          <p:cNvPr id="3" name="Date Placeholder 2">
            <a:extLst>
              <a:ext uri="{FF2B5EF4-FFF2-40B4-BE49-F238E27FC236}">
                <a16:creationId xmlns:a16="http://schemas.microsoft.com/office/drawing/2014/main" id="{46F28359-EB3E-FD77-3241-78623D6373B5}"/>
              </a:ext>
            </a:extLst>
          </p:cNvPr>
          <p:cNvSpPr>
            <a:spLocks noGrp="1"/>
          </p:cNvSpPr>
          <p:nvPr>
            <p:ph type="dt" sz="half" idx="2"/>
          </p:nvPr>
        </p:nvSpPr>
        <p:spPr/>
        <p:txBody>
          <a:bodyPr/>
          <a:lstStyle/>
          <a:p>
            <a:r>
              <a:rPr lang="en-US"/>
              <a:t>OFM </a:t>
            </a:r>
            <a:fld id="{E87447C3-3344-4FBE-AA23-AD78C8E19ACA}" type="datetime1">
              <a:rPr lang="en-US" smtClean="0"/>
              <a:pPr/>
              <a:t>7/21/2025</a:t>
            </a:fld>
            <a:endParaRPr lang="en-US"/>
          </a:p>
        </p:txBody>
      </p:sp>
      <p:sp>
        <p:nvSpPr>
          <p:cNvPr id="4" name="Slide Number Placeholder 3">
            <a:extLst>
              <a:ext uri="{FF2B5EF4-FFF2-40B4-BE49-F238E27FC236}">
                <a16:creationId xmlns:a16="http://schemas.microsoft.com/office/drawing/2014/main" id="{5A74975D-A631-87FB-0FCB-9F0A1E6BDAAB}"/>
              </a:ext>
            </a:extLst>
          </p:cNvPr>
          <p:cNvSpPr>
            <a:spLocks noGrp="1"/>
          </p:cNvSpPr>
          <p:nvPr>
            <p:ph type="sldNum" sz="quarter" idx="4"/>
          </p:nvPr>
        </p:nvSpPr>
        <p:spPr/>
        <p:txBody>
          <a:bodyPr/>
          <a:lstStyle/>
          <a:p>
            <a:fld id="{675BEBA6-4A57-406D-B671-F270610AB5E4}" type="slidenum">
              <a:rPr lang="en-US" smtClean="0"/>
              <a:pPr/>
              <a:t>28</a:t>
            </a:fld>
            <a:endParaRPr lang="en-US"/>
          </a:p>
        </p:txBody>
      </p:sp>
    </p:spTree>
    <p:extLst>
      <p:ext uri="{BB962C8B-B14F-4D97-AF65-F5344CB8AC3E}">
        <p14:creationId xmlns:p14="http://schemas.microsoft.com/office/powerpoint/2010/main" val="38540885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16341-8857-9DA8-D9BA-5F6ADF9B516C}"/>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B8F57071-0576-3B3C-3FDB-63549AED966F}"/>
              </a:ext>
            </a:extLst>
          </p:cNvPr>
          <p:cNvSpPr>
            <a:spLocks noGrp="1"/>
          </p:cNvSpPr>
          <p:nvPr>
            <p:ph type="title" idx="4294967295"/>
          </p:nvPr>
        </p:nvSpPr>
        <p:spPr>
          <a:xfrm>
            <a:off x="1371600" y="611188"/>
            <a:ext cx="9982200"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HRC3</a:t>
            </a:r>
          </a:p>
        </p:txBody>
      </p:sp>
      <p:sp>
        <p:nvSpPr>
          <p:cNvPr id="2" name="Content Placeholder 1">
            <a:extLst>
              <a:ext uri="{FF2B5EF4-FFF2-40B4-BE49-F238E27FC236}">
                <a16:creationId xmlns:a16="http://schemas.microsoft.com/office/drawing/2014/main" id="{9F1F1175-360D-3E09-5F87-BA05EDA14700}"/>
              </a:ext>
            </a:extLst>
          </p:cNvPr>
          <p:cNvSpPr>
            <a:spLocks noGrp="1"/>
          </p:cNvSpPr>
          <p:nvPr>
            <p:ph idx="1"/>
          </p:nvPr>
        </p:nvSpPr>
        <p:spPr>
          <a:xfrm>
            <a:off x="1371600" y="1253330"/>
            <a:ext cx="9982200" cy="4993481"/>
          </a:xfrm>
        </p:spPr>
        <p:txBody>
          <a:bodyPr/>
          <a:lstStyle/>
          <a:p>
            <a:pPr marL="0" indent="0">
              <a:buNone/>
            </a:pPr>
            <a:r>
              <a:rPr lang="en-US" sz="1600" b="1" dirty="0">
                <a:solidFill>
                  <a:schemeClr val="tx2"/>
                </a:solidFill>
              </a:rPr>
              <a:t>Definition</a:t>
            </a:r>
          </a:p>
          <a:p>
            <a:r>
              <a:rPr lang="en-US" sz="1600" dirty="0">
                <a:solidFill>
                  <a:schemeClr val="tx2"/>
                </a:solidFill>
              </a:rPr>
              <a:t>Serves as </a:t>
            </a:r>
            <a:r>
              <a:rPr lang="en-US" sz="1600" u="sng" dirty="0">
                <a:solidFill>
                  <a:schemeClr val="tx2"/>
                </a:solidFill>
              </a:rPr>
              <a:t>senior level human resource consultant/advisor </a:t>
            </a:r>
            <a:r>
              <a:rPr lang="en-US" sz="1600" dirty="0">
                <a:solidFill>
                  <a:schemeClr val="tx2"/>
                </a:solidFill>
              </a:rPr>
              <a:t>to management and staff </a:t>
            </a:r>
            <a:r>
              <a:rPr lang="en-US" sz="1600" u="sng" dirty="0">
                <a:solidFill>
                  <a:schemeClr val="tx2"/>
                </a:solidFill>
              </a:rPr>
              <a:t>regarding complex issues that frequently impact organizational operations and planning</a:t>
            </a:r>
            <a:r>
              <a:rPr lang="en-US" sz="1600" dirty="0">
                <a:solidFill>
                  <a:schemeClr val="tx2"/>
                </a:solidFill>
              </a:rPr>
              <a:t>. </a:t>
            </a:r>
            <a:r>
              <a:rPr lang="en-US" sz="1600" u="sng" dirty="0">
                <a:solidFill>
                  <a:schemeClr val="tx2"/>
                </a:solidFill>
              </a:rPr>
              <a:t>Independently performs professional level human resource assignments in one or more areas of the human resource function </a:t>
            </a:r>
            <a:r>
              <a:rPr lang="en-US" sz="1600" dirty="0">
                <a:solidFill>
                  <a:schemeClr val="tx2"/>
                </a:solidFill>
              </a:rPr>
              <a:t>such as classification, compensation, benefits, recruitment and selection, internal agency diversity, equity, inclusion and equal employment opportunity, reasonable accommodation, training, organizational development, human resource information systems and/or labor relations. </a:t>
            </a:r>
            <a:r>
              <a:rPr lang="en-US" sz="1600" u="sng" dirty="0">
                <a:solidFill>
                  <a:schemeClr val="tx2"/>
                </a:solidFill>
              </a:rPr>
              <a:t>Positions work to mitigate organizational risk while advocating for both business and employee interests.</a:t>
            </a:r>
          </a:p>
          <a:p>
            <a:pPr marL="0" indent="0">
              <a:buNone/>
            </a:pPr>
            <a:r>
              <a:rPr lang="en-US" sz="1600" b="1" dirty="0">
                <a:solidFill>
                  <a:schemeClr val="tx2"/>
                </a:solidFill>
              </a:rPr>
              <a:t>Distinguishing Characteristics</a:t>
            </a:r>
          </a:p>
          <a:p>
            <a:r>
              <a:rPr lang="en-US" sz="1600" dirty="0">
                <a:solidFill>
                  <a:schemeClr val="tx2"/>
                </a:solidFill>
              </a:rPr>
              <a:t>Under general direction, independently provides administrative direction and counsel to assigned agency divisions, regions, customers, or customer groups regarding a broad range of human resource management issues which require the application of professional judgment in the analysis of complex human resource and operational relationships. Responsibilities include resolving complex human resource issues having long-range and broad potential impact. Analyzes, evaluates and presents recommendations regarding multidimensional issues and implements process solutions. Issues may involve competing interests, multiple clients, conflicting rules or practices, considering a range of possible solutions or other elements that contribute to complexity. Works to mitigate bias in the application of human resource and business programs.</a:t>
            </a:r>
          </a:p>
        </p:txBody>
      </p:sp>
      <p:sp>
        <p:nvSpPr>
          <p:cNvPr id="3" name="Date Placeholder 2">
            <a:extLst>
              <a:ext uri="{FF2B5EF4-FFF2-40B4-BE49-F238E27FC236}">
                <a16:creationId xmlns:a16="http://schemas.microsoft.com/office/drawing/2014/main" id="{3800036F-9C08-6EBD-F31D-A51AC18CA9FA}"/>
              </a:ext>
            </a:extLst>
          </p:cNvPr>
          <p:cNvSpPr>
            <a:spLocks noGrp="1"/>
          </p:cNvSpPr>
          <p:nvPr>
            <p:ph type="dt" sz="half" idx="2"/>
          </p:nvPr>
        </p:nvSpPr>
        <p:spPr/>
        <p:txBody>
          <a:bodyPr/>
          <a:lstStyle/>
          <a:p>
            <a:r>
              <a:rPr lang="en-US"/>
              <a:t>OFM </a:t>
            </a:r>
            <a:fld id="{E87447C3-3344-4FBE-AA23-AD78C8E19ACA}" type="datetime1">
              <a:rPr lang="en-US" smtClean="0"/>
              <a:pPr/>
              <a:t>7/21/2025</a:t>
            </a:fld>
            <a:endParaRPr lang="en-US"/>
          </a:p>
        </p:txBody>
      </p:sp>
      <p:sp>
        <p:nvSpPr>
          <p:cNvPr id="4" name="Slide Number Placeholder 3">
            <a:extLst>
              <a:ext uri="{FF2B5EF4-FFF2-40B4-BE49-F238E27FC236}">
                <a16:creationId xmlns:a16="http://schemas.microsoft.com/office/drawing/2014/main" id="{8AAE8A28-7DDB-2DB7-B514-D4261C0F1043}"/>
              </a:ext>
            </a:extLst>
          </p:cNvPr>
          <p:cNvSpPr>
            <a:spLocks noGrp="1"/>
          </p:cNvSpPr>
          <p:nvPr>
            <p:ph type="sldNum" sz="quarter" idx="4"/>
          </p:nvPr>
        </p:nvSpPr>
        <p:spPr/>
        <p:txBody>
          <a:bodyPr/>
          <a:lstStyle/>
          <a:p>
            <a:fld id="{675BEBA6-4A57-406D-B671-F270610AB5E4}" type="slidenum">
              <a:rPr lang="en-US" smtClean="0"/>
              <a:pPr/>
              <a:t>29</a:t>
            </a:fld>
            <a:endParaRPr lang="en-US"/>
          </a:p>
        </p:txBody>
      </p:sp>
    </p:spTree>
    <p:extLst>
      <p:ext uri="{BB962C8B-B14F-4D97-AF65-F5344CB8AC3E}">
        <p14:creationId xmlns:p14="http://schemas.microsoft.com/office/powerpoint/2010/main" val="1355954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6FDE973-2865-A51E-F007-13558906B1BB}"/>
              </a:ext>
            </a:extLst>
          </p:cNvPr>
          <p:cNvSpPr>
            <a:spLocks noGrp="1"/>
          </p:cNvSpPr>
          <p:nvPr>
            <p:ph type="title" idx="4294967295"/>
          </p:nvPr>
        </p:nvSpPr>
        <p:spPr>
          <a:xfrm>
            <a:off x="1371600" y="611188"/>
            <a:ext cx="9982200"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What is a Position Allocation </a:t>
            </a:r>
          </a:p>
        </p:txBody>
      </p:sp>
      <p:sp>
        <p:nvSpPr>
          <p:cNvPr id="2" name="Content Placeholder 1">
            <a:extLst>
              <a:ext uri="{FF2B5EF4-FFF2-40B4-BE49-F238E27FC236}">
                <a16:creationId xmlns:a16="http://schemas.microsoft.com/office/drawing/2014/main" id="{99167F2B-5771-6F3D-813E-C22A0D7DE64C}"/>
              </a:ext>
            </a:extLst>
          </p:cNvPr>
          <p:cNvSpPr>
            <a:spLocks noGrp="1"/>
          </p:cNvSpPr>
          <p:nvPr>
            <p:ph idx="1"/>
          </p:nvPr>
        </p:nvSpPr>
        <p:spPr>
          <a:xfrm>
            <a:off x="2892287" y="2407546"/>
            <a:ext cx="6407426" cy="2478157"/>
          </a:xfrm>
        </p:spPr>
        <p:txBody>
          <a:bodyPr/>
          <a:lstStyle/>
          <a:p>
            <a:pPr marL="0" indent="0" algn="ctr">
              <a:buNone/>
            </a:pPr>
            <a:r>
              <a:rPr lang="en-US" sz="2800" dirty="0">
                <a:solidFill>
                  <a:schemeClr val="tx2"/>
                </a:solidFill>
              </a:rPr>
              <a:t>A position allocation is the process of assigning a position to a job class and must be done for every position. </a:t>
            </a:r>
          </a:p>
          <a:p>
            <a:pPr marL="0" indent="0" algn="ctr">
              <a:buNone/>
            </a:pPr>
            <a:r>
              <a:rPr lang="en-US" sz="2000" dirty="0">
                <a:solidFill>
                  <a:schemeClr val="tx2"/>
                </a:solidFill>
              </a:rPr>
              <a:t>(Defined in WAC 357-01-020)</a:t>
            </a:r>
          </a:p>
        </p:txBody>
      </p:sp>
      <p:sp>
        <p:nvSpPr>
          <p:cNvPr id="3" name="Date Placeholder 2">
            <a:extLst>
              <a:ext uri="{FF2B5EF4-FFF2-40B4-BE49-F238E27FC236}">
                <a16:creationId xmlns:a16="http://schemas.microsoft.com/office/drawing/2014/main" id="{6FAF2BDB-FA39-7A03-4666-66E48AD5EB1D}"/>
              </a:ext>
            </a:extLst>
          </p:cNvPr>
          <p:cNvSpPr>
            <a:spLocks noGrp="1"/>
          </p:cNvSpPr>
          <p:nvPr>
            <p:ph type="dt" sz="half" idx="2"/>
          </p:nvPr>
        </p:nvSpPr>
        <p:spPr/>
        <p:txBody>
          <a:bodyPr/>
          <a:lstStyle/>
          <a:p>
            <a:r>
              <a:rPr lang="en-US"/>
              <a:t>OFM </a:t>
            </a:r>
            <a:fld id="{E87447C3-3344-4FBE-AA23-AD78C8E19ACA}" type="datetime1">
              <a:rPr lang="en-US" smtClean="0"/>
              <a:pPr/>
              <a:t>7/21/2025</a:t>
            </a:fld>
            <a:endParaRPr lang="en-US"/>
          </a:p>
        </p:txBody>
      </p:sp>
      <p:sp>
        <p:nvSpPr>
          <p:cNvPr id="4" name="Slide Number Placeholder 3">
            <a:extLst>
              <a:ext uri="{FF2B5EF4-FFF2-40B4-BE49-F238E27FC236}">
                <a16:creationId xmlns:a16="http://schemas.microsoft.com/office/drawing/2014/main" id="{E83A3A21-A20E-0946-FFA5-1AED6BE301F7}"/>
              </a:ext>
            </a:extLst>
          </p:cNvPr>
          <p:cNvSpPr>
            <a:spLocks noGrp="1"/>
          </p:cNvSpPr>
          <p:nvPr>
            <p:ph type="sldNum" sz="quarter" idx="4"/>
          </p:nvPr>
        </p:nvSpPr>
        <p:spPr/>
        <p:txBody>
          <a:bodyPr/>
          <a:lstStyle/>
          <a:p>
            <a:fld id="{675BEBA6-4A57-406D-B671-F270610AB5E4}" type="slidenum">
              <a:rPr lang="en-US" smtClean="0"/>
              <a:pPr/>
              <a:t>3</a:t>
            </a:fld>
            <a:endParaRPr lang="en-US"/>
          </a:p>
        </p:txBody>
      </p:sp>
    </p:spTree>
    <p:extLst>
      <p:ext uri="{BB962C8B-B14F-4D97-AF65-F5344CB8AC3E}">
        <p14:creationId xmlns:p14="http://schemas.microsoft.com/office/powerpoint/2010/main" val="18837156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77E55F-E53E-E6BB-EE0C-C5D96457A4D8}"/>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8EA91580-5F84-C9D1-CFA2-30A24E246915}"/>
              </a:ext>
            </a:extLst>
          </p:cNvPr>
          <p:cNvSpPr>
            <a:spLocks noGrp="1"/>
          </p:cNvSpPr>
          <p:nvPr>
            <p:ph type="title" idx="4294967295"/>
          </p:nvPr>
        </p:nvSpPr>
        <p:spPr>
          <a:xfrm>
            <a:off x="1371600" y="611188"/>
            <a:ext cx="9982200"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HRC4</a:t>
            </a:r>
          </a:p>
        </p:txBody>
      </p:sp>
      <p:sp>
        <p:nvSpPr>
          <p:cNvPr id="2" name="Content Placeholder 1">
            <a:extLst>
              <a:ext uri="{FF2B5EF4-FFF2-40B4-BE49-F238E27FC236}">
                <a16:creationId xmlns:a16="http://schemas.microsoft.com/office/drawing/2014/main" id="{DA825779-AAC8-612C-9136-70F02B9CBCDF}"/>
              </a:ext>
            </a:extLst>
          </p:cNvPr>
          <p:cNvSpPr>
            <a:spLocks noGrp="1"/>
          </p:cNvSpPr>
          <p:nvPr>
            <p:ph idx="1"/>
          </p:nvPr>
        </p:nvSpPr>
        <p:spPr>
          <a:xfrm>
            <a:off x="1371600" y="1435100"/>
            <a:ext cx="9982200" cy="4351338"/>
          </a:xfrm>
        </p:spPr>
        <p:txBody>
          <a:bodyPr/>
          <a:lstStyle/>
          <a:p>
            <a:pPr marL="0" indent="0">
              <a:buNone/>
            </a:pPr>
            <a:r>
              <a:rPr lang="en-US" sz="1600" b="1" dirty="0">
                <a:solidFill>
                  <a:schemeClr val="tx2"/>
                </a:solidFill>
              </a:rPr>
              <a:t>Definition</a:t>
            </a:r>
          </a:p>
          <a:p>
            <a:pPr marL="0" indent="0">
              <a:buNone/>
            </a:pPr>
            <a:r>
              <a:rPr lang="en-US" sz="1600" u="sng" dirty="0">
                <a:solidFill>
                  <a:schemeClr val="tx2"/>
                </a:solidFill>
              </a:rPr>
              <a:t>Serves as an assigned professional expert </a:t>
            </a:r>
            <a:r>
              <a:rPr lang="en-US" sz="1600" dirty="0">
                <a:solidFill>
                  <a:schemeClr val="tx2"/>
                </a:solidFill>
              </a:rPr>
              <a:t>in </a:t>
            </a:r>
            <a:r>
              <a:rPr lang="en-US" sz="1600" u="sng" dirty="0">
                <a:solidFill>
                  <a:schemeClr val="tx2"/>
                </a:solidFill>
              </a:rPr>
              <a:t>one or more functional human resource areas</a:t>
            </a:r>
            <a:r>
              <a:rPr lang="en-US" sz="1600" dirty="0">
                <a:solidFill>
                  <a:schemeClr val="tx2"/>
                </a:solidFill>
              </a:rPr>
              <a:t>; </a:t>
            </a:r>
            <a:r>
              <a:rPr lang="en-US" sz="1600" u="sng" dirty="0">
                <a:solidFill>
                  <a:schemeClr val="tx2"/>
                </a:solidFill>
              </a:rPr>
              <a:t>or</a:t>
            </a:r>
            <a:r>
              <a:rPr lang="en-US" sz="1600" dirty="0">
                <a:solidFill>
                  <a:schemeClr val="tx2"/>
                </a:solidFill>
              </a:rPr>
              <a:t> </a:t>
            </a:r>
            <a:r>
              <a:rPr lang="en-US" sz="1600" u="sng" dirty="0">
                <a:solidFill>
                  <a:schemeClr val="tx2"/>
                </a:solidFill>
              </a:rPr>
              <a:t>supervises professional or other human resource staff members</a:t>
            </a:r>
            <a:r>
              <a:rPr lang="en-US" sz="1600" dirty="0">
                <a:solidFill>
                  <a:schemeClr val="tx2"/>
                </a:solidFill>
              </a:rPr>
              <a:t>. </a:t>
            </a:r>
            <a:r>
              <a:rPr lang="en-US" sz="1600" u="sng" dirty="0">
                <a:solidFill>
                  <a:schemeClr val="tx2"/>
                </a:solidFill>
              </a:rPr>
              <a:t>Provides expert level analysis and consultation </a:t>
            </a:r>
            <a:r>
              <a:rPr lang="en-US" sz="1600" dirty="0">
                <a:solidFill>
                  <a:schemeClr val="tx2"/>
                </a:solidFill>
              </a:rPr>
              <a:t>to management and staff </a:t>
            </a:r>
            <a:r>
              <a:rPr lang="en-US" sz="1600" u="sng" dirty="0">
                <a:solidFill>
                  <a:schemeClr val="tx2"/>
                </a:solidFill>
              </a:rPr>
              <a:t>regarding highly complex, multidimensional issues with strategic or long-range impact to organizations and programs</a:t>
            </a:r>
            <a:r>
              <a:rPr lang="en-US" sz="1600" dirty="0">
                <a:solidFill>
                  <a:schemeClr val="tx2"/>
                </a:solidFill>
              </a:rPr>
              <a:t>.</a:t>
            </a:r>
          </a:p>
          <a:p>
            <a:pPr marL="0" indent="0">
              <a:buNone/>
            </a:pPr>
            <a:r>
              <a:rPr lang="en-US" sz="1600" b="1" dirty="0">
                <a:solidFill>
                  <a:schemeClr val="tx2"/>
                </a:solidFill>
              </a:rPr>
              <a:t>Distinguishing Characteristics</a:t>
            </a:r>
          </a:p>
          <a:p>
            <a:pPr marL="0" indent="0">
              <a:buNone/>
            </a:pPr>
            <a:r>
              <a:rPr lang="en-US" sz="1600" u="sng" dirty="0">
                <a:solidFill>
                  <a:schemeClr val="tx2"/>
                </a:solidFill>
              </a:rPr>
              <a:t>Professional expert</a:t>
            </a:r>
            <a:r>
              <a:rPr lang="en-US" sz="1600" dirty="0">
                <a:solidFill>
                  <a:schemeClr val="tx2"/>
                </a:solidFill>
              </a:rPr>
              <a:t> </a:t>
            </a:r>
            <a:r>
              <a:rPr lang="en-US" sz="1600" u="sng" dirty="0">
                <a:solidFill>
                  <a:schemeClr val="tx2"/>
                </a:solidFill>
              </a:rPr>
              <a:t>or</a:t>
            </a:r>
            <a:r>
              <a:rPr lang="en-US" sz="1600" dirty="0">
                <a:solidFill>
                  <a:schemeClr val="tx2"/>
                </a:solidFill>
              </a:rPr>
              <a:t> </a:t>
            </a:r>
            <a:r>
              <a:rPr lang="en-US" sz="1600" u="sng" dirty="0">
                <a:solidFill>
                  <a:schemeClr val="tx2"/>
                </a:solidFill>
              </a:rPr>
              <a:t>supervisory level</a:t>
            </a:r>
            <a:r>
              <a:rPr lang="en-US" sz="1600" dirty="0">
                <a:solidFill>
                  <a:schemeClr val="tx2"/>
                </a:solidFill>
              </a:rPr>
              <a:t>. Assignments require </a:t>
            </a:r>
            <a:r>
              <a:rPr lang="en-US" sz="1600" u="sng" dirty="0">
                <a:solidFill>
                  <a:schemeClr val="tx2"/>
                </a:solidFill>
              </a:rPr>
              <a:t>application of knowledge and expertise to make decisions on complicated and high-risk issues.</a:t>
            </a:r>
            <a:r>
              <a:rPr lang="en-US" sz="1600" dirty="0">
                <a:solidFill>
                  <a:schemeClr val="tx2"/>
                </a:solidFill>
              </a:rPr>
              <a:t> </a:t>
            </a:r>
            <a:r>
              <a:rPr lang="en-US" sz="1600" u="sng" dirty="0">
                <a:solidFill>
                  <a:schemeClr val="tx2"/>
                </a:solidFill>
              </a:rPr>
              <a:t>Assesses agency policies and practices to recognize and mitigate bias and evaluate effectiveness of human resource programs and services </a:t>
            </a:r>
            <a:r>
              <a:rPr lang="en-US" sz="1600" dirty="0">
                <a:solidFill>
                  <a:schemeClr val="tx2"/>
                </a:solidFill>
              </a:rPr>
              <a:t>in achieving workforce diversity, equitable and inclusive workplace and equal employment opportunity.</a:t>
            </a:r>
          </a:p>
          <a:p>
            <a:pPr marL="0" indent="0">
              <a:buNone/>
            </a:pPr>
            <a:r>
              <a:rPr lang="en-US" sz="1600" dirty="0">
                <a:solidFill>
                  <a:schemeClr val="tx2"/>
                </a:solidFill>
              </a:rPr>
              <a:t>These </a:t>
            </a:r>
            <a:r>
              <a:rPr lang="en-US" sz="1600" u="sng" dirty="0">
                <a:solidFill>
                  <a:schemeClr val="tx2"/>
                </a:solidFill>
              </a:rPr>
              <a:t>assignments often require proactive intervention and have wide or precedent setting impact</a:t>
            </a:r>
            <a:r>
              <a:rPr lang="en-US" sz="1600" dirty="0">
                <a:solidFill>
                  <a:schemeClr val="tx2"/>
                </a:solidFill>
              </a:rPr>
              <a:t>. </a:t>
            </a:r>
            <a:r>
              <a:rPr lang="en-US" sz="1600" u="sng" dirty="0">
                <a:solidFill>
                  <a:schemeClr val="tx2"/>
                </a:solidFill>
              </a:rPr>
              <a:t>Provides advice </a:t>
            </a:r>
            <a:r>
              <a:rPr lang="en-US" sz="1600" dirty="0">
                <a:solidFill>
                  <a:schemeClr val="tx2"/>
                </a:solidFill>
              </a:rPr>
              <a:t>and consultation to organization management, lower-level professional staff and peers </a:t>
            </a:r>
            <a:r>
              <a:rPr lang="en-US" sz="1600" u="sng" dirty="0">
                <a:solidFill>
                  <a:schemeClr val="tx2"/>
                </a:solidFill>
              </a:rPr>
              <a:t>on highly complex human resource and business issues</a:t>
            </a:r>
            <a:r>
              <a:rPr lang="en-US" sz="1600" dirty="0">
                <a:solidFill>
                  <a:schemeClr val="tx2"/>
                </a:solidFill>
              </a:rPr>
              <a:t>. </a:t>
            </a:r>
            <a:r>
              <a:rPr lang="en-US" sz="1600" u="sng" dirty="0">
                <a:solidFill>
                  <a:schemeClr val="tx2"/>
                </a:solidFill>
              </a:rPr>
              <a:t>Serving as a strategic business partner, analyzes, evaluates and provides solutions to the organization’s most sensitive, complex, or critical human resource issues</a:t>
            </a:r>
            <a:r>
              <a:rPr lang="en-US" sz="1600" dirty="0">
                <a:solidFill>
                  <a:schemeClr val="tx2"/>
                </a:solidFill>
              </a:rPr>
              <a:t>. Provides advice and guidance </a:t>
            </a:r>
            <a:r>
              <a:rPr lang="en-US" sz="1600" u="sng" dirty="0">
                <a:solidFill>
                  <a:schemeClr val="tx2"/>
                </a:solidFill>
              </a:rPr>
              <a:t>and/or </a:t>
            </a:r>
            <a:r>
              <a:rPr lang="en-US" sz="1600" dirty="0">
                <a:solidFill>
                  <a:schemeClr val="tx2"/>
                </a:solidFill>
              </a:rPr>
              <a:t>supervises professional or other staff members.</a:t>
            </a:r>
          </a:p>
        </p:txBody>
      </p:sp>
      <p:sp>
        <p:nvSpPr>
          <p:cNvPr id="3" name="Date Placeholder 2">
            <a:extLst>
              <a:ext uri="{FF2B5EF4-FFF2-40B4-BE49-F238E27FC236}">
                <a16:creationId xmlns:a16="http://schemas.microsoft.com/office/drawing/2014/main" id="{833E452F-E290-144C-05F2-75EB461A88F5}"/>
              </a:ext>
            </a:extLst>
          </p:cNvPr>
          <p:cNvSpPr>
            <a:spLocks noGrp="1"/>
          </p:cNvSpPr>
          <p:nvPr>
            <p:ph type="dt" sz="half" idx="2"/>
          </p:nvPr>
        </p:nvSpPr>
        <p:spPr/>
        <p:txBody>
          <a:bodyPr/>
          <a:lstStyle/>
          <a:p>
            <a:r>
              <a:rPr lang="en-US"/>
              <a:t>OFM </a:t>
            </a:r>
            <a:fld id="{E87447C3-3344-4FBE-AA23-AD78C8E19ACA}" type="datetime1">
              <a:rPr lang="en-US" smtClean="0"/>
              <a:pPr/>
              <a:t>7/21/2025</a:t>
            </a:fld>
            <a:endParaRPr lang="en-US"/>
          </a:p>
        </p:txBody>
      </p:sp>
      <p:sp>
        <p:nvSpPr>
          <p:cNvPr id="4" name="Slide Number Placeholder 3">
            <a:extLst>
              <a:ext uri="{FF2B5EF4-FFF2-40B4-BE49-F238E27FC236}">
                <a16:creationId xmlns:a16="http://schemas.microsoft.com/office/drawing/2014/main" id="{1758F91A-0495-51B6-80FA-CFEAD195983F}"/>
              </a:ext>
            </a:extLst>
          </p:cNvPr>
          <p:cNvSpPr>
            <a:spLocks noGrp="1"/>
          </p:cNvSpPr>
          <p:nvPr>
            <p:ph type="sldNum" sz="quarter" idx="4"/>
          </p:nvPr>
        </p:nvSpPr>
        <p:spPr/>
        <p:txBody>
          <a:bodyPr/>
          <a:lstStyle/>
          <a:p>
            <a:fld id="{675BEBA6-4A57-406D-B671-F270610AB5E4}" type="slidenum">
              <a:rPr lang="en-US" smtClean="0"/>
              <a:pPr/>
              <a:t>30</a:t>
            </a:fld>
            <a:endParaRPr lang="en-US"/>
          </a:p>
        </p:txBody>
      </p:sp>
    </p:spTree>
    <p:extLst>
      <p:ext uri="{BB962C8B-B14F-4D97-AF65-F5344CB8AC3E}">
        <p14:creationId xmlns:p14="http://schemas.microsoft.com/office/powerpoint/2010/main" val="18360670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72FD1-095E-9E3F-4882-61654ECC95BF}"/>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17" t="9861" r="7690" b="18584"/>
          <a:stretch/>
        </p:blipFill>
        <p:spPr>
          <a:xfrm>
            <a:off x="-1" y="0"/>
            <a:ext cx="12189899" cy="6858000"/>
          </a:xfrm>
          <a:prstGeom prst="rect">
            <a:avLst/>
          </a:prstGeom>
        </p:spPr>
      </p:pic>
      <p:sp>
        <p:nvSpPr>
          <p:cNvPr id="6" name="Rectangle 5">
            <a:extLst>
              <a:ext uri="{FF2B5EF4-FFF2-40B4-BE49-F238E27FC236}">
                <a16:creationId xmlns:a16="http://schemas.microsoft.com/office/drawing/2014/main" id="{515ACB4D-39AF-6ACD-8CA0-D7E47AC08FAB}"/>
              </a:ext>
              <a:ext uri="{C183D7F6-B498-43B3-948B-1728B52AA6E4}">
                <adec:decorative xmlns:adec="http://schemas.microsoft.com/office/drawing/2017/decorative" val="1"/>
              </a:ext>
            </a:extLst>
          </p:cNvPr>
          <p:cNvSpPr>
            <a:spLocks/>
          </p:cNvSpPr>
          <p:nvPr/>
        </p:nvSpPr>
        <p:spPr>
          <a:xfrm>
            <a:off x="0" y="-1"/>
            <a:ext cx="12192000" cy="6858000"/>
          </a:xfrm>
          <a:prstGeom prst="rect">
            <a:avLst/>
          </a:prstGeom>
          <a:solidFill>
            <a:srgbClr val="444BA0">
              <a:alpha val="7176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6B0C0D0-9D1B-7052-6B8A-2A37DB4EADD5}"/>
              </a:ext>
              <a:ext uri="{C183D7F6-B498-43B3-948B-1728B52AA6E4}">
                <adec:decorative xmlns:adec="http://schemas.microsoft.com/office/drawing/2017/decorative" val="1"/>
              </a:ext>
            </a:extLst>
          </p:cNvPr>
          <p:cNvSpPr/>
          <p:nvPr/>
        </p:nvSpPr>
        <p:spPr>
          <a:xfrm>
            <a:off x="0" y="6188959"/>
            <a:ext cx="12192000" cy="669040"/>
          </a:xfrm>
          <a:prstGeom prst="rect">
            <a:avLst/>
          </a:prstGeom>
          <a:solidFill>
            <a:srgbClr val="2E32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644DD90-7952-B7FF-5F5C-E4F1AF4F747A}"/>
              </a:ext>
              <a:ext uri="{C183D7F6-B498-43B3-948B-1728B52AA6E4}">
                <adec:decorative xmlns:adec="http://schemas.microsoft.com/office/drawing/2017/decorative" val="1"/>
              </a:ext>
            </a:extLst>
          </p:cNvPr>
          <p:cNvSpPr/>
          <p:nvPr/>
        </p:nvSpPr>
        <p:spPr>
          <a:xfrm>
            <a:off x="-2102" y="6126539"/>
            <a:ext cx="12192000" cy="101492"/>
          </a:xfrm>
          <a:prstGeom prst="rect">
            <a:avLst/>
          </a:prstGeom>
          <a:gradFill flip="none" rotWithShape="1">
            <a:gsLst>
              <a:gs pos="0">
                <a:srgbClr val="1E97BD"/>
              </a:gs>
              <a:gs pos="100000">
                <a:srgbClr val="C2095A"/>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6DB31AA-5866-5C9E-00E0-C918BAEB6F96}"/>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6374"/>
          <a:stretch/>
        </p:blipFill>
        <p:spPr>
          <a:xfrm>
            <a:off x="341140" y="6350266"/>
            <a:ext cx="994120" cy="385497"/>
          </a:xfrm>
          <a:prstGeom prst="rect">
            <a:avLst/>
          </a:prstGeom>
        </p:spPr>
      </p:pic>
      <p:sp>
        <p:nvSpPr>
          <p:cNvPr id="8" name="Title 7">
            <a:extLst>
              <a:ext uri="{FF2B5EF4-FFF2-40B4-BE49-F238E27FC236}">
                <a16:creationId xmlns:a16="http://schemas.microsoft.com/office/drawing/2014/main" id="{A8A3DF2F-F4B4-F9B7-181D-9C2D62EC53F8}"/>
              </a:ext>
            </a:extLst>
          </p:cNvPr>
          <p:cNvSpPr txBox="1">
            <a:spLocks noGrp="1"/>
          </p:cNvSpPr>
          <p:nvPr>
            <p:ph type="title" idx="4294967295"/>
          </p:nvPr>
        </p:nvSpPr>
        <p:spPr>
          <a:xfrm>
            <a:off x="0" y="2276788"/>
            <a:ext cx="12189898" cy="15696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chemeClr val="bg1"/>
                </a:solidFill>
                <a:effectLst/>
                <a:uLnTx/>
                <a:uFillTx/>
                <a:latin typeface="+mn-lt"/>
                <a:ea typeface="+mn-ea"/>
                <a:cs typeface="+mn-cs"/>
              </a:rPr>
              <a:t>Understanding Duties in Position Description</a:t>
            </a:r>
            <a:endParaRPr kumimoji="0" lang="en-US" sz="480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8788448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F9BB244-6D81-EE60-E995-3E570B602AD9}"/>
              </a:ext>
            </a:extLst>
          </p:cNvPr>
          <p:cNvSpPr>
            <a:spLocks noGrp="1"/>
          </p:cNvSpPr>
          <p:nvPr>
            <p:ph type="title" idx="4294967295"/>
          </p:nvPr>
        </p:nvSpPr>
        <p:spPr>
          <a:xfrm>
            <a:off x="1371600" y="611188"/>
            <a:ext cx="10302875"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Understanding Duties in Position Description</a:t>
            </a:r>
          </a:p>
        </p:txBody>
      </p:sp>
      <p:sp>
        <p:nvSpPr>
          <p:cNvPr id="2" name="Content Placeholder 1">
            <a:extLst>
              <a:ext uri="{FF2B5EF4-FFF2-40B4-BE49-F238E27FC236}">
                <a16:creationId xmlns:a16="http://schemas.microsoft.com/office/drawing/2014/main" id="{83977340-3E05-3AC7-56C0-C941738AAE32}"/>
              </a:ext>
            </a:extLst>
          </p:cNvPr>
          <p:cNvSpPr>
            <a:spLocks noGrp="1"/>
          </p:cNvSpPr>
          <p:nvPr>
            <p:ph idx="1"/>
          </p:nvPr>
        </p:nvSpPr>
        <p:spPr>
          <a:xfrm>
            <a:off x="1371599" y="1435101"/>
            <a:ext cx="9982200" cy="4634396"/>
          </a:xfrm>
        </p:spPr>
        <p:txBody>
          <a:bodyPr/>
          <a:lstStyle/>
          <a:p>
            <a:pPr marL="0" indent="0" algn="ctr">
              <a:lnSpc>
                <a:spcPct val="100000"/>
              </a:lnSpc>
              <a:buNone/>
            </a:pPr>
            <a:endParaRPr lang="en-US" sz="2800" b="1" dirty="0">
              <a:solidFill>
                <a:schemeClr val="tx2"/>
              </a:solidFill>
            </a:endParaRPr>
          </a:p>
          <a:p>
            <a:pPr marL="0" indent="0" algn="ctr">
              <a:lnSpc>
                <a:spcPct val="100000"/>
              </a:lnSpc>
              <a:spcAft>
                <a:spcPts val="1200"/>
              </a:spcAft>
              <a:buNone/>
            </a:pPr>
            <a:r>
              <a:rPr lang="en-US" sz="2800" b="1" dirty="0">
                <a:solidFill>
                  <a:schemeClr val="tx2"/>
                </a:solidFill>
              </a:rPr>
              <a:t>Key things to focus on when reviewing PDs: </a:t>
            </a:r>
          </a:p>
          <a:p>
            <a:pPr>
              <a:lnSpc>
                <a:spcPct val="100000"/>
              </a:lnSpc>
            </a:pPr>
            <a:r>
              <a:rPr lang="en-US" sz="2800" dirty="0">
                <a:solidFill>
                  <a:schemeClr val="tx2"/>
                </a:solidFill>
              </a:rPr>
              <a:t>What are the major duties?</a:t>
            </a:r>
          </a:p>
          <a:p>
            <a:pPr>
              <a:lnSpc>
                <a:spcPct val="100000"/>
              </a:lnSpc>
            </a:pPr>
            <a:r>
              <a:rPr lang="en-US" sz="2800" dirty="0">
                <a:solidFill>
                  <a:schemeClr val="tx2"/>
                </a:solidFill>
              </a:rPr>
              <a:t>What is the level of responsibility? </a:t>
            </a:r>
          </a:p>
          <a:p>
            <a:pPr>
              <a:lnSpc>
                <a:spcPct val="100000"/>
              </a:lnSpc>
            </a:pPr>
            <a:r>
              <a:rPr lang="en-US" sz="2800" dirty="0">
                <a:solidFill>
                  <a:schemeClr val="tx2"/>
                </a:solidFill>
              </a:rPr>
              <a:t>What is the level of supervision, direction given?</a:t>
            </a:r>
          </a:p>
          <a:p>
            <a:pPr>
              <a:lnSpc>
                <a:spcPct val="100000"/>
              </a:lnSpc>
            </a:pPr>
            <a:r>
              <a:rPr lang="en-US" sz="2800" dirty="0">
                <a:solidFill>
                  <a:schemeClr val="tx2"/>
                </a:solidFill>
              </a:rPr>
              <a:t>What is the level of supervision received?</a:t>
            </a:r>
          </a:p>
          <a:p>
            <a:pPr>
              <a:lnSpc>
                <a:spcPct val="100000"/>
              </a:lnSpc>
            </a:pPr>
            <a:r>
              <a:rPr lang="en-US" sz="2800" dirty="0">
                <a:solidFill>
                  <a:schemeClr val="tx2"/>
                </a:solidFill>
              </a:rPr>
              <a:t>What are the interpersonal relationships? </a:t>
            </a:r>
          </a:p>
        </p:txBody>
      </p:sp>
      <p:sp>
        <p:nvSpPr>
          <p:cNvPr id="3" name="Date Placeholder 2">
            <a:extLst>
              <a:ext uri="{FF2B5EF4-FFF2-40B4-BE49-F238E27FC236}">
                <a16:creationId xmlns:a16="http://schemas.microsoft.com/office/drawing/2014/main" id="{808F1B0B-9DCA-9F96-3B29-7148359E0D5E}"/>
              </a:ext>
            </a:extLst>
          </p:cNvPr>
          <p:cNvSpPr>
            <a:spLocks noGrp="1"/>
          </p:cNvSpPr>
          <p:nvPr>
            <p:ph type="dt" sz="half" idx="2"/>
          </p:nvPr>
        </p:nvSpPr>
        <p:spPr/>
        <p:txBody>
          <a:bodyPr/>
          <a:lstStyle/>
          <a:p>
            <a:r>
              <a:rPr lang="en-US"/>
              <a:t>OFM </a:t>
            </a:r>
            <a:fld id="{E87447C3-3344-4FBE-AA23-AD78C8E19ACA}" type="datetime1">
              <a:rPr lang="en-US" smtClean="0"/>
              <a:pPr/>
              <a:t>7/21/2025</a:t>
            </a:fld>
            <a:endParaRPr lang="en-US"/>
          </a:p>
        </p:txBody>
      </p:sp>
      <p:sp>
        <p:nvSpPr>
          <p:cNvPr id="4" name="Slide Number Placeholder 3">
            <a:extLst>
              <a:ext uri="{FF2B5EF4-FFF2-40B4-BE49-F238E27FC236}">
                <a16:creationId xmlns:a16="http://schemas.microsoft.com/office/drawing/2014/main" id="{292FE384-4376-E30C-B8C8-6E7E2C03AE9B}"/>
              </a:ext>
            </a:extLst>
          </p:cNvPr>
          <p:cNvSpPr>
            <a:spLocks noGrp="1"/>
          </p:cNvSpPr>
          <p:nvPr>
            <p:ph type="sldNum" sz="quarter" idx="4"/>
          </p:nvPr>
        </p:nvSpPr>
        <p:spPr/>
        <p:txBody>
          <a:bodyPr/>
          <a:lstStyle/>
          <a:p>
            <a:fld id="{675BEBA6-4A57-406D-B671-F270610AB5E4}" type="slidenum">
              <a:rPr lang="en-US" smtClean="0"/>
              <a:pPr/>
              <a:t>32</a:t>
            </a:fld>
            <a:endParaRPr lang="en-US"/>
          </a:p>
        </p:txBody>
      </p:sp>
    </p:spTree>
    <p:extLst>
      <p:ext uri="{BB962C8B-B14F-4D97-AF65-F5344CB8AC3E}">
        <p14:creationId xmlns:p14="http://schemas.microsoft.com/office/powerpoint/2010/main" val="34885028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F9BB244-6D81-EE60-E995-3E570B602AD9}"/>
              </a:ext>
            </a:extLst>
          </p:cNvPr>
          <p:cNvSpPr>
            <a:spLocks noGrp="1"/>
          </p:cNvSpPr>
          <p:nvPr>
            <p:ph type="title" idx="4294967295"/>
          </p:nvPr>
        </p:nvSpPr>
        <p:spPr>
          <a:xfrm>
            <a:off x="1371600" y="611188"/>
            <a:ext cx="10302875"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Understanding Duties in Position Description </a:t>
            </a:r>
          </a:p>
        </p:txBody>
      </p:sp>
      <p:sp>
        <p:nvSpPr>
          <p:cNvPr id="3" name="Date Placeholder 2">
            <a:extLst>
              <a:ext uri="{FF2B5EF4-FFF2-40B4-BE49-F238E27FC236}">
                <a16:creationId xmlns:a16="http://schemas.microsoft.com/office/drawing/2014/main" id="{808F1B0B-9DCA-9F96-3B29-7148359E0D5E}"/>
              </a:ext>
            </a:extLst>
          </p:cNvPr>
          <p:cNvSpPr>
            <a:spLocks noGrp="1"/>
          </p:cNvSpPr>
          <p:nvPr>
            <p:ph type="dt" sz="half" idx="2"/>
          </p:nvPr>
        </p:nvSpPr>
        <p:spPr/>
        <p:txBody>
          <a:bodyPr/>
          <a:lstStyle/>
          <a:p>
            <a:r>
              <a:rPr lang="en-US"/>
              <a:t>OFM </a:t>
            </a:r>
            <a:fld id="{E87447C3-3344-4FBE-AA23-AD78C8E19ACA}" type="datetime1">
              <a:rPr lang="en-US" smtClean="0"/>
              <a:pPr/>
              <a:t>7/21/2025</a:t>
            </a:fld>
            <a:endParaRPr lang="en-US"/>
          </a:p>
        </p:txBody>
      </p:sp>
      <p:sp>
        <p:nvSpPr>
          <p:cNvPr id="4" name="Slide Number Placeholder 3">
            <a:extLst>
              <a:ext uri="{FF2B5EF4-FFF2-40B4-BE49-F238E27FC236}">
                <a16:creationId xmlns:a16="http://schemas.microsoft.com/office/drawing/2014/main" id="{292FE384-4376-E30C-B8C8-6E7E2C03AE9B}"/>
              </a:ext>
            </a:extLst>
          </p:cNvPr>
          <p:cNvSpPr>
            <a:spLocks noGrp="1"/>
          </p:cNvSpPr>
          <p:nvPr>
            <p:ph type="sldNum" sz="quarter" idx="4"/>
          </p:nvPr>
        </p:nvSpPr>
        <p:spPr/>
        <p:txBody>
          <a:bodyPr/>
          <a:lstStyle/>
          <a:p>
            <a:fld id="{675BEBA6-4A57-406D-B671-F270610AB5E4}" type="slidenum">
              <a:rPr lang="en-US" smtClean="0"/>
              <a:pPr/>
              <a:t>33</a:t>
            </a:fld>
            <a:endParaRPr lang="en-US"/>
          </a:p>
        </p:txBody>
      </p:sp>
      <p:pic>
        <p:nvPicPr>
          <p:cNvPr id="6" name="Picture 5">
            <a:extLst>
              <a:ext uri="{FF2B5EF4-FFF2-40B4-BE49-F238E27FC236}">
                <a16:creationId xmlns:a16="http://schemas.microsoft.com/office/drawing/2014/main" id="{1DCAB765-CE53-4D05-C258-C85FCE333DD8}"/>
              </a:ext>
            </a:extLst>
          </p:cNvPr>
          <p:cNvPicPr>
            <a:picLocks noChangeAspect="1"/>
          </p:cNvPicPr>
          <p:nvPr/>
        </p:nvPicPr>
        <p:blipFill>
          <a:blip r:embed="rId3"/>
          <a:stretch>
            <a:fillRect/>
          </a:stretch>
        </p:blipFill>
        <p:spPr>
          <a:xfrm>
            <a:off x="1120228" y="1435100"/>
            <a:ext cx="9879076" cy="4549714"/>
          </a:xfrm>
          <a:prstGeom prst="rect">
            <a:avLst/>
          </a:prstGeom>
        </p:spPr>
      </p:pic>
    </p:spTree>
    <p:extLst>
      <p:ext uri="{BB962C8B-B14F-4D97-AF65-F5344CB8AC3E}">
        <p14:creationId xmlns:p14="http://schemas.microsoft.com/office/powerpoint/2010/main" val="33392418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F9BB244-6D81-EE60-E995-3E570B602AD9}"/>
              </a:ext>
            </a:extLst>
          </p:cNvPr>
          <p:cNvSpPr>
            <a:spLocks noGrp="1"/>
          </p:cNvSpPr>
          <p:nvPr>
            <p:ph type="title" idx="4294967295"/>
          </p:nvPr>
        </p:nvSpPr>
        <p:spPr>
          <a:xfrm>
            <a:off x="1371600" y="611188"/>
            <a:ext cx="10302875"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Understanding Duties in Position Description</a:t>
            </a:r>
          </a:p>
        </p:txBody>
      </p:sp>
      <p:sp>
        <p:nvSpPr>
          <p:cNvPr id="3" name="Date Placeholder 2">
            <a:extLst>
              <a:ext uri="{FF2B5EF4-FFF2-40B4-BE49-F238E27FC236}">
                <a16:creationId xmlns:a16="http://schemas.microsoft.com/office/drawing/2014/main" id="{808F1B0B-9DCA-9F96-3B29-7148359E0D5E}"/>
              </a:ext>
            </a:extLst>
          </p:cNvPr>
          <p:cNvSpPr>
            <a:spLocks noGrp="1"/>
          </p:cNvSpPr>
          <p:nvPr>
            <p:ph type="dt" sz="half" idx="2"/>
          </p:nvPr>
        </p:nvSpPr>
        <p:spPr/>
        <p:txBody>
          <a:bodyPr/>
          <a:lstStyle/>
          <a:p>
            <a:r>
              <a:rPr lang="en-US"/>
              <a:t>OFM </a:t>
            </a:r>
            <a:fld id="{E87447C3-3344-4FBE-AA23-AD78C8E19ACA}" type="datetime1">
              <a:rPr lang="en-US" smtClean="0"/>
              <a:pPr/>
              <a:t>7/21/2025</a:t>
            </a:fld>
            <a:endParaRPr lang="en-US"/>
          </a:p>
        </p:txBody>
      </p:sp>
      <p:sp>
        <p:nvSpPr>
          <p:cNvPr id="4" name="Slide Number Placeholder 3">
            <a:extLst>
              <a:ext uri="{FF2B5EF4-FFF2-40B4-BE49-F238E27FC236}">
                <a16:creationId xmlns:a16="http://schemas.microsoft.com/office/drawing/2014/main" id="{292FE384-4376-E30C-B8C8-6E7E2C03AE9B}"/>
              </a:ext>
            </a:extLst>
          </p:cNvPr>
          <p:cNvSpPr>
            <a:spLocks noGrp="1"/>
          </p:cNvSpPr>
          <p:nvPr>
            <p:ph type="sldNum" sz="quarter" idx="4"/>
          </p:nvPr>
        </p:nvSpPr>
        <p:spPr/>
        <p:txBody>
          <a:bodyPr/>
          <a:lstStyle/>
          <a:p>
            <a:fld id="{675BEBA6-4A57-406D-B671-F270610AB5E4}" type="slidenum">
              <a:rPr lang="en-US" smtClean="0"/>
              <a:pPr/>
              <a:t>34</a:t>
            </a:fld>
            <a:endParaRPr lang="en-US"/>
          </a:p>
        </p:txBody>
      </p:sp>
      <p:pic>
        <p:nvPicPr>
          <p:cNvPr id="8" name="Picture 7">
            <a:extLst>
              <a:ext uri="{FF2B5EF4-FFF2-40B4-BE49-F238E27FC236}">
                <a16:creationId xmlns:a16="http://schemas.microsoft.com/office/drawing/2014/main" id="{47F1BD9D-D072-575A-7BB2-2E6569FD5BF0}"/>
              </a:ext>
            </a:extLst>
          </p:cNvPr>
          <p:cNvPicPr>
            <a:picLocks noChangeAspect="1"/>
          </p:cNvPicPr>
          <p:nvPr/>
        </p:nvPicPr>
        <p:blipFill>
          <a:blip r:embed="rId3"/>
          <a:stretch>
            <a:fillRect/>
          </a:stretch>
        </p:blipFill>
        <p:spPr>
          <a:xfrm>
            <a:off x="1651967" y="1435100"/>
            <a:ext cx="8888065" cy="4658375"/>
          </a:xfrm>
          <a:prstGeom prst="rect">
            <a:avLst/>
          </a:prstGeom>
        </p:spPr>
      </p:pic>
    </p:spTree>
    <p:extLst>
      <p:ext uri="{BB962C8B-B14F-4D97-AF65-F5344CB8AC3E}">
        <p14:creationId xmlns:p14="http://schemas.microsoft.com/office/powerpoint/2010/main" val="37121878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F9BB244-6D81-EE60-E995-3E570B602AD9}"/>
              </a:ext>
            </a:extLst>
          </p:cNvPr>
          <p:cNvSpPr>
            <a:spLocks noGrp="1"/>
          </p:cNvSpPr>
          <p:nvPr>
            <p:ph type="title" idx="4294967295"/>
          </p:nvPr>
        </p:nvSpPr>
        <p:spPr>
          <a:xfrm>
            <a:off x="1371600" y="611188"/>
            <a:ext cx="10302875"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Understanding Duties in Position Description </a:t>
            </a:r>
          </a:p>
        </p:txBody>
      </p:sp>
      <p:pic>
        <p:nvPicPr>
          <p:cNvPr id="15" name="Picture 14" descr="Working Relationships from a sample PD">
            <a:extLst>
              <a:ext uri="{FF2B5EF4-FFF2-40B4-BE49-F238E27FC236}">
                <a16:creationId xmlns:a16="http://schemas.microsoft.com/office/drawing/2014/main" id="{7E270B13-5FB5-539B-CE3C-8717CF45319E}"/>
              </a:ext>
            </a:extLst>
          </p:cNvPr>
          <p:cNvPicPr>
            <a:picLocks noChangeAspect="1"/>
          </p:cNvPicPr>
          <p:nvPr/>
        </p:nvPicPr>
        <p:blipFill>
          <a:blip r:embed="rId3"/>
          <a:stretch>
            <a:fillRect/>
          </a:stretch>
        </p:blipFill>
        <p:spPr>
          <a:xfrm>
            <a:off x="838927" y="2084221"/>
            <a:ext cx="10755040" cy="3338681"/>
          </a:xfrm>
          <a:prstGeom prst="rect">
            <a:avLst/>
          </a:prstGeom>
        </p:spPr>
      </p:pic>
      <p:sp>
        <p:nvSpPr>
          <p:cNvPr id="3" name="Date Placeholder 2">
            <a:extLst>
              <a:ext uri="{FF2B5EF4-FFF2-40B4-BE49-F238E27FC236}">
                <a16:creationId xmlns:a16="http://schemas.microsoft.com/office/drawing/2014/main" id="{808F1B0B-9DCA-9F96-3B29-7148359E0D5E}"/>
              </a:ext>
            </a:extLst>
          </p:cNvPr>
          <p:cNvSpPr>
            <a:spLocks noGrp="1"/>
          </p:cNvSpPr>
          <p:nvPr>
            <p:ph type="dt" sz="half" idx="2"/>
          </p:nvPr>
        </p:nvSpPr>
        <p:spPr/>
        <p:txBody>
          <a:bodyPr/>
          <a:lstStyle/>
          <a:p>
            <a:r>
              <a:rPr lang="en-US"/>
              <a:t>OFM </a:t>
            </a:r>
            <a:fld id="{E87447C3-3344-4FBE-AA23-AD78C8E19ACA}" type="datetime1">
              <a:rPr lang="en-US" smtClean="0"/>
              <a:pPr/>
              <a:t>7/21/2025</a:t>
            </a:fld>
            <a:endParaRPr lang="en-US"/>
          </a:p>
        </p:txBody>
      </p:sp>
      <p:sp>
        <p:nvSpPr>
          <p:cNvPr id="4" name="Slide Number Placeholder 3">
            <a:extLst>
              <a:ext uri="{FF2B5EF4-FFF2-40B4-BE49-F238E27FC236}">
                <a16:creationId xmlns:a16="http://schemas.microsoft.com/office/drawing/2014/main" id="{292FE384-4376-E30C-B8C8-6E7E2C03AE9B}"/>
              </a:ext>
            </a:extLst>
          </p:cNvPr>
          <p:cNvSpPr>
            <a:spLocks noGrp="1"/>
          </p:cNvSpPr>
          <p:nvPr>
            <p:ph type="sldNum" sz="quarter" idx="4"/>
          </p:nvPr>
        </p:nvSpPr>
        <p:spPr/>
        <p:txBody>
          <a:bodyPr/>
          <a:lstStyle/>
          <a:p>
            <a:fld id="{675BEBA6-4A57-406D-B671-F270610AB5E4}" type="slidenum">
              <a:rPr lang="en-US" smtClean="0"/>
              <a:pPr/>
              <a:t>35</a:t>
            </a:fld>
            <a:endParaRPr lang="en-US"/>
          </a:p>
        </p:txBody>
      </p:sp>
    </p:spTree>
    <p:extLst>
      <p:ext uri="{BB962C8B-B14F-4D97-AF65-F5344CB8AC3E}">
        <p14:creationId xmlns:p14="http://schemas.microsoft.com/office/powerpoint/2010/main" val="23515600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F9BB244-6D81-EE60-E995-3E570B602AD9}"/>
              </a:ext>
            </a:extLst>
          </p:cNvPr>
          <p:cNvSpPr>
            <a:spLocks noGrp="1"/>
          </p:cNvSpPr>
          <p:nvPr>
            <p:ph type="title" idx="4294967295"/>
          </p:nvPr>
        </p:nvSpPr>
        <p:spPr>
          <a:xfrm>
            <a:off x="1371600" y="571806"/>
            <a:ext cx="10302875"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Understanding Duties in Position Description</a:t>
            </a:r>
          </a:p>
        </p:txBody>
      </p:sp>
      <p:sp>
        <p:nvSpPr>
          <p:cNvPr id="2" name="Content Placeholder 1">
            <a:extLst>
              <a:ext uri="{FF2B5EF4-FFF2-40B4-BE49-F238E27FC236}">
                <a16:creationId xmlns:a16="http://schemas.microsoft.com/office/drawing/2014/main" id="{83977340-3E05-3AC7-56C0-C941738AAE32}"/>
              </a:ext>
            </a:extLst>
          </p:cNvPr>
          <p:cNvSpPr>
            <a:spLocks noGrp="1"/>
          </p:cNvSpPr>
          <p:nvPr>
            <p:ph idx="1"/>
          </p:nvPr>
        </p:nvSpPr>
        <p:spPr>
          <a:xfrm>
            <a:off x="1371600" y="1528458"/>
            <a:ext cx="10719996" cy="463439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2"/>
                </a:solidFill>
              </a:rPr>
              <a:t>In our </a:t>
            </a:r>
            <a:r>
              <a:rPr lang="en-US" sz="2000" b="1" dirty="0">
                <a:solidFill>
                  <a:schemeClr val="tx2"/>
                </a:solidFill>
              </a:rPr>
              <a:t>Class Series Concept</a:t>
            </a:r>
            <a:r>
              <a:rPr lang="en-US" sz="2000" dirty="0">
                <a:solidFill>
                  <a:schemeClr val="tx2"/>
                </a:solidFill>
              </a:rPr>
              <a:t>, nature of the work is described as: </a:t>
            </a:r>
          </a:p>
          <a:p>
            <a:pPr marL="171450" lvl="0" indent="-171450">
              <a:lnSpc>
                <a:spcPct val="100000"/>
              </a:lnSpc>
              <a:spcBef>
                <a:spcPts val="0"/>
              </a:spcBef>
              <a:defRPr/>
            </a:pPr>
            <a:r>
              <a:rPr lang="en-US" sz="2000" dirty="0">
                <a:solidFill>
                  <a:schemeClr val="tx2"/>
                </a:solidFill>
              </a:rPr>
              <a:t>Leading, facilitating, or coaching others regarding a wide range of multifaceted organizational, leadership, policy, regulatory, and human resource issues </a:t>
            </a:r>
          </a:p>
          <a:p>
            <a:pPr marL="171450" lvl="0" indent="-171450">
              <a:lnSpc>
                <a:spcPct val="100000"/>
              </a:lnSpc>
              <a:spcBef>
                <a:spcPts val="0"/>
              </a:spcBef>
              <a:defRPr/>
            </a:pPr>
            <a:r>
              <a:rPr lang="en-US" sz="2000" dirty="0">
                <a:solidFill>
                  <a:schemeClr val="tx2"/>
                </a:solidFill>
              </a:rPr>
              <a:t>Serve as critical business partners implementing processes and monitoring and measuring outcomes of activities in support of agency initiatives and strategic goals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dirty="0">
                <a:solidFill>
                  <a:schemeClr val="tx2"/>
                </a:solidFill>
              </a:rPr>
              <a:t>Our </a:t>
            </a:r>
            <a:r>
              <a:rPr lang="en-US" sz="2000" b="1" dirty="0">
                <a:solidFill>
                  <a:schemeClr val="tx2"/>
                </a:solidFill>
              </a:rPr>
              <a:t>Sample PD </a:t>
            </a:r>
            <a:r>
              <a:rPr lang="en-US" sz="2000" dirty="0">
                <a:solidFill>
                  <a:schemeClr val="tx2"/>
                </a:solidFill>
              </a:rPr>
              <a:t>has language such as:</a:t>
            </a:r>
          </a:p>
          <a:p>
            <a:pPr>
              <a:lnSpc>
                <a:spcPct val="100000"/>
              </a:lnSpc>
              <a:spcBef>
                <a:spcPts val="0"/>
              </a:spcBef>
              <a:defRPr/>
            </a:pPr>
            <a:r>
              <a:rPr lang="en-US" sz="2000" dirty="0">
                <a:solidFill>
                  <a:schemeClr val="tx2"/>
                </a:solidFill>
              </a:rPr>
              <a:t>Independently provide expert advice to supervisors and employees on a wide range of HR issues that are consistent with agency policies, procedures, and guidelines; best practices; Washington Administrative Codes; and applicable Collective Bargaining Agreements.</a:t>
            </a:r>
          </a:p>
          <a:p>
            <a:pPr>
              <a:lnSpc>
                <a:spcPct val="100000"/>
              </a:lnSpc>
              <a:spcBef>
                <a:spcPts val="0"/>
              </a:spcBef>
              <a:defRPr/>
            </a:pPr>
            <a:r>
              <a:rPr lang="en-US" sz="2000" dirty="0">
                <a:solidFill>
                  <a:schemeClr val="tx2"/>
                </a:solidFill>
              </a:rPr>
              <a:t>Analyze organizational issues to develop a clear understanding of goals and outcomes; recommend strategic solutions that promote equity and inclusion, act proactively to provide advice, options, and strategies.</a:t>
            </a:r>
          </a:p>
        </p:txBody>
      </p:sp>
      <p:sp>
        <p:nvSpPr>
          <p:cNvPr id="3" name="Date Placeholder 2">
            <a:extLst>
              <a:ext uri="{FF2B5EF4-FFF2-40B4-BE49-F238E27FC236}">
                <a16:creationId xmlns:a16="http://schemas.microsoft.com/office/drawing/2014/main" id="{808F1B0B-9DCA-9F96-3B29-7148359E0D5E}"/>
              </a:ext>
            </a:extLst>
          </p:cNvPr>
          <p:cNvSpPr>
            <a:spLocks noGrp="1"/>
          </p:cNvSpPr>
          <p:nvPr>
            <p:ph type="dt" sz="half" idx="2"/>
          </p:nvPr>
        </p:nvSpPr>
        <p:spPr/>
        <p:txBody>
          <a:bodyPr/>
          <a:lstStyle/>
          <a:p>
            <a:r>
              <a:rPr lang="en-US"/>
              <a:t>OFM </a:t>
            </a:r>
            <a:fld id="{E87447C3-3344-4FBE-AA23-AD78C8E19ACA}" type="datetime1">
              <a:rPr lang="en-US" smtClean="0"/>
              <a:pPr/>
              <a:t>7/21/2025</a:t>
            </a:fld>
            <a:endParaRPr lang="en-US"/>
          </a:p>
        </p:txBody>
      </p:sp>
      <p:sp>
        <p:nvSpPr>
          <p:cNvPr id="4" name="Slide Number Placeholder 3">
            <a:extLst>
              <a:ext uri="{FF2B5EF4-FFF2-40B4-BE49-F238E27FC236}">
                <a16:creationId xmlns:a16="http://schemas.microsoft.com/office/drawing/2014/main" id="{292FE384-4376-E30C-B8C8-6E7E2C03AE9B}"/>
              </a:ext>
            </a:extLst>
          </p:cNvPr>
          <p:cNvSpPr>
            <a:spLocks noGrp="1"/>
          </p:cNvSpPr>
          <p:nvPr>
            <p:ph type="sldNum" sz="quarter" idx="4"/>
          </p:nvPr>
        </p:nvSpPr>
        <p:spPr/>
        <p:txBody>
          <a:bodyPr/>
          <a:lstStyle/>
          <a:p>
            <a:fld id="{675BEBA6-4A57-406D-B671-F270610AB5E4}" type="slidenum">
              <a:rPr lang="en-US" smtClean="0"/>
              <a:pPr/>
              <a:t>36</a:t>
            </a:fld>
            <a:endParaRPr lang="en-US"/>
          </a:p>
        </p:txBody>
      </p:sp>
    </p:spTree>
    <p:extLst>
      <p:ext uri="{BB962C8B-B14F-4D97-AF65-F5344CB8AC3E}">
        <p14:creationId xmlns:p14="http://schemas.microsoft.com/office/powerpoint/2010/main" val="24683149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F9BB244-6D81-EE60-E995-3E570B602AD9}"/>
              </a:ext>
            </a:extLst>
          </p:cNvPr>
          <p:cNvSpPr>
            <a:spLocks noGrp="1"/>
          </p:cNvSpPr>
          <p:nvPr>
            <p:ph type="title" idx="4294967295"/>
          </p:nvPr>
        </p:nvSpPr>
        <p:spPr>
          <a:xfrm>
            <a:off x="1371600" y="611188"/>
            <a:ext cx="10302875"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Understanding Duties in Position Description</a:t>
            </a:r>
          </a:p>
        </p:txBody>
      </p:sp>
      <p:sp>
        <p:nvSpPr>
          <p:cNvPr id="2" name="Content Placeholder 1">
            <a:extLst>
              <a:ext uri="{FF2B5EF4-FFF2-40B4-BE49-F238E27FC236}">
                <a16:creationId xmlns:a16="http://schemas.microsoft.com/office/drawing/2014/main" id="{83977340-3E05-3AC7-56C0-C941738AAE32}"/>
              </a:ext>
            </a:extLst>
          </p:cNvPr>
          <p:cNvSpPr>
            <a:spLocks noGrp="1"/>
          </p:cNvSpPr>
          <p:nvPr>
            <p:ph idx="1"/>
          </p:nvPr>
        </p:nvSpPr>
        <p:spPr>
          <a:xfrm>
            <a:off x="1371599" y="1435101"/>
            <a:ext cx="9982200" cy="463439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tx2"/>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2"/>
                </a:solidFill>
                <a:effectLst/>
                <a:uLnTx/>
                <a:uFillTx/>
                <a:latin typeface="+mj-lt"/>
                <a:ea typeface="+mn-ea"/>
                <a:cs typeface="+mn-cs"/>
              </a:rPr>
              <a:t>In the </a:t>
            </a:r>
            <a:r>
              <a:rPr kumimoji="0" lang="en-US" sz="2000" b="1" i="0" u="none" strike="noStrike" kern="1200" cap="none" spc="0" normalizeH="0" baseline="0" noProof="0" dirty="0">
                <a:ln>
                  <a:noFill/>
                </a:ln>
                <a:solidFill>
                  <a:schemeClr val="tx2"/>
                </a:solidFill>
                <a:effectLst/>
                <a:uLnTx/>
                <a:uFillTx/>
                <a:latin typeface="+mj-lt"/>
                <a:ea typeface="+mn-ea"/>
                <a:cs typeface="+mn-cs"/>
              </a:rPr>
              <a:t>Definition </a:t>
            </a:r>
            <a:r>
              <a:rPr kumimoji="0" lang="en-US" sz="2000" b="0" i="0" u="none" strike="noStrike" kern="1200" cap="none" spc="0" normalizeH="0" baseline="0" noProof="0" dirty="0">
                <a:ln>
                  <a:noFill/>
                </a:ln>
                <a:solidFill>
                  <a:schemeClr val="tx2"/>
                </a:solidFill>
                <a:effectLst/>
                <a:uLnTx/>
                <a:uFillTx/>
                <a:latin typeface="+mj-lt"/>
                <a:ea typeface="+mn-ea"/>
                <a:cs typeface="+mn-cs"/>
              </a:rPr>
              <a:t>we are looking at the 3 qualifiers</a:t>
            </a:r>
            <a:r>
              <a:rPr kumimoji="0" lang="en-US" sz="2000" b="1" i="0" u="none" strike="noStrike" kern="1200" cap="none" spc="0" normalizeH="0" baseline="0" noProof="0" dirty="0">
                <a:ln>
                  <a:noFill/>
                </a:ln>
                <a:solidFill>
                  <a:schemeClr val="tx2"/>
                </a:solidFill>
                <a:effectLst/>
                <a:uLnTx/>
                <a:uFillTx/>
                <a:latin typeface="+mj-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j-lt"/>
                <a:ea typeface="+mn-ea"/>
                <a:cs typeface="+mn-cs"/>
              </a:rPr>
              <a:t>Serves as an assigned professional expert in one or more functional human resource areas; or supervises professional or other human resource staff members. </a:t>
            </a:r>
            <a:endParaRPr lang="en-US" sz="2000" dirty="0">
              <a:solidFill>
                <a:schemeClr val="tx2"/>
              </a:solidFill>
              <a:latin typeface="+mj-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j-lt"/>
                <a:ea typeface="+mn-ea"/>
                <a:cs typeface="+mn-cs"/>
              </a:rPr>
              <a:t>Provides expert level analysis and consultation to management and staff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j-lt"/>
                <a:ea typeface="+mn-ea"/>
                <a:cs typeface="+mn-cs"/>
              </a:rPr>
              <a:t>regarding highly complex, multidimensional issues with strategic or long-range impact to organizations and programs.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schemeClr val="tx2"/>
              </a:solidFill>
              <a:latin typeface="+mj-lt"/>
            </a:endParaRPr>
          </a:p>
          <a:p>
            <a:pPr marL="0" marR="0" lvl="0" indent="0" algn="l" defTabSz="914400" rtl="0" eaLnBrk="1" fontAlgn="auto" latinLnBrk="0" hangingPunct="1">
              <a:lnSpc>
                <a:spcPct val="100000"/>
              </a:lnSpc>
              <a:spcBef>
                <a:spcPts val="0"/>
              </a:spcBef>
              <a:spcAft>
                <a:spcPts val="0"/>
              </a:spcAft>
              <a:buClrTx/>
              <a:buSzTx/>
              <a:buNone/>
              <a:tabLst/>
              <a:defRPr/>
            </a:pPr>
            <a:r>
              <a:rPr kumimoji="0" lang="en-US" sz="2000" b="0" i="0" u="none" strike="noStrike" kern="1200" cap="none" spc="0" normalizeH="0" baseline="0" noProof="0" dirty="0">
                <a:ln>
                  <a:noFill/>
                </a:ln>
                <a:solidFill>
                  <a:schemeClr val="tx2"/>
                </a:solidFill>
                <a:effectLst/>
                <a:uLnTx/>
                <a:uFillTx/>
                <a:latin typeface="+mj-lt"/>
                <a:ea typeface="+mn-ea"/>
                <a:cs typeface="+mn-cs"/>
              </a:rPr>
              <a:t>Our </a:t>
            </a:r>
            <a:r>
              <a:rPr kumimoji="0" lang="en-US" sz="2000" b="1" i="0" u="none" strike="noStrike" kern="1200" cap="none" spc="0" normalizeH="0" baseline="0" noProof="0" dirty="0">
                <a:ln>
                  <a:noFill/>
                </a:ln>
                <a:solidFill>
                  <a:schemeClr val="tx2"/>
                </a:solidFill>
                <a:effectLst/>
                <a:uLnTx/>
                <a:uFillTx/>
                <a:latin typeface="+mj-lt"/>
                <a:ea typeface="+mn-ea"/>
                <a:cs typeface="+mn-cs"/>
              </a:rPr>
              <a:t>Sample PD </a:t>
            </a:r>
            <a:r>
              <a:rPr kumimoji="0" lang="en-US" sz="2000" b="0" i="0" u="none" strike="noStrike" kern="1200" cap="none" spc="0" normalizeH="0" baseline="0" noProof="0" dirty="0">
                <a:ln>
                  <a:noFill/>
                </a:ln>
                <a:solidFill>
                  <a:schemeClr val="tx2"/>
                </a:solidFill>
                <a:effectLst/>
                <a:uLnTx/>
                <a:uFillTx/>
                <a:latin typeface="+mj-lt"/>
                <a:ea typeface="+mn-ea"/>
                <a:cs typeface="+mn-cs"/>
              </a:rPr>
              <a:t>has language such 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j-lt"/>
                <a:ea typeface="+mn-ea"/>
                <a:cs typeface="+mn-cs"/>
              </a:rPr>
              <a:t>Independently provide expert advice on a wide range of HR issues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j-lt"/>
                <a:ea typeface="+mn-ea"/>
                <a:cs typeface="+mn-cs"/>
              </a:rPr>
              <a:t>Analyze organizational issues, recommend strategic solutions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j-lt"/>
                <a:ea typeface="+mn-ea"/>
                <a:cs typeface="+mn-cs"/>
              </a:rPr>
              <a:t>Investigates, prepares documentation and recommends position on grievances, complaints and appeals that may be precedent setting.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j-lt"/>
                <a:ea typeface="+mn-ea"/>
                <a:cs typeface="+mn-cs"/>
              </a:rPr>
              <a:t>In the Working Relationships section of the PD, General Direction is selected. </a:t>
            </a:r>
          </a:p>
        </p:txBody>
      </p:sp>
      <p:sp>
        <p:nvSpPr>
          <p:cNvPr id="3" name="Date Placeholder 2">
            <a:extLst>
              <a:ext uri="{FF2B5EF4-FFF2-40B4-BE49-F238E27FC236}">
                <a16:creationId xmlns:a16="http://schemas.microsoft.com/office/drawing/2014/main" id="{808F1B0B-9DCA-9F96-3B29-7148359E0D5E}"/>
              </a:ext>
            </a:extLst>
          </p:cNvPr>
          <p:cNvSpPr>
            <a:spLocks noGrp="1"/>
          </p:cNvSpPr>
          <p:nvPr>
            <p:ph type="dt" sz="half" idx="2"/>
          </p:nvPr>
        </p:nvSpPr>
        <p:spPr/>
        <p:txBody>
          <a:bodyPr/>
          <a:lstStyle/>
          <a:p>
            <a:r>
              <a:rPr lang="en-US"/>
              <a:t>OFM </a:t>
            </a:r>
            <a:fld id="{E87447C3-3344-4FBE-AA23-AD78C8E19ACA}" type="datetime1">
              <a:rPr lang="en-US" smtClean="0"/>
              <a:pPr/>
              <a:t>7/21/2025</a:t>
            </a:fld>
            <a:endParaRPr lang="en-US"/>
          </a:p>
        </p:txBody>
      </p:sp>
      <p:sp>
        <p:nvSpPr>
          <p:cNvPr id="4" name="Slide Number Placeholder 3">
            <a:extLst>
              <a:ext uri="{FF2B5EF4-FFF2-40B4-BE49-F238E27FC236}">
                <a16:creationId xmlns:a16="http://schemas.microsoft.com/office/drawing/2014/main" id="{292FE384-4376-E30C-B8C8-6E7E2C03AE9B}"/>
              </a:ext>
            </a:extLst>
          </p:cNvPr>
          <p:cNvSpPr>
            <a:spLocks noGrp="1"/>
          </p:cNvSpPr>
          <p:nvPr>
            <p:ph type="sldNum" sz="quarter" idx="4"/>
          </p:nvPr>
        </p:nvSpPr>
        <p:spPr/>
        <p:txBody>
          <a:bodyPr/>
          <a:lstStyle/>
          <a:p>
            <a:fld id="{675BEBA6-4A57-406D-B671-F270610AB5E4}" type="slidenum">
              <a:rPr lang="en-US" smtClean="0"/>
              <a:pPr/>
              <a:t>37</a:t>
            </a:fld>
            <a:endParaRPr lang="en-US"/>
          </a:p>
        </p:txBody>
      </p:sp>
    </p:spTree>
    <p:extLst>
      <p:ext uri="{BB962C8B-B14F-4D97-AF65-F5344CB8AC3E}">
        <p14:creationId xmlns:p14="http://schemas.microsoft.com/office/powerpoint/2010/main" val="5403399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F9BB244-6D81-EE60-E995-3E570B602AD9}"/>
              </a:ext>
            </a:extLst>
          </p:cNvPr>
          <p:cNvSpPr>
            <a:spLocks noGrp="1"/>
          </p:cNvSpPr>
          <p:nvPr>
            <p:ph type="title" idx="4294967295"/>
          </p:nvPr>
        </p:nvSpPr>
        <p:spPr>
          <a:xfrm>
            <a:off x="1371600" y="611188"/>
            <a:ext cx="10302875"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Understanding Duties in Position Description</a:t>
            </a:r>
          </a:p>
        </p:txBody>
      </p:sp>
      <p:sp>
        <p:nvSpPr>
          <p:cNvPr id="2" name="Content Placeholder 1">
            <a:extLst>
              <a:ext uri="{FF2B5EF4-FFF2-40B4-BE49-F238E27FC236}">
                <a16:creationId xmlns:a16="http://schemas.microsoft.com/office/drawing/2014/main" id="{83977340-3E05-3AC7-56C0-C941738AAE32}"/>
              </a:ext>
            </a:extLst>
          </p:cNvPr>
          <p:cNvSpPr>
            <a:spLocks noGrp="1"/>
          </p:cNvSpPr>
          <p:nvPr>
            <p:ph idx="1"/>
          </p:nvPr>
        </p:nvSpPr>
        <p:spPr>
          <a:xfrm>
            <a:off x="1371599" y="1435101"/>
            <a:ext cx="9982200" cy="4634396"/>
          </a:xfr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dirty="0">
                <a:solidFill>
                  <a:schemeClr val="tx2"/>
                </a:solidFill>
              </a:rPr>
              <a:t>In the </a:t>
            </a:r>
            <a:r>
              <a:rPr lang="en-US" sz="2000" b="1" dirty="0">
                <a:solidFill>
                  <a:schemeClr val="tx2"/>
                </a:solidFill>
              </a:rPr>
              <a:t>Distinguishing Characteristics </a:t>
            </a:r>
            <a:r>
              <a:rPr lang="en-US" sz="2000" dirty="0">
                <a:solidFill>
                  <a:schemeClr val="tx2"/>
                </a:solidFill>
              </a:rPr>
              <a:t>section: </a:t>
            </a:r>
          </a:p>
          <a:p>
            <a:pPr>
              <a:lnSpc>
                <a:spcPct val="100000"/>
              </a:lnSpc>
              <a:spcBef>
                <a:spcPts val="0"/>
              </a:spcBef>
              <a:defRPr/>
            </a:pPr>
            <a:r>
              <a:rPr lang="en-US" sz="2000" dirty="0">
                <a:solidFill>
                  <a:schemeClr val="tx2"/>
                </a:solidFill>
              </a:rPr>
              <a:t>Assignments require application of knowledge and expertise to make decisions on complicated and high-risk issues. </a:t>
            </a:r>
          </a:p>
          <a:p>
            <a:pPr>
              <a:lnSpc>
                <a:spcPct val="100000"/>
              </a:lnSpc>
              <a:spcBef>
                <a:spcPts val="0"/>
              </a:spcBef>
              <a:defRPr/>
            </a:pPr>
            <a:r>
              <a:rPr lang="en-US" sz="2000" dirty="0">
                <a:solidFill>
                  <a:schemeClr val="tx2"/>
                </a:solidFill>
              </a:rPr>
              <a:t>Assesses agency policies and practices to recognize and mitigate bias and evaluate effectiveness of human resource programs and services in achieving workforce diversity, equitable and inclusive workplace and equal employment opportunity.</a:t>
            </a:r>
          </a:p>
          <a:p>
            <a:pPr>
              <a:lnSpc>
                <a:spcPct val="100000"/>
              </a:lnSpc>
              <a:spcBef>
                <a:spcPts val="0"/>
              </a:spcBef>
              <a:defRPr/>
            </a:pPr>
            <a:r>
              <a:rPr lang="en-US" sz="2000" dirty="0">
                <a:solidFill>
                  <a:schemeClr val="tx2"/>
                </a:solidFill>
              </a:rPr>
              <a:t>Assignments often require proactive intervention and have wide or precedent setting impact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dirty="0">
                <a:solidFill>
                  <a:schemeClr val="tx2"/>
                </a:solidFill>
              </a:rPr>
              <a:t>Our </a:t>
            </a:r>
            <a:r>
              <a:rPr lang="en-US" sz="2000" b="1" dirty="0">
                <a:solidFill>
                  <a:schemeClr val="tx2"/>
                </a:solidFill>
              </a:rPr>
              <a:t>Sample PD </a:t>
            </a:r>
            <a:r>
              <a:rPr lang="en-US" sz="2000" dirty="0">
                <a:solidFill>
                  <a:schemeClr val="tx2"/>
                </a:solidFill>
              </a:rPr>
              <a:t>has language such as:</a:t>
            </a:r>
          </a:p>
          <a:p>
            <a:pPr>
              <a:lnSpc>
                <a:spcPct val="100000"/>
              </a:lnSpc>
              <a:spcBef>
                <a:spcPts val="0"/>
              </a:spcBef>
              <a:defRPr/>
            </a:pPr>
            <a:r>
              <a:rPr lang="en-US" sz="2000" dirty="0">
                <a:solidFill>
                  <a:schemeClr val="tx2"/>
                </a:solidFill>
              </a:rPr>
              <a:t>Provides expert consultation and technical support to managers and staff on the full scope of human resources services. </a:t>
            </a:r>
          </a:p>
          <a:p>
            <a:pPr>
              <a:lnSpc>
                <a:spcPct val="100000"/>
              </a:lnSpc>
              <a:spcBef>
                <a:spcPts val="0"/>
              </a:spcBef>
              <a:defRPr/>
            </a:pPr>
            <a:r>
              <a:rPr lang="en-US" sz="2000" dirty="0">
                <a:solidFill>
                  <a:schemeClr val="tx2"/>
                </a:solidFill>
              </a:rPr>
              <a:t>Works with customers to address employee issues and resolve a variety of personnel-related issues regarding performance, hiring practices, job information, employment verification, rules and policies, etc.</a:t>
            </a:r>
          </a:p>
          <a:p>
            <a:pPr>
              <a:lnSpc>
                <a:spcPct val="100000"/>
              </a:lnSpc>
              <a:spcBef>
                <a:spcPts val="0"/>
              </a:spcBef>
              <a:defRPr/>
            </a:pPr>
            <a:r>
              <a:rPr lang="en-US" sz="2000" dirty="0">
                <a:solidFill>
                  <a:schemeClr val="tx2"/>
                </a:solidFill>
              </a:rPr>
              <a:t>Independently provide advice, guidance and rule interpretation to management and staff. </a:t>
            </a:r>
          </a:p>
        </p:txBody>
      </p:sp>
      <p:sp>
        <p:nvSpPr>
          <p:cNvPr id="3" name="Date Placeholder 2">
            <a:extLst>
              <a:ext uri="{FF2B5EF4-FFF2-40B4-BE49-F238E27FC236}">
                <a16:creationId xmlns:a16="http://schemas.microsoft.com/office/drawing/2014/main" id="{808F1B0B-9DCA-9F96-3B29-7148359E0D5E}"/>
              </a:ext>
            </a:extLst>
          </p:cNvPr>
          <p:cNvSpPr>
            <a:spLocks noGrp="1"/>
          </p:cNvSpPr>
          <p:nvPr>
            <p:ph type="dt" sz="half" idx="2"/>
          </p:nvPr>
        </p:nvSpPr>
        <p:spPr/>
        <p:txBody>
          <a:bodyPr/>
          <a:lstStyle/>
          <a:p>
            <a:r>
              <a:rPr lang="en-US"/>
              <a:t>OFM </a:t>
            </a:r>
            <a:fld id="{E87447C3-3344-4FBE-AA23-AD78C8E19ACA}" type="datetime1">
              <a:rPr lang="en-US" smtClean="0"/>
              <a:pPr/>
              <a:t>7/21/2025</a:t>
            </a:fld>
            <a:endParaRPr lang="en-US"/>
          </a:p>
        </p:txBody>
      </p:sp>
      <p:sp>
        <p:nvSpPr>
          <p:cNvPr id="4" name="Slide Number Placeholder 3">
            <a:extLst>
              <a:ext uri="{FF2B5EF4-FFF2-40B4-BE49-F238E27FC236}">
                <a16:creationId xmlns:a16="http://schemas.microsoft.com/office/drawing/2014/main" id="{292FE384-4376-E30C-B8C8-6E7E2C03AE9B}"/>
              </a:ext>
            </a:extLst>
          </p:cNvPr>
          <p:cNvSpPr>
            <a:spLocks noGrp="1"/>
          </p:cNvSpPr>
          <p:nvPr>
            <p:ph type="sldNum" sz="quarter" idx="4"/>
          </p:nvPr>
        </p:nvSpPr>
        <p:spPr/>
        <p:txBody>
          <a:bodyPr/>
          <a:lstStyle/>
          <a:p>
            <a:fld id="{675BEBA6-4A57-406D-B671-F270610AB5E4}" type="slidenum">
              <a:rPr lang="en-US" smtClean="0"/>
              <a:pPr/>
              <a:t>38</a:t>
            </a:fld>
            <a:endParaRPr lang="en-US"/>
          </a:p>
        </p:txBody>
      </p:sp>
    </p:spTree>
    <p:extLst>
      <p:ext uri="{BB962C8B-B14F-4D97-AF65-F5344CB8AC3E}">
        <p14:creationId xmlns:p14="http://schemas.microsoft.com/office/powerpoint/2010/main" val="29636685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72FD1-095E-9E3F-4882-61654ECC95BF}"/>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17" t="9861" r="7690" b="18584"/>
          <a:stretch/>
        </p:blipFill>
        <p:spPr>
          <a:xfrm>
            <a:off x="-1" y="0"/>
            <a:ext cx="12189899" cy="6858000"/>
          </a:xfrm>
          <a:prstGeom prst="rect">
            <a:avLst/>
          </a:prstGeom>
        </p:spPr>
      </p:pic>
      <p:sp>
        <p:nvSpPr>
          <p:cNvPr id="6" name="Rectangle 5">
            <a:extLst>
              <a:ext uri="{FF2B5EF4-FFF2-40B4-BE49-F238E27FC236}">
                <a16:creationId xmlns:a16="http://schemas.microsoft.com/office/drawing/2014/main" id="{515ACB4D-39AF-6ACD-8CA0-D7E47AC08FAB}"/>
              </a:ext>
              <a:ext uri="{C183D7F6-B498-43B3-948B-1728B52AA6E4}">
                <adec:decorative xmlns:adec="http://schemas.microsoft.com/office/drawing/2017/decorative" val="1"/>
              </a:ext>
            </a:extLst>
          </p:cNvPr>
          <p:cNvSpPr>
            <a:spLocks/>
          </p:cNvSpPr>
          <p:nvPr/>
        </p:nvSpPr>
        <p:spPr>
          <a:xfrm>
            <a:off x="0" y="-1"/>
            <a:ext cx="12192000" cy="6858000"/>
          </a:xfrm>
          <a:prstGeom prst="rect">
            <a:avLst/>
          </a:prstGeom>
          <a:solidFill>
            <a:srgbClr val="444BA0">
              <a:alpha val="7176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6B0C0D0-9D1B-7052-6B8A-2A37DB4EADD5}"/>
              </a:ext>
              <a:ext uri="{C183D7F6-B498-43B3-948B-1728B52AA6E4}">
                <adec:decorative xmlns:adec="http://schemas.microsoft.com/office/drawing/2017/decorative" val="1"/>
              </a:ext>
            </a:extLst>
          </p:cNvPr>
          <p:cNvSpPr/>
          <p:nvPr/>
        </p:nvSpPr>
        <p:spPr>
          <a:xfrm>
            <a:off x="0" y="6188959"/>
            <a:ext cx="12192000" cy="669040"/>
          </a:xfrm>
          <a:prstGeom prst="rect">
            <a:avLst/>
          </a:prstGeom>
          <a:solidFill>
            <a:srgbClr val="2E32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644DD90-7952-B7FF-5F5C-E4F1AF4F747A}"/>
              </a:ext>
              <a:ext uri="{C183D7F6-B498-43B3-948B-1728B52AA6E4}">
                <adec:decorative xmlns:adec="http://schemas.microsoft.com/office/drawing/2017/decorative" val="1"/>
              </a:ext>
            </a:extLst>
          </p:cNvPr>
          <p:cNvSpPr/>
          <p:nvPr/>
        </p:nvSpPr>
        <p:spPr>
          <a:xfrm>
            <a:off x="-2102" y="6126539"/>
            <a:ext cx="12192000" cy="101492"/>
          </a:xfrm>
          <a:prstGeom prst="rect">
            <a:avLst/>
          </a:prstGeom>
          <a:gradFill flip="none" rotWithShape="1">
            <a:gsLst>
              <a:gs pos="0">
                <a:srgbClr val="1E97BD"/>
              </a:gs>
              <a:gs pos="100000">
                <a:srgbClr val="C2095A"/>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6DB31AA-5866-5C9E-00E0-C918BAEB6F96}"/>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6374"/>
          <a:stretch/>
        </p:blipFill>
        <p:spPr>
          <a:xfrm>
            <a:off x="341140" y="6350266"/>
            <a:ext cx="994120" cy="385497"/>
          </a:xfrm>
          <a:prstGeom prst="rect">
            <a:avLst/>
          </a:prstGeom>
        </p:spPr>
      </p:pic>
      <p:sp>
        <p:nvSpPr>
          <p:cNvPr id="8" name="Title 7">
            <a:extLst>
              <a:ext uri="{FF2B5EF4-FFF2-40B4-BE49-F238E27FC236}">
                <a16:creationId xmlns:a16="http://schemas.microsoft.com/office/drawing/2014/main" id="{A8A3DF2F-F4B4-F9B7-181D-9C2D62EC53F8}"/>
              </a:ext>
            </a:extLst>
          </p:cNvPr>
          <p:cNvSpPr txBox="1">
            <a:spLocks noGrp="1"/>
          </p:cNvSpPr>
          <p:nvPr>
            <p:ph type="title" idx="4294967295"/>
          </p:nvPr>
        </p:nvSpPr>
        <p:spPr>
          <a:xfrm>
            <a:off x="0" y="2276788"/>
            <a:ext cx="12189898"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chemeClr val="bg1"/>
                </a:solidFill>
                <a:effectLst/>
                <a:uLnTx/>
                <a:uFillTx/>
                <a:latin typeface="+mn-lt"/>
                <a:ea typeface="+mn-ea"/>
                <a:cs typeface="+mn-cs"/>
              </a:rPr>
              <a:t>Position Review Request</a:t>
            </a:r>
            <a:endParaRPr kumimoji="0" lang="en-US" sz="480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604928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492BACB-B90B-1A84-69D6-67525DCF79A6}"/>
              </a:ext>
            </a:extLst>
          </p:cNvPr>
          <p:cNvSpPr>
            <a:spLocks noGrp="1"/>
          </p:cNvSpPr>
          <p:nvPr>
            <p:ph type="title" idx="4294967295"/>
          </p:nvPr>
        </p:nvSpPr>
        <p:spPr>
          <a:xfrm>
            <a:off x="1371600" y="611188"/>
            <a:ext cx="9982200"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What is a Position Allocation </a:t>
            </a:r>
          </a:p>
        </p:txBody>
      </p:sp>
      <p:sp>
        <p:nvSpPr>
          <p:cNvPr id="2" name="Content Placeholder 1">
            <a:extLst>
              <a:ext uri="{FF2B5EF4-FFF2-40B4-BE49-F238E27FC236}">
                <a16:creationId xmlns:a16="http://schemas.microsoft.com/office/drawing/2014/main" id="{377308AB-A2C5-F6D1-4C52-53B77C3B2D24}"/>
              </a:ext>
            </a:extLst>
          </p:cNvPr>
          <p:cNvSpPr>
            <a:spLocks noGrp="1"/>
          </p:cNvSpPr>
          <p:nvPr>
            <p:ph idx="1"/>
          </p:nvPr>
        </p:nvSpPr>
        <p:spPr>
          <a:xfrm>
            <a:off x="1484243" y="1775792"/>
            <a:ext cx="7805531" cy="3352800"/>
          </a:xfrm>
        </p:spPr>
        <p:txBody>
          <a:bodyPr/>
          <a:lstStyle/>
          <a:p>
            <a:pPr marL="0" indent="0">
              <a:buNone/>
            </a:pPr>
            <a:r>
              <a:rPr lang="en-US" sz="2800" b="1" dirty="0">
                <a:solidFill>
                  <a:schemeClr val="tx2"/>
                </a:solidFill>
              </a:rPr>
              <a:t>A review of an individual position allocation or request for reallocation can be initiated by:</a:t>
            </a:r>
          </a:p>
          <a:p>
            <a:pPr marL="0" indent="0">
              <a:buNone/>
            </a:pPr>
            <a:endParaRPr lang="en-US" sz="2800" dirty="0">
              <a:solidFill>
                <a:schemeClr val="tx2"/>
              </a:solidFill>
            </a:endParaRPr>
          </a:p>
          <a:p>
            <a:pPr lvl="2"/>
            <a:r>
              <a:rPr lang="en-US" sz="2800" dirty="0">
                <a:solidFill>
                  <a:schemeClr val="tx2"/>
                </a:solidFill>
              </a:rPr>
              <a:t>The employer (management initiated)</a:t>
            </a:r>
          </a:p>
          <a:p>
            <a:pPr lvl="2"/>
            <a:r>
              <a:rPr lang="en-US" sz="2800" dirty="0">
                <a:solidFill>
                  <a:schemeClr val="tx2"/>
                </a:solidFill>
              </a:rPr>
              <a:t>The employee (employee initiated)</a:t>
            </a:r>
          </a:p>
          <a:p>
            <a:pPr lvl="2"/>
            <a:r>
              <a:rPr lang="en-US" sz="2800" dirty="0">
                <a:solidFill>
                  <a:schemeClr val="tx2"/>
                </a:solidFill>
              </a:rPr>
              <a:t>OFM initiated changes to class specs </a:t>
            </a:r>
          </a:p>
        </p:txBody>
      </p:sp>
      <p:sp>
        <p:nvSpPr>
          <p:cNvPr id="3" name="Date Placeholder 2">
            <a:extLst>
              <a:ext uri="{FF2B5EF4-FFF2-40B4-BE49-F238E27FC236}">
                <a16:creationId xmlns:a16="http://schemas.microsoft.com/office/drawing/2014/main" id="{ED5D60B7-F450-DA54-1AB7-73DEEDCF427C}"/>
              </a:ext>
            </a:extLst>
          </p:cNvPr>
          <p:cNvSpPr>
            <a:spLocks noGrp="1"/>
          </p:cNvSpPr>
          <p:nvPr>
            <p:ph type="dt" sz="half" idx="2"/>
          </p:nvPr>
        </p:nvSpPr>
        <p:spPr/>
        <p:txBody>
          <a:bodyPr/>
          <a:lstStyle/>
          <a:p>
            <a:r>
              <a:rPr lang="en-US"/>
              <a:t>OFM </a:t>
            </a:r>
            <a:fld id="{E87447C3-3344-4FBE-AA23-AD78C8E19ACA}" type="datetime1">
              <a:rPr lang="en-US" smtClean="0"/>
              <a:pPr/>
              <a:t>7/21/2025</a:t>
            </a:fld>
            <a:endParaRPr lang="en-US"/>
          </a:p>
        </p:txBody>
      </p:sp>
      <p:sp>
        <p:nvSpPr>
          <p:cNvPr id="4" name="Slide Number Placeholder 3">
            <a:extLst>
              <a:ext uri="{FF2B5EF4-FFF2-40B4-BE49-F238E27FC236}">
                <a16:creationId xmlns:a16="http://schemas.microsoft.com/office/drawing/2014/main" id="{382A60A4-27A4-DD45-D2BA-F702AACD5A27}"/>
              </a:ext>
            </a:extLst>
          </p:cNvPr>
          <p:cNvSpPr>
            <a:spLocks noGrp="1"/>
          </p:cNvSpPr>
          <p:nvPr>
            <p:ph type="sldNum" sz="quarter" idx="4"/>
          </p:nvPr>
        </p:nvSpPr>
        <p:spPr/>
        <p:txBody>
          <a:bodyPr/>
          <a:lstStyle/>
          <a:p>
            <a:fld id="{675BEBA6-4A57-406D-B671-F270610AB5E4}" type="slidenum">
              <a:rPr lang="en-US" smtClean="0"/>
              <a:pPr/>
              <a:t>4</a:t>
            </a:fld>
            <a:endParaRPr lang="en-US"/>
          </a:p>
        </p:txBody>
      </p:sp>
    </p:spTree>
    <p:extLst>
      <p:ext uri="{BB962C8B-B14F-4D97-AF65-F5344CB8AC3E}">
        <p14:creationId xmlns:p14="http://schemas.microsoft.com/office/powerpoint/2010/main" val="39335579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8A074-4DAD-60D6-1B15-2E7441F60103}"/>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511CD433-0A07-04F7-2EDF-C917050C7EAC}"/>
              </a:ext>
            </a:extLst>
          </p:cNvPr>
          <p:cNvSpPr>
            <a:spLocks noGrp="1"/>
          </p:cNvSpPr>
          <p:nvPr>
            <p:ph type="title" idx="4294967295"/>
          </p:nvPr>
        </p:nvSpPr>
        <p:spPr>
          <a:xfrm>
            <a:off x="1371600" y="611188"/>
            <a:ext cx="10302875"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Position Review </a:t>
            </a:r>
          </a:p>
        </p:txBody>
      </p:sp>
      <p:sp>
        <p:nvSpPr>
          <p:cNvPr id="2" name="Content Placeholder 1">
            <a:extLst>
              <a:ext uri="{FF2B5EF4-FFF2-40B4-BE49-F238E27FC236}">
                <a16:creationId xmlns:a16="http://schemas.microsoft.com/office/drawing/2014/main" id="{4786EECC-7732-361E-91AC-1A3D449C9D32}"/>
              </a:ext>
            </a:extLst>
          </p:cNvPr>
          <p:cNvSpPr>
            <a:spLocks noGrp="1"/>
          </p:cNvSpPr>
          <p:nvPr>
            <p:ph idx="1"/>
          </p:nvPr>
        </p:nvSpPr>
        <p:spPr>
          <a:xfrm>
            <a:off x="1371599" y="1435101"/>
            <a:ext cx="9982200" cy="4634396"/>
          </a:xfrm>
        </p:spPr>
        <p:txBody>
          <a:bodyPr/>
          <a:lstStyle/>
          <a:p>
            <a:pPr marL="0" indent="0" algn="ctr">
              <a:lnSpc>
                <a:spcPct val="100000"/>
              </a:lnSpc>
              <a:buNone/>
            </a:pPr>
            <a:r>
              <a:rPr lang="en-US" sz="2800" b="1" dirty="0">
                <a:solidFill>
                  <a:schemeClr val="tx2"/>
                </a:solidFill>
              </a:rPr>
              <a:t>What is a Position Review? </a:t>
            </a:r>
          </a:p>
          <a:p>
            <a:pPr marL="0" indent="0">
              <a:lnSpc>
                <a:spcPct val="100000"/>
              </a:lnSpc>
              <a:buNone/>
            </a:pPr>
            <a:r>
              <a:rPr lang="en-US" dirty="0">
                <a:solidFill>
                  <a:schemeClr val="tx2"/>
                </a:solidFill>
              </a:rPr>
              <a:t>An interview to obtain information about an employee’s duties and responsibilities. </a:t>
            </a:r>
          </a:p>
          <a:p>
            <a:pPr marL="0" indent="0" algn="ctr">
              <a:lnSpc>
                <a:spcPct val="100000"/>
              </a:lnSpc>
              <a:buNone/>
            </a:pPr>
            <a:r>
              <a:rPr lang="en-US" sz="2800" b="1" dirty="0">
                <a:solidFill>
                  <a:schemeClr val="tx2"/>
                </a:solidFill>
              </a:rPr>
              <a:t>Why perform a Position Review?</a:t>
            </a:r>
          </a:p>
          <a:p>
            <a:pPr>
              <a:lnSpc>
                <a:spcPct val="100000"/>
              </a:lnSpc>
            </a:pPr>
            <a:r>
              <a:rPr lang="en-US" dirty="0">
                <a:solidFill>
                  <a:schemeClr val="tx2"/>
                </a:solidFill>
              </a:rPr>
              <a:t>To obtain the full scope of the employee’s duties</a:t>
            </a:r>
          </a:p>
          <a:p>
            <a:pPr>
              <a:lnSpc>
                <a:spcPct val="100000"/>
              </a:lnSpc>
            </a:pPr>
            <a:r>
              <a:rPr lang="en-US" dirty="0">
                <a:solidFill>
                  <a:schemeClr val="tx2"/>
                </a:solidFill>
              </a:rPr>
              <a:t>Meeting with the employee helps clarify information</a:t>
            </a:r>
          </a:p>
          <a:p>
            <a:pPr>
              <a:lnSpc>
                <a:spcPct val="100000"/>
              </a:lnSpc>
            </a:pPr>
            <a:r>
              <a:rPr lang="en-US" dirty="0">
                <a:solidFill>
                  <a:schemeClr val="tx2"/>
                </a:solidFill>
              </a:rPr>
              <a:t>Discussion encourages employee engagement</a:t>
            </a:r>
          </a:p>
        </p:txBody>
      </p:sp>
      <p:sp>
        <p:nvSpPr>
          <p:cNvPr id="3" name="Date Placeholder 2">
            <a:extLst>
              <a:ext uri="{FF2B5EF4-FFF2-40B4-BE49-F238E27FC236}">
                <a16:creationId xmlns:a16="http://schemas.microsoft.com/office/drawing/2014/main" id="{ABF0D06F-B709-2B16-DDEB-DD8E97DBBB5C}"/>
              </a:ext>
            </a:extLst>
          </p:cNvPr>
          <p:cNvSpPr>
            <a:spLocks noGrp="1"/>
          </p:cNvSpPr>
          <p:nvPr>
            <p:ph type="dt" sz="half" idx="2"/>
          </p:nvPr>
        </p:nvSpPr>
        <p:spPr/>
        <p:txBody>
          <a:bodyPr/>
          <a:lstStyle/>
          <a:p>
            <a:r>
              <a:rPr lang="en-US"/>
              <a:t>OFM </a:t>
            </a:r>
            <a:fld id="{E87447C3-3344-4FBE-AA23-AD78C8E19ACA}" type="datetime1">
              <a:rPr lang="en-US" smtClean="0"/>
              <a:pPr/>
              <a:t>7/21/2025</a:t>
            </a:fld>
            <a:endParaRPr lang="en-US"/>
          </a:p>
        </p:txBody>
      </p:sp>
      <p:sp>
        <p:nvSpPr>
          <p:cNvPr id="4" name="Slide Number Placeholder 3">
            <a:extLst>
              <a:ext uri="{FF2B5EF4-FFF2-40B4-BE49-F238E27FC236}">
                <a16:creationId xmlns:a16="http://schemas.microsoft.com/office/drawing/2014/main" id="{CC58855F-53F2-5F50-AB34-B12EDA76204C}"/>
              </a:ext>
            </a:extLst>
          </p:cNvPr>
          <p:cNvSpPr>
            <a:spLocks noGrp="1"/>
          </p:cNvSpPr>
          <p:nvPr>
            <p:ph type="sldNum" sz="quarter" idx="4"/>
          </p:nvPr>
        </p:nvSpPr>
        <p:spPr/>
        <p:txBody>
          <a:bodyPr/>
          <a:lstStyle/>
          <a:p>
            <a:fld id="{675BEBA6-4A57-406D-B671-F270610AB5E4}" type="slidenum">
              <a:rPr lang="en-US" smtClean="0"/>
              <a:pPr/>
              <a:t>40</a:t>
            </a:fld>
            <a:endParaRPr lang="en-US"/>
          </a:p>
        </p:txBody>
      </p:sp>
    </p:spTree>
    <p:extLst>
      <p:ext uri="{BB962C8B-B14F-4D97-AF65-F5344CB8AC3E}">
        <p14:creationId xmlns:p14="http://schemas.microsoft.com/office/powerpoint/2010/main" val="5600648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72FD1-095E-9E3F-4882-61654ECC95BF}"/>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17" t="9861" r="7690" b="18584"/>
          <a:stretch/>
        </p:blipFill>
        <p:spPr>
          <a:xfrm>
            <a:off x="-1" y="0"/>
            <a:ext cx="12189899" cy="6858000"/>
          </a:xfrm>
          <a:prstGeom prst="rect">
            <a:avLst/>
          </a:prstGeom>
        </p:spPr>
      </p:pic>
      <p:sp>
        <p:nvSpPr>
          <p:cNvPr id="6" name="Rectangle 5">
            <a:extLst>
              <a:ext uri="{FF2B5EF4-FFF2-40B4-BE49-F238E27FC236}">
                <a16:creationId xmlns:a16="http://schemas.microsoft.com/office/drawing/2014/main" id="{515ACB4D-39AF-6ACD-8CA0-D7E47AC08FAB}"/>
              </a:ext>
              <a:ext uri="{C183D7F6-B498-43B3-948B-1728B52AA6E4}">
                <adec:decorative xmlns:adec="http://schemas.microsoft.com/office/drawing/2017/decorative" val="1"/>
              </a:ext>
            </a:extLst>
          </p:cNvPr>
          <p:cNvSpPr>
            <a:spLocks/>
          </p:cNvSpPr>
          <p:nvPr/>
        </p:nvSpPr>
        <p:spPr>
          <a:xfrm>
            <a:off x="0" y="-1"/>
            <a:ext cx="12192000" cy="6858000"/>
          </a:xfrm>
          <a:prstGeom prst="rect">
            <a:avLst/>
          </a:prstGeom>
          <a:solidFill>
            <a:srgbClr val="444BA0">
              <a:alpha val="7176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6B0C0D0-9D1B-7052-6B8A-2A37DB4EADD5}"/>
              </a:ext>
              <a:ext uri="{C183D7F6-B498-43B3-948B-1728B52AA6E4}">
                <adec:decorative xmlns:adec="http://schemas.microsoft.com/office/drawing/2017/decorative" val="1"/>
              </a:ext>
            </a:extLst>
          </p:cNvPr>
          <p:cNvSpPr/>
          <p:nvPr/>
        </p:nvSpPr>
        <p:spPr>
          <a:xfrm>
            <a:off x="0" y="6188959"/>
            <a:ext cx="12192000" cy="669040"/>
          </a:xfrm>
          <a:prstGeom prst="rect">
            <a:avLst/>
          </a:prstGeom>
          <a:solidFill>
            <a:srgbClr val="2E32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644DD90-7952-B7FF-5F5C-E4F1AF4F747A}"/>
              </a:ext>
              <a:ext uri="{C183D7F6-B498-43B3-948B-1728B52AA6E4}">
                <adec:decorative xmlns:adec="http://schemas.microsoft.com/office/drawing/2017/decorative" val="1"/>
              </a:ext>
            </a:extLst>
          </p:cNvPr>
          <p:cNvSpPr/>
          <p:nvPr/>
        </p:nvSpPr>
        <p:spPr>
          <a:xfrm>
            <a:off x="-2102" y="6126539"/>
            <a:ext cx="12192000" cy="101492"/>
          </a:xfrm>
          <a:prstGeom prst="rect">
            <a:avLst/>
          </a:prstGeom>
          <a:gradFill flip="none" rotWithShape="1">
            <a:gsLst>
              <a:gs pos="0">
                <a:srgbClr val="1E97BD"/>
              </a:gs>
              <a:gs pos="100000">
                <a:srgbClr val="C2095A"/>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6DB31AA-5866-5C9E-00E0-C918BAEB6F96}"/>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6374"/>
          <a:stretch/>
        </p:blipFill>
        <p:spPr>
          <a:xfrm>
            <a:off x="341140" y="6350266"/>
            <a:ext cx="994120" cy="385497"/>
          </a:xfrm>
          <a:prstGeom prst="rect">
            <a:avLst/>
          </a:prstGeom>
        </p:spPr>
      </p:pic>
      <p:sp>
        <p:nvSpPr>
          <p:cNvPr id="8" name="Title 7">
            <a:extLst>
              <a:ext uri="{FF2B5EF4-FFF2-40B4-BE49-F238E27FC236}">
                <a16:creationId xmlns:a16="http://schemas.microsoft.com/office/drawing/2014/main" id="{A8A3DF2F-F4B4-F9B7-181D-9C2D62EC53F8}"/>
              </a:ext>
            </a:extLst>
          </p:cNvPr>
          <p:cNvSpPr txBox="1">
            <a:spLocks noGrp="1"/>
          </p:cNvSpPr>
          <p:nvPr>
            <p:ph type="title" idx="4294967295"/>
          </p:nvPr>
        </p:nvSpPr>
        <p:spPr>
          <a:xfrm>
            <a:off x="0" y="2276788"/>
            <a:ext cx="12189898"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chemeClr val="bg1"/>
                </a:solidFill>
                <a:effectLst/>
                <a:uLnTx/>
                <a:uFillTx/>
                <a:latin typeface="+mn-lt"/>
                <a:ea typeface="+mn-ea"/>
                <a:cs typeface="+mn-cs"/>
              </a:rPr>
              <a:t>Determine Appropriate Allocation</a:t>
            </a:r>
            <a:endParaRPr kumimoji="0" lang="en-US" sz="480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5544556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F9BB244-6D81-EE60-E995-3E570B602AD9}"/>
              </a:ext>
            </a:extLst>
          </p:cNvPr>
          <p:cNvSpPr>
            <a:spLocks noGrp="1"/>
          </p:cNvSpPr>
          <p:nvPr>
            <p:ph type="title" idx="4294967295"/>
          </p:nvPr>
        </p:nvSpPr>
        <p:spPr>
          <a:xfrm>
            <a:off x="1371600" y="611188"/>
            <a:ext cx="10302875"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Determine Appropriate Allocation </a:t>
            </a:r>
          </a:p>
        </p:txBody>
      </p:sp>
      <p:sp>
        <p:nvSpPr>
          <p:cNvPr id="2" name="Content Placeholder 1">
            <a:extLst>
              <a:ext uri="{FF2B5EF4-FFF2-40B4-BE49-F238E27FC236}">
                <a16:creationId xmlns:a16="http://schemas.microsoft.com/office/drawing/2014/main" id="{83977340-3E05-3AC7-56C0-C941738AAE32}"/>
              </a:ext>
            </a:extLst>
          </p:cNvPr>
          <p:cNvSpPr>
            <a:spLocks noGrp="1"/>
          </p:cNvSpPr>
          <p:nvPr>
            <p:ph idx="1"/>
          </p:nvPr>
        </p:nvSpPr>
        <p:spPr>
          <a:xfrm>
            <a:off x="1371599" y="1435101"/>
            <a:ext cx="9982200" cy="4634396"/>
          </a:xfrm>
        </p:spPr>
        <p:txBody>
          <a:bodyPr/>
          <a:lstStyle/>
          <a:p>
            <a:pPr marL="0" indent="0">
              <a:lnSpc>
                <a:spcPct val="100000"/>
              </a:lnSpc>
              <a:spcBef>
                <a:spcPts val="0"/>
              </a:spcBef>
              <a:buNone/>
            </a:pPr>
            <a:endParaRPr lang="en-US" sz="2800" b="1" dirty="0"/>
          </a:p>
          <a:p>
            <a:pPr marL="0" indent="0" algn="ctr">
              <a:lnSpc>
                <a:spcPct val="100000"/>
              </a:lnSpc>
              <a:buNone/>
            </a:pPr>
            <a:r>
              <a:rPr lang="en-US" sz="2800" b="1" dirty="0">
                <a:solidFill>
                  <a:schemeClr val="tx2"/>
                </a:solidFill>
              </a:rPr>
              <a:t>Key Considerations:</a:t>
            </a:r>
          </a:p>
          <a:p>
            <a:pPr>
              <a:lnSpc>
                <a:spcPct val="100000"/>
              </a:lnSpc>
            </a:pPr>
            <a:r>
              <a:rPr lang="en-US" dirty="0">
                <a:solidFill>
                  <a:schemeClr val="tx2"/>
                </a:solidFill>
              </a:rPr>
              <a:t>Compare duties of position to relevant class specifications</a:t>
            </a:r>
          </a:p>
          <a:p>
            <a:pPr>
              <a:lnSpc>
                <a:spcPct val="100000"/>
              </a:lnSpc>
            </a:pPr>
            <a:r>
              <a:rPr lang="en-US" dirty="0">
                <a:solidFill>
                  <a:schemeClr val="tx2"/>
                </a:solidFill>
              </a:rPr>
              <a:t>Base the allocation decision on the majority (more than 50%) of work assigned and performed by incumbent</a:t>
            </a:r>
          </a:p>
          <a:p>
            <a:pPr>
              <a:lnSpc>
                <a:spcPct val="100000"/>
              </a:lnSpc>
            </a:pPr>
            <a:r>
              <a:rPr lang="en-US" dirty="0">
                <a:solidFill>
                  <a:schemeClr val="tx2"/>
                </a:solidFill>
              </a:rPr>
              <a:t>Avoid allocating to a generic class when the position’s duties are clearly described by a more specific class </a:t>
            </a:r>
          </a:p>
        </p:txBody>
      </p:sp>
      <p:sp>
        <p:nvSpPr>
          <p:cNvPr id="3" name="Date Placeholder 2">
            <a:extLst>
              <a:ext uri="{FF2B5EF4-FFF2-40B4-BE49-F238E27FC236}">
                <a16:creationId xmlns:a16="http://schemas.microsoft.com/office/drawing/2014/main" id="{808F1B0B-9DCA-9F96-3B29-7148359E0D5E}"/>
              </a:ext>
            </a:extLst>
          </p:cNvPr>
          <p:cNvSpPr>
            <a:spLocks noGrp="1"/>
          </p:cNvSpPr>
          <p:nvPr>
            <p:ph type="dt" sz="half" idx="2"/>
          </p:nvPr>
        </p:nvSpPr>
        <p:spPr/>
        <p:txBody>
          <a:bodyPr/>
          <a:lstStyle/>
          <a:p>
            <a:r>
              <a:rPr lang="en-US"/>
              <a:t>OFM </a:t>
            </a:r>
            <a:fld id="{E87447C3-3344-4FBE-AA23-AD78C8E19ACA}" type="datetime1">
              <a:rPr lang="en-US" smtClean="0"/>
              <a:pPr/>
              <a:t>7/21/2025</a:t>
            </a:fld>
            <a:endParaRPr lang="en-US"/>
          </a:p>
        </p:txBody>
      </p:sp>
      <p:sp>
        <p:nvSpPr>
          <p:cNvPr id="4" name="Slide Number Placeholder 3">
            <a:extLst>
              <a:ext uri="{FF2B5EF4-FFF2-40B4-BE49-F238E27FC236}">
                <a16:creationId xmlns:a16="http://schemas.microsoft.com/office/drawing/2014/main" id="{292FE384-4376-E30C-B8C8-6E7E2C03AE9B}"/>
              </a:ext>
            </a:extLst>
          </p:cNvPr>
          <p:cNvSpPr>
            <a:spLocks noGrp="1"/>
          </p:cNvSpPr>
          <p:nvPr>
            <p:ph type="sldNum" sz="quarter" idx="4"/>
          </p:nvPr>
        </p:nvSpPr>
        <p:spPr/>
        <p:txBody>
          <a:bodyPr/>
          <a:lstStyle/>
          <a:p>
            <a:fld id="{675BEBA6-4A57-406D-B671-F270610AB5E4}" type="slidenum">
              <a:rPr lang="en-US" smtClean="0"/>
              <a:pPr/>
              <a:t>42</a:t>
            </a:fld>
            <a:endParaRPr lang="en-US"/>
          </a:p>
        </p:txBody>
      </p:sp>
    </p:spTree>
    <p:extLst>
      <p:ext uri="{BB962C8B-B14F-4D97-AF65-F5344CB8AC3E}">
        <p14:creationId xmlns:p14="http://schemas.microsoft.com/office/powerpoint/2010/main" val="4484786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F9BB244-6D81-EE60-E995-3E570B602AD9}"/>
              </a:ext>
            </a:extLst>
          </p:cNvPr>
          <p:cNvSpPr>
            <a:spLocks noGrp="1"/>
          </p:cNvSpPr>
          <p:nvPr>
            <p:ph type="title" idx="4294967295"/>
          </p:nvPr>
        </p:nvSpPr>
        <p:spPr>
          <a:xfrm>
            <a:off x="1371600" y="611188"/>
            <a:ext cx="10302875"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Determine Appropriate Allocation </a:t>
            </a:r>
          </a:p>
        </p:txBody>
      </p:sp>
      <p:sp>
        <p:nvSpPr>
          <p:cNvPr id="2" name="Content Placeholder 1">
            <a:extLst>
              <a:ext uri="{FF2B5EF4-FFF2-40B4-BE49-F238E27FC236}">
                <a16:creationId xmlns:a16="http://schemas.microsoft.com/office/drawing/2014/main" id="{83977340-3E05-3AC7-56C0-C941738AAE32}"/>
              </a:ext>
            </a:extLst>
          </p:cNvPr>
          <p:cNvSpPr>
            <a:spLocks noGrp="1"/>
          </p:cNvSpPr>
          <p:nvPr>
            <p:ph idx="1"/>
          </p:nvPr>
        </p:nvSpPr>
        <p:spPr>
          <a:xfrm>
            <a:off x="1371599" y="1435101"/>
            <a:ext cx="9982200" cy="4634396"/>
          </a:xfrm>
        </p:spPr>
        <p:txBody>
          <a:bodyPr/>
          <a:lstStyle/>
          <a:p>
            <a:pPr marL="0" indent="0">
              <a:lnSpc>
                <a:spcPct val="100000"/>
              </a:lnSpc>
              <a:spcBef>
                <a:spcPts val="0"/>
              </a:spcBef>
              <a:buNone/>
            </a:pPr>
            <a:endParaRPr lang="en-US" sz="2800" b="1" dirty="0"/>
          </a:p>
          <a:p>
            <a:pPr marL="0" indent="0" algn="ctr">
              <a:lnSpc>
                <a:spcPct val="100000"/>
              </a:lnSpc>
              <a:buNone/>
            </a:pPr>
            <a:r>
              <a:rPr lang="en-US" sz="2800" b="1" dirty="0">
                <a:solidFill>
                  <a:schemeClr val="tx2"/>
                </a:solidFill>
              </a:rPr>
              <a:t>Remember…</a:t>
            </a:r>
          </a:p>
          <a:p>
            <a:pPr>
              <a:lnSpc>
                <a:spcPct val="100000"/>
              </a:lnSpc>
            </a:pPr>
            <a:r>
              <a:rPr lang="en-US" dirty="0">
                <a:solidFill>
                  <a:schemeClr val="tx2"/>
                </a:solidFill>
              </a:rPr>
              <a:t>Document, document, document!</a:t>
            </a:r>
          </a:p>
          <a:p>
            <a:pPr>
              <a:lnSpc>
                <a:spcPct val="100000"/>
              </a:lnSpc>
            </a:pPr>
            <a:r>
              <a:rPr lang="en-US" dirty="0">
                <a:solidFill>
                  <a:schemeClr val="tx2"/>
                </a:solidFill>
              </a:rPr>
              <a:t>Involve the employee and supervisor</a:t>
            </a:r>
          </a:p>
          <a:p>
            <a:pPr>
              <a:lnSpc>
                <a:spcPct val="100000"/>
              </a:lnSpc>
            </a:pPr>
            <a:r>
              <a:rPr lang="en-US" dirty="0">
                <a:solidFill>
                  <a:schemeClr val="tx2"/>
                </a:solidFill>
              </a:rPr>
              <a:t>It’s ok to change your mind</a:t>
            </a:r>
          </a:p>
          <a:p>
            <a:pPr>
              <a:lnSpc>
                <a:spcPct val="100000"/>
              </a:lnSpc>
            </a:pPr>
            <a:r>
              <a:rPr lang="en-US" dirty="0">
                <a:solidFill>
                  <a:schemeClr val="tx2"/>
                </a:solidFill>
              </a:rPr>
              <a:t>Commit the time necessary to present a solid case for your decision</a:t>
            </a:r>
            <a:r>
              <a:rPr lang="en-US" dirty="0"/>
              <a:t> </a:t>
            </a:r>
          </a:p>
          <a:p>
            <a:pPr marL="0" indent="0">
              <a:lnSpc>
                <a:spcPct val="100000"/>
              </a:lnSpc>
              <a:buNone/>
            </a:pPr>
            <a:endParaRPr lang="en-US" dirty="0"/>
          </a:p>
        </p:txBody>
      </p:sp>
      <p:sp>
        <p:nvSpPr>
          <p:cNvPr id="3" name="Date Placeholder 2">
            <a:extLst>
              <a:ext uri="{FF2B5EF4-FFF2-40B4-BE49-F238E27FC236}">
                <a16:creationId xmlns:a16="http://schemas.microsoft.com/office/drawing/2014/main" id="{808F1B0B-9DCA-9F96-3B29-7148359E0D5E}"/>
              </a:ext>
            </a:extLst>
          </p:cNvPr>
          <p:cNvSpPr>
            <a:spLocks noGrp="1"/>
          </p:cNvSpPr>
          <p:nvPr>
            <p:ph type="dt" sz="half" idx="2"/>
          </p:nvPr>
        </p:nvSpPr>
        <p:spPr/>
        <p:txBody>
          <a:bodyPr/>
          <a:lstStyle/>
          <a:p>
            <a:r>
              <a:rPr lang="en-US"/>
              <a:t>OFM </a:t>
            </a:r>
            <a:fld id="{E87447C3-3344-4FBE-AA23-AD78C8E19ACA}" type="datetime1">
              <a:rPr lang="en-US" smtClean="0"/>
              <a:pPr/>
              <a:t>7/21/2025</a:t>
            </a:fld>
            <a:endParaRPr lang="en-US"/>
          </a:p>
        </p:txBody>
      </p:sp>
      <p:sp>
        <p:nvSpPr>
          <p:cNvPr id="4" name="Slide Number Placeholder 3">
            <a:extLst>
              <a:ext uri="{FF2B5EF4-FFF2-40B4-BE49-F238E27FC236}">
                <a16:creationId xmlns:a16="http://schemas.microsoft.com/office/drawing/2014/main" id="{292FE384-4376-E30C-B8C8-6E7E2C03AE9B}"/>
              </a:ext>
            </a:extLst>
          </p:cNvPr>
          <p:cNvSpPr>
            <a:spLocks noGrp="1"/>
          </p:cNvSpPr>
          <p:nvPr>
            <p:ph type="sldNum" sz="quarter" idx="4"/>
          </p:nvPr>
        </p:nvSpPr>
        <p:spPr/>
        <p:txBody>
          <a:bodyPr/>
          <a:lstStyle/>
          <a:p>
            <a:fld id="{675BEBA6-4A57-406D-B671-F270610AB5E4}" type="slidenum">
              <a:rPr lang="en-US" smtClean="0"/>
              <a:pPr/>
              <a:t>43</a:t>
            </a:fld>
            <a:endParaRPr lang="en-US"/>
          </a:p>
        </p:txBody>
      </p:sp>
    </p:spTree>
    <p:extLst>
      <p:ext uri="{BB962C8B-B14F-4D97-AF65-F5344CB8AC3E}">
        <p14:creationId xmlns:p14="http://schemas.microsoft.com/office/powerpoint/2010/main" val="22782602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F9BB244-6D81-EE60-E995-3E570B602AD9}"/>
              </a:ext>
            </a:extLst>
          </p:cNvPr>
          <p:cNvSpPr>
            <a:spLocks noGrp="1"/>
          </p:cNvSpPr>
          <p:nvPr>
            <p:ph type="title" idx="4294967295"/>
          </p:nvPr>
        </p:nvSpPr>
        <p:spPr>
          <a:xfrm>
            <a:off x="1371600" y="611188"/>
            <a:ext cx="10302875"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Determine Appropriate Allocation </a:t>
            </a:r>
          </a:p>
        </p:txBody>
      </p:sp>
      <p:sp>
        <p:nvSpPr>
          <p:cNvPr id="2" name="Content Placeholder 1">
            <a:extLst>
              <a:ext uri="{FF2B5EF4-FFF2-40B4-BE49-F238E27FC236}">
                <a16:creationId xmlns:a16="http://schemas.microsoft.com/office/drawing/2014/main" id="{83977340-3E05-3AC7-56C0-C941738AAE32}"/>
              </a:ext>
            </a:extLst>
          </p:cNvPr>
          <p:cNvSpPr>
            <a:spLocks noGrp="1"/>
          </p:cNvSpPr>
          <p:nvPr>
            <p:ph idx="1"/>
          </p:nvPr>
        </p:nvSpPr>
        <p:spPr>
          <a:xfrm>
            <a:off x="1371599" y="1435101"/>
            <a:ext cx="9982200" cy="4634396"/>
          </a:xfrm>
        </p:spPr>
        <p:txBody>
          <a:bodyPr/>
          <a:lstStyle/>
          <a:p>
            <a:pPr marL="0" indent="0" algn="ctr">
              <a:lnSpc>
                <a:spcPct val="100000"/>
              </a:lnSpc>
              <a:buNone/>
            </a:pPr>
            <a:r>
              <a:rPr lang="en-US" sz="2800" b="1" dirty="0">
                <a:solidFill>
                  <a:schemeClr val="tx2"/>
                </a:solidFill>
              </a:rPr>
              <a:t>Reminder to not consider…</a:t>
            </a:r>
          </a:p>
          <a:p>
            <a:pPr>
              <a:lnSpc>
                <a:spcPct val="100000"/>
              </a:lnSpc>
            </a:pPr>
            <a:r>
              <a:rPr lang="en-US" dirty="0">
                <a:solidFill>
                  <a:schemeClr val="tx2"/>
                </a:solidFill>
              </a:rPr>
              <a:t>Desired salary</a:t>
            </a:r>
          </a:p>
          <a:p>
            <a:pPr>
              <a:lnSpc>
                <a:spcPct val="100000"/>
              </a:lnSpc>
            </a:pPr>
            <a:r>
              <a:rPr lang="en-US" dirty="0">
                <a:solidFill>
                  <a:schemeClr val="tx2"/>
                </a:solidFill>
              </a:rPr>
              <a:t>Volume of work</a:t>
            </a:r>
          </a:p>
          <a:p>
            <a:pPr>
              <a:lnSpc>
                <a:spcPct val="100000"/>
              </a:lnSpc>
            </a:pPr>
            <a:r>
              <a:rPr lang="en-US" dirty="0">
                <a:solidFill>
                  <a:schemeClr val="tx2"/>
                </a:solidFill>
              </a:rPr>
              <a:t>Comparisons to allocations of other positions</a:t>
            </a:r>
          </a:p>
          <a:p>
            <a:pPr>
              <a:lnSpc>
                <a:spcPct val="100000"/>
              </a:lnSpc>
            </a:pPr>
            <a:r>
              <a:rPr lang="en-US" dirty="0">
                <a:solidFill>
                  <a:schemeClr val="tx2"/>
                </a:solidFill>
              </a:rPr>
              <a:t>Expertise and training not required for the position</a:t>
            </a:r>
          </a:p>
          <a:p>
            <a:pPr>
              <a:lnSpc>
                <a:spcPct val="100000"/>
              </a:lnSpc>
            </a:pPr>
            <a:r>
              <a:rPr lang="en-US" dirty="0">
                <a:solidFill>
                  <a:schemeClr val="tx2"/>
                </a:solidFill>
              </a:rPr>
              <a:t>Incumbent’s performance or ability to perform higher-level or different work</a:t>
            </a:r>
          </a:p>
          <a:p>
            <a:pPr>
              <a:lnSpc>
                <a:spcPct val="100000"/>
              </a:lnSpc>
            </a:pPr>
            <a:r>
              <a:rPr lang="en-US" dirty="0">
                <a:solidFill>
                  <a:schemeClr val="tx2"/>
                </a:solidFill>
              </a:rPr>
              <a:t>Seniority</a:t>
            </a:r>
          </a:p>
          <a:p>
            <a:pPr>
              <a:lnSpc>
                <a:spcPct val="100000"/>
              </a:lnSpc>
            </a:pPr>
            <a:r>
              <a:rPr lang="en-US" dirty="0">
                <a:solidFill>
                  <a:schemeClr val="tx2"/>
                </a:solidFill>
              </a:rPr>
              <a:t>Working title</a:t>
            </a:r>
          </a:p>
        </p:txBody>
      </p:sp>
      <p:sp>
        <p:nvSpPr>
          <p:cNvPr id="3" name="Date Placeholder 2">
            <a:extLst>
              <a:ext uri="{FF2B5EF4-FFF2-40B4-BE49-F238E27FC236}">
                <a16:creationId xmlns:a16="http://schemas.microsoft.com/office/drawing/2014/main" id="{808F1B0B-9DCA-9F96-3B29-7148359E0D5E}"/>
              </a:ext>
            </a:extLst>
          </p:cNvPr>
          <p:cNvSpPr>
            <a:spLocks noGrp="1"/>
          </p:cNvSpPr>
          <p:nvPr>
            <p:ph type="dt" sz="half" idx="2"/>
          </p:nvPr>
        </p:nvSpPr>
        <p:spPr/>
        <p:txBody>
          <a:bodyPr/>
          <a:lstStyle/>
          <a:p>
            <a:r>
              <a:rPr lang="en-US"/>
              <a:t>OFM </a:t>
            </a:r>
            <a:fld id="{E87447C3-3344-4FBE-AA23-AD78C8E19ACA}" type="datetime1">
              <a:rPr lang="en-US" smtClean="0"/>
              <a:pPr/>
              <a:t>7/21/2025</a:t>
            </a:fld>
            <a:endParaRPr lang="en-US"/>
          </a:p>
        </p:txBody>
      </p:sp>
      <p:sp>
        <p:nvSpPr>
          <p:cNvPr id="4" name="Slide Number Placeholder 3">
            <a:extLst>
              <a:ext uri="{FF2B5EF4-FFF2-40B4-BE49-F238E27FC236}">
                <a16:creationId xmlns:a16="http://schemas.microsoft.com/office/drawing/2014/main" id="{292FE384-4376-E30C-B8C8-6E7E2C03AE9B}"/>
              </a:ext>
            </a:extLst>
          </p:cNvPr>
          <p:cNvSpPr>
            <a:spLocks noGrp="1"/>
          </p:cNvSpPr>
          <p:nvPr>
            <p:ph type="sldNum" sz="quarter" idx="4"/>
          </p:nvPr>
        </p:nvSpPr>
        <p:spPr/>
        <p:txBody>
          <a:bodyPr/>
          <a:lstStyle/>
          <a:p>
            <a:fld id="{675BEBA6-4A57-406D-B671-F270610AB5E4}" type="slidenum">
              <a:rPr lang="en-US" smtClean="0"/>
              <a:pPr/>
              <a:t>44</a:t>
            </a:fld>
            <a:endParaRPr lang="en-US"/>
          </a:p>
        </p:txBody>
      </p:sp>
    </p:spTree>
    <p:extLst>
      <p:ext uri="{BB962C8B-B14F-4D97-AF65-F5344CB8AC3E}">
        <p14:creationId xmlns:p14="http://schemas.microsoft.com/office/powerpoint/2010/main" val="24105863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F9BB244-6D81-EE60-E995-3E570B602AD9}"/>
              </a:ext>
            </a:extLst>
          </p:cNvPr>
          <p:cNvSpPr>
            <a:spLocks noGrp="1"/>
          </p:cNvSpPr>
          <p:nvPr>
            <p:ph type="title" idx="4294967295"/>
          </p:nvPr>
        </p:nvSpPr>
        <p:spPr>
          <a:xfrm>
            <a:off x="1371600" y="611188"/>
            <a:ext cx="10302875"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Determine Appropriate Allocation </a:t>
            </a:r>
          </a:p>
        </p:txBody>
      </p:sp>
      <p:sp>
        <p:nvSpPr>
          <p:cNvPr id="2" name="Content Placeholder 1">
            <a:extLst>
              <a:ext uri="{FF2B5EF4-FFF2-40B4-BE49-F238E27FC236}">
                <a16:creationId xmlns:a16="http://schemas.microsoft.com/office/drawing/2014/main" id="{83977340-3E05-3AC7-56C0-C941738AAE32}"/>
              </a:ext>
            </a:extLst>
          </p:cNvPr>
          <p:cNvSpPr>
            <a:spLocks noGrp="1"/>
          </p:cNvSpPr>
          <p:nvPr>
            <p:ph idx="1"/>
          </p:nvPr>
        </p:nvSpPr>
        <p:spPr>
          <a:xfrm>
            <a:off x="1371599" y="1435101"/>
            <a:ext cx="9982200" cy="4634396"/>
          </a:xfrm>
        </p:spPr>
        <p:txBody>
          <a:bodyPr/>
          <a:lstStyle/>
          <a:p>
            <a:pPr marL="0" indent="0" algn="ctr">
              <a:lnSpc>
                <a:spcPct val="100000"/>
              </a:lnSpc>
              <a:buNone/>
            </a:pPr>
            <a:r>
              <a:rPr lang="en-US" sz="2800" b="1" dirty="0">
                <a:solidFill>
                  <a:schemeClr val="tx2"/>
                </a:solidFill>
              </a:rPr>
              <a:t>Director’s Review Program (DRP) &amp; Personnel Resources Board (PRB) Appeals </a:t>
            </a:r>
          </a:p>
          <a:p>
            <a:pPr>
              <a:lnSpc>
                <a:spcPct val="100000"/>
              </a:lnSpc>
            </a:pPr>
            <a:r>
              <a:rPr lang="en-US" sz="2000" dirty="0">
                <a:solidFill>
                  <a:schemeClr val="tx2"/>
                </a:solidFill>
              </a:rPr>
              <a:t>PRB sets precedent and there are many cases that can help to understand why we allocate the way we do</a:t>
            </a:r>
          </a:p>
          <a:p>
            <a:pPr>
              <a:lnSpc>
                <a:spcPct val="100000"/>
              </a:lnSpc>
            </a:pPr>
            <a:r>
              <a:rPr lang="en-US" sz="2000" dirty="0">
                <a:solidFill>
                  <a:schemeClr val="tx2"/>
                </a:solidFill>
              </a:rPr>
              <a:t>Important to look through Director’s Review Program and PRB appeals</a:t>
            </a:r>
          </a:p>
          <a:p>
            <a:pPr>
              <a:lnSpc>
                <a:spcPct val="100000"/>
              </a:lnSpc>
            </a:pPr>
            <a:r>
              <a:rPr lang="en-US" sz="2000" dirty="0">
                <a:solidFill>
                  <a:schemeClr val="tx2"/>
                </a:solidFill>
              </a:rPr>
              <a:t>Cases that help:</a:t>
            </a:r>
          </a:p>
          <a:p>
            <a:pPr lvl="1">
              <a:lnSpc>
                <a:spcPct val="100000"/>
              </a:lnSpc>
            </a:pPr>
            <a:r>
              <a:rPr lang="en-US" sz="2000" dirty="0">
                <a:solidFill>
                  <a:schemeClr val="tx2"/>
                </a:solidFill>
              </a:rPr>
              <a:t>Norton-Nader v Wester Washington University case (R-ALLO-08-020) that sets the hierarchy of allocations</a:t>
            </a:r>
          </a:p>
          <a:p>
            <a:pPr lvl="1">
              <a:lnSpc>
                <a:spcPct val="100000"/>
              </a:lnSpc>
            </a:pPr>
            <a:r>
              <a:rPr lang="en-US" sz="2000" dirty="0">
                <a:solidFill>
                  <a:schemeClr val="tx2"/>
                </a:solidFill>
              </a:rPr>
              <a:t>Dudley v Dept of L&amp;I case (R-ALLO-07-007) which speaks to best fit</a:t>
            </a:r>
          </a:p>
          <a:p>
            <a:pPr lvl="1">
              <a:lnSpc>
                <a:spcPct val="100000"/>
              </a:lnSpc>
            </a:pPr>
            <a:r>
              <a:rPr lang="en-US" sz="2000" dirty="0">
                <a:solidFill>
                  <a:schemeClr val="tx2"/>
                </a:solidFill>
              </a:rPr>
              <a:t>Liddle-Stamper v WSU case (3722 A2) which speaks to the purpose of a position review and what is not considered</a:t>
            </a:r>
          </a:p>
          <a:p>
            <a:pPr lvl="1">
              <a:lnSpc>
                <a:spcPct val="100000"/>
              </a:lnSpc>
            </a:pPr>
            <a:r>
              <a:rPr lang="en-US" sz="2000" dirty="0" err="1">
                <a:solidFill>
                  <a:schemeClr val="tx2"/>
                </a:solidFill>
              </a:rPr>
              <a:t>Osby</a:t>
            </a:r>
            <a:r>
              <a:rPr lang="en-US" sz="2000" dirty="0">
                <a:solidFill>
                  <a:schemeClr val="tx2"/>
                </a:solidFill>
              </a:rPr>
              <a:t> v DSHS (R-ALLO-15-039) which speaks to the majority of the duties</a:t>
            </a:r>
          </a:p>
          <a:p>
            <a:pPr lvl="1">
              <a:lnSpc>
                <a:spcPct val="100000"/>
              </a:lnSpc>
            </a:pPr>
            <a:endParaRPr lang="en-US" dirty="0"/>
          </a:p>
        </p:txBody>
      </p:sp>
      <p:sp>
        <p:nvSpPr>
          <p:cNvPr id="3" name="Date Placeholder 2">
            <a:extLst>
              <a:ext uri="{FF2B5EF4-FFF2-40B4-BE49-F238E27FC236}">
                <a16:creationId xmlns:a16="http://schemas.microsoft.com/office/drawing/2014/main" id="{808F1B0B-9DCA-9F96-3B29-7148359E0D5E}"/>
              </a:ext>
            </a:extLst>
          </p:cNvPr>
          <p:cNvSpPr>
            <a:spLocks noGrp="1"/>
          </p:cNvSpPr>
          <p:nvPr>
            <p:ph type="dt" sz="half" idx="2"/>
          </p:nvPr>
        </p:nvSpPr>
        <p:spPr/>
        <p:txBody>
          <a:bodyPr/>
          <a:lstStyle/>
          <a:p>
            <a:r>
              <a:rPr lang="en-US"/>
              <a:t>OFM </a:t>
            </a:r>
            <a:fld id="{E87447C3-3344-4FBE-AA23-AD78C8E19ACA}" type="datetime1">
              <a:rPr lang="en-US" smtClean="0"/>
              <a:pPr/>
              <a:t>7/21/2025</a:t>
            </a:fld>
            <a:endParaRPr lang="en-US"/>
          </a:p>
        </p:txBody>
      </p:sp>
      <p:sp>
        <p:nvSpPr>
          <p:cNvPr id="4" name="Slide Number Placeholder 3">
            <a:extLst>
              <a:ext uri="{FF2B5EF4-FFF2-40B4-BE49-F238E27FC236}">
                <a16:creationId xmlns:a16="http://schemas.microsoft.com/office/drawing/2014/main" id="{292FE384-4376-E30C-B8C8-6E7E2C03AE9B}"/>
              </a:ext>
            </a:extLst>
          </p:cNvPr>
          <p:cNvSpPr>
            <a:spLocks noGrp="1"/>
          </p:cNvSpPr>
          <p:nvPr>
            <p:ph type="sldNum" sz="quarter" idx="4"/>
          </p:nvPr>
        </p:nvSpPr>
        <p:spPr/>
        <p:txBody>
          <a:bodyPr/>
          <a:lstStyle/>
          <a:p>
            <a:fld id="{675BEBA6-4A57-406D-B671-F270610AB5E4}" type="slidenum">
              <a:rPr lang="en-US" smtClean="0"/>
              <a:pPr/>
              <a:t>45</a:t>
            </a:fld>
            <a:endParaRPr lang="en-US"/>
          </a:p>
        </p:txBody>
      </p:sp>
    </p:spTree>
    <p:extLst>
      <p:ext uri="{BB962C8B-B14F-4D97-AF65-F5344CB8AC3E}">
        <p14:creationId xmlns:p14="http://schemas.microsoft.com/office/powerpoint/2010/main" val="9442569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F9BB244-6D81-EE60-E995-3E570B602AD9}"/>
              </a:ext>
            </a:extLst>
          </p:cNvPr>
          <p:cNvSpPr>
            <a:spLocks noGrp="1"/>
          </p:cNvSpPr>
          <p:nvPr>
            <p:ph type="title" idx="4294967295"/>
          </p:nvPr>
        </p:nvSpPr>
        <p:spPr>
          <a:xfrm>
            <a:off x="1371600" y="611188"/>
            <a:ext cx="10302875"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Resources </a:t>
            </a:r>
          </a:p>
        </p:txBody>
      </p:sp>
      <p:sp>
        <p:nvSpPr>
          <p:cNvPr id="2" name="Content Placeholder 1">
            <a:extLst>
              <a:ext uri="{FF2B5EF4-FFF2-40B4-BE49-F238E27FC236}">
                <a16:creationId xmlns:a16="http://schemas.microsoft.com/office/drawing/2014/main" id="{83977340-3E05-3AC7-56C0-C941738AAE32}"/>
              </a:ext>
            </a:extLst>
          </p:cNvPr>
          <p:cNvSpPr>
            <a:spLocks noGrp="1"/>
          </p:cNvSpPr>
          <p:nvPr>
            <p:ph idx="1"/>
          </p:nvPr>
        </p:nvSpPr>
        <p:spPr>
          <a:xfrm>
            <a:off x="1371599" y="1435101"/>
            <a:ext cx="9982200" cy="4634396"/>
          </a:xfrm>
        </p:spPr>
        <p:txBody>
          <a:bodyPr/>
          <a:lstStyle/>
          <a:p>
            <a:pPr marL="0" indent="0">
              <a:lnSpc>
                <a:spcPct val="150000"/>
              </a:lnSpc>
              <a:spcBef>
                <a:spcPts val="0"/>
              </a:spcBef>
              <a:buNone/>
            </a:pPr>
            <a:r>
              <a:rPr lang="en-US" sz="2000" dirty="0">
                <a:hlinkClick r:id="rId3"/>
              </a:rPr>
              <a:t>SHR Classification and Compensation Contacts</a:t>
            </a:r>
            <a:endParaRPr lang="en-US" sz="2000" dirty="0"/>
          </a:p>
          <a:p>
            <a:pPr marL="0" indent="0">
              <a:lnSpc>
                <a:spcPct val="150000"/>
              </a:lnSpc>
              <a:spcBef>
                <a:spcPts val="0"/>
              </a:spcBef>
              <a:buNone/>
            </a:pPr>
            <a:r>
              <a:rPr lang="en-US" sz="2000" dirty="0">
                <a:hlinkClick r:id="rId4"/>
              </a:rPr>
              <a:t>State HR home page</a:t>
            </a:r>
            <a:endParaRPr lang="en-US" sz="2000" dirty="0"/>
          </a:p>
          <a:p>
            <a:pPr marL="0" indent="0">
              <a:lnSpc>
                <a:spcPct val="150000"/>
              </a:lnSpc>
              <a:spcBef>
                <a:spcPts val="0"/>
              </a:spcBef>
              <a:buNone/>
            </a:pPr>
            <a:r>
              <a:rPr lang="en-US" sz="2000" dirty="0">
                <a:hlinkClick r:id="rId5"/>
              </a:rPr>
              <a:t>Classified Job Listing</a:t>
            </a:r>
            <a:endParaRPr lang="en-US" sz="2000" dirty="0"/>
          </a:p>
          <a:p>
            <a:pPr marL="0" indent="0">
              <a:lnSpc>
                <a:spcPct val="150000"/>
              </a:lnSpc>
              <a:spcBef>
                <a:spcPts val="0"/>
              </a:spcBef>
              <a:buNone/>
            </a:pPr>
            <a:r>
              <a:rPr lang="en-US" sz="2000" dirty="0">
                <a:hlinkClick r:id="rId6"/>
              </a:rPr>
              <a:t>Compensation Administration</a:t>
            </a:r>
            <a:endParaRPr lang="en-US" sz="2000" dirty="0"/>
          </a:p>
          <a:p>
            <a:pPr marL="0" indent="0">
              <a:lnSpc>
                <a:spcPct val="150000"/>
              </a:lnSpc>
              <a:spcBef>
                <a:spcPts val="0"/>
              </a:spcBef>
              <a:buNone/>
            </a:pPr>
            <a:r>
              <a:rPr lang="en-US" sz="2000" dirty="0">
                <a:hlinkClick r:id="rId7"/>
              </a:rPr>
              <a:t>Classification and Allocation Resources</a:t>
            </a:r>
            <a:endParaRPr lang="en-US" sz="2000" dirty="0"/>
          </a:p>
          <a:p>
            <a:pPr marL="0" indent="0">
              <a:lnSpc>
                <a:spcPct val="150000"/>
              </a:lnSpc>
              <a:spcBef>
                <a:spcPts val="0"/>
              </a:spcBef>
              <a:buNone/>
            </a:pPr>
            <a:r>
              <a:rPr lang="en-US" sz="2000" dirty="0">
                <a:hlinkClick r:id="rId8"/>
              </a:rPr>
              <a:t>HR Professional Tools</a:t>
            </a:r>
            <a:endParaRPr lang="en-US" sz="2000" dirty="0"/>
          </a:p>
          <a:p>
            <a:pPr marL="0" indent="0">
              <a:lnSpc>
                <a:spcPct val="150000"/>
              </a:lnSpc>
              <a:spcBef>
                <a:spcPts val="0"/>
              </a:spcBef>
              <a:buNone/>
            </a:pPr>
            <a:r>
              <a:rPr lang="en-US" sz="2000" dirty="0">
                <a:hlinkClick r:id="rId9"/>
              </a:rPr>
              <a:t>Classification Rules (357-13)</a:t>
            </a:r>
            <a:endParaRPr lang="en-US" sz="2000" dirty="0"/>
          </a:p>
          <a:p>
            <a:pPr marL="0" indent="0">
              <a:lnSpc>
                <a:spcPct val="150000"/>
              </a:lnSpc>
              <a:spcBef>
                <a:spcPts val="0"/>
              </a:spcBef>
              <a:buNone/>
            </a:pPr>
            <a:r>
              <a:rPr lang="en-US" sz="2000" dirty="0">
                <a:hlinkClick r:id="rId10"/>
              </a:rPr>
              <a:t>Director’s Reviews/Appeals</a:t>
            </a:r>
            <a:endParaRPr lang="en-US" sz="2000" dirty="0"/>
          </a:p>
          <a:p>
            <a:pPr marL="0" indent="0">
              <a:lnSpc>
                <a:spcPct val="150000"/>
              </a:lnSpc>
              <a:spcBef>
                <a:spcPts val="0"/>
              </a:spcBef>
              <a:buNone/>
            </a:pPr>
            <a:r>
              <a:rPr lang="en-US" sz="2000" dirty="0">
                <a:hlinkClick r:id="rId11"/>
              </a:rPr>
              <a:t>Glossary of Classification Terms</a:t>
            </a:r>
            <a:endParaRPr lang="en-US" sz="2000" dirty="0"/>
          </a:p>
          <a:p>
            <a:pPr marL="0" indent="0">
              <a:lnSpc>
                <a:spcPct val="150000"/>
              </a:lnSpc>
              <a:spcBef>
                <a:spcPts val="0"/>
              </a:spcBef>
              <a:buNone/>
            </a:pPr>
            <a:r>
              <a:rPr lang="en-US" sz="2000" dirty="0">
                <a:hlinkClick r:id="rId12"/>
              </a:rPr>
              <a:t>Terms and Punctuation</a:t>
            </a:r>
            <a:endParaRPr lang="en-US" sz="2000" dirty="0"/>
          </a:p>
          <a:p>
            <a:pPr marL="457200" lvl="1" indent="0">
              <a:lnSpc>
                <a:spcPct val="100000"/>
              </a:lnSpc>
              <a:buNone/>
            </a:pPr>
            <a:endParaRPr lang="en-US" sz="2000" dirty="0"/>
          </a:p>
        </p:txBody>
      </p:sp>
      <p:sp>
        <p:nvSpPr>
          <p:cNvPr id="3" name="Date Placeholder 2">
            <a:extLst>
              <a:ext uri="{FF2B5EF4-FFF2-40B4-BE49-F238E27FC236}">
                <a16:creationId xmlns:a16="http://schemas.microsoft.com/office/drawing/2014/main" id="{808F1B0B-9DCA-9F96-3B29-7148359E0D5E}"/>
              </a:ext>
            </a:extLst>
          </p:cNvPr>
          <p:cNvSpPr>
            <a:spLocks noGrp="1"/>
          </p:cNvSpPr>
          <p:nvPr>
            <p:ph type="dt" sz="half" idx="2"/>
          </p:nvPr>
        </p:nvSpPr>
        <p:spPr/>
        <p:txBody>
          <a:bodyPr/>
          <a:lstStyle/>
          <a:p>
            <a:r>
              <a:rPr lang="en-US"/>
              <a:t>OFM </a:t>
            </a:r>
            <a:fld id="{E87447C3-3344-4FBE-AA23-AD78C8E19ACA}" type="datetime1">
              <a:rPr lang="en-US" smtClean="0"/>
              <a:pPr/>
              <a:t>7/21/2025</a:t>
            </a:fld>
            <a:endParaRPr lang="en-US"/>
          </a:p>
        </p:txBody>
      </p:sp>
      <p:sp>
        <p:nvSpPr>
          <p:cNvPr id="4" name="Slide Number Placeholder 3">
            <a:extLst>
              <a:ext uri="{FF2B5EF4-FFF2-40B4-BE49-F238E27FC236}">
                <a16:creationId xmlns:a16="http://schemas.microsoft.com/office/drawing/2014/main" id="{292FE384-4376-E30C-B8C8-6E7E2C03AE9B}"/>
              </a:ext>
            </a:extLst>
          </p:cNvPr>
          <p:cNvSpPr>
            <a:spLocks noGrp="1"/>
          </p:cNvSpPr>
          <p:nvPr>
            <p:ph type="sldNum" sz="quarter" idx="4"/>
          </p:nvPr>
        </p:nvSpPr>
        <p:spPr/>
        <p:txBody>
          <a:bodyPr/>
          <a:lstStyle/>
          <a:p>
            <a:fld id="{675BEBA6-4A57-406D-B671-F270610AB5E4}" type="slidenum">
              <a:rPr lang="en-US" smtClean="0"/>
              <a:pPr/>
              <a:t>46</a:t>
            </a:fld>
            <a:endParaRPr lang="en-US"/>
          </a:p>
        </p:txBody>
      </p:sp>
    </p:spTree>
    <p:extLst>
      <p:ext uri="{BB962C8B-B14F-4D97-AF65-F5344CB8AC3E}">
        <p14:creationId xmlns:p14="http://schemas.microsoft.com/office/powerpoint/2010/main" val="38721500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72FD1-095E-9E3F-4882-61654ECC95BF}"/>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17" t="9861" r="7690" b="18584"/>
          <a:stretch/>
        </p:blipFill>
        <p:spPr>
          <a:xfrm>
            <a:off x="-1" y="0"/>
            <a:ext cx="12189899" cy="6858000"/>
          </a:xfrm>
          <a:prstGeom prst="rect">
            <a:avLst/>
          </a:prstGeom>
        </p:spPr>
      </p:pic>
      <p:sp>
        <p:nvSpPr>
          <p:cNvPr id="6" name="Rectangle 5">
            <a:extLst>
              <a:ext uri="{FF2B5EF4-FFF2-40B4-BE49-F238E27FC236}">
                <a16:creationId xmlns:a16="http://schemas.microsoft.com/office/drawing/2014/main" id="{515ACB4D-39AF-6ACD-8CA0-D7E47AC08FAB}"/>
              </a:ext>
              <a:ext uri="{C183D7F6-B498-43B3-948B-1728B52AA6E4}">
                <adec:decorative xmlns:adec="http://schemas.microsoft.com/office/drawing/2017/decorative" val="1"/>
              </a:ext>
            </a:extLst>
          </p:cNvPr>
          <p:cNvSpPr>
            <a:spLocks/>
          </p:cNvSpPr>
          <p:nvPr/>
        </p:nvSpPr>
        <p:spPr>
          <a:xfrm>
            <a:off x="0" y="-1"/>
            <a:ext cx="12192000" cy="6858000"/>
          </a:xfrm>
          <a:prstGeom prst="rect">
            <a:avLst/>
          </a:prstGeom>
          <a:solidFill>
            <a:srgbClr val="444BA0">
              <a:alpha val="7176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6B0C0D0-9D1B-7052-6B8A-2A37DB4EADD5}"/>
              </a:ext>
              <a:ext uri="{C183D7F6-B498-43B3-948B-1728B52AA6E4}">
                <adec:decorative xmlns:adec="http://schemas.microsoft.com/office/drawing/2017/decorative" val="1"/>
              </a:ext>
            </a:extLst>
          </p:cNvPr>
          <p:cNvSpPr/>
          <p:nvPr/>
        </p:nvSpPr>
        <p:spPr>
          <a:xfrm>
            <a:off x="0" y="6188959"/>
            <a:ext cx="12192000" cy="669040"/>
          </a:xfrm>
          <a:prstGeom prst="rect">
            <a:avLst/>
          </a:prstGeom>
          <a:solidFill>
            <a:srgbClr val="2E32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644DD90-7952-B7FF-5F5C-E4F1AF4F747A}"/>
              </a:ext>
              <a:ext uri="{C183D7F6-B498-43B3-948B-1728B52AA6E4}">
                <adec:decorative xmlns:adec="http://schemas.microsoft.com/office/drawing/2017/decorative" val="1"/>
              </a:ext>
            </a:extLst>
          </p:cNvPr>
          <p:cNvSpPr/>
          <p:nvPr/>
        </p:nvSpPr>
        <p:spPr>
          <a:xfrm>
            <a:off x="-2102" y="6126539"/>
            <a:ext cx="12192000" cy="101492"/>
          </a:xfrm>
          <a:prstGeom prst="rect">
            <a:avLst/>
          </a:prstGeom>
          <a:gradFill flip="none" rotWithShape="1">
            <a:gsLst>
              <a:gs pos="0">
                <a:srgbClr val="1E97BD"/>
              </a:gs>
              <a:gs pos="100000">
                <a:srgbClr val="C2095A"/>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6DB31AA-5866-5C9E-00E0-C918BAEB6F96}"/>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6374"/>
          <a:stretch/>
        </p:blipFill>
        <p:spPr>
          <a:xfrm>
            <a:off x="341140" y="6350266"/>
            <a:ext cx="994120" cy="385497"/>
          </a:xfrm>
          <a:prstGeom prst="rect">
            <a:avLst/>
          </a:prstGeom>
        </p:spPr>
      </p:pic>
      <p:sp>
        <p:nvSpPr>
          <p:cNvPr id="8" name="Title 7">
            <a:extLst>
              <a:ext uri="{FF2B5EF4-FFF2-40B4-BE49-F238E27FC236}">
                <a16:creationId xmlns:a16="http://schemas.microsoft.com/office/drawing/2014/main" id="{A8A3DF2F-F4B4-F9B7-181D-9C2D62EC53F8}"/>
              </a:ext>
            </a:extLst>
          </p:cNvPr>
          <p:cNvSpPr txBox="1">
            <a:spLocks noGrp="1"/>
          </p:cNvSpPr>
          <p:nvPr>
            <p:ph type="title" idx="4294967295"/>
          </p:nvPr>
        </p:nvSpPr>
        <p:spPr>
          <a:xfrm>
            <a:off x="3198298" y="2645588"/>
            <a:ext cx="5791200"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chemeClr val="bg1"/>
                </a:solidFill>
                <a:effectLst/>
                <a:uLnTx/>
                <a:uFillTx/>
                <a:latin typeface="+mn-lt"/>
                <a:ea typeface="+mn-ea"/>
                <a:cs typeface="+mn-cs"/>
              </a:rPr>
              <a:t>Q&amp;A Session</a:t>
            </a:r>
            <a:endParaRPr kumimoji="0" lang="en-US" sz="4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6814601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0DD0F2C-DE65-847D-F3C9-86B9209EE104}"/>
              </a:ext>
            </a:extLst>
          </p:cNvPr>
          <p:cNvSpPr>
            <a:spLocks noGrp="1"/>
          </p:cNvSpPr>
          <p:nvPr>
            <p:ph type="title" idx="4294967295"/>
          </p:nvPr>
        </p:nvSpPr>
        <p:spPr>
          <a:xfrm>
            <a:off x="820738" y="777875"/>
            <a:ext cx="6276975" cy="8239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schemeClr val="tx2"/>
                </a:solidFill>
                <a:effectLst/>
                <a:uLnTx/>
                <a:uFillTx/>
                <a:latin typeface="+mn-lt"/>
                <a:ea typeface="Segoe UI Black" panose="020B0A02040204020203" pitchFamily="34" charset="0"/>
                <a:cs typeface="Calibri" panose="020F0502020204030204" pitchFamily="34" charset="0"/>
              </a:rPr>
              <a:t>For more information</a:t>
            </a:r>
          </a:p>
        </p:txBody>
      </p:sp>
      <p:sp>
        <p:nvSpPr>
          <p:cNvPr id="2" name="Content Placeholder 1">
            <a:extLst>
              <a:ext uri="{FF2B5EF4-FFF2-40B4-BE49-F238E27FC236}">
                <a16:creationId xmlns:a16="http://schemas.microsoft.com/office/drawing/2014/main" id="{27E2FA7B-FC20-B8C7-FE6B-F0F54FA6CF6A}"/>
              </a:ext>
            </a:extLst>
          </p:cNvPr>
          <p:cNvSpPr>
            <a:spLocks noGrp="1"/>
          </p:cNvSpPr>
          <p:nvPr>
            <p:ph idx="1"/>
          </p:nvPr>
        </p:nvSpPr>
        <p:spPr>
          <a:xfrm>
            <a:off x="820058" y="2094717"/>
            <a:ext cx="6727371" cy="3985306"/>
          </a:xfrm>
        </p:spPr>
        <p:txBody>
          <a:bodyPr/>
          <a:lstStyle/>
          <a:p>
            <a:pPr marL="0" indent="0">
              <a:lnSpc>
                <a:spcPct val="108000"/>
              </a:lnSpc>
              <a:spcAft>
                <a:spcPts val="1200"/>
              </a:spcAft>
              <a:buNone/>
            </a:pPr>
            <a:endParaRPr lang="en-US" sz="3200" b="1" dirty="0">
              <a:solidFill>
                <a:srgbClr val="444BA0"/>
              </a:solidFill>
            </a:endParaRPr>
          </a:p>
          <a:p>
            <a:pPr marL="0" indent="0">
              <a:lnSpc>
                <a:spcPct val="108000"/>
              </a:lnSpc>
              <a:spcBef>
                <a:spcPts val="600"/>
              </a:spcBef>
              <a:spcAft>
                <a:spcPts val="600"/>
              </a:spcAft>
              <a:buNone/>
            </a:pPr>
            <a:r>
              <a:rPr lang="en-US" sz="3200" b="1" dirty="0">
                <a:solidFill>
                  <a:srgbClr val="444BA0"/>
                </a:solidFill>
              </a:rPr>
              <a:t>Contact:</a:t>
            </a:r>
          </a:p>
          <a:p>
            <a:pPr marL="0" indent="0">
              <a:lnSpc>
                <a:spcPct val="114000"/>
              </a:lnSpc>
              <a:spcBef>
                <a:spcPts val="600"/>
              </a:spcBef>
              <a:spcAft>
                <a:spcPts val="600"/>
              </a:spcAft>
              <a:buNone/>
            </a:pPr>
            <a:r>
              <a:rPr lang="en-US" sz="2400" dirty="0">
                <a:hlinkClick r:id="rId3"/>
              </a:rPr>
              <a:t>classandcomp@ofm.wa.gov</a:t>
            </a:r>
            <a:endParaRPr lang="en-US" sz="2400" dirty="0"/>
          </a:p>
          <a:p>
            <a:pPr marL="0" indent="0">
              <a:lnSpc>
                <a:spcPct val="114000"/>
              </a:lnSpc>
              <a:spcAft>
                <a:spcPts val="1200"/>
              </a:spcAft>
              <a:buNone/>
            </a:pPr>
            <a:endParaRPr lang="en-US" sz="2400" dirty="0"/>
          </a:p>
        </p:txBody>
      </p:sp>
      <p:sp>
        <p:nvSpPr>
          <p:cNvPr id="3" name="Rectangle 2">
            <a:extLst>
              <a:ext uri="{FF2B5EF4-FFF2-40B4-BE49-F238E27FC236}">
                <a16:creationId xmlns:a16="http://schemas.microsoft.com/office/drawing/2014/main" id="{FAA2BB66-DEFE-CE72-9B55-703995D086EB}"/>
              </a:ext>
              <a:ext uri="{C183D7F6-B498-43B3-948B-1728B52AA6E4}">
                <adec:decorative xmlns:adec="http://schemas.microsoft.com/office/drawing/2017/decorative" val="1"/>
              </a:ext>
            </a:extLst>
          </p:cNvPr>
          <p:cNvSpPr/>
          <p:nvPr/>
        </p:nvSpPr>
        <p:spPr>
          <a:xfrm>
            <a:off x="0" y="6188959"/>
            <a:ext cx="12192000" cy="669040"/>
          </a:xfrm>
          <a:prstGeom prst="rect">
            <a:avLst/>
          </a:prstGeom>
          <a:solidFill>
            <a:srgbClr val="2E32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F6B5EF4-37DB-05E2-76E7-C1887CD97864}"/>
              </a:ext>
              <a:ext uri="{C183D7F6-B498-43B3-948B-1728B52AA6E4}">
                <adec:decorative xmlns:adec="http://schemas.microsoft.com/office/drawing/2017/decorative" val="1"/>
              </a:ext>
            </a:extLst>
          </p:cNvPr>
          <p:cNvSpPr/>
          <p:nvPr/>
        </p:nvSpPr>
        <p:spPr>
          <a:xfrm>
            <a:off x="-2102" y="6126539"/>
            <a:ext cx="12192000" cy="101492"/>
          </a:xfrm>
          <a:prstGeom prst="rect">
            <a:avLst/>
          </a:prstGeom>
          <a:gradFill flip="none" rotWithShape="1">
            <a:gsLst>
              <a:gs pos="0">
                <a:srgbClr val="1E97BD"/>
              </a:gs>
              <a:gs pos="100000">
                <a:srgbClr val="C2095A"/>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Office of Financial Management Logo">
            <a:extLst>
              <a:ext uri="{FF2B5EF4-FFF2-40B4-BE49-F238E27FC236}">
                <a16:creationId xmlns:a16="http://schemas.microsoft.com/office/drawing/2014/main" id="{336577DA-3687-CC80-F2E6-977E00511E4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6374"/>
          <a:stretch/>
        </p:blipFill>
        <p:spPr>
          <a:xfrm>
            <a:off x="341140" y="6350266"/>
            <a:ext cx="994120" cy="385497"/>
          </a:xfrm>
          <a:prstGeom prst="rect">
            <a:avLst/>
          </a:prstGeom>
        </p:spPr>
      </p:pic>
    </p:spTree>
    <p:extLst>
      <p:ext uri="{BB962C8B-B14F-4D97-AF65-F5344CB8AC3E}">
        <p14:creationId xmlns:p14="http://schemas.microsoft.com/office/powerpoint/2010/main" val="131969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3F7716E-E331-CD2F-2ED7-F06876D1A1C6}"/>
              </a:ext>
            </a:extLst>
          </p:cNvPr>
          <p:cNvSpPr>
            <a:spLocks noGrp="1"/>
          </p:cNvSpPr>
          <p:nvPr>
            <p:ph type="title" idx="4294967295"/>
          </p:nvPr>
        </p:nvSpPr>
        <p:spPr>
          <a:xfrm>
            <a:off x="1371600" y="611188"/>
            <a:ext cx="9982200"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What is a Position Allocation</a:t>
            </a:r>
          </a:p>
        </p:txBody>
      </p:sp>
      <p:sp>
        <p:nvSpPr>
          <p:cNvPr id="2" name="Content Placeholder 1">
            <a:extLst>
              <a:ext uri="{FF2B5EF4-FFF2-40B4-BE49-F238E27FC236}">
                <a16:creationId xmlns:a16="http://schemas.microsoft.com/office/drawing/2014/main" id="{B4AF14BB-AB58-40FF-A9E5-917FAC10BE26}"/>
              </a:ext>
            </a:extLst>
          </p:cNvPr>
          <p:cNvSpPr>
            <a:spLocks noGrp="1"/>
          </p:cNvSpPr>
          <p:nvPr>
            <p:ph idx="1"/>
          </p:nvPr>
        </p:nvSpPr>
        <p:spPr/>
        <p:txBody>
          <a:bodyPr/>
          <a:lstStyle/>
          <a:p>
            <a:pPr marL="0" indent="0">
              <a:buNone/>
            </a:pPr>
            <a:r>
              <a:rPr lang="en-US" sz="2800" b="1" dirty="0">
                <a:solidFill>
                  <a:schemeClr val="tx2"/>
                </a:solidFill>
              </a:rPr>
              <a:t>Use the Position Allocation process to: </a:t>
            </a:r>
          </a:p>
          <a:p>
            <a:pPr marL="0" indent="0">
              <a:buNone/>
            </a:pPr>
            <a:endParaRPr lang="en-US" sz="2800" b="1" dirty="0">
              <a:solidFill>
                <a:schemeClr val="tx2"/>
              </a:solidFill>
            </a:endParaRPr>
          </a:p>
          <a:p>
            <a:pPr lvl="1"/>
            <a:r>
              <a:rPr lang="en-US" sz="2800" dirty="0">
                <a:solidFill>
                  <a:schemeClr val="tx2"/>
                </a:solidFill>
              </a:rPr>
              <a:t>Ensure current and accurate Position Description</a:t>
            </a:r>
          </a:p>
          <a:p>
            <a:pPr lvl="1"/>
            <a:r>
              <a:rPr lang="en-US" sz="2800" dirty="0">
                <a:solidFill>
                  <a:schemeClr val="tx2"/>
                </a:solidFill>
              </a:rPr>
              <a:t>Determine relevant class specifications</a:t>
            </a:r>
          </a:p>
          <a:p>
            <a:pPr lvl="1"/>
            <a:r>
              <a:rPr lang="en-US" sz="2800" dirty="0">
                <a:solidFill>
                  <a:schemeClr val="tx2"/>
                </a:solidFill>
              </a:rPr>
              <a:t>Understand allocating criteria</a:t>
            </a:r>
          </a:p>
          <a:p>
            <a:pPr lvl="1"/>
            <a:r>
              <a:rPr lang="en-US" sz="2800" dirty="0">
                <a:solidFill>
                  <a:schemeClr val="tx2"/>
                </a:solidFill>
              </a:rPr>
              <a:t>Understand duties in the PD</a:t>
            </a:r>
          </a:p>
          <a:p>
            <a:pPr lvl="1"/>
            <a:r>
              <a:rPr lang="en-US" sz="2800" dirty="0">
                <a:solidFill>
                  <a:schemeClr val="tx2"/>
                </a:solidFill>
              </a:rPr>
              <a:t>Determine appropriate allocation </a:t>
            </a:r>
          </a:p>
        </p:txBody>
      </p:sp>
      <p:sp>
        <p:nvSpPr>
          <p:cNvPr id="3" name="Date Placeholder 2">
            <a:extLst>
              <a:ext uri="{FF2B5EF4-FFF2-40B4-BE49-F238E27FC236}">
                <a16:creationId xmlns:a16="http://schemas.microsoft.com/office/drawing/2014/main" id="{704C1193-2BA0-EF81-099F-3AB7C00FD18C}"/>
              </a:ext>
            </a:extLst>
          </p:cNvPr>
          <p:cNvSpPr>
            <a:spLocks noGrp="1"/>
          </p:cNvSpPr>
          <p:nvPr>
            <p:ph type="dt" sz="half" idx="2"/>
          </p:nvPr>
        </p:nvSpPr>
        <p:spPr/>
        <p:txBody>
          <a:bodyPr/>
          <a:lstStyle/>
          <a:p>
            <a:r>
              <a:rPr lang="en-US"/>
              <a:t>OFM </a:t>
            </a:r>
            <a:fld id="{E87447C3-3344-4FBE-AA23-AD78C8E19ACA}" type="datetime1">
              <a:rPr lang="en-US" smtClean="0"/>
              <a:pPr/>
              <a:t>7/21/2025</a:t>
            </a:fld>
            <a:endParaRPr lang="en-US"/>
          </a:p>
        </p:txBody>
      </p:sp>
      <p:sp>
        <p:nvSpPr>
          <p:cNvPr id="4" name="Slide Number Placeholder 3">
            <a:extLst>
              <a:ext uri="{FF2B5EF4-FFF2-40B4-BE49-F238E27FC236}">
                <a16:creationId xmlns:a16="http://schemas.microsoft.com/office/drawing/2014/main" id="{4E35D7F8-2A1D-2228-7911-49B276D8F2EB}"/>
              </a:ext>
            </a:extLst>
          </p:cNvPr>
          <p:cNvSpPr>
            <a:spLocks noGrp="1"/>
          </p:cNvSpPr>
          <p:nvPr>
            <p:ph type="sldNum" sz="quarter" idx="4"/>
          </p:nvPr>
        </p:nvSpPr>
        <p:spPr/>
        <p:txBody>
          <a:bodyPr/>
          <a:lstStyle/>
          <a:p>
            <a:fld id="{675BEBA6-4A57-406D-B671-F270610AB5E4}" type="slidenum">
              <a:rPr lang="en-US" smtClean="0"/>
              <a:pPr/>
              <a:t>5</a:t>
            </a:fld>
            <a:endParaRPr lang="en-US"/>
          </a:p>
        </p:txBody>
      </p:sp>
    </p:spTree>
    <p:extLst>
      <p:ext uri="{BB962C8B-B14F-4D97-AF65-F5344CB8AC3E}">
        <p14:creationId xmlns:p14="http://schemas.microsoft.com/office/powerpoint/2010/main" val="2168240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8289FA-8EEE-B6CC-79D7-BB91F85CD6DE}"/>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2CA96319-51F2-1487-0511-FFB550A49173}"/>
              </a:ext>
            </a:extLst>
          </p:cNvPr>
          <p:cNvSpPr>
            <a:spLocks noGrp="1"/>
          </p:cNvSpPr>
          <p:nvPr>
            <p:ph type="title" idx="4294967295"/>
          </p:nvPr>
        </p:nvSpPr>
        <p:spPr>
          <a:xfrm>
            <a:off x="1371600" y="611188"/>
            <a:ext cx="9982200"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What is a Position Allocation</a:t>
            </a:r>
          </a:p>
        </p:txBody>
      </p:sp>
      <p:sp>
        <p:nvSpPr>
          <p:cNvPr id="2" name="Content Placeholder 1">
            <a:extLst>
              <a:ext uri="{FF2B5EF4-FFF2-40B4-BE49-F238E27FC236}">
                <a16:creationId xmlns:a16="http://schemas.microsoft.com/office/drawing/2014/main" id="{7D8A2A5F-9FD0-61F5-34E4-F68218F5D29B}"/>
              </a:ext>
            </a:extLst>
          </p:cNvPr>
          <p:cNvSpPr>
            <a:spLocks noGrp="1"/>
          </p:cNvSpPr>
          <p:nvPr>
            <p:ph idx="1"/>
          </p:nvPr>
        </p:nvSpPr>
        <p:spPr>
          <a:xfrm>
            <a:off x="1371600" y="1435100"/>
            <a:ext cx="9982200" cy="4351338"/>
          </a:xfrm>
        </p:spPr>
        <p:txBody>
          <a:bodyPr/>
          <a:lstStyle/>
          <a:p>
            <a:pPr marL="0" indent="0">
              <a:buNone/>
            </a:pPr>
            <a:endParaRPr lang="en-US" sz="2000" b="1" dirty="0">
              <a:solidFill>
                <a:schemeClr val="tx2"/>
              </a:solidFill>
            </a:endParaRPr>
          </a:p>
          <a:p>
            <a:pPr marL="0" indent="0">
              <a:buNone/>
            </a:pPr>
            <a:r>
              <a:rPr lang="en-US" sz="2800" b="1" dirty="0">
                <a:solidFill>
                  <a:schemeClr val="tx2"/>
                </a:solidFill>
              </a:rPr>
              <a:t>Overview of how to perform an allocation: </a:t>
            </a:r>
          </a:p>
          <a:p>
            <a:pPr lvl="1"/>
            <a:r>
              <a:rPr lang="en-US" sz="2000" dirty="0">
                <a:solidFill>
                  <a:schemeClr val="tx2"/>
                </a:solidFill>
              </a:rPr>
              <a:t>Review the Position Description</a:t>
            </a:r>
          </a:p>
          <a:p>
            <a:pPr lvl="1"/>
            <a:r>
              <a:rPr lang="en-US" sz="2000" dirty="0">
                <a:solidFill>
                  <a:schemeClr val="tx2"/>
                </a:solidFill>
              </a:rPr>
              <a:t>Identify which class specifications align with the PD</a:t>
            </a:r>
          </a:p>
          <a:p>
            <a:pPr lvl="1"/>
            <a:r>
              <a:rPr lang="en-US" sz="2000" dirty="0">
                <a:solidFill>
                  <a:schemeClr val="tx2"/>
                </a:solidFill>
              </a:rPr>
              <a:t>Does the PD match the: </a:t>
            </a:r>
          </a:p>
          <a:p>
            <a:pPr lvl="2"/>
            <a:r>
              <a:rPr lang="en-US" sz="2000" dirty="0">
                <a:solidFill>
                  <a:schemeClr val="tx2"/>
                </a:solidFill>
              </a:rPr>
              <a:t>Class Series Concept? Yes, move to Definition</a:t>
            </a:r>
          </a:p>
          <a:p>
            <a:pPr lvl="2"/>
            <a:r>
              <a:rPr lang="en-US" sz="2000" dirty="0">
                <a:solidFill>
                  <a:schemeClr val="tx2"/>
                </a:solidFill>
              </a:rPr>
              <a:t>Definition? Yes, move on to the Distinguishing Characteristics</a:t>
            </a:r>
          </a:p>
          <a:p>
            <a:pPr lvl="2"/>
            <a:r>
              <a:rPr lang="en-US" sz="2000" dirty="0">
                <a:solidFill>
                  <a:schemeClr val="tx2"/>
                </a:solidFill>
              </a:rPr>
              <a:t>Distinguishing Characteristics? Yes, this is the appropriate allocation</a:t>
            </a:r>
          </a:p>
          <a:p>
            <a:pPr marL="457200" lvl="1" indent="0">
              <a:buNone/>
            </a:pPr>
            <a:r>
              <a:rPr lang="en-US" sz="2000" dirty="0">
                <a:solidFill>
                  <a:schemeClr val="tx2"/>
                </a:solidFill>
              </a:rPr>
              <a:t>*If at any of the steps above, you determined “no,” look for another classification </a:t>
            </a:r>
          </a:p>
        </p:txBody>
      </p:sp>
      <p:sp>
        <p:nvSpPr>
          <p:cNvPr id="3" name="Date Placeholder 2">
            <a:extLst>
              <a:ext uri="{FF2B5EF4-FFF2-40B4-BE49-F238E27FC236}">
                <a16:creationId xmlns:a16="http://schemas.microsoft.com/office/drawing/2014/main" id="{33BE0DE2-076D-F9FF-0CB5-8AC1876BA82D}"/>
              </a:ext>
            </a:extLst>
          </p:cNvPr>
          <p:cNvSpPr>
            <a:spLocks noGrp="1"/>
          </p:cNvSpPr>
          <p:nvPr>
            <p:ph type="dt" sz="half" idx="2"/>
          </p:nvPr>
        </p:nvSpPr>
        <p:spPr/>
        <p:txBody>
          <a:bodyPr/>
          <a:lstStyle/>
          <a:p>
            <a:r>
              <a:rPr lang="en-US"/>
              <a:t>OFM </a:t>
            </a:r>
            <a:fld id="{E87447C3-3344-4FBE-AA23-AD78C8E19ACA}" type="datetime1">
              <a:rPr lang="en-US" smtClean="0"/>
              <a:pPr/>
              <a:t>7/21/2025</a:t>
            </a:fld>
            <a:endParaRPr lang="en-US"/>
          </a:p>
        </p:txBody>
      </p:sp>
      <p:sp>
        <p:nvSpPr>
          <p:cNvPr id="4" name="Slide Number Placeholder 3">
            <a:extLst>
              <a:ext uri="{FF2B5EF4-FFF2-40B4-BE49-F238E27FC236}">
                <a16:creationId xmlns:a16="http://schemas.microsoft.com/office/drawing/2014/main" id="{AA9B6F92-36F1-CBC5-FAE8-9E1764998C8F}"/>
              </a:ext>
            </a:extLst>
          </p:cNvPr>
          <p:cNvSpPr>
            <a:spLocks noGrp="1"/>
          </p:cNvSpPr>
          <p:nvPr>
            <p:ph type="sldNum" sz="quarter" idx="4"/>
          </p:nvPr>
        </p:nvSpPr>
        <p:spPr/>
        <p:txBody>
          <a:bodyPr/>
          <a:lstStyle/>
          <a:p>
            <a:fld id="{675BEBA6-4A57-406D-B671-F270610AB5E4}" type="slidenum">
              <a:rPr lang="en-US" smtClean="0"/>
              <a:pPr/>
              <a:t>6</a:t>
            </a:fld>
            <a:endParaRPr lang="en-US"/>
          </a:p>
        </p:txBody>
      </p:sp>
    </p:spTree>
    <p:extLst>
      <p:ext uri="{BB962C8B-B14F-4D97-AF65-F5344CB8AC3E}">
        <p14:creationId xmlns:p14="http://schemas.microsoft.com/office/powerpoint/2010/main" val="95241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72FD1-095E-9E3F-4882-61654ECC95BF}"/>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17" t="9861" r="7690" b="18584"/>
          <a:stretch/>
        </p:blipFill>
        <p:spPr>
          <a:xfrm>
            <a:off x="-1" y="0"/>
            <a:ext cx="12189899" cy="6858000"/>
          </a:xfrm>
          <a:prstGeom prst="rect">
            <a:avLst/>
          </a:prstGeom>
        </p:spPr>
      </p:pic>
      <p:sp>
        <p:nvSpPr>
          <p:cNvPr id="6" name="Rectangle 5">
            <a:extLst>
              <a:ext uri="{FF2B5EF4-FFF2-40B4-BE49-F238E27FC236}">
                <a16:creationId xmlns:a16="http://schemas.microsoft.com/office/drawing/2014/main" id="{515ACB4D-39AF-6ACD-8CA0-D7E47AC08FAB}"/>
              </a:ext>
              <a:ext uri="{C183D7F6-B498-43B3-948B-1728B52AA6E4}">
                <adec:decorative xmlns:adec="http://schemas.microsoft.com/office/drawing/2017/decorative" val="1"/>
              </a:ext>
            </a:extLst>
          </p:cNvPr>
          <p:cNvSpPr>
            <a:spLocks/>
          </p:cNvSpPr>
          <p:nvPr/>
        </p:nvSpPr>
        <p:spPr>
          <a:xfrm>
            <a:off x="0" y="-1"/>
            <a:ext cx="12192000" cy="6858000"/>
          </a:xfrm>
          <a:prstGeom prst="rect">
            <a:avLst/>
          </a:prstGeom>
          <a:solidFill>
            <a:srgbClr val="444BA0">
              <a:alpha val="7176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6B0C0D0-9D1B-7052-6B8A-2A37DB4EADD5}"/>
              </a:ext>
              <a:ext uri="{C183D7F6-B498-43B3-948B-1728B52AA6E4}">
                <adec:decorative xmlns:adec="http://schemas.microsoft.com/office/drawing/2017/decorative" val="1"/>
              </a:ext>
            </a:extLst>
          </p:cNvPr>
          <p:cNvSpPr/>
          <p:nvPr/>
        </p:nvSpPr>
        <p:spPr>
          <a:xfrm>
            <a:off x="0" y="6188959"/>
            <a:ext cx="12192000" cy="669040"/>
          </a:xfrm>
          <a:prstGeom prst="rect">
            <a:avLst/>
          </a:prstGeom>
          <a:solidFill>
            <a:srgbClr val="2E32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644DD90-7952-B7FF-5F5C-E4F1AF4F747A}"/>
              </a:ext>
              <a:ext uri="{C183D7F6-B498-43B3-948B-1728B52AA6E4}">
                <adec:decorative xmlns:adec="http://schemas.microsoft.com/office/drawing/2017/decorative" val="1"/>
              </a:ext>
            </a:extLst>
          </p:cNvPr>
          <p:cNvSpPr/>
          <p:nvPr/>
        </p:nvSpPr>
        <p:spPr>
          <a:xfrm>
            <a:off x="-2102" y="6126539"/>
            <a:ext cx="12192000" cy="101492"/>
          </a:xfrm>
          <a:prstGeom prst="rect">
            <a:avLst/>
          </a:prstGeom>
          <a:gradFill flip="none" rotWithShape="1">
            <a:gsLst>
              <a:gs pos="0">
                <a:srgbClr val="1E97BD"/>
              </a:gs>
              <a:gs pos="100000">
                <a:srgbClr val="C2095A"/>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6DB31AA-5866-5C9E-00E0-C918BAEB6F96}"/>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6374"/>
          <a:stretch/>
        </p:blipFill>
        <p:spPr>
          <a:xfrm>
            <a:off x="341140" y="6350266"/>
            <a:ext cx="994120" cy="385497"/>
          </a:xfrm>
          <a:prstGeom prst="rect">
            <a:avLst/>
          </a:prstGeom>
        </p:spPr>
      </p:pic>
      <p:sp>
        <p:nvSpPr>
          <p:cNvPr id="8" name="Title 7">
            <a:extLst>
              <a:ext uri="{FF2B5EF4-FFF2-40B4-BE49-F238E27FC236}">
                <a16:creationId xmlns:a16="http://schemas.microsoft.com/office/drawing/2014/main" id="{A8A3DF2F-F4B4-F9B7-181D-9C2D62EC53F8}"/>
              </a:ext>
            </a:extLst>
          </p:cNvPr>
          <p:cNvSpPr txBox="1">
            <a:spLocks noGrp="1"/>
          </p:cNvSpPr>
          <p:nvPr>
            <p:ph type="title" idx="4294967295"/>
          </p:nvPr>
        </p:nvSpPr>
        <p:spPr>
          <a:xfrm>
            <a:off x="0" y="2276788"/>
            <a:ext cx="12189898" cy="15696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800" b="1" dirty="0">
                <a:solidFill>
                  <a:schemeClr val="bg1"/>
                </a:solidFill>
                <a:latin typeface="+mn-lt"/>
                <a:ea typeface="+mn-ea"/>
                <a:cs typeface="+mn-cs"/>
              </a:rPr>
              <a:t>Ensure Current and Accurate </a:t>
            </a:r>
            <a:br>
              <a:rPr lang="en-US" sz="4800" b="1" dirty="0">
                <a:solidFill>
                  <a:schemeClr val="bg1"/>
                </a:solidFill>
                <a:latin typeface="+mn-lt"/>
                <a:ea typeface="+mn-ea"/>
                <a:cs typeface="+mn-cs"/>
              </a:rPr>
            </a:br>
            <a:r>
              <a:rPr lang="en-US" sz="4800" b="1" dirty="0">
                <a:solidFill>
                  <a:schemeClr val="bg1"/>
                </a:solidFill>
                <a:latin typeface="+mn-lt"/>
                <a:ea typeface="+mn-ea"/>
                <a:cs typeface="+mn-cs"/>
              </a:rPr>
              <a:t>Position Description</a:t>
            </a:r>
            <a:endParaRPr kumimoji="0" lang="en-US" sz="480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694184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F9BB244-6D81-EE60-E995-3E570B602AD9}"/>
              </a:ext>
            </a:extLst>
          </p:cNvPr>
          <p:cNvSpPr>
            <a:spLocks noGrp="1"/>
          </p:cNvSpPr>
          <p:nvPr>
            <p:ph type="title" idx="4294967295"/>
          </p:nvPr>
        </p:nvSpPr>
        <p:spPr>
          <a:xfrm>
            <a:off x="1371600" y="611188"/>
            <a:ext cx="10302875"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Ensure Current and Accurate Position Description</a:t>
            </a:r>
          </a:p>
        </p:txBody>
      </p:sp>
      <p:sp>
        <p:nvSpPr>
          <p:cNvPr id="2" name="Content Placeholder 1">
            <a:extLst>
              <a:ext uri="{FF2B5EF4-FFF2-40B4-BE49-F238E27FC236}">
                <a16:creationId xmlns:a16="http://schemas.microsoft.com/office/drawing/2014/main" id="{83977340-3E05-3AC7-56C0-C941738AAE32}"/>
              </a:ext>
            </a:extLst>
          </p:cNvPr>
          <p:cNvSpPr>
            <a:spLocks noGrp="1"/>
          </p:cNvSpPr>
          <p:nvPr>
            <p:ph idx="1"/>
          </p:nvPr>
        </p:nvSpPr>
        <p:spPr/>
        <p:txBody>
          <a:bodyPr/>
          <a:lstStyle/>
          <a:p>
            <a:pPr marL="0" indent="0">
              <a:buNone/>
            </a:pPr>
            <a:r>
              <a:rPr lang="en-US" sz="2800" b="1" dirty="0">
                <a:solidFill>
                  <a:schemeClr val="tx2"/>
                </a:solidFill>
              </a:rPr>
              <a:t>Washington General Service Position Description:</a:t>
            </a:r>
          </a:p>
          <a:p>
            <a:pPr marL="0" indent="0">
              <a:buNone/>
            </a:pPr>
            <a:endParaRPr lang="en-US" sz="2800" b="1" dirty="0">
              <a:solidFill>
                <a:schemeClr val="tx2"/>
              </a:solidFill>
            </a:endParaRPr>
          </a:p>
          <a:p>
            <a:pPr lvl="1"/>
            <a:r>
              <a:rPr lang="en-US" sz="2800" dirty="0">
                <a:solidFill>
                  <a:schemeClr val="tx2"/>
                </a:solidFill>
              </a:rPr>
              <a:t>Why is the position description so important?</a:t>
            </a:r>
          </a:p>
          <a:p>
            <a:pPr lvl="1"/>
            <a:r>
              <a:rPr lang="en-US" sz="2800" dirty="0">
                <a:solidFill>
                  <a:schemeClr val="tx2"/>
                </a:solidFill>
              </a:rPr>
              <a:t>Why is it important to ensure the PD is accurate and current?</a:t>
            </a:r>
          </a:p>
          <a:p>
            <a:pPr lvl="1"/>
            <a:r>
              <a:rPr lang="en-US" sz="2800" dirty="0">
                <a:solidFill>
                  <a:schemeClr val="tx2"/>
                </a:solidFill>
              </a:rPr>
              <a:t>What is the PD used for? </a:t>
            </a:r>
          </a:p>
        </p:txBody>
      </p:sp>
      <p:sp>
        <p:nvSpPr>
          <p:cNvPr id="3" name="Date Placeholder 2">
            <a:extLst>
              <a:ext uri="{FF2B5EF4-FFF2-40B4-BE49-F238E27FC236}">
                <a16:creationId xmlns:a16="http://schemas.microsoft.com/office/drawing/2014/main" id="{808F1B0B-9DCA-9F96-3B29-7148359E0D5E}"/>
              </a:ext>
            </a:extLst>
          </p:cNvPr>
          <p:cNvSpPr>
            <a:spLocks noGrp="1"/>
          </p:cNvSpPr>
          <p:nvPr>
            <p:ph type="dt" sz="half" idx="2"/>
          </p:nvPr>
        </p:nvSpPr>
        <p:spPr/>
        <p:txBody>
          <a:bodyPr/>
          <a:lstStyle/>
          <a:p>
            <a:r>
              <a:rPr lang="en-US"/>
              <a:t>OFM </a:t>
            </a:r>
            <a:fld id="{E87447C3-3344-4FBE-AA23-AD78C8E19ACA}" type="datetime1">
              <a:rPr lang="en-US" smtClean="0"/>
              <a:pPr/>
              <a:t>7/21/2025</a:t>
            </a:fld>
            <a:endParaRPr lang="en-US"/>
          </a:p>
        </p:txBody>
      </p:sp>
      <p:sp>
        <p:nvSpPr>
          <p:cNvPr id="4" name="Slide Number Placeholder 3">
            <a:extLst>
              <a:ext uri="{FF2B5EF4-FFF2-40B4-BE49-F238E27FC236}">
                <a16:creationId xmlns:a16="http://schemas.microsoft.com/office/drawing/2014/main" id="{292FE384-4376-E30C-B8C8-6E7E2C03AE9B}"/>
              </a:ext>
            </a:extLst>
          </p:cNvPr>
          <p:cNvSpPr>
            <a:spLocks noGrp="1"/>
          </p:cNvSpPr>
          <p:nvPr>
            <p:ph type="sldNum" sz="quarter" idx="4"/>
          </p:nvPr>
        </p:nvSpPr>
        <p:spPr/>
        <p:txBody>
          <a:bodyPr/>
          <a:lstStyle/>
          <a:p>
            <a:fld id="{675BEBA6-4A57-406D-B671-F270610AB5E4}" type="slidenum">
              <a:rPr lang="en-US" smtClean="0"/>
              <a:pPr/>
              <a:t>8</a:t>
            </a:fld>
            <a:endParaRPr lang="en-US"/>
          </a:p>
        </p:txBody>
      </p:sp>
    </p:spTree>
    <p:extLst>
      <p:ext uri="{BB962C8B-B14F-4D97-AF65-F5344CB8AC3E}">
        <p14:creationId xmlns:p14="http://schemas.microsoft.com/office/powerpoint/2010/main" val="1839652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E43BD7D-10F6-B82B-68B4-CABFEF1FFA1A}"/>
              </a:ext>
            </a:extLst>
          </p:cNvPr>
          <p:cNvSpPr>
            <a:spLocks noGrp="1"/>
          </p:cNvSpPr>
          <p:nvPr>
            <p:ph type="title" idx="4294967295"/>
          </p:nvPr>
        </p:nvSpPr>
        <p:spPr>
          <a:xfrm>
            <a:off x="1371600" y="611188"/>
            <a:ext cx="10342563"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Ensure Current and Accurate Position Description </a:t>
            </a:r>
          </a:p>
        </p:txBody>
      </p:sp>
      <p:sp>
        <p:nvSpPr>
          <p:cNvPr id="39" name="TextBox 38">
            <a:extLst>
              <a:ext uri="{FF2B5EF4-FFF2-40B4-BE49-F238E27FC236}">
                <a16:creationId xmlns:a16="http://schemas.microsoft.com/office/drawing/2014/main" id="{4F9B0A3A-2550-FB7D-6327-267467852CA4}"/>
              </a:ext>
            </a:extLst>
          </p:cNvPr>
          <p:cNvSpPr txBox="1"/>
          <p:nvPr/>
        </p:nvSpPr>
        <p:spPr>
          <a:xfrm>
            <a:off x="1371599" y="1582340"/>
            <a:ext cx="10148789" cy="4555093"/>
          </a:xfrm>
          <a:prstGeom prst="rect">
            <a:avLst/>
          </a:prstGeom>
          <a:noFill/>
        </p:spPr>
        <p:txBody>
          <a:bodyPr wrap="square">
            <a:spAutoFit/>
          </a:bodyPr>
          <a:lstStyle/>
          <a:p>
            <a:pPr algn="l">
              <a:spcAft>
                <a:spcPts val="1200"/>
              </a:spcAft>
            </a:pPr>
            <a:r>
              <a:rPr lang="en-US" sz="2000" b="1" dirty="0">
                <a:solidFill>
                  <a:schemeClr val="tx2"/>
                </a:solidFill>
              </a:rPr>
              <a:t>Classification &amp; Compensation:</a:t>
            </a:r>
            <a:r>
              <a:rPr lang="en-US" sz="2000" b="0" dirty="0">
                <a:solidFill>
                  <a:schemeClr val="tx2"/>
                </a:solidFill>
              </a:rPr>
              <a:t> Base allocation, assignment pay eligibility, overtime eligibility on work </a:t>
            </a:r>
          </a:p>
          <a:p>
            <a:pPr algn="l">
              <a:spcAft>
                <a:spcPts val="1200"/>
              </a:spcAft>
            </a:pPr>
            <a:r>
              <a:rPr lang="en-US" sz="2000" b="1" dirty="0">
                <a:solidFill>
                  <a:schemeClr val="tx2"/>
                </a:solidFill>
              </a:rPr>
              <a:t>Recruitment Posting: </a:t>
            </a:r>
            <a:r>
              <a:rPr lang="en-US" sz="2000" b="0" dirty="0">
                <a:solidFill>
                  <a:schemeClr val="tx2"/>
                </a:solidFill>
              </a:rPr>
              <a:t>Highlight aspects of job, describe work activities, describe qualifications </a:t>
            </a:r>
          </a:p>
          <a:p>
            <a:pPr algn="l">
              <a:spcAft>
                <a:spcPts val="1200"/>
              </a:spcAft>
            </a:pPr>
            <a:r>
              <a:rPr lang="en-US" sz="2000" b="1" dirty="0">
                <a:solidFill>
                  <a:schemeClr val="tx2"/>
                </a:solidFill>
              </a:rPr>
              <a:t>Assessment:</a:t>
            </a:r>
            <a:r>
              <a:rPr lang="en-US" sz="2000" dirty="0">
                <a:solidFill>
                  <a:schemeClr val="tx2"/>
                </a:solidFill>
              </a:rPr>
              <a:t> </a:t>
            </a:r>
            <a:r>
              <a:rPr lang="en-US" sz="2000" b="0" dirty="0">
                <a:solidFill>
                  <a:schemeClr val="tx2"/>
                </a:solidFill>
              </a:rPr>
              <a:t>Base screening and final selection on work and qualifications</a:t>
            </a:r>
          </a:p>
          <a:p>
            <a:pPr algn="l">
              <a:spcAft>
                <a:spcPts val="1200"/>
              </a:spcAft>
            </a:pPr>
            <a:r>
              <a:rPr lang="en-US" sz="2000" b="1" dirty="0">
                <a:solidFill>
                  <a:schemeClr val="tx2"/>
                </a:solidFill>
              </a:rPr>
              <a:t>Performance Management:</a:t>
            </a:r>
            <a:r>
              <a:rPr lang="en-US" sz="2000" b="0" dirty="0">
                <a:solidFill>
                  <a:schemeClr val="tx2"/>
                </a:solidFill>
              </a:rPr>
              <a:t> Base expectations and evaluation on work and competencies </a:t>
            </a:r>
          </a:p>
          <a:p>
            <a:pPr algn="l">
              <a:spcAft>
                <a:spcPts val="1200"/>
              </a:spcAft>
            </a:pPr>
            <a:r>
              <a:rPr lang="en-US" sz="2000" b="1" dirty="0">
                <a:solidFill>
                  <a:schemeClr val="tx2"/>
                </a:solidFill>
              </a:rPr>
              <a:t>Training and Development:</a:t>
            </a:r>
            <a:r>
              <a:rPr lang="en-US" sz="2000" b="0" dirty="0">
                <a:solidFill>
                  <a:schemeClr val="tx2"/>
                </a:solidFill>
              </a:rPr>
              <a:t> Identify training needs and design learning opportunities around work and competencies</a:t>
            </a:r>
          </a:p>
          <a:p>
            <a:pPr algn="l">
              <a:spcAft>
                <a:spcPts val="1200"/>
              </a:spcAft>
            </a:pPr>
            <a:r>
              <a:rPr lang="en-US" sz="2000" b="1" dirty="0">
                <a:solidFill>
                  <a:schemeClr val="tx2"/>
                </a:solidFill>
              </a:rPr>
              <a:t>Reasonable Accommodation:</a:t>
            </a:r>
            <a:r>
              <a:rPr lang="en-US" sz="2000" b="0" dirty="0">
                <a:solidFill>
                  <a:schemeClr val="tx2"/>
                </a:solidFill>
              </a:rPr>
              <a:t> Base reasonable accommodations on essential functions</a:t>
            </a:r>
          </a:p>
          <a:p>
            <a:pPr algn="l">
              <a:spcAft>
                <a:spcPts val="1200"/>
              </a:spcAft>
            </a:pPr>
            <a:r>
              <a:rPr lang="en-US" sz="2000" b="1" dirty="0">
                <a:solidFill>
                  <a:schemeClr val="tx2"/>
                </a:solidFill>
              </a:rPr>
              <a:t>Workforce Planning:</a:t>
            </a:r>
            <a:r>
              <a:rPr lang="en-US" sz="2000" b="0" dirty="0">
                <a:solidFill>
                  <a:schemeClr val="tx2"/>
                </a:solidFill>
              </a:rPr>
              <a:t> Analyze work and competency needs</a:t>
            </a:r>
          </a:p>
          <a:p>
            <a:pPr algn="l">
              <a:spcAft>
                <a:spcPts val="1200"/>
              </a:spcAft>
            </a:pPr>
            <a:r>
              <a:rPr lang="en-US" sz="2000" b="1" dirty="0">
                <a:solidFill>
                  <a:schemeClr val="tx2"/>
                </a:solidFill>
              </a:rPr>
              <a:t>Layoff</a:t>
            </a:r>
            <a:r>
              <a:rPr lang="en-US" sz="2000" dirty="0">
                <a:solidFill>
                  <a:schemeClr val="tx2"/>
                </a:solidFill>
              </a:rPr>
              <a:t>:</a:t>
            </a:r>
            <a:r>
              <a:rPr lang="en-US" sz="2000" b="0" dirty="0">
                <a:solidFill>
                  <a:schemeClr val="tx2"/>
                </a:solidFill>
              </a:rPr>
              <a:t> Base layoff options on work and competency descriptions </a:t>
            </a:r>
          </a:p>
        </p:txBody>
      </p:sp>
      <p:sp>
        <p:nvSpPr>
          <p:cNvPr id="3" name="Date Placeholder 2">
            <a:extLst>
              <a:ext uri="{FF2B5EF4-FFF2-40B4-BE49-F238E27FC236}">
                <a16:creationId xmlns:a16="http://schemas.microsoft.com/office/drawing/2014/main" id="{A5F5C769-91A1-1AF0-5123-B014D0966B65}"/>
              </a:ext>
            </a:extLst>
          </p:cNvPr>
          <p:cNvSpPr>
            <a:spLocks noGrp="1"/>
          </p:cNvSpPr>
          <p:nvPr>
            <p:ph type="dt" sz="half" idx="2"/>
          </p:nvPr>
        </p:nvSpPr>
        <p:spPr/>
        <p:txBody>
          <a:bodyPr/>
          <a:lstStyle/>
          <a:p>
            <a:r>
              <a:rPr lang="en-US"/>
              <a:t>OFM </a:t>
            </a:r>
            <a:fld id="{E87447C3-3344-4FBE-AA23-AD78C8E19ACA}" type="datetime1">
              <a:rPr lang="en-US" smtClean="0"/>
              <a:pPr/>
              <a:t>7/21/2025</a:t>
            </a:fld>
            <a:endParaRPr lang="en-US"/>
          </a:p>
        </p:txBody>
      </p:sp>
      <p:sp>
        <p:nvSpPr>
          <p:cNvPr id="4" name="Slide Number Placeholder 3">
            <a:extLst>
              <a:ext uri="{FF2B5EF4-FFF2-40B4-BE49-F238E27FC236}">
                <a16:creationId xmlns:a16="http://schemas.microsoft.com/office/drawing/2014/main" id="{2CB36ECF-E48D-2699-FC95-D0C44209388E}"/>
              </a:ext>
            </a:extLst>
          </p:cNvPr>
          <p:cNvSpPr>
            <a:spLocks noGrp="1"/>
          </p:cNvSpPr>
          <p:nvPr>
            <p:ph type="sldNum" sz="quarter" idx="4"/>
          </p:nvPr>
        </p:nvSpPr>
        <p:spPr/>
        <p:txBody>
          <a:bodyPr/>
          <a:lstStyle/>
          <a:p>
            <a:fld id="{675BEBA6-4A57-406D-B671-F270610AB5E4}" type="slidenum">
              <a:rPr lang="en-US" smtClean="0"/>
              <a:pPr/>
              <a:t>9</a:t>
            </a:fld>
            <a:endParaRPr lang="en-US"/>
          </a:p>
        </p:txBody>
      </p:sp>
    </p:spTree>
    <p:extLst>
      <p:ext uri="{BB962C8B-B14F-4D97-AF65-F5344CB8AC3E}">
        <p14:creationId xmlns:p14="http://schemas.microsoft.com/office/powerpoint/2010/main" val="3083608119"/>
      </p:ext>
    </p:extLst>
  </p:cSld>
  <p:clrMapOvr>
    <a:masterClrMapping/>
  </p:clrMapOvr>
</p:sld>
</file>

<file path=ppt/theme/theme1.xml><?xml version="1.0" encoding="utf-8"?>
<a:theme xmlns:a="http://schemas.openxmlformats.org/drawingml/2006/main" name="1_Office Theme">
  <a:themeElements>
    <a:clrScheme name="OFM_2024">
      <a:dk1>
        <a:sysClr val="windowText" lastClr="000000"/>
      </a:dk1>
      <a:lt1>
        <a:sysClr val="window" lastClr="FFFFFF"/>
      </a:lt1>
      <a:dk2>
        <a:srgbClr val="0E2841"/>
      </a:dk2>
      <a:lt2>
        <a:srgbClr val="E8E8E8"/>
      </a:lt2>
      <a:accent1>
        <a:srgbClr val="464BA0"/>
      </a:accent1>
      <a:accent2>
        <a:srgbClr val="DE7426"/>
      </a:accent2>
      <a:accent3>
        <a:srgbClr val="339678"/>
      </a:accent3>
      <a:accent4>
        <a:srgbClr val="3680B6"/>
      </a:accent4>
      <a:accent5>
        <a:srgbClr val="C2095A"/>
      </a:accent5>
      <a:accent6>
        <a:srgbClr val="B7C933"/>
      </a:accent6>
      <a:hlink>
        <a:srgbClr val="464BA0"/>
      </a:hlink>
      <a:folHlink>
        <a:srgbClr val="DE7426"/>
      </a:folHlink>
    </a:clrScheme>
    <a:fontScheme name="OFM_Fonts">
      <a:majorFont>
        <a:latin typeface="Source Sans Pro"/>
        <a:ea typeface=""/>
        <a:cs typeface=""/>
      </a:majorFont>
      <a:minorFont>
        <a:latin typeface="Source Sans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66B6027F6B6740B4532B7B8F9937C1" ma:contentTypeVersion="12" ma:contentTypeDescription="Create a new document." ma:contentTypeScope="" ma:versionID="04213e17307bfe1ff4ba08ea5a95bb67">
  <xsd:schema xmlns:xsd="http://www.w3.org/2001/XMLSchema" xmlns:xs="http://www.w3.org/2001/XMLSchema" xmlns:p="http://schemas.microsoft.com/office/2006/metadata/properties" xmlns:ns2="2b9635ce-46b8-489f-9cf4-2b08fad62156" xmlns:ns3="88ccb87b-fab4-4888-a40b-7da801e76172" targetNamespace="http://schemas.microsoft.com/office/2006/metadata/properties" ma:root="true" ma:fieldsID="01905a2f98dde26b3ad137f92bd5613e" ns2:_="" ns3:_="">
    <xsd:import namespace="2b9635ce-46b8-489f-9cf4-2b08fad62156"/>
    <xsd:import namespace="88ccb87b-fab4-4888-a40b-7da801e76172"/>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ServiceOCR" minOccurs="0"/>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9635ce-46b8-489f-9cf4-2b08fad62156"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360a6a1c-50a4-4ec0-87e3-f00760ffe76b"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Category" ma:index="19" nillable="true" ma:displayName="Category" ma:description="this column indicates the category under which the asset appears on the site" ma:format="Dropdown" ma:internalName="Category">
      <xsd:simpleType>
        <xsd:restriction base="dms:Choice">
          <xsd:enumeration value="Background"/>
          <xsd:enumeration value="Presentation"/>
          <xsd:enumeration value="Agenda"/>
          <xsd:enumeration value="Report"/>
          <xsd:enumeration value="Business_Card"/>
          <xsd:enumeration value="Social_Media"/>
          <xsd:enumeration value="Email_Signature"/>
          <xsd:enumeration value="Color"/>
          <xsd:enumeration value="Logo"/>
        </xsd:restriction>
      </xsd:simpleType>
    </xsd:element>
  </xsd:schema>
  <xsd:schema xmlns:xsd="http://www.w3.org/2001/XMLSchema" xmlns:xs="http://www.w3.org/2001/XMLSchema" xmlns:dms="http://schemas.microsoft.com/office/2006/documentManagement/types" xmlns:pc="http://schemas.microsoft.com/office/infopath/2007/PartnerControls" targetNamespace="88ccb87b-fab4-4888-a40b-7da801e76172"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d468f5b6-798f-453a-bf09-7cd43fe72726}" ma:internalName="TaxCatchAll" ma:showField="CatchAllData" ma:web="88ccb87b-fab4-4888-a40b-7da801e7617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8ccb87b-fab4-4888-a40b-7da801e76172" xsi:nil="true"/>
    <lcf76f155ced4ddcb4097134ff3c332f xmlns="2b9635ce-46b8-489f-9cf4-2b08fad62156">
      <Terms xmlns="http://schemas.microsoft.com/office/infopath/2007/PartnerControls"/>
    </lcf76f155ced4ddcb4097134ff3c332f>
    <Category xmlns="2b9635ce-46b8-489f-9cf4-2b08fad62156">Presentation</Category>
  </documentManagement>
</p:properties>
</file>

<file path=customXml/itemProps1.xml><?xml version="1.0" encoding="utf-8"?>
<ds:datastoreItem xmlns:ds="http://schemas.openxmlformats.org/officeDocument/2006/customXml" ds:itemID="{39A8909C-533B-4AEB-A5EF-0F7B0A1337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9635ce-46b8-489f-9cf4-2b08fad62156"/>
    <ds:schemaRef ds:uri="88ccb87b-fab4-4888-a40b-7da801e761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DD569F-B89B-4960-A35B-EA2E4AC4D6EB}">
  <ds:schemaRefs>
    <ds:schemaRef ds:uri="http://schemas.microsoft.com/sharepoint/v3/contenttype/forms"/>
  </ds:schemaRefs>
</ds:datastoreItem>
</file>

<file path=customXml/itemProps3.xml><?xml version="1.0" encoding="utf-8"?>
<ds:datastoreItem xmlns:ds="http://schemas.openxmlformats.org/officeDocument/2006/customXml" ds:itemID="{C158D409-310C-4F65-8B28-04AB20274EB3}">
  <ds:schemaRefs>
    <ds:schemaRef ds:uri="0a795077-0e4c-4682-a147-8ec713ec5728"/>
    <ds:schemaRef ds:uri="61347908-ffb5-4c8c-8271-de5a6b992fb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 ds:uri="88ccb87b-fab4-4888-a40b-7da801e76172"/>
    <ds:schemaRef ds:uri="2b9635ce-46b8-489f-9cf4-2b08fad62156"/>
  </ds:schemaRefs>
</ds:datastoreItem>
</file>

<file path=docMetadata/LabelInfo.xml><?xml version="1.0" encoding="utf-8"?>
<clbl:labelList xmlns:clbl="http://schemas.microsoft.com/office/2020/mipLabelMetadata">
  <clbl:label id="{11d0e217-264e-400a-8ba0-57dcc127d72d}" enabled="0" method="" siteId="{11d0e217-264e-400a-8ba0-57dcc127d72d}" removed="1"/>
</clbl:labelList>
</file>

<file path=docProps/app.xml><?xml version="1.0" encoding="utf-8"?>
<Properties xmlns="http://schemas.openxmlformats.org/officeDocument/2006/extended-properties" xmlns:vt="http://schemas.openxmlformats.org/officeDocument/2006/docPropsVTypes">
  <Template/>
  <TotalTime>4820</TotalTime>
  <Words>8905</Words>
  <Application>Microsoft Office PowerPoint</Application>
  <PresentationFormat>Widescreen</PresentationFormat>
  <Paragraphs>811</Paragraphs>
  <Slides>48</Slides>
  <Notes>48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Aptos</vt:lpstr>
      <vt:lpstr>Arial</vt:lpstr>
      <vt:lpstr>Calibri</vt:lpstr>
      <vt:lpstr>Courier New</vt:lpstr>
      <vt:lpstr>Segoe UI</vt:lpstr>
      <vt:lpstr>Source Sans Pro</vt:lpstr>
      <vt:lpstr>Symbol</vt:lpstr>
      <vt:lpstr>Times New Roman</vt:lpstr>
      <vt:lpstr>1_Office Theme</vt:lpstr>
      <vt:lpstr>Lunch &amp; Learn: Introduction to  Position Allocation</vt:lpstr>
      <vt:lpstr>What is a Position Allocation? </vt:lpstr>
      <vt:lpstr>What is a Position Allocation </vt:lpstr>
      <vt:lpstr>What is a Position Allocation </vt:lpstr>
      <vt:lpstr>What is a Position Allocation</vt:lpstr>
      <vt:lpstr>What is a Position Allocation</vt:lpstr>
      <vt:lpstr>Ensure Current and Accurate  Position Description</vt:lpstr>
      <vt:lpstr>Ensure Current and Accurate Position Description</vt:lpstr>
      <vt:lpstr>Ensure Current and Accurate Position Description </vt:lpstr>
      <vt:lpstr>Ensure Current and Accurate Position Description</vt:lpstr>
      <vt:lpstr>Ensure Current and Accurate Position Description</vt:lpstr>
      <vt:lpstr>Understand Allocation Criteria</vt:lpstr>
      <vt:lpstr>Understand Allocation Criteria</vt:lpstr>
      <vt:lpstr>Understand Allocation Criteria</vt:lpstr>
      <vt:lpstr>Understand Allocation Criteria</vt:lpstr>
      <vt:lpstr>Determine Relevant Class Specifications</vt:lpstr>
      <vt:lpstr>Determine Relevant Class Specifications </vt:lpstr>
      <vt:lpstr>Determine Relevant Class Specifications </vt:lpstr>
      <vt:lpstr>Understanding Class Specifications</vt:lpstr>
      <vt:lpstr>Understanding Class Specifications</vt:lpstr>
      <vt:lpstr>Understanding Class Specifications</vt:lpstr>
      <vt:lpstr>Understanding Class Specifications </vt:lpstr>
      <vt:lpstr>Understanding Class Specifications </vt:lpstr>
      <vt:lpstr>Understanding Class Specifications </vt:lpstr>
      <vt:lpstr>Understanding Class Specifications </vt:lpstr>
      <vt:lpstr>HRCA2</vt:lpstr>
      <vt:lpstr>HRC1</vt:lpstr>
      <vt:lpstr>HRC2</vt:lpstr>
      <vt:lpstr>HRC3</vt:lpstr>
      <vt:lpstr>HRC4</vt:lpstr>
      <vt:lpstr>Understanding Duties in Position Description</vt:lpstr>
      <vt:lpstr>Understanding Duties in Position Description</vt:lpstr>
      <vt:lpstr>Understanding Duties in Position Description </vt:lpstr>
      <vt:lpstr>Understanding Duties in Position Description</vt:lpstr>
      <vt:lpstr>Understanding Duties in Position Description </vt:lpstr>
      <vt:lpstr>Understanding Duties in Position Description</vt:lpstr>
      <vt:lpstr>Understanding Duties in Position Description</vt:lpstr>
      <vt:lpstr>Understanding Duties in Position Description</vt:lpstr>
      <vt:lpstr>Position Review Request</vt:lpstr>
      <vt:lpstr>Position Review </vt:lpstr>
      <vt:lpstr>Determine Appropriate Allocation</vt:lpstr>
      <vt:lpstr>Determine Appropriate Allocation </vt:lpstr>
      <vt:lpstr>Determine Appropriate Allocation </vt:lpstr>
      <vt:lpstr>Determine Appropriate Allocation </vt:lpstr>
      <vt:lpstr>Determine Appropriate Allocation </vt:lpstr>
      <vt:lpstr>Resources </vt:lpstr>
      <vt:lpstr>Q&amp;A Session</vt:lpstr>
      <vt:lpstr>For more information</vt:lpstr>
    </vt:vector>
  </TitlesOfParts>
  <Company>Washington Technology Solutions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Cahill, Erin (OFM)</dc:creator>
  <cp:lastModifiedBy>Hawkins, Sarah (OFM)</cp:lastModifiedBy>
  <cp:revision>178</cp:revision>
  <cp:lastPrinted>2020-01-10T19:05:27Z</cp:lastPrinted>
  <dcterms:created xsi:type="dcterms:W3CDTF">2018-02-16T20:00:56Z</dcterms:created>
  <dcterms:modified xsi:type="dcterms:W3CDTF">2025-07-21T17:31:07Z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0x0101001066B6027F6B6740B4532B7B8F9937C1</vt:lpwstr>
  </property>
</Properties>
</file>