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70" r:id="rId3"/>
    <p:sldId id="257" r:id="rId4"/>
    <p:sldId id="269" r:id="rId5"/>
    <p:sldId id="258" r:id="rId6"/>
    <p:sldId id="259" r:id="rId7"/>
    <p:sldId id="271" r:id="rId8"/>
    <p:sldId id="275" r:id="rId9"/>
    <p:sldId id="272" r:id="rId10"/>
    <p:sldId id="260" r:id="rId11"/>
    <p:sldId id="261" r:id="rId12"/>
    <p:sldId id="262" r:id="rId13"/>
    <p:sldId id="263" r:id="rId14"/>
    <p:sldId id="264" r:id="rId15"/>
    <p:sldId id="267" r:id="rId16"/>
    <p:sldId id="265" r:id="rId17"/>
    <p:sldId id="273" r:id="rId18"/>
    <p:sldId id="266" r:id="rId19"/>
    <p:sldId id="268"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753" autoAdjust="0"/>
  </p:normalViewPr>
  <p:slideViewPr>
    <p:cSldViewPr snapToGrid="0">
      <p:cViewPr varScale="1">
        <p:scale>
          <a:sx n="57" d="100"/>
          <a:sy n="57" d="100"/>
        </p:scale>
        <p:origin x="10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098A9-1CA0-4174-8C2B-854357F9551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CE3C68D-C2D9-4785-A2D4-F0F9324C2B5B}">
      <dgm:prSet phldrT="[Text]"/>
      <dgm:spPr/>
      <dgm:t>
        <a:bodyPr/>
        <a:lstStyle/>
        <a:p>
          <a:r>
            <a:rPr lang="en-US" dirty="0"/>
            <a:t>Decreased Prejudice</a:t>
          </a:r>
        </a:p>
      </dgm:t>
    </dgm:pt>
    <dgm:pt modelId="{87023C30-4D60-4308-8C34-AA09D421EB5F}" type="parTrans" cxnId="{D725CC14-9033-4821-A835-60435016887D}">
      <dgm:prSet/>
      <dgm:spPr/>
      <dgm:t>
        <a:bodyPr/>
        <a:lstStyle/>
        <a:p>
          <a:endParaRPr lang="en-US"/>
        </a:p>
      </dgm:t>
    </dgm:pt>
    <dgm:pt modelId="{9FB2B49E-A7AA-4AF0-8334-7340562DDE8D}" type="sibTrans" cxnId="{D725CC14-9033-4821-A835-60435016887D}">
      <dgm:prSet/>
      <dgm:spPr/>
      <dgm:t>
        <a:bodyPr/>
        <a:lstStyle/>
        <a:p>
          <a:endParaRPr lang="en-US"/>
        </a:p>
      </dgm:t>
    </dgm:pt>
    <dgm:pt modelId="{5D5B752E-5608-406E-AE2B-577DC3C4B0B8}">
      <dgm:prSet phldrT="[Text]"/>
      <dgm:spPr/>
      <dgm:t>
        <a:bodyPr/>
        <a:lstStyle/>
        <a:p>
          <a:r>
            <a:rPr lang="en-US" dirty="0"/>
            <a:t>Equal status</a:t>
          </a:r>
        </a:p>
      </dgm:t>
    </dgm:pt>
    <dgm:pt modelId="{66E6A067-2410-483A-8315-14F231C8B855}" type="parTrans" cxnId="{5A5893C8-F458-47A0-85F9-3DB422FDBD7A}">
      <dgm:prSet/>
      <dgm:spPr/>
      <dgm:t>
        <a:bodyPr/>
        <a:lstStyle/>
        <a:p>
          <a:endParaRPr lang="en-US"/>
        </a:p>
      </dgm:t>
    </dgm:pt>
    <dgm:pt modelId="{948997C7-A8E6-452B-B97A-C84047B5CB38}" type="sibTrans" cxnId="{5A5893C8-F458-47A0-85F9-3DB422FDBD7A}">
      <dgm:prSet/>
      <dgm:spPr/>
      <dgm:t>
        <a:bodyPr/>
        <a:lstStyle/>
        <a:p>
          <a:endParaRPr lang="en-US"/>
        </a:p>
      </dgm:t>
    </dgm:pt>
    <dgm:pt modelId="{96E71D5D-A66F-4E3B-984D-EDA9C72A52E7}">
      <dgm:prSet phldrT="[Text]"/>
      <dgm:spPr/>
      <dgm:t>
        <a:bodyPr/>
        <a:lstStyle/>
        <a:p>
          <a:r>
            <a:rPr lang="en-US" dirty="0"/>
            <a:t>Common goals</a:t>
          </a:r>
        </a:p>
      </dgm:t>
    </dgm:pt>
    <dgm:pt modelId="{323E0E71-91F1-41F9-AA74-C03AAB4F9723}" type="parTrans" cxnId="{C92CCDE6-39D8-435B-A030-6DBA7299D45A}">
      <dgm:prSet/>
      <dgm:spPr/>
      <dgm:t>
        <a:bodyPr/>
        <a:lstStyle/>
        <a:p>
          <a:endParaRPr lang="en-US"/>
        </a:p>
      </dgm:t>
    </dgm:pt>
    <dgm:pt modelId="{E08A2C2C-744C-4D55-9DAD-8EB98225FDD7}" type="sibTrans" cxnId="{C92CCDE6-39D8-435B-A030-6DBA7299D45A}">
      <dgm:prSet/>
      <dgm:spPr/>
      <dgm:t>
        <a:bodyPr/>
        <a:lstStyle/>
        <a:p>
          <a:endParaRPr lang="en-US"/>
        </a:p>
      </dgm:t>
    </dgm:pt>
    <dgm:pt modelId="{7A93AC2C-F347-4B5D-AF7C-D3B81ED10F8F}">
      <dgm:prSet phldrT="[Text]"/>
      <dgm:spPr/>
      <dgm:t>
        <a:bodyPr/>
        <a:lstStyle/>
        <a:p>
          <a:r>
            <a:rPr lang="en-US" dirty="0"/>
            <a:t>Intergroup cooperation</a:t>
          </a:r>
        </a:p>
      </dgm:t>
    </dgm:pt>
    <dgm:pt modelId="{C63A7FF1-2323-47F2-9B14-F3C6F81B2611}" type="parTrans" cxnId="{F3CAC833-93F6-4EB2-B910-B44FC7499BFC}">
      <dgm:prSet/>
      <dgm:spPr/>
      <dgm:t>
        <a:bodyPr/>
        <a:lstStyle/>
        <a:p>
          <a:endParaRPr lang="en-US"/>
        </a:p>
      </dgm:t>
    </dgm:pt>
    <dgm:pt modelId="{13087DE9-6D4D-4E03-93B7-398153383C18}" type="sibTrans" cxnId="{F3CAC833-93F6-4EB2-B910-B44FC7499BFC}">
      <dgm:prSet/>
      <dgm:spPr/>
      <dgm:t>
        <a:bodyPr/>
        <a:lstStyle/>
        <a:p>
          <a:endParaRPr lang="en-US"/>
        </a:p>
      </dgm:t>
    </dgm:pt>
    <dgm:pt modelId="{5EA3B19A-32C2-4F62-894A-DD01F48EDA0A}">
      <dgm:prSet phldrT="[Text]"/>
      <dgm:spPr/>
      <dgm:t>
        <a:bodyPr/>
        <a:lstStyle/>
        <a:p>
          <a:r>
            <a:rPr lang="en-US" dirty="0"/>
            <a:t>Support of authorities, law or customs</a:t>
          </a:r>
        </a:p>
      </dgm:t>
    </dgm:pt>
    <dgm:pt modelId="{5C31C020-3BCB-405E-B2AD-AC250FBC1B31}" type="parTrans" cxnId="{5BC0F8E3-5BB1-42A7-8C53-F4FE3D6CDC77}">
      <dgm:prSet/>
      <dgm:spPr/>
      <dgm:t>
        <a:bodyPr/>
        <a:lstStyle/>
        <a:p>
          <a:endParaRPr lang="en-US"/>
        </a:p>
      </dgm:t>
    </dgm:pt>
    <dgm:pt modelId="{273A090A-462A-4CCA-BAC7-363C4790A4E9}" type="sibTrans" cxnId="{5BC0F8E3-5BB1-42A7-8C53-F4FE3D6CDC77}">
      <dgm:prSet/>
      <dgm:spPr/>
      <dgm:t>
        <a:bodyPr/>
        <a:lstStyle/>
        <a:p>
          <a:endParaRPr lang="en-US"/>
        </a:p>
      </dgm:t>
    </dgm:pt>
    <dgm:pt modelId="{DA618577-D5E1-4DB3-A221-D17B1A109D21}" type="pres">
      <dgm:prSet presAssocID="{1AA098A9-1CA0-4174-8C2B-854357F95516}" presName="cycle" presStyleCnt="0">
        <dgm:presLayoutVars>
          <dgm:chMax val="1"/>
          <dgm:dir/>
          <dgm:animLvl val="ctr"/>
          <dgm:resizeHandles val="exact"/>
        </dgm:presLayoutVars>
      </dgm:prSet>
      <dgm:spPr/>
    </dgm:pt>
    <dgm:pt modelId="{55F9EFF4-56F2-45C4-BDB9-9DB2A48C6D9D}" type="pres">
      <dgm:prSet presAssocID="{1CE3C68D-C2D9-4785-A2D4-F0F9324C2B5B}" presName="centerShape" presStyleLbl="node0" presStyleIdx="0" presStyleCnt="1"/>
      <dgm:spPr/>
    </dgm:pt>
    <dgm:pt modelId="{6004829D-BD45-4BDE-8D70-A47E7A0B97FF}" type="pres">
      <dgm:prSet presAssocID="{66E6A067-2410-483A-8315-14F231C8B855}" presName="parTrans" presStyleLbl="bgSibTrans2D1" presStyleIdx="0" presStyleCnt="4"/>
      <dgm:spPr/>
    </dgm:pt>
    <dgm:pt modelId="{3556D100-F1C5-4402-B546-BA0222DE9405}" type="pres">
      <dgm:prSet presAssocID="{5D5B752E-5608-406E-AE2B-577DC3C4B0B8}" presName="node" presStyleLbl="node1" presStyleIdx="0" presStyleCnt="4">
        <dgm:presLayoutVars>
          <dgm:bulletEnabled val="1"/>
        </dgm:presLayoutVars>
      </dgm:prSet>
      <dgm:spPr/>
    </dgm:pt>
    <dgm:pt modelId="{76D56ECE-5A3C-4601-8370-D7A4DB00E415}" type="pres">
      <dgm:prSet presAssocID="{323E0E71-91F1-41F9-AA74-C03AAB4F9723}" presName="parTrans" presStyleLbl="bgSibTrans2D1" presStyleIdx="1" presStyleCnt="4"/>
      <dgm:spPr/>
    </dgm:pt>
    <dgm:pt modelId="{50593CBE-DCFB-459B-A0F3-7DDA80735F41}" type="pres">
      <dgm:prSet presAssocID="{96E71D5D-A66F-4E3B-984D-EDA9C72A52E7}" presName="node" presStyleLbl="node1" presStyleIdx="1" presStyleCnt="4">
        <dgm:presLayoutVars>
          <dgm:bulletEnabled val="1"/>
        </dgm:presLayoutVars>
      </dgm:prSet>
      <dgm:spPr/>
    </dgm:pt>
    <dgm:pt modelId="{6CFD64A9-6378-40B8-A6AB-AF911BB873CA}" type="pres">
      <dgm:prSet presAssocID="{C63A7FF1-2323-47F2-9B14-F3C6F81B2611}" presName="parTrans" presStyleLbl="bgSibTrans2D1" presStyleIdx="2" presStyleCnt="4"/>
      <dgm:spPr/>
    </dgm:pt>
    <dgm:pt modelId="{945D14ED-1614-4056-BC4E-E93FC016FD2D}" type="pres">
      <dgm:prSet presAssocID="{7A93AC2C-F347-4B5D-AF7C-D3B81ED10F8F}" presName="node" presStyleLbl="node1" presStyleIdx="2" presStyleCnt="4">
        <dgm:presLayoutVars>
          <dgm:bulletEnabled val="1"/>
        </dgm:presLayoutVars>
      </dgm:prSet>
      <dgm:spPr/>
    </dgm:pt>
    <dgm:pt modelId="{E2FA8BEE-AE2D-43D5-B6A1-347E1F2BA28F}" type="pres">
      <dgm:prSet presAssocID="{5C31C020-3BCB-405E-B2AD-AC250FBC1B31}" presName="parTrans" presStyleLbl="bgSibTrans2D1" presStyleIdx="3" presStyleCnt="4"/>
      <dgm:spPr/>
    </dgm:pt>
    <dgm:pt modelId="{DDD98FD9-16FD-43D2-92C1-40E6351565D4}" type="pres">
      <dgm:prSet presAssocID="{5EA3B19A-32C2-4F62-894A-DD01F48EDA0A}" presName="node" presStyleLbl="node1" presStyleIdx="3" presStyleCnt="4">
        <dgm:presLayoutVars>
          <dgm:bulletEnabled val="1"/>
        </dgm:presLayoutVars>
      </dgm:prSet>
      <dgm:spPr/>
    </dgm:pt>
  </dgm:ptLst>
  <dgm:cxnLst>
    <dgm:cxn modelId="{D725CC14-9033-4821-A835-60435016887D}" srcId="{1AA098A9-1CA0-4174-8C2B-854357F95516}" destId="{1CE3C68D-C2D9-4785-A2D4-F0F9324C2B5B}" srcOrd="0" destOrd="0" parTransId="{87023C30-4D60-4308-8C34-AA09D421EB5F}" sibTransId="{9FB2B49E-A7AA-4AF0-8334-7340562DDE8D}"/>
    <dgm:cxn modelId="{66737522-1A73-43A5-9E66-4A96EBCD1ACC}" type="presOf" srcId="{1CE3C68D-C2D9-4785-A2D4-F0F9324C2B5B}" destId="{55F9EFF4-56F2-45C4-BDB9-9DB2A48C6D9D}" srcOrd="0" destOrd="0" presId="urn:microsoft.com/office/officeart/2005/8/layout/radial4"/>
    <dgm:cxn modelId="{7E868B31-9708-40AD-B674-692E91675A8A}" type="presOf" srcId="{5C31C020-3BCB-405E-B2AD-AC250FBC1B31}" destId="{E2FA8BEE-AE2D-43D5-B6A1-347E1F2BA28F}" srcOrd="0" destOrd="0" presId="urn:microsoft.com/office/officeart/2005/8/layout/radial4"/>
    <dgm:cxn modelId="{F3CAC833-93F6-4EB2-B910-B44FC7499BFC}" srcId="{1CE3C68D-C2D9-4785-A2D4-F0F9324C2B5B}" destId="{7A93AC2C-F347-4B5D-AF7C-D3B81ED10F8F}" srcOrd="2" destOrd="0" parTransId="{C63A7FF1-2323-47F2-9B14-F3C6F81B2611}" sibTransId="{13087DE9-6D4D-4E03-93B7-398153383C18}"/>
    <dgm:cxn modelId="{D9F63D34-FF41-4DFA-94AF-030831887C65}" type="presOf" srcId="{5EA3B19A-32C2-4F62-894A-DD01F48EDA0A}" destId="{DDD98FD9-16FD-43D2-92C1-40E6351565D4}" srcOrd="0" destOrd="0" presId="urn:microsoft.com/office/officeart/2005/8/layout/radial4"/>
    <dgm:cxn modelId="{AB62FB5F-68DE-4B0D-8886-9CC37BCA74B2}" type="presOf" srcId="{7A93AC2C-F347-4B5D-AF7C-D3B81ED10F8F}" destId="{945D14ED-1614-4056-BC4E-E93FC016FD2D}" srcOrd="0" destOrd="0" presId="urn:microsoft.com/office/officeart/2005/8/layout/radial4"/>
    <dgm:cxn modelId="{EC9FC247-4235-4814-BC89-027ED14FB575}" type="presOf" srcId="{5D5B752E-5608-406E-AE2B-577DC3C4B0B8}" destId="{3556D100-F1C5-4402-B546-BA0222DE9405}" srcOrd="0" destOrd="0" presId="urn:microsoft.com/office/officeart/2005/8/layout/radial4"/>
    <dgm:cxn modelId="{5378427C-D1F3-4858-92D0-92B37B15DB84}" type="presOf" srcId="{66E6A067-2410-483A-8315-14F231C8B855}" destId="{6004829D-BD45-4BDE-8D70-A47E7A0B97FF}" srcOrd="0" destOrd="0" presId="urn:microsoft.com/office/officeart/2005/8/layout/radial4"/>
    <dgm:cxn modelId="{5A5893C8-F458-47A0-85F9-3DB422FDBD7A}" srcId="{1CE3C68D-C2D9-4785-A2D4-F0F9324C2B5B}" destId="{5D5B752E-5608-406E-AE2B-577DC3C4B0B8}" srcOrd="0" destOrd="0" parTransId="{66E6A067-2410-483A-8315-14F231C8B855}" sibTransId="{948997C7-A8E6-452B-B97A-C84047B5CB38}"/>
    <dgm:cxn modelId="{39A254D5-7334-4B79-B7D7-4B2A04CD5DE0}" type="presOf" srcId="{1AA098A9-1CA0-4174-8C2B-854357F95516}" destId="{DA618577-D5E1-4DB3-A221-D17B1A109D21}" srcOrd="0" destOrd="0" presId="urn:microsoft.com/office/officeart/2005/8/layout/radial4"/>
    <dgm:cxn modelId="{19AF1ADF-5CFE-4749-98C7-F67726587149}" type="presOf" srcId="{C63A7FF1-2323-47F2-9B14-F3C6F81B2611}" destId="{6CFD64A9-6378-40B8-A6AB-AF911BB873CA}" srcOrd="0" destOrd="0" presId="urn:microsoft.com/office/officeart/2005/8/layout/radial4"/>
    <dgm:cxn modelId="{5BC0F8E3-5BB1-42A7-8C53-F4FE3D6CDC77}" srcId="{1CE3C68D-C2D9-4785-A2D4-F0F9324C2B5B}" destId="{5EA3B19A-32C2-4F62-894A-DD01F48EDA0A}" srcOrd="3" destOrd="0" parTransId="{5C31C020-3BCB-405E-B2AD-AC250FBC1B31}" sibTransId="{273A090A-462A-4CCA-BAC7-363C4790A4E9}"/>
    <dgm:cxn modelId="{C92CCDE6-39D8-435B-A030-6DBA7299D45A}" srcId="{1CE3C68D-C2D9-4785-A2D4-F0F9324C2B5B}" destId="{96E71D5D-A66F-4E3B-984D-EDA9C72A52E7}" srcOrd="1" destOrd="0" parTransId="{323E0E71-91F1-41F9-AA74-C03AAB4F9723}" sibTransId="{E08A2C2C-744C-4D55-9DAD-8EB98225FDD7}"/>
    <dgm:cxn modelId="{B688EFEF-5071-419F-B279-63F288DED032}" type="presOf" srcId="{323E0E71-91F1-41F9-AA74-C03AAB4F9723}" destId="{76D56ECE-5A3C-4601-8370-D7A4DB00E415}" srcOrd="0" destOrd="0" presId="urn:microsoft.com/office/officeart/2005/8/layout/radial4"/>
    <dgm:cxn modelId="{26BF07F9-9E45-45D1-AF76-5D21BEB28C68}" type="presOf" srcId="{96E71D5D-A66F-4E3B-984D-EDA9C72A52E7}" destId="{50593CBE-DCFB-459B-A0F3-7DDA80735F41}" srcOrd="0" destOrd="0" presId="urn:microsoft.com/office/officeart/2005/8/layout/radial4"/>
    <dgm:cxn modelId="{47B0BCC9-FB92-4969-961D-4AC5E0FA64C2}" type="presParOf" srcId="{DA618577-D5E1-4DB3-A221-D17B1A109D21}" destId="{55F9EFF4-56F2-45C4-BDB9-9DB2A48C6D9D}" srcOrd="0" destOrd="0" presId="urn:microsoft.com/office/officeart/2005/8/layout/radial4"/>
    <dgm:cxn modelId="{1E8584EB-A8F0-4582-A38C-3ABA91D28F3C}" type="presParOf" srcId="{DA618577-D5E1-4DB3-A221-D17B1A109D21}" destId="{6004829D-BD45-4BDE-8D70-A47E7A0B97FF}" srcOrd="1" destOrd="0" presId="urn:microsoft.com/office/officeart/2005/8/layout/radial4"/>
    <dgm:cxn modelId="{83088665-332B-4C5F-B507-68764D2F36E9}" type="presParOf" srcId="{DA618577-D5E1-4DB3-A221-D17B1A109D21}" destId="{3556D100-F1C5-4402-B546-BA0222DE9405}" srcOrd="2" destOrd="0" presId="urn:microsoft.com/office/officeart/2005/8/layout/radial4"/>
    <dgm:cxn modelId="{C4B91BE6-1D30-4B1D-BBEB-DA861294711D}" type="presParOf" srcId="{DA618577-D5E1-4DB3-A221-D17B1A109D21}" destId="{76D56ECE-5A3C-4601-8370-D7A4DB00E415}" srcOrd="3" destOrd="0" presId="urn:microsoft.com/office/officeart/2005/8/layout/radial4"/>
    <dgm:cxn modelId="{633A2CA0-FA25-4291-93AB-C2648A129014}" type="presParOf" srcId="{DA618577-D5E1-4DB3-A221-D17B1A109D21}" destId="{50593CBE-DCFB-459B-A0F3-7DDA80735F41}" srcOrd="4" destOrd="0" presId="urn:microsoft.com/office/officeart/2005/8/layout/radial4"/>
    <dgm:cxn modelId="{3DAA1850-1A1D-44EA-B98A-09499993C82E}" type="presParOf" srcId="{DA618577-D5E1-4DB3-A221-D17B1A109D21}" destId="{6CFD64A9-6378-40B8-A6AB-AF911BB873CA}" srcOrd="5" destOrd="0" presId="urn:microsoft.com/office/officeart/2005/8/layout/radial4"/>
    <dgm:cxn modelId="{3771E871-A29B-482D-87A8-E31117A9F643}" type="presParOf" srcId="{DA618577-D5E1-4DB3-A221-D17B1A109D21}" destId="{945D14ED-1614-4056-BC4E-E93FC016FD2D}" srcOrd="6" destOrd="0" presId="urn:microsoft.com/office/officeart/2005/8/layout/radial4"/>
    <dgm:cxn modelId="{5605C358-7993-4185-9AB6-AEEACAEDBF6E}" type="presParOf" srcId="{DA618577-D5E1-4DB3-A221-D17B1A109D21}" destId="{E2FA8BEE-AE2D-43D5-B6A1-347E1F2BA28F}" srcOrd="7" destOrd="0" presId="urn:microsoft.com/office/officeart/2005/8/layout/radial4"/>
    <dgm:cxn modelId="{23294824-8EC4-4604-9938-C3C85B4FE858}" type="presParOf" srcId="{DA618577-D5E1-4DB3-A221-D17B1A109D21}" destId="{DDD98FD9-16FD-43D2-92C1-40E6351565D4}"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EFF4-56F2-45C4-BDB9-9DB2A48C6D9D}">
      <dsp:nvSpPr>
        <dsp:cNvPr id="0" name=""/>
        <dsp:cNvSpPr/>
      </dsp:nvSpPr>
      <dsp:spPr>
        <a:xfrm>
          <a:off x="4149432" y="1919536"/>
          <a:ext cx="1832561" cy="183256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Decreased Prejudice</a:t>
          </a:r>
        </a:p>
      </dsp:txBody>
      <dsp:txXfrm>
        <a:off x="4417804" y="2187908"/>
        <a:ext cx="1295817" cy="1295817"/>
      </dsp:txXfrm>
    </dsp:sp>
    <dsp:sp modelId="{6004829D-BD45-4BDE-8D70-A47E7A0B97FF}">
      <dsp:nvSpPr>
        <dsp:cNvPr id="0" name=""/>
        <dsp:cNvSpPr/>
      </dsp:nvSpPr>
      <dsp:spPr>
        <a:xfrm rot="11700000">
          <a:off x="2763068" y="2140444"/>
          <a:ext cx="1364137" cy="5222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56D100-F1C5-4402-B546-BA0222DE9405}">
      <dsp:nvSpPr>
        <dsp:cNvPr id="0" name=""/>
        <dsp:cNvSpPr/>
      </dsp:nvSpPr>
      <dsp:spPr>
        <a:xfrm>
          <a:off x="1915843" y="1528679"/>
          <a:ext cx="1740933" cy="13927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Equal status</a:t>
          </a:r>
        </a:p>
      </dsp:txBody>
      <dsp:txXfrm>
        <a:off x="1956635" y="1569471"/>
        <a:ext cx="1659349" cy="1311162"/>
      </dsp:txXfrm>
    </dsp:sp>
    <dsp:sp modelId="{76D56ECE-5A3C-4601-8370-D7A4DB00E415}">
      <dsp:nvSpPr>
        <dsp:cNvPr id="0" name=""/>
        <dsp:cNvSpPr/>
      </dsp:nvSpPr>
      <dsp:spPr>
        <a:xfrm rot="14700000">
          <a:off x="3674599" y="1054124"/>
          <a:ext cx="1364137" cy="5222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593CBE-DCFB-459B-A0F3-7DDA80735F41}">
      <dsp:nvSpPr>
        <dsp:cNvPr id="0" name=""/>
        <dsp:cNvSpPr/>
      </dsp:nvSpPr>
      <dsp:spPr>
        <a:xfrm>
          <a:off x="3197946" y="727"/>
          <a:ext cx="1740933" cy="13927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Common goals</a:t>
          </a:r>
        </a:p>
      </dsp:txBody>
      <dsp:txXfrm>
        <a:off x="3238738" y="41519"/>
        <a:ext cx="1659349" cy="1311162"/>
      </dsp:txXfrm>
    </dsp:sp>
    <dsp:sp modelId="{6CFD64A9-6378-40B8-A6AB-AF911BB873CA}">
      <dsp:nvSpPr>
        <dsp:cNvPr id="0" name=""/>
        <dsp:cNvSpPr/>
      </dsp:nvSpPr>
      <dsp:spPr>
        <a:xfrm rot="17700000">
          <a:off x="5092689" y="1054124"/>
          <a:ext cx="1364137" cy="5222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5D14ED-1614-4056-BC4E-E93FC016FD2D}">
      <dsp:nvSpPr>
        <dsp:cNvPr id="0" name=""/>
        <dsp:cNvSpPr/>
      </dsp:nvSpPr>
      <dsp:spPr>
        <a:xfrm>
          <a:off x="5192546" y="727"/>
          <a:ext cx="1740933" cy="13927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Intergroup cooperation</a:t>
          </a:r>
        </a:p>
      </dsp:txBody>
      <dsp:txXfrm>
        <a:off x="5233338" y="41519"/>
        <a:ext cx="1659349" cy="1311162"/>
      </dsp:txXfrm>
    </dsp:sp>
    <dsp:sp modelId="{E2FA8BEE-AE2D-43D5-B6A1-347E1F2BA28F}">
      <dsp:nvSpPr>
        <dsp:cNvPr id="0" name=""/>
        <dsp:cNvSpPr/>
      </dsp:nvSpPr>
      <dsp:spPr>
        <a:xfrm rot="20700000">
          <a:off x="6004220" y="2140444"/>
          <a:ext cx="1364137" cy="5222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D98FD9-16FD-43D2-92C1-40E6351565D4}">
      <dsp:nvSpPr>
        <dsp:cNvPr id="0" name=""/>
        <dsp:cNvSpPr/>
      </dsp:nvSpPr>
      <dsp:spPr>
        <a:xfrm>
          <a:off x="6474649" y="1528679"/>
          <a:ext cx="1740933" cy="139274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Support of authorities, law or customs</a:t>
          </a:r>
        </a:p>
      </dsp:txBody>
      <dsp:txXfrm>
        <a:off x="6515441" y="1569471"/>
        <a:ext cx="1659349" cy="131116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58971-2848-47C9-8CA2-50E1C291AC97}"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41F63-064B-42CC-A31E-4995B17C9616}" type="slidenum">
              <a:rPr lang="en-US" smtClean="0"/>
              <a:t>‹#›</a:t>
            </a:fld>
            <a:endParaRPr lang="en-US"/>
          </a:p>
        </p:txBody>
      </p:sp>
    </p:spTree>
    <p:extLst>
      <p:ext uri="{BB962C8B-B14F-4D97-AF65-F5344CB8AC3E}">
        <p14:creationId xmlns:p14="http://schemas.microsoft.com/office/powerpoint/2010/main" val="126437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41F63-064B-42CC-A31E-4995B17C9616}" type="slidenum">
              <a:rPr lang="en-US" smtClean="0"/>
              <a:t>1</a:t>
            </a:fld>
            <a:endParaRPr lang="en-US"/>
          </a:p>
        </p:txBody>
      </p:sp>
    </p:spTree>
    <p:extLst>
      <p:ext uri="{BB962C8B-B14F-4D97-AF65-F5344CB8AC3E}">
        <p14:creationId xmlns:p14="http://schemas.microsoft.com/office/powerpoint/2010/main" val="405734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41F63-064B-42CC-A31E-4995B17C9616}" type="slidenum">
              <a:rPr lang="en-US" smtClean="0"/>
              <a:t>2</a:t>
            </a:fld>
            <a:endParaRPr lang="en-US"/>
          </a:p>
        </p:txBody>
      </p:sp>
    </p:spTree>
    <p:extLst>
      <p:ext uri="{BB962C8B-B14F-4D97-AF65-F5344CB8AC3E}">
        <p14:creationId xmlns:p14="http://schemas.microsoft.com/office/powerpoint/2010/main" val="98526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41F63-064B-42CC-A31E-4995B17C9616}" type="slidenum">
              <a:rPr lang="en-US" smtClean="0"/>
              <a:t>3</a:t>
            </a:fld>
            <a:endParaRPr lang="en-US"/>
          </a:p>
        </p:txBody>
      </p:sp>
    </p:spTree>
    <p:extLst>
      <p:ext uri="{BB962C8B-B14F-4D97-AF65-F5344CB8AC3E}">
        <p14:creationId xmlns:p14="http://schemas.microsoft.com/office/powerpoint/2010/main" val="159672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41F63-064B-42CC-A31E-4995B17C9616}" type="slidenum">
              <a:rPr lang="en-US" smtClean="0"/>
              <a:t>8</a:t>
            </a:fld>
            <a:endParaRPr lang="en-US"/>
          </a:p>
        </p:txBody>
      </p:sp>
    </p:spTree>
    <p:extLst>
      <p:ext uri="{BB962C8B-B14F-4D97-AF65-F5344CB8AC3E}">
        <p14:creationId xmlns:p14="http://schemas.microsoft.com/office/powerpoint/2010/main" val="152159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41F63-064B-42CC-A31E-4995B17C9616}" type="slidenum">
              <a:rPr lang="en-US" smtClean="0"/>
              <a:t>20</a:t>
            </a:fld>
            <a:endParaRPr lang="en-US"/>
          </a:p>
        </p:txBody>
      </p:sp>
    </p:spTree>
    <p:extLst>
      <p:ext uri="{BB962C8B-B14F-4D97-AF65-F5344CB8AC3E}">
        <p14:creationId xmlns:p14="http://schemas.microsoft.com/office/powerpoint/2010/main" val="1439489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11/4/2020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Contact Theory</a:t>
            </a:r>
          </a:p>
        </p:txBody>
      </p:sp>
      <p:sp>
        <p:nvSpPr>
          <p:cNvPr id="3" name="Subtitle 2"/>
          <p:cNvSpPr>
            <a:spLocks noGrp="1"/>
          </p:cNvSpPr>
          <p:nvPr>
            <p:ph type="subTitle" idx="1"/>
          </p:nvPr>
        </p:nvSpPr>
        <p:spPr/>
        <p:txBody>
          <a:bodyPr/>
          <a:lstStyle/>
          <a:p>
            <a:r>
              <a:rPr lang="en-US" dirty="0"/>
              <a:t>Theory and Application for lowering prejudicial attitudes</a:t>
            </a:r>
          </a:p>
        </p:txBody>
      </p:sp>
    </p:spTree>
    <p:extLst>
      <p:ext uri="{BB962C8B-B14F-4D97-AF65-F5344CB8AC3E}">
        <p14:creationId xmlns:p14="http://schemas.microsoft.com/office/powerpoint/2010/main" val="3262178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Research: Race</a:t>
            </a:r>
          </a:p>
        </p:txBody>
      </p:sp>
      <p:sp>
        <p:nvSpPr>
          <p:cNvPr id="3" name="Content Placeholder 2"/>
          <p:cNvSpPr>
            <a:spLocks noGrp="1"/>
          </p:cNvSpPr>
          <p:nvPr>
            <p:ph idx="1"/>
          </p:nvPr>
        </p:nvSpPr>
        <p:spPr/>
        <p:txBody>
          <a:bodyPr>
            <a:normAutofit/>
          </a:bodyPr>
          <a:lstStyle/>
          <a:p>
            <a:r>
              <a:rPr lang="en-US" sz="2400" dirty="0"/>
              <a:t>In one study, researchers investigated the amount of contact white athletes had with black teammates and whether the athletes played an individual or team sport. Team sports (e.g., football or basketball), as opposed to individual sports (e.g., track or swimming), require teamwork and cooperative interactions to win. Results showed that White athletes who played team sports reported less prejudice than athletes who played individual sports</a:t>
            </a:r>
          </a:p>
        </p:txBody>
      </p:sp>
    </p:spTree>
    <p:extLst>
      <p:ext uri="{BB962C8B-B14F-4D97-AF65-F5344CB8AC3E}">
        <p14:creationId xmlns:p14="http://schemas.microsoft.com/office/powerpoint/2010/main" val="293806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Research: LGBTQ+</a:t>
            </a:r>
          </a:p>
        </p:txBody>
      </p:sp>
      <p:sp>
        <p:nvSpPr>
          <p:cNvPr id="3" name="Content Placeholder 2"/>
          <p:cNvSpPr>
            <a:spLocks noGrp="1"/>
          </p:cNvSpPr>
          <p:nvPr>
            <p:ph idx="1"/>
          </p:nvPr>
        </p:nvSpPr>
        <p:spPr/>
        <p:txBody>
          <a:bodyPr>
            <a:normAutofit/>
          </a:bodyPr>
          <a:lstStyle/>
          <a:p>
            <a:r>
              <a:rPr lang="en-US" sz="2400" dirty="0"/>
              <a:t>In a national study of interpersonal contact and heterosexuals' attitudes toward gay men, researchers found that increased contact "predicted attitudes toward gay men better than did any other demographic or social psychological variable“; such variables included gender, race, age, education, geographic residence, marital status, number of children, religion and political ideology. Further research found that contact experiences with two or three LGBTQ+ persons are associated with more favorable attitudes than are contact experiences with only one individual.</a:t>
            </a:r>
          </a:p>
        </p:txBody>
      </p:sp>
    </p:spTree>
    <p:extLst>
      <p:ext uri="{BB962C8B-B14F-4D97-AF65-F5344CB8AC3E}">
        <p14:creationId xmlns:p14="http://schemas.microsoft.com/office/powerpoint/2010/main" val="2359736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research: Religion</a:t>
            </a:r>
          </a:p>
        </p:txBody>
      </p:sp>
      <p:sp>
        <p:nvSpPr>
          <p:cNvPr id="3" name="Content Placeholder 2"/>
          <p:cNvSpPr>
            <a:spLocks noGrp="1"/>
          </p:cNvSpPr>
          <p:nvPr>
            <p:ph idx="1"/>
          </p:nvPr>
        </p:nvSpPr>
        <p:spPr/>
        <p:txBody>
          <a:bodyPr>
            <a:normAutofit/>
          </a:bodyPr>
          <a:lstStyle/>
          <a:p>
            <a:r>
              <a:rPr lang="en-US" sz="2400" dirty="0"/>
              <a:t>Researchers in the Netherlands found people living in regions with high numbers of Muslims (i.e. those more exposed to unavoidable intergroup contacts) get used to and are more experienced with their integration and express lesser perceived threats. In addition, they also found that higher contacts with Muslim colleagues directly reduce anti-Muslim attitudes. Similarly, in another study, researchers surveyed Czech and Slovak university students and found that personal contacts with Muslims and experience with visiting an Islamic country had more positive attitudes towards Muslims.</a:t>
            </a:r>
          </a:p>
        </p:txBody>
      </p:sp>
    </p:spTree>
    <p:extLst>
      <p:ext uri="{BB962C8B-B14F-4D97-AF65-F5344CB8AC3E}">
        <p14:creationId xmlns:p14="http://schemas.microsoft.com/office/powerpoint/2010/main" val="3966051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contact theory</a:t>
            </a:r>
          </a:p>
        </p:txBody>
      </p:sp>
      <p:sp>
        <p:nvSpPr>
          <p:cNvPr id="3" name="Content Placeholder 2"/>
          <p:cNvSpPr>
            <a:spLocks noGrp="1"/>
          </p:cNvSpPr>
          <p:nvPr>
            <p:ph idx="1"/>
          </p:nvPr>
        </p:nvSpPr>
        <p:spPr/>
        <p:txBody>
          <a:bodyPr>
            <a:normAutofit/>
          </a:bodyPr>
          <a:lstStyle/>
          <a:p>
            <a:r>
              <a:rPr lang="en-US" sz="2400" dirty="0"/>
              <a:t>There is growing evidence for a number of indirect, non-face-to-face intergroup contact strategies as a means to improve relations between social groups.</a:t>
            </a:r>
          </a:p>
          <a:p>
            <a:r>
              <a:rPr lang="en-US" sz="2400" dirty="0"/>
              <a:t>While the benefits of direct intergroup contact have been empirically established, its implementation is often not practical.</a:t>
            </a:r>
          </a:p>
          <a:p>
            <a:r>
              <a:rPr lang="en-US" sz="2400" dirty="0"/>
              <a:t>In many countries, racial and religious groups are often residentially, educationally or occupationally segregated, which limits the opportunity for direct contact.</a:t>
            </a:r>
          </a:p>
        </p:txBody>
      </p:sp>
    </p:spTree>
    <p:extLst>
      <p:ext uri="{BB962C8B-B14F-4D97-AF65-F5344CB8AC3E}">
        <p14:creationId xmlns:p14="http://schemas.microsoft.com/office/powerpoint/2010/main" val="420074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Indirect Contact</a:t>
            </a:r>
          </a:p>
        </p:txBody>
      </p:sp>
      <p:sp>
        <p:nvSpPr>
          <p:cNvPr id="3" name="Content Placeholder 2"/>
          <p:cNvSpPr>
            <a:spLocks noGrp="1"/>
          </p:cNvSpPr>
          <p:nvPr>
            <p:ph idx="1"/>
          </p:nvPr>
        </p:nvSpPr>
        <p:spPr/>
        <p:txBody>
          <a:bodyPr>
            <a:normAutofit/>
          </a:bodyPr>
          <a:lstStyle/>
          <a:p>
            <a:r>
              <a:rPr lang="en-US" sz="2000" dirty="0"/>
              <a:t>Extended contact hypothesis: posits that knowing that a member of one's own group has a close relationship with a member of an outgroup can lead to more positive attitudes towards that outgroup. </a:t>
            </a:r>
          </a:p>
          <a:p>
            <a:r>
              <a:rPr lang="en-US" sz="2000" dirty="0"/>
              <a:t>Imagined contact: Simply imagining a positive encounter with a member or members of an outgroup category can promote more positive intergroup attitudes. </a:t>
            </a:r>
          </a:p>
          <a:p>
            <a:r>
              <a:rPr lang="en-US" sz="2000" dirty="0"/>
              <a:t>Electronic- or E-contact: E-contact involves an in group member interacting with an outgroup member over the Internet and includes text-based, video-based or a mixture of both text- and video-based online interactions. Electronic contact has been empirically shown to reduce inter-religious prejudice between Christian and Muslim students in Australia</a:t>
            </a:r>
          </a:p>
        </p:txBody>
      </p:sp>
    </p:spTree>
    <p:extLst>
      <p:ext uri="{BB962C8B-B14F-4D97-AF65-F5344CB8AC3E}">
        <p14:creationId xmlns:p14="http://schemas.microsoft.com/office/powerpoint/2010/main" val="3338727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Meta-analytic Evidence for Contact Theory</a:t>
            </a:r>
          </a:p>
        </p:txBody>
      </p:sp>
      <p:sp>
        <p:nvSpPr>
          <p:cNvPr id="3" name="Content Placeholder 2"/>
          <p:cNvSpPr>
            <a:spLocks noGrp="1"/>
          </p:cNvSpPr>
          <p:nvPr>
            <p:ph idx="1"/>
          </p:nvPr>
        </p:nvSpPr>
        <p:spPr/>
        <p:txBody>
          <a:bodyPr>
            <a:normAutofit/>
          </a:bodyPr>
          <a:lstStyle/>
          <a:p>
            <a:r>
              <a:rPr lang="en-US" sz="2400" dirty="0"/>
              <a:t>Meta analysis studies are the summarized findings of multiple samples from multiple studies</a:t>
            </a:r>
          </a:p>
          <a:p>
            <a:r>
              <a:rPr lang="en-US" sz="2400" dirty="0"/>
              <a:t>A meta-analysis of 713 independent samples from 515 studies found that intergroup contact typically reduces intergroup prejudice.</a:t>
            </a:r>
          </a:p>
          <a:p>
            <a:r>
              <a:rPr lang="en-US" sz="2400" dirty="0"/>
              <a:t>The study also supported </a:t>
            </a:r>
            <a:r>
              <a:rPr lang="en-US" sz="2400" dirty="0" err="1"/>
              <a:t>Allport’s</a:t>
            </a:r>
            <a:r>
              <a:rPr lang="en-US" sz="2400" dirty="0"/>
              <a:t> four elements for increasing the effectiveness of contact theory</a:t>
            </a:r>
          </a:p>
        </p:txBody>
      </p:sp>
    </p:spTree>
    <p:extLst>
      <p:ext uri="{BB962C8B-B14F-4D97-AF65-F5344CB8AC3E}">
        <p14:creationId xmlns:p14="http://schemas.microsoft.com/office/powerpoint/2010/main" val="321965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increased contact lead to increased negative feelings?</a:t>
            </a:r>
          </a:p>
        </p:txBody>
      </p:sp>
      <p:sp>
        <p:nvSpPr>
          <p:cNvPr id="3" name="Content Placeholder 2"/>
          <p:cNvSpPr>
            <a:spLocks noGrp="1"/>
          </p:cNvSpPr>
          <p:nvPr>
            <p:ph idx="1"/>
          </p:nvPr>
        </p:nvSpPr>
        <p:spPr/>
        <p:txBody>
          <a:bodyPr/>
          <a:lstStyle/>
          <a:p>
            <a:r>
              <a:rPr lang="en-US" sz="2400" dirty="0"/>
              <a:t>Recent evidence suggests that although negative intergroup contact is more influential than positive intergroup contact, it is also less common than positive contact in real world intergroup encounters</a:t>
            </a:r>
          </a:p>
          <a:p>
            <a:r>
              <a:rPr lang="en-US" sz="2400" dirty="0"/>
              <a:t>People who have had positive experiences with out-group members in the past show a smaller discrepancy between the effects of positive and negative contact.</a:t>
            </a:r>
          </a:p>
          <a:p>
            <a:endParaRPr lang="en-US" dirty="0"/>
          </a:p>
        </p:txBody>
      </p:sp>
    </p:spTree>
    <p:extLst>
      <p:ext uri="{BB962C8B-B14F-4D97-AF65-F5344CB8AC3E}">
        <p14:creationId xmlns:p14="http://schemas.microsoft.com/office/powerpoint/2010/main" val="164230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07C9-FB57-4F96-8272-6DDD1D264BB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A00B3C48-95DF-4544-BF5C-631E38BDC29A}"/>
              </a:ext>
            </a:extLst>
          </p:cNvPr>
          <p:cNvSpPr>
            <a:spLocks noGrp="1"/>
          </p:cNvSpPr>
          <p:nvPr>
            <p:ph idx="1"/>
          </p:nvPr>
        </p:nvSpPr>
        <p:spPr/>
        <p:txBody>
          <a:bodyPr/>
          <a:lstStyle/>
          <a:p>
            <a:r>
              <a:rPr lang="en-US" sz="2400" dirty="0"/>
              <a:t>To understand the effects of diversity you have to look at frequency &amp; quality of contact</a:t>
            </a:r>
          </a:p>
          <a:p>
            <a:r>
              <a:rPr lang="en-US" sz="2400" dirty="0"/>
              <a:t>Direct contact has reliable effects</a:t>
            </a:r>
          </a:p>
          <a:p>
            <a:r>
              <a:rPr lang="en-US" sz="2400" dirty="0"/>
              <a:t>But contact also works indirectly (extended contact) and at a </a:t>
            </a:r>
            <a:r>
              <a:rPr lang="en-US" sz="2400" dirty="0" err="1"/>
              <a:t>neighbourhood</a:t>
            </a:r>
            <a:r>
              <a:rPr lang="en-US" sz="2400" dirty="0"/>
              <a:t> level </a:t>
            </a:r>
          </a:p>
          <a:p>
            <a:r>
              <a:rPr lang="en-US" sz="2400" dirty="0"/>
              <a:t>Contact should form the basis of social interventions to promote integration</a:t>
            </a:r>
          </a:p>
          <a:p>
            <a:r>
              <a:rPr lang="en-US" sz="2400" dirty="0"/>
              <a:t>Contact is overwhelmingly positive vs negative</a:t>
            </a:r>
          </a:p>
          <a:p>
            <a:endParaRPr lang="en-US" dirty="0"/>
          </a:p>
        </p:txBody>
      </p:sp>
    </p:spTree>
    <p:extLst>
      <p:ext uri="{BB962C8B-B14F-4D97-AF65-F5344CB8AC3E}">
        <p14:creationId xmlns:p14="http://schemas.microsoft.com/office/powerpoint/2010/main" val="279835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Turning Theory into Application</a:t>
            </a:r>
          </a:p>
        </p:txBody>
      </p:sp>
      <p:sp>
        <p:nvSpPr>
          <p:cNvPr id="3" name="Content Placeholder 2"/>
          <p:cNvSpPr>
            <a:spLocks noGrp="1"/>
          </p:cNvSpPr>
          <p:nvPr>
            <p:ph idx="1"/>
          </p:nvPr>
        </p:nvSpPr>
        <p:spPr/>
        <p:txBody>
          <a:bodyPr>
            <a:normAutofit/>
          </a:bodyPr>
          <a:lstStyle/>
          <a:p>
            <a:r>
              <a:rPr lang="en-US" sz="2400" dirty="0"/>
              <a:t>A diverse, equitable, and inclusive workforce would foster positive contact thereby decreasing prejudice in how we serve the public</a:t>
            </a:r>
          </a:p>
          <a:p>
            <a:r>
              <a:rPr lang="en-US" sz="2400" dirty="0"/>
              <a:t>Promoting collaboration among BRGs and ERGs</a:t>
            </a:r>
          </a:p>
          <a:p>
            <a:r>
              <a:rPr lang="en-US" sz="2400" dirty="0"/>
              <a:t>Access to a wide selection of diverse mentors</a:t>
            </a:r>
          </a:p>
          <a:p>
            <a:r>
              <a:rPr lang="en-US" sz="2400" dirty="0"/>
              <a:t>Inviting employees to participate in activities such as hiring panels, safety committees, or job shadowing</a:t>
            </a:r>
          </a:p>
          <a:p>
            <a:r>
              <a:rPr lang="en-US" sz="2400" dirty="0"/>
              <a:t>Asking state employees for ideas.</a:t>
            </a:r>
          </a:p>
        </p:txBody>
      </p:sp>
    </p:spTree>
    <p:extLst>
      <p:ext uri="{BB962C8B-B14F-4D97-AF65-F5344CB8AC3E}">
        <p14:creationId xmlns:p14="http://schemas.microsoft.com/office/powerpoint/2010/main" val="56138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RAIN Gender Identity Panels</a:t>
            </a:r>
          </a:p>
        </p:txBody>
      </p:sp>
      <p:sp>
        <p:nvSpPr>
          <p:cNvPr id="3" name="Content Placeholder 2"/>
          <p:cNvSpPr>
            <a:spLocks noGrp="1"/>
          </p:cNvSpPr>
          <p:nvPr>
            <p:ph idx="1"/>
          </p:nvPr>
        </p:nvSpPr>
        <p:spPr>
          <a:xfrm>
            <a:off x="685801" y="2142067"/>
            <a:ext cx="5067885" cy="4477811"/>
          </a:xfrm>
        </p:spPr>
        <p:txBody>
          <a:bodyPr>
            <a:normAutofit/>
          </a:bodyPr>
          <a:lstStyle/>
          <a:p>
            <a:r>
              <a:rPr lang="en-US" sz="2400" dirty="0"/>
              <a:t>RAIN has been conducting panels comprised of state employees who identify as transgender</a:t>
            </a:r>
          </a:p>
          <a:p>
            <a:r>
              <a:rPr lang="en-US" sz="2400" dirty="0"/>
              <a:t>The panels share their lived experiences as state employees who happen to be transgender</a:t>
            </a:r>
          </a:p>
          <a:p>
            <a:r>
              <a:rPr lang="en-US" sz="2400" dirty="0"/>
              <a:t>Over 12 different agencies and over 300 employees have attended the panels (pre-</a:t>
            </a:r>
            <a:r>
              <a:rPr lang="en-US" sz="2400" dirty="0" err="1"/>
              <a:t>covid</a:t>
            </a:r>
            <a:r>
              <a:rPr lang="en-US" sz="2400" dirty="0"/>
              <a:t> numbers)</a:t>
            </a:r>
          </a:p>
        </p:txBody>
      </p:sp>
      <p:pic>
        <p:nvPicPr>
          <p:cNvPr id="4" name="Picture 3"/>
          <p:cNvPicPr>
            <a:picLocks noChangeAspect="1"/>
          </p:cNvPicPr>
          <p:nvPr/>
        </p:nvPicPr>
        <p:blipFill>
          <a:blip r:embed="rId2"/>
          <a:stretch>
            <a:fillRect/>
          </a:stretch>
        </p:blipFill>
        <p:spPr>
          <a:xfrm>
            <a:off x="6229815" y="2065867"/>
            <a:ext cx="5362481" cy="2562404"/>
          </a:xfrm>
          <a:prstGeom prst="rect">
            <a:avLst/>
          </a:prstGeom>
        </p:spPr>
      </p:pic>
      <p:pic>
        <p:nvPicPr>
          <p:cNvPr id="5" name="Picture 4"/>
          <p:cNvPicPr>
            <a:picLocks noChangeAspect="1"/>
          </p:cNvPicPr>
          <p:nvPr/>
        </p:nvPicPr>
        <p:blipFill>
          <a:blip r:embed="rId3"/>
          <a:stretch>
            <a:fillRect/>
          </a:stretch>
        </p:blipFill>
        <p:spPr>
          <a:xfrm>
            <a:off x="5934393" y="4962521"/>
            <a:ext cx="6137719" cy="1657357"/>
          </a:xfrm>
          <a:prstGeom prst="rect">
            <a:avLst/>
          </a:prstGeom>
        </p:spPr>
      </p:pic>
    </p:spTree>
    <p:extLst>
      <p:ext uri="{BB962C8B-B14F-4D97-AF65-F5344CB8AC3E}">
        <p14:creationId xmlns:p14="http://schemas.microsoft.com/office/powerpoint/2010/main" val="2359317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C2A4-06B2-4128-BB4C-D47217AF3AE9}"/>
              </a:ext>
            </a:extLst>
          </p:cNvPr>
          <p:cNvSpPr>
            <a:spLocks noGrp="1"/>
          </p:cNvSpPr>
          <p:nvPr>
            <p:ph type="title"/>
          </p:nvPr>
        </p:nvSpPr>
        <p:spPr/>
        <p:txBody>
          <a:bodyPr/>
          <a:lstStyle/>
          <a:p>
            <a:r>
              <a:rPr lang="en-US" b="1" dirty="0"/>
              <a:t>Exercise</a:t>
            </a:r>
          </a:p>
        </p:txBody>
      </p:sp>
      <p:sp>
        <p:nvSpPr>
          <p:cNvPr id="3" name="Content Placeholder 2">
            <a:extLst>
              <a:ext uri="{FF2B5EF4-FFF2-40B4-BE49-F238E27FC236}">
                <a16:creationId xmlns:a16="http://schemas.microsoft.com/office/drawing/2014/main" id="{27ECD7AF-1355-4695-811B-7F9AD1A4CD78}"/>
              </a:ext>
            </a:extLst>
          </p:cNvPr>
          <p:cNvSpPr>
            <a:spLocks noGrp="1"/>
          </p:cNvSpPr>
          <p:nvPr>
            <p:ph idx="1"/>
          </p:nvPr>
        </p:nvSpPr>
        <p:spPr/>
        <p:txBody>
          <a:bodyPr>
            <a:normAutofit fontScale="92500" lnSpcReduction="20000"/>
          </a:bodyPr>
          <a:lstStyle/>
          <a:p>
            <a:pPr marL="0" indent="0">
              <a:buNone/>
            </a:pPr>
            <a:r>
              <a:rPr lang="en-US" sz="2400" b="1" dirty="0"/>
              <a:t>Think of a time you worked with someone who was of a different background or culture for the first time</a:t>
            </a:r>
          </a:p>
          <a:p>
            <a:pPr marL="0" indent="0">
              <a:buNone/>
            </a:pPr>
            <a:endParaRPr lang="en-US" b="1" dirty="0"/>
          </a:p>
          <a:p>
            <a:pPr marL="0" indent="0">
              <a:buNone/>
            </a:pPr>
            <a:r>
              <a:rPr lang="en-US" sz="2400" b="1" dirty="0"/>
              <a:t>Think about how you felt about that person’s group before you met</a:t>
            </a:r>
          </a:p>
          <a:p>
            <a:pPr marL="640080"/>
            <a:r>
              <a:rPr lang="en-US" sz="1900" dirty="0"/>
              <a:t>Did you hold any stereotypes or beliefs about that person’s group?</a:t>
            </a:r>
          </a:p>
          <a:p>
            <a:pPr marL="640080"/>
            <a:r>
              <a:rPr lang="en-US" sz="1900" dirty="0"/>
              <a:t>Did you have expectations of how that person would act based on their group affiliation?</a:t>
            </a:r>
          </a:p>
          <a:p>
            <a:endParaRPr lang="en-US" dirty="0"/>
          </a:p>
          <a:p>
            <a:pPr marL="0" indent="0">
              <a:buNone/>
            </a:pPr>
            <a:r>
              <a:rPr lang="en-US" sz="2600" b="1" dirty="0"/>
              <a:t>Remember how you felt after working together</a:t>
            </a:r>
          </a:p>
          <a:p>
            <a:pPr marL="640080"/>
            <a:r>
              <a:rPr lang="en-US" sz="1900" dirty="0"/>
              <a:t>Did anything change?</a:t>
            </a:r>
          </a:p>
          <a:p>
            <a:pPr marL="640080"/>
            <a:r>
              <a:rPr lang="en-US" sz="1900" dirty="0"/>
              <a:t>Did you feel more positive towards that person’s group?</a:t>
            </a:r>
          </a:p>
        </p:txBody>
      </p:sp>
    </p:spTree>
    <p:extLst>
      <p:ext uri="{BB962C8B-B14F-4D97-AF65-F5344CB8AC3E}">
        <p14:creationId xmlns:p14="http://schemas.microsoft.com/office/powerpoint/2010/main" val="102493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9A883-8F10-450E-ACDE-0E20F28A2948}"/>
              </a:ext>
            </a:extLst>
          </p:cNvPr>
          <p:cNvSpPr>
            <a:spLocks noGrp="1"/>
          </p:cNvSpPr>
          <p:nvPr>
            <p:ph type="title"/>
          </p:nvPr>
        </p:nvSpPr>
        <p:spPr>
          <a:xfrm>
            <a:off x="685801" y="609600"/>
            <a:ext cx="7970519" cy="1456267"/>
          </a:xfrm>
        </p:spPr>
        <p:txBody>
          <a:bodyPr/>
          <a:lstStyle/>
          <a:p>
            <a:r>
              <a:rPr lang="en-US" b="1" dirty="0"/>
              <a:t>Case Study: BRG Leadership development</a:t>
            </a:r>
          </a:p>
        </p:txBody>
      </p:sp>
      <p:sp>
        <p:nvSpPr>
          <p:cNvPr id="3" name="Content Placeholder 2">
            <a:extLst>
              <a:ext uri="{FF2B5EF4-FFF2-40B4-BE49-F238E27FC236}">
                <a16:creationId xmlns:a16="http://schemas.microsoft.com/office/drawing/2014/main" id="{AB416347-E25D-4CC8-8DB5-9870DDBD6829}"/>
              </a:ext>
            </a:extLst>
          </p:cNvPr>
          <p:cNvSpPr>
            <a:spLocks noGrp="1"/>
          </p:cNvSpPr>
          <p:nvPr>
            <p:ph idx="1"/>
          </p:nvPr>
        </p:nvSpPr>
        <p:spPr>
          <a:xfrm>
            <a:off x="685801" y="2230244"/>
            <a:ext cx="6151878" cy="3356517"/>
          </a:xfrm>
        </p:spPr>
        <p:txBody>
          <a:bodyPr>
            <a:normAutofit/>
          </a:bodyPr>
          <a:lstStyle/>
          <a:p>
            <a:r>
              <a:rPr lang="en-US" sz="2000" dirty="0"/>
              <a:t>Last year the Department of Enterprise Services began offering BRG leaders the opportunity to attend either the Leading Others or Leading Teams training courses.</a:t>
            </a:r>
          </a:p>
          <a:p>
            <a:r>
              <a:rPr lang="en-US" sz="2000" dirty="0"/>
              <a:t>Each BRG is allocated two slots for members to attend one of the courses for free.</a:t>
            </a:r>
          </a:p>
          <a:p>
            <a:r>
              <a:rPr lang="en-US" sz="2000" dirty="0"/>
              <a:t>This initiative is great way to increase diversity in state leadership</a:t>
            </a:r>
          </a:p>
        </p:txBody>
      </p:sp>
      <p:pic>
        <p:nvPicPr>
          <p:cNvPr id="5" name="Picture 4">
            <a:extLst>
              <a:ext uri="{FF2B5EF4-FFF2-40B4-BE49-F238E27FC236}">
                <a16:creationId xmlns:a16="http://schemas.microsoft.com/office/drawing/2014/main" id="{795A64FC-FC60-4B0D-818C-BF289FF0212F}"/>
              </a:ext>
            </a:extLst>
          </p:cNvPr>
          <p:cNvPicPr>
            <a:picLocks noChangeAspect="1"/>
          </p:cNvPicPr>
          <p:nvPr/>
        </p:nvPicPr>
        <p:blipFill>
          <a:blip r:embed="rId3"/>
          <a:stretch>
            <a:fillRect/>
          </a:stretch>
        </p:blipFill>
        <p:spPr>
          <a:xfrm>
            <a:off x="7175003" y="345440"/>
            <a:ext cx="4770718" cy="2651760"/>
          </a:xfrm>
          <a:prstGeom prst="rect">
            <a:avLst/>
          </a:prstGeom>
        </p:spPr>
      </p:pic>
      <p:pic>
        <p:nvPicPr>
          <p:cNvPr id="6" name="Picture 5">
            <a:extLst>
              <a:ext uri="{FF2B5EF4-FFF2-40B4-BE49-F238E27FC236}">
                <a16:creationId xmlns:a16="http://schemas.microsoft.com/office/drawing/2014/main" id="{7094B8DC-C084-4389-8985-7A471871FF68}"/>
              </a:ext>
            </a:extLst>
          </p:cNvPr>
          <p:cNvPicPr>
            <a:picLocks noChangeAspect="1"/>
          </p:cNvPicPr>
          <p:nvPr/>
        </p:nvPicPr>
        <p:blipFill>
          <a:blip r:embed="rId4"/>
          <a:stretch>
            <a:fillRect/>
          </a:stretch>
        </p:blipFill>
        <p:spPr>
          <a:xfrm>
            <a:off x="7175003" y="3429000"/>
            <a:ext cx="4770718" cy="3189413"/>
          </a:xfrm>
          <a:prstGeom prst="rect">
            <a:avLst/>
          </a:prstGeom>
        </p:spPr>
      </p:pic>
    </p:spTree>
    <p:extLst>
      <p:ext uri="{BB962C8B-B14F-4D97-AF65-F5344CB8AC3E}">
        <p14:creationId xmlns:p14="http://schemas.microsoft.com/office/powerpoint/2010/main" val="164979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Contact Theory</a:t>
            </a:r>
          </a:p>
        </p:txBody>
      </p:sp>
      <p:sp>
        <p:nvSpPr>
          <p:cNvPr id="3" name="Content Placeholder 2"/>
          <p:cNvSpPr>
            <a:spLocks noGrp="1"/>
          </p:cNvSpPr>
          <p:nvPr>
            <p:ph idx="1"/>
          </p:nvPr>
        </p:nvSpPr>
        <p:spPr/>
        <p:txBody>
          <a:bodyPr anchor="t"/>
          <a:lstStyle/>
          <a:p>
            <a:r>
              <a:rPr lang="en-US" dirty="0"/>
              <a:t> </a:t>
            </a:r>
            <a:r>
              <a:rPr lang="en-US" sz="2400" dirty="0"/>
              <a:t>The theory that intergroup contact under appropriate conditions can effectively reduce prejudice between majority and minority group members.</a:t>
            </a:r>
          </a:p>
          <a:p>
            <a:r>
              <a:rPr lang="en-US" sz="2400" dirty="0"/>
              <a:t>Originally developed from ideas 1930s and 1940s where writers had begun to speculate about the outcomes of interracial contact</a:t>
            </a:r>
          </a:p>
          <a:p>
            <a:r>
              <a:rPr lang="en-US" sz="2400" dirty="0"/>
              <a:t>Social scientists began extensive research into contact theory following Brown v. Board of Education</a:t>
            </a:r>
          </a:p>
          <a:p>
            <a:r>
              <a:rPr lang="en-US" sz="2400" dirty="0"/>
              <a:t>The social scientist Gordon </a:t>
            </a:r>
            <a:r>
              <a:rPr lang="en-US" sz="2400" dirty="0" err="1"/>
              <a:t>Allport</a:t>
            </a:r>
            <a:r>
              <a:rPr lang="en-US" sz="2400" dirty="0"/>
              <a:t> was a major influence in how contact theory is currently defined</a:t>
            </a:r>
          </a:p>
        </p:txBody>
      </p:sp>
    </p:spTree>
    <p:extLst>
      <p:ext uri="{BB962C8B-B14F-4D97-AF65-F5344CB8AC3E}">
        <p14:creationId xmlns:p14="http://schemas.microsoft.com/office/powerpoint/2010/main" val="215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8B7D16-051E-4562-B872-ABF369C457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Freeform 5">
            <a:extLst>
              <a:ext uri="{FF2B5EF4-FFF2-40B4-BE49-F238E27FC236}">
                <a16:creationId xmlns:a16="http://schemas.microsoft.com/office/drawing/2014/main" id="{ED10CF64-F588-4794-80E9-12CBA1784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8868D65-306B-4C28-A8B4-CBBCC1AC2F3B}"/>
              </a:ext>
            </a:extLst>
          </p:cNvPr>
          <p:cNvSpPr>
            <a:spLocks noGrp="1"/>
          </p:cNvSpPr>
          <p:nvPr>
            <p:ph type="title"/>
          </p:nvPr>
        </p:nvSpPr>
        <p:spPr>
          <a:xfrm>
            <a:off x="1380067" y="838200"/>
            <a:ext cx="9437159" cy="1227667"/>
          </a:xfrm>
        </p:spPr>
        <p:txBody>
          <a:bodyPr>
            <a:normAutofit/>
          </a:bodyPr>
          <a:lstStyle/>
          <a:p>
            <a:r>
              <a:rPr lang="en-US" dirty="0"/>
              <a:t>Law and Contact Theory	</a:t>
            </a:r>
          </a:p>
        </p:txBody>
      </p:sp>
      <p:pic>
        <p:nvPicPr>
          <p:cNvPr id="4" name="Picture 3" descr="A picture containing timeline&#10;&#10;Description automatically generated">
            <a:extLst>
              <a:ext uri="{FF2B5EF4-FFF2-40B4-BE49-F238E27FC236}">
                <a16:creationId xmlns:a16="http://schemas.microsoft.com/office/drawing/2014/main" id="{EE4BA5A2-25DE-4D28-BB0C-B01FA9B5F283}"/>
              </a:ext>
            </a:extLst>
          </p:cNvPr>
          <p:cNvPicPr>
            <a:picLocks noChangeAspect="1"/>
          </p:cNvPicPr>
          <p:nvPr/>
        </p:nvPicPr>
        <p:blipFill rotWithShape="1">
          <a:blip r:embed="rId4"/>
          <a:srcRect r="21491" b="10697"/>
          <a:stretch/>
        </p:blipFill>
        <p:spPr>
          <a:xfrm>
            <a:off x="6829620" y="2084176"/>
            <a:ext cx="4985685" cy="3898900"/>
          </a:xfrm>
          <a:prstGeom prst="rect">
            <a:avLst/>
          </a:prstGeom>
        </p:spPr>
      </p:pic>
      <p:sp>
        <p:nvSpPr>
          <p:cNvPr id="3" name="Content Placeholder 2">
            <a:extLst>
              <a:ext uri="{FF2B5EF4-FFF2-40B4-BE49-F238E27FC236}">
                <a16:creationId xmlns:a16="http://schemas.microsoft.com/office/drawing/2014/main" id="{DC1649B9-54C1-4F56-8BEB-EE9AF1D1354D}"/>
              </a:ext>
            </a:extLst>
          </p:cNvPr>
          <p:cNvSpPr>
            <a:spLocks noGrp="1"/>
          </p:cNvSpPr>
          <p:nvPr>
            <p:ph idx="1"/>
          </p:nvPr>
        </p:nvSpPr>
        <p:spPr>
          <a:xfrm>
            <a:off x="1000125" y="2006600"/>
            <a:ext cx="5578457" cy="4546599"/>
          </a:xfrm>
        </p:spPr>
        <p:txBody>
          <a:bodyPr>
            <a:normAutofit/>
          </a:bodyPr>
          <a:lstStyle/>
          <a:p>
            <a:r>
              <a:rPr lang="en-US" sz="2000" dirty="0"/>
              <a:t>In Grutter v. Bollinger (2003), the U.S. Supreme Court held that the Constitution "does not prohibit the law school's narrowly tailored use of race in admissions decisions to further a compelling interest in obtaining the educational benefits that flow from a diverse student body.“</a:t>
            </a:r>
          </a:p>
          <a:p>
            <a:r>
              <a:rPr lang="en-US" sz="2000" dirty="0"/>
              <a:t>Contact theory was submitted as evidence for a nexus between the use of race in admissions decisions and the Government’s compelling interest of decreasing prejudice.</a:t>
            </a:r>
          </a:p>
        </p:txBody>
      </p:sp>
    </p:spTree>
    <p:extLst>
      <p:ext uri="{BB962C8B-B14F-4D97-AF65-F5344CB8AC3E}">
        <p14:creationId xmlns:p14="http://schemas.microsoft.com/office/powerpoint/2010/main" val="2302431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Allport’s</a:t>
            </a:r>
            <a:r>
              <a:rPr lang="en-US" b="1" dirty="0"/>
              <a:t> definition of contact theory</a:t>
            </a:r>
          </a:p>
        </p:txBody>
      </p:sp>
      <p:sp>
        <p:nvSpPr>
          <p:cNvPr id="3" name="Content Placeholder 2"/>
          <p:cNvSpPr>
            <a:spLocks noGrp="1"/>
          </p:cNvSpPr>
          <p:nvPr>
            <p:ph idx="1"/>
          </p:nvPr>
        </p:nvSpPr>
        <p:spPr/>
        <p:txBody>
          <a:bodyPr anchor="t">
            <a:normAutofit/>
          </a:bodyPr>
          <a:lstStyle/>
          <a:p>
            <a:pPr marL="0" indent="0">
              <a:buNone/>
            </a:pPr>
            <a:r>
              <a:rPr lang="en-US" sz="2400" dirty="0"/>
              <a:t>"[Prejudice] may be reduced by equal status contact between majority and minority groups in the pursuit of common goals. The effect is greatly enhanced if this contact is sanctioned by institutional supports (i.e., by law, custom, or local atmosphere), and provided it is of a sort that leads to the perception of common interests and common humanity between members of the two groups."</a:t>
            </a:r>
          </a:p>
          <a:p>
            <a:r>
              <a:rPr lang="en-US" sz="2400" dirty="0"/>
              <a:t>— Gordon W. </a:t>
            </a:r>
            <a:r>
              <a:rPr lang="en-US" sz="2400" dirty="0" err="1"/>
              <a:t>Allport</a:t>
            </a:r>
            <a:r>
              <a:rPr lang="en-US" sz="2400" dirty="0"/>
              <a:t>, The Nature of Prejudice (1954)</a:t>
            </a:r>
          </a:p>
        </p:txBody>
      </p:sp>
    </p:spTree>
    <p:extLst>
      <p:ext uri="{BB962C8B-B14F-4D97-AF65-F5344CB8AC3E}">
        <p14:creationId xmlns:p14="http://schemas.microsoft.com/office/powerpoint/2010/main" val="1852390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Allport’s</a:t>
            </a:r>
            <a:r>
              <a:rPr lang="en-US" b="1" dirty="0"/>
              <a:t> four conditions for decreasing prejudice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5134924"/>
              </p:ext>
            </p:extLst>
          </p:nvPr>
        </p:nvGraphicFramePr>
        <p:xfrm>
          <a:off x="685800" y="2141537"/>
          <a:ext cx="10131426" cy="375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06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DD98FD9-16FD-43D2-92C1-40E6351565D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45D14ED-1614-4056-BC4E-E93FC016FD2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0593CBE-DCFB-459B-A0F3-7DDA80735F4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556D100-F1C5-4402-B546-BA0222DE940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2FA8BEE-AE2D-43D5-B6A1-347E1F2BA28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6CFD64A9-6378-40B8-A6AB-AF911BB873C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76D56ECE-5A3C-4601-8370-D7A4DB00E415}"/>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6004829D-BD45-4BDE-8D70-A47E7A0B97F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55F9EFF4-56F2-45C4-BDB9-9DB2A48C6D9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405020E-DF26-4132-99C9-0B93C3EBB397}"/>
              </a:ext>
            </a:extLst>
          </p:cNvPr>
          <p:cNvSpPr/>
          <p:nvPr/>
        </p:nvSpPr>
        <p:spPr>
          <a:xfrm>
            <a:off x="315686" y="315686"/>
            <a:ext cx="11538857" cy="635725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DE85BA-0677-480E-8041-8D7086F7C0E0}"/>
              </a:ext>
            </a:extLst>
          </p:cNvPr>
          <p:cNvSpPr>
            <a:spLocks noGrp="1"/>
          </p:cNvSpPr>
          <p:nvPr>
            <p:ph type="title"/>
          </p:nvPr>
        </p:nvSpPr>
        <p:spPr/>
        <p:txBody>
          <a:bodyPr/>
          <a:lstStyle/>
          <a:p>
            <a:r>
              <a:rPr lang="en-US" b="1" dirty="0"/>
              <a:t>How does contact theory work?</a:t>
            </a:r>
          </a:p>
        </p:txBody>
      </p:sp>
      <p:sp>
        <p:nvSpPr>
          <p:cNvPr id="4" name="Oval 3">
            <a:extLst>
              <a:ext uri="{FF2B5EF4-FFF2-40B4-BE49-F238E27FC236}">
                <a16:creationId xmlns:a16="http://schemas.microsoft.com/office/drawing/2014/main" id="{60FEE128-41A7-489C-9E7C-DD233A1ACC70}"/>
              </a:ext>
            </a:extLst>
          </p:cNvPr>
          <p:cNvSpPr/>
          <p:nvPr/>
        </p:nvSpPr>
        <p:spPr>
          <a:xfrm>
            <a:off x="2193024" y="2880149"/>
            <a:ext cx="2193474" cy="1080120"/>
          </a:xfrm>
          <a:prstGeom prst="ellipse">
            <a:avLst/>
          </a:prstGeom>
          <a:solidFill>
            <a:srgbClr val="996633"/>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w Cen MT"/>
                <a:ea typeface="+mn-ea"/>
                <a:cs typeface="Calibri" pitchFamily="34" charset="0"/>
              </a:rPr>
              <a:t>Outgroup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w Cen MT"/>
                <a:ea typeface="+mn-ea"/>
                <a:cs typeface="Calibri" pitchFamily="34" charset="0"/>
              </a:rPr>
              <a:t>Contact</a:t>
            </a:r>
          </a:p>
        </p:txBody>
      </p:sp>
      <p:sp>
        <p:nvSpPr>
          <p:cNvPr id="5" name="Oval 4">
            <a:extLst>
              <a:ext uri="{FF2B5EF4-FFF2-40B4-BE49-F238E27FC236}">
                <a16:creationId xmlns:a16="http://schemas.microsoft.com/office/drawing/2014/main" id="{058E0131-C89D-434C-87F1-EF4B4FCB1A6B}"/>
              </a:ext>
            </a:extLst>
          </p:cNvPr>
          <p:cNvSpPr/>
          <p:nvPr/>
        </p:nvSpPr>
        <p:spPr>
          <a:xfrm>
            <a:off x="5225474" y="3672237"/>
            <a:ext cx="2193474" cy="1080120"/>
          </a:xfrm>
          <a:prstGeom prst="ellipse">
            <a:avLst/>
          </a:prstGeom>
          <a:solidFill>
            <a:srgbClr val="EBDDC3">
              <a:lumMod val="25000"/>
            </a:srgbClr>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w Cen MT"/>
                <a:ea typeface="+mn-ea"/>
                <a:cs typeface="Calibri" pitchFamily="34" charset="0"/>
              </a:rPr>
              <a:t>Intergroup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w Cen MT"/>
                <a:ea typeface="+mn-ea"/>
                <a:cs typeface="Calibri" pitchFamily="34" charset="0"/>
              </a:rPr>
              <a:t>Anxiety &amp; Threat</a:t>
            </a:r>
          </a:p>
        </p:txBody>
      </p:sp>
      <p:sp>
        <p:nvSpPr>
          <p:cNvPr id="6" name="Oval 5">
            <a:extLst>
              <a:ext uri="{FF2B5EF4-FFF2-40B4-BE49-F238E27FC236}">
                <a16:creationId xmlns:a16="http://schemas.microsoft.com/office/drawing/2014/main" id="{113294F4-447A-44F7-A9AE-7645C5040DDD}"/>
              </a:ext>
            </a:extLst>
          </p:cNvPr>
          <p:cNvSpPr/>
          <p:nvPr/>
        </p:nvSpPr>
        <p:spPr>
          <a:xfrm>
            <a:off x="5160817" y="2142067"/>
            <a:ext cx="2193474" cy="1080120"/>
          </a:xfrm>
          <a:prstGeom prst="ellipse">
            <a:avLst/>
          </a:prstGeom>
          <a:solidFill>
            <a:srgbClr val="EBDDC3">
              <a:lumMod val="25000"/>
            </a:srgbClr>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Tw Cen MT"/>
                <a:ea typeface="+mn-ea"/>
                <a:cs typeface="Calibri" pitchFamily="34" charset="0"/>
              </a:rPr>
              <a:t>Empathy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Tw Cen MT"/>
                <a:ea typeface="+mn-ea"/>
                <a:cs typeface="Calibri" pitchFamily="34" charset="0"/>
              </a:rPr>
              <a:t>Perspective-taking</a:t>
            </a:r>
          </a:p>
        </p:txBody>
      </p:sp>
      <p:sp>
        <p:nvSpPr>
          <p:cNvPr id="7" name="Oval 6">
            <a:extLst>
              <a:ext uri="{FF2B5EF4-FFF2-40B4-BE49-F238E27FC236}">
                <a16:creationId xmlns:a16="http://schemas.microsoft.com/office/drawing/2014/main" id="{0DA027D3-5DCD-4F05-93D1-61780B4FBEDE}"/>
              </a:ext>
            </a:extLst>
          </p:cNvPr>
          <p:cNvSpPr/>
          <p:nvPr/>
        </p:nvSpPr>
        <p:spPr>
          <a:xfrm>
            <a:off x="8351325" y="2953070"/>
            <a:ext cx="2193474" cy="1080120"/>
          </a:xfrm>
          <a:prstGeom prst="ellipse">
            <a:avLst/>
          </a:prstGeom>
          <a:solidFill>
            <a:sysClr val="windowText" lastClr="000000">
              <a:lumMod val="65000"/>
              <a:lumOff val="35000"/>
            </a:sysClr>
          </a:solidFill>
          <a:ln w="1905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w Cen MT"/>
                <a:ea typeface="+mn-ea"/>
                <a:cs typeface="Calibri" pitchFamily="34" charset="0"/>
              </a:rPr>
              <a:t>Positive attitude to outgroup</a:t>
            </a:r>
            <a:endParaRPr kumimoji="0" lang="en-GB" sz="1800" b="0" i="0" u="none" strike="noStrike" kern="0" cap="none" spc="0" normalizeH="0" baseline="0" noProof="0" dirty="0">
              <a:ln>
                <a:noFill/>
              </a:ln>
              <a:solidFill>
                <a:prstClr val="white"/>
              </a:solidFill>
              <a:effectLst/>
              <a:uLnTx/>
              <a:uFillTx/>
              <a:latin typeface="Tw Cen MT"/>
              <a:ea typeface="+mn-ea"/>
              <a:cs typeface="Calibri" pitchFamily="34" charset="0"/>
            </a:endParaRPr>
          </a:p>
        </p:txBody>
      </p:sp>
      <p:cxnSp>
        <p:nvCxnSpPr>
          <p:cNvPr id="8" name="Straight Arrow Connector 7">
            <a:extLst>
              <a:ext uri="{FF2B5EF4-FFF2-40B4-BE49-F238E27FC236}">
                <a16:creationId xmlns:a16="http://schemas.microsoft.com/office/drawing/2014/main" id="{E2AC79CF-64D6-4547-8838-34EEBE312D95}"/>
              </a:ext>
            </a:extLst>
          </p:cNvPr>
          <p:cNvCxnSpPr/>
          <p:nvPr/>
        </p:nvCxnSpPr>
        <p:spPr>
          <a:xfrm>
            <a:off x="4386498" y="3679742"/>
            <a:ext cx="818068" cy="540060"/>
          </a:xfrm>
          <a:prstGeom prst="straightConnector1">
            <a:avLst/>
          </a:prstGeom>
          <a:noFill/>
          <a:ln w="38100" cap="flat" cmpd="sng" algn="ctr">
            <a:solidFill>
              <a:srgbClr val="B11F3E"/>
            </a:solidFill>
            <a:prstDash val="solid"/>
            <a:tailEnd type="arrow"/>
          </a:ln>
          <a:effectLst/>
        </p:spPr>
      </p:cxnSp>
      <p:cxnSp>
        <p:nvCxnSpPr>
          <p:cNvPr id="9" name="Straight Arrow Connector 8">
            <a:extLst>
              <a:ext uri="{FF2B5EF4-FFF2-40B4-BE49-F238E27FC236}">
                <a16:creationId xmlns:a16="http://schemas.microsoft.com/office/drawing/2014/main" id="{EE407C65-DB11-424C-977F-8B0AC3B81A8D}"/>
              </a:ext>
            </a:extLst>
          </p:cNvPr>
          <p:cNvCxnSpPr/>
          <p:nvPr/>
        </p:nvCxnSpPr>
        <p:spPr>
          <a:xfrm>
            <a:off x="7418949" y="2682127"/>
            <a:ext cx="932376" cy="558062"/>
          </a:xfrm>
          <a:prstGeom prst="straightConnector1">
            <a:avLst/>
          </a:prstGeom>
          <a:noFill/>
          <a:ln w="38100" cap="flat" cmpd="sng" algn="ctr">
            <a:solidFill>
              <a:srgbClr val="94B6D2">
                <a:lumMod val="50000"/>
              </a:srgbClr>
            </a:solidFill>
            <a:prstDash val="solid"/>
            <a:tailEnd type="arrow"/>
          </a:ln>
          <a:effectLst/>
        </p:spPr>
      </p:cxnSp>
      <p:cxnSp>
        <p:nvCxnSpPr>
          <p:cNvPr id="10" name="Straight Arrow Connector 9">
            <a:extLst>
              <a:ext uri="{FF2B5EF4-FFF2-40B4-BE49-F238E27FC236}">
                <a16:creationId xmlns:a16="http://schemas.microsoft.com/office/drawing/2014/main" id="{927B5E41-D354-4BD2-8908-C998BAC50604}"/>
              </a:ext>
            </a:extLst>
          </p:cNvPr>
          <p:cNvCxnSpPr/>
          <p:nvPr/>
        </p:nvCxnSpPr>
        <p:spPr>
          <a:xfrm flipV="1">
            <a:off x="7487229" y="3679743"/>
            <a:ext cx="864096" cy="532554"/>
          </a:xfrm>
          <a:prstGeom prst="straightConnector1">
            <a:avLst/>
          </a:prstGeom>
          <a:noFill/>
          <a:ln w="38100" cap="flat" cmpd="sng" algn="ctr">
            <a:solidFill>
              <a:srgbClr val="B11F3E"/>
            </a:solidFill>
            <a:prstDash val="solid"/>
            <a:tailEnd type="arrow"/>
          </a:ln>
          <a:effectLst/>
        </p:spPr>
      </p:cxnSp>
      <p:cxnSp>
        <p:nvCxnSpPr>
          <p:cNvPr id="11" name="Straight Arrow Connector 10">
            <a:extLst>
              <a:ext uri="{FF2B5EF4-FFF2-40B4-BE49-F238E27FC236}">
                <a16:creationId xmlns:a16="http://schemas.microsoft.com/office/drawing/2014/main" id="{D3F0FC68-88D9-446E-A6A4-AAAF8A384AC4}"/>
              </a:ext>
            </a:extLst>
          </p:cNvPr>
          <p:cNvCxnSpPr/>
          <p:nvPr/>
        </p:nvCxnSpPr>
        <p:spPr>
          <a:xfrm flipV="1">
            <a:off x="4345337" y="2682127"/>
            <a:ext cx="749010" cy="468052"/>
          </a:xfrm>
          <a:prstGeom prst="straightConnector1">
            <a:avLst/>
          </a:prstGeom>
          <a:noFill/>
          <a:ln w="38100" cap="flat" cmpd="sng" algn="ctr">
            <a:solidFill>
              <a:srgbClr val="94B6D2">
                <a:lumMod val="50000"/>
              </a:srgbClr>
            </a:solidFill>
            <a:prstDash val="solid"/>
            <a:tailEnd type="arrow"/>
          </a:ln>
          <a:effectLst/>
        </p:spPr>
      </p:cxnSp>
      <p:sp>
        <p:nvSpPr>
          <p:cNvPr id="12" name="Footer Placeholder 1">
            <a:extLst>
              <a:ext uri="{FF2B5EF4-FFF2-40B4-BE49-F238E27FC236}">
                <a16:creationId xmlns:a16="http://schemas.microsoft.com/office/drawing/2014/main" id="{66F1057E-075B-4782-9001-CAD9997953F2}"/>
              </a:ext>
            </a:extLst>
          </p:cNvPr>
          <p:cNvSpPr txBox="1">
            <a:spLocks/>
          </p:cNvSpPr>
          <p:nvPr/>
        </p:nvSpPr>
        <p:spPr>
          <a:xfrm>
            <a:off x="4358320" y="5472437"/>
            <a:ext cx="3603996" cy="576064"/>
          </a:xfrm>
          <a:prstGeom prst="rect">
            <a:avLst/>
          </a:prstGeom>
        </p:spPr>
        <p:txBody>
          <a:bodyPr vert="horz" anchor="ctr"/>
          <a:lstStyle>
            <a:defPPr>
              <a:defRPr lang="en-GB"/>
            </a:defPPr>
            <a:lvl1pPr algn="r" rtl="0" eaLnBrk="1" fontAlgn="base" latinLnBrk="0" hangingPunct="1">
              <a:spcBef>
                <a:spcPct val="0"/>
              </a:spcBef>
              <a:spcAft>
                <a:spcPct val="0"/>
              </a:spcAft>
              <a:defRPr kumimoji="0" sz="14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defTabSz="914400">
              <a:defRPr/>
            </a:pPr>
            <a:r>
              <a:rPr lang="en-US" sz="1800" b="1" dirty="0">
                <a:solidFill>
                  <a:prstClr val="black"/>
                </a:solidFill>
                <a:latin typeface="Tw Cen MT"/>
                <a:cs typeface="Calibri" pitchFamily="34" charset="0"/>
              </a:rPr>
              <a:t>Associations</a:t>
            </a:r>
          </a:p>
          <a:p>
            <a:pPr algn="l" defTabSz="914400">
              <a:defRPr/>
            </a:pPr>
            <a:r>
              <a:rPr lang="en-US" sz="1800" b="1" dirty="0">
                <a:solidFill>
                  <a:srgbClr val="1F497D">
                    <a:lumMod val="75000"/>
                  </a:srgbClr>
                </a:solidFill>
                <a:latin typeface="Tw Cen MT"/>
                <a:cs typeface="Calibri" pitchFamily="34" charset="0"/>
              </a:rPr>
              <a:t>Blue = positive relationship/ increases</a:t>
            </a:r>
          </a:p>
          <a:p>
            <a:pPr algn="l" defTabSz="914400">
              <a:defRPr/>
            </a:pPr>
            <a:r>
              <a:rPr lang="en-US" sz="1800" b="1" dirty="0">
                <a:solidFill>
                  <a:srgbClr val="B11F3E"/>
                </a:solidFill>
                <a:latin typeface="Tw Cen MT"/>
                <a:cs typeface="Calibri" pitchFamily="34" charset="0"/>
              </a:rPr>
              <a:t>Red = negative relationship/ decreases</a:t>
            </a:r>
          </a:p>
        </p:txBody>
      </p:sp>
    </p:spTree>
    <p:extLst>
      <p:ext uri="{BB962C8B-B14F-4D97-AF65-F5344CB8AC3E}">
        <p14:creationId xmlns:p14="http://schemas.microsoft.com/office/powerpoint/2010/main" val="166781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22" presetClass="entr" presetSubtype="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A9A56-67DB-4DFA-BDAA-B51CCC1C37D4}"/>
              </a:ext>
            </a:extLst>
          </p:cNvPr>
          <p:cNvSpPr>
            <a:spLocks noGrp="1"/>
          </p:cNvSpPr>
          <p:nvPr>
            <p:ph type="title"/>
          </p:nvPr>
        </p:nvSpPr>
        <p:spPr/>
        <p:txBody>
          <a:bodyPr/>
          <a:lstStyle/>
          <a:p>
            <a:r>
              <a:rPr lang="en-US" dirty="0"/>
              <a:t>Trekkies</a:t>
            </a:r>
          </a:p>
        </p:txBody>
      </p:sp>
      <p:pic>
        <p:nvPicPr>
          <p:cNvPr id="6" name="Content Placeholder 5" descr="A group of people looking at each other&#10;&#10;Description automatically generated">
            <a:extLst>
              <a:ext uri="{FF2B5EF4-FFF2-40B4-BE49-F238E27FC236}">
                <a16:creationId xmlns:a16="http://schemas.microsoft.com/office/drawing/2014/main" id="{2C7FA717-ADA3-4A42-8AA3-B85CD6F4F72E}"/>
              </a:ext>
            </a:extLst>
          </p:cNvPr>
          <p:cNvPicPr>
            <a:picLocks noGrp="1" noChangeAspect="1"/>
          </p:cNvPicPr>
          <p:nvPr>
            <p:ph idx="1"/>
          </p:nvPr>
        </p:nvPicPr>
        <p:blipFill rotWithShape="1">
          <a:blip r:embed="rId3"/>
          <a:srcRect b="17165"/>
          <a:stretch/>
        </p:blipFill>
        <p:spPr>
          <a:xfrm>
            <a:off x="685801" y="2215217"/>
            <a:ext cx="3668771" cy="4430910"/>
          </a:xfrm>
        </p:spPr>
      </p:pic>
      <p:pic>
        <p:nvPicPr>
          <p:cNvPr id="4" name="Picture 3">
            <a:extLst>
              <a:ext uri="{FF2B5EF4-FFF2-40B4-BE49-F238E27FC236}">
                <a16:creationId xmlns:a16="http://schemas.microsoft.com/office/drawing/2014/main" id="{E31E2DF2-DE1D-4BBF-B37B-53C9C3EE3946}"/>
              </a:ext>
            </a:extLst>
          </p:cNvPr>
          <p:cNvPicPr>
            <a:picLocks noChangeAspect="1"/>
          </p:cNvPicPr>
          <p:nvPr/>
        </p:nvPicPr>
        <p:blipFill rotWithShape="1">
          <a:blip r:embed="rId4"/>
          <a:srcRect l="13700" r="8716"/>
          <a:stretch/>
        </p:blipFill>
        <p:spPr>
          <a:xfrm>
            <a:off x="4709285" y="2215217"/>
            <a:ext cx="6107941" cy="4430910"/>
          </a:xfrm>
          <a:prstGeom prst="rect">
            <a:avLst/>
          </a:prstGeom>
        </p:spPr>
      </p:pic>
    </p:spTree>
    <p:extLst>
      <p:ext uri="{BB962C8B-B14F-4D97-AF65-F5344CB8AC3E}">
        <p14:creationId xmlns:p14="http://schemas.microsoft.com/office/powerpoint/2010/main" val="73174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A887-2CE0-468B-9ED9-5A34FA980071}"/>
              </a:ext>
            </a:extLst>
          </p:cNvPr>
          <p:cNvSpPr>
            <a:spLocks noGrp="1"/>
          </p:cNvSpPr>
          <p:nvPr>
            <p:ph type="title"/>
          </p:nvPr>
        </p:nvSpPr>
        <p:spPr/>
        <p:txBody>
          <a:bodyPr/>
          <a:lstStyle/>
          <a:p>
            <a:r>
              <a:rPr lang="en-US" b="1" dirty="0"/>
              <a:t>The multiplier effect of contact</a:t>
            </a:r>
          </a:p>
        </p:txBody>
      </p:sp>
      <p:sp>
        <p:nvSpPr>
          <p:cNvPr id="11" name="Content Placeholder 2">
            <a:extLst>
              <a:ext uri="{FF2B5EF4-FFF2-40B4-BE49-F238E27FC236}">
                <a16:creationId xmlns:a16="http://schemas.microsoft.com/office/drawing/2014/main" id="{70BBADA3-B731-4D60-BF7A-3B2789EC461F}"/>
              </a:ext>
            </a:extLst>
          </p:cNvPr>
          <p:cNvSpPr txBox="1">
            <a:spLocks/>
          </p:cNvSpPr>
          <p:nvPr/>
        </p:nvSpPr>
        <p:spPr>
          <a:xfrm>
            <a:off x="544286" y="2231571"/>
            <a:ext cx="7426261" cy="4187418"/>
          </a:xfrm>
          <a:prstGeom prst="rect">
            <a:avLst/>
          </a:prstGeom>
        </p:spPr>
        <p:txBody>
          <a:bodyPr vert="horz">
            <a:normAutofit fontScale="925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marR="0" lvl="0" indent="-320040"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a:ln>
                  <a:noFill/>
                </a:ln>
                <a:effectLst/>
                <a:uLnTx/>
                <a:uFillTx/>
                <a:latin typeface="Tw Cen MT"/>
                <a:ea typeface="+mn-ea"/>
                <a:cs typeface="+mn-cs"/>
              </a:rPr>
              <a:t>‘Extended Contact’</a:t>
            </a:r>
          </a:p>
          <a:p>
            <a:pPr marL="320040" marR="0" lvl="1" indent="0" algn="l" defTabSz="914400" rtl="0" eaLnBrk="1" fontAlgn="auto" latinLnBrk="0" hangingPunct="1">
              <a:lnSpc>
                <a:spcPct val="100000"/>
              </a:lnSpc>
              <a:spcBef>
                <a:spcPts val="550"/>
              </a:spcBef>
              <a:spcAft>
                <a:spcPts val="0"/>
              </a:spcAft>
              <a:buClr>
                <a:srgbClr val="94B6D2"/>
              </a:buClr>
              <a:buSzPct val="70000"/>
              <a:buFont typeface="Wingdings 2"/>
              <a:buNone/>
              <a:tabLst/>
              <a:defRPr/>
            </a:pPr>
            <a:r>
              <a:rPr kumimoji="0" lang="en-US" sz="2600" b="0" i="0" u="none" strike="noStrike" kern="1200" cap="none" spc="0" normalizeH="0" baseline="0" noProof="0" dirty="0">
                <a:ln>
                  <a:noFill/>
                </a:ln>
                <a:effectLst/>
                <a:uLnTx/>
                <a:uFillTx/>
                <a:latin typeface="Tw Cen MT"/>
                <a:ea typeface="+mn-ea"/>
                <a:cs typeface="+mn-cs"/>
              </a:rPr>
              <a:t>Knowing your friends have outgroup friends reduces prejudice towards that outgroup, even if you don’t have outgroup friends yourself</a:t>
            </a:r>
          </a:p>
          <a:p>
            <a:pPr marL="320040" marR="0" lvl="0" indent="-320040"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a:ln>
                  <a:noFill/>
                </a:ln>
                <a:effectLst/>
                <a:uLnTx/>
                <a:uFillTx/>
                <a:latin typeface="Tw Cen MT"/>
                <a:ea typeface="+mn-ea"/>
                <a:cs typeface="+mn-cs"/>
              </a:rPr>
              <a:t>‘Secondary Transfer Effect’</a:t>
            </a:r>
          </a:p>
          <a:p>
            <a:pPr marL="365760" marR="0" lvl="1" indent="0" algn="l" defTabSz="914400" rtl="0" eaLnBrk="1" fontAlgn="auto" latinLnBrk="0" hangingPunct="1">
              <a:lnSpc>
                <a:spcPct val="100000"/>
              </a:lnSpc>
              <a:spcBef>
                <a:spcPts val="550"/>
              </a:spcBef>
              <a:spcAft>
                <a:spcPts val="0"/>
              </a:spcAft>
              <a:buClr>
                <a:srgbClr val="94B6D2"/>
              </a:buClr>
              <a:buSzPct val="70000"/>
              <a:buFont typeface="Wingdings 2"/>
              <a:buNone/>
              <a:tabLst/>
              <a:defRPr/>
            </a:pPr>
            <a:r>
              <a:rPr kumimoji="0" lang="en-US" sz="2500" b="0" i="0" u="none" strike="noStrike" kern="1200" cap="none" spc="0" normalizeH="0" baseline="0" noProof="0" dirty="0">
                <a:ln>
                  <a:noFill/>
                </a:ln>
                <a:effectLst/>
                <a:uLnTx/>
                <a:uFillTx/>
                <a:latin typeface="Tw Cen MT"/>
                <a:ea typeface="+mn-ea"/>
                <a:cs typeface="+mn-cs"/>
              </a:rPr>
              <a:t>Contact with one outgroup not only reduces prejudice towards that outgroup but also towards other outgroups</a:t>
            </a:r>
            <a:endParaRPr kumimoji="0" lang="en-US" sz="2600" b="0" i="0" u="none" strike="noStrike" kern="1200" cap="none" spc="0" normalizeH="0" baseline="0" noProof="0" dirty="0">
              <a:ln>
                <a:noFill/>
              </a:ln>
              <a:effectLst/>
              <a:uLnTx/>
              <a:uFillTx/>
              <a:latin typeface="Tw Cen MT"/>
              <a:ea typeface="+mn-ea"/>
              <a:cs typeface="+mn-cs"/>
            </a:endParaRPr>
          </a:p>
          <a:p>
            <a:pPr marL="320040" marR="0" lvl="0" indent="-320040"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n-US" sz="2900" b="0" i="0" u="none" strike="noStrike" kern="1200" cap="none" spc="0" normalizeH="0" baseline="0" noProof="0" dirty="0">
                <a:ln>
                  <a:noFill/>
                </a:ln>
                <a:effectLst/>
                <a:uLnTx/>
                <a:uFillTx/>
                <a:latin typeface="Tw Cen MT"/>
                <a:ea typeface="+mn-ea"/>
                <a:cs typeface="+mn-cs"/>
              </a:rPr>
              <a:t>‘Contextual Effect’</a:t>
            </a:r>
          </a:p>
          <a:p>
            <a:pPr marL="365760" marR="0" lvl="1" indent="0" algn="l" defTabSz="914400" rtl="0" eaLnBrk="1" fontAlgn="auto" latinLnBrk="0" hangingPunct="1">
              <a:lnSpc>
                <a:spcPct val="100000"/>
              </a:lnSpc>
              <a:spcBef>
                <a:spcPts val="550"/>
              </a:spcBef>
              <a:spcAft>
                <a:spcPts val="0"/>
              </a:spcAft>
              <a:buClr>
                <a:srgbClr val="94B6D2"/>
              </a:buClr>
              <a:buSzPct val="70000"/>
              <a:buFont typeface="Wingdings 2"/>
              <a:buNone/>
              <a:tabLst/>
              <a:defRPr/>
            </a:pPr>
            <a:r>
              <a:rPr kumimoji="0" lang="en-US" sz="2500" b="0" i="0" u="none" strike="noStrike" kern="1200" cap="none" spc="0" normalizeH="0" baseline="0" noProof="0" dirty="0">
                <a:ln>
                  <a:noFill/>
                </a:ln>
                <a:effectLst/>
                <a:uLnTx/>
                <a:uFillTx/>
                <a:latin typeface="Tw Cen MT"/>
                <a:ea typeface="+mn-ea"/>
                <a:cs typeface="+mn-cs"/>
              </a:rPr>
              <a:t>Positive effect of living in an area where </a:t>
            </a:r>
            <a:r>
              <a:rPr kumimoji="0" lang="en-US" sz="2500" b="0" i="1" u="none" strike="noStrike" kern="1200" cap="none" spc="0" normalizeH="0" baseline="0" noProof="0" dirty="0">
                <a:ln>
                  <a:noFill/>
                </a:ln>
                <a:effectLst/>
                <a:uLnTx/>
                <a:uFillTx/>
                <a:latin typeface="Tw Cen MT"/>
                <a:ea typeface="+mn-ea"/>
                <a:cs typeface="+mn-cs"/>
              </a:rPr>
              <a:t>others</a:t>
            </a:r>
            <a:r>
              <a:rPr kumimoji="0" lang="en-US" sz="2500" b="0" i="0" u="none" strike="noStrike" kern="1200" cap="none" spc="0" normalizeH="0" baseline="0" noProof="0" dirty="0">
                <a:ln>
                  <a:noFill/>
                </a:ln>
                <a:effectLst/>
                <a:uLnTx/>
                <a:uFillTx/>
                <a:latin typeface="Tw Cen MT"/>
                <a:ea typeface="+mn-ea"/>
                <a:cs typeface="+mn-cs"/>
              </a:rPr>
              <a:t> have positive contact – over and above own contact; </a:t>
            </a:r>
            <a:r>
              <a:rPr kumimoji="0" lang="en-US" sz="2500" b="0" i="1" u="none" strike="noStrike" kern="1200" cap="none" spc="0" normalizeH="0" baseline="0" noProof="0" dirty="0">
                <a:ln>
                  <a:noFill/>
                </a:ln>
                <a:effectLst/>
                <a:uLnTx/>
                <a:uFillTx/>
                <a:latin typeface="Tw Cen MT"/>
                <a:ea typeface="+mn-ea"/>
                <a:cs typeface="+mn-cs"/>
              </a:rPr>
              <a:t>norms</a:t>
            </a:r>
            <a:r>
              <a:rPr kumimoji="0" lang="en-US" sz="2500" b="0" i="0" u="none" strike="noStrike" kern="1200" cap="none" spc="0" normalizeH="0" baseline="0" noProof="0" dirty="0">
                <a:ln>
                  <a:noFill/>
                </a:ln>
                <a:effectLst/>
                <a:uLnTx/>
                <a:uFillTx/>
                <a:latin typeface="Tw Cen MT"/>
                <a:ea typeface="+mn-ea"/>
                <a:cs typeface="+mn-cs"/>
              </a:rPr>
              <a:t> matter.</a:t>
            </a:r>
          </a:p>
        </p:txBody>
      </p:sp>
      <p:grpSp>
        <p:nvGrpSpPr>
          <p:cNvPr id="13" name="Gruppieren 6">
            <a:extLst>
              <a:ext uri="{FF2B5EF4-FFF2-40B4-BE49-F238E27FC236}">
                <a16:creationId xmlns:a16="http://schemas.microsoft.com/office/drawing/2014/main" id="{4F7D7236-2F8F-45E7-8D2E-6DE72B46DEAC}"/>
              </a:ext>
            </a:extLst>
          </p:cNvPr>
          <p:cNvGrpSpPr>
            <a:grpSpLocks noChangeAspect="1"/>
          </p:cNvGrpSpPr>
          <p:nvPr/>
        </p:nvGrpSpPr>
        <p:grpSpPr>
          <a:xfrm>
            <a:off x="8061252" y="1504638"/>
            <a:ext cx="3586462" cy="2470522"/>
            <a:chOff x="1933257" y="1611313"/>
            <a:chExt cx="5277485" cy="3635375"/>
          </a:xfrm>
        </p:grpSpPr>
        <p:sp>
          <p:nvSpPr>
            <p:cNvPr id="14" name="Rechteck 4">
              <a:extLst>
                <a:ext uri="{FF2B5EF4-FFF2-40B4-BE49-F238E27FC236}">
                  <a16:creationId xmlns:a16="http://schemas.microsoft.com/office/drawing/2014/main" id="{188DE9A9-1B62-4E98-8008-48BEF242C24F}"/>
                </a:ext>
              </a:extLst>
            </p:cNvPr>
            <p:cNvSpPr>
              <a:spLocks noChangeAspect="1"/>
            </p:cNvSpPr>
            <p:nvPr/>
          </p:nvSpPr>
          <p:spPr>
            <a:xfrm>
              <a:off x="1933257" y="1611313"/>
              <a:ext cx="5277485" cy="3635375"/>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de-DE">
                <a:solidFill>
                  <a:prstClr val="black"/>
                </a:solidFill>
                <a:latin typeface="Tw Cen MT"/>
              </a:endParaRPr>
            </a:p>
          </p:txBody>
        </p:sp>
        <p:pic>
          <p:nvPicPr>
            <p:cNvPr id="15" name="Grafik 5">
              <a:extLst>
                <a:ext uri="{FF2B5EF4-FFF2-40B4-BE49-F238E27FC236}">
                  <a16:creationId xmlns:a16="http://schemas.microsoft.com/office/drawing/2014/main" id="{1C6E9039-375D-48AA-B25B-0A737DB9774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7595" y="1791017"/>
              <a:ext cx="4448810" cy="3275965"/>
            </a:xfrm>
            <a:prstGeom prst="rect">
              <a:avLst/>
            </a:prstGeom>
            <a:noFill/>
            <a:ln>
              <a:noFill/>
            </a:ln>
          </p:spPr>
        </p:pic>
      </p:grpSp>
      <p:pic>
        <p:nvPicPr>
          <p:cNvPr id="16" name="Picture 15">
            <a:extLst>
              <a:ext uri="{FF2B5EF4-FFF2-40B4-BE49-F238E27FC236}">
                <a16:creationId xmlns:a16="http://schemas.microsoft.com/office/drawing/2014/main" id="{6B64729B-1036-407F-BFCA-A5EF35BAF5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2509" y="4214645"/>
            <a:ext cx="3246231" cy="23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53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1258</Words>
  <Application>Microsoft Office PowerPoint</Application>
  <PresentationFormat>Widescreen</PresentationFormat>
  <Paragraphs>94</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Tw Cen MT</vt:lpstr>
      <vt:lpstr>Wingdings</vt:lpstr>
      <vt:lpstr>Wingdings 2</vt:lpstr>
      <vt:lpstr>Celestial</vt:lpstr>
      <vt:lpstr>Contact Theory</vt:lpstr>
      <vt:lpstr>Exercise</vt:lpstr>
      <vt:lpstr>What is Contact Theory</vt:lpstr>
      <vt:lpstr>Law and Contact Theory </vt:lpstr>
      <vt:lpstr>Allport’s definition of contact theory</vt:lpstr>
      <vt:lpstr>Allport’s four conditions for decreasing prejudice</vt:lpstr>
      <vt:lpstr>How does contact theory work?</vt:lpstr>
      <vt:lpstr>Trekkies</vt:lpstr>
      <vt:lpstr>The multiplier effect of contact</vt:lpstr>
      <vt:lpstr>Empirical Research: Race</vt:lpstr>
      <vt:lpstr>Empirical Research: LGBTQ+</vt:lpstr>
      <vt:lpstr>Empirical research: Religion</vt:lpstr>
      <vt:lpstr>Indirect contact theory</vt:lpstr>
      <vt:lpstr>Examples of Indirect Contact</vt:lpstr>
      <vt:lpstr>Meta-analytic Evidence for Contact Theory</vt:lpstr>
      <vt:lpstr>Can increased contact lead to increased negative feelings?</vt:lpstr>
      <vt:lpstr>Conclusions</vt:lpstr>
      <vt:lpstr>Turning Theory into Application</vt:lpstr>
      <vt:lpstr>Case Study: RAIN Gender Identity Panels</vt:lpstr>
      <vt:lpstr>Case Study: BRG Leadership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Contact Theory</dc:title>
  <dc:creator>Spector, Allison (OFM)</dc:creator>
  <cp:lastModifiedBy>Spector, Allison (OFM)</cp:lastModifiedBy>
  <cp:revision>16</cp:revision>
  <dcterms:created xsi:type="dcterms:W3CDTF">2020-10-30T21:20:23Z</dcterms:created>
  <dcterms:modified xsi:type="dcterms:W3CDTF">2020-11-05T16:26:25Z</dcterms:modified>
</cp:coreProperties>
</file>