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65" r:id="rId4"/>
    <p:sldId id="264" r:id="rId5"/>
    <p:sldId id="260" r:id="rId6"/>
    <p:sldId id="284" r:id="rId7"/>
    <p:sldId id="268" r:id="rId8"/>
    <p:sldId id="269" r:id="rId9"/>
    <p:sldId id="270" r:id="rId10"/>
    <p:sldId id="266" r:id="rId11"/>
    <p:sldId id="271" r:id="rId12"/>
    <p:sldId id="272" r:id="rId13"/>
    <p:sldId id="273" r:id="rId14"/>
    <p:sldId id="274" r:id="rId15"/>
    <p:sldId id="275" r:id="rId16"/>
    <p:sldId id="285" r:id="rId17"/>
    <p:sldId id="278" r:id="rId18"/>
    <p:sldId id="276" r:id="rId19"/>
    <p:sldId id="277" r:id="rId20"/>
    <p:sldId id="287" r:id="rId21"/>
    <p:sldId id="286" r:id="rId22"/>
    <p:sldId id="282" r:id="rId23"/>
    <p:sldId id="290" r:id="rId24"/>
    <p:sldId id="289" r:id="rId25"/>
    <p:sldId id="283" r:id="rId26"/>
    <p:sldId id="288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62039" autoAdjust="0"/>
  </p:normalViewPr>
  <p:slideViewPr>
    <p:cSldViewPr snapToGrid="0">
      <p:cViewPr varScale="1">
        <p:scale>
          <a:sx n="67" d="100"/>
          <a:sy n="67" d="100"/>
        </p:scale>
        <p:origin x="227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 sz="3200" baseline="0" dirty="0">
                <a:solidFill>
                  <a:schemeClr val="bg1"/>
                </a:solidFill>
              </a:rPr>
              <a:t>Experienced Incivility at Past or Present Job</a:t>
            </a:r>
          </a:p>
        </c:rich>
      </c:tx>
      <c:layout>
        <c:manualLayout>
          <c:xMode val="edge"/>
          <c:yMode val="edge"/>
          <c:x val="0.23864443897637796"/>
          <c:y val="9.3749994232898981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Experienced Incivility at Past or Present Job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</c:numCache>
            </c:numRef>
          </c:cat>
          <c:val>
            <c:numRef>
              <c:f>Sheet1!$B$2:$B$9</c:f>
              <c:numCache>
                <c:formatCode>0%</c:formatCode>
                <c:ptCount val="8"/>
                <c:pt idx="0">
                  <c:v>0.43</c:v>
                </c:pt>
                <c:pt idx="1">
                  <c:v>0.34</c:v>
                </c:pt>
                <c:pt idx="2">
                  <c:v>0.37</c:v>
                </c:pt>
                <c:pt idx="3">
                  <c:v>0.38</c:v>
                </c:pt>
                <c:pt idx="4">
                  <c:v>0.33</c:v>
                </c:pt>
                <c:pt idx="5">
                  <c:v>0.34</c:v>
                </c:pt>
                <c:pt idx="6">
                  <c:v>0.28999999999999998</c:v>
                </c:pt>
                <c:pt idx="7">
                  <c:v>0.23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B04-4F83-A9FC-AB64239735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16268991"/>
        <c:axId val="416281471"/>
      </c:lineChart>
      <c:catAx>
        <c:axId val="4162689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6281471"/>
        <c:crosses val="autoZero"/>
        <c:auto val="1"/>
        <c:lblAlgn val="ctr"/>
        <c:lblOffset val="100"/>
        <c:noMultiLvlLbl val="0"/>
      </c:catAx>
      <c:valAx>
        <c:axId val="416281471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626899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 baseline="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F63F99-E3B5-4B68-B934-4932F35DC12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28B87FE-0187-48DD-BD8B-F41C405BEA50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 sz="4000" dirty="0" smtClean="0">
              <a:latin typeface="Century Gothic" panose="020B0502020202020204" pitchFamily="34" charset="0"/>
            </a:rPr>
            <a:t>identify</a:t>
          </a:r>
          <a:endParaRPr lang="en-US" sz="4000" dirty="0">
            <a:latin typeface="Century Gothic" panose="020B0502020202020204" pitchFamily="34" charset="0"/>
          </a:endParaRPr>
        </a:p>
      </dgm:t>
    </dgm:pt>
    <dgm:pt modelId="{9E23ACB6-0302-4099-BB22-8667D3F1A472}" type="parTrans" cxnId="{81B01260-25BA-465C-AB70-A8F786DF19FC}">
      <dgm:prSet/>
      <dgm:spPr/>
      <dgm:t>
        <a:bodyPr/>
        <a:lstStyle/>
        <a:p>
          <a:endParaRPr lang="en-US"/>
        </a:p>
      </dgm:t>
    </dgm:pt>
    <dgm:pt modelId="{343CDB67-EF8D-49B5-8D94-1C7F476E96D4}" type="sibTrans" cxnId="{81B01260-25BA-465C-AB70-A8F786DF19FC}">
      <dgm:prSet/>
      <dgm:spPr/>
      <dgm:t>
        <a:bodyPr/>
        <a:lstStyle/>
        <a:p>
          <a:endParaRPr lang="en-US"/>
        </a:p>
      </dgm:t>
    </dgm:pt>
    <dgm:pt modelId="{F1EBE740-60C9-43C2-9EBD-F6FE17E5D571}">
      <dgm:prSet phldrT="[Text]" custT="1"/>
      <dgm:spPr/>
      <dgm:t>
        <a:bodyPr/>
        <a:lstStyle/>
        <a:p>
          <a:r>
            <a:rPr lang="en-US" sz="4000" dirty="0" smtClean="0">
              <a:latin typeface="Century Gothic" panose="020B0502020202020204" pitchFamily="34" charset="0"/>
            </a:rPr>
            <a:t>place</a:t>
          </a:r>
          <a:endParaRPr lang="en-US" sz="4000" dirty="0">
            <a:latin typeface="Century Gothic" panose="020B0502020202020204" pitchFamily="34" charset="0"/>
          </a:endParaRPr>
        </a:p>
      </dgm:t>
    </dgm:pt>
    <dgm:pt modelId="{0D56AFD6-6B55-4AB3-B2FC-CD1091FD7C41}" type="parTrans" cxnId="{D31A4397-6A17-42EE-8158-D53BD98A24A6}">
      <dgm:prSet/>
      <dgm:spPr/>
      <dgm:t>
        <a:bodyPr/>
        <a:lstStyle/>
        <a:p>
          <a:endParaRPr lang="en-US"/>
        </a:p>
      </dgm:t>
    </dgm:pt>
    <dgm:pt modelId="{5374B6F2-0273-4823-8C13-EDE044669C63}" type="sibTrans" cxnId="{D31A4397-6A17-42EE-8158-D53BD98A24A6}">
      <dgm:prSet/>
      <dgm:spPr/>
      <dgm:t>
        <a:bodyPr/>
        <a:lstStyle/>
        <a:p>
          <a:endParaRPr lang="en-US"/>
        </a:p>
      </dgm:t>
    </dgm:pt>
    <dgm:pt modelId="{74A0D973-BB44-4001-81FD-29EEEA278A4B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sz="4000" dirty="0" smtClean="0">
              <a:latin typeface="Century Gothic" panose="020B0502020202020204" pitchFamily="34" charset="0"/>
            </a:rPr>
            <a:t>address</a:t>
          </a:r>
          <a:endParaRPr lang="en-US" sz="4000" dirty="0">
            <a:latin typeface="Century Gothic" panose="020B0502020202020204" pitchFamily="34" charset="0"/>
          </a:endParaRPr>
        </a:p>
      </dgm:t>
    </dgm:pt>
    <dgm:pt modelId="{2DFA44FD-E8A0-41C4-9684-D20E3A205862}" type="parTrans" cxnId="{5AAA0C66-8484-4799-9436-B0CDB39ECF0D}">
      <dgm:prSet/>
      <dgm:spPr/>
      <dgm:t>
        <a:bodyPr/>
        <a:lstStyle/>
        <a:p>
          <a:endParaRPr lang="en-US"/>
        </a:p>
      </dgm:t>
    </dgm:pt>
    <dgm:pt modelId="{F6AA6C18-D956-4F10-B6EF-FE38477E038A}" type="sibTrans" cxnId="{5AAA0C66-8484-4799-9436-B0CDB39ECF0D}">
      <dgm:prSet/>
      <dgm:spPr/>
      <dgm:t>
        <a:bodyPr/>
        <a:lstStyle/>
        <a:p>
          <a:endParaRPr lang="en-US"/>
        </a:p>
      </dgm:t>
    </dgm:pt>
    <dgm:pt modelId="{CD24AF09-CD26-40C7-B1C2-D3128B89C432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 sz="4000" dirty="0" smtClean="0">
              <a:latin typeface="Century Gothic" panose="020B0502020202020204" pitchFamily="34" charset="0"/>
            </a:rPr>
            <a:t>discuss</a:t>
          </a:r>
          <a:endParaRPr lang="en-US" sz="4000" dirty="0">
            <a:latin typeface="Century Gothic" panose="020B0502020202020204" pitchFamily="34" charset="0"/>
          </a:endParaRPr>
        </a:p>
      </dgm:t>
    </dgm:pt>
    <dgm:pt modelId="{A09C976D-4CC9-4EC5-AEB4-0153C7826D76}" type="parTrans" cxnId="{10D79BB2-CE45-4557-B0A7-290D92AC3FDF}">
      <dgm:prSet/>
      <dgm:spPr/>
      <dgm:t>
        <a:bodyPr/>
        <a:lstStyle/>
        <a:p>
          <a:endParaRPr lang="en-US"/>
        </a:p>
      </dgm:t>
    </dgm:pt>
    <dgm:pt modelId="{46C1A8DE-20A9-4379-B2E4-154673672562}" type="sibTrans" cxnId="{10D79BB2-CE45-4557-B0A7-290D92AC3FDF}">
      <dgm:prSet/>
      <dgm:spPr/>
      <dgm:t>
        <a:bodyPr/>
        <a:lstStyle/>
        <a:p>
          <a:endParaRPr lang="en-US"/>
        </a:p>
      </dgm:t>
    </dgm:pt>
    <dgm:pt modelId="{D001C1F3-DC84-4446-AB53-4DDB81F4242A}" type="pres">
      <dgm:prSet presAssocID="{F6F63F99-E3B5-4B68-B934-4932F35DC12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C182F98-9AE3-4240-B990-F0D6EE0C8780}" type="pres">
      <dgm:prSet presAssocID="{A28B87FE-0187-48DD-BD8B-F41C405BEA50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3E1F1E-1532-4872-B2E4-51836D45CEFA}" type="pres">
      <dgm:prSet presAssocID="{343CDB67-EF8D-49B5-8D94-1C7F476E96D4}" presName="sibTrans" presStyleCnt="0"/>
      <dgm:spPr/>
    </dgm:pt>
    <dgm:pt modelId="{AA0401F7-03E2-41F0-820D-46E5A40C0EC7}" type="pres">
      <dgm:prSet presAssocID="{F1EBE740-60C9-43C2-9EBD-F6FE17E5D571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2AE4B0-DF37-4BF7-A433-CF4EA7DC311D}" type="pres">
      <dgm:prSet presAssocID="{5374B6F2-0273-4823-8C13-EDE044669C63}" presName="sibTrans" presStyleCnt="0"/>
      <dgm:spPr/>
    </dgm:pt>
    <dgm:pt modelId="{C80871F1-1D7B-4A92-B1C6-226B34E5911E}" type="pres">
      <dgm:prSet presAssocID="{74A0D973-BB44-4001-81FD-29EEEA278A4B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218084-69F5-47A3-885B-F01032CE99F1}" type="pres">
      <dgm:prSet presAssocID="{F6AA6C18-D956-4F10-B6EF-FE38477E038A}" presName="sibTrans" presStyleCnt="0"/>
      <dgm:spPr/>
    </dgm:pt>
    <dgm:pt modelId="{BFC4C84B-E02E-43D4-9A22-4B43B0B0BD59}" type="pres">
      <dgm:prSet presAssocID="{CD24AF09-CD26-40C7-B1C2-D3128B89C432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D3F140C-C8B4-490D-B2D5-06C02B35C18C}" type="presOf" srcId="{CD24AF09-CD26-40C7-B1C2-D3128B89C432}" destId="{BFC4C84B-E02E-43D4-9A22-4B43B0B0BD59}" srcOrd="0" destOrd="0" presId="urn:microsoft.com/office/officeart/2005/8/layout/default"/>
    <dgm:cxn modelId="{D4426DC1-0DCC-4A1E-8EAB-47803C669441}" type="presOf" srcId="{F1EBE740-60C9-43C2-9EBD-F6FE17E5D571}" destId="{AA0401F7-03E2-41F0-820D-46E5A40C0EC7}" srcOrd="0" destOrd="0" presId="urn:microsoft.com/office/officeart/2005/8/layout/default"/>
    <dgm:cxn modelId="{85906597-BF53-4AD0-804B-7E443A5F5204}" type="presOf" srcId="{F6F63F99-E3B5-4B68-B934-4932F35DC120}" destId="{D001C1F3-DC84-4446-AB53-4DDB81F4242A}" srcOrd="0" destOrd="0" presId="urn:microsoft.com/office/officeart/2005/8/layout/default"/>
    <dgm:cxn modelId="{1B89AB22-1A3B-4AF8-BF65-0BBA0D40AAFD}" type="presOf" srcId="{74A0D973-BB44-4001-81FD-29EEEA278A4B}" destId="{C80871F1-1D7B-4A92-B1C6-226B34E5911E}" srcOrd="0" destOrd="0" presId="urn:microsoft.com/office/officeart/2005/8/layout/default"/>
    <dgm:cxn modelId="{D31A4397-6A17-42EE-8158-D53BD98A24A6}" srcId="{F6F63F99-E3B5-4B68-B934-4932F35DC120}" destId="{F1EBE740-60C9-43C2-9EBD-F6FE17E5D571}" srcOrd="1" destOrd="0" parTransId="{0D56AFD6-6B55-4AB3-B2FC-CD1091FD7C41}" sibTransId="{5374B6F2-0273-4823-8C13-EDE044669C63}"/>
    <dgm:cxn modelId="{81B01260-25BA-465C-AB70-A8F786DF19FC}" srcId="{F6F63F99-E3B5-4B68-B934-4932F35DC120}" destId="{A28B87FE-0187-48DD-BD8B-F41C405BEA50}" srcOrd="0" destOrd="0" parTransId="{9E23ACB6-0302-4099-BB22-8667D3F1A472}" sibTransId="{343CDB67-EF8D-49B5-8D94-1C7F476E96D4}"/>
    <dgm:cxn modelId="{5AAA0C66-8484-4799-9436-B0CDB39ECF0D}" srcId="{F6F63F99-E3B5-4B68-B934-4932F35DC120}" destId="{74A0D973-BB44-4001-81FD-29EEEA278A4B}" srcOrd="2" destOrd="0" parTransId="{2DFA44FD-E8A0-41C4-9684-D20E3A205862}" sibTransId="{F6AA6C18-D956-4F10-B6EF-FE38477E038A}"/>
    <dgm:cxn modelId="{0770B330-799D-47F5-ADD9-D58DDD9B19F3}" type="presOf" srcId="{A28B87FE-0187-48DD-BD8B-F41C405BEA50}" destId="{4C182F98-9AE3-4240-B990-F0D6EE0C8780}" srcOrd="0" destOrd="0" presId="urn:microsoft.com/office/officeart/2005/8/layout/default"/>
    <dgm:cxn modelId="{10D79BB2-CE45-4557-B0A7-290D92AC3FDF}" srcId="{F6F63F99-E3B5-4B68-B934-4932F35DC120}" destId="{CD24AF09-CD26-40C7-B1C2-D3128B89C432}" srcOrd="3" destOrd="0" parTransId="{A09C976D-4CC9-4EC5-AEB4-0153C7826D76}" sibTransId="{46C1A8DE-20A9-4379-B2E4-154673672562}"/>
    <dgm:cxn modelId="{8C7C2137-0463-432A-A017-E28CF03E770D}" type="presParOf" srcId="{D001C1F3-DC84-4446-AB53-4DDB81F4242A}" destId="{4C182F98-9AE3-4240-B990-F0D6EE0C8780}" srcOrd="0" destOrd="0" presId="urn:microsoft.com/office/officeart/2005/8/layout/default"/>
    <dgm:cxn modelId="{5BEA3279-75EF-44DC-91E8-8CADF2FD281D}" type="presParOf" srcId="{D001C1F3-DC84-4446-AB53-4DDB81F4242A}" destId="{F63E1F1E-1532-4872-B2E4-51836D45CEFA}" srcOrd="1" destOrd="0" presId="urn:microsoft.com/office/officeart/2005/8/layout/default"/>
    <dgm:cxn modelId="{CC452E79-BE9E-4A12-8FA7-815BF1DD2588}" type="presParOf" srcId="{D001C1F3-DC84-4446-AB53-4DDB81F4242A}" destId="{AA0401F7-03E2-41F0-820D-46E5A40C0EC7}" srcOrd="2" destOrd="0" presId="urn:microsoft.com/office/officeart/2005/8/layout/default"/>
    <dgm:cxn modelId="{CA642101-45F8-4247-A555-5735CB3F31EA}" type="presParOf" srcId="{D001C1F3-DC84-4446-AB53-4DDB81F4242A}" destId="{7B2AE4B0-DF37-4BF7-A433-CF4EA7DC311D}" srcOrd="3" destOrd="0" presId="urn:microsoft.com/office/officeart/2005/8/layout/default"/>
    <dgm:cxn modelId="{52D1FF6A-838A-45C8-A366-791B3EF4006C}" type="presParOf" srcId="{D001C1F3-DC84-4446-AB53-4DDB81F4242A}" destId="{C80871F1-1D7B-4A92-B1C6-226B34E5911E}" srcOrd="4" destOrd="0" presId="urn:microsoft.com/office/officeart/2005/8/layout/default"/>
    <dgm:cxn modelId="{CB9496A5-CDB3-400D-8E88-7D8DECC7EF1E}" type="presParOf" srcId="{D001C1F3-DC84-4446-AB53-4DDB81F4242A}" destId="{14218084-69F5-47A3-885B-F01032CE99F1}" srcOrd="5" destOrd="0" presId="urn:microsoft.com/office/officeart/2005/8/layout/default"/>
    <dgm:cxn modelId="{3EBCD1EC-BB36-45FE-943C-5D9C4BC6FFBA}" type="presParOf" srcId="{D001C1F3-DC84-4446-AB53-4DDB81F4242A}" destId="{BFC4C84B-E02E-43D4-9A22-4B43B0B0BD59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D31C9B2-9CFC-4F1B-BD8B-39B41F312E8F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EC1427F-603E-47A9-B40A-BF47E030A822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/>
            <a:t>physical health</a:t>
          </a:r>
          <a:endParaRPr lang="en-US" dirty="0"/>
        </a:p>
      </dgm:t>
    </dgm:pt>
    <dgm:pt modelId="{DBBAC7A8-3534-4FC9-9195-5C4F7D551F0C}" type="parTrans" cxnId="{6847580C-C37D-4AE0-BDEF-74DD85EFE81F}">
      <dgm:prSet/>
      <dgm:spPr/>
      <dgm:t>
        <a:bodyPr/>
        <a:lstStyle/>
        <a:p>
          <a:endParaRPr lang="en-US"/>
        </a:p>
      </dgm:t>
    </dgm:pt>
    <dgm:pt modelId="{DF4CECBA-1826-4E58-A4ED-A9A7E05D7C00}" type="sibTrans" cxnId="{6847580C-C37D-4AE0-BDEF-74DD85EFE81F}">
      <dgm:prSet/>
      <dgm:spPr/>
      <dgm:t>
        <a:bodyPr/>
        <a:lstStyle/>
        <a:p>
          <a:endParaRPr lang="en-US"/>
        </a:p>
      </dgm:t>
    </dgm:pt>
    <dgm:pt modelId="{6FF8F9CF-4EE1-43E0-81AE-64034EF5FA3A}">
      <dgm:prSet phldrT="[Text]"/>
      <dgm:spPr>
        <a:solidFill>
          <a:schemeClr val="accent1">
            <a:alpha val="90000"/>
          </a:schemeClr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  <a:latin typeface="Century Gothic" panose="020B0502020202020204" pitchFamily="34" charset="0"/>
            </a:rPr>
            <a:t>high blood pressure</a:t>
          </a:r>
          <a:endParaRPr lang="en-US" dirty="0">
            <a:solidFill>
              <a:schemeClr val="bg1"/>
            </a:solidFill>
            <a:latin typeface="Century Gothic" panose="020B0502020202020204" pitchFamily="34" charset="0"/>
          </a:endParaRPr>
        </a:p>
      </dgm:t>
    </dgm:pt>
    <dgm:pt modelId="{D541E12A-B475-4793-9478-A16ED8F4587D}" type="parTrans" cxnId="{9B0ADEEB-9CB9-45B0-8C21-C15955C667B0}">
      <dgm:prSet/>
      <dgm:spPr/>
      <dgm:t>
        <a:bodyPr/>
        <a:lstStyle/>
        <a:p>
          <a:endParaRPr lang="en-US"/>
        </a:p>
      </dgm:t>
    </dgm:pt>
    <dgm:pt modelId="{B1BB8EBD-9312-43C3-9934-51B2F590E827}" type="sibTrans" cxnId="{9B0ADEEB-9CB9-45B0-8C21-C15955C667B0}">
      <dgm:prSet/>
      <dgm:spPr/>
      <dgm:t>
        <a:bodyPr/>
        <a:lstStyle/>
        <a:p>
          <a:endParaRPr lang="en-US"/>
        </a:p>
      </dgm:t>
    </dgm:pt>
    <dgm:pt modelId="{C3BCD8C0-254D-4860-A23A-EDB709048507}">
      <dgm:prSet phldrT="[Text]"/>
      <dgm:spPr/>
      <dgm:t>
        <a:bodyPr/>
        <a:lstStyle/>
        <a:p>
          <a:r>
            <a:rPr lang="en-US" dirty="0" smtClean="0"/>
            <a:t>mental health</a:t>
          </a:r>
          <a:endParaRPr lang="en-US" dirty="0"/>
        </a:p>
      </dgm:t>
    </dgm:pt>
    <dgm:pt modelId="{C5B723AB-AAA4-48F9-9F44-E4FC003E68BB}" type="parTrans" cxnId="{ED07FC14-2F25-4096-8111-D9C688E8E6A6}">
      <dgm:prSet/>
      <dgm:spPr/>
      <dgm:t>
        <a:bodyPr/>
        <a:lstStyle/>
        <a:p>
          <a:endParaRPr lang="en-US"/>
        </a:p>
      </dgm:t>
    </dgm:pt>
    <dgm:pt modelId="{9D1DBB62-344E-44F3-947F-7291CE819153}" type="sibTrans" cxnId="{ED07FC14-2F25-4096-8111-D9C688E8E6A6}">
      <dgm:prSet/>
      <dgm:spPr/>
      <dgm:t>
        <a:bodyPr/>
        <a:lstStyle/>
        <a:p>
          <a:endParaRPr lang="en-US"/>
        </a:p>
      </dgm:t>
    </dgm:pt>
    <dgm:pt modelId="{5EE05048-4EE7-4964-ADE9-D86B579D7F20}">
      <dgm:prSet phldrT="[Text]"/>
      <dgm:spPr>
        <a:solidFill>
          <a:schemeClr val="bg2">
            <a:lumMod val="50000"/>
            <a:alpha val="90000"/>
          </a:schemeClr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  <a:latin typeface="Century Gothic" panose="020B0502020202020204" pitchFamily="34" charset="0"/>
            </a:rPr>
            <a:t>chronic worry about work</a:t>
          </a:r>
          <a:endParaRPr lang="en-US" dirty="0">
            <a:solidFill>
              <a:schemeClr val="bg1"/>
            </a:solidFill>
            <a:latin typeface="Century Gothic" panose="020B0502020202020204" pitchFamily="34" charset="0"/>
          </a:endParaRPr>
        </a:p>
      </dgm:t>
    </dgm:pt>
    <dgm:pt modelId="{FE7B4001-72C4-49FC-8407-EE86D3C6E649}" type="parTrans" cxnId="{2A25D7CF-C416-4E46-AE2C-F753029D8A89}">
      <dgm:prSet/>
      <dgm:spPr/>
      <dgm:t>
        <a:bodyPr/>
        <a:lstStyle/>
        <a:p>
          <a:endParaRPr lang="en-US"/>
        </a:p>
      </dgm:t>
    </dgm:pt>
    <dgm:pt modelId="{BFD401DC-340A-42E5-9643-0BD50802D1AD}" type="sibTrans" cxnId="{2A25D7CF-C416-4E46-AE2C-F753029D8A89}">
      <dgm:prSet/>
      <dgm:spPr/>
      <dgm:t>
        <a:bodyPr/>
        <a:lstStyle/>
        <a:p>
          <a:endParaRPr lang="en-US"/>
        </a:p>
      </dgm:t>
    </dgm:pt>
    <dgm:pt modelId="{05E1E242-C628-48B4-83ED-9FF179A46E2E}">
      <dgm:prSet phldrT="[Text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/>
            <a:t>on the job</a:t>
          </a:r>
          <a:endParaRPr lang="en-US" dirty="0"/>
        </a:p>
      </dgm:t>
    </dgm:pt>
    <dgm:pt modelId="{352A1AFF-19ED-43E6-922B-AEA42AB72464}" type="parTrans" cxnId="{C0FFCB7E-2B1B-4309-82FC-D14BC4B60C39}">
      <dgm:prSet/>
      <dgm:spPr/>
      <dgm:t>
        <a:bodyPr/>
        <a:lstStyle/>
        <a:p>
          <a:endParaRPr lang="en-US"/>
        </a:p>
      </dgm:t>
    </dgm:pt>
    <dgm:pt modelId="{E0AFD0EF-EDDB-4DE6-96B4-34813E15E8A0}" type="sibTrans" cxnId="{C0FFCB7E-2B1B-4309-82FC-D14BC4B60C39}">
      <dgm:prSet/>
      <dgm:spPr/>
      <dgm:t>
        <a:bodyPr/>
        <a:lstStyle/>
        <a:p>
          <a:endParaRPr lang="en-US"/>
        </a:p>
      </dgm:t>
    </dgm:pt>
    <dgm:pt modelId="{E8FDB07B-A620-4422-B390-5EF002439AA1}">
      <dgm:prSet phldrT="[Text]"/>
      <dgm:spPr>
        <a:solidFill>
          <a:schemeClr val="accent1">
            <a:alpha val="90000"/>
          </a:schemeClr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  <a:latin typeface="Century Gothic" panose="020B0502020202020204" pitchFamily="34" charset="0"/>
            </a:rPr>
            <a:t>decline in job performance</a:t>
          </a:r>
          <a:endParaRPr lang="en-US" dirty="0">
            <a:solidFill>
              <a:schemeClr val="bg1"/>
            </a:solidFill>
            <a:latin typeface="Century Gothic" panose="020B0502020202020204" pitchFamily="34" charset="0"/>
          </a:endParaRPr>
        </a:p>
      </dgm:t>
    </dgm:pt>
    <dgm:pt modelId="{5AD36FCF-9C3D-4D8B-B6C1-8C5B599187BC}" type="parTrans" cxnId="{8614454B-D425-4348-BD9B-6AF47B5FF9AC}">
      <dgm:prSet/>
      <dgm:spPr/>
      <dgm:t>
        <a:bodyPr/>
        <a:lstStyle/>
        <a:p>
          <a:endParaRPr lang="en-US"/>
        </a:p>
      </dgm:t>
    </dgm:pt>
    <dgm:pt modelId="{41E9DDBD-95F2-46F1-A0EE-590AEBA6C2AF}" type="sibTrans" cxnId="{8614454B-D425-4348-BD9B-6AF47B5FF9AC}">
      <dgm:prSet/>
      <dgm:spPr/>
      <dgm:t>
        <a:bodyPr/>
        <a:lstStyle/>
        <a:p>
          <a:endParaRPr lang="en-US"/>
        </a:p>
      </dgm:t>
    </dgm:pt>
    <dgm:pt modelId="{328D20E4-6F0F-47F5-9CDB-405CCD1B621A}">
      <dgm:prSet/>
      <dgm:spPr>
        <a:solidFill>
          <a:schemeClr val="accent1">
            <a:alpha val="90000"/>
          </a:schemeClr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  <a:latin typeface="Century Gothic" panose="020B0502020202020204" pitchFamily="34" charset="0"/>
            </a:rPr>
            <a:t>digestive issues</a:t>
          </a:r>
        </a:p>
      </dgm:t>
    </dgm:pt>
    <dgm:pt modelId="{A7987857-80D8-4D67-8522-0B7DD7E877A1}" type="parTrans" cxnId="{CDFBDA69-C9AF-4A95-8405-271A2EBB7F3F}">
      <dgm:prSet/>
      <dgm:spPr/>
      <dgm:t>
        <a:bodyPr/>
        <a:lstStyle/>
        <a:p>
          <a:endParaRPr lang="en-US"/>
        </a:p>
      </dgm:t>
    </dgm:pt>
    <dgm:pt modelId="{B551E00B-3EFF-4018-BA34-0DD4AC996756}" type="sibTrans" cxnId="{CDFBDA69-C9AF-4A95-8405-271A2EBB7F3F}">
      <dgm:prSet/>
      <dgm:spPr/>
      <dgm:t>
        <a:bodyPr/>
        <a:lstStyle/>
        <a:p>
          <a:endParaRPr lang="en-US"/>
        </a:p>
      </dgm:t>
    </dgm:pt>
    <dgm:pt modelId="{4222F7D6-62FB-4245-B39A-9D3F7DE4AF43}">
      <dgm:prSet/>
      <dgm:spPr>
        <a:solidFill>
          <a:schemeClr val="accent1">
            <a:alpha val="90000"/>
          </a:schemeClr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  <a:latin typeface="Century Gothic" panose="020B0502020202020204" pitchFamily="34" charset="0"/>
            </a:rPr>
            <a:t>headaches</a:t>
          </a:r>
        </a:p>
      </dgm:t>
    </dgm:pt>
    <dgm:pt modelId="{52A50D42-08B8-470D-931D-9F716BCD6685}" type="parTrans" cxnId="{6FB610DC-7569-4A62-87FB-6C70B0026D49}">
      <dgm:prSet/>
      <dgm:spPr/>
      <dgm:t>
        <a:bodyPr/>
        <a:lstStyle/>
        <a:p>
          <a:endParaRPr lang="en-US"/>
        </a:p>
      </dgm:t>
    </dgm:pt>
    <dgm:pt modelId="{8ADB6847-1E05-418D-9D81-59CB2ED8BFC2}" type="sibTrans" cxnId="{6FB610DC-7569-4A62-87FB-6C70B0026D49}">
      <dgm:prSet/>
      <dgm:spPr/>
      <dgm:t>
        <a:bodyPr/>
        <a:lstStyle/>
        <a:p>
          <a:endParaRPr lang="en-US"/>
        </a:p>
      </dgm:t>
    </dgm:pt>
    <dgm:pt modelId="{6DBE4452-E5CF-4E5F-93F7-F630FEF1F794}">
      <dgm:prSet/>
      <dgm:spPr>
        <a:solidFill>
          <a:schemeClr val="accent1">
            <a:alpha val="90000"/>
          </a:schemeClr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  <a:latin typeface="Century Gothic" panose="020B0502020202020204" pitchFamily="34" charset="0"/>
            </a:rPr>
            <a:t>difficulty sleeping</a:t>
          </a:r>
        </a:p>
      </dgm:t>
    </dgm:pt>
    <dgm:pt modelId="{7CA291F3-BBBB-4E8C-8668-EA3763C6997F}" type="parTrans" cxnId="{9F2CC3C5-33FE-4D7D-93AE-A4AF378C9E8B}">
      <dgm:prSet/>
      <dgm:spPr/>
      <dgm:t>
        <a:bodyPr/>
        <a:lstStyle/>
        <a:p>
          <a:endParaRPr lang="en-US"/>
        </a:p>
      </dgm:t>
    </dgm:pt>
    <dgm:pt modelId="{B100CAF8-88CA-4FF7-9EF2-0BAE3117C907}" type="sibTrans" cxnId="{9F2CC3C5-33FE-4D7D-93AE-A4AF378C9E8B}">
      <dgm:prSet/>
      <dgm:spPr/>
      <dgm:t>
        <a:bodyPr/>
        <a:lstStyle/>
        <a:p>
          <a:endParaRPr lang="en-US"/>
        </a:p>
      </dgm:t>
    </dgm:pt>
    <dgm:pt modelId="{79E40BEE-ADD9-44C8-90DA-BE35272C59F0}">
      <dgm:prSet/>
      <dgm:spPr>
        <a:solidFill>
          <a:schemeClr val="accent1">
            <a:alpha val="90000"/>
          </a:schemeClr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  <a:latin typeface="Century Gothic" panose="020B0502020202020204" pitchFamily="34" charset="0"/>
            </a:rPr>
            <a:t>decreased appetite</a:t>
          </a:r>
        </a:p>
      </dgm:t>
    </dgm:pt>
    <dgm:pt modelId="{7FF75430-9A18-4801-A857-EE8974AF1873}" type="parTrans" cxnId="{C94754B9-515D-42B8-9CF0-4E039564E393}">
      <dgm:prSet/>
      <dgm:spPr/>
      <dgm:t>
        <a:bodyPr/>
        <a:lstStyle/>
        <a:p>
          <a:endParaRPr lang="en-US"/>
        </a:p>
      </dgm:t>
    </dgm:pt>
    <dgm:pt modelId="{6F63E898-DFE0-4A0B-BBB6-65FBA79CD6C8}" type="sibTrans" cxnId="{C94754B9-515D-42B8-9CF0-4E039564E393}">
      <dgm:prSet/>
      <dgm:spPr/>
      <dgm:t>
        <a:bodyPr/>
        <a:lstStyle/>
        <a:p>
          <a:endParaRPr lang="en-US"/>
        </a:p>
      </dgm:t>
    </dgm:pt>
    <dgm:pt modelId="{B45B8DE0-8D96-4DE6-9294-68E2E757BCF8}">
      <dgm:prSet/>
      <dgm:spPr>
        <a:solidFill>
          <a:schemeClr val="accent1">
            <a:alpha val="90000"/>
          </a:schemeClr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  <a:latin typeface="Century Gothic" panose="020B0502020202020204" pitchFamily="34" charset="0"/>
            </a:rPr>
            <a:t>fatigue</a:t>
          </a:r>
          <a:endParaRPr lang="en-US" dirty="0">
            <a:solidFill>
              <a:schemeClr val="bg1"/>
            </a:solidFill>
            <a:latin typeface="Century Gothic" panose="020B0502020202020204" pitchFamily="34" charset="0"/>
          </a:endParaRPr>
        </a:p>
      </dgm:t>
    </dgm:pt>
    <dgm:pt modelId="{8515FA03-6286-4716-BE91-3BEBC303ED2A}" type="parTrans" cxnId="{CEB9E6B6-F919-4563-8852-B5CF9EBFC33F}">
      <dgm:prSet/>
      <dgm:spPr/>
      <dgm:t>
        <a:bodyPr/>
        <a:lstStyle/>
        <a:p>
          <a:endParaRPr lang="en-US"/>
        </a:p>
      </dgm:t>
    </dgm:pt>
    <dgm:pt modelId="{39C62C05-22B4-4A8A-94E2-1FC251016F62}" type="sibTrans" cxnId="{CEB9E6B6-F919-4563-8852-B5CF9EBFC33F}">
      <dgm:prSet/>
      <dgm:spPr/>
      <dgm:t>
        <a:bodyPr/>
        <a:lstStyle/>
        <a:p>
          <a:endParaRPr lang="en-US"/>
        </a:p>
      </dgm:t>
    </dgm:pt>
    <dgm:pt modelId="{44C63F8D-1D56-4787-A12B-CB059C1EAB81}">
      <dgm:prSet/>
      <dgm:spPr>
        <a:solidFill>
          <a:schemeClr val="bg2">
            <a:lumMod val="50000"/>
            <a:alpha val="90000"/>
          </a:schemeClr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  <a:latin typeface="Century Gothic" panose="020B0502020202020204" pitchFamily="34" charset="0"/>
            </a:rPr>
            <a:t>anxiety</a:t>
          </a:r>
          <a:endParaRPr lang="en-US" dirty="0">
            <a:solidFill>
              <a:schemeClr val="bg1"/>
            </a:solidFill>
            <a:latin typeface="Century Gothic" panose="020B0502020202020204" pitchFamily="34" charset="0"/>
          </a:endParaRPr>
        </a:p>
      </dgm:t>
    </dgm:pt>
    <dgm:pt modelId="{B5D7C71B-E5B1-49EA-A72E-6009488E502A}" type="parTrans" cxnId="{F4552498-0FEC-44C3-BF77-32881F56B3EA}">
      <dgm:prSet/>
      <dgm:spPr/>
      <dgm:t>
        <a:bodyPr/>
        <a:lstStyle/>
        <a:p>
          <a:endParaRPr lang="en-US"/>
        </a:p>
      </dgm:t>
    </dgm:pt>
    <dgm:pt modelId="{B6113AA8-B820-4476-8603-0690394396C7}" type="sibTrans" cxnId="{F4552498-0FEC-44C3-BF77-32881F56B3EA}">
      <dgm:prSet/>
      <dgm:spPr/>
      <dgm:t>
        <a:bodyPr/>
        <a:lstStyle/>
        <a:p>
          <a:endParaRPr lang="en-US"/>
        </a:p>
      </dgm:t>
    </dgm:pt>
    <dgm:pt modelId="{668FE05D-3FB4-454F-8C71-69C1656CAFE9}">
      <dgm:prSet/>
      <dgm:spPr>
        <a:solidFill>
          <a:schemeClr val="bg2">
            <a:lumMod val="50000"/>
            <a:alpha val="90000"/>
          </a:schemeClr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  <a:latin typeface="Century Gothic" panose="020B0502020202020204" pitchFamily="34" charset="0"/>
            </a:rPr>
            <a:t>depression</a:t>
          </a:r>
          <a:endParaRPr lang="en-US" dirty="0">
            <a:solidFill>
              <a:schemeClr val="bg1"/>
            </a:solidFill>
            <a:latin typeface="Century Gothic" panose="020B0502020202020204" pitchFamily="34" charset="0"/>
          </a:endParaRPr>
        </a:p>
      </dgm:t>
    </dgm:pt>
    <dgm:pt modelId="{2C5EA9CD-66F4-4D10-BEE7-86D81003B950}" type="parTrans" cxnId="{AE2B8789-CE5A-4691-AC1B-8035BE29584E}">
      <dgm:prSet/>
      <dgm:spPr/>
      <dgm:t>
        <a:bodyPr/>
        <a:lstStyle/>
        <a:p>
          <a:endParaRPr lang="en-US"/>
        </a:p>
      </dgm:t>
    </dgm:pt>
    <dgm:pt modelId="{00A861E9-93A3-4B73-BB9C-28056FC3E54B}" type="sibTrans" cxnId="{AE2B8789-CE5A-4691-AC1B-8035BE29584E}">
      <dgm:prSet/>
      <dgm:spPr/>
      <dgm:t>
        <a:bodyPr/>
        <a:lstStyle/>
        <a:p>
          <a:endParaRPr lang="en-US"/>
        </a:p>
      </dgm:t>
    </dgm:pt>
    <dgm:pt modelId="{039E6DD3-0133-47F8-8765-94638072030E}">
      <dgm:prSet/>
      <dgm:spPr>
        <a:solidFill>
          <a:schemeClr val="bg2">
            <a:lumMod val="50000"/>
            <a:alpha val="90000"/>
          </a:schemeClr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  <a:latin typeface="Century Gothic" panose="020B0502020202020204" pitchFamily="34" charset="0"/>
            </a:rPr>
            <a:t>hopelessness</a:t>
          </a:r>
          <a:endParaRPr lang="en-US" dirty="0">
            <a:solidFill>
              <a:schemeClr val="bg1"/>
            </a:solidFill>
            <a:latin typeface="Century Gothic" panose="020B0502020202020204" pitchFamily="34" charset="0"/>
          </a:endParaRPr>
        </a:p>
      </dgm:t>
    </dgm:pt>
    <dgm:pt modelId="{77F34DE1-BE7F-4EA6-B683-3C65CC7EA409}" type="parTrans" cxnId="{0A773807-3174-436D-803B-2B1AF8F0DBF9}">
      <dgm:prSet/>
      <dgm:spPr/>
      <dgm:t>
        <a:bodyPr/>
        <a:lstStyle/>
        <a:p>
          <a:endParaRPr lang="en-US"/>
        </a:p>
      </dgm:t>
    </dgm:pt>
    <dgm:pt modelId="{40303E7D-77E1-4CC3-99DD-6420D52829A4}" type="sibTrans" cxnId="{0A773807-3174-436D-803B-2B1AF8F0DBF9}">
      <dgm:prSet/>
      <dgm:spPr/>
      <dgm:t>
        <a:bodyPr/>
        <a:lstStyle/>
        <a:p>
          <a:endParaRPr lang="en-US"/>
        </a:p>
      </dgm:t>
    </dgm:pt>
    <dgm:pt modelId="{A39708C1-0509-4E69-9256-7EAE10DA0FE6}">
      <dgm:prSet/>
      <dgm:spPr>
        <a:solidFill>
          <a:schemeClr val="bg2">
            <a:lumMod val="50000"/>
            <a:alpha val="90000"/>
          </a:schemeClr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  <a:latin typeface="Century Gothic" panose="020B0502020202020204" pitchFamily="34" charset="0"/>
            </a:rPr>
            <a:t>suicidal thoughts</a:t>
          </a:r>
          <a:endParaRPr lang="en-US" dirty="0">
            <a:solidFill>
              <a:schemeClr val="bg1"/>
            </a:solidFill>
            <a:latin typeface="Century Gothic" panose="020B0502020202020204" pitchFamily="34" charset="0"/>
          </a:endParaRPr>
        </a:p>
      </dgm:t>
    </dgm:pt>
    <dgm:pt modelId="{38F3830D-7A85-4C59-9968-194B49A18047}" type="parTrans" cxnId="{637E7085-42A9-4517-B74B-934EA62BF27C}">
      <dgm:prSet/>
      <dgm:spPr/>
      <dgm:t>
        <a:bodyPr/>
        <a:lstStyle/>
        <a:p>
          <a:endParaRPr lang="en-US"/>
        </a:p>
      </dgm:t>
    </dgm:pt>
    <dgm:pt modelId="{8EC3A787-214D-4D23-B5DC-80E7FA76AECD}" type="sibTrans" cxnId="{637E7085-42A9-4517-B74B-934EA62BF27C}">
      <dgm:prSet/>
      <dgm:spPr/>
      <dgm:t>
        <a:bodyPr/>
        <a:lstStyle/>
        <a:p>
          <a:endParaRPr lang="en-US"/>
        </a:p>
      </dgm:t>
    </dgm:pt>
    <dgm:pt modelId="{76226C17-CD03-46CE-B13E-936FBC4AFA6D}">
      <dgm:prSet/>
      <dgm:spPr>
        <a:solidFill>
          <a:schemeClr val="bg2">
            <a:lumMod val="50000"/>
            <a:alpha val="90000"/>
          </a:schemeClr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  <a:latin typeface="Century Gothic" panose="020B0502020202020204" pitchFamily="34" charset="0"/>
            </a:rPr>
            <a:t>self doubt</a:t>
          </a:r>
          <a:endParaRPr lang="en-US" dirty="0">
            <a:solidFill>
              <a:schemeClr val="bg1"/>
            </a:solidFill>
            <a:latin typeface="Century Gothic" panose="020B0502020202020204" pitchFamily="34" charset="0"/>
          </a:endParaRPr>
        </a:p>
      </dgm:t>
    </dgm:pt>
    <dgm:pt modelId="{ACAE5135-0E9C-4733-BA07-2FFACB6D5D54}" type="parTrans" cxnId="{C8E2E2EE-7B72-4B3F-8579-EA5295A95E89}">
      <dgm:prSet/>
      <dgm:spPr/>
      <dgm:t>
        <a:bodyPr/>
        <a:lstStyle/>
        <a:p>
          <a:endParaRPr lang="en-US"/>
        </a:p>
      </dgm:t>
    </dgm:pt>
    <dgm:pt modelId="{347BEA3C-D7DE-47F7-8C4B-26B493302603}" type="sibTrans" cxnId="{C8E2E2EE-7B72-4B3F-8579-EA5295A95E89}">
      <dgm:prSet/>
      <dgm:spPr/>
      <dgm:t>
        <a:bodyPr/>
        <a:lstStyle/>
        <a:p>
          <a:endParaRPr lang="en-US"/>
        </a:p>
      </dgm:t>
    </dgm:pt>
    <dgm:pt modelId="{348107C0-B119-4633-8E58-D6BE7AC3F12B}">
      <dgm:prSet/>
      <dgm:spPr>
        <a:solidFill>
          <a:schemeClr val="accent1">
            <a:alpha val="90000"/>
          </a:schemeClr>
        </a:solidFill>
      </dgm:spPr>
      <dgm:t>
        <a:bodyPr/>
        <a:lstStyle/>
        <a:p>
          <a:r>
            <a:rPr lang="en-US" smtClean="0">
              <a:solidFill>
                <a:schemeClr val="bg1"/>
              </a:solidFill>
              <a:latin typeface="Century Gothic" panose="020B0502020202020204" pitchFamily="34" charset="0"/>
            </a:rPr>
            <a:t>work avoidance</a:t>
          </a:r>
          <a:endParaRPr lang="en-US">
            <a:solidFill>
              <a:schemeClr val="bg1"/>
            </a:solidFill>
            <a:latin typeface="Century Gothic" panose="020B0502020202020204" pitchFamily="34" charset="0"/>
          </a:endParaRPr>
        </a:p>
      </dgm:t>
    </dgm:pt>
    <dgm:pt modelId="{F41E83A3-6CC9-4F97-8885-A6CD42883F2A}" type="parTrans" cxnId="{A236FE21-6180-437D-A576-7DCE0699E0EC}">
      <dgm:prSet/>
      <dgm:spPr/>
      <dgm:t>
        <a:bodyPr/>
        <a:lstStyle/>
        <a:p>
          <a:endParaRPr lang="en-US"/>
        </a:p>
      </dgm:t>
    </dgm:pt>
    <dgm:pt modelId="{34E4B76A-2A9D-4173-BCA4-928CFE4794F1}" type="sibTrans" cxnId="{A236FE21-6180-437D-A576-7DCE0699E0EC}">
      <dgm:prSet/>
      <dgm:spPr/>
      <dgm:t>
        <a:bodyPr/>
        <a:lstStyle/>
        <a:p>
          <a:endParaRPr lang="en-US"/>
        </a:p>
      </dgm:t>
    </dgm:pt>
    <dgm:pt modelId="{B68D9DCC-B02A-4837-9796-59F0CB00E7DE}">
      <dgm:prSet/>
      <dgm:spPr>
        <a:solidFill>
          <a:schemeClr val="accent1">
            <a:alpha val="90000"/>
          </a:schemeClr>
        </a:solidFill>
      </dgm:spPr>
      <dgm:t>
        <a:bodyPr/>
        <a:lstStyle/>
        <a:p>
          <a:r>
            <a:rPr lang="en-US" smtClean="0">
              <a:solidFill>
                <a:schemeClr val="bg1"/>
              </a:solidFill>
              <a:latin typeface="Century Gothic" panose="020B0502020202020204" pitchFamily="34" charset="0"/>
            </a:rPr>
            <a:t>difficulty focusing</a:t>
          </a:r>
          <a:endParaRPr lang="en-US">
            <a:solidFill>
              <a:schemeClr val="bg1"/>
            </a:solidFill>
            <a:latin typeface="Century Gothic" panose="020B0502020202020204" pitchFamily="34" charset="0"/>
          </a:endParaRPr>
        </a:p>
      </dgm:t>
    </dgm:pt>
    <dgm:pt modelId="{DDB9EA66-CCE9-4015-8EB3-7C0A05F21E5D}" type="parTrans" cxnId="{690E65F2-AA5C-4758-811D-AF906CA0C93E}">
      <dgm:prSet/>
      <dgm:spPr/>
      <dgm:t>
        <a:bodyPr/>
        <a:lstStyle/>
        <a:p>
          <a:endParaRPr lang="en-US"/>
        </a:p>
      </dgm:t>
    </dgm:pt>
    <dgm:pt modelId="{0326B190-EFE0-4681-AF2B-2EDEE557B56F}" type="sibTrans" cxnId="{690E65F2-AA5C-4758-811D-AF906CA0C93E}">
      <dgm:prSet/>
      <dgm:spPr/>
      <dgm:t>
        <a:bodyPr/>
        <a:lstStyle/>
        <a:p>
          <a:endParaRPr lang="en-US"/>
        </a:p>
      </dgm:t>
    </dgm:pt>
    <dgm:pt modelId="{8327CEB0-74C4-4952-A348-0F90FC32A32A}">
      <dgm:prSet/>
      <dgm:spPr>
        <a:solidFill>
          <a:schemeClr val="accent1">
            <a:alpha val="90000"/>
          </a:schemeClr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  <a:latin typeface="Century Gothic" panose="020B0502020202020204" pitchFamily="34" charset="0"/>
            </a:rPr>
            <a:t>difficulty making decisions</a:t>
          </a:r>
          <a:endParaRPr lang="en-US" dirty="0">
            <a:solidFill>
              <a:schemeClr val="bg1"/>
            </a:solidFill>
            <a:latin typeface="Century Gothic" panose="020B0502020202020204" pitchFamily="34" charset="0"/>
          </a:endParaRPr>
        </a:p>
      </dgm:t>
    </dgm:pt>
    <dgm:pt modelId="{26F30B5B-DFE1-4752-B96A-38374CB2F578}" type="parTrans" cxnId="{55AD6029-AAC2-4DDA-945A-F4E978880B40}">
      <dgm:prSet/>
      <dgm:spPr/>
      <dgm:t>
        <a:bodyPr/>
        <a:lstStyle/>
        <a:p>
          <a:endParaRPr lang="en-US"/>
        </a:p>
      </dgm:t>
    </dgm:pt>
    <dgm:pt modelId="{F46C0722-13D3-422C-9716-703E4B2CF1F7}" type="sibTrans" cxnId="{55AD6029-AAC2-4DDA-945A-F4E978880B40}">
      <dgm:prSet/>
      <dgm:spPr/>
      <dgm:t>
        <a:bodyPr/>
        <a:lstStyle/>
        <a:p>
          <a:endParaRPr lang="en-US"/>
        </a:p>
      </dgm:t>
    </dgm:pt>
    <dgm:pt modelId="{31154045-E965-4F8B-B2A2-5889D0CFA5B0}">
      <dgm:prSet/>
      <dgm:spPr>
        <a:solidFill>
          <a:schemeClr val="accent1">
            <a:alpha val="90000"/>
          </a:schemeClr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  <a:latin typeface="Century Gothic" panose="020B0502020202020204" pitchFamily="34" charset="0"/>
            </a:rPr>
            <a:t>increase in mistakes/errors</a:t>
          </a:r>
          <a:endParaRPr lang="en-US" dirty="0">
            <a:solidFill>
              <a:schemeClr val="bg1"/>
            </a:solidFill>
            <a:latin typeface="Century Gothic" panose="020B0502020202020204" pitchFamily="34" charset="0"/>
          </a:endParaRPr>
        </a:p>
      </dgm:t>
    </dgm:pt>
    <dgm:pt modelId="{D24A7FC0-5193-4025-9DAB-4AE490799550}" type="parTrans" cxnId="{61C20D6D-D027-4D23-A1F9-41EB6E9EA322}">
      <dgm:prSet/>
      <dgm:spPr/>
      <dgm:t>
        <a:bodyPr/>
        <a:lstStyle/>
        <a:p>
          <a:endParaRPr lang="en-US"/>
        </a:p>
      </dgm:t>
    </dgm:pt>
    <dgm:pt modelId="{C5B93963-2B6B-4D05-B654-EFCF26CB0AEA}" type="sibTrans" cxnId="{61C20D6D-D027-4D23-A1F9-41EB6E9EA322}">
      <dgm:prSet/>
      <dgm:spPr/>
      <dgm:t>
        <a:bodyPr/>
        <a:lstStyle/>
        <a:p>
          <a:endParaRPr lang="en-US"/>
        </a:p>
      </dgm:t>
    </dgm:pt>
    <dgm:pt modelId="{1A4A50CD-086D-48BB-A0C5-E348550583C1}" type="pres">
      <dgm:prSet presAssocID="{2D31C9B2-9CFC-4F1B-BD8B-39B41F312E8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B79F987-A989-4B09-9C55-106698E9CCBC}" type="pres">
      <dgm:prSet presAssocID="{FEC1427F-603E-47A9-B40A-BF47E030A822}" presName="composite" presStyleCnt="0"/>
      <dgm:spPr/>
    </dgm:pt>
    <dgm:pt modelId="{E21B0077-DA05-431E-A5F8-3CAE336DDF9C}" type="pres">
      <dgm:prSet presAssocID="{FEC1427F-603E-47A9-B40A-BF47E030A822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434D79-ED19-44D2-8DAA-C3DCE1A27180}" type="pres">
      <dgm:prSet presAssocID="{FEC1427F-603E-47A9-B40A-BF47E030A822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4C0A6B-14AD-4B09-9199-68B0BB666093}" type="pres">
      <dgm:prSet presAssocID="{DF4CECBA-1826-4E58-A4ED-A9A7E05D7C00}" presName="space" presStyleCnt="0"/>
      <dgm:spPr/>
    </dgm:pt>
    <dgm:pt modelId="{744B662E-71BB-4488-BC22-164B19590F9D}" type="pres">
      <dgm:prSet presAssocID="{C3BCD8C0-254D-4860-A23A-EDB709048507}" presName="composite" presStyleCnt="0"/>
      <dgm:spPr/>
    </dgm:pt>
    <dgm:pt modelId="{C759627B-B97C-483F-A84A-90CEE14A1EDF}" type="pres">
      <dgm:prSet presAssocID="{C3BCD8C0-254D-4860-A23A-EDB709048507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BEE4FD-8E73-485A-9CEC-6B615B731FD6}" type="pres">
      <dgm:prSet presAssocID="{C3BCD8C0-254D-4860-A23A-EDB709048507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9446D4-22E0-4D2E-8E77-37936E64EE92}" type="pres">
      <dgm:prSet presAssocID="{9D1DBB62-344E-44F3-947F-7291CE819153}" presName="space" presStyleCnt="0"/>
      <dgm:spPr/>
    </dgm:pt>
    <dgm:pt modelId="{53406387-563F-4950-A522-3C885DF39E25}" type="pres">
      <dgm:prSet presAssocID="{05E1E242-C628-48B4-83ED-9FF179A46E2E}" presName="composite" presStyleCnt="0"/>
      <dgm:spPr/>
    </dgm:pt>
    <dgm:pt modelId="{6A3B35CE-5796-40F3-BED4-52B4143B133E}" type="pres">
      <dgm:prSet presAssocID="{05E1E242-C628-48B4-83ED-9FF179A46E2E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B16307-552A-4FC1-A0A2-C1B4C8A7C7CC}" type="pres">
      <dgm:prSet presAssocID="{05E1E242-C628-48B4-83ED-9FF179A46E2E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A25D7CF-C416-4E46-AE2C-F753029D8A89}" srcId="{C3BCD8C0-254D-4860-A23A-EDB709048507}" destId="{5EE05048-4EE7-4964-ADE9-D86B579D7F20}" srcOrd="0" destOrd="0" parTransId="{FE7B4001-72C4-49FC-8407-EE86D3C6E649}" sibTransId="{BFD401DC-340A-42E5-9643-0BD50802D1AD}"/>
    <dgm:cxn modelId="{90F0F53C-C4DD-472A-88BC-DB0DDE754B47}" type="presOf" srcId="{348107C0-B119-4633-8E58-D6BE7AC3F12B}" destId="{D4B16307-552A-4FC1-A0A2-C1B4C8A7C7CC}" srcOrd="0" destOrd="1" presId="urn:microsoft.com/office/officeart/2005/8/layout/hList1"/>
    <dgm:cxn modelId="{112EFBE4-53B5-46A6-81D8-3D7006D91D41}" type="presOf" srcId="{76226C17-CD03-46CE-B13E-936FBC4AFA6D}" destId="{55BEE4FD-8E73-485A-9CEC-6B615B731FD6}" srcOrd="0" destOrd="5" presId="urn:microsoft.com/office/officeart/2005/8/layout/hList1"/>
    <dgm:cxn modelId="{984F67E2-15B7-4D1D-8EA1-BCE94E6E4621}" type="presOf" srcId="{FEC1427F-603E-47A9-B40A-BF47E030A822}" destId="{E21B0077-DA05-431E-A5F8-3CAE336DDF9C}" srcOrd="0" destOrd="0" presId="urn:microsoft.com/office/officeart/2005/8/layout/hList1"/>
    <dgm:cxn modelId="{8614454B-D425-4348-BD9B-6AF47B5FF9AC}" srcId="{05E1E242-C628-48B4-83ED-9FF179A46E2E}" destId="{E8FDB07B-A620-4422-B390-5EF002439AA1}" srcOrd="0" destOrd="0" parTransId="{5AD36FCF-9C3D-4D8B-B6C1-8C5B599187BC}" sibTransId="{41E9DDBD-95F2-46F1-A0EE-590AEBA6C2AF}"/>
    <dgm:cxn modelId="{C8E2E2EE-7B72-4B3F-8579-EA5295A95E89}" srcId="{C3BCD8C0-254D-4860-A23A-EDB709048507}" destId="{76226C17-CD03-46CE-B13E-936FBC4AFA6D}" srcOrd="5" destOrd="0" parTransId="{ACAE5135-0E9C-4733-BA07-2FFACB6D5D54}" sibTransId="{347BEA3C-D7DE-47F7-8C4B-26B493302603}"/>
    <dgm:cxn modelId="{6FB610DC-7569-4A62-87FB-6C70B0026D49}" srcId="{FEC1427F-603E-47A9-B40A-BF47E030A822}" destId="{4222F7D6-62FB-4245-B39A-9D3F7DE4AF43}" srcOrd="2" destOrd="0" parTransId="{52A50D42-08B8-470D-931D-9F716BCD6685}" sibTransId="{8ADB6847-1E05-418D-9D81-59CB2ED8BFC2}"/>
    <dgm:cxn modelId="{27033A92-7B51-4E64-945C-C3A5DEA2ACA4}" type="presOf" srcId="{039E6DD3-0133-47F8-8765-94638072030E}" destId="{55BEE4FD-8E73-485A-9CEC-6B615B731FD6}" srcOrd="0" destOrd="3" presId="urn:microsoft.com/office/officeart/2005/8/layout/hList1"/>
    <dgm:cxn modelId="{0F491BF8-4D72-4747-8A87-652F42B39379}" type="presOf" srcId="{79E40BEE-ADD9-44C8-90DA-BE35272C59F0}" destId="{58434D79-ED19-44D2-8DAA-C3DCE1A27180}" srcOrd="0" destOrd="4" presId="urn:microsoft.com/office/officeart/2005/8/layout/hList1"/>
    <dgm:cxn modelId="{0A773807-3174-436D-803B-2B1AF8F0DBF9}" srcId="{C3BCD8C0-254D-4860-A23A-EDB709048507}" destId="{039E6DD3-0133-47F8-8765-94638072030E}" srcOrd="3" destOrd="0" parTransId="{77F34DE1-BE7F-4EA6-B683-3C65CC7EA409}" sibTransId="{40303E7D-77E1-4CC3-99DD-6420D52829A4}"/>
    <dgm:cxn modelId="{5236E55B-E4C1-402D-B44F-E1DF364416A7}" type="presOf" srcId="{A39708C1-0509-4E69-9256-7EAE10DA0FE6}" destId="{55BEE4FD-8E73-485A-9CEC-6B615B731FD6}" srcOrd="0" destOrd="4" presId="urn:microsoft.com/office/officeart/2005/8/layout/hList1"/>
    <dgm:cxn modelId="{EE4A69DC-6DBA-428C-BDA7-BC366B988B78}" type="presOf" srcId="{6DBE4452-E5CF-4E5F-93F7-F630FEF1F794}" destId="{58434D79-ED19-44D2-8DAA-C3DCE1A27180}" srcOrd="0" destOrd="3" presId="urn:microsoft.com/office/officeart/2005/8/layout/hList1"/>
    <dgm:cxn modelId="{8896057F-E69C-452E-BCCE-11360A152B2A}" type="presOf" srcId="{31154045-E965-4F8B-B2A2-5889D0CFA5B0}" destId="{D4B16307-552A-4FC1-A0A2-C1B4C8A7C7CC}" srcOrd="0" destOrd="4" presId="urn:microsoft.com/office/officeart/2005/8/layout/hList1"/>
    <dgm:cxn modelId="{C03248C1-893D-4936-A4D1-DAA4CE65A217}" type="presOf" srcId="{44C63F8D-1D56-4787-A12B-CB059C1EAB81}" destId="{55BEE4FD-8E73-485A-9CEC-6B615B731FD6}" srcOrd="0" destOrd="1" presId="urn:microsoft.com/office/officeart/2005/8/layout/hList1"/>
    <dgm:cxn modelId="{C0FFCB7E-2B1B-4309-82FC-D14BC4B60C39}" srcId="{2D31C9B2-9CFC-4F1B-BD8B-39B41F312E8F}" destId="{05E1E242-C628-48B4-83ED-9FF179A46E2E}" srcOrd="2" destOrd="0" parTransId="{352A1AFF-19ED-43E6-922B-AEA42AB72464}" sibTransId="{E0AFD0EF-EDDB-4DE6-96B4-34813E15E8A0}"/>
    <dgm:cxn modelId="{0DB0BE9E-5B57-4965-8F2C-970CFC6DD5B6}" type="presOf" srcId="{B45B8DE0-8D96-4DE6-9294-68E2E757BCF8}" destId="{58434D79-ED19-44D2-8DAA-C3DCE1A27180}" srcOrd="0" destOrd="5" presId="urn:microsoft.com/office/officeart/2005/8/layout/hList1"/>
    <dgm:cxn modelId="{0D72CEE1-11D7-45B0-97E4-E7F27E313D3A}" type="presOf" srcId="{668FE05D-3FB4-454F-8C71-69C1656CAFE9}" destId="{55BEE4FD-8E73-485A-9CEC-6B615B731FD6}" srcOrd="0" destOrd="2" presId="urn:microsoft.com/office/officeart/2005/8/layout/hList1"/>
    <dgm:cxn modelId="{6847580C-C37D-4AE0-BDEF-74DD85EFE81F}" srcId="{2D31C9B2-9CFC-4F1B-BD8B-39B41F312E8F}" destId="{FEC1427F-603E-47A9-B40A-BF47E030A822}" srcOrd="0" destOrd="0" parTransId="{DBBAC7A8-3534-4FC9-9195-5C4F7D551F0C}" sibTransId="{DF4CECBA-1826-4E58-A4ED-A9A7E05D7C00}"/>
    <dgm:cxn modelId="{AE8758EC-031D-4F62-AB5A-595099111B71}" type="presOf" srcId="{328D20E4-6F0F-47F5-9CDB-405CCD1B621A}" destId="{58434D79-ED19-44D2-8DAA-C3DCE1A27180}" srcOrd="0" destOrd="1" presId="urn:microsoft.com/office/officeart/2005/8/layout/hList1"/>
    <dgm:cxn modelId="{55AD6029-AAC2-4DDA-945A-F4E978880B40}" srcId="{05E1E242-C628-48B4-83ED-9FF179A46E2E}" destId="{8327CEB0-74C4-4952-A348-0F90FC32A32A}" srcOrd="3" destOrd="0" parTransId="{26F30B5B-DFE1-4752-B96A-38374CB2F578}" sibTransId="{F46C0722-13D3-422C-9716-703E4B2CF1F7}"/>
    <dgm:cxn modelId="{468D6438-78DE-47E5-9DF6-296D6556008F}" type="presOf" srcId="{05E1E242-C628-48B4-83ED-9FF179A46E2E}" destId="{6A3B35CE-5796-40F3-BED4-52B4143B133E}" srcOrd="0" destOrd="0" presId="urn:microsoft.com/office/officeart/2005/8/layout/hList1"/>
    <dgm:cxn modelId="{28CB45B1-47C1-4194-B848-465793B0F7FB}" type="presOf" srcId="{5EE05048-4EE7-4964-ADE9-D86B579D7F20}" destId="{55BEE4FD-8E73-485A-9CEC-6B615B731FD6}" srcOrd="0" destOrd="0" presId="urn:microsoft.com/office/officeart/2005/8/layout/hList1"/>
    <dgm:cxn modelId="{CDFBDA69-C9AF-4A95-8405-271A2EBB7F3F}" srcId="{FEC1427F-603E-47A9-B40A-BF47E030A822}" destId="{328D20E4-6F0F-47F5-9CDB-405CCD1B621A}" srcOrd="1" destOrd="0" parTransId="{A7987857-80D8-4D67-8522-0B7DD7E877A1}" sibTransId="{B551E00B-3EFF-4018-BA34-0DD4AC996756}"/>
    <dgm:cxn modelId="{14D8AAE1-1B94-41DE-9759-94985535EDD7}" type="presOf" srcId="{B68D9DCC-B02A-4837-9796-59F0CB00E7DE}" destId="{D4B16307-552A-4FC1-A0A2-C1B4C8A7C7CC}" srcOrd="0" destOrd="2" presId="urn:microsoft.com/office/officeart/2005/8/layout/hList1"/>
    <dgm:cxn modelId="{9F2CC3C5-33FE-4D7D-93AE-A4AF378C9E8B}" srcId="{FEC1427F-603E-47A9-B40A-BF47E030A822}" destId="{6DBE4452-E5CF-4E5F-93F7-F630FEF1F794}" srcOrd="3" destOrd="0" parTransId="{7CA291F3-BBBB-4E8C-8668-EA3763C6997F}" sibTransId="{B100CAF8-88CA-4FF7-9EF2-0BAE3117C907}"/>
    <dgm:cxn modelId="{AE2B8789-CE5A-4691-AC1B-8035BE29584E}" srcId="{C3BCD8C0-254D-4860-A23A-EDB709048507}" destId="{668FE05D-3FB4-454F-8C71-69C1656CAFE9}" srcOrd="2" destOrd="0" parTransId="{2C5EA9CD-66F4-4D10-BEE7-86D81003B950}" sibTransId="{00A861E9-93A3-4B73-BB9C-28056FC3E54B}"/>
    <dgm:cxn modelId="{C94754B9-515D-42B8-9CF0-4E039564E393}" srcId="{FEC1427F-603E-47A9-B40A-BF47E030A822}" destId="{79E40BEE-ADD9-44C8-90DA-BE35272C59F0}" srcOrd="4" destOrd="0" parTransId="{7FF75430-9A18-4801-A857-EE8974AF1873}" sibTransId="{6F63E898-DFE0-4A0B-BBB6-65FBA79CD6C8}"/>
    <dgm:cxn modelId="{15AD4B3A-ECB2-4C43-B52E-528902480222}" type="presOf" srcId="{6FF8F9CF-4EE1-43E0-81AE-64034EF5FA3A}" destId="{58434D79-ED19-44D2-8DAA-C3DCE1A27180}" srcOrd="0" destOrd="0" presId="urn:microsoft.com/office/officeart/2005/8/layout/hList1"/>
    <dgm:cxn modelId="{E13C0CDF-9462-45C5-A6B3-2842523C0EE3}" type="presOf" srcId="{E8FDB07B-A620-4422-B390-5EF002439AA1}" destId="{D4B16307-552A-4FC1-A0A2-C1B4C8A7C7CC}" srcOrd="0" destOrd="0" presId="urn:microsoft.com/office/officeart/2005/8/layout/hList1"/>
    <dgm:cxn modelId="{E085CEAC-8D3F-4F73-927F-DBB1D79B9683}" type="presOf" srcId="{8327CEB0-74C4-4952-A348-0F90FC32A32A}" destId="{D4B16307-552A-4FC1-A0A2-C1B4C8A7C7CC}" srcOrd="0" destOrd="3" presId="urn:microsoft.com/office/officeart/2005/8/layout/hList1"/>
    <dgm:cxn modelId="{9B0ADEEB-9CB9-45B0-8C21-C15955C667B0}" srcId="{FEC1427F-603E-47A9-B40A-BF47E030A822}" destId="{6FF8F9CF-4EE1-43E0-81AE-64034EF5FA3A}" srcOrd="0" destOrd="0" parTransId="{D541E12A-B475-4793-9478-A16ED8F4587D}" sibTransId="{B1BB8EBD-9312-43C3-9934-51B2F590E827}"/>
    <dgm:cxn modelId="{ED07FC14-2F25-4096-8111-D9C688E8E6A6}" srcId="{2D31C9B2-9CFC-4F1B-BD8B-39B41F312E8F}" destId="{C3BCD8C0-254D-4860-A23A-EDB709048507}" srcOrd="1" destOrd="0" parTransId="{C5B723AB-AAA4-48F9-9F44-E4FC003E68BB}" sibTransId="{9D1DBB62-344E-44F3-947F-7291CE819153}"/>
    <dgm:cxn modelId="{61C20D6D-D027-4D23-A1F9-41EB6E9EA322}" srcId="{05E1E242-C628-48B4-83ED-9FF179A46E2E}" destId="{31154045-E965-4F8B-B2A2-5889D0CFA5B0}" srcOrd="4" destOrd="0" parTransId="{D24A7FC0-5193-4025-9DAB-4AE490799550}" sibTransId="{C5B93963-2B6B-4D05-B654-EFCF26CB0AEA}"/>
    <dgm:cxn modelId="{F4552498-0FEC-44C3-BF77-32881F56B3EA}" srcId="{C3BCD8C0-254D-4860-A23A-EDB709048507}" destId="{44C63F8D-1D56-4787-A12B-CB059C1EAB81}" srcOrd="1" destOrd="0" parTransId="{B5D7C71B-E5B1-49EA-A72E-6009488E502A}" sibTransId="{B6113AA8-B820-4476-8603-0690394396C7}"/>
    <dgm:cxn modelId="{EDF25951-127F-4369-8423-F593C49F9B13}" type="presOf" srcId="{C3BCD8C0-254D-4860-A23A-EDB709048507}" destId="{C759627B-B97C-483F-A84A-90CEE14A1EDF}" srcOrd="0" destOrd="0" presId="urn:microsoft.com/office/officeart/2005/8/layout/hList1"/>
    <dgm:cxn modelId="{637E7085-42A9-4517-B74B-934EA62BF27C}" srcId="{C3BCD8C0-254D-4860-A23A-EDB709048507}" destId="{A39708C1-0509-4E69-9256-7EAE10DA0FE6}" srcOrd="4" destOrd="0" parTransId="{38F3830D-7A85-4C59-9968-194B49A18047}" sibTransId="{8EC3A787-214D-4D23-B5DC-80E7FA76AECD}"/>
    <dgm:cxn modelId="{407C1107-E075-403C-A636-C7B507C51DEC}" type="presOf" srcId="{4222F7D6-62FB-4245-B39A-9D3F7DE4AF43}" destId="{58434D79-ED19-44D2-8DAA-C3DCE1A27180}" srcOrd="0" destOrd="2" presId="urn:microsoft.com/office/officeart/2005/8/layout/hList1"/>
    <dgm:cxn modelId="{A236FE21-6180-437D-A576-7DCE0699E0EC}" srcId="{05E1E242-C628-48B4-83ED-9FF179A46E2E}" destId="{348107C0-B119-4633-8E58-D6BE7AC3F12B}" srcOrd="1" destOrd="0" parTransId="{F41E83A3-6CC9-4F97-8885-A6CD42883F2A}" sibTransId="{34E4B76A-2A9D-4173-BCA4-928CFE4794F1}"/>
    <dgm:cxn modelId="{690E65F2-AA5C-4758-811D-AF906CA0C93E}" srcId="{05E1E242-C628-48B4-83ED-9FF179A46E2E}" destId="{B68D9DCC-B02A-4837-9796-59F0CB00E7DE}" srcOrd="2" destOrd="0" parTransId="{DDB9EA66-CCE9-4015-8EB3-7C0A05F21E5D}" sibTransId="{0326B190-EFE0-4681-AF2B-2EDEE557B56F}"/>
    <dgm:cxn modelId="{CEB9E6B6-F919-4563-8852-B5CF9EBFC33F}" srcId="{FEC1427F-603E-47A9-B40A-BF47E030A822}" destId="{B45B8DE0-8D96-4DE6-9294-68E2E757BCF8}" srcOrd="5" destOrd="0" parTransId="{8515FA03-6286-4716-BE91-3BEBC303ED2A}" sibTransId="{39C62C05-22B4-4A8A-94E2-1FC251016F62}"/>
    <dgm:cxn modelId="{25D5FD26-65AE-4429-BD63-C28056B484FB}" type="presOf" srcId="{2D31C9B2-9CFC-4F1B-BD8B-39B41F312E8F}" destId="{1A4A50CD-086D-48BB-A0C5-E348550583C1}" srcOrd="0" destOrd="0" presId="urn:microsoft.com/office/officeart/2005/8/layout/hList1"/>
    <dgm:cxn modelId="{28F13274-3E43-42BD-B39A-8A064AE468D0}" type="presParOf" srcId="{1A4A50CD-086D-48BB-A0C5-E348550583C1}" destId="{5B79F987-A989-4B09-9C55-106698E9CCBC}" srcOrd="0" destOrd="0" presId="urn:microsoft.com/office/officeart/2005/8/layout/hList1"/>
    <dgm:cxn modelId="{2020DA8F-F165-4498-BA7E-3EDD7EA00102}" type="presParOf" srcId="{5B79F987-A989-4B09-9C55-106698E9CCBC}" destId="{E21B0077-DA05-431E-A5F8-3CAE336DDF9C}" srcOrd="0" destOrd="0" presId="urn:microsoft.com/office/officeart/2005/8/layout/hList1"/>
    <dgm:cxn modelId="{973D9337-694E-4345-BB4C-7A5E0864579A}" type="presParOf" srcId="{5B79F987-A989-4B09-9C55-106698E9CCBC}" destId="{58434D79-ED19-44D2-8DAA-C3DCE1A27180}" srcOrd="1" destOrd="0" presId="urn:microsoft.com/office/officeart/2005/8/layout/hList1"/>
    <dgm:cxn modelId="{7FC7ABAD-8DCE-4E0B-A599-D02FBA1B420B}" type="presParOf" srcId="{1A4A50CD-086D-48BB-A0C5-E348550583C1}" destId="{714C0A6B-14AD-4B09-9199-68B0BB666093}" srcOrd="1" destOrd="0" presId="urn:microsoft.com/office/officeart/2005/8/layout/hList1"/>
    <dgm:cxn modelId="{F1B20DB2-4D84-4DD9-A20A-2E356C2556DF}" type="presParOf" srcId="{1A4A50CD-086D-48BB-A0C5-E348550583C1}" destId="{744B662E-71BB-4488-BC22-164B19590F9D}" srcOrd="2" destOrd="0" presId="urn:microsoft.com/office/officeart/2005/8/layout/hList1"/>
    <dgm:cxn modelId="{4D018350-EE65-464D-8B2C-49D9146ECF0F}" type="presParOf" srcId="{744B662E-71BB-4488-BC22-164B19590F9D}" destId="{C759627B-B97C-483F-A84A-90CEE14A1EDF}" srcOrd="0" destOrd="0" presId="urn:microsoft.com/office/officeart/2005/8/layout/hList1"/>
    <dgm:cxn modelId="{8EB23A32-02B3-4225-A331-895B07E0E5CA}" type="presParOf" srcId="{744B662E-71BB-4488-BC22-164B19590F9D}" destId="{55BEE4FD-8E73-485A-9CEC-6B615B731FD6}" srcOrd="1" destOrd="0" presId="urn:microsoft.com/office/officeart/2005/8/layout/hList1"/>
    <dgm:cxn modelId="{5992BE87-FB10-4573-9941-7559EC95656B}" type="presParOf" srcId="{1A4A50CD-086D-48BB-A0C5-E348550583C1}" destId="{F49446D4-22E0-4D2E-8E77-37936E64EE92}" srcOrd="3" destOrd="0" presId="urn:microsoft.com/office/officeart/2005/8/layout/hList1"/>
    <dgm:cxn modelId="{EAFB702E-9619-46ED-A88A-CEE4EF2F3872}" type="presParOf" srcId="{1A4A50CD-086D-48BB-A0C5-E348550583C1}" destId="{53406387-563F-4950-A522-3C885DF39E25}" srcOrd="4" destOrd="0" presId="urn:microsoft.com/office/officeart/2005/8/layout/hList1"/>
    <dgm:cxn modelId="{786DB011-D7DA-4F68-A183-B5006A8A1708}" type="presParOf" srcId="{53406387-563F-4950-A522-3C885DF39E25}" destId="{6A3B35CE-5796-40F3-BED4-52B4143B133E}" srcOrd="0" destOrd="0" presId="urn:microsoft.com/office/officeart/2005/8/layout/hList1"/>
    <dgm:cxn modelId="{D2B7F308-ED30-4FC5-9CD0-1376ADEA3B7A}" type="presParOf" srcId="{53406387-563F-4950-A522-3C885DF39E25}" destId="{D4B16307-552A-4FC1-A0A2-C1B4C8A7C7C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182F98-9AE3-4240-B990-F0D6EE0C8780}">
      <dsp:nvSpPr>
        <dsp:cNvPr id="0" name=""/>
        <dsp:cNvSpPr/>
      </dsp:nvSpPr>
      <dsp:spPr>
        <a:xfrm>
          <a:off x="872" y="170792"/>
          <a:ext cx="3404220" cy="2042532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>
              <a:latin typeface="Century Gothic" panose="020B0502020202020204" pitchFamily="34" charset="0"/>
            </a:rPr>
            <a:t>identify</a:t>
          </a:r>
          <a:endParaRPr lang="en-US" sz="4000" kern="1200" dirty="0">
            <a:latin typeface="Century Gothic" panose="020B0502020202020204" pitchFamily="34" charset="0"/>
          </a:endParaRPr>
        </a:p>
      </dsp:txBody>
      <dsp:txXfrm>
        <a:off x="872" y="170792"/>
        <a:ext cx="3404220" cy="2042532"/>
      </dsp:txXfrm>
    </dsp:sp>
    <dsp:sp modelId="{AA0401F7-03E2-41F0-820D-46E5A40C0EC7}">
      <dsp:nvSpPr>
        <dsp:cNvPr id="0" name=""/>
        <dsp:cNvSpPr/>
      </dsp:nvSpPr>
      <dsp:spPr>
        <a:xfrm>
          <a:off x="3745515" y="170792"/>
          <a:ext cx="3404220" cy="20425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>
              <a:latin typeface="Century Gothic" panose="020B0502020202020204" pitchFamily="34" charset="0"/>
            </a:rPr>
            <a:t>place</a:t>
          </a:r>
          <a:endParaRPr lang="en-US" sz="4000" kern="1200" dirty="0">
            <a:latin typeface="Century Gothic" panose="020B0502020202020204" pitchFamily="34" charset="0"/>
          </a:endParaRPr>
        </a:p>
      </dsp:txBody>
      <dsp:txXfrm>
        <a:off x="3745515" y="170792"/>
        <a:ext cx="3404220" cy="2042532"/>
      </dsp:txXfrm>
    </dsp:sp>
    <dsp:sp modelId="{C80871F1-1D7B-4A92-B1C6-226B34E5911E}">
      <dsp:nvSpPr>
        <dsp:cNvPr id="0" name=""/>
        <dsp:cNvSpPr/>
      </dsp:nvSpPr>
      <dsp:spPr>
        <a:xfrm>
          <a:off x="872" y="2553747"/>
          <a:ext cx="3404220" cy="2042532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>
              <a:latin typeface="Century Gothic" panose="020B0502020202020204" pitchFamily="34" charset="0"/>
            </a:rPr>
            <a:t>address</a:t>
          </a:r>
          <a:endParaRPr lang="en-US" sz="4000" kern="1200" dirty="0">
            <a:latin typeface="Century Gothic" panose="020B0502020202020204" pitchFamily="34" charset="0"/>
          </a:endParaRPr>
        </a:p>
      </dsp:txBody>
      <dsp:txXfrm>
        <a:off x="872" y="2553747"/>
        <a:ext cx="3404220" cy="2042532"/>
      </dsp:txXfrm>
    </dsp:sp>
    <dsp:sp modelId="{BFC4C84B-E02E-43D4-9A22-4B43B0B0BD59}">
      <dsp:nvSpPr>
        <dsp:cNvPr id="0" name=""/>
        <dsp:cNvSpPr/>
      </dsp:nvSpPr>
      <dsp:spPr>
        <a:xfrm>
          <a:off x="3745515" y="2553747"/>
          <a:ext cx="3404220" cy="2042532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>
              <a:latin typeface="Century Gothic" panose="020B0502020202020204" pitchFamily="34" charset="0"/>
            </a:rPr>
            <a:t>discuss</a:t>
          </a:r>
          <a:endParaRPr lang="en-US" sz="4000" kern="1200" dirty="0">
            <a:latin typeface="Century Gothic" panose="020B0502020202020204" pitchFamily="34" charset="0"/>
          </a:endParaRPr>
        </a:p>
      </dsp:txBody>
      <dsp:txXfrm>
        <a:off x="3745515" y="2553747"/>
        <a:ext cx="3404220" cy="20425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1B0077-DA05-431E-A5F8-3CAE336DDF9C}">
      <dsp:nvSpPr>
        <dsp:cNvPr id="0" name=""/>
        <dsp:cNvSpPr/>
      </dsp:nvSpPr>
      <dsp:spPr>
        <a:xfrm>
          <a:off x="2540" y="540676"/>
          <a:ext cx="2476500" cy="604800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physical health</a:t>
          </a:r>
          <a:endParaRPr lang="en-US" sz="2100" kern="1200" dirty="0"/>
        </a:p>
      </dsp:txBody>
      <dsp:txXfrm>
        <a:off x="2540" y="540676"/>
        <a:ext cx="2476500" cy="604800"/>
      </dsp:txXfrm>
    </dsp:sp>
    <dsp:sp modelId="{58434D79-ED19-44D2-8DAA-C3DCE1A27180}">
      <dsp:nvSpPr>
        <dsp:cNvPr id="0" name=""/>
        <dsp:cNvSpPr/>
      </dsp:nvSpPr>
      <dsp:spPr>
        <a:xfrm>
          <a:off x="2540" y="1145476"/>
          <a:ext cx="2476500" cy="3732513"/>
        </a:xfrm>
        <a:prstGeom prst="rect">
          <a:avLst/>
        </a:prstGeom>
        <a:solidFill>
          <a:schemeClr val="accent1"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>
              <a:solidFill>
                <a:schemeClr val="bg1"/>
              </a:solidFill>
              <a:latin typeface="Century Gothic" panose="020B0502020202020204" pitchFamily="34" charset="0"/>
            </a:rPr>
            <a:t>high blood pressure</a:t>
          </a:r>
          <a:endParaRPr lang="en-US" sz="2100" kern="1200" dirty="0">
            <a:solidFill>
              <a:schemeClr val="bg1"/>
            </a:solidFill>
            <a:latin typeface="Century Gothic" panose="020B0502020202020204" pitchFamily="34" charset="0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>
              <a:solidFill>
                <a:schemeClr val="bg1"/>
              </a:solidFill>
              <a:latin typeface="Century Gothic" panose="020B0502020202020204" pitchFamily="34" charset="0"/>
            </a:rPr>
            <a:t>digestive issues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>
              <a:solidFill>
                <a:schemeClr val="bg1"/>
              </a:solidFill>
              <a:latin typeface="Century Gothic" panose="020B0502020202020204" pitchFamily="34" charset="0"/>
            </a:rPr>
            <a:t>headaches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>
              <a:solidFill>
                <a:schemeClr val="bg1"/>
              </a:solidFill>
              <a:latin typeface="Century Gothic" panose="020B0502020202020204" pitchFamily="34" charset="0"/>
            </a:rPr>
            <a:t>difficulty sleeping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>
              <a:solidFill>
                <a:schemeClr val="bg1"/>
              </a:solidFill>
              <a:latin typeface="Century Gothic" panose="020B0502020202020204" pitchFamily="34" charset="0"/>
            </a:rPr>
            <a:t>decreased appetite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>
              <a:solidFill>
                <a:schemeClr val="bg1"/>
              </a:solidFill>
              <a:latin typeface="Century Gothic" panose="020B0502020202020204" pitchFamily="34" charset="0"/>
            </a:rPr>
            <a:t>fatigue</a:t>
          </a:r>
          <a:endParaRPr lang="en-US" sz="2100" kern="1200" dirty="0">
            <a:solidFill>
              <a:schemeClr val="bg1"/>
            </a:solidFill>
            <a:latin typeface="Century Gothic" panose="020B0502020202020204" pitchFamily="34" charset="0"/>
          </a:endParaRPr>
        </a:p>
      </dsp:txBody>
      <dsp:txXfrm>
        <a:off x="2540" y="1145476"/>
        <a:ext cx="2476500" cy="3732513"/>
      </dsp:txXfrm>
    </dsp:sp>
    <dsp:sp modelId="{C759627B-B97C-483F-A84A-90CEE14A1EDF}">
      <dsp:nvSpPr>
        <dsp:cNvPr id="0" name=""/>
        <dsp:cNvSpPr/>
      </dsp:nvSpPr>
      <dsp:spPr>
        <a:xfrm>
          <a:off x="2825750" y="540676"/>
          <a:ext cx="2476500" cy="604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mental health</a:t>
          </a:r>
          <a:endParaRPr lang="en-US" sz="2100" kern="1200" dirty="0"/>
        </a:p>
      </dsp:txBody>
      <dsp:txXfrm>
        <a:off x="2825750" y="540676"/>
        <a:ext cx="2476500" cy="604800"/>
      </dsp:txXfrm>
    </dsp:sp>
    <dsp:sp modelId="{55BEE4FD-8E73-485A-9CEC-6B615B731FD6}">
      <dsp:nvSpPr>
        <dsp:cNvPr id="0" name=""/>
        <dsp:cNvSpPr/>
      </dsp:nvSpPr>
      <dsp:spPr>
        <a:xfrm>
          <a:off x="2825750" y="1145476"/>
          <a:ext cx="2476500" cy="3732513"/>
        </a:xfrm>
        <a:prstGeom prst="rect">
          <a:avLst/>
        </a:prstGeom>
        <a:solidFill>
          <a:schemeClr val="bg2">
            <a:lumMod val="50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>
              <a:solidFill>
                <a:schemeClr val="bg1"/>
              </a:solidFill>
              <a:latin typeface="Century Gothic" panose="020B0502020202020204" pitchFamily="34" charset="0"/>
            </a:rPr>
            <a:t>chronic worry about work</a:t>
          </a:r>
          <a:endParaRPr lang="en-US" sz="2100" kern="1200" dirty="0">
            <a:solidFill>
              <a:schemeClr val="bg1"/>
            </a:solidFill>
            <a:latin typeface="Century Gothic" panose="020B0502020202020204" pitchFamily="34" charset="0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>
              <a:solidFill>
                <a:schemeClr val="bg1"/>
              </a:solidFill>
              <a:latin typeface="Century Gothic" panose="020B0502020202020204" pitchFamily="34" charset="0"/>
            </a:rPr>
            <a:t>anxiety</a:t>
          </a:r>
          <a:endParaRPr lang="en-US" sz="2100" kern="1200" dirty="0">
            <a:solidFill>
              <a:schemeClr val="bg1"/>
            </a:solidFill>
            <a:latin typeface="Century Gothic" panose="020B0502020202020204" pitchFamily="34" charset="0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>
              <a:solidFill>
                <a:schemeClr val="bg1"/>
              </a:solidFill>
              <a:latin typeface="Century Gothic" panose="020B0502020202020204" pitchFamily="34" charset="0"/>
            </a:rPr>
            <a:t>depression</a:t>
          </a:r>
          <a:endParaRPr lang="en-US" sz="2100" kern="1200" dirty="0">
            <a:solidFill>
              <a:schemeClr val="bg1"/>
            </a:solidFill>
            <a:latin typeface="Century Gothic" panose="020B0502020202020204" pitchFamily="34" charset="0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>
              <a:solidFill>
                <a:schemeClr val="bg1"/>
              </a:solidFill>
              <a:latin typeface="Century Gothic" panose="020B0502020202020204" pitchFamily="34" charset="0"/>
            </a:rPr>
            <a:t>hopelessness</a:t>
          </a:r>
          <a:endParaRPr lang="en-US" sz="2100" kern="1200" dirty="0">
            <a:solidFill>
              <a:schemeClr val="bg1"/>
            </a:solidFill>
            <a:latin typeface="Century Gothic" panose="020B0502020202020204" pitchFamily="34" charset="0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>
              <a:solidFill>
                <a:schemeClr val="bg1"/>
              </a:solidFill>
              <a:latin typeface="Century Gothic" panose="020B0502020202020204" pitchFamily="34" charset="0"/>
            </a:rPr>
            <a:t>suicidal thoughts</a:t>
          </a:r>
          <a:endParaRPr lang="en-US" sz="2100" kern="1200" dirty="0">
            <a:solidFill>
              <a:schemeClr val="bg1"/>
            </a:solidFill>
            <a:latin typeface="Century Gothic" panose="020B0502020202020204" pitchFamily="34" charset="0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>
              <a:solidFill>
                <a:schemeClr val="bg1"/>
              </a:solidFill>
              <a:latin typeface="Century Gothic" panose="020B0502020202020204" pitchFamily="34" charset="0"/>
            </a:rPr>
            <a:t>self doubt</a:t>
          </a:r>
          <a:endParaRPr lang="en-US" sz="2100" kern="1200" dirty="0">
            <a:solidFill>
              <a:schemeClr val="bg1"/>
            </a:solidFill>
            <a:latin typeface="Century Gothic" panose="020B0502020202020204" pitchFamily="34" charset="0"/>
          </a:endParaRPr>
        </a:p>
      </dsp:txBody>
      <dsp:txXfrm>
        <a:off x="2825750" y="1145476"/>
        <a:ext cx="2476500" cy="3732513"/>
      </dsp:txXfrm>
    </dsp:sp>
    <dsp:sp modelId="{6A3B35CE-5796-40F3-BED4-52B4143B133E}">
      <dsp:nvSpPr>
        <dsp:cNvPr id="0" name=""/>
        <dsp:cNvSpPr/>
      </dsp:nvSpPr>
      <dsp:spPr>
        <a:xfrm>
          <a:off x="5648960" y="540676"/>
          <a:ext cx="2476500" cy="604800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on the job</a:t>
          </a:r>
          <a:endParaRPr lang="en-US" sz="2100" kern="1200" dirty="0"/>
        </a:p>
      </dsp:txBody>
      <dsp:txXfrm>
        <a:off x="5648960" y="540676"/>
        <a:ext cx="2476500" cy="604800"/>
      </dsp:txXfrm>
    </dsp:sp>
    <dsp:sp modelId="{D4B16307-552A-4FC1-A0A2-C1B4C8A7C7CC}">
      <dsp:nvSpPr>
        <dsp:cNvPr id="0" name=""/>
        <dsp:cNvSpPr/>
      </dsp:nvSpPr>
      <dsp:spPr>
        <a:xfrm>
          <a:off x="5648960" y="1145476"/>
          <a:ext cx="2476500" cy="3732513"/>
        </a:xfrm>
        <a:prstGeom prst="rect">
          <a:avLst/>
        </a:prstGeom>
        <a:solidFill>
          <a:schemeClr val="accent1"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>
              <a:solidFill>
                <a:schemeClr val="bg1"/>
              </a:solidFill>
              <a:latin typeface="Century Gothic" panose="020B0502020202020204" pitchFamily="34" charset="0"/>
            </a:rPr>
            <a:t>decline in job performance</a:t>
          </a:r>
          <a:endParaRPr lang="en-US" sz="2100" kern="1200" dirty="0">
            <a:solidFill>
              <a:schemeClr val="bg1"/>
            </a:solidFill>
            <a:latin typeface="Century Gothic" panose="020B0502020202020204" pitchFamily="34" charset="0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smtClean="0">
              <a:solidFill>
                <a:schemeClr val="bg1"/>
              </a:solidFill>
              <a:latin typeface="Century Gothic" panose="020B0502020202020204" pitchFamily="34" charset="0"/>
            </a:rPr>
            <a:t>work avoidance</a:t>
          </a:r>
          <a:endParaRPr lang="en-US" sz="2100" kern="1200">
            <a:solidFill>
              <a:schemeClr val="bg1"/>
            </a:solidFill>
            <a:latin typeface="Century Gothic" panose="020B0502020202020204" pitchFamily="34" charset="0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smtClean="0">
              <a:solidFill>
                <a:schemeClr val="bg1"/>
              </a:solidFill>
              <a:latin typeface="Century Gothic" panose="020B0502020202020204" pitchFamily="34" charset="0"/>
            </a:rPr>
            <a:t>difficulty focusing</a:t>
          </a:r>
          <a:endParaRPr lang="en-US" sz="2100" kern="1200">
            <a:solidFill>
              <a:schemeClr val="bg1"/>
            </a:solidFill>
            <a:latin typeface="Century Gothic" panose="020B0502020202020204" pitchFamily="34" charset="0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>
              <a:solidFill>
                <a:schemeClr val="bg1"/>
              </a:solidFill>
              <a:latin typeface="Century Gothic" panose="020B0502020202020204" pitchFamily="34" charset="0"/>
            </a:rPr>
            <a:t>difficulty making decisions</a:t>
          </a:r>
          <a:endParaRPr lang="en-US" sz="2100" kern="1200" dirty="0">
            <a:solidFill>
              <a:schemeClr val="bg1"/>
            </a:solidFill>
            <a:latin typeface="Century Gothic" panose="020B0502020202020204" pitchFamily="34" charset="0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>
              <a:solidFill>
                <a:schemeClr val="bg1"/>
              </a:solidFill>
              <a:latin typeface="Century Gothic" panose="020B0502020202020204" pitchFamily="34" charset="0"/>
            </a:rPr>
            <a:t>increase in mistakes/errors</a:t>
          </a:r>
          <a:endParaRPr lang="en-US" sz="2100" kern="1200" dirty="0">
            <a:solidFill>
              <a:schemeClr val="bg1"/>
            </a:solidFill>
            <a:latin typeface="Century Gothic" panose="020B0502020202020204" pitchFamily="34" charset="0"/>
          </a:endParaRPr>
        </a:p>
      </dsp:txBody>
      <dsp:txXfrm>
        <a:off x="5648960" y="1145476"/>
        <a:ext cx="2476500" cy="37325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3C9553-E143-4567-8669-D592705AF035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8BBE6F-0DB5-44F7-89A3-C29328736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797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8BBE6F-0DB5-44F7-89A3-C2932873686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6016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8BBE6F-0DB5-44F7-89A3-C2932873686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3548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8BBE6F-0DB5-44F7-89A3-C2932873686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3543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8BBE6F-0DB5-44F7-89A3-C2932873686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4825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8BBE6F-0DB5-44F7-89A3-C2932873686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7295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8BBE6F-0DB5-44F7-89A3-C2932873686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4445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8BBE6F-0DB5-44F7-89A3-C2932873686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4662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8BBE6F-0DB5-44F7-89A3-C2932873686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11067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8BBE6F-0DB5-44F7-89A3-C2932873686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44936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8BBE6F-0DB5-44F7-89A3-C2932873686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72459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8BBE6F-0DB5-44F7-89A3-C2932873686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4257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8BBE6F-0DB5-44F7-89A3-C2932873686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60474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8BBE6F-0DB5-44F7-89A3-C2932873686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67972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8BBE6F-0DB5-44F7-89A3-C2932873686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52494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8BBE6F-0DB5-44F7-89A3-C2932873686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06101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8BBE6F-0DB5-44F7-89A3-C2932873686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47392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8BBE6F-0DB5-44F7-89A3-C29328736868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72613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8BBE6F-0DB5-44F7-89A3-C29328736868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107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8BBE6F-0DB5-44F7-89A3-C2932873686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8174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8BBE6F-0DB5-44F7-89A3-C2932873686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1612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8BBE6F-0DB5-44F7-89A3-C2932873686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4930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8BBE6F-0DB5-44F7-89A3-C2932873686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0742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8BBE6F-0DB5-44F7-89A3-C2932873686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5389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8BBE6F-0DB5-44F7-89A3-C2932873686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4697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8BBE6F-0DB5-44F7-89A3-C2932873686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247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C425F-4D35-4155-8A21-1A8ABE1B8CC0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BACC3-D690-4AE4-BAD8-714CBB42B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661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C425F-4D35-4155-8A21-1A8ABE1B8CC0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BACC3-D690-4AE4-BAD8-714CBB42B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221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C425F-4D35-4155-8A21-1A8ABE1B8CC0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BACC3-D690-4AE4-BAD8-714CBB42B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989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C425F-4D35-4155-8A21-1A8ABE1B8CC0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BACC3-D690-4AE4-BAD8-714CBB42B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853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C425F-4D35-4155-8A21-1A8ABE1B8CC0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BACC3-D690-4AE4-BAD8-714CBB42B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283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C425F-4D35-4155-8A21-1A8ABE1B8CC0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BACC3-D690-4AE4-BAD8-714CBB42B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949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C425F-4D35-4155-8A21-1A8ABE1B8CC0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BACC3-D690-4AE4-BAD8-714CBB42B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566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C425F-4D35-4155-8A21-1A8ABE1B8CC0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BACC3-D690-4AE4-BAD8-714CBB42B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246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C425F-4D35-4155-8A21-1A8ABE1B8CC0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BACC3-D690-4AE4-BAD8-714CBB42B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928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C425F-4D35-4155-8A21-1A8ABE1B8CC0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BACC3-D690-4AE4-BAD8-714CBB42B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490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C425F-4D35-4155-8A21-1A8ABE1B8CC0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BACC3-D690-4AE4-BAD8-714CBB42B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314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C425F-4D35-4155-8A21-1A8ABE1B8CC0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BACC3-D690-4AE4-BAD8-714CBB42B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04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des.wa.gov/training/CourseDescription/2190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es.wa.gov/training/CourseDescription/198" TargetMode="External"/><Relationship Id="rId4" Type="http://schemas.openxmlformats.org/officeDocument/2006/relationships/hyperlink" Target="https://des.wa.gov/training/CourseDescription/195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kplacebullying.org/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hrm.org/resourcesandtools/tools-and-samples/toolkits/pages/managingdifficultemployeesa.aspx" TargetMode="External"/><Relationship Id="rId5" Type="http://schemas.openxmlformats.org/officeDocument/2006/relationships/hyperlink" Target="https://www.apaexcellence.org/resources/special-topics/workplace-bullying" TargetMode="External"/><Relationship Id="rId4" Type="http://schemas.openxmlformats.org/officeDocument/2006/relationships/hyperlink" Target="https://www.webershandwick.com/wp-content/uploads/2019/06/CivilityInAmerica2019SolutionsforTomorrow.pdf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hbr.org/2017/08/high-performing-teams-need-psychological-safety-heres-how-to-create-it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hbr.org/podcast/2019/01/creating-psychological-safety-in-the-workplace" TargetMode="External"/><Relationship Id="rId4" Type="http://schemas.openxmlformats.org/officeDocument/2006/relationships/hyperlink" Target="https://www.youtube.com/watch?v=U_35pAviSnI" TargetMode="Externa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2901" y="886691"/>
            <a:ext cx="11173767" cy="2623272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disruptive and bullying </a:t>
            </a:r>
            <a:r>
              <a:rPr lang="en-US" dirty="0">
                <a:solidFill>
                  <a:schemeClr val="bg1"/>
                </a:solidFill>
                <a:latin typeface="Century Gothic" panose="020B0502020202020204" pitchFamily="34" charset="0"/>
              </a:rPr>
              <a:t>b</a:t>
            </a:r>
            <a:r>
              <a:rPr lang="en-US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ehaviors: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a threat to workplace safety and employee well-being</a:t>
            </a:r>
          </a:p>
          <a:p>
            <a:endParaRPr lang="en-US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Lunch and Learn |June 2, 2021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822037" y="5257800"/>
            <a:ext cx="9700009" cy="14692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presented by:   k. </a:t>
            </a:r>
            <a:r>
              <a:rPr lang="en-US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darrow</a:t>
            </a:r>
            <a:r>
              <a:rPr lang="en-US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b</a:t>
            </a:r>
            <a:r>
              <a:rPr lang="en-US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rown,</a:t>
            </a:r>
            <a:r>
              <a:rPr lang="en-US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licsw</a:t>
            </a:r>
            <a:endParaRPr lang="en-US" sz="20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                </a:t>
            </a:r>
            <a:r>
              <a:rPr lang="en-US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p</a:t>
            </a:r>
            <a:r>
              <a:rPr lang="en-US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rogram </a:t>
            </a:r>
            <a:r>
              <a:rPr lang="en-US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d</a:t>
            </a:r>
            <a:r>
              <a:rPr lang="en-US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irector, </a:t>
            </a:r>
            <a:r>
              <a:rPr lang="en-US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washington</a:t>
            </a:r>
            <a:r>
              <a:rPr lang="en-US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state </a:t>
            </a:r>
            <a:r>
              <a:rPr lang="en-US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e</a:t>
            </a:r>
            <a:r>
              <a:rPr lang="en-US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mployee </a:t>
            </a:r>
            <a:r>
              <a:rPr lang="en-US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a</a:t>
            </a:r>
            <a:r>
              <a:rPr lang="en-US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ssistance </a:t>
            </a:r>
            <a:r>
              <a:rPr lang="en-US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p</a:t>
            </a:r>
            <a:r>
              <a:rPr lang="en-US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rogram</a:t>
            </a:r>
            <a:endParaRPr lang="en-US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Right Triangle 8"/>
          <p:cNvSpPr/>
          <p:nvPr/>
        </p:nvSpPr>
        <p:spPr>
          <a:xfrm rot="5400000">
            <a:off x="140676" y="-150725"/>
            <a:ext cx="2652764" cy="2934117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EAP logo is a yellow sun embedded with an abstract person raising their arms, above the stylistic blue letters &quot;EAP&quot; with &quot;Washington State&quot; underneath." title="EAP 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08760" cy="1282446"/>
          </a:xfrm>
          <a:prstGeom prst="rect">
            <a:avLst/>
          </a:prstGeom>
          <a:effectLst>
            <a:softEdge rad="0"/>
          </a:effectLst>
        </p:spPr>
      </p:pic>
      <p:sp>
        <p:nvSpPr>
          <p:cNvPr id="10" name="Rectangle 9"/>
          <p:cNvSpPr/>
          <p:nvPr/>
        </p:nvSpPr>
        <p:spPr>
          <a:xfrm>
            <a:off x="-1" y="6727081"/>
            <a:ext cx="12192001" cy="1309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00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bullying</a:t>
            </a:r>
            <a:endParaRPr lang="en-US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1" y="6727081"/>
            <a:ext cx="12192001" cy="1309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9930" y="1882094"/>
            <a:ext cx="4023360" cy="402336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65018" y="2154836"/>
            <a:ext cx="611447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a </a:t>
            </a:r>
            <a:r>
              <a:rPr lang="en-US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persistent pattern of mistreatment from others in the workplace that causes either physical or emotional harm. </a:t>
            </a:r>
            <a:endParaRPr lang="en-US" sz="20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repetitive </a:t>
            </a:r>
            <a:r>
              <a:rPr lang="en-US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and systematic engagement of interpersonally abusive behaviors that negatively affect both the targeted individual and the work </a:t>
            </a:r>
            <a:r>
              <a:rPr lang="en-US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organization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repeated</a:t>
            </a:r>
            <a:r>
              <a:rPr lang="en-US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, health-harming mistreatment of one or more persons (the targets) by one or more </a:t>
            </a:r>
            <a:r>
              <a:rPr lang="en-US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perpetrators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8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bullying myths</a:t>
            </a:r>
            <a:endParaRPr lang="en-US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22764" y="2475345"/>
            <a:ext cx="881149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If you are bullied, you are weak.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Only men bully.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Most bullies are managers.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Bullies work alone.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Ignore the bully. The problem will go away.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It’s not bullying, it’s just tough management.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1" y="6727081"/>
            <a:ext cx="12192001" cy="1309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9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tough boss</a:t>
            </a:r>
            <a:endParaRPr lang="en-US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01091" y="2004291"/>
            <a:ext cx="881149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Objective, fair, and professional.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Self-controlled and unemotional.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Performance-focused—insistent upon meeting high standards and holding employees accountable for meeting those expectations.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Organizationally oriented—consistently operating to achieve the best interests of the organization</a:t>
            </a:r>
            <a:r>
              <a:rPr lang="en-US" sz="2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.</a:t>
            </a:r>
            <a:endParaRPr lang="en-US" sz="2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1" y="6727081"/>
            <a:ext cx="12192001" cy="1309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1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</a:rPr>
              <a:t>b</a:t>
            </a:r>
            <a:r>
              <a:rPr lang="en-US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ully boss</a:t>
            </a:r>
            <a:endParaRPr lang="en-US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01091" y="2004291"/>
            <a:ext cx="8811491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frequently misuses power and authority.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focuses 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on personal self-interest, as opposed to the good of the organization.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has 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emotional outbursts.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treats 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their employees inconsistently and unfairly.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appears 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to operate with intent to cause his or her target some kind of pain or personal distress.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1" y="6727081"/>
            <a:ext cx="12192001" cy="1309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36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bullying - mild</a:t>
            </a:r>
            <a:endParaRPr lang="en-US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01091" y="2004291"/>
            <a:ext cx="8811491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Ignoring someone by not responding to communications or requests for information or assistance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Dismissive interpersonal communications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Assigning blame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Providing negative feedback in spite of successful performance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Periodic “oversights” of leaving a person out of communications (including email) or social situations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Delaying or not providing crucial information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1" y="6727081"/>
            <a:ext cx="12192001" cy="1309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47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bullying – moderate to severe</a:t>
            </a:r>
            <a:endParaRPr lang="en-US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1855" y="1690688"/>
            <a:ext cx="8811491" cy="4601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Dismissive public responses to communications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Dismissive interpersonal communications (shut down a conversation and not allow the other person to communicate his/her perspective)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Ongoing misinformation (“forgetting” to share need-to-know information which makes the other person look foolish or humiliated by “not knowing”)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Sabotage and/or creating a situation of impossible demands whereby the other person is left out or will fail to meet expectations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-1" y="6727081"/>
            <a:ext cx="12192001" cy="1309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13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bullying – moderate to severe</a:t>
            </a:r>
            <a:endParaRPr lang="en-US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1855" y="1690688"/>
            <a:ext cx="881149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Starting gossip campaigns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Publicly ridicule, insult, make jokes about person in his/her presence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Routinely blaming and criticizing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Intimidation by glaring, acting forceful, interrupting, shutting down another person (also includes contradictions and silent treatment)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Pounding fist on desk, yelling, screaming, or throwing tantrums in front of others to humiliate the person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Retaliation for the person reporting or asking for help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1" y="6727081"/>
            <a:ext cx="12192001" cy="1309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04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self-reflection</a:t>
            </a:r>
            <a:endParaRPr lang="en-US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01091" y="2004291"/>
            <a:ext cx="8811491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Have you exhibited any of the behaviors at work?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If so, which ones and how often?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Have you ever received feedback about negative behaviors at work?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If so, do you have a plan to address the concerns and make things right?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1" y="6727081"/>
            <a:ext cx="12192001" cy="1309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9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the impact</a:t>
            </a:r>
            <a:endParaRPr lang="en-US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1" y="6727081"/>
            <a:ext cx="12192001" cy="1309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842280811"/>
              </p:ext>
            </p:extLst>
          </p:nvPr>
        </p:nvGraphicFramePr>
        <p:xfrm>
          <a:off x="2031999" y="1308414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5410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addressing</a:t>
            </a:r>
            <a:endParaRPr lang="en-US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60946" y="1588654"/>
            <a:ext cx="8811491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conduct 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a self-assessment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be 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direct, calm and professional while calling the behavior out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document, document, document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k</a:t>
            </a:r>
            <a:r>
              <a:rPr lang="en-US" sz="2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now 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your workplace policies regarding harassment, hostile work environments, etc.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speak 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to your supervisor or your supervisor’s supervisor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talk 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to </a:t>
            </a:r>
            <a:r>
              <a:rPr lang="en-US" sz="2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HR</a:t>
            </a:r>
            <a:endParaRPr lang="en-US" sz="24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1" y="6727081"/>
            <a:ext cx="12192001" cy="1309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925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objectives</a:t>
            </a:r>
            <a:endParaRPr lang="en-US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9" name="Diagram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6774902"/>
              </p:ext>
            </p:extLst>
          </p:nvPr>
        </p:nvGraphicFramePr>
        <p:xfrm>
          <a:off x="2520696" y="1402954"/>
          <a:ext cx="7150608" cy="4767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Rectangle 3"/>
          <p:cNvSpPr/>
          <p:nvPr/>
        </p:nvSpPr>
        <p:spPr>
          <a:xfrm>
            <a:off x="-1" y="6727081"/>
            <a:ext cx="12192001" cy="1309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88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addressing</a:t>
            </a:r>
            <a:endParaRPr lang="en-US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1" y="6727081"/>
            <a:ext cx="12192001" cy="1309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657926" y="1413164"/>
            <a:ext cx="8876145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Find a quiet, private </a:t>
            </a:r>
            <a:r>
              <a:rPr lang="en-US" sz="2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space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Arrange yourself so your access to exits are not blocked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Ask 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open-ended questions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Listen and let the employee explain in their own words what’s happening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Provide clear feedback based on your own observations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Avoid language that blames or judges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Collaborate 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with the employee to develop a plan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Provide resources that align with the plan and with your role as </a:t>
            </a:r>
            <a:r>
              <a:rPr lang="en-US" sz="2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supervisor</a:t>
            </a:r>
            <a:endParaRPr lang="en-US" sz="2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294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addressing</a:t>
            </a:r>
            <a:endParaRPr lang="en-US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30401" y="2216727"/>
            <a:ext cx="8811491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create policies that specifically address disruptive behavior, bullying and hostile work environments</a:t>
            </a:r>
            <a:endParaRPr lang="en-US" sz="24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d</a:t>
            </a:r>
            <a:r>
              <a:rPr lang="en-US" sz="2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esign, develop and implement workplace culture initiatives around civility, psychological safety and diversity, equity and inclusion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cultivate culture</a:t>
            </a:r>
            <a:endParaRPr lang="en-US" sz="2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1" y="6727081"/>
            <a:ext cx="12192001" cy="1309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8" y="9971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training opportunities</a:t>
            </a:r>
            <a:endParaRPr lang="en-US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2652" y="1335534"/>
            <a:ext cx="1104669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Inclusive Leadership: Building a Psychologically Safe Team Culture Workshop - </a:t>
            </a:r>
            <a:r>
              <a:rPr lang="en-US" sz="2000" dirty="0">
                <a:solidFill>
                  <a:schemeClr val="bg1"/>
                </a:solidFill>
                <a:latin typeface="Century Gothic" panose="020B0502020202020204" pitchFamily="34" charset="0"/>
                <a:hlinkClick r:id="rId3"/>
              </a:rPr>
              <a:t>https://des.wa.gov/training/CourseDescription/2190</a:t>
            </a:r>
            <a:r>
              <a:rPr lang="en-US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 - Workforce Learning and Performance, Department Enterprise Services</a:t>
            </a:r>
          </a:p>
          <a:p>
            <a:pPr>
              <a:spcBef>
                <a:spcPts val="600"/>
              </a:spcBef>
            </a:pPr>
            <a:r>
              <a:rPr lang="en-US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Managing Job Stress </a:t>
            </a:r>
            <a:r>
              <a:rPr lang="en-US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- </a:t>
            </a:r>
            <a:r>
              <a:rPr lang="en-US" sz="2000" dirty="0">
                <a:solidFill>
                  <a:schemeClr val="bg1"/>
                </a:solidFill>
                <a:latin typeface="Century Gothic" panose="020B0502020202020204" pitchFamily="34" charset="0"/>
                <a:hlinkClick r:id="rId4"/>
              </a:rPr>
              <a:t>https://des.wa.gov/training/CourseDescription/195</a:t>
            </a:r>
            <a:r>
              <a:rPr lang="en-US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 - Workforce Learning and Performance, Department Enterprise Services</a:t>
            </a:r>
          </a:p>
          <a:p>
            <a:pPr>
              <a:spcBef>
                <a:spcPts val="600"/>
              </a:spcBef>
            </a:pPr>
            <a:r>
              <a:rPr lang="en-US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Violence in the Workplace</a:t>
            </a:r>
            <a:r>
              <a:rPr lang="en-US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 - </a:t>
            </a:r>
            <a:r>
              <a:rPr lang="en-US" sz="2000" dirty="0">
                <a:solidFill>
                  <a:schemeClr val="bg1"/>
                </a:solidFill>
                <a:latin typeface="Century Gothic" panose="020B0502020202020204" pitchFamily="34" charset="0"/>
                <a:hlinkClick r:id="rId5"/>
              </a:rPr>
              <a:t>https://des.wa.gov/training/CourseDescription/198</a:t>
            </a:r>
            <a:r>
              <a:rPr lang="en-US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 - Workforce Learning and Performance, Department Enterprise Services</a:t>
            </a:r>
          </a:p>
        </p:txBody>
      </p:sp>
      <p:sp>
        <p:nvSpPr>
          <p:cNvPr id="4" name="Rectangle 3"/>
          <p:cNvSpPr/>
          <p:nvPr/>
        </p:nvSpPr>
        <p:spPr>
          <a:xfrm>
            <a:off x="-1" y="6727081"/>
            <a:ext cx="12192001" cy="1309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21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8" y="9971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resources</a:t>
            </a:r>
            <a:endParaRPr lang="en-US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2652" y="1078339"/>
            <a:ext cx="11046691" cy="5247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Workplace </a:t>
            </a:r>
            <a:r>
              <a:rPr lang="en-US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Bullying Institute</a:t>
            </a:r>
            <a:r>
              <a:rPr lang="en-US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 – </a:t>
            </a:r>
            <a:r>
              <a:rPr lang="en-US" sz="2000" dirty="0" smtClean="0">
                <a:solidFill>
                  <a:schemeClr val="bg1"/>
                </a:solidFill>
                <a:latin typeface="Century Gothic" panose="020B0502020202020204" pitchFamily="34" charset="0"/>
                <a:hlinkClick r:id="rId3"/>
              </a:rPr>
              <a:t>www.workplacebullying.org</a:t>
            </a:r>
            <a:endParaRPr lang="en-US" sz="20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Civility </a:t>
            </a:r>
            <a:r>
              <a:rPr lang="en-US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in America </a:t>
            </a:r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Survey</a:t>
            </a:r>
            <a:r>
              <a:rPr lang="en-US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– </a:t>
            </a:r>
            <a:r>
              <a:rPr lang="en-US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2019 – Weber </a:t>
            </a:r>
            <a:r>
              <a:rPr lang="en-US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Shandwick</a:t>
            </a:r>
            <a:r>
              <a:rPr lang="en-US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 - </a:t>
            </a:r>
            <a:r>
              <a:rPr lang="en-US" sz="2000" dirty="0">
                <a:solidFill>
                  <a:schemeClr val="bg1"/>
                </a:solidFill>
                <a:latin typeface="Century Gothic" panose="020B0502020202020204" pitchFamily="34" charset="0"/>
                <a:hlinkClick r:id="rId4"/>
              </a:rPr>
              <a:t>https://</a:t>
            </a:r>
            <a:r>
              <a:rPr lang="en-US" sz="2000" dirty="0" smtClean="0">
                <a:solidFill>
                  <a:schemeClr val="bg1"/>
                </a:solidFill>
                <a:latin typeface="Century Gothic" panose="020B0502020202020204" pitchFamily="34" charset="0"/>
                <a:hlinkClick r:id="rId4"/>
              </a:rPr>
              <a:t>www.webershandwick.com/wp-content/uploads/2019/06/CivilityInAmerica2019SolutionsforTomorrow.pdf</a:t>
            </a:r>
            <a:endParaRPr lang="en-US" sz="20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American </a:t>
            </a:r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Psychological </a:t>
            </a:r>
            <a:r>
              <a:rPr lang="en-US" sz="2000" b="1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Assocation</a:t>
            </a:r>
            <a:r>
              <a:rPr lang="en-US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, Center for Organizational Excellence - </a:t>
            </a:r>
            <a:r>
              <a:rPr lang="en-US" sz="2000" dirty="0" smtClean="0">
                <a:solidFill>
                  <a:schemeClr val="bg1"/>
                </a:solidFill>
                <a:latin typeface="Century Gothic" panose="020B0502020202020204" pitchFamily="34" charset="0"/>
                <a:hlinkClick r:id="rId5"/>
              </a:rPr>
              <a:t>https://</a:t>
            </a:r>
            <a:r>
              <a:rPr lang="en-US" sz="2000" dirty="0" smtClean="0">
                <a:solidFill>
                  <a:schemeClr val="bg1"/>
                </a:solidFill>
                <a:latin typeface="Century Gothic" panose="020B0502020202020204" pitchFamily="34" charset="0"/>
                <a:hlinkClick r:id="rId5"/>
              </a:rPr>
              <a:t>www.apaexcellence.org/resources/special-topics/workplace-bullying</a:t>
            </a:r>
            <a:endParaRPr lang="en-US" sz="20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Workplace </a:t>
            </a:r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bullying: a tale of adverse consequences Innovations in Clinical Neuroscience </a:t>
            </a:r>
            <a:r>
              <a:rPr lang="en-US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- (</a:t>
            </a:r>
            <a:r>
              <a:rPr lang="en-US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Sansone</a:t>
            </a:r>
            <a:r>
              <a:rPr lang="en-US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RA, </a:t>
            </a:r>
            <a:r>
              <a:rPr lang="en-US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Sansone</a:t>
            </a:r>
            <a:r>
              <a:rPr lang="en-US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LA. </a:t>
            </a:r>
            <a:r>
              <a:rPr lang="en-US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Innov</a:t>
            </a:r>
            <a:r>
              <a:rPr lang="en-US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Clin</a:t>
            </a:r>
            <a:r>
              <a:rPr lang="en-US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Neurosci</a:t>
            </a:r>
            <a:r>
              <a:rPr lang="en-US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. 2015 Jan-Feb;12(1-2):32-7. PMID: 25852978; PMCID: PMC4382139.)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The Society for Human Resources Management toolkit</a:t>
            </a:r>
            <a:r>
              <a:rPr lang="en-US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- (The Society for Human Resource Management - </a:t>
            </a:r>
            <a:r>
              <a:rPr lang="en-US" sz="2000" dirty="0" smtClean="0">
                <a:solidFill>
                  <a:schemeClr val="bg1"/>
                </a:solidFill>
                <a:latin typeface="Century Gothic" panose="020B0502020202020204" pitchFamily="34" charset="0"/>
                <a:hlinkClick r:id="rId6"/>
              </a:rPr>
              <a:t>https://www.shrm.org/resourcesandtools/tools-and-samples/toolkits/pages/managingdifficultemployeesa.aspx</a:t>
            </a:r>
            <a:r>
              <a:rPr lang="en-US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0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en-US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1" y="6727081"/>
            <a:ext cx="12192001" cy="1309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41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resources</a:t>
            </a:r>
            <a:endParaRPr lang="en-US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2653" y="1464102"/>
            <a:ext cx="11046691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High Performing Teams Need Psychological Safety</a:t>
            </a:r>
            <a:r>
              <a:rPr lang="en-US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– </a:t>
            </a:r>
            <a:r>
              <a:rPr lang="en-US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Harvard Business Review - </a:t>
            </a:r>
            <a:r>
              <a:rPr lang="en-US" sz="2000" dirty="0">
                <a:solidFill>
                  <a:schemeClr val="bg1"/>
                </a:solidFill>
                <a:latin typeface="Century Gothic" panose="020B0502020202020204" pitchFamily="34" charset="0"/>
                <a:hlinkClick r:id="rId3"/>
              </a:rPr>
              <a:t>https://</a:t>
            </a:r>
            <a:r>
              <a:rPr lang="en-US" sz="2000" dirty="0" smtClean="0">
                <a:solidFill>
                  <a:schemeClr val="bg1"/>
                </a:solidFill>
                <a:latin typeface="Century Gothic" panose="020B0502020202020204" pitchFamily="34" charset="0"/>
                <a:hlinkClick r:id="rId3"/>
              </a:rPr>
              <a:t>hbr.org/2017/08/high-performing-teams-need-psychological-safety-heres-how-to-create-it</a:t>
            </a:r>
            <a:endParaRPr lang="en-US" sz="20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How Do You Create Psychological Safety at Work – Amy Edmondson - </a:t>
            </a:r>
            <a:r>
              <a:rPr lang="en-US" sz="2000" dirty="0" smtClean="0">
                <a:solidFill>
                  <a:schemeClr val="bg1"/>
                </a:solidFill>
                <a:latin typeface="Century Gothic" panose="020B0502020202020204" pitchFamily="34" charset="0"/>
                <a:hlinkClick r:id="rId4"/>
              </a:rPr>
              <a:t>https</a:t>
            </a:r>
            <a:r>
              <a:rPr lang="en-US" sz="2000" dirty="0">
                <a:solidFill>
                  <a:schemeClr val="bg1"/>
                </a:solidFill>
                <a:latin typeface="Century Gothic" panose="020B0502020202020204" pitchFamily="34" charset="0"/>
                <a:hlinkClick r:id="rId4"/>
              </a:rPr>
              <a:t>://</a:t>
            </a:r>
            <a:r>
              <a:rPr lang="en-US" sz="2000" dirty="0" smtClean="0">
                <a:solidFill>
                  <a:schemeClr val="bg1"/>
                </a:solidFill>
                <a:latin typeface="Century Gothic" panose="020B0502020202020204" pitchFamily="34" charset="0"/>
                <a:hlinkClick r:id="rId4"/>
              </a:rPr>
              <a:t>www.youtube.com/watch?v=U_35pAviSnI</a:t>
            </a:r>
            <a:endParaRPr lang="en-US" sz="20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Creating Psychological Safety in </a:t>
            </a:r>
            <a:r>
              <a:rPr lang="en-US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the Workplace</a:t>
            </a:r>
            <a:r>
              <a:rPr lang="en-US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– </a:t>
            </a:r>
            <a:r>
              <a:rPr lang="en-US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Harvarad</a:t>
            </a:r>
            <a:r>
              <a:rPr lang="en-US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Business Review - </a:t>
            </a:r>
            <a:r>
              <a:rPr lang="en-US" sz="2000" dirty="0" smtClean="0">
                <a:solidFill>
                  <a:schemeClr val="bg1"/>
                </a:solidFill>
                <a:latin typeface="Century Gothic" panose="020B0502020202020204" pitchFamily="34" charset="0"/>
                <a:hlinkClick r:id="rId5"/>
              </a:rPr>
              <a:t>https</a:t>
            </a:r>
            <a:r>
              <a:rPr lang="en-US" sz="2000" dirty="0">
                <a:solidFill>
                  <a:schemeClr val="bg1"/>
                </a:solidFill>
                <a:latin typeface="Century Gothic" panose="020B0502020202020204" pitchFamily="34" charset="0"/>
                <a:hlinkClick r:id="rId5"/>
              </a:rPr>
              <a:t>://</a:t>
            </a:r>
            <a:r>
              <a:rPr lang="en-US" sz="2000" dirty="0" smtClean="0">
                <a:solidFill>
                  <a:schemeClr val="bg1"/>
                </a:solidFill>
                <a:latin typeface="Century Gothic" panose="020B0502020202020204" pitchFamily="34" charset="0"/>
                <a:hlinkClick r:id="rId5"/>
              </a:rPr>
              <a:t>hbr.org/podcast/2019/01/creating-psychological-safety-in-the-workplace</a:t>
            </a:r>
            <a:endParaRPr lang="en-US" sz="20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en-US" sz="20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1" y="6727081"/>
            <a:ext cx="12192001" cy="1309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68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9036" y="2452543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discussion and questions</a:t>
            </a:r>
            <a:endParaRPr lang="en-US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1" y="6727081"/>
            <a:ext cx="12192001" cy="1309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09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70868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the </a:t>
            </a:r>
            <a:r>
              <a:rPr lang="en-US" sz="24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washington</a:t>
            </a:r>
            <a:r>
              <a:rPr lang="en-US" sz="2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state </a:t>
            </a:r>
            <a:r>
              <a:rPr lang="en-US" sz="24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eap</a:t>
            </a:r>
            <a:r>
              <a:rPr lang="en-US" sz="2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en-US" sz="2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US" sz="2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877 313 4455</a:t>
            </a:r>
            <a:br>
              <a:rPr lang="en-US" sz="2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US" sz="2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eap.wa.gov</a:t>
            </a:r>
            <a:endParaRPr lang="en-US" sz="2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1" y="6727081"/>
            <a:ext cx="12192001" cy="1309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EAP logo is a yellow sun embedded with an abstract person raising their arms, above the stylistic blue letters &quot;EAP&quot; with &quot;Washington State&quot; underneath." title="EAP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4254" y="1570160"/>
            <a:ext cx="2323490" cy="1977847"/>
          </a:xfrm>
          <a:prstGeom prst="rect">
            <a:avLst/>
          </a:prstGeom>
          <a:effectLst>
            <a:softEdge rad="0"/>
          </a:effectLst>
        </p:spPr>
      </p:pic>
    </p:spTree>
    <p:extLst>
      <p:ext uri="{BB962C8B-B14F-4D97-AF65-F5344CB8AC3E}">
        <p14:creationId xmlns:p14="http://schemas.microsoft.com/office/powerpoint/2010/main" val="405000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653" y="102470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some good news</a:t>
            </a:r>
            <a:endParaRPr lang="en-US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Pie 3"/>
          <p:cNvSpPr/>
          <p:nvPr/>
        </p:nvSpPr>
        <p:spPr>
          <a:xfrm rot="10800000">
            <a:off x="4200444" y="1980671"/>
            <a:ext cx="3525520" cy="2428240"/>
          </a:xfrm>
          <a:prstGeom prst="pie">
            <a:avLst>
              <a:gd name="adj1" fmla="val 0"/>
              <a:gd name="adj2" fmla="val 10755929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566160" y="3180080"/>
            <a:ext cx="466344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 rot="4224174">
            <a:off x="4633084" y="1617561"/>
            <a:ext cx="758952" cy="20792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 rot="5400000">
            <a:off x="5584530" y="1455565"/>
            <a:ext cx="757346" cy="21429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2718234">
            <a:off x="3905304" y="2041299"/>
            <a:ext cx="758952" cy="20792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558721">
            <a:off x="6565935" y="1641070"/>
            <a:ext cx="758952" cy="20792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 rot="7955672">
            <a:off x="7283506" y="2078918"/>
            <a:ext cx="758952" cy="20792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 rot="9416874">
            <a:off x="7673042" y="2665665"/>
            <a:ext cx="758952" cy="20792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 rot="1323501">
            <a:off x="3496718" y="2658430"/>
            <a:ext cx="758952" cy="20792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450110" y="4159613"/>
            <a:ext cx="9494982" cy="83099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89% of those who work with others describing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their place of employment as very or somewhat civil.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-1" y="6727081"/>
            <a:ext cx="12192001" cy="1309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911926" y="6225309"/>
            <a:ext cx="8903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Source: Civility in American 2019 – Solutions for Tomorrow, Weber </a:t>
            </a:r>
            <a:r>
              <a:rPr lang="en-US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Shandwick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825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517891623"/>
              </p:ext>
            </p:extLst>
          </p:nvPr>
        </p:nvGraphicFramePr>
        <p:xfrm>
          <a:off x="1879144" y="738139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ctangle 2"/>
          <p:cNvSpPr/>
          <p:nvPr/>
        </p:nvSpPr>
        <p:spPr>
          <a:xfrm>
            <a:off x="-1" y="6727081"/>
            <a:ext cx="12192001" cy="1309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47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some challenges</a:t>
            </a:r>
            <a:endParaRPr lang="en-US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2563154"/>
              </p:ext>
            </p:extLst>
          </p:nvPr>
        </p:nvGraphicFramePr>
        <p:xfrm>
          <a:off x="1939637" y="2318327"/>
          <a:ext cx="8128000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0581">
                  <a:extLst>
                    <a:ext uri="{9D8B030D-6E8A-4147-A177-3AD203B41FA5}">
                      <a16:colId xmlns:a16="http://schemas.microsoft.com/office/drawing/2014/main" val="781456212"/>
                    </a:ext>
                  </a:extLst>
                </a:gridCol>
                <a:gridCol w="7167419">
                  <a:extLst>
                    <a:ext uri="{9D8B030D-6E8A-4147-A177-3AD203B41FA5}">
                      <a16:colId xmlns:a16="http://schemas.microsoft.com/office/drawing/2014/main" val="629665697"/>
                    </a:ext>
                  </a:extLst>
                </a:gridCol>
              </a:tblGrid>
              <a:tr h="616527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 panose="020B0502020202020204" pitchFamily="34" charset="0"/>
                        </a:rPr>
                        <a:t>30%</a:t>
                      </a:r>
                      <a:endParaRPr lang="en-US" sz="2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Century Gothic" panose="020B0502020202020204" pitchFamily="34" charset="0"/>
                        </a:rPr>
                        <a:t>managers had fired or threatened to fire someone due to incivility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7921143"/>
                  </a:ext>
                </a:extLst>
              </a:tr>
              <a:tr h="616527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25%</a:t>
                      </a:r>
                      <a:endParaRPr lang="en-US" sz="24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employees said they had quit a job due to an incivility in the workplace 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5085094"/>
                  </a:ext>
                </a:extLst>
              </a:tr>
              <a:tr h="616527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87%</a:t>
                      </a:r>
                      <a:endParaRPr lang="en-US" sz="24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workers indicated that workplace incivility affected work performance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3220591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-1" y="6727081"/>
            <a:ext cx="12192001" cy="1309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1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disruptive behaviors</a:t>
            </a:r>
            <a:endParaRPr lang="en-US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97888" y="4373661"/>
            <a:ext cx="9273311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Any </a:t>
            </a:r>
            <a:r>
              <a:rPr lang="en-US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negative behavior that has the potential to distract, undermine, or physically/psychologically damage team members. (ctileadership.com</a:t>
            </a:r>
            <a:r>
              <a:rPr lang="en-US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)</a:t>
            </a:r>
            <a:endParaRPr lang="en-US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1" y="6727081"/>
            <a:ext cx="12192001" cy="1309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97889" y="2025362"/>
            <a:ext cx="9273310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Disruptive </a:t>
            </a:r>
            <a:r>
              <a:rPr lang="en-US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behavior is inappropriate behavior that interferes with the functioning and flow of the workplace (stonybrook.edu</a:t>
            </a:r>
            <a:r>
              <a:rPr lang="en-US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)</a:t>
            </a:r>
            <a:endParaRPr lang="en-US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97888" y="3210230"/>
            <a:ext cx="9273310" cy="70788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A </a:t>
            </a:r>
            <a:r>
              <a:rPr lang="en-US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behavior that has a negative impact on the emotional or physical well-being of persons in the workplace. </a:t>
            </a:r>
          </a:p>
        </p:txBody>
      </p:sp>
    </p:spTree>
    <p:extLst>
      <p:ext uri="{BB962C8B-B14F-4D97-AF65-F5344CB8AC3E}">
        <p14:creationId xmlns:p14="http://schemas.microsoft.com/office/powerpoint/2010/main" val="1717769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Line Callout 1 13"/>
          <p:cNvSpPr/>
          <p:nvPr/>
        </p:nvSpPr>
        <p:spPr>
          <a:xfrm>
            <a:off x="6443940" y="4903640"/>
            <a:ext cx="2320137" cy="907880"/>
          </a:xfrm>
          <a:prstGeom prst="borderCallout1">
            <a:avLst>
              <a:gd name="adj1" fmla="val -15397"/>
              <a:gd name="adj2" fmla="val 50543"/>
              <a:gd name="adj3" fmla="val -209322"/>
              <a:gd name="adj4" fmla="val 487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entury Gothic" panose="020B0502020202020204" pitchFamily="34" charset="0"/>
              </a:rPr>
              <a:t>d</a:t>
            </a:r>
            <a:r>
              <a:rPr lang="en-US" dirty="0" smtClean="0">
                <a:latin typeface="Century Gothic" panose="020B0502020202020204" pitchFamily="34" charset="0"/>
              </a:rPr>
              <a:t>omestic/intimate partner violence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</a:rPr>
              <a:t>d</a:t>
            </a:r>
            <a:r>
              <a:rPr lang="en-US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isruptive behaviors continuum</a:t>
            </a:r>
            <a:endParaRPr lang="en-US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 rot="16200000">
            <a:off x="5675746" y="-1918856"/>
            <a:ext cx="840510" cy="8834583"/>
          </a:xfrm>
          <a:prstGeom prst="rect">
            <a:avLst/>
          </a:prstGeom>
          <a:gradFill>
            <a:gsLst>
              <a:gs pos="0">
                <a:schemeClr val="accent1"/>
              </a:gs>
              <a:gs pos="77000">
                <a:schemeClr val="accent2"/>
              </a:gs>
              <a:gs pos="32000">
                <a:schemeClr val="accent4">
                  <a:lumMod val="60000"/>
                  <a:lumOff val="40000"/>
                </a:schemeClr>
              </a:gs>
              <a:gs pos="100000">
                <a:srgbClr val="FF0000"/>
              </a:gs>
            </a:gsLst>
            <a:lin ang="5400000" scaled="0"/>
          </a:gra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ine Callout 1 8"/>
          <p:cNvSpPr/>
          <p:nvPr/>
        </p:nvSpPr>
        <p:spPr>
          <a:xfrm>
            <a:off x="706196" y="3717845"/>
            <a:ext cx="1754909" cy="549999"/>
          </a:xfrm>
          <a:prstGeom prst="borderCallout1">
            <a:avLst>
              <a:gd name="adj1" fmla="val -23737"/>
              <a:gd name="adj2" fmla="val 47246"/>
              <a:gd name="adj3" fmla="val -129493"/>
              <a:gd name="adj4" fmla="val 728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entury Gothic" panose="020B0502020202020204" pitchFamily="34" charset="0"/>
              </a:rPr>
              <a:t>inappropriate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0" name="Line Callout 1 9"/>
          <p:cNvSpPr/>
          <p:nvPr/>
        </p:nvSpPr>
        <p:spPr>
          <a:xfrm>
            <a:off x="1678710" y="4520747"/>
            <a:ext cx="1779730" cy="856123"/>
          </a:xfrm>
          <a:prstGeom prst="borderCallout1">
            <a:avLst>
              <a:gd name="adj1" fmla="val -175890"/>
              <a:gd name="adj2" fmla="val 88302"/>
              <a:gd name="adj3" fmla="val -39941"/>
              <a:gd name="adj4" fmla="val 5929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entury Gothic" panose="020B0502020202020204" pitchFamily="34" charset="0"/>
              </a:rPr>
              <a:t>disrespectful, rude, discourteous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1" name="Line Callout 1 10"/>
          <p:cNvSpPr/>
          <p:nvPr/>
        </p:nvSpPr>
        <p:spPr>
          <a:xfrm>
            <a:off x="3635008" y="4983943"/>
            <a:ext cx="1754909" cy="556357"/>
          </a:xfrm>
          <a:prstGeom prst="borderCallout1">
            <a:avLst>
              <a:gd name="adj1" fmla="val -35012"/>
              <a:gd name="adj2" fmla="val 35825"/>
              <a:gd name="adj3" fmla="val -337699"/>
              <a:gd name="adj4" fmla="val 3535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entury Gothic" panose="020B0502020202020204" pitchFamily="34" charset="0"/>
              </a:rPr>
              <a:t>m</a:t>
            </a:r>
            <a:r>
              <a:rPr lang="en-US" dirty="0" smtClean="0">
                <a:latin typeface="Century Gothic" panose="020B0502020202020204" pitchFamily="34" charset="0"/>
              </a:rPr>
              <a:t>ild bullying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2" name="Line Callout 1 11"/>
          <p:cNvSpPr/>
          <p:nvPr/>
        </p:nvSpPr>
        <p:spPr>
          <a:xfrm>
            <a:off x="4512463" y="4044614"/>
            <a:ext cx="1754909" cy="859026"/>
          </a:xfrm>
          <a:prstGeom prst="borderCallout1">
            <a:avLst>
              <a:gd name="adj1" fmla="val -13679"/>
              <a:gd name="adj2" fmla="val 45666"/>
              <a:gd name="adj3" fmla="val -125427"/>
              <a:gd name="adj4" fmla="val 4229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entury Gothic" panose="020B0502020202020204" pitchFamily="34" charset="0"/>
              </a:rPr>
              <a:t>m</a:t>
            </a:r>
            <a:r>
              <a:rPr lang="en-US" dirty="0" smtClean="0">
                <a:latin typeface="Century Gothic" panose="020B0502020202020204" pitchFamily="34" charset="0"/>
              </a:rPr>
              <a:t>oderate to severe bullying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" name="Line Callout 1 12"/>
          <p:cNvSpPr/>
          <p:nvPr/>
        </p:nvSpPr>
        <p:spPr>
          <a:xfrm>
            <a:off x="5867321" y="3483104"/>
            <a:ext cx="1754909" cy="473230"/>
          </a:xfrm>
          <a:prstGeom prst="borderCallout1">
            <a:avLst>
              <a:gd name="adj1" fmla="val -105729"/>
              <a:gd name="adj2" fmla="val 39824"/>
              <a:gd name="adj3" fmla="val -29420"/>
              <a:gd name="adj4" fmla="val 438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entury Gothic" panose="020B0502020202020204" pitchFamily="34" charset="0"/>
              </a:rPr>
              <a:t>stalking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5" name="Line Callout 1 14"/>
          <p:cNvSpPr/>
          <p:nvPr/>
        </p:nvSpPr>
        <p:spPr>
          <a:xfrm>
            <a:off x="7969250" y="4200420"/>
            <a:ext cx="1754909" cy="473230"/>
          </a:xfrm>
          <a:prstGeom prst="borderCallout1">
            <a:avLst>
              <a:gd name="adj1" fmla="val -33709"/>
              <a:gd name="adj2" fmla="val 51191"/>
              <a:gd name="adj3" fmla="val -259144"/>
              <a:gd name="adj4" fmla="val 386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entury Gothic" panose="020B0502020202020204" pitchFamily="34" charset="0"/>
              </a:rPr>
              <a:t>Stated threats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6" name="Line Callout 1 15"/>
          <p:cNvSpPr/>
          <p:nvPr/>
        </p:nvSpPr>
        <p:spPr>
          <a:xfrm>
            <a:off x="9469582" y="4903640"/>
            <a:ext cx="1754909" cy="645932"/>
          </a:xfrm>
          <a:prstGeom prst="borderCallout1">
            <a:avLst>
              <a:gd name="adj1" fmla="val -25901"/>
              <a:gd name="adj2" fmla="val 33350"/>
              <a:gd name="adj3" fmla="val -292299"/>
              <a:gd name="adj4" fmla="val 81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entury Gothic" panose="020B0502020202020204" pitchFamily="34" charset="0"/>
              </a:rPr>
              <a:t>Physical violence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7" name="Line Callout 1 16"/>
          <p:cNvSpPr/>
          <p:nvPr/>
        </p:nvSpPr>
        <p:spPr>
          <a:xfrm>
            <a:off x="10073641" y="3635278"/>
            <a:ext cx="1754909" cy="632565"/>
          </a:xfrm>
          <a:prstGeom prst="borderCallout1">
            <a:avLst>
              <a:gd name="adj1" fmla="val -25901"/>
              <a:gd name="adj2" fmla="val 30823"/>
              <a:gd name="adj3" fmla="val -101912"/>
              <a:gd name="adj4" fmla="val 1398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entury Gothic" panose="020B0502020202020204" pitchFamily="34" charset="0"/>
              </a:rPr>
              <a:t>s</a:t>
            </a:r>
            <a:r>
              <a:rPr lang="en-US" dirty="0" smtClean="0">
                <a:latin typeface="Century Gothic" panose="020B0502020202020204" pitchFamily="34" charset="0"/>
              </a:rPr>
              <a:t>erious injury, death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-1" y="6727081"/>
            <a:ext cx="12192001" cy="1309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776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inappropriate behaviors</a:t>
            </a:r>
            <a:endParaRPr lang="en-US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01091" y="2004291"/>
            <a:ext cx="8811491" cy="3370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making </a:t>
            </a:r>
            <a:r>
              <a:rPr lang="en-US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rude remarks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displaying </a:t>
            </a:r>
            <a:r>
              <a:rPr lang="en-US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personal effects in the work space that could be perceived as strange or threatening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 demeaning or degrading statements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 inappropriate jokes or pranks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 swearing in public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 oversharing of personal life or professional life details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-1" y="6727081"/>
            <a:ext cx="12192001" cy="1309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97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96837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disrespectful behaviors</a:t>
            </a:r>
            <a:endParaRPr lang="en-US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29019" y="1141050"/>
            <a:ext cx="7144231" cy="57169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Public humiliation</a:t>
            </a: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Criticizing, ridiculing, or dismissing achievements</a:t>
            </a: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Shouting</a:t>
            </a: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Degrading an employee/coworker in front of other people</a:t>
            </a: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Inappropriate sarcasm</a:t>
            </a: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Speaking in a condescending or belittling way</a:t>
            </a: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Swearing at another person</a:t>
            </a: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Dismissive or negative gesturing when someone else is speaking</a:t>
            </a: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Talking over another person; poor behavior in meetings</a:t>
            </a: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Refusing to speak to another person for work purposes</a:t>
            </a: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Discounting the person’s thoughts or feelings (“Oh, that’s silly”) in meetings</a:t>
            </a: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Stealing credit for work done by others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-1" y="6727081"/>
            <a:ext cx="12192001" cy="1309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832" y="1570182"/>
            <a:ext cx="3639675" cy="429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479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1315</TotalTime>
  <Words>1195</Words>
  <Application>Microsoft Office PowerPoint</Application>
  <PresentationFormat>Widescreen</PresentationFormat>
  <Paragraphs>185</Paragraphs>
  <Slides>26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Century Gothic</vt:lpstr>
      <vt:lpstr>Office Theme</vt:lpstr>
      <vt:lpstr>disruptive and bullying behaviors:</vt:lpstr>
      <vt:lpstr>objectives</vt:lpstr>
      <vt:lpstr>some good news</vt:lpstr>
      <vt:lpstr>PowerPoint Presentation</vt:lpstr>
      <vt:lpstr>some challenges</vt:lpstr>
      <vt:lpstr>disruptive behaviors</vt:lpstr>
      <vt:lpstr>disruptive behaviors continuum</vt:lpstr>
      <vt:lpstr>inappropriate behaviors</vt:lpstr>
      <vt:lpstr>disrespectful behaviors</vt:lpstr>
      <vt:lpstr>bullying</vt:lpstr>
      <vt:lpstr>bullying myths</vt:lpstr>
      <vt:lpstr>tough boss</vt:lpstr>
      <vt:lpstr>bully boss</vt:lpstr>
      <vt:lpstr>bullying - mild</vt:lpstr>
      <vt:lpstr>bullying – moderate to severe</vt:lpstr>
      <vt:lpstr>bullying – moderate to severe</vt:lpstr>
      <vt:lpstr>self-reflection</vt:lpstr>
      <vt:lpstr>the impact</vt:lpstr>
      <vt:lpstr>addressing</vt:lpstr>
      <vt:lpstr>addressing</vt:lpstr>
      <vt:lpstr>addressing</vt:lpstr>
      <vt:lpstr>training opportunities</vt:lpstr>
      <vt:lpstr>resources</vt:lpstr>
      <vt:lpstr>resources</vt:lpstr>
      <vt:lpstr>discussion and questions</vt:lpstr>
      <vt:lpstr>the washington state eap 877 313 4455 eap.wa.gov</vt:lpstr>
    </vt:vector>
  </TitlesOfParts>
  <Company>DES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disruptive and bullying behaviors</dc:title>
  <dc:creator>Brown, Darrow (DES)</dc:creator>
  <cp:lastModifiedBy>Brown, Darrow (DES)</cp:lastModifiedBy>
  <cp:revision>67</cp:revision>
  <dcterms:created xsi:type="dcterms:W3CDTF">2021-06-01T17:41:32Z</dcterms:created>
  <dcterms:modified xsi:type="dcterms:W3CDTF">2021-06-04T22:01:40Z</dcterms:modified>
</cp:coreProperties>
</file>