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66" r:id="rId2"/>
    <p:sldId id="273" r:id="rId3"/>
    <p:sldId id="276" r:id="rId4"/>
    <p:sldId id="267" r:id="rId5"/>
    <p:sldId id="270" r:id="rId6"/>
    <p:sldId id="269" r:id="rId7"/>
    <p:sldId id="257" r:id="rId8"/>
    <p:sldId id="279" r:id="rId9"/>
    <p:sldId id="274" r:id="rId10"/>
    <p:sldId id="271" r:id="rId11"/>
    <p:sldId id="277" r:id="rId12"/>
    <p:sldId id="278" r:id="rId13"/>
    <p:sldId id="272" r:id="rId14"/>
    <p:sldId id="264"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1EC85-9121-4095-8A19-CED938C4BC84}" v="498" dt="2025-03-12T18:36:26.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5347" autoAdjust="0"/>
  </p:normalViewPr>
  <p:slideViewPr>
    <p:cSldViewPr snapToGrid="0">
      <p:cViewPr varScale="1">
        <p:scale>
          <a:sx n="83" d="100"/>
          <a:sy n="83" d="100"/>
        </p:scale>
        <p:origin x="1728" y="90"/>
      </p:cViewPr>
      <p:guideLst/>
    </p:cSldViewPr>
  </p:slideViewPr>
  <p:outlineViewPr>
    <p:cViewPr>
      <p:scale>
        <a:sx n="33" d="100"/>
        <a:sy n="33" d="100"/>
      </p:scale>
      <p:origin x="0" y="-2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65A73-7932-4B31-8AEB-E267F34F73F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3138A38A-740B-40D0-8B02-78ADF75DEE3F}">
      <dgm:prSet custT="1"/>
      <dgm:spPr/>
      <dgm:t>
        <a:bodyPr/>
        <a:lstStyle/>
        <a:p>
          <a:r>
            <a:rPr lang="en-US" sz="1800" b="0" i="0" dirty="0"/>
            <a:t>Only one in three workers in the U.S. strongly agree that they received recognition or praise for doing good work in the past seven days.</a:t>
          </a:r>
          <a:r>
            <a:rPr lang="en-US" sz="1200" b="0" i="0" dirty="0"/>
            <a:t>1</a:t>
          </a:r>
          <a:endParaRPr lang="en-US" sz="1800" dirty="0"/>
        </a:p>
      </dgm:t>
    </dgm:pt>
    <dgm:pt modelId="{5C00BF11-5E29-40A3-A0C3-B0F94A886F07}" type="parTrans" cxnId="{04366F68-70E5-4F03-8A43-B7DD4D7B9CDF}">
      <dgm:prSet/>
      <dgm:spPr/>
      <dgm:t>
        <a:bodyPr/>
        <a:lstStyle/>
        <a:p>
          <a:endParaRPr lang="en-US" sz="2000"/>
        </a:p>
      </dgm:t>
    </dgm:pt>
    <dgm:pt modelId="{FD8B8DC9-BBD4-4488-AB11-7883531E8689}" type="sibTrans" cxnId="{04366F68-70E5-4F03-8A43-B7DD4D7B9CDF}">
      <dgm:prSet/>
      <dgm:spPr/>
      <dgm:t>
        <a:bodyPr/>
        <a:lstStyle/>
        <a:p>
          <a:endParaRPr lang="en-US" sz="2000"/>
        </a:p>
      </dgm:t>
    </dgm:pt>
    <dgm:pt modelId="{AD53A4BD-C0B1-4816-B61B-D9369EC35AB1}">
      <dgm:prSet custT="1"/>
      <dgm:spPr/>
      <dgm:t>
        <a:bodyPr/>
        <a:lstStyle/>
        <a:p>
          <a:r>
            <a:rPr lang="en-US" sz="1800" dirty="0"/>
            <a:t>On the 2024 Statewide Employee Engagement Survey, the statewide score for “feeling valued as an employee at my agency” went down from 63% to 62%. The “appropriate recognition question” was static at 64%. </a:t>
          </a:r>
          <a:r>
            <a:rPr lang="en-US" sz="1200" dirty="0"/>
            <a:t>2</a:t>
          </a:r>
        </a:p>
      </dgm:t>
    </dgm:pt>
    <dgm:pt modelId="{FE03D8D7-3A4E-46B1-8E79-D784E23DDD8F}" type="parTrans" cxnId="{93938137-7893-4D97-B66E-9EA955695EE5}">
      <dgm:prSet/>
      <dgm:spPr/>
      <dgm:t>
        <a:bodyPr/>
        <a:lstStyle/>
        <a:p>
          <a:endParaRPr lang="en-US" sz="2000"/>
        </a:p>
      </dgm:t>
    </dgm:pt>
    <dgm:pt modelId="{F941E186-CCB6-43AD-B893-28917760F800}" type="sibTrans" cxnId="{93938137-7893-4D97-B66E-9EA955695EE5}">
      <dgm:prSet/>
      <dgm:spPr/>
      <dgm:t>
        <a:bodyPr/>
        <a:lstStyle/>
        <a:p>
          <a:endParaRPr lang="en-US" sz="2000"/>
        </a:p>
      </dgm:t>
    </dgm:pt>
    <dgm:pt modelId="{DD9DAF22-FBCD-4B93-A9D7-3EABD128843D}">
      <dgm:prSet custT="1"/>
      <dgm:spPr/>
      <dgm:t>
        <a:bodyPr/>
        <a:lstStyle/>
        <a:p>
          <a:r>
            <a:rPr lang="en-US" sz="1800" b="0" i="0" kern="1200" dirty="0"/>
            <a:t>For leaders, the significant role of recognition in enhancing employee engagement cannot be overstated. Agencies should prioritize implementing recognition programs that acknowledge employees’ efforts and achievements.</a:t>
          </a:r>
          <a:r>
            <a:rPr lang="en-US" sz="1200" kern="1200" dirty="0">
              <a:solidFill>
                <a:prstClr val="white">
                  <a:hueOff val="0"/>
                  <a:satOff val="0"/>
                  <a:lumOff val="0"/>
                  <a:alphaOff val="0"/>
                </a:prstClr>
              </a:solidFill>
              <a:latin typeface="Century Gothic" panose="020B0502020202020204"/>
              <a:ea typeface="+mn-ea"/>
              <a:cs typeface="+mn-cs"/>
            </a:rPr>
            <a:t>3</a:t>
          </a:r>
        </a:p>
      </dgm:t>
    </dgm:pt>
    <dgm:pt modelId="{B91730A9-1974-4CBE-910E-CBA63A340F94}" type="parTrans" cxnId="{FBE80E39-982F-41B3-BE16-4C49F8A8A78A}">
      <dgm:prSet/>
      <dgm:spPr/>
      <dgm:t>
        <a:bodyPr/>
        <a:lstStyle/>
        <a:p>
          <a:endParaRPr lang="en-US" sz="2000"/>
        </a:p>
      </dgm:t>
    </dgm:pt>
    <dgm:pt modelId="{48A2C3BD-20A6-450A-89B1-2651E3D5B47E}" type="sibTrans" cxnId="{FBE80E39-982F-41B3-BE16-4C49F8A8A78A}">
      <dgm:prSet/>
      <dgm:spPr/>
      <dgm:t>
        <a:bodyPr/>
        <a:lstStyle/>
        <a:p>
          <a:endParaRPr lang="en-US" sz="2000"/>
        </a:p>
      </dgm:t>
    </dgm:pt>
    <dgm:pt modelId="{929BBEBA-ABBB-41FF-87CD-49D885AE6A2F}">
      <dgm:prSet custT="1"/>
      <dgm:spPr/>
      <dgm:t>
        <a:bodyPr/>
        <a:lstStyle/>
        <a:p>
          <a:endParaRPr lang="en-US" sz="6000" dirty="0"/>
        </a:p>
      </dgm:t>
    </dgm:pt>
    <dgm:pt modelId="{216FBAD3-3120-42F4-B14D-AF6C7C797841}" type="parTrans" cxnId="{BB85B0B5-6EEA-4EF4-8197-D8CC567D35A6}">
      <dgm:prSet/>
      <dgm:spPr/>
      <dgm:t>
        <a:bodyPr/>
        <a:lstStyle/>
        <a:p>
          <a:endParaRPr lang="en-US" sz="2000"/>
        </a:p>
      </dgm:t>
    </dgm:pt>
    <dgm:pt modelId="{D6131E5E-4F56-4946-848E-81BD0EF1D6E3}" type="sibTrans" cxnId="{BB85B0B5-6EEA-4EF4-8197-D8CC567D35A6}">
      <dgm:prSet/>
      <dgm:spPr/>
      <dgm:t>
        <a:bodyPr/>
        <a:lstStyle/>
        <a:p>
          <a:endParaRPr lang="en-US" sz="2000"/>
        </a:p>
      </dgm:t>
    </dgm:pt>
    <dgm:pt modelId="{00804E16-E2CB-4B54-9D33-D46BEE1A691F}" type="pres">
      <dgm:prSet presAssocID="{60A65A73-7932-4B31-8AEB-E267F34F73F3}" presName="vert0" presStyleCnt="0">
        <dgm:presLayoutVars>
          <dgm:dir/>
          <dgm:animOne val="branch"/>
          <dgm:animLvl val="lvl"/>
        </dgm:presLayoutVars>
      </dgm:prSet>
      <dgm:spPr/>
    </dgm:pt>
    <dgm:pt modelId="{6AA1488C-95DB-4879-8AF1-8624EC2F2208}" type="pres">
      <dgm:prSet presAssocID="{3138A38A-740B-40D0-8B02-78ADF75DEE3F}" presName="thickLine" presStyleLbl="alignNode1" presStyleIdx="0" presStyleCnt="4"/>
      <dgm:spPr/>
    </dgm:pt>
    <dgm:pt modelId="{157FAE40-D9A7-4699-B523-0A4367679675}" type="pres">
      <dgm:prSet presAssocID="{3138A38A-740B-40D0-8B02-78ADF75DEE3F}" presName="horz1" presStyleCnt="0"/>
      <dgm:spPr/>
    </dgm:pt>
    <dgm:pt modelId="{5DE48FA6-6986-443E-A3E9-A7E039F66499}" type="pres">
      <dgm:prSet presAssocID="{3138A38A-740B-40D0-8B02-78ADF75DEE3F}" presName="tx1" presStyleLbl="revTx" presStyleIdx="0" presStyleCnt="4" custLinFactNeighborY="11764"/>
      <dgm:spPr/>
    </dgm:pt>
    <dgm:pt modelId="{11D68646-B5FE-43D2-8186-DBBE885D1AF7}" type="pres">
      <dgm:prSet presAssocID="{3138A38A-740B-40D0-8B02-78ADF75DEE3F}" presName="vert1" presStyleCnt="0"/>
      <dgm:spPr/>
    </dgm:pt>
    <dgm:pt modelId="{E0C2BCDE-0C83-4E79-8651-878073ABBAD0}" type="pres">
      <dgm:prSet presAssocID="{AD53A4BD-C0B1-4816-B61B-D9369EC35AB1}" presName="thickLine" presStyleLbl="alignNode1" presStyleIdx="1" presStyleCnt="4" custLinFactNeighborY="-11596"/>
      <dgm:spPr/>
    </dgm:pt>
    <dgm:pt modelId="{0051B194-C055-469D-AA6D-B34DA5123E7D}" type="pres">
      <dgm:prSet presAssocID="{AD53A4BD-C0B1-4816-B61B-D9369EC35AB1}" presName="horz1" presStyleCnt="0"/>
      <dgm:spPr/>
    </dgm:pt>
    <dgm:pt modelId="{BAD64946-0C92-4174-B8A4-9FCA76147C95}" type="pres">
      <dgm:prSet presAssocID="{AD53A4BD-C0B1-4816-B61B-D9369EC35AB1}" presName="tx1" presStyleLbl="revTx" presStyleIdx="1" presStyleCnt="4"/>
      <dgm:spPr/>
    </dgm:pt>
    <dgm:pt modelId="{8852D601-D57C-4596-93D5-A54AC2E0427C}" type="pres">
      <dgm:prSet presAssocID="{AD53A4BD-C0B1-4816-B61B-D9369EC35AB1}" presName="vert1" presStyleCnt="0"/>
      <dgm:spPr/>
    </dgm:pt>
    <dgm:pt modelId="{52D8B1B8-263F-45B5-B286-3D921B1DC470}" type="pres">
      <dgm:prSet presAssocID="{DD9DAF22-FBCD-4B93-A9D7-3EABD128843D}" presName="thickLine" presStyleLbl="alignNode1" presStyleIdx="2" presStyleCnt="4"/>
      <dgm:spPr/>
    </dgm:pt>
    <dgm:pt modelId="{EE6F9E1E-674D-4080-93D5-9420585AF94F}" type="pres">
      <dgm:prSet presAssocID="{DD9DAF22-FBCD-4B93-A9D7-3EABD128843D}" presName="horz1" presStyleCnt="0"/>
      <dgm:spPr/>
    </dgm:pt>
    <dgm:pt modelId="{C9FCCAF3-6E52-46F0-B0BE-0CA656A321E5}" type="pres">
      <dgm:prSet presAssocID="{DD9DAF22-FBCD-4B93-A9D7-3EABD128843D}" presName="tx1" presStyleLbl="revTx" presStyleIdx="2" presStyleCnt="4"/>
      <dgm:spPr/>
    </dgm:pt>
    <dgm:pt modelId="{FF0F89DF-9268-4344-BEFF-7A5EB2F653FE}" type="pres">
      <dgm:prSet presAssocID="{DD9DAF22-FBCD-4B93-A9D7-3EABD128843D}" presName="vert1" presStyleCnt="0"/>
      <dgm:spPr/>
    </dgm:pt>
    <dgm:pt modelId="{EB83D506-8947-4AA2-9048-A6539D1BFB1C}" type="pres">
      <dgm:prSet presAssocID="{929BBEBA-ABBB-41FF-87CD-49D885AE6A2F}" presName="thickLine" presStyleLbl="alignNode1" presStyleIdx="3" presStyleCnt="4"/>
      <dgm:spPr/>
    </dgm:pt>
    <dgm:pt modelId="{B02C2A0B-4123-4419-B0CE-78A72F2E7742}" type="pres">
      <dgm:prSet presAssocID="{929BBEBA-ABBB-41FF-87CD-49D885AE6A2F}" presName="horz1" presStyleCnt="0"/>
      <dgm:spPr/>
    </dgm:pt>
    <dgm:pt modelId="{A38B3B7E-F07E-48F4-9980-62DFD952962B}" type="pres">
      <dgm:prSet presAssocID="{929BBEBA-ABBB-41FF-87CD-49D885AE6A2F}" presName="tx1" presStyleLbl="revTx" presStyleIdx="3" presStyleCnt="4"/>
      <dgm:spPr/>
    </dgm:pt>
    <dgm:pt modelId="{DDE6FEB8-9693-44BB-B9AF-E31D10925920}" type="pres">
      <dgm:prSet presAssocID="{929BBEBA-ABBB-41FF-87CD-49D885AE6A2F}" presName="vert1" presStyleCnt="0"/>
      <dgm:spPr/>
    </dgm:pt>
  </dgm:ptLst>
  <dgm:cxnLst>
    <dgm:cxn modelId="{FD4BED1C-4FEE-480D-B742-01F001BBD40A}" type="presOf" srcId="{60A65A73-7932-4B31-8AEB-E267F34F73F3}" destId="{00804E16-E2CB-4B54-9D33-D46BEE1A691F}" srcOrd="0" destOrd="0" presId="urn:microsoft.com/office/officeart/2008/layout/LinedList"/>
    <dgm:cxn modelId="{B7458D2B-F4FB-4361-8946-12BF3E3D9C72}" type="presOf" srcId="{AD53A4BD-C0B1-4816-B61B-D9369EC35AB1}" destId="{BAD64946-0C92-4174-B8A4-9FCA76147C95}" srcOrd="0" destOrd="0" presId="urn:microsoft.com/office/officeart/2008/layout/LinedList"/>
    <dgm:cxn modelId="{93938137-7893-4D97-B66E-9EA955695EE5}" srcId="{60A65A73-7932-4B31-8AEB-E267F34F73F3}" destId="{AD53A4BD-C0B1-4816-B61B-D9369EC35AB1}" srcOrd="1" destOrd="0" parTransId="{FE03D8D7-3A4E-46B1-8E79-D784E23DDD8F}" sibTransId="{F941E186-CCB6-43AD-B893-28917760F800}"/>
    <dgm:cxn modelId="{FBE80E39-982F-41B3-BE16-4C49F8A8A78A}" srcId="{60A65A73-7932-4B31-8AEB-E267F34F73F3}" destId="{DD9DAF22-FBCD-4B93-A9D7-3EABD128843D}" srcOrd="2" destOrd="0" parTransId="{B91730A9-1974-4CBE-910E-CBA63A340F94}" sibTransId="{48A2C3BD-20A6-450A-89B1-2651E3D5B47E}"/>
    <dgm:cxn modelId="{FD097443-F752-4D4B-BA5D-E0A51C1B7BB7}" type="presOf" srcId="{3138A38A-740B-40D0-8B02-78ADF75DEE3F}" destId="{5DE48FA6-6986-443E-A3E9-A7E039F66499}" srcOrd="0" destOrd="0" presId="urn:microsoft.com/office/officeart/2008/layout/LinedList"/>
    <dgm:cxn modelId="{04366F68-70E5-4F03-8A43-B7DD4D7B9CDF}" srcId="{60A65A73-7932-4B31-8AEB-E267F34F73F3}" destId="{3138A38A-740B-40D0-8B02-78ADF75DEE3F}" srcOrd="0" destOrd="0" parTransId="{5C00BF11-5E29-40A3-A0C3-B0F94A886F07}" sibTransId="{FD8B8DC9-BBD4-4488-AB11-7883531E8689}"/>
    <dgm:cxn modelId="{99945C9D-7175-4D8E-97A8-0F709D571261}" type="presOf" srcId="{DD9DAF22-FBCD-4B93-A9D7-3EABD128843D}" destId="{C9FCCAF3-6E52-46F0-B0BE-0CA656A321E5}" srcOrd="0" destOrd="0" presId="urn:microsoft.com/office/officeart/2008/layout/LinedList"/>
    <dgm:cxn modelId="{BB85B0B5-6EEA-4EF4-8197-D8CC567D35A6}" srcId="{60A65A73-7932-4B31-8AEB-E267F34F73F3}" destId="{929BBEBA-ABBB-41FF-87CD-49D885AE6A2F}" srcOrd="3" destOrd="0" parTransId="{216FBAD3-3120-42F4-B14D-AF6C7C797841}" sibTransId="{D6131E5E-4F56-4946-848E-81BD0EF1D6E3}"/>
    <dgm:cxn modelId="{D1061CC1-4B6B-4747-AA35-ABF693D19A93}" type="presOf" srcId="{929BBEBA-ABBB-41FF-87CD-49D885AE6A2F}" destId="{A38B3B7E-F07E-48F4-9980-62DFD952962B}" srcOrd="0" destOrd="0" presId="urn:microsoft.com/office/officeart/2008/layout/LinedList"/>
    <dgm:cxn modelId="{A24E54F2-9946-41BD-BC80-E8380BC2E4C0}" type="presParOf" srcId="{00804E16-E2CB-4B54-9D33-D46BEE1A691F}" destId="{6AA1488C-95DB-4879-8AF1-8624EC2F2208}" srcOrd="0" destOrd="0" presId="urn:microsoft.com/office/officeart/2008/layout/LinedList"/>
    <dgm:cxn modelId="{571D471B-8A25-460A-A3BC-8137AB23E8B6}" type="presParOf" srcId="{00804E16-E2CB-4B54-9D33-D46BEE1A691F}" destId="{157FAE40-D9A7-4699-B523-0A4367679675}" srcOrd="1" destOrd="0" presId="urn:microsoft.com/office/officeart/2008/layout/LinedList"/>
    <dgm:cxn modelId="{BA0A349A-4E11-4A28-A1F0-333ECEFA9D60}" type="presParOf" srcId="{157FAE40-D9A7-4699-B523-0A4367679675}" destId="{5DE48FA6-6986-443E-A3E9-A7E039F66499}" srcOrd="0" destOrd="0" presId="urn:microsoft.com/office/officeart/2008/layout/LinedList"/>
    <dgm:cxn modelId="{94C3B12B-1A07-4950-8F07-AF9419BB90D2}" type="presParOf" srcId="{157FAE40-D9A7-4699-B523-0A4367679675}" destId="{11D68646-B5FE-43D2-8186-DBBE885D1AF7}" srcOrd="1" destOrd="0" presId="urn:microsoft.com/office/officeart/2008/layout/LinedList"/>
    <dgm:cxn modelId="{391AF102-BE9A-4889-81DF-480AEA6B40E0}" type="presParOf" srcId="{00804E16-E2CB-4B54-9D33-D46BEE1A691F}" destId="{E0C2BCDE-0C83-4E79-8651-878073ABBAD0}" srcOrd="2" destOrd="0" presId="urn:microsoft.com/office/officeart/2008/layout/LinedList"/>
    <dgm:cxn modelId="{7EEE2F40-7198-45E2-8A20-CD873059EDA9}" type="presParOf" srcId="{00804E16-E2CB-4B54-9D33-D46BEE1A691F}" destId="{0051B194-C055-469D-AA6D-B34DA5123E7D}" srcOrd="3" destOrd="0" presId="urn:microsoft.com/office/officeart/2008/layout/LinedList"/>
    <dgm:cxn modelId="{603DAE80-9D83-468D-A30D-C46E11B8DE56}" type="presParOf" srcId="{0051B194-C055-469D-AA6D-B34DA5123E7D}" destId="{BAD64946-0C92-4174-B8A4-9FCA76147C95}" srcOrd="0" destOrd="0" presId="urn:microsoft.com/office/officeart/2008/layout/LinedList"/>
    <dgm:cxn modelId="{5B51C3EE-A890-47D3-93F1-0A81305F8753}" type="presParOf" srcId="{0051B194-C055-469D-AA6D-B34DA5123E7D}" destId="{8852D601-D57C-4596-93D5-A54AC2E0427C}" srcOrd="1" destOrd="0" presId="urn:microsoft.com/office/officeart/2008/layout/LinedList"/>
    <dgm:cxn modelId="{206DFD03-297E-49DE-BC1E-69B5B5D9155B}" type="presParOf" srcId="{00804E16-E2CB-4B54-9D33-D46BEE1A691F}" destId="{52D8B1B8-263F-45B5-B286-3D921B1DC470}" srcOrd="4" destOrd="0" presId="urn:microsoft.com/office/officeart/2008/layout/LinedList"/>
    <dgm:cxn modelId="{50D6B2DD-9179-4799-BFF7-53AEE32ECFA8}" type="presParOf" srcId="{00804E16-E2CB-4B54-9D33-D46BEE1A691F}" destId="{EE6F9E1E-674D-4080-93D5-9420585AF94F}" srcOrd="5" destOrd="0" presId="urn:microsoft.com/office/officeart/2008/layout/LinedList"/>
    <dgm:cxn modelId="{6A366BC3-400D-4A43-B5C4-51645D8574EB}" type="presParOf" srcId="{EE6F9E1E-674D-4080-93D5-9420585AF94F}" destId="{C9FCCAF3-6E52-46F0-B0BE-0CA656A321E5}" srcOrd="0" destOrd="0" presId="urn:microsoft.com/office/officeart/2008/layout/LinedList"/>
    <dgm:cxn modelId="{50F3CB18-684D-4532-BC63-B2F9A76245A3}" type="presParOf" srcId="{EE6F9E1E-674D-4080-93D5-9420585AF94F}" destId="{FF0F89DF-9268-4344-BEFF-7A5EB2F653FE}" srcOrd="1" destOrd="0" presId="urn:microsoft.com/office/officeart/2008/layout/LinedList"/>
    <dgm:cxn modelId="{849285FE-667D-4A52-9873-45A5588E5B1F}" type="presParOf" srcId="{00804E16-E2CB-4B54-9D33-D46BEE1A691F}" destId="{EB83D506-8947-4AA2-9048-A6539D1BFB1C}" srcOrd="6" destOrd="0" presId="urn:microsoft.com/office/officeart/2008/layout/LinedList"/>
    <dgm:cxn modelId="{3CD4DACF-B939-4807-A353-FA570029DBDE}" type="presParOf" srcId="{00804E16-E2CB-4B54-9D33-D46BEE1A691F}" destId="{B02C2A0B-4123-4419-B0CE-78A72F2E7742}" srcOrd="7" destOrd="0" presId="urn:microsoft.com/office/officeart/2008/layout/LinedList"/>
    <dgm:cxn modelId="{A4E5D514-3677-4567-8528-4575F9F98AE8}" type="presParOf" srcId="{B02C2A0B-4123-4419-B0CE-78A72F2E7742}" destId="{A38B3B7E-F07E-48F4-9980-62DFD952962B}" srcOrd="0" destOrd="0" presId="urn:microsoft.com/office/officeart/2008/layout/LinedList"/>
    <dgm:cxn modelId="{A95AFD19-0D3D-4733-BA14-18C0834E8CAF}" type="presParOf" srcId="{B02C2A0B-4123-4419-B0CE-78A72F2E7742}" destId="{DDE6FEB8-9693-44BB-B9AF-E31D1092592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1488C-95DB-4879-8AF1-8624EC2F2208}">
      <dsp:nvSpPr>
        <dsp:cNvPr id="0" name=""/>
        <dsp:cNvSpPr/>
      </dsp:nvSpPr>
      <dsp:spPr>
        <a:xfrm>
          <a:off x="0" y="0"/>
          <a:ext cx="6471546"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DE48FA6-6986-443E-A3E9-A7E039F66499}">
      <dsp:nvSpPr>
        <dsp:cNvPr id="0" name=""/>
        <dsp:cNvSpPr/>
      </dsp:nvSpPr>
      <dsp:spPr>
        <a:xfrm>
          <a:off x="0" y="164391"/>
          <a:ext cx="6471546" cy="13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Only one in three workers in the U.S. strongly agree that they received recognition or praise for doing good work in the past seven days.</a:t>
          </a:r>
          <a:r>
            <a:rPr lang="en-US" sz="1200" b="0" i="0" kern="1200" dirty="0"/>
            <a:t>1</a:t>
          </a:r>
          <a:endParaRPr lang="en-US" sz="1800" kern="1200" dirty="0"/>
        </a:p>
      </dsp:txBody>
      <dsp:txXfrm>
        <a:off x="0" y="164391"/>
        <a:ext cx="6471546" cy="1397409"/>
      </dsp:txXfrm>
    </dsp:sp>
    <dsp:sp modelId="{E0C2BCDE-0C83-4E79-8651-878073ABBAD0}">
      <dsp:nvSpPr>
        <dsp:cNvPr id="0" name=""/>
        <dsp:cNvSpPr/>
      </dsp:nvSpPr>
      <dsp:spPr>
        <a:xfrm>
          <a:off x="0" y="1235365"/>
          <a:ext cx="6471546" cy="0"/>
        </a:xfrm>
        <a:prstGeom prst="line">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w="9525" cap="flat" cmpd="sng" algn="ctr">
          <a:solidFill>
            <a:schemeClr val="accent2">
              <a:hueOff val="383163"/>
              <a:satOff val="-6257"/>
              <a:lumOff val="39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AD64946-0C92-4174-B8A4-9FCA76147C95}">
      <dsp:nvSpPr>
        <dsp:cNvPr id="0" name=""/>
        <dsp:cNvSpPr/>
      </dsp:nvSpPr>
      <dsp:spPr>
        <a:xfrm>
          <a:off x="0" y="1397409"/>
          <a:ext cx="6471546" cy="13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On the 2024 Statewide Employee Engagement Survey, the statewide score for “feeling valued as an employee at my agency” went down from 63% to 62%. The “appropriate recognition question” was static at 64%. </a:t>
          </a:r>
          <a:r>
            <a:rPr lang="en-US" sz="1200" kern="1200" dirty="0"/>
            <a:t>2</a:t>
          </a:r>
        </a:p>
      </dsp:txBody>
      <dsp:txXfrm>
        <a:off x="0" y="1397409"/>
        <a:ext cx="6471546" cy="1397409"/>
      </dsp:txXfrm>
    </dsp:sp>
    <dsp:sp modelId="{52D8B1B8-263F-45B5-B286-3D921B1DC470}">
      <dsp:nvSpPr>
        <dsp:cNvPr id="0" name=""/>
        <dsp:cNvSpPr/>
      </dsp:nvSpPr>
      <dsp:spPr>
        <a:xfrm>
          <a:off x="0" y="2794818"/>
          <a:ext cx="6471546" cy="0"/>
        </a:xfrm>
        <a:prstGeom prst="line">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w="9525" cap="flat" cmpd="sng" algn="ctr">
          <a:solidFill>
            <a:schemeClr val="accent2">
              <a:hueOff val="766327"/>
              <a:satOff val="-12515"/>
              <a:lumOff val="78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9FCCAF3-6E52-46F0-B0BE-0CA656A321E5}">
      <dsp:nvSpPr>
        <dsp:cNvPr id="0" name=""/>
        <dsp:cNvSpPr/>
      </dsp:nvSpPr>
      <dsp:spPr>
        <a:xfrm>
          <a:off x="0" y="2794818"/>
          <a:ext cx="6471546" cy="13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For leaders, the significant role of recognition in enhancing employee engagement cannot be overstated. Agencies should prioritize implementing recognition programs that acknowledge employees’ efforts and achievements.</a:t>
          </a:r>
          <a:r>
            <a:rPr lang="en-US" sz="1200" kern="1200" dirty="0">
              <a:solidFill>
                <a:prstClr val="white">
                  <a:hueOff val="0"/>
                  <a:satOff val="0"/>
                  <a:lumOff val="0"/>
                  <a:alphaOff val="0"/>
                </a:prstClr>
              </a:solidFill>
              <a:latin typeface="Century Gothic" panose="020B0502020202020204"/>
              <a:ea typeface="+mn-ea"/>
              <a:cs typeface="+mn-cs"/>
            </a:rPr>
            <a:t>3</a:t>
          </a:r>
        </a:p>
      </dsp:txBody>
      <dsp:txXfrm>
        <a:off x="0" y="2794818"/>
        <a:ext cx="6471546" cy="1397409"/>
      </dsp:txXfrm>
    </dsp:sp>
    <dsp:sp modelId="{EB83D506-8947-4AA2-9048-A6539D1BFB1C}">
      <dsp:nvSpPr>
        <dsp:cNvPr id="0" name=""/>
        <dsp:cNvSpPr/>
      </dsp:nvSpPr>
      <dsp:spPr>
        <a:xfrm>
          <a:off x="0" y="4192227"/>
          <a:ext cx="6471546" cy="0"/>
        </a:xfrm>
        <a:prstGeom prst="line">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38B3B7E-F07E-48F4-9980-62DFD952962B}">
      <dsp:nvSpPr>
        <dsp:cNvPr id="0" name=""/>
        <dsp:cNvSpPr/>
      </dsp:nvSpPr>
      <dsp:spPr>
        <a:xfrm>
          <a:off x="0" y="4192227"/>
          <a:ext cx="6471546" cy="13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endParaRPr lang="en-US" sz="6000" kern="1200" dirty="0"/>
        </a:p>
      </dsp:txBody>
      <dsp:txXfrm>
        <a:off x="0" y="4192227"/>
        <a:ext cx="6471546" cy="13974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FB5ED-78A4-4EB3-9C5E-CDCBB6E9B21B}"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FA99-B3CB-4CA6-9156-F5CBAEBA3F94}" type="slidenum">
              <a:rPr lang="en-US" smtClean="0"/>
              <a:t>‹#›</a:t>
            </a:fld>
            <a:endParaRPr lang="en-US"/>
          </a:p>
        </p:txBody>
      </p:sp>
    </p:spTree>
    <p:extLst>
      <p:ext uri="{BB962C8B-B14F-4D97-AF65-F5344CB8AC3E}">
        <p14:creationId xmlns:p14="http://schemas.microsoft.com/office/powerpoint/2010/main" val="334372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pp.leg.wa.gov/WAC/default.aspx?cite=357-58-10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rbes.com/sites/victorlipman/2017/04/15/66-of-employees-would-quit-if-they-feel-unappreciated/?sh=ae0cf168979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p.leg.wa.gov/RCW/default.aspx?cite=41.60.15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br.org/2016/05/recognizing-employees-is-the-simplest-way-to-improve-morale?zd_source=hrt&amp;zd_campaign=5503&amp;zd_term=chiradeepbasumallic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allup.com/workplace/508208/employee-recognition-really-authentic.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publication/281779489_Does_Employee_Recognition_Affect_Positive_Psychological_Functioning_and_Well-Be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etterhelp.com/advice/psychologists/is-there-psychological-harm-in-feeling-unappreciat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497D"/>
                </a:solidFill>
                <a:effectLst/>
                <a:latin typeface="Arial Nova" panose="020B0504020202020204" pitchFamily="34" charset="0"/>
                <a:ea typeface="Aptos" panose="020B0004020202020204" pitchFamily="34" charset="0"/>
                <a:cs typeface="Aptos" panose="020B0004020202020204" pitchFamily="34" charset="0"/>
              </a:rPr>
              <a:t>Numerous studies have shown that employees perform better, have higher morale and lower turnover, when they are </a:t>
            </a:r>
            <a:r>
              <a:rPr lang="en-US" sz="1800" i="1" dirty="0">
                <a:solidFill>
                  <a:srgbClr val="1F497D"/>
                </a:solidFill>
                <a:effectLst/>
                <a:latin typeface="Arial Nova" panose="020B0504020202020204" pitchFamily="34" charset="0"/>
                <a:ea typeface="Aptos" panose="020B0004020202020204" pitchFamily="34" charset="0"/>
                <a:cs typeface="Aptos" panose="020B0004020202020204" pitchFamily="34" charset="0"/>
              </a:rPr>
              <a:t>engaged</a:t>
            </a:r>
            <a:r>
              <a:rPr lang="en-US" sz="1800" dirty="0">
                <a:solidFill>
                  <a:srgbClr val="1F497D"/>
                </a:solidFill>
                <a:effectLst/>
                <a:latin typeface="Arial Nova" panose="020B0504020202020204" pitchFamily="34" charset="0"/>
                <a:ea typeface="Aptos" panose="020B0004020202020204" pitchFamily="34" charset="0"/>
                <a:cs typeface="Aptos" panose="020B0004020202020204" pitchFamily="34" charset="0"/>
              </a:rPr>
              <a:t> at work. Recognition is a key piece of employee engagement – if we want our employees to perform their best, we have to create conditions that support their success. Robin will talk about options available to state agencies for formal and informal recognition, as well as about fostering a culture of high performance with psychological safety.</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1</a:t>
            </a:fld>
            <a:endParaRPr lang="en-US"/>
          </a:p>
        </p:txBody>
      </p:sp>
    </p:spTree>
    <p:extLst>
      <p:ext uri="{BB962C8B-B14F-4D97-AF65-F5344CB8AC3E}">
        <p14:creationId xmlns:p14="http://schemas.microsoft.com/office/powerpoint/2010/main" val="201944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 exhausted list.</a:t>
            </a:r>
          </a:p>
          <a:p>
            <a:r>
              <a:rPr lang="en-US" dirty="0"/>
              <a:t>Examples of formal recognition programs include the Excellence in Washington State Government Leadership Awards and the Extra Mile Awards, as well has PSRW</a:t>
            </a:r>
          </a:p>
          <a:p>
            <a:endParaRPr lang="en-US" dirty="0"/>
          </a:p>
          <a:p>
            <a:r>
              <a:rPr lang="en-US" dirty="0"/>
              <a:t>Photo source: https://lightroom.adobe.com/shares/e73f5479491c4156bf1a27dd1f2a19e3; the May 2024 Public Service Recognition Awards Ceremony.</a:t>
            </a:r>
          </a:p>
          <a:p>
            <a:endParaRPr lang="en-US" dirty="0"/>
          </a:p>
          <a:p>
            <a:pPr algn="l">
              <a:spcBef>
                <a:spcPts val="1125"/>
              </a:spcBef>
              <a:spcAft>
                <a:spcPts val="1125"/>
              </a:spcAft>
            </a:pPr>
            <a:r>
              <a:rPr lang="en-US" b="0" i="0" dirty="0">
                <a:solidFill>
                  <a:srgbClr val="000000"/>
                </a:solidFill>
                <a:effectLst/>
                <a:latin typeface="aktiv-grotesk"/>
              </a:rPr>
              <a:t>Gallup.com – Employee Recognition: Low Cost, High Impact. “When asked what types of recognition were the most memorable, respondents emphasized six methods in particular -- and money isn't the only (or the top) form of recognition:</a:t>
            </a:r>
          </a:p>
          <a:p>
            <a:pPr algn="l">
              <a:spcAft>
                <a:spcPts val="1125"/>
              </a:spcAft>
              <a:buFont typeface="Arial" panose="020B0604020202020204" pitchFamily="34" charset="0"/>
              <a:buChar char="•"/>
            </a:pPr>
            <a:r>
              <a:rPr lang="en-US" b="0" i="0" dirty="0">
                <a:solidFill>
                  <a:srgbClr val="000000"/>
                </a:solidFill>
                <a:effectLst/>
                <a:latin typeface="aktiv-grotesk"/>
              </a:rPr>
              <a:t>public recognition or acknowledgment via an award, certificate or commendation</a:t>
            </a:r>
          </a:p>
          <a:p>
            <a:pPr algn="l">
              <a:spcAft>
                <a:spcPts val="1125"/>
              </a:spcAft>
              <a:buFont typeface="Arial" panose="020B0604020202020204" pitchFamily="34" charset="0"/>
              <a:buChar char="•"/>
            </a:pPr>
            <a:r>
              <a:rPr lang="en-US" b="0" i="0" dirty="0">
                <a:solidFill>
                  <a:srgbClr val="000000"/>
                </a:solidFill>
                <a:effectLst/>
                <a:latin typeface="aktiv-grotesk"/>
              </a:rPr>
              <a:t>private recognition from a boss, peer or customer</a:t>
            </a:r>
          </a:p>
          <a:p>
            <a:pPr algn="l">
              <a:spcAft>
                <a:spcPts val="1125"/>
              </a:spcAft>
              <a:buFont typeface="Arial" panose="020B0604020202020204" pitchFamily="34" charset="0"/>
              <a:buChar char="•"/>
            </a:pPr>
            <a:r>
              <a:rPr lang="en-US" b="0" i="0" dirty="0">
                <a:solidFill>
                  <a:srgbClr val="000000"/>
                </a:solidFill>
                <a:effectLst/>
                <a:latin typeface="aktiv-grotesk"/>
              </a:rPr>
              <a:t>receiving or obtaining a high level of achievement through evaluations or reviews</a:t>
            </a:r>
          </a:p>
          <a:p>
            <a:pPr algn="l">
              <a:spcAft>
                <a:spcPts val="1125"/>
              </a:spcAft>
              <a:buFont typeface="Arial" panose="020B0604020202020204" pitchFamily="34" charset="0"/>
              <a:buChar char="•"/>
            </a:pPr>
            <a:r>
              <a:rPr lang="en-US" b="0" i="0" dirty="0">
                <a:solidFill>
                  <a:srgbClr val="000000"/>
                </a:solidFill>
                <a:effectLst/>
                <a:latin typeface="aktiv-grotesk"/>
              </a:rPr>
              <a:t>promotion or increase in scope of work or responsibility to show trust</a:t>
            </a:r>
          </a:p>
          <a:p>
            <a:pPr algn="l">
              <a:spcAft>
                <a:spcPts val="1125"/>
              </a:spcAft>
              <a:buFont typeface="Arial" panose="020B0604020202020204" pitchFamily="34" charset="0"/>
              <a:buChar char="•"/>
            </a:pPr>
            <a:r>
              <a:rPr lang="en-US" b="0" i="0" dirty="0">
                <a:solidFill>
                  <a:srgbClr val="000000"/>
                </a:solidFill>
                <a:effectLst/>
                <a:latin typeface="aktiv-grotesk"/>
              </a:rPr>
              <a:t>monetary award such as a trip, prize or pay increase</a:t>
            </a:r>
          </a:p>
          <a:p>
            <a:pPr algn="l">
              <a:spcAft>
                <a:spcPts val="1125"/>
              </a:spcAft>
              <a:buFont typeface="Arial" panose="020B0604020202020204" pitchFamily="34" charset="0"/>
              <a:buChar char="•"/>
            </a:pPr>
            <a:r>
              <a:rPr lang="en-US" b="0" i="0" dirty="0">
                <a:solidFill>
                  <a:srgbClr val="000000"/>
                </a:solidFill>
                <a:effectLst/>
                <a:latin typeface="aktiv-grotesk"/>
              </a:rPr>
              <a:t>personal satisfaction or pride in work”</a:t>
            </a:r>
          </a:p>
          <a:p>
            <a:pPr algn="l">
              <a:spcAft>
                <a:spcPts val="1125"/>
              </a:spcAft>
              <a:buFont typeface="Arial" panose="020B0604020202020204" pitchFamily="34" charset="0"/>
              <a:buNone/>
            </a:pPr>
            <a:r>
              <a:rPr lang="en-US" b="0" i="0" dirty="0">
                <a:solidFill>
                  <a:srgbClr val="000000"/>
                </a:solidFill>
                <a:effectLst/>
                <a:latin typeface="aktiv-grotesk"/>
              </a:rPr>
              <a:t>https://www.gallup.com/workplace/236441/employee-recognition-low-cost-high-impact.aspx</a:t>
            </a:r>
          </a:p>
          <a:p>
            <a:endParaRPr lang="en-US" dirty="0"/>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10</a:t>
            </a:fld>
            <a:endParaRPr lang="en-US"/>
          </a:p>
        </p:txBody>
      </p:sp>
    </p:spTree>
    <p:extLst>
      <p:ext uri="{BB962C8B-B14F-4D97-AF65-F5344CB8AC3E}">
        <p14:creationId xmlns:p14="http://schemas.microsoft.com/office/powerpoint/2010/main" val="384456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HCA’s recognition handbook here. </a:t>
            </a:r>
          </a:p>
          <a:p>
            <a:r>
              <a:rPr lang="en-US" dirty="0"/>
              <a:t>Recognition Awards (RCW 41.60.150): </a:t>
            </a:r>
          </a:p>
        </p:txBody>
      </p:sp>
      <p:sp>
        <p:nvSpPr>
          <p:cNvPr id="4" name="Slide Number Placeholder 3"/>
          <p:cNvSpPr>
            <a:spLocks noGrp="1"/>
          </p:cNvSpPr>
          <p:nvPr>
            <p:ph type="sldNum" sz="quarter" idx="5"/>
          </p:nvPr>
        </p:nvSpPr>
        <p:spPr/>
        <p:txBody>
          <a:bodyPr/>
          <a:lstStyle/>
          <a:p>
            <a:fld id="{19C9FA99-B3CB-4CA6-9156-F5CBAEBA3F94}" type="slidenum">
              <a:rPr lang="en-US" smtClean="0"/>
              <a:t>11</a:t>
            </a:fld>
            <a:endParaRPr lang="en-US"/>
          </a:p>
        </p:txBody>
      </p:sp>
    </p:spTree>
    <p:extLst>
      <p:ext uri="{BB962C8B-B14F-4D97-AF65-F5344CB8AC3E}">
        <p14:creationId xmlns:p14="http://schemas.microsoft.com/office/powerpoint/2010/main" val="112418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G&amp;D - </a:t>
            </a:r>
            <a:r>
              <a:rPr lang="en-US" b="1" i="0" dirty="0">
                <a:solidFill>
                  <a:srgbClr val="000000"/>
                </a:solidFill>
                <a:effectLst/>
                <a:latin typeface="Open Sans" panose="020B0606030504020204" pitchFamily="34" charset="0"/>
              </a:rPr>
              <a:t>May agencies provide salary increases for WMS employees? </a:t>
            </a:r>
            <a:r>
              <a:rPr lang="en-US" b="0" i="0" dirty="0">
                <a:solidFill>
                  <a:srgbClr val="000000"/>
                </a:solidFill>
                <a:effectLst/>
                <a:latin typeface="Open Sans" panose="020B0606030504020204" pitchFamily="34" charset="0"/>
              </a:rPr>
              <a:t>Employers may provide salary increases to WMS employees in recognition of the employee's demonstrated growth and development in accordance with WAC </a:t>
            </a:r>
            <a:r>
              <a:rPr lang="en-US" b="1" i="0" u="none" strike="noStrike" dirty="0">
                <a:solidFill>
                  <a:srgbClr val="2B674D"/>
                </a:solidFill>
                <a:effectLst/>
                <a:latin typeface="Open Sans" panose="020B0606030504020204" pitchFamily="34" charset="0"/>
                <a:hlinkClick r:id="rId3"/>
              </a:rPr>
              <a:t>357-58-100</a:t>
            </a:r>
            <a:r>
              <a:rPr lang="en-US" b="0" i="0" dirty="0">
                <a:solidFill>
                  <a:srgbClr val="000000"/>
                </a:solidFill>
                <a:effectLst/>
                <a:latin typeface="Open Sans" panose="020B0606030504020204" pitchFamily="34" charset="0"/>
              </a:rPr>
              <a:t>.</a:t>
            </a:r>
            <a:endParaRPr lang="en-US" b="1" i="0" dirty="0">
              <a:solidFill>
                <a:srgbClr val="000000"/>
              </a:solidFill>
              <a:effectLst/>
              <a:latin typeface="Open Sans" panose="020B0606030504020204" pitchFamily="34" charset="0"/>
            </a:endParaRPr>
          </a:p>
          <a:p>
            <a:r>
              <a:rPr lang="en-US" dirty="0"/>
              <a:t>WAC 357-58-095: https://app.leg.wa.gov/WAC/default.aspx?cite=357-58-095.</a:t>
            </a:r>
          </a:p>
          <a:p>
            <a:endParaRPr lang="en-US" dirty="0"/>
          </a:p>
          <a:p>
            <a:r>
              <a:rPr lang="en-US" dirty="0"/>
              <a:t>Exchange time: https://ofm.wa.gov/state-human-resources/compensation-job-classes/compensation-administration/compensation-plan-components/exchange-time</a:t>
            </a:r>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12</a:t>
            </a:fld>
            <a:endParaRPr lang="en-US"/>
          </a:p>
        </p:txBody>
      </p:sp>
    </p:spTree>
    <p:extLst>
      <p:ext uri="{BB962C8B-B14F-4D97-AF65-F5344CB8AC3E}">
        <p14:creationId xmlns:p14="http://schemas.microsoft.com/office/powerpoint/2010/main" val="135214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igtree"/>
              </a:rPr>
              <a:t>“…Practicing recognition in the workplace improves employees' mental well-being, and increases their motivation to contribute value to their organization.”  - https://www.kudos.com/blog/the-science-behind-employee-recognition#anchor_1</a:t>
            </a:r>
          </a:p>
          <a:p>
            <a:endParaRPr lang="en-US" b="0" i="0" dirty="0">
              <a:solidFill>
                <a:srgbClr val="333333"/>
              </a:solidFill>
              <a:effectLst/>
              <a:latin typeface="Figtree"/>
            </a:endParaRPr>
          </a:p>
          <a:p>
            <a:r>
              <a:rPr lang="en-US" i="1" dirty="0"/>
              <a:t>From Appreciation to Equity: HOW RECOGNITION REINFORCES DEI IN THE WORKPLACE, from </a:t>
            </a:r>
            <a:r>
              <a:rPr lang="en-US" dirty="0"/>
              <a:t>Gallup – </a:t>
            </a:r>
            <a:r>
              <a:rPr lang="en-US" dirty="0" err="1"/>
              <a:t>Workhuman</a:t>
            </a:r>
            <a:r>
              <a:rPr lang="en-US" dirty="0"/>
              <a:t>, 2023. “Authentic recognition requires getting to know employees on a personal level, understanding their individual interests and passions and then carefully considering what motivates them (or doesn’t). The point is to understand who employees are as people — and recognize them as such. That’s where the authenticity shines. Doling out haphazard, inauthentic thanks won’t yield the culture boost leaders are looking for — especially if they’re after an improvement in wellbeing along with stronger DEI. Authentic recognition is a key predictor of employee wellbeing, and, in particular, Black and Hispanic employees are highly attuned to authenticity. Black employees are 79% more likely to be thriving, and Hispanic employees are 69% more likely, when they also strongly agree the recognition they receive is authentic.”</a:t>
            </a:r>
          </a:p>
          <a:p>
            <a:endParaRPr lang="en-US" dirty="0"/>
          </a:p>
          <a:p>
            <a:r>
              <a:rPr lang="en-US" dirty="0"/>
              <a:t>“…(R)</a:t>
            </a:r>
            <a:r>
              <a:rPr lang="en-US" dirty="0" err="1"/>
              <a:t>ecognition</a:t>
            </a:r>
            <a:r>
              <a:rPr lang="en-US" dirty="0"/>
              <a:t> is critical to the culture and operation within the workplace, which impacts workforce engagement. Also, employee rewards and recognition directly affect employee performance and are a form of powerful feedback. The strategies I1 identified were in alignment with Haines and St-Onge’s (2012) findings that rewards and recognition directly affect employee engagement and performance. I3 indicated that employees wish to feel appreciated and valued when performing daily tasks. The need for autonomy, intrinsic rewards, and influence are required to achieve employee engagement (Bolman &amp; Deal, 2014). Competency and recognition are fostered when leaders provide employees with the opportunity to communicate issues they may experience, or provide input about operations within the workplace (Yuan, Lin, Shieh, &amp; Li, 2012).”</a:t>
            </a:r>
          </a:p>
        </p:txBody>
      </p:sp>
      <p:sp>
        <p:nvSpPr>
          <p:cNvPr id="4" name="Slide Number Placeholder 3"/>
          <p:cNvSpPr>
            <a:spLocks noGrp="1"/>
          </p:cNvSpPr>
          <p:nvPr>
            <p:ph type="sldNum" sz="quarter" idx="5"/>
          </p:nvPr>
        </p:nvSpPr>
        <p:spPr/>
        <p:txBody>
          <a:bodyPr/>
          <a:lstStyle/>
          <a:p>
            <a:fld id="{19C9FA99-B3CB-4CA6-9156-F5CBAEBA3F94}" type="slidenum">
              <a:rPr lang="en-US" smtClean="0"/>
              <a:t>13</a:t>
            </a:fld>
            <a:endParaRPr lang="en-US"/>
          </a:p>
        </p:txBody>
      </p:sp>
    </p:spTree>
    <p:extLst>
      <p:ext uri="{BB962C8B-B14F-4D97-AF65-F5344CB8AC3E}">
        <p14:creationId xmlns:p14="http://schemas.microsoft.com/office/powerpoint/2010/main" val="284354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“State agencies may allow employees to participate in activities that are not official state duties but promote organizational effectiveness by supporting a collegial work environment. Often these activities involve an accumulated use of state time or resources that is more than de minimis. So long as the employees who participate in the activity limit their use of state resources, then these activities would not undermine public confidence in state government.”  -Executive Ethics Board FAQ 2017</a:t>
            </a:r>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14</a:t>
            </a:fld>
            <a:endParaRPr lang="en-US"/>
          </a:p>
        </p:txBody>
      </p:sp>
    </p:spTree>
    <p:extLst>
      <p:ext uri="{BB962C8B-B14F-4D97-AF65-F5344CB8AC3E}">
        <p14:creationId xmlns:p14="http://schemas.microsoft.com/office/powerpoint/2010/main" val="95040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497D"/>
                </a:solidFill>
                <a:effectLst/>
                <a:latin typeface="Arial Nova" panose="020B0504020202020204" pitchFamily="34" charset="0"/>
                <a:ea typeface="Aptos" panose="020B0004020202020204" pitchFamily="34" charset="0"/>
                <a:cs typeface="Aptos" panose="020B0004020202020204" pitchFamily="34" charset="0"/>
              </a:rPr>
              <a:t>I’m currently the Employee Resources Director at the Washington State Health Care Authority. I’ve been with the state for nine years and my background is mainly labor relations and HR policy. </a:t>
            </a:r>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2</a:t>
            </a:fld>
            <a:endParaRPr lang="en-US"/>
          </a:p>
        </p:txBody>
      </p:sp>
    </p:spTree>
    <p:extLst>
      <p:ext uri="{BB962C8B-B14F-4D97-AF65-F5344CB8AC3E}">
        <p14:creationId xmlns:p14="http://schemas.microsoft.com/office/powerpoint/2010/main" val="307087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3</a:t>
            </a:fld>
            <a:endParaRPr lang="en-US"/>
          </a:p>
        </p:txBody>
      </p:sp>
    </p:spTree>
    <p:extLst>
      <p:ext uri="{BB962C8B-B14F-4D97-AF65-F5344CB8AC3E}">
        <p14:creationId xmlns:p14="http://schemas.microsoft.com/office/powerpoint/2010/main" val="387970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provide this presentation as if I’m divorced from reality. This is a tough time to be in state government, and we face challenges and stress as managers and leaders. </a:t>
            </a:r>
          </a:p>
          <a:p>
            <a:endParaRPr lang="en-US" dirty="0"/>
          </a:p>
          <a:p>
            <a:pPr algn="l">
              <a:spcAft>
                <a:spcPts val="750"/>
              </a:spcAft>
            </a:pPr>
            <a:r>
              <a:rPr lang="en-US" dirty="0"/>
              <a:t>This is why thoughtful recognition efforts are even more important: “</a:t>
            </a:r>
            <a:r>
              <a:rPr lang="en-US" b="0" i="0" dirty="0">
                <a:solidFill>
                  <a:srgbClr val="333333"/>
                </a:solidFill>
                <a:effectLst/>
                <a:latin typeface="Figtree"/>
              </a:rPr>
              <a:t>Simply put, when employees leave, it costs a lot.</a:t>
            </a:r>
          </a:p>
          <a:p>
            <a:pPr algn="l">
              <a:spcAft>
                <a:spcPts val="750"/>
              </a:spcAft>
            </a:pPr>
            <a:r>
              <a:rPr lang="en-US" b="0" i="0" dirty="0">
                <a:solidFill>
                  <a:srgbClr val="333333"/>
                </a:solidFill>
                <a:effectLst/>
                <a:latin typeface="Figtree"/>
              </a:rPr>
              <a:t>The actual </a:t>
            </a:r>
            <a:r>
              <a:rPr lang="en-US" b="1" i="0" dirty="0">
                <a:solidFill>
                  <a:srgbClr val="333333"/>
                </a:solidFill>
                <a:effectLst/>
                <a:latin typeface="Figtree"/>
              </a:rPr>
              <a:t>financial cost</a:t>
            </a:r>
            <a:r>
              <a:rPr lang="en-US" b="0" i="0" dirty="0">
                <a:solidFill>
                  <a:srgbClr val="333333"/>
                </a:solidFill>
                <a:effectLst/>
                <a:latin typeface="Figtree"/>
              </a:rPr>
              <a:t> of turnover varies by role and industry. Still, the general rule of thumb is that replacing workers requires one-half to two times the employee's annual salary. This includes the cost of time, money, and resources it takes to offboard, recruit, and onboard.” - https://www.kudos.com/blog/how-employee-recognition-can-fight-the-great-resignation</a:t>
            </a:r>
          </a:p>
          <a:p>
            <a:pPr algn="l">
              <a:spcAft>
                <a:spcPts val="750"/>
              </a:spcAft>
            </a:pPr>
            <a:endParaRPr lang="en-US" b="0" i="0" dirty="0">
              <a:solidFill>
                <a:srgbClr val="333333"/>
              </a:solidFill>
              <a:effectLst/>
              <a:latin typeface="Figtree"/>
            </a:endParaRPr>
          </a:p>
          <a:p>
            <a:pPr algn="l">
              <a:spcAft>
                <a:spcPts val="750"/>
              </a:spcAft>
            </a:pPr>
            <a:r>
              <a:rPr lang="en-US" b="0" i="0" dirty="0">
                <a:solidFill>
                  <a:srgbClr val="333333"/>
                </a:solidFill>
                <a:effectLst/>
                <a:latin typeface="Figtree"/>
              </a:rPr>
              <a:t>In terms of retention, </a:t>
            </a:r>
            <a:r>
              <a:rPr lang="en-US" b="0" i="0" u="none" strike="noStrike" dirty="0">
                <a:effectLst/>
                <a:latin typeface="Figtree"/>
                <a:hlinkClick r:id="rId3"/>
              </a:rPr>
              <a:t>Robert Half found</a:t>
            </a:r>
            <a:r>
              <a:rPr lang="en-US" b="0" i="0" dirty="0">
                <a:solidFill>
                  <a:srgbClr val="333333"/>
                </a:solidFill>
                <a:effectLst/>
                <a:latin typeface="Figtree"/>
              </a:rPr>
              <a:t> that 66% of employees would quit if they didn’t feel recognized – for millennials, that number jumps to 76%. ibid</a:t>
            </a:r>
          </a:p>
        </p:txBody>
      </p:sp>
      <p:sp>
        <p:nvSpPr>
          <p:cNvPr id="4" name="Slide Number Placeholder 3"/>
          <p:cNvSpPr>
            <a:spLocks noGrp="1"/>
          </p:cNvSpPr>
          <p:nvPr>
            <p:ph type="sldNum" sz="quarter" idx="5"/>
          </p:nvPr>
        </p:nvSpPr>
        <p:spPr/>
        <p:txBody>
          <a:bodyPr/>
          <a:lstStyle/>
          <a:p>
            <a:fld id="{19C9FA99-B3CB-4CA6-9156-F5CBAEBA3F94}" type="slidenum">
              <a:rPr lang="en-US" smtClean="0"/>
              <a:t>4</a:t>
            </a:fld>
            <a:endParaRPr lang="en-US"/>
          </a:p>
        </p:txBody>
      </p:sp>
    </p:spTree>
    <p:extLst>
      <p:ext uri="{BB962C8B-B14F-4D97-AF65-F5344CB8AC3E}">
        <p14:creationId xmlns:p14="http://schemas.microsoft.com/office/powerpoint/2010/main" val="139629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Employee Engagement in the Workplace (2017), from the International Journal of Applied Management and Technology: https://scholarworks.waldenu.edu/cgi/viewcontent.cgi?article=1239&amp;context=ijamt</a:t>
            </a:r>
          </a:p>
          <a:p>
            <a:endParaRPr lang="en-US" dirty="0"/>
          </a:p>
          <a:p>
            <a:r>
              <a:rPr lang="en-US" dirty="0"/>
              <a:t>What is Employee Reward and Recognition? from Reward Gateway: https://www.rewardgateway.com/pillar/definition-of-employee-recognition#:~:text=Employee%20recognition%20is%20the%20act,recognition%20and%20leadership%2Dled%20recognition.</a:t>
            </a:r>
          </a:p>
          <a:p>
            <a:endParaRPr lang="en-US" dirty="0"/>
          </a:p>
          <a:p>
            <a:r>
              <a:rPr lang="en-US" dirty="0"/>
              <a:t>https://scholarworks.waldenu.edu/cgi/viewcontent.cgi?article=1239&amp;context=ijamt: </a:t>
            </a:r>
          </a:p>
          <a:p>
            <a:endParaRPr lang="en-US" dirty="0"/>
          </a:p>
          <a:p>
            <a:pPr algn="l">
              <a:spcBef>
                <a:spcPts val="375"/>
              </a:spcBef>
              <a:spcAft>
                <a:spcPts val="750"/>
              </a:spcAft>
            </a:pPr>
            <a:r>
              <a:rPr lang="en-US" b="1" i="0" dirty="0">
                <a:solidFill>
                  <a:srgbClr val="000000"/>
                </a:solidFill>
                <a:effectLst/>
                <a:latin typeface="Open Sans" panose="020B0606030504020204" pitchFamily="34" charset="0"/>
              </a:rPr>
              <a:t>WAC 357-37-070</a:t>
            </a:r>
          </a:p>
          <a:p>
            <a:pPr algn="l">
              <a:spcBef>
                <a:spcPts val="375"/>
              </a:spcBef>
              <a:spcAft>
                <a:spcPts val="750"/>
              </a:spcAft>
            </a:pPr>
            <a:r>
              <a:rPr lang="en-US" b="1" i="0" dirty="0">
                <a:solidFill>
                  <a:srgbClr val="000000"/>
                </a:solidFill>
                <a:effectLst/>
                <a:latin typeface="Open Sans" panose="020B0606030504020204" pitchFamily="34" charset="0"/>
              </a:rPr>
              <a:t>What factors should employers consider in developing employee recognition programs?</a:t>
            </a:r>
          </a:p>
          <a:p>
            <a:pPr indent="457200" algn="l"/>
            <a:r>
              <a:rPr lang="en-US" b="0" i="0" dirty="0">
                <a:solidFill>
                  <a:srgbClr val="000000"/>
                </a:solidFill>
                <a:effectLst/>
                <a:latin typeface="Open Sans" panose="020B0606030504020204" pitchFamily="34" charset="0"/>
              </a:rPr>
              <a:t>Employee recognition programs must be designed to recognize verifiable accomplishments. Programs may be linked to individual or group accomplishments as described in RCW </a:t>
            </a:r>
            <a:r>
              <a:rPr lang="en-US" b="1" i="0" u="none" strike="noStrike" dirty="0">
                <a:solidFill>
                  <a:srgbClr val="2B674D"/>
                </a:solidFill>
                <a:effectLst/>
                <a:latin typeface="Open Sans" panose="020B0606030504020204" pitchFamily="34" charset="0"/>
                <a:hlinkClick r:id="rId3"/>
              </a:rPr>
              <a:t>41.60.150</a:t>
            </a:r>
            <a:r>
              <a:rPr lang="en-US" b="0" i="0" dirty="0">
                <a:solidFill>
                  <a:srgbClr val="000000"/>
                </a:solidFill>
                <a:effectLst/>
                <a:latin typeface="Open Sans" panose="020B0606030504020204" pitchFamily="34" charset="0"/>
              </a:rPr>
              <a:t> or to accomplishments that further the employer's mission, strategic goals or objectives.</a:t>
            </a:r>
          </a:p>
          <a:p>
            <a:endParaRPr lang="en-US" dirty="0"/>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5</a:t>
            </a:fld>
            <a:endParaRPr lang="en-US"/>
          </a:p>
        </p:txBody>
      </p:sp>
    </p:spTree>
    <p:extLst>
      <p:ext uri="{BB962C8B-B14F-4D97-AF65-F5344CB8AC3E}">
        <p14:creationId xmlns:p14="http://schemas.microsoft.com/office/powerpoint/2010/main" val="344331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Gallup Workplace Article: https://www.gallup.com/workplace/236441/employee-recognition-low-cost-high-impact.aspx</a:t>
            </a:r>
          </a:p>
          <a:p>
            <a:r>
              <a:rPr lang="en-US" dirty="0"/>
              <a:t>2. 2024 Statewide Engagement Survey: https://ofm.wa.gov/state-human-resources/workforce-data/state-employee-engagement-survey</a:t>
            </a:r>
          </a:p>
          <a:p>
            <a:r>
              <a:rPr lang="en-US" dirty="0"/>
              <a:t>3. NIH.gov study: https://pmc.ncbi.nlm.nih.gov/articles/PMC11717283/#sec024</a:t>
            </a:r>
          </a:p>
          <a:p>
            <a:endParaRPr lang="en-US" dirty="0"/>
          </a:p>
          <a:p>
            <a:r>
              <a:rPr lang="en-US" dirty="0"/>
              <a:t>HBR – Recognizing Employees is the Simplest Way to Improve Morale. https://hbr.org/2016/05/recognizing-employees-is-the-simplest-way-to-improve-morale?zd_source=hrt&amp;zd_campaign=5503&amp;zd_term=chiradeepbasumallick</a:t>
            </a:r>
          </a:p>
          <a:p>
            <a:r>
              <a:rPr lang="en-US" dirty="0"/>
              <a:t>“</a:t>
            </a:r>
          </a:p>
        </p:txBody>
      </p:sp>
      <p:sp>
        <p:nvSpPr>
          <p:cNvPr id="4" name="Slide Number Placeholder 3"/>
          <p:cNvSpPr>
            <a:spLocks noGrp="1"/>
          </p:cNvSpPr>
          <p:nvPr>
            <p:ph type="sldNum" sz="quarter" idx="5"/>
          </p:nvPr>
        </p:nvSpPr>
        <p:spPr/>
        <p:txBody>
          <a:bodyPr/>
          <a:lstStyle/>
          <a:p>
            <a:fld id="{19C9FA99-B3CB-4CA6-9156-F5CBAEBA3F94}" type="slidenum">
              <a:rPr lang="en-US" smtClean="0"/>
              <a:t>6</a:t>
            </a:fld>
            <a:endParaRPr lang="en-US"/>
          </a:p>
        </p:txBody>
      </p:sp>
    </p:spTree>
    <p:extLst>
      <p:ext uri="{BB962C8B-B14F-4D97-AF65-F5344CB8AC3E}">
        <p14:creationId xmlns:p14="http://schemas.microsoft.com/office/powerpoint/2010/main" val="205172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u="none" strike="noStrike" dirty="0">
                <a:effectLst/>
                <a:latin typeface="Figtree"/>
                <a:hlinkClick r:id="rId3"/>
              </a:rPr>
              <a:t>HBR found</a:t>
            </a:r>
            <a:r>
              <a:rPr lang="en-US" b="0" i="0" dirty="0">
                <a:solidFill>
                  <a:srgbClr val="333333"/>
                </a:solidFill>
                <a:effectLst/>
                <a:latin typeface="Figtree"/>
              </a:rPr>
              <a:t> that more than 40% of employed Americans feel that they would put more energy into their work if they were recognized more often.</a:t>
            </a:r>
          </a:p>
          <a:p>
            <a:endParaRPr lang="en-US" b="0" i="0" dirty="0">
              <a:solidFill>
                <a:srgbClr val="333333"/>
              </a:solidFill>
              <a:effectLst/>
              <a:latin typeface="Figtre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https://hbr.org/2016/05/recognizing-employees-is-the-simplest-way-to-improve-morale?zd_source=hrt&amp;zd_campaign=5503&amp;zd_term=chiradeepbasumallick</a:t>
            </a:r>
            <a:r>
              <a:rPr lang="en-US" b="0" i="0" dirty="0">
                <a:solidFill>
                  <a:srgbClr val="333333"/>
                </a:solidFill>
                <a:effectLst/>
                <a:latin typeface="Figtree"/>
              </a:rPr>
              <a:t>: “</a:t>
            </a:r>
            <a:r>
              <a:rPr lang="en-US" b="0" i="0" dirty="0">
                <a:solidFill>
                  <a:srgbClr val="000000"/>
                </a:solidFill>
                <a:effectLst/>
                <a:latin typeface="Tiempos Text"/>
              </a:rPr>
              <a:t>Make it personal. Another interesting point from the OGO research: 76% of people save handwritten thank you notes. A customized, thoughtful gift will have a bigger impact than something mass-produced, regardless of the price tag.”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empo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empos Text"/>
              </a:rPr>
              <a:t>Employee Recognition – Low Cost, High Impact (Gallup): “</a:t>
            </a:r>
            <a:r>
              <a:rPr lang="en-US" b="0" i="0" dirty="0">
                <a:solidFill>
                  <a:srgbClr val="000000"/>
                </a:solidFill>
                <a:effectLst/>
                <a:latin typeface="aktiv-grotesk"/>
              </a:rPr>
              <a:t>Gallup's data reveal that the </a:t>
            </a:r>
            <a:r>
              <a:rPr lang="en-US" b="0" i="0" u="none" strike="noStrike" dirty="0">
                <a:effectLst/>
                <a:latin typeface="aktiv-grotesk"/>
                <a:hlinkClick r:id="rId4"/>
              </a:rPr>
              <a:t>most effective recognition is honest, authentic </a:t>
            </a:r>
            <a:r>
              <a:rPr lang="en-US" b="0" i="1" u="none" strike="noStrike" dirty="0">
                <a:effectLst/>
                <a:latin typeface="aktiv-grotesk"/>
                <a:hlinkClick r:id="rId4"/>
              </a:rPr>
              <a:t>and</a:t>
            </a:r>
            <a:r>
              <a:rPr lang="en-US" b="0" i="0" u="none" strike="noStrike" dirty="0">
                <a:effectLst/>
                <a:latin typeface="aktiv-grotesk"/>
                <a:hlinkClick r:id="rId4"/>
              </a:rPr>
              <a:t> individualized</a:t>
            </a:r>
            <a:r>
              <a:rPr lang="en-US" b="0" i="0" dirty="0">
                <a:solidFill>
                  <a:srgbClr val="000000"/>
                </a:solidFill>
                <a:effectLst/>
                <a:latin typeface="aktiv-grotesk"/>
              </a:rPr>
              <a:t> to how each employee wants to be recognized. Acknowledging employees' best work can be a low-cost endeavor -- it can be as small as a personal note or a thank-you card. But the key is to know </a:t>
            </a:r>
            <a:r>
              <a:rPr lang="en-US" b="0" i="1" dirty="0">
                <a:solidFill>
                  <a:srgbClr val="000000"/>
                </a:solidFill>
                <a:effectLst/>
                <a:latin typeface="aktiv-grotesk"/>
              </a:rPr>
              <a:t>what</a:t>
            </a:r>
            <a:r>
              <a:rPr lang="en-US" b="0" i="0" dirty="0">
                <a:solidFill>
                  <a:srgbClr val="000000"/>
                </a:solidFill>
                <a:effectLst/>
                <a:latin typeface="aktiv-grotesk"/>
              </a:rPr>
              <a:t> makes it meaningful and memorable for the employee, and </a:t>
            </a:r>
            <a:r>
              <a:rPr lang="en-US" b="0" i="1" dirty="0">
                <a:solidFill>
                  <a:srgbClr val="000000"/>
                </a:solidFill>
                <a:effectLst/>
                <a:latin typeface="aktiv-grotesk"/>
              </a:rPr>
              <a:t>who</a:t>
            </a:r>
            <a:r>
              <a:rPr lang="en-US" b="0" i="0" dirty="0">
                <a:solidFill>
                  <a:srgbClr val="000000"/>
                </a:solidFill>
                <a:effectLst/>
                <a:latin typeface="aktiv-grotesk"/>
              </a:rPr>
              <a:t> is doing the recognizing. Keep these employee recognition ideas in mind the next time you praise a colleague. https://www.gallup.com/workplace/236441/employee-recognition-low-cost-high-impact.aspx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empos Text"/>
            </a:endParaRPr>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7</a:t>
            </a:fld>
            <a:endParaRPr lang="en-US"/>
          </a:p>
        </p:txBody>
      </p:sp>
    </p:spTree>
    <p:extLst>
      <p:ext uri="{BB962C8B-B14F-4D97-AF65-F5344CB8AC3E}">
        <p14:creationId xmlns:p14="http://schemas.microsoft.com/office/powerpoint/2010/main" val="257340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igtree"/>
              </a:rPr>
              <a:t>Human beings are wired to crave connection, belonging, and acceptance.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Figtre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empos Text"/>
              </a:rPr>
              <a:t>Make it personal. Another interesting point from the OGO research: 76% of people save handwritten thank you notes. A customized, thoughtful gift will have a bigger impact than something mass-produced, regardless of the price tag.</a:t>
            </a:r>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8</a:t>
            </a:fld>
            <a:endParaRPr lang="en-US"/>
          </a:p>
        </p:txBody>
      </p:sp>
    </p:spTree>
    <p:extLst>
      <p:ext uri="{BB962C8B-B14F-4D97-AF65-F5344CB8AC3E}">
        <p14:creationId xmlns:p14="http://schemas.microsoft.com/office/powerpoint/2010/main" val="396285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https://www.kudos.com/blog/the-science-behind-employee-recognition#anchor_1: </a:t>
            </a:r>
          </a:p>
          <a:p>
            <a:endParaRPr lang="en-US" dirty="0"/>
          </a:p>
          <a:p>
            <a:pPr algn="l">
              <a:spcAft>
                <a:spcPts val="750"/>
              </a:spcAft>
            </a:pPr>
            <a:r>
              <a:rPr lang="en-US" b="0" i="0" dirty="0">
                <a:solidFill>
                  <a:srgbClr val="333333"/>
                </a:solidFill>
                <a:effectLst/>
                <a:latin typeface="Figtree"/>
              </a:rPr>
              <a:t>Employee recognition </a:t>
            </a:r>
            <a:r>
              <a:rPr lang="en-US" b="0" i="0" u="none" strike="noStrike" dirty="0">
                <a:solidFill>
                  <a:srgbClr val="333333"/>
                </a:solidFill>
                <a:effectLst/>
                <a:latin typeface="Figtree"/>
                <a:hlinkClick r:id="rId3"/>
              </a:rPr>
              <a:t>promotes positive psychological functioning (PPF)</a:t>
            </a:r>
            <a:r>
              <a:rPr lang="en-US" b="0" i="0" dirty="0">
                <a:solidFill>
                  <a:srgbClr val="333333"/>
                </a:solidFill>
                <a:effectLst/>
                <a:latin typeface="Figtree"/>
              </a:rPr>
              <a:t> and its absence worsens it. Positive psychological functioning is comprised of the positive feelings that lead to self-acceptance, personal growth, and social contribution. The absence of recognition can deteriorate an employee’s psychological health, and ultimately their performance.  Feeling unappreciated affects not only your emotions, but also how you think and act. It’s no surprise that a </a:t>
            </a:r>
            <a:r>
              <a:rPr lang="en-US" b="0" i="0" u="none" strike="noStrike" dirty="0">
                <a:solidFill>
                  <a:srgbClr val="333333"/>
                </a:solidFill>
                <a:effectLst/>
                <a:latin typeface="Figtree"/>
                <a:hlinkClick r:id="rId4"/>
              </a:rPr>
              <a:t>lack of appreciation can influence your mental health</a:t>
            </a:r>
            <a:r>
              <a:rPr lang="en-US" b="0" i="0" dirty="0">
                <a:solidFill>
                  <a:srgbClr val="333333"/>
                </a:solidFill>
                <a:effectLst/>
                <a:latin typeface="Figtree"/>
              </a:rPr>
              <a:t> and lead to mental illness. If others ignore what you do for them, it can feel devastating. You might start to wonder why you bother putting effort into a task, or worse, you’ll lose sight of how your work contributes value to your organization.  </a:t>
            </a:r>
          </a:p>
          <a:p>
            <a:pPr algn="l">
              <a:spcAft>
                <a:spcPts val="750"/>
              </a:spcAft>
            </a:pPr>
            <a:r>
              <a:rPr lang="en-US" b="0" i="0" dirty="0">
                <a:solidFill>
                  <a:srgbClr val="333333"/>
                </a:solidFill>
                <a:effectLst/>
                <a:latin typeface="Figtree"/>
              </a:rPr>
              <a:t>“PPF: </a:t>
            </a:r>
            <a:r>
              <a:rPr lang="en-US" dirty="0"/>
              <a:t>This is a scale of 33 items which measure 11 psychological key resources: autonomy, resilience, self-esteem, purpose in life, enjoyment, optimism, curiosity, creativity, humor, environmental mastery </a:t>
            </a:r>
            <a:r>
              <a:rPr lang="en-US"/>
              <a:t>and vitality.”</a:t>
            </a:r>
            <a:endParaRPr lang="en-US" b="0" i="0" dirty="0">
              <a:solidFill>
                <a:srgbClr val="333333"/>
              </a:solidFill>
              <a:effectLst/>
              <a:latin typeface="Figtree"/>
            </a:endParaRPr>
          </a:p>
          <a:p>
            <a:pPr algn="l">
              <a:spcAft>
                <a:spcPts val="750"/>
              </a:spcAft>
            </a:pPr>
            <a:endParaRPr lang="en-US" b="0" i="0" dirty="0">
              <a:solidFill>
                <a:srgbClr val="333333"/>
              </a:solidFill>
              <a:effectLst/>
              <a:latin typeface="Figtree"/>
            </a:endParaRPr>
          </a:p>
          <a:p>
            <a:pPr algn="l">
              <a:spcAft>
                <a:spcPts val="750"/>
              </a:spcAft>
            </a:pPr>
            <a:r>
              <a:rPr lang="en-US" b="0" i="0" dirty="0">
                <a:solidFill>
                  <a:srgbClr val="333333"/>
                </a:solidFill>
                <a:effectLst/>
                <a:latin typeface="Figtree"/>
              </a:rPr>
              <a:t>Psychological Safety: If you feel seen, useful and appreciated for your work, speaking up to raise concerns, point out mistakes, ask questions or disagree gets easier. It’s about feeling secure in your place within a community, which evolutionarily is critical for survival. </a:t>
            </a:r>
          </a:p>
          <a:p>
            <a:endParaRPr lang="en-US" dirty="0"/>
          </a:p>
        </p:txBody>
      </p:sp>
      <p:sp>
        <p:nvSpPr>
          <p:cNvPr id="4" name="Slide Number Placeholder 3"/>
          <p:cNvSpPr>
            <a:spLocks noGrp="1"/>
          </p:cNvSpPr>
          <p:nvPr>
            <p:ph type="sldNum" sz="quarter" idx="5"/>
          </p:nvPr>
        </p:nvSpPr>
        <p:spPr/>
        <p:txBody>
          <a:bodyPr/>
          <a:lstStyle/>
          <a:p>
            <a:fld id="{19C9FA99-B3CB-4CA6-9156-F5CBAEBA3F94}" type="slidenum">
              <a:rPr lang="en-US" smtClean="0"/>
              <a:t>9</a:t>
            </a:fld>
            <a:endParaRPr lang="en-US"/>
          </a:p>
        </p:txBody>
      </p:sp>
    </p:spTree>
    <p:extLst>
      <p:ext uri="{BB962C8B-B14F-4D97-AF65-F5344CB8AC3E}">
        <p14:creationId xmlns:p14="http://schemas.microsoft.com/office/powerpoint/2010/main" val="1169578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3/12/2025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3/12/2025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3/12/2025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3/12/2025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www.workhuman.com/resources/reports-guides/from-appreciation-to-equity-gallup-repor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pp.leg.wa.gov/RCW/default.aspx?cite=42.52"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s://hbr.org/2016/05/recognizing-employees-is-the-simplest-way-to-improve-morale?zd_source=hrt&amp;zd_campaign=5503&amp;zd_term=chiradeepbasumalli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25BF-2824-FC9B-C499-9EFE0CD3C833}"/>
              </a:ext>
            </a:extLst>
          </p:cNvPr>
          <p:cNvSpPr>
            <a:spLocks noGrp="1"/>
          </p:cNvSpPr>
          <p:nvPr>
            <p:ph type="title"/>
          </p:nvPr>
        </p:nvSpPr>
        <p:spPr>
          <a:xfrm>
            <a:off x="685800" y="764373"/>
            <a:ext cx="10820400" cy="2140192"/>
          </a:xfrm>
        </p:spPr>
        <p:txBody>
          <a:bodyPr>
            <a:normAutofit/>
          </a:bodyPr>
          <a:lstStyle/>
          <a:p>
            <a:r>
              <a:rPr lang="en-US" dirty="0"/>
              <a:t>Employee Recognition: An investment in workforce retention</a:t>
            </a:r>
          </a:p>
        </p:txBody>
      </p:sp>
      <p:sp>
        <p:nvSpPr>
          <p:cNvPr id="3" name="Content Placeholder 2">
            <a:extLst>
              <a:ext uri="{FF2B5EF4-FFF2-40B4-BE49-F238E27FC236}">
                <a16:creationId xmlns:a16="http://schemas.microsoft.com/office/drawing/2014/main" id="{C3A6E2EA-437B-09E8-B8D9-09760F64BE8C}"/>
              </a:ext>
            </a:extLst>
          </p:cNvPr>
          <p:cNvSpPr>
            <a:spLocks noGrp="1"/>
          </p:cNvSpPr>
          <p:nvPr>
            <p:ph idx="1"/>
          </p:nvPr>
        </p:nvSpPr>
        <p:spPr>
          <a:xfrm>
            <a:off x="6858000" y="3818965"/>
            <a:ext cx="4406151" cy="1882588"/>
          </a:xfrm>
        </p:spPr>
        <p:txBody>
          <a:bodyPr>
            <a:normAutofit/>
          </a:bodyPr>
          <a:lstStyle/>
          <a:p>
            <a:pPr marL="0" indent="0">
              <a:buNone/>
            </a:pPr>
            <a:r>
              <a:rPr lang="en-US" dirty="0"/>
              <a:t>March 12, 2025</a:t>
            </a:r>
          </a:p>
          <a:p>
            <a:pPr marL="0" indent="0">
              <a:buNone/>
            </a:pPr>
            <a:r>
              <a:rPr lang="en-US" dirty="0"/>
              <a:t>Robin Vazquez – Employee Resources Director</a:t>
            </a:r>
          </a:p>
          <a:p>
            <a:pPr marL="0" indent="0">
              <a:buNone/>
            </a:pPr>
            <a:r>
              <a:rPr lang="en-US" dirty="0"/>
              <a:t>Washington State Health Care Authority</a:t>
            </a:r>
          </a:p>
        </p:txBody>
      </p:sp>
    </p:spTree>
    <p:extLst>
      <p:ext uri="{BB962C8B-B14F-4D97-AF65-F5344CB8AC3E}">
        <p14:creationId xmlns:p14="http://schemas.microsoft.com/office/powerpoint/2010/main" val="366395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82940012-CAE9-7AB1-B7CA-F6E298D092FA}"/>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dirty="0"/>
              <a:t>Types of Employee Recognition</a:t>
            </a:r>
          </a:p>
        </p:txBody>
      </p:sp>
      <p:sp>
        <p:nvSpPr>
          <p:cNvPr id="4" name="Content Placeholder 3">
            <a:extLst>
              <a:ext uri="{FF2B5EF4-FFF2-40B4-BE49-F238E27FC236}">
                <a16:creationId xmlns:a16="http://schemas.microsoft.com/office/drawing/2014/main" id="{E9BA692F-EF7D-4A82-F108-77B1BB8CD21F}"/>
              </a:ext>
            </a:extLst>
          </p:cNvPr>
          <p:cNvSpPr>
            <a:spLocks noGrp="1"/>
          </p:cNvSpPr>
          <p:nvPr>
            <p:ph sz="half" idx="1"/>
          </p:nvPr>
        </p:nvSpPr>
        <p:spPr>
          <a:xfrm>
            <a:off x="482600" y="1635760"/>
            <a:ext cx="5816600" cy="4024125"/>
          </a:xfrm>
        </p:spPr>
        <p:txBody>
          <a:bodyPr vert="horz" lIns="91440" tIns="45720" rIns="91440" bIns="45720" rtlCol="0">
            <a:normAutofit fontScale="85000" lnSpcReduction="20000"/>
          </a:bodyPr>
          <a:lstStyle/>
          <a:p>
            <a:r>
              <a:rPr lang="en-US" dirty="0"/>
              <a:t>Public Recognition </a:t>
            </a:r>
          </a:p>
          <a:p>
            <a:r>
              <a:rPr lang="en-US" dirty="0"/>
              <a:t>Team building activities</a:t>
            </a:r>
          </a:p>
          <a:p>
            <a:r>
              <a:rPr lang="en-US" dirty="0"/>
              <a:t>Kudos</a:t>
            </a:r>
          </a:p>
          <a:p>
            <a:r>
              <a:rPr lang="en-US" dirty="0"/>
              <a:t>Peer recognition</a:t>
            </a:r>
          </a:p>
          <a:p>
            <a:r>
              <a:rPr lang="en-US" dirty="0"/>
              <a:t>Special accomplishment documentation</a:t>
            </a:r>
          </a:p>
          <a:p>
            <a:r>
              <a:rPr lang="en-US" dirty="0"/>
              <a:t>PDP evaluations</a:t>
            </a:r>
          </a:p>
          <a:p>
            <a:r>
              <a:rPr lang="en-US" dirty="0"/>
              <a:t>Formal recognition programs</a:t>
            </a:r>
          </a:p>
          <a:p>
            <a:r>
              <a:rPr lang="en-US" dirty="0"/>
              <a:t>Stay interviews</a:t>
            </a:r>
          </a:p>
          <a:p>
            <a:endParaRPr lang="en-US" dirty="0"/>
          </a:p>
          <a:p>
            <a:r>
              <a:rPr lang="en-US" dirty="0"/>
              <a:t>Financial:</a:t>
            </a:r>
          </a:p>
          <a:p>
            <a:pPr lvl="1"/>
            <a:r>
              <a:rPr lang="en-US" dirty="0"/>
              <a:t>Recognition awards*</a:t>
            </a:r>
          </a:p>
          <a:p>
            <a:pPr lvl="1"/>
            <a:r>
              <a:rPr lang="en-US" dirty="0"/>
              <a:t>Exchange time*</a:t>
            </a:r>
          </a:p>
          <a:p>
            <a:pPr lvl="1"/>
            <a:r>
              <a:rPr lang="en-US" dirty="0"/>
              <a:t>Growth and development increases*</a:t>
            </a:r>
          </a:p>
        </p:txBody>
      </p:sp>
      <p:pic>
        <p:nvPicPr>
          <p:cNvPr id="11" name="Content Placeholder 10" descr="A group of women posing for a photo&#10;&#10;AI-generated content may be incorrect.">
            <a:extLst>
              <a:ext uri="{FF2B5EF4-FFF2-40B4-BE49-F238E27FC236}">
                <a16:creationId xmlns:a16="http://schemas.microsoft.com/office/drawing/2014/main" id="{4285D554-B4EA-23F9-E734-30A9F3F8949B}"/>
              </a:ext>
            </a:extLst>
          </p:cNvPr>
          <p:cNvPicPr>
            <a:picLocks noGrp="1" noChangeAspect="1"/>
          </p:cNvPicPr>
          <p:nvPr>
            <p:ph sz="half" idx="2"/>
          </p:nvPr>
        </p:nvPicPr>
        <p:blipFill>
          <a:blip r:embed="rId4"/>
          <a:srcRect l="10334" r="1189"/>
          <a:stretch/>
        </p:blipFill>
        <p:spPr>
          <a:xfrm>
            <a:off x="6985000" y="2501159"/>
            <a:ext cx="4521200" cy="3410926"/>
          </a:xfrm>
          <a:prstGeom prst="rect">
            <a:avLst/>
          </a:prstGeom>
        </p:spPr>
      </p:pic>
    </p:spTree>
    <p:extLst>
      <p:ext uri="{BB962C8B-B14F-4D97-AF65-F5344CB8AC3E}">
        <p14:creationId xmlns:p14="http://schemas.microsoft.com/office/powerpoint/2010/main" val="26950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circle(in)">
                                      <p:cBhvr>
                                        <p:cTn id="47" dur="20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heel(1)">
                                      <p:cBhvr>
                                        <p:cTn id="52" dur="20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wheel(1)">
                                      <p:cBhvr>
                                        <p:cTn id="57" dur="20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circle(in)">
                                      <p:cBhvr>
                                        <p:cTn id="62"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CF335DE-6C67-F118-3883-DB04641B325E}"/>
              </a:ext>
            </a:extLst>
          </p:cNvPr>
          <p:cNvSpPr>
            <a:spLocks noGrp="1"/>
          </p:cNvSpPr>
          <p:nvPr>
            <p:ph type="title"/>
          </p:nvPr>
        </p:nvSpPr>
        <p:spPr>
          <a:xfrm>
            <a:off x="2895600" y="764373"/>
            <a:ext cx="8610600" cy="1293028"/>
          </a:xfrm>
        </p:spPr>
        <p:txBody>
          <a:bodyPr vert="horz" lIns="91440" tIns="45720" rIns="91440" bIns="45720" rtlCol="0" anchor="ctr">
            <a:normAutofit/>
          </a:bodyPr>
          <a:lstStyle/>
          <a:p>
            <a:pPr algn="r"/>
            <a:r>
              <a:rPr lang="en-US" sz="4000"/>
              <a:t>Financial Recognition Award</a:t>
            </a:r>
          </a:p>
        </p:txBody>
      </p:sp>
      <p:sp>
        <p:nvSpPr>
          <p:cNvPr id="4" name="Text Placeholder 3">
            <a:extLst>
              <a:ext uri="{FF2B5EF4-FFF2-40B4-BE49-F238E27FC236}">
                <a16:creationId xmlns:a16="http://schemas.microsoft.com/office/drawing/2014/main" id="{2739206E-C8E6-4277-7D14-3E3090458A0A}"/>
              </a:ext>
            </a:extLst>
          </p:cNvPr>
          <p:cNvSpPr>
            <a:spLocks noGrp="1"/>
          </p:cNvSpPr>
          <p:nvPr>
            <p:ph type="body" sz="half" idx="2"/>
          </p:nvPr>
        </p:nvSpPr>
        <p:spPr>
          <a:xfrm>
            <a:off x="423333" y="1862668"/>
            <a:ext cx="6070600" cy="4356018"/>
          </a:xfrm>
        </p:spPr>
        <p:txBody>
          <a:bodyPr vert="horz" lIns="91440" tIns="45720" rIns="91440" bIns="45720" rtlCol="0">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Other than suggestion awards and incentive pay unit awards, agencies shall have the authority to recognize employees, either individually or as a class, for accomplishments including outstanding achievements, safety performance, longevity, outstanding public service, or service as employee suggestion evaluators and implementors. </a:t>
            </a:r>
          </a:p>
          <a:p>
            <a:pPr indent="-228600">
              <a:buFont typeface="Arial" panose="020B0604020202020204" pitchFamily="34" charset="0"/>
              <a:buChar char="•"/>
            </a:pPr>
            <a:r>
              <a:rPr lang="en-US" dirty="0"/>
              <a:t>Limited to $200 for a team or individual</a:t>
            </a:r>
          </a:p>
          <a:p>
            <a:pPr indent="-228600">
              <a:buFont typeface="Arial" panose="020B0604020202020204" pitchFamily="34" charset="0"/>
              <a:buChar char="•"/>
            </a:pPr>
            <a:r>
              <a:rPr lang="en-US" dirty="0"/>
              <a:t>Cash or small gifts, pins, certificates, etc. </a:t>
            </a:r>
          </a:p>
          <a:p>
            <a:pPr indent="-228600">
              <a:buFont typeface="Arial" panose="020B0604020202020204" pitchFamily="34" charset="0"/>
              <a:buChar char="•"/>
            </a:pPr>
            <a:r>
              <a:rPr lang="en-US" dirty="0"/>
              <a:t>This may look like </a:t>
            </a:r>
            <a:r>
              <a:rPr lang="en-US" i="1" dirty="0"/>
              <a:t>“Per RCW 41.60.150, your extraordinary work qualifies for employee recognition. These awards are taxable so it will show on an upcoming earnings statement.”</a:t>
            </a:r>
          </a:p>
        </p:txBody>
      </p:sp>
      <p:pic>
        <p:nvPicPr>
          <p:cNvPr id="6" name="Picture Placeholder 5">
            <a:extLst>
              <a:ext uri="{FF2B5EF4-FFF2-40B4-BE49-F238E27FC236}">
                <a16:creationId xmlns:a16="http://schemas.microsoft.com/office/drawing/2014/main" id="{D60BACA6-4638-FC22-706A-D8666220BE3A}"/>
              </a:ext>
            </a:extLst>
          </p:cNvPr>
          <p:cNvPicPr>
            <a:picLocks noGrp="1" noChangeAspect="1"/>
          </p:cNvPicPr>
          <p:nvPr>
            <p:ph type="pic" idx="1"/>
          </p:nvPr>
        </p:nvPicPr>
        <p:blipFill>
          <a:blip r:embed="rId4"/>
          <a:srcRect l="5566" r="10925" b="-3"/>
          <a:stretch/>
        </p:blipFill>
        <p:spPr>
          <a:xfrm>
            <a:off x="6985000" y="2501159"/>
            <a:ext cx="4521200" cy="3410926"/>
          </a:xfrm>
          <a:prstGeom prst="rect">
            <a:avLst/>
          </a:prstGeom>
        </p:spPr>
      </p:pic>
    </p:spTree>
    <p:extLst>
      <p:ext uri="{BB962C8B-B14F-4D97-AF65-F5344CB8AC3E}">
        <p14:creationId xmlns:p14="http://schemas.microsoft.com/office/powerpoint/2010/main" val="6761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8900-274A-A222-8937-7FA166B13E82}"/>
              </a:ext>
            </a:extLst>
          </p:cNvPr>
          <p:cNvSpPr>
            <a:spLocks noGrp="1"/>
          </p:cNvSpPr>
          <p:nvPr>
            <p:ph type="title"/>
          </p:nvPr>
        </p:nvSpPr>
        <p:spPr>
          <a:xfrm>
            <a:off x="685800" y="764373"/>
            <a:ext cx="10820400" cy="1293028"/>
          </a:xfrm>
        </p:spPr>
        <p:txBody>
          <a:bodyPr/>
          <a:lstStyle/>
          <a:p>
            <a:r>
              <a:rPr lang="en-US" dirty="0"/>
              <a:t>Exchange time and G&amp;D Increases</a:t>
            </a:r>
          </a:p>
        </p:txBody>
      </p:sp>
      <p:sp>
        <p:nvSpPr>
          <p:cNvPr id="3" name="Content Placeholder 2">
            <a:extLst>
              <a:ext uri="{FF2B5EF4-FFF2-40B4-BE49-F238E27FC236}">
                <a16:creationId xmlns:a16="http://schemas.microsoft.com/office/drawing/2014/main" id="{6D51868F-6CE3-08A8-09FC-54EBD5DCB745}"/>
              </a:ext>
            </a:extLst>
          </p:cNvPr>
          <p:cNvSpPr>
            <a:spLocks noGrp="1"/>
          </p:cNvSpPr>
          <p:nvPr>
            <p:ph sz="half" idx="1"/>
          </p:nvPr>
        </p:nvSpPr>
        <p:spPr/>
        <p:txBody>
          <a:bodyPr>
            <a:normAutofit fontScale="92500"/>
          </a:bodyPr>
          <a:lstStyle/>
          <a:p>
            <a:pPr marL="0" indent="0">
              <a:buNone/>
            </a:pPr>
            <a:r>
              <a:rPr lang="en-US" i="1" dirty="0"/>
              <a:t>Exchange time</a:t>
            </a:r>
          </a:p>
          <a:p>
            <a:pPr lvl="1"/>
            <a:r>
              <a:rPr lang="en-US" dirty="0"/>
              <a:t>Only applies to OT exempt employees</a:t>
            </a:r>
          </a:p>
          <a:p>
            <a:pPr lvl="1"/>
            <a:endParaRPr lang="en-US" dirty="0"/>
          </a:p>
          <a:p>
            <a:pPr lvl="1"/>
            <a:r>
              <a:rPr lang="en-US" dirty="0"/>
              <a:t>May be awarded in recognition of often working excessive hours in order to carry out their job responsibilities.</a:t>
            </a:r>
          </a:p>
          <a:p>
            <a:pPr lvl="1"/>
            <a:endParaRPr lang="en-US" dirty="0"/>
          </a:p>
          <a:p>
            <a:pPr lvl="1"/>
            <a:r>
              <a:rPr lang="en-US" dirty="0"/>
              <a:t>No more than 120 hours can be granted</a:t>
            </a:r>
          </a:p>
          <a:p>
            <a:pPr lvl="1"/>
            <a:endParaRPr lang="en-US" dirty="0"/>
          </a:p>
          <a:p>
            <a:pPr lvl="1"/>
            <a:r>
              <a:rPr lang="en-US" dirty="0"/>
              <a:t>Has no cash value – cannot be donated or cashed out</a:t>
            </a:r>
          </a:p>
        </p:txBody>
      </p:sp>
      <p:sp>
        <p:nvSpPr>
          <p:cNvPr id="4" name="Content Placeholder 3">
            <a:extLst>
              <a:ext uri="{FF2B5EF4-FFF2-40B4-BE49-F238E27FC236}">
                <a16:creationId xmlns:a16="http://schemas.microsoft.com/office/drawing/2014/main" id="{362F0943-65C9-2444-59D0-0FED9484FAA1}"/>
              </a:ext>
            </a:extLst>
          </p:cNvPr>
          <p:cNvSpPr>
            <a:spLocks noGrp="1"/>
          </p:cNvSpPr>
          <p:nvPr>
            <p:ph sz="half" idx="2"/>
          </p:nvPr>
        </p:nvSpPr>
        <p:spPr/>
        <p:txBody>
          <a:bodyPr>
            <a:normAutofit fontScale="92500"/>
          </a:bodyPr>
          <a:lstStyle/>
          <a:p>
            <a:pPr marL="0" indent="0">
              <a:buNone/>
            </a:pPr>
            <a:r>
              <a:rPr lang="en-US" i="1" dirty="0"/>
              <a:t>Growth and development increases</a:t>
            </a:r>
          </a:p>
          <a:p>
            <a:pPr lvl="1"/>
            <a:r>
              <a:rPr lang="en-US" dirty="0"/>
              <a:t>Only applies to WMS employees</a:t>
            </a:r>
          </a:p>
          <a:p>
            <a:pPr lvl="1"/>
            <a:endParaRPr lang="en-US" dirty="0"/>
          </a:p>
          <a:p>
            <a:pPr lvl="1"/>
            <a:r>
              <a:rPr lang="en-US" dirty="0"/>
              <a:t>Can be awarded under certain circumstances (if you use this tool, you should have guidelines or a policy)</a:t>
            </a:r>
          </a:p>
          <a:p>
            <a:pPr marL="457200" lvl="1" indent="0">
              <a:buNone/>
            </a:pPr>
            <a:endParaRPr lang="en-US" dirty="0"/>
          </a:p>
          <a:p>
            <a:pPr lvl="1"/>
            <a:r>
              <a:rPr lang="en-US" dirty="0"/>
              <a:t>May not exceed a total of 25 percent during an employee's appointment to a position, as long as the position's duties are unchanged or do not result in a higher evaluation if new duties were assigned.</a:t>
            </a:r>
          </a:p>
        </p:txBody>
      </p:sp>
    </p:spTree>
    <p:extLst>
      <p:ext uri="{BB962C8B-B14F-4D97-AF65-F5344CB8AC3E}">
        <p14:creationId xmlns:p14="http://schemas.microsoft.com/office/powerpoint/2010/main" val="72111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03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023FA68-BEC2-4B0F-B03A-1E2B9C8063FF}"/>
              </a:ext>
            </a:extLst>
          </p:cNvPr>
          <p:cNvSpPr>
            <a:spLocks noGrp="1"/>
          </p:cNvSpPr>
          <p:nvPr>
            <p:ph type="title"/>
          </p:nvPr>
        </p:nvSpPr>
        <p:spPr>
          <a:xfrm>
            <a:off x="2895600" y="764373"/>
            <a:ext cx="8610600" cy="1293028"/>
          </a:xfrm>
        </p:spPr>
        <p:txBody>
          <a:bodyPr vert="horz" lIns="91440" tIns="45720" rIns="91440" bIns="45720" rtlCol="0" anchor="ctr">
            <a:normAutofit fontScale="90000"/>
          </a:bodyPr>
          <a:lstStyle/>
          <a:p>
            <a:pPr algn="r"/>
            <a:r>
              <a:rPr lang="en-US" sz="4000" kern="1200" cap="all" baseline="0" dirty="0">
                <a:solidFill>
                  <a:schemeClr val="tx1"/>
                </a:solidFill>
                <a:latin typeface="+mj-lt"/>
                <a:ea typeface="+mj-ea"/>
                <a:cs typeface="+mj-cs"/>
              </a:rPr>
              <a:t>Impact on Culture: Recognition feels like Belonging	</a:t>
            </a:r>
          </a:p>
        </p:txBody>
      </p:sp>
      <p:sp>
        <p:nvSpPr>
          <p:cNvPr id="4" name="Text Placeholder 3">
            <a:extLst>
              <a:ext uri="{FF2B5EF4-FFF2-40B4-BE49-F238E27FC236}">
                <a16:creationId xmlns:a16="http://schemas.microsoft.com/office/drawing/2014/main" id="{8AC6EB77-1E1C-806B-D905-FEAC5744350D}"/>
              </a:ext>
            </a:extLst>
          </p:cNvPr>
          <p:cNvSpPr>
            <a:spLocks noGrp="1"/>
          </p:cNvSpPr>
          <p:nvPr>
            <p:ph type="body" sz="half" idx="2"/>
          </p:nvPr>
        </p:nvSpPr>
        <p:spPr>
          <a:xfrm>
            <a:off x="677333" y="2194560"/>
            <a:ext cx="5816600" cy="4024125"/>
          </a:xfrm>
        </p:spPr>
        <p:txBody>
          <a:bodyPr vert="horz" lIns="91440" tIns="45720" rIns="91440" bIns="45720" rtlCol="0">
            <a:normAutofit/>
          </a:bodyPr>
          <a:lstStyle/>
          <a:p>
            <a:r>
              <a:rPr lang="en-US" b="1" dirty="0"/>
              <a:t>It does not need to be financial or even tangible.</a:t>
            </a:r>
          </a:p>
          <a:p>
            <a:pPr marL="285750" indent="-228600">
              <a:buFont typeface="Arial" panose="020B0604020202020204" pitchFamily="34" charset="0"/>
              <a:buChar char="•"/>
            </a:pPr>
            <a:r>
              <a:rPr lang="en-US" dirty="0"/>
              <a:t>It can be things like intentional goal setting and conversations about roadblocks or victories at work.</a:t>
            </a:r>
          </a:p>
          <a:p>
            <a:pPr marL="285750" indent="-228600">
              <a:buFont typeface="Arial" panose="020B0604020202020204" pitchFamily="34" charset="0"/>
              <a:buChar char="•"/>
            </a:pPr>
            <a:r>
              <a:rPr lang="en-US" dirty="0"/>
              <a:t>It can also be acknowledgement that someone is struggling.</a:t>
            </a:r>
          </a:p>
          <a:p>
            <a:pPr marL="285750" indent="-228600">
              <a:buFont typeface="Arial" panose="020B0604020202020204" pitchFamily="34" charset="0"/>
              <a:buChar char="•"/>
            </a:pPr>
            <a:r>
              <a:rPr lang="en-US" dirty="0"/>
              <a:t>It can be mentorship, helping someone network or even providing a reference during a job search.</a:t>
            </a:r>
          </a:p>
          <a:p>
            <a:pPr marL="285750" indent="-228600">
              <a:buFont typeface="Arial" panose="020B0604020202020204" pitchFamily="34" charset="0"/>
              <a:buChar char="•"/>
            </a:pPr>
            <a:r>
              <a:rPr lang="en-US" dirty="0"/>
              <a:t>Fairness and authenticity </a:t>
            </a:r>
            <a:r>
              <a:rPr lang="en-US" i="1" dirty="0"/>
              <a:t>matter.</a:t>
            </a:r>
          </a:p>
          <a:p>
            <a:pPr marL="285750" indent="-228600">
              <a:buFont typeface="Arial" panose="020B0604020202020204" pitchFamily="34" charset="0"/>
              <a:buChar char="•"/>
            </a:pPr>
            <a:r>
              <a:rPr lang="en-US" dirty="0"/>
              <a:t>Meaningful recognition practices reinforce DEI in the workplace: </a:t>
            </a:r>
            <a:r>
              <a:rPr lang="en-US" i="1" dirty="0">
                <a:hlinkClick r:id="rId4"/>
              </a:rPr>
              <a:t>https://www.workhuman.com/resources/reports-guides/from-appreciation-to-equity-gallup-report/</a:t>
            </a:r>
            <a:r>
              <a:rPr lang="en-US" i="1" dirty="0"/>
              <a:t> </a:t>
            </a:r>
          </a:p>
        </p:txBody>
      </p:sp>
      <p:pic>
        <p:nvPicPr>
          <p:cNvPr id="1026" name="Picture 2" descr="8 smart ways to collect customer feedback [infographic] | IMPACT">
            <a:extLst>
              <a:ext uri="{FF2B5EF4-FFF2-40B4-BE49-F238E27FC236}">
                <a16:creationId xmlns:a16="http://schemas.microsoft.com/office/drawing/2014/main" id="{003F2A3F-37A6-8483-B8BC-67BE5883779F}"/>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r="10221" b="-1"/>
          <a:stretch/>
        </p:blipFill>
        <p:spPr bwMode="auto">
          <a:xfrm>
            <a:off x="6724891" y="2821774"/>
            <a:ext cx="4781309" cy="25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65BA-9922-F8A6-E792-E61B95EB0716}"/>
              </a:ext>
            </a:extLst>
          </p:cNvPr>
          <p:cNvSpPr>
            <a:spLocks noGrp="1"/>
          </p:cNvSpPr>
          <p:nvPr>
            <p:ph type="title"/>
          </p:nvPr>
        </p:nvSpPr>
        <p:spPr>
          <a:xfrm>
            <a:off x="460513" y="1447698"/>
            <a:ext cx="4114800" cy="626762"/>
          </a:xfrm>
        </p:spPr>
        <p:txBody>
          <a:bodyPr/>
          <a:lstStyle/>
          <a:p>
            <a:r>
              <a:rPr lang="en-US" dirty="0"/>
              <a:t>A word on ethics</a:t>
            </a:r>
          </a:p>
        </p:txBody>
      </p:sp>
      <p:sp>
        <p:nvSpPr>
          <p:cNvPr id="3" name="Content Placeholder 2">
            <a:extLst>
              <a:ext uri="{FF2B5EF4-FFF2-40B4-BE49-F238E27FC236}">
                <a16:creationId xmlns:a16="http://schemas.microsoft.com/office/drawing/2014/main" id="{CFEA0844-32B4-E749-36A7-3AB10A10F4C0}"/>
              </a:ext>
            </a:extLst>
          </p:cNvPr>
          <p:cNvSpPr>
            <a:spLocks noGrp="1"/>
          </p:cNvSpPr>
          <p:nvPr>
            <p:ph idx="1"/>
          </p:nvPr>
        </p:nvSpPr>
        <p:spPr/>
        <p:txBody>
          <a:bodyPr/>
          <a:lstStyle/>
          <a:p>
            <a:pPr marL="0" indent="0">
              <a:buNone/>
            </a:pPr>
            <a:r>
              <a:rPr lang="en-US" dirty="0"/>
              <a:t>The state supports and encourages appropriate use of state resources for both employee recognition and team building activities. </a:t>
            </a:r>
          </a:p>
          <a:p>
            <a:pPr marL="0" indent="0">
              <a:buNone/>
            </a:pPr>
            <a:r>
              <a:rPr lang="en-US" dirty="0"/>
              <a:t>These kinds of activities encourage employee retention, satisfaction, and positive team morale. When using state resources for such activities, we also need to ensure that we are abiding by ethics rules. </a:t>
            </a:r>
          </a:p>
          <a:p>
            <a:pPr marL="0" indent="0">
              <a:buNone/>
            </a:pPr>
            <a:r>
              <a:rPr lang="en-US" dirty="0"/>
              <a:t>Consider whether your planned activities for recognition may be allowable (not prohibited) by agency policy and the Ethics in Public Service Act (</a:t>
            </a:r>
            <a:r>
              <a:rPr lang="en-US" dirty="0">
                <a:hlinkClick r:id="rId3"/>
              </a:rPr>
              <a:t>RCW 42.52</a:t>
            </a:r>
            <a:r>
              <a:rPr lang="en-US" dirty="0"/>
              <a:t>)</a:t>
            </a:r>
          </a:p>
        </p:txBody>
      </p:sp>
    </p:spTree>
    <p:extLst>
      <p:ext uri="{BB962C8B-B14F-4D97-AF65-F5344CB8AC3E}">
        <p14:creationId xmlns:p14="http://schemas.microsoft.com/office/powerpoint/2010/main" val="199401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3" name="Rectangle 12">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E2C8F97-A96E-2300-C2B7-989A345F3C88}"/>
              </a:ext>
            </a:extLst>
          </p:cNvPr>
          <p:cNvSpPr>
            <a:spLocks noGrp="1"/>
          </p:cNvSpPr>
          <p:nvPr>
            <p:ph type="title"/>
          </p:nvPr>
        </p:nvSpPr>
        <p:spPr>
          <a:xfrm>
            <a:off x="636696" y="643464"/>
            <a:ext cx="3761964" cy="3273061"/>
          </a:xfrm>
          <a:noFill/>
          <a:ln w="19050">
            <a:noFill/>
            <a:prstDash val="dash"/>
          </a:ln>
        </p:spPr>
        <p:txBody>
          <a:bodyPr vert="horz" lIns="91440" tIns="45720" rIns="91440" bIns="45720" rtlCol="0" anchor="b">
            <a:normAutofit/>
          </a:bodyPr>
          <a:lstStyle/>
          <a:p>
            <a:r>
              <a:rPr lang="en-US" sz="4400"/>
              <a:t>Questions?</a:t>
            </a:r>
          </a:p>
        </p:txBody>
      </p:sp>
      <p:pic>
        <p:nvPicPr>
          <p:cNvPr id="6" name="Graphic 5" descr="Question mark">
            <a:extLst>
              <a:ext uri="{FF2B5EF4-FFF2-40B4-BE49-F238E27FC236}">
                <a16:creationId xmlns:a16="http://schemas.microsoft.com/office/drawing/2014/main" id="{D200E225-F212-B4E1-1A11-55469F1250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8097" y="941122"/>
            <a:ext cx="5115048" cy="5115048"/>
          </a:xfrm>
          <a:prstGeom prst="rect">
            <a:avLst/>
          </a:prstGeom>
        </p:spPr>
      </p:pic>
    </p:spTree>
    <p:extLst>
      <p:ext uri="{BB962C8B-B14F-4D97-AF65-F5344CB8AC3E}">
        <p14:creationId xmlns:p14="http://schemas.microsoft.com/office/powerpoint/2010/main" val="186691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D134-85CB-A9B5-1C9F-B9CD776BB106}"/>
              </a:ext>
            </a:extLst>
          </p:cNvPr>
          <p:cNvSpPr>
            <a:spLocks noGrp="1"/>
          </p:cNvSpPr>
          <p:nvPr>
            <p:ph type="title"/>
          </p:nvPr>
        </p:nvSpPr>
        <p:spPr>
          <a:xfrm>
            <a:off x="685801" y="753533"/>
            <a:ext cx="6298096" cy="2801935"/>
          </a:xfrm>
        </p:spPr>
        <p:txBody>
          <a:bodyPr/>
          <a:lstStyle/>
          <a:p>
            <a:r>
              <a:rPr lang="en-US" dirty="0"/>
              <a:t>Quick Intro:</a:t>
            </a:r>
          </a:p>
        </p:txBody>
      </p:sp>
      <p:sp>
        <p:nvSpPr>
          <p:cNvPr id="3" name="Text Placeholder 2">
            <a:extLst>
              <a:ext uri="{FF2B5EF4-FFF2-40B4-BE49-F238E27FC236}">
                <a16:creationId xmlns:a16="http://schemas.microsoft.com/office/drawing/2014/main" id="{7C2B1350-CA2B-57E6-CEBF-049B7B53FB5C}"/>
              </a:ext>
            </a:extLst>
          </p:cNvPr>
          <p:cNvSpPr>
            <a:spLocks noGrp="1"/>
          </p:cNvSpPr>
          <p:nvPr>
            <p:ph type="body" idx="1"/>
          </p:nvPr>
        </p:nvSpPr>
        <p:spPr>
          <a:xfrm>
            <a:off x="9448800" y="4132055"/>
            <a:ext cx="2516441" cy="955675"/>
          </a:xfrm>
        </p:spPr>
        <p:txBody>
          <a:bodyPr/>
          <a:lstStyle/>
          <a:p>
            <a:r>
              <a:rPr lang="en-US" dirty="0"/>
              <a:t>Hi, I’m Robin</a:t>
            </a:r>
          </a:p>
        </p:txBody>
      </p:sp>
    </p:spTree>
    <p:extLst>
      <p:ext uri="{BB962C8B-B14F-4D97-AF65-F5344CB8AC3E}">
        <p14:creationId xmlns:p14="http://schemas.microsoft.com/office/powerpoint/2010/main" val="180667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33" name="Rectangle 3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FFB421E-5971-643F-5FC8-03560614A76B}"/>
              </a:ext>
            </a:extLst>
          </p:cNvPr>
          <p:cNvSpPr>
            <a:spLocks noGrp="1"/>
          </p:cNvSpPr>
          <p:nvPr>
            <p:ph type="title"/>
          </p:nvPr>
        </p:nvSpPr>
        <p:spPr>
          <a:xfrm>
            <a:off x="685799" y="461684"/>
            <a:ext cx="3977639" cy="960885"/>
          </a:xfrm>
        </p:spPr>
        <p:txBody>
          <a:bodyPr vert="horz" lIns="91440" tIns="45720" rIns="91440" bIns="45720" rtlCol="0" anchor="b">
            <a:normAutofit fontScale="90000"/>
          </a:bodyPr>
          <a:lstStyle/>
          <a:p>
            <a:r>
              <a:rPr lang="en-US" kern="1200" cap="all" baseline="0" dirty="0">
                <a:solidFill>
                  <a:schemeClr val="tx1"/>
                </a:solidFill>
                <a:latin typeface="+mj-lt"/>
                <a:ea typeface="+mj-ea"/>
                <a:cs typeface="+mj-cs"/>
              </a:rPr>
              <a:t>Today’s Objectives</a:t>
            </a:r>
          </a:p>
        </p:txBody>
      </p:sp>
      <p:sp>
        <p:nvSpPr>
          <p:cNvPr id="4" name="Text Placeholder 3">
            <a:extLst>
              <a:ext uri="{FF2B5EF4-FFF2-40B4-BE49-F238E27FC236}">
                <a16:creationId xmlns:a16="http://schemas.microsoft.com/office/drawing/2014/main" id="{B244417A-D230-FCB0-D702-F9F33D89284B}"/>
              </a:ext>
            </a:extLst>
          </p:cNvPr>
          <p:cNvSpPr>
            <a:spLocks noGrp="1"/>
          </p:cNvSpPr>
          <p:nvPr>
            <p:ph type="body" sz="half" idx="2"/>
          </p:nvPr>
        </p:nvSpPr>
        <p:spPr>
          <a:xfrm>
            <a:off x="309259" y="1555348"/>
            <a:ext cx="4494753" cy="4663335"/>
          </a:xfrm>
        </p:spPr>
        <p:txBody>
          <a:bodyPr vert="horz" lIns="91440" tIns="45720" rIns="91440" bIns="45720" rtlCol="0">
            <a:normAutofit/>
          </a:bodyPr>
          <a:lstStyle/>
          <a:p>
            <a:pPr indent="-228600">
              <a:buFont typeface="Arial" panose="020B0604020202020204" pitchFamily="34" charset="0"/>
              <a:buChar char="•"/>
            </a:pPr>
            <a:r>
              <a:rPr lang="en-US" sz="2000" dirty="0"/>
              <a:t>Review what employee recognition is</a:t>
            </a:r>
          </a:p>
          <a:p>
            <a:pPr indent="-228600">
              <a:buFont typeface="Arial" panose="020B0604020202020204" pitchFamily="34" charset="0"/>
              <a:buChar char="•"/>
            </a:pPr>
            <a:r>
              <a:rPr lang="en-US" sz="2000" dirty="0"/>
              <a:t>Learn about why recognition matters in the workplace</a:t>
            </a:r>
          </a:p>
          <a:p>
            <a:pPr indent="-228600">
              <a:buFont typeface="Arial" panose="020B0604020202020204" pitchFamily="34" charset="0"/>
              <a:buChar char="•"/>
            </a:pPr>
            <a:r>
              <a:rPr lang="en-US" sz="2000" dirty="0"/>
              <a:t>Learn how recognition influences people’s brains</a:t>
            </a:r>
          </a:p>
          <a:p>
            <a:pPr indent="-228600">
              <a:buFont typeface="Arial" panose="020B0604020202020204" pitchFamily="34" charset="0"/>
              <a:buChar char="•"/>
            </a:pPr>
            <a:r>
              <a:rPr lang="en-US" sz="2000" dirty="0"/>
              <a:t>Talk about different tactics for providing employee recognition in the state government environment</a:t>
            </a:r>
          </a:p>
          <a:p>
            <a:pPr indent="-228600">
              <a:buFont typeface="Arial" panose="020B0604020202020204" pitchFamily="34" charset="0"/>
              <a:buChar char="•"/>
            </a:pPr>
            <a:r>
              <a:rPr lang="en-US" sz="2000" dirty="0"/>
              <a:t>Learn how recognition influences organizational culture</a:t>
            </a:r>
          </a:p>
          <a:p>
            <a:pPr indent="-228600">
              <a:buFont typeface="Arial" panose="020B0604020202020204" pitchFamily="34" charset="0"/>
              <a:buChar char="•"/>
            </a:pPr>
            <a:r>
              <a:rPr lang="en-US" sz="2000" dirty="0"/>
              <a:t>Provide a quick primer on ethics</a:t>
            </a:r>
          </a:p>
          <a:p>
            <a:pPr indent="-228600">
              <a:buFont typeface="Arial" panose="020B0604020202020204" pitchFamily="34" charset="0"/>
              <a:buChar char="•"/>
            </a:pPr>
            <a:r>
              <a:rPr lang="en-US" sz="2000" dirty="0"/>
              <a:t>Wrap up</a:t>
            </a:r>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dirty="0"/>
          </a:p>
        </p:txBody>
      </p:sp>
      <p:pic>
        <p:nvPicPr>
          <p:cNvPr id="10" name="Picture Placeholder 9">
            <a:extLst>
              <a:ext uri="{FF2B5EF4-FFF2-40B4-BE49-F238E27FC236}">
                <a16:creationId xmlns:a16="http://schemas.microsoft.com/office/drawing/2014/main" id="{D22BEE62-2D09-08CE-0E1E-751F2136D7D6}"/>
              </a:ext>
            </a:extLst>
          </p:cNvPr>
          <p:cNvPicPr>
            <a:picLocks noGrp="1" noChangeAspect="1"/>
          </p:cNvPicPr>
          <p:nvPr>
            <p:ph type="pic" idx="1"/>
          </p:nvPr>
        </p:nvPicPr>
        <p:blipFill>
          <a:blip r:embed="rId4"/>
          <a:srcRect l="3558" r="7809" b="1"/>
          <a:stretch/>
        </p:blipFill>
        <p:spPr>
          <a:xfrm>
            <a:off x="5491265" y="746126"/>
            <a:ext cx="5496368" cy="5472558"/>
          </a:xfrm>
          <a:prstGeom prst="rect">
            <a:avLst/>
          </a:prstGeom>
        </p:spPr>
      </p:pic>
    </p:spTree>
    <p:extLst>
      <p:ext uri="{BB962C8B-B14F-4D97-AF65-F5344CB8AC3E}">
        <p14:creationId xmlns:p14="http://schemas.microsoft.com/office/powerpoint/2010/main" val="223069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102F09B-73EE-48F0-FFFE-16E91CCD20FE}"/>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The landscape: Maximum volatility</a:t>
            </a:r>
          </a:p>
        </p:txBody>
      </p:sp>
      <p:sp>
        <p:nvSpPr>
          <p:cNvPr id="8" name="Content Placeholder 7">
            <a:extLst>
              <a:ext uri="{FF2B5EF4-FFF2-40B4-BE49-F238E27FC236}">
                <a16:creationId xmlns:a16="http://schemas.microsoft.com/office/drawing/2014/main" id="{A9DFBB1C-8BD7-8CCF-18D5-0396FDE48719}"/>
              </a:ext>
            </a:extLst>
          </p:cNvPr>
          <p:cNvSpPr>
            <a:spLocks noGrp="1"/>
          </p:cNvSpPr>
          <p:nvPr>
            <p:ph sz="half" idx="2"/>
          </p:nvPr>
        </p:nvSpPr>
        <p:spPr>
          <a:xfrm>
            <a:off x="677333" y="2194560"/>
            <a:ext cx="5816600" cy="4024125"/>
          </a:xfrm>
        </p:spPr>
        <p:txBody>
          <a:bodyPr vert="horz" lIns="91440" tIns="45720" rIns="91440" bIns="45720" rtlCol="0">
            <a:normAutofit/>
          </a:bodyPr>
          <a:lstStyle/>
          <a:p>
            <a:r>
              <a:rPr lang="en-US" sz="2800" dirty="0"/>
              <a:t>Spending freeze</a:t>
            </a:r>
          </a:p>
          <a:p>
            <a:r>
              <a:rPr lang="en-US" sz="2800" dirty="0"/>
              <a:t>New Governor</a:t>
            </a:r>
          </a:p>
          <a:p>
            <a:r>
              <a:rPr lang="en-US" sz="2800" dirty="0"/>
              <a:t>New agency directors</a:t>
            </a:r>
          </a:p>
          <a:p>
            <a:r>
              <a:rPr lang="en-US" sz="2800" dirty="0"/>
              <a:t>Challenging state budget climate</a:t>
            </a:r>
          </a:p>
          <a:p>
            <a:r>
              <a:rPr lang="en-US" sz="2800" dirty="0"/>
              <a:t>Uncertain federal level funding and policy direction</a:t>
            </a:r>
          </a:p>
        </p:txBody>
      </p:sp>
      <p:pic>
        <p:nvPicPr>
          <p:cNvPr id="4" name="Picture 3">
            <a:extLst>
              <a:ext uri="{FF2B5EF4-FFF2-40B4-BE49-F238E27FC236}">
                <a16:creationId xmlns:a16="http://schemas.microsoft.com/office/drawing/2014/main" id="{B7A94FD8-9EB1-D8AB-AE90-96CF130760B4}"/>
              </a:ext>
            </a:extLst>
          </p:cNvPr>
          <p:cNvPicPr>
            <a:picLocks noChangeAspect="1"/>
          </p:cNvPicPr>
          <p:nvPr/>
        </p:nvPicPr>
        <p:blipFill>
          <a:blip r:embed="rId4"/>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18576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0" nodeType="clickEffect">
                                  <p:stCondLst>
                                    <p:cond delay="0"/>
                                  </p:stCondLst>
                                  <p:childTnLst>
                                    <p:animClr clrSpc="rgb" dir="cw">
                                      <p:cBhvr override="childStyle">
                                        <p:cTn id="34" dur="2000" fill="hold"/>
                                        <p:tgtEl>
                                          <p:spTgt spid="8">
                                            <p:txEl>
                                              <p:pRg st="0" end="0"/>
                                            </p:txEl>
                                          </p:spTgt>
                                        </p:tgtEl>
                                        <p:attrNameLst>
                                          <p:attrName>style.color</p:attrName>
                                        </p:attrNameLst>
                                      </p:cBhvr>
                                      <p:to>
                                        <a:srgbClr val="FF0000"/>
                                      </p:to>
                                    </p:animClr>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26A3-FC24-FCDB-7003-7CDB518114AF}"/>
              </a:ext>
            </a:extLst>
          </p:cNvPr>
          <p:cNvSpPr>
            <a:spLocks noGrp="1"/>
          </p:cNvSpPr>
          <p:nvPr>
            <p:ph type="title"/>
          </p:nvPr>
        </p:nvSpPr>
        <p:spPr>
          <a:xfrm>
            <a:off x="685800" y="1524000"/>
            <a:ext cx="4114800" cy="1027471"/>
          </a:xfrm>
        </p:spPr>
        <p:txBody>
          <a:bodyPr>
            <a:normAutofit/>
          </a:bodyPr>
          <a:lstStyle/>
          <a:p>
            <a:r>
              <a:rPr lang="en-US" dirty="0"/>
              <a:t>What is employee recognition?</a:t>
            </a:r>
          </a:p>
        </p:txBody>
      </p:sp>
      <p:sp>
        <p:nvSpPr>
          <p:cNvPr id="3" name="Content Placeholder 2">
            <a:extLst>
              <a:ext uri="{FF2B5EF4-FFF2-40B4-BE49-F238E27FC236}">
                <a16:creationId xmlns:a16="http://schemas.microsoft.com/office/drawing/2014/main" id="{8BD2BA3B-66AE-BA53-72A7-9F1F52C6A253}"/>
              </a:ext>
            </a:extLst>
          </p:cNvPr>
          <p:cNvSpPr>
            <a:spLocks noGrp="1"/>
          </p:cNvSpPr>
          <p:nvPr>
            <p:ph idx="1"/>
          </p:nvPr>
        </p:nvSpPr>
        <p:spPr>
          <a:xfrm>
            <a:off x="6371304" y="1564669"/>
            <a:ext cx="4114800" cy="2802615"/>
          </a:xfrm>
        </p:spPr>
        <p:txBody>
          <a:bodyPr>
            <a:normAutofit/>
          </a:bodyPr>
          <a:lstStyle/>
          <a:p>
            <a:pPr marL="0" indent="0">
              <a:buNone/>
            </a:pPr>
            <a:endParaRPr lang="en-US" dirty="0"/>
          </a:p>
          <a:p>
            <a:pPr marL="0" indent="0">
              <a:buNone/>
            </a:pPr>
            <a:r>
              <a:rPr lang="en-US" dirty="0"/>
              <a:t>A recognition program should recognize verifiable accomplishments that further the agency’s mission, strategic goals or objectives. (WAC 357-37-070)</a:t>
            </a:r>
            <a:endParaRPr lang="en-US" dirty="0">
              <a:highlight>
                <a:srgbClr val="000080"/>
              </a:highlight>
            </a:endParaRPr>
          </a:p>
        </p:txBody>
      </p:sp>
      <p:sp>
        <p:nvSpPr>
          <p:cNvPr id="4" name="Text Placeholder 3">
            <a:extLst>
              <a:ext uri="{FF2B5EF4-FFF2-40B4-BE49-F238E27FC236}">
                <a16:creationId xmlns:a16="http://schemas.microsoft.com/office/drawing/2014/main" id="{84773492-FEF9-D6DF-2D75-B4B2A0E19D09}"/>
              </a:ext>
            </a:extLst>
          </p:cNvPr>
          <p:cNvSpPr>
            <a:spLocks noGrp="1"/>
          </p:cNvSpPr>
          <p:nvPr>
            <p:ph type="body" sz="half" idx="2"/>
          </p:nvPr>
        </p:nvSpPr>
        <p:spPr>
          <a:xfrm>
            <a:off x="685800" y="3326263"/>
            <a:ext cx="4594123" cy="2484883"/>
          </a:xfrm>
        </p:spPr>
        <p:txBody>
          <a:bodyPr>
            <a:noAutofit/>
          </a:bodyPr>
          <a:lstStyle/>
          <a:p>
            <a:r>
              <a:rPr lang="en-US" sz="2400" dirty="0"/>
              <a:t>Employee recognition is the act of showing appreciation and acknowledgement for employees for contributions to the organization that links to the company’s purpose, mission and values.</a:t>
            </a:r>
            <a:endParaRPr lang="en-US" sz="3200" dirty="0"/>
          </a:p>
        </p:txBody>
      </p:sp>
    </p:spTree>
    <p:extLst>
      <p:ext uri="{BB962C8B-B14F-4D97-AF65-F5344CB8AC3E}">
        <p14:creationId xmlns:p14="http://schemas.microsoft.com/office/powerpoint/2010/main" val="107369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7">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9">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8" name="Title 7">
            <a:extLst>
              <a:ext uri="{FF2B5EF4-FFF2-40B4-BE49-F238E27FC236}">
                <a16:creationId xmlns:a16="http://schemas.microsoft.com/office/drawing/2014/main" id="{FCD0B93D-92C3-D9C9-6973-B6E07D84C183}"/>
              </a:ext>
            </a:extLst>
          </p:cNvPr>
          <p:cNvSpPr>
            <a:spLocks noGrp="1"/>
          </p:cNvSpPr>
          <p:nvPr>
            <p:ph type="title"/>
          </p:nvPr>
        </p:nvSpPr>
        <p:spPr>
          <a:xfrm>
            <a:off x="685800" y="1066163"/>
            <a:ext cx="3306744" cy="5148371"/>
          </a:xfrm>
        </p:spPr>
        <p:txBody>
          <a:bodyPr>
            <a:normAutofit/>
          </a:bodyPr>
          <a:lstStyle/>
          <a:p>
            <a:r>
              <a:rPr lang="en-US" sz="3200" dirty="0"/>
              <a:t>Why Recognition?</a:t>
            </a:r>
          </a:p>
        </p:txBody>
      </p:sp>
      <p:graphicFrame>
        <p:nvGraphicFramePr>
          <p:cNvPr id="38" name="Content Placeholder 8">
            <a:extLst>
              <a:ext uri="{FF2B5EF4-FFF2-40B4-BE49-F238E27FC236}">
                <a16:creationId xmlns:a16="http://schemas.microsoft.com/office/drawing/2014/main" id="{38F715BC-662E-8E1E-3C28-7D39CCD7997C}"/>
              </a:ext>
            </a:extLst>
          </p:cNvPr>
          <p:cNvGraphicFramePr>
            <a:graphicFrameLocks noGrp="1"/>
          </p:cNvGraphicFramePr>
          <p:nvPr>
            <p:ph idx="1"/>
            <p:extLst>
              <p:ext uri="{D42A27DB-BD31-4B8C-83A1-F6EECF244321}">
                <p14:modId xmlns:p14="http://schemas.microsoft.com/office/powerpoint/2010/main" val="1314162755"/>
              </p:ext>
            </p:extLst>
          </p:nvPr>
        </p:nvGraphicFramePr>
        <p:xfrm>
          <a:off x="4963685" y="1858297"/>
          <a:ext cx="6471546" cy="5589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706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A914-8C51-588C-F9F9-752950893165}"/>
              </a:ext>
            </a:extLst>
          </p:cNvPr>
          <p:cNvSpPr>
            <a:spLocks noGrp="1"/>
          </p:cNvSpPr>
          <p:nvPr>
            <p:ph type="title"/>
          </p:nvPr>
        </p:nvSpPr>
        <p:spPr>
          <a:xfrm>
            <a:off x="6838950" y="764373"/>
            <a:ext cx="4667250" cy="1293028"/>
          </a:xfrm>
        </p:spPr>
        <p:txBody>
          <a:bodyPr>
            <a:normAutofit fontScale="90000"/>
          </a:bodyPr>
          <a:lstStyle/>
          <a:p>
            <a:r>
              <a:rPr lang="en-US" dirty="0"/>
              <a:t>Why Recognition Works</a:t>
            </a:r>
          </a:p>
        </p:txBody>
      </p:sp>
      <p:sp>
        <p:nvSpPr>
          <p:cNvPr id="3" name="Content Placeholder 2">
            <a:extLst>
              <a:ext uri="{FF2B5EF4-FFF2-40B4-BE49-F238E27FC236}">
                <a16:creationId xmlns:a16="http://schemas.microsoft.com/office/drawing/2014/main" id="{2F27FF59-1B2B-05A1-E349-015EE86A37B5}"/>
              </a:ext>
            </a:extLst>
          </p:cNvPr>
          <p:cNvSpPr>
            <a:spLocks noGrp="1"/>
          </p:cNvSpPr>
          <p:nvPr>
            <p:ph idx="1"/>
          </p:nvPr>
        </p:nvSpPr>
        <p:spPr>
          <a:xfrm>
            <a:off x="619125" y="2558033"/>
            <a:ext cx="10887075" cy="3164342"/>
          </a:xfrm>
        </p:spPr>
        <p:txBody>
          <a:bodyPr>
            <a:normAutofit fontScale="92500" lnSpcReduction="20000"/>
          </a:bodyPr>
          <a:lstStyle/>
          <a:p>
            <a:r>
              <a:rPr lang="en-US" dirty="0"/>
              <a:t>Human beings feel the need to accomplish things and be appreciated and recognized for those accomplishments. In addition to feeling accomplished, we need to know that our contributions to the world are valued. Without this recognition, we begin to feel our hard work has no purpose.</a:t>
            </a:r>
          </a:p>
          <a:p>
            <a:endParaRPr lang="en-US" dirty="0"/>
          </a:p>
          <a:p>
            <a:r>
              <a:rPr lang="en-US" dirty="0">
                <a:hlinkClick r:id="rId3"/>
              </a:rPr>
              <a:t>HBR found</a:t>
            </a:r>
            <a:r>
              <a:rPr lang="en-US" dirty="0"/>
              <a:t> that more than 40% of employed Americans feel that they would put more energy into their work if they were recognized more often.*</a:t>
            </a:r>
          </a:p>
          <a:p>
            <a:endParaRPr lang="en-US" dirty="0"/>
          </a:p>
          <a:p>
            <a:pPr lvl="1"/>
            <a:r>
              <a:rPr lang="en-US" dirty="0"/>
              <a:t>*If you’re hoping to boost engagement and morale through recognition, ask employees HOW they like to be recognized. Some folks like a parade, while others would rather get a root canal than be the center of attention. </a:t>
            </a:r>
          </a:p>
        </p:txBody>
      </p:sp>
    </p:spTree>
    <p:extLst>
      <p:ext uri="{BB962C8B-B14F-4D97-AF65-F5344CB8AC3E}">
        <p14:creationId xmlns:p14="http://schemas.microsoft.com/office/powerpoint/2010/main" val="41862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4" end="4"/>
                                            </p:txEl>
                                          </p:spTgt>
                                        </p:tgtEl>
                                      </p:cBhvr>
                                    </p:animEffect>
                                    <p:animScale>
                                      <p:cBhvr>
                                        <p:cTn id="15"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2319DB-6826-48ED-A33E-CF05FECB6C40}"/>
              </a:ext>
            </a:extLst>
          </p:cNvPr>
          <p:cNvSpPr>
            <a:spLocks noGrp="1"/>
          </p:cNvSpPr>
          <p:nvPr>
            <p:ph type="body" sz="half" idx="2"/>
          </p:nvPr>
        </p:nvSpPr>
        <p:spPr>
          <a:xfrm>
            <a:off x="685800" y="2326511"/>
            <a:ext cx="6733956" cy="3102016"/>
          </a:xfrm>
        </p:spPr>
        <p:txBody>
          <a:bodyPr>
            <a:normAutofit fontScale="92500" lnSpcReduction="10000"/>
          </a:bodyPr>
          <a:lstStyle/>
          <a:p>
            <a:r>
              <a:rPr lang="en-US" sz="2000" dirty="0"/>
              <a:t>“The fear induced by the risk of social rejection can be traced back to our evolutionary heritage when rejection could literally mean the difference between staying alive and dying of starvation or exposure. Our modern brains fail to distinguish between the fear of rejection that is irrational in most settings and more rational fears, such as that of an oncoming bus barreling toward you on a city street...many of the brain circuits for social pain and physical pain overlap.”</a:t>
            </a:r>
          </a:p>
          <a:p>
            <a:endParaRPr lang="en-US" sz="2000" dirty="0"/>
          </a:p>
          <a:p>
            <a:r>
              <a:rPr lang="en-US" dirty="0"/>
              <a:t>-Amy Edmondson, author of </a:t>
            </a:r>
            <a:r>
              <a:rPr lang="en-US" i="1" dirty="0"/>
              <a:t>The Right Kind of Wrong: The Science of Failing Well</a:t>
            </a:r>
          </a:p>
        </p:txBody>
      </p:sp>
      <p:pic>
        <p:nvPicPr>
          <p:cNvPr id="1026" name="Picture 2" descr="How to Create a Sense of Belonging">
            <a:extLst>
              <a:ext uri="{FF2B5EF4-FFF2-40B4-BE49-F238E27FC236}">
                <a16:creationId xmlns:a16="http://schemas.microsoft.com/office/drawing/2014/main" id="{6549A999-A522-837F-A81A-F15F2DAD760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221" r="312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121CBA-99E4-3002-A0EF-4B8B8A52AFF1}"/>
              </a:ext>
            </a:extLst>
          </p:cNvPr>
          <p:cNvSpPr txBox="1"/>
          <p:nvPr/>
        </p:nvSpPr>
        <p:spPr>
          <a:xfrm>
            <a:off x="578734" y="1377387"/>
            <a:ext cx="6991109" cy="523220"/>
          </a:xfrm>
          <a:prstGeom prst="rect">
            <a:avLst/>
          </a:prstGeom>
          <a:noFill/>
        </p:spPr>
        <p:txBody>
          <a:bodyPr wrap="square" rtlCol="0">
            <a:spAutoFit/>
          </a:bodyPr>
          <a:lstStyle/>
          <a:p>
            <a:r>
              <a:rPr lang="en-US" sz="2800" b="1" dirty="0"/>
              <a:t>A lack of recognition doesn’t feel good</a:t>
            </a:r>
          </a:p>
        </p:txBody>
      </p:sp>
    </p:spTree>
    <p:extLst>
      <p:ext uri="{BB962C8B-B14F-4D97-AF65-F5344CB8AC3E}">
        <p14:creationId xmlns:p14="http://schemas.microsoft.com/office/powerpoint/2010/main" val="42969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1" name="Picture 3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33" name="Rectangle 32">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4C91759-2B95-B33D-EAC5-D964729DEDB9}"/>
              </a:ext>
            </a:extLst>
          </p:cNvPr>
          <p:cNvSpPr>
            <a:spLocks noGrp="1"/>
          </p:cNvSpPr>
          <p:nvPr>
            <p:ph type="title"/>
          </p:nvPr>
        </p:nvSpPr>
        <p:spPr>
          <a:xfrm>
            <a:off x="636696" y="643464"/>
            <a:ext cx="3761964" cy="3273061"/>
          </a:xfrm>
          <a:noFill/>
          <a:ln w="19050">
            <a:noFill/>
            <a:prstDash val="dash"/>
          </a:ln>
        </p:spPr>
        <p:txBody>
          <a:bodyPr vert="horz" lIns="91440" tIns="45720" rIns="91440" bIns="45720" rtlCol="0" anchor="b">
            <a:normAutofit/>
          </a:bodyPr>
          <a:lstStyle/>
          <a:p>
            <a:r>
              <a:rPr lang="en-US" sz="3700"/>
              <a:t>Our brains on recognition: let’s get scientific</a:t>
            </a:r>
          </a:p>
        </p:txBody>
      </p:sp>
      <p:pic>
        <p:nvPicPr>
          <p:cNvPr id="4" name="Picture 3">
            <a:extLst>
              <a:ext uri="{FF2B5EF4-FFF2-40B4-BE49-F238E27FC236}">
                <a16:creationId xmlns:a16="http://schemas.microsoft.com/office/drawing/2014/main" id="{662B953A-F12E-49C3-7891-F24FAB42D660}"/>
              </a:ext>
            </a:extLst>
          </p:cNvPr>
          <p:cNvPicPr>
            <a:picLocks noChangeAspect="1"/>
          </p:cNvPicPr>
          <p:nvPr/>
        </p:nvPicPr>
        <p:blipFill>
          <a:blip r:embed="rId5"/>
          <a:srcRect l="13873" r="13674"/>
          <a:stretch/>
        </p:blipFill>
        <p:spPr>
          <a:xfrm>
            <a:off x="5228951" y="941122"/>
            <a:ext cx="5813341" cy="5115048"/>
          </a:xfrm>
          <a:prstGeom prst="rect">
            <a:avLst/>
          </a:prstGeom>
        </p:spPr>
      </p:pic>
    </p:spTree>
    <p:extLst>
      <p:ext uri="{BB962C8B-B14F-4D97-AF65-F5344CB8AC3E}">
        <p14:creationId xmlns:p14="http://schemas.microsoft.com/office/powerpoint/2010/main" val="34100225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5069</TotalTime>
  <Words>2687</Words>
  <Application>Microsoft Office PowerPoint</Application>
  <PresentationFormat>Widescreen</PresentationFormat>
  <Paragraphs>163</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aktiv-grotesk</vt:lpstr>
      <vt:lpstr>Aptos</vt:lpstr>
      <vt:lpstr>Arial</vt:lpstr>
      <vt:lpstr>Arial Nova</vt:lpstr>
      <vt:lpstr>Calibri</vt:lpstr>
      <vt:lpstr>Century Gothic</vt:lpstr>
      <vt:lpstr>Figtree</vt:lpstr>
      <vt:lpstr>Open Sans</vt:lpstr>
      <vt:lpstr>Tiempos Text</vt:lpstr>
      <vt:lpstr>Vapor Trail</vt:lpstr>
      <vt:lpstr>Employee Recognition: An investment in workforce retention</vt:lpstr>
      <vt:lpstr>Quick Intro:</vt:lpstr>
      <vt:lpstr>Today’s Objectives</vt:lpstr>
      <vt:lpstr>The landscape: Maximum volatility</vt:lpstr>
      <vt:lpstr>What is employee recognition?</vt:lpstr>
      <vt:lpstr>Why Recognition?</vt:lpstr>
      <vt:lpstr>Why Recognition Works</vt:lpstr>
      <vt:lpstr>PowerPoint Presentation</vt:lpstr>
      <vt:lpstr>Our brains on recognition: let’s get scientific</vt:lpstr>
      <vt:lpstr>Types of Employee Recognition</vt:lpstr>
      <vt:lpstr>Financial Recognition Award</vt:lpstr>
      <vt:lpstr>Exchange time and G&amp;D Increases</vt:lpstr>
      <vt:lpstr>Impact on Culture: Recognition feels like Belonging </vt:lpstr>
      <vt:lpstr>A word on ethics</vt:lpstr>
      <vt:lpstr>Questions?</vt:lpstr>
    </vt:vector>
  </TitlesOfParts>
  <Company>Washington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Enterprise DEI Competencies into Performance management</dc:title>
  <dc:creator>Vazquez, Robin C (HCA)</dc:creator>
  <cp:lastModifiedBy>Vazquez, Robin C (HCA)</cp:lastModifiedBy>
  <cp:revision>18</cp:revision>
  <dcterms:created xsi:type="dcterms:W3CDTF">2022-07-25T16:55:24Z</dcterms:created>
  <dcterms:modified xsi:type="dcterms:W3CDTF">2025-03-12T21:00:58Z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2022-07-25T16:55:24Z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4d6272e3-6b46-4b02-b54a-22492f0ba13d</vt:lpwstr>
  </property>
  <property fmtid="{D5CDD505-2E9C-101B-9397-08002B2CF9AE}" pid="8" name="MSIP_Label_1520fa42-cf58-4c22-8b93-58cf1d3bd1cb_ContentBits">
    <vt:lpwstr>0</vt:lpwstr>
  </property>
</Properties>
</file>