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7"/>
  </p:notesMasterIdLst>
  <p:sldIdLst>
    <p:sldId id="294" r:id="rId2"/>
    <p:sldId id="282" r:id="rId3"/>
    <p:sldId id="261" r:id="rId4"/>
    <p:sldId id="398" r:id="rId5"/>
    <p:sldId id="404" r:id="rId6"/>
    <p:sldId id="397" r:id="rId7"/>
    <p:sldId id="399" r:id="rId8"/>
    <p:sldId id="400" r:id="rId9"/>
    <p:sldId id="401" r:id="rId10"/>
    <p:sldId id="402" r:id="rId11"/>
    <p:sldId id="403" r:id="rId12"/>
    <p:sldId id="405" r:id="rId13"/>
    <p:sldId id="406" r:id="rId14"/>
    <p:sldId id="407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BCC"/>
    <a:srgbClr val="2485C2"/>
    <a:srgbClr val="FAAF40"/>
    <a:srgbClr val="D3D2D3"/>
    <a:srgbClr val="43BCDA"/>
    <a:srgbClr val="F9EC31"/>
    <a:srgbClr val="E5E4E4"/>
    <a:srgbClr val="1B75BB"/>
    <a:srgbClr val="288BC5"/>
    <a:srgbClr val="43B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69448" autoAdjust="0"/>
  </p:normalViewPr>
  <p:slideViewPr>
    <p:cSldViewPr snapToGrid="0">
      <p:cViewPr>
        <p:scale>
          <a:sx n="100" d="100"/>
          <a:sy n="100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000D9-C321-4753-AD66-2B6B3FEBBBD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7859-8E72-4BB7-BDD2-9E0C7FC8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7859-8E72-4BB7-BDD2-9E0C7FC8F6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3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7859-8E72-4BB7-BDD2-9E0C7FC8F6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7859-8E72-4BB7-BDD2-9E0C7FC8F6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6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7859-8E72-4BB7-BDD2-9E0C7FC8F6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7859-8E72-4BB7-BDD2-9E0C7FC8F6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9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7859-8E72-4BB7-BDD2-9E0C7FC8F6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7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7859-8E72-4BB7-BDD2-9E0C7FC8F6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75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7859-8E72-4BB7-BDD2-9E0C7FC8F6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6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7859-8E72-4BB7-BDD2-9E0C7FC8F6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8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2" y="367216"/>
            <a:ext cx="2238868" cy="1912894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89325" y="2209838"/>
            <a:ext cx="1580561" cy="0"/>
          </a:xfrm>
          <a:prstGeom prst="line">
            <a:avLst/>
          </a:prstGeom>
          <a:ln w="63500" cap="rnd">
            <a:solidFill>
              <a:srgbClr val="FAAF4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6297" y="1592009"/>
            <a:ext cx="7178675" cy="801688"/>
          </a:xfrm>
        </p:spPr>
        <p:txBody>
          <a:bodyPr>
            <a:noAutofit/>
          </a:bodyPr>
          <a:lstStyle>
            <a:lvl1pPr marL="0" indent="0">
              <a:buNone/>
              <a:defRPr sz="5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5400" b="1">
                <a:solidFill>
                  <a:schemeClr val="accent1"/>
                </a:solidFill>
              </a:defRPr>
            </a:lvl2pPr>
            <a:lvl3pPr marL="914400" indent="0">
              <a:buNone/>
              <a:defRPr sz="5400" b="1">
                <a:solidFill>
                  <a:schemeClr val="accent1"/>
                </a:solidFill>
              </a:defRPr>
            </a:lvl3pPr>
            <a:lvl4pPr marL="1371600" indent="0">
              <a:buNone/>
              <a:defRPr sz="5400" b="1">
                <a:solidFill>
                  <a:schemeClr val="accent1"/>
                </a:solidFill>
              </a:defRPr>
            </a:lvl4pPr>
            <a:lvl5pPr marL="1828800" indent="0">
              <a:buNone/>
              <a:defRPr sz="5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0" y="2625727"/>
            <a:ext cx="7178675" cy="671512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Audience organization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3" y="3705404"/>
            <a:ext cx="2534441" cy="60942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08 26 2021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16300" y="4365620"/>
            <a:ext cx="7178672" cy="93503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292042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593976" y="6372224"/>
            <a:ext cx="11598024" cy="219456"/>
          </a:xfrm>
          <a:prstGeom prst="roundRect">
            <a:avLst/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1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0" y="-1"/>
            <a:ext cx="12191998" cy="354408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43BCDA"/>
              </a:gs>
              <a:gs pos="100000">
                <a:srgbClr val="1B75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67412" y="5561800"/>
            <a:ext cx="3056084" cy="667549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email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63716" y="5561800"/>
            <a:ext cx="3236495" cy="6675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phone number here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949895" y="5561800"/>
            <a:ext cx="3056084" cy="6675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web address here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2039828" y="4063813"/>
            <a:ext cx="1322321" cy="1278261"/>
            <a:chOff x="2039828" y="656220"/>
            <a:chExt cx="1322321" cy="1278261"/>
          </a:xfrm>
        </p:grpSpPr>
        <p:sp>
          <p:nvSpPr>
            <p:cNvPr id="30" name="Oval 29"/>
            <p:cNvSpPr/>
            <p:nvPr userDrawn="1"/>
          </p:nvSpPr>
          <p:spPr>
            <a:xfrm>
              <a:off x="2039828" y="656220"/>
              <a:ext cx="1322321" cy="1278261"/>
            </a:xfrm>
            <a:prstGeom prst="ellipse">
              <a:avLst/>
            </a:prstGeom>
            <a:solidFill>
              <a:srgbClr val="D3D2D3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415" y="1084088"/>
              <a:ext cx="582080" cy="436696"/>
            </a:xfrm>
            <a:prstGeom prst="rect">
              <a:avLst/>
            </a:prstGeom>
          </p:spPr>
        </p:pic>
      </p:grpSp>
      <p:sp>
        <p:nvSpPr>
          <p:cNvPr id="32" name="Oval 31"/>
          <p:cNvSpPr/>
          <p:nvPr userDrawn="1"/>
        </p:nvSpPr>
        <p:spPr>
          <a:xfrm>
            <a:off x="8821804" y="4063813"/>
            <a:ext cx="1322321" cy="1278261"/>
          </a:xfrm>
          <a:prstGeom prst="ellipse">
            <a:avLst/>
          </a:prstGeom>
          <a:solidFill>
            <a:srgbClr val="D3D2D3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5426574" y="4063812"/>
            <a:ext cx="1322321" cy="1278261"/>
            <a:chOff x="5426574" y="656219"/>
            <a:chExt cx="1322321" cy="1278261"/>
          </a:xfrm>
        </p:grpSpPr>
        <p:sp>
          <p:nvSpPr>
            <p:cNvPr id="34" name="Oval 33"/>
            <p:cNvSpPr/>
            <p:nvPr userDrawn="1"/>
          </p:nvSpPr>
          <p:spPr>
            <a:xfrm>
              <a:off x="5426574" y="656219"/>
              <a:ext cx="1322321" cy="1278261"/>
            </a:xfrm>
            <a:prstGeom prst="ellipse">
              <a:avLst/>
            </a:prstGeom>
            <a:solidFill>
              <a:srgbClr val="D3D2D3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65308" flipH="1" flipV="1">
              <a:off x="5802992" y="992641"/>
              <a:ext cx="566789" cy="565911"/>
            </a:xfrm>
            <a:prstGeom prst="rect">
              <a:avLst/>
            </a:prstGeom>
          </p:spPr>
        </p:pic>
      </p:grpSp>
      <p:sp>
        <p:nvSpPr>
          <p:cNvPr id="36" name="Title 11"/>
          <p:cNvSpPr>
            <a:spLocks noGrp="1"/>
          </p:cNvSpPr>
          <p:nvPr>
            <p:ph type="title" hasCustomPrompt="1"/>
          </p:nvPr>
        </p:nvSpPr>
        <p:spPr>
          <a:xfrm>
            <a:off x="1148453" y="1447620"/>
            <a:ext cx="9744075" cy="606225"/>
          </a:xfrm>
        </p:spPr>
        <p:txBody>
          <a:bodyPr>
            <a:noAutofit/>
          </a:bodyPr>
          <a:lstStyle>
            <a:lvl1pPr algn="ctr">
              <a:defRPr sz="5400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86" y="4313738"/>
            <a:ext cx="738902" cy="738902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/>
          <p:cNvSpPr/>
          <p:nvPr userDrawn="1"/>
        </p:nvSpPr>
        <p:spPr>
          <a:xfrm>
            <a:off x="593976" y="6372224"/>
            <a:ext cx="11598024" cy="219456"/>
          </a:xfrm>
          <a:prstGeom prst="roundRect">
            <a:avLst/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-1"/>
            <a:ext cx="12191998" cy="685800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43BCDA"/>
              </a:gs>
              <a:gs pos="100000">
                <a:srgbClr val="1B75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95" y="1935349"/>
            <a:ext cx="3499407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Autofit/>
          </a:bodyPr>
          <a:lstStyle>
            <a:lvl1pPr algn="ctr">
              <a:defRPr sz="4400" b="1" cap="none" baseline="0">
                <a:solidFill>
                  <a:srgbClr val="2485C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Basic Title &amp; Content Page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4583" y="1971675"/>
            <a:ext cx="9744075" cy="40528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Text Segoe UI 24 </a:t>
            </a:r>
            <a:r>
              <a:rPr lang="en-US" dirty="0" err="1"/>
              <a:t>pt</a:t>
            </a:r>
            <a:r>
              <a:rPr lang="en-US" dirty="0"/>
              <a:t> (no less than 18 pts).</a:t>
            </a:r>
          </a:p>
          <a:p>
            <a:pPr lvl="0"/>
            <a:r>
              <a:rPr lang="en-US" dirty="0"/>
              <a:t>Stay at/under 4-5 bullets per slide.</a:t>
            </a:r>
          </a:p>
          <a:p>
            <a:pPr lvl="0"/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593976" y="6372224"/>
            <a:ext cx="11598024" cy="219456"/>
          </a:xfrm>
          <a:prstGeom prst="roundRect">
            <a:avLst/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6" y="5281201"/>
            <a:ext cx="1461138" cy="12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8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593977" y="2609850"/>
            <a:ext cx="11598024" cy="3652646"/>
          </a:xfrm>
          <a:prstGeom prst="roundRect">
            <a:avLst>
              <a:gd name="adj" fmla="val 1803"/>
            </a:avLst>
          </a:prstGeom>
          <a:gradFill>
            <a:gsLst>
              <a:gs pos="0">
                <a:srgbClr val="43BCDA"/>
              </a:gs>
              <a:gs pos="100000">
                <a:srgbClr val="1B75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1148453" y="1447620"/>
            <a:ext cx="9744075" cy="606225"/>
          </a:xfrm>
        </p:spPr>
        <p:txBody>
          <a:bodyPr>
            <a:noAutofit/>
          </a:bodyPr>
          <a:lstStyle>
            <a:lvl1pPr algn="ctr">
              <a:defRPr sz="5400" b="1" cap="none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593976" y="6372224"/>
            <a:ext cx="11598024" cy="219456"/>
          </a:xfrm>
          <a:prstGeom prst="roundRect">
            <a:avLst/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Autofit/>
          </a:bodyPr>
          <a:lstStyle>
            <a:lvl1pPr algn="ctr">
              <a:defRPr sz="4400" b="1" cap="none" baseline="0">
                <a:solidFill>
                  <a:srgbClr val="2485C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3 columns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1043756" y="3183867"/>
            <a:ext cx="3180374" cy="2831167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US" dirty="0"/>
              <a:t>Click on appropriate icon for desired content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7944030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appropriate icon for desired content</a:t>
            </a:r>
          </a:p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493893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appropriate icon for desired content</a:t>
            </a:r>
          </a:p>
          <a:p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043756" y="1927711"/>
            <a:ext cx="3180374" cy="100012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r>
              <a:rPr lang="en-US" dirty="0"/>
              <a:t>Heading here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7944030" y="1927711"/>
            <a:ext cx="3180374" cy="1000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Heading here</a:t>
            </a:r>
          </a:p>
          <a:p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493893" y="1927711"/>
            <a:ext cx="3180374" cy="1000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Heading here</a:t>
            </a:r>
          </a:p>
          <a:p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93976" y="6372224"/>
            <a:ext cx="11598024" cy="219456"/>
          </a:xfrm>
          <a:prstGeom prst="roundRect">
            <a:avLst/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6" y="5281201"/>
            <a:ext cx="1461138" cy="12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Autofit/>
          </a:bodyPr>
          <a:lstStyle>
            <a:lvl1pPr algn="ctr">
              <a:defRPr sz="4400" b="1" cap="none" baseline="0">
                <a:solidFill>
                  <a:srgbClr val="2485C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593976" y="6372224"/>
            <a:ext cx="11598024" cy="219456"/>
          </a:xfrm>
          <a:prstGeom prst="roundRect">
            <a:avLst/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6" y="5281201"/>
            <a:ext cx="1461138" cy="12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Autofit/>
          </a:bodyPr>
          <a:lstStyle>
            <a:lvl1pPr algn="ctr">
              <a:defRPr sz="4400" cap="none" baseline="0">
                <a:solidFill>
                  <a:srgbClr val="2485C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1976" y="3358399"/>
            <a:ext cx="10201836" cy="0"/>
          </a:xfrm>
          <a:prstGeom prst="line">
            <a:avLst/>
          </a:prstGeom>
          <a:ln w="34925" cap="rnd">
            <a:solidFill>
              <a:schemeClr val="tx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 userDrawn="1"/>
        </p:nvSpPr>
        <p:spPr>
          <a:xfrm>
            <a:off x="593976" y="6372224"/>
            <a:ext cx="11598024" cy="219456"/>
          </a:xfrm>
          <a:prstGeom prst="roundRect">
            <a:avLst/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7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96223" y="956020"/>
            <a:ext cx="4526472" cy="1080821"/>
          </a:xfrm>
        </p:spPr>
        <p:txBody>
          <a:bodyPr>
            <a:noAutofit/>
          </a:bodyPr>
          <a:lstStyle>
            <a:lvl1pPr>
              <a:defRPr sz="34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 with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5274" y="2544763"/>
            <a:ext cx="4526472" cy="204754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0"/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272" y="4744710"/>
            <a:ext cx="4526474" cy="1322715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 b="1" i="1">
                <a:solidFill>
                  <a:srgbClr val="2485C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99175" y="0"/>
            <a:ext cx="4816475" cy="6867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5124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4772025" y="1014413"/>
            <a:ext cx="3124200" cy="50450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8049621" y="1014413"/>
            <a:ext cx="3123203" cy="24622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8049621" y="3605861"/>
            <a:ext cx="3123203" cy="24533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96223" y="956020"/>
            <a:ext cx="3618626" cy="1080821"/>
          </a:xfrm>
        </p:spPr>
        <p:txBody>
          <a:bodyPr>
            <a:noAutofit/>
          </a:bodyPr>
          <a:lstStyle>
            <a:lvl1pPr>
              <a:defRPr sz="34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 with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5274" y="2544763"/>
            <a:ext cx="3618626" cy="3514408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5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1743075" y="1635919"/>
            <a:ext cx="85010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Blank slide for you to do your own thing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Add slides using the menu in the top ribbon</a:t>
            </a:r>
          </a:p>
          <a:p>
            <a:pPr algn="ctr"/>
            <a:r>
              <a:rPr lang="en-US" sz="3200" b="1" dirty="0"/>
              <a:t>Insert &gt; New Slide &gt; Choose Layout</a:t>
            </a:r>
          </a:p>
        </p:txBody>
      </p:sp>
    </p:spTree>
    <p:extLst>
      <p:ext uri="{BB962C8B-B14F-4D97-AF65-F5344CB8AC3E}">
        <p14:creationId xmlns:p14="http://schemas.microsoft.com/office/powerpoint/2010/main" val="173400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68" r:id="rId8"/>
    <p:sldLayoutId id="2147483659" r:id="rId9"/>
    <p:sldLayoutId id="2147483669" r:id="rId10"/>
    <p:sldLayoutId id="2147483660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surgeongeneral/priorities/workplace-well-being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s.wa.gov/services/employee-assistance-program" TargetMode="External"/><Relationship Id="rId5" Type="http://schemas.openxmlformats.org/officeDocument/2006/relationships/hyperlink" Target="https://www.hhs.gov/sites/default/files/reflection-questions-workplace-mental-health-well-being.pdf" TargetMode="External"/><Relationship Id="rId4" Type="http://schemas.openxmlformats.org/officeDocument/2006/relationships/hyperlink" Target="https://www.hhs.gov/sites/default/files/workplace-mental-health-well-being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sharepartners.org/mentalhealthatworkreport-20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pa.org/pubs/reports/work-well-being/2022-mental-health-support#:~:text=A%20majority%20(81%25)%20of,into%20their%20future%20job%20decisio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16297" y="651232"/>
            <a:ext cx="8582685" cy="801688"/>
          </a:xfrm>
        </p:spPr>
        <p:txBody>
          <a:bodyPr/>
          <a:lstStyle/>
          <a:p>
            <a:r>
              <a:rPr lang="en-US" sz="4000" dirty="0"/>
              <a:t>Considerations for Mental Health and Well-Being in the Workplace:  a Systems Perspective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HR Lunch and Learn Series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16303" y="3705404"/>
            <a:ext cx="4375975" cy="60942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>
                    <a:lumMod val="50000"/>
                  </a:schemeClr>
                </a:solidFill>
              </a:rPr>
              <a:t>February 1, 2023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16297" y="4725503"/>
            <a:ext cx="7178672" cy="148126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K. Darrow Brown, LICSW</a:t>
            </a:r>
          </a:p>
          <a:p>
            <a:r>
              <a:rPr lang="en-US" dirty="0"/>
              <a:t>Program Director, Washington State EAP</a:t>
            </a:r>
          </a:p>
          <a:p>
            <a:r>
              <a:rPr lang="en-US" dirty="0"/>
              <a:t>Interim Assistant Director, Workforce Support &amp; Development</a:t>
            </a:r>
          </a:p>
          <a:p>
            <a:r>
              <a:rPr lang="en-US" dirty="0"/>
              <a:t>Department of Enterprise Services</a:t>
            </a:r>
          </a:p>
        </p:txBody>
      </p:sp>
    </p:spTree>
    <p:extLst>
      <p:ext uri="{BB962C8B-B14F-4D97-AF65-F5344CB8AC3E}">
        <p14:creationId xmlns:p14="http://schemas.microsoft.com/office/powerpoint/2010/main" val="391868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7162793-5703-6033-F73F-475E20E5BAB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1325880"/>
            <a:ext cx="4389120" cy="4078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703BAE-9668-2CB6-8901-E4EA8877BE3D}"/>
              </a:ext>
            </a:extLst>
          </p:cNvPr>
          <p:cNvSpPr txBox="1"/>
          <p:nvPr/>
        </p:nvSpPr>
        <p:spPr>
          <a:xfrm>
            <a:off x="5376672" y="2545080"/>
            <a:ext cx="643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a living wage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Engage workers in workplace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 a culture of gratitude and recognition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Connect individual work with organizational mission</a:t>
            </a:r>
          </a:p>
        </p:txBody>
      </p:sp>
    </p:spTree>
    <p:extLst>
      <p:ext uri="{BB962C8B-B14F-4D97-AF65-F5344CB8AC3E}">
        <p14:creationId xmlns:p14="http://schemas.microsoft.com/office/powerpoint/2010/main" val="418501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3F2E526-9759-03A2-DE37-63647CE0106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1325880"/>
            <a:ext cx="4389120" cy="4078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38908-D993-2E80-D6C4-77EDC1FFAAC5}"/>
              </a:ext>
            </a:extLst>
          </p:cNvPr>
          <p:cNvSpPr txBox="1"/>
          <p:nvPr/>
        </p:nvSpPr>
        <p:spPr>
          <a:xfrm>
            <a:off x="5510022" y="2395496"/>
            <a:ext cx="6567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Offer quality training, education, and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Foster clear, equitable pathways for career advancement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 relevant, reciprocal feedback</a:t>
            </a:r>
          </a:p>
        </p:txBody>
      </p:sp>
    </p:spTree>
    <p:extLst>
      <p:ext uri="{BB962C8B-B14F-4D97-AF65-F5344CB8AC3E}">
        <p14:creationId xmlns:p14="http://schemas.microsoft.com/office/powerpoint/2010/main" val="31566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3" y="211961"/>
            <a:ext cx="9744075" cy="733533"/>
          </a:xfrm>
        </p:spPr>
        <p:txBody>
          <a:bodyPr/>
          <a:lstStyle/>
          <a:p>
            <a:r>
              <a:rPr lang="en-US" dirty="0"/>
              <a:t>Reflection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50C1FE-65A0-AC96-B7B0-622280B2B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0"/>
            <a:ext cx="3671888" cy="2707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645963-2C98-F07A-4915-E5C6740A2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0"/>
            <a:ext cx="3629025" cy="2557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876A67-64E9-A0FE-9801-D65E1451C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827" y="1268016"/>
            <a:ext cx="3600450" cy="2550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88D3EF-1FC2-0549-97DA-66E0F35D4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3" y="2557463"/>
            <a:ext cx="3600450" cy="25217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07243B-6A57-DBC1-793D-06B9DED1B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" y="2464594"/>
            <a:ext cx="3607594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9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3" y="211961"/>
            <a:ext cx="9744075" cy="733533"/>
          </a:xfrm>
        </p:spPr>
        <p:txBody>
          <a:bodyPr/>
          <a:lstStyle/>
          <a:p>
            <a:r>
              <a:rPr lang="en-US" dirty="0"/>
              <a:t>Breakout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93CDF-10F4-A4DD-ADCD-34E8F40E4C74}"/>
              </a:ext>
            </a:extLst>
          </p:cNvPr>
          <p:cNvSpPr txBox="1"/>
          <p:nvPr/>
        </p:nvSpPr>
        <p:spPr>
          <a:xfrm>
            <a:off x="1857375" y="2228671"/>
            <a:ext cx="882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connection do you see between the Five Essentials, your workplace and the work you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idea do you have that would promote </a:t>
            </a:r>
            <a:r>
              <a:rPr lang="en-US" dirty="0" err="1"/>
              <a:t>workpalce</a:t>
            </a:r>
            <a:r>
              <a:rPr lang="en-US" dirty="0"/>
              <a:t> mental health and well-being in the context of the Five Essentials</a:t>
            </a:r>
          </a:p>
        </p:txBody>
      </p:sp>
    </p:spTree>
    <p:extLst>
      <p:ext uri="{BB962C8B-B14F-4D97-AF65-F5344CB8AC3E}">
        <p14:creationId xmlns:p14="http://schemas.microsoft.com/office/powerpoint/2010/main" val="334237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3" y="211961"/>
            <a:ext cx="9744075" cy="733533"/>
          </a:xfrm>
        </p:spPr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93CDF-10F4-A4DD-ADCD-34E8F40E4C74}"/>
              </a:ext>
            </a:extLst>
          </p:cNvPr>
          <p:cNvSpPr txBox="1"/>
          <p:nvPr/>
        </p:nvSpPr>
        <p:spPr>
          <a:xfrm>
            <a:off x="2143125" y="2114371"/>
            <a:ext cx="8829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Surgeon General - </a:t>
            </a:r>
            <a:r>
              <a:rPr lang="en-US" dirty="0">
                <a:hlinkClick r:id="rId3"/>
              </a:rPr>
              <a:t>Current Priorities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Surgeon General - </a:t>
            </a:r>
            <a:r>
              <a:rPr lang="en-US" dirty="0">
                <a:hlinkClick r:id="rId4"/>
              </a:rPr>
              <a:t>Framework for Workplace Mental Health and Well-Being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Surgeon General – </a:t>
            </a:r>
            <a:r>
              <a:rPr lang="en-US" dirty="0">
                <a:hlinkClick r:id="rId5"/>
              </a:rPr>
              <a:t>Reflection Questions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Washington State EAP – </a:t>
            </a:r>
            <a:r>
              <a:rPr lang="en-US" dirty="0">
                <a:hlinkClick r:id="rId6"/>
              </a:rPr>
              <a:t>Home Page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9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darrow.brown@des.wa.gov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(877) 313- 4455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eap.wa.gov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0864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Learn about the framework described in US Surgeon General’s Framework for Workplace Mental Health &amp; Well-Being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Learn about the “Five Essentials for Workplace Mental Health &amp; Well-Being”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 the Five Essentials to our workplaces and the work we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Generate ideas and approaches to promote and foster well-being in the context of the Five Essentials</a:t>
            </a:r>
          </a:p>
        </p:txBody>
      </p:sp>
    </p:spTree>
    <p:extLst>
      <p:ext uri="{BB962C8B-B14F-4D97-AF65-F5344CB8AC3E}">
        <p14:creationId xmlns:p14="http://schemas.microsoft.com/office/powerpoint/2010/main" val="367461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Workplace Landscape in the US</a:t>
            </a:r>
          </a:p>
        </p:txBody>
      </p:sp>
      <p:sp>
        <p:nvSpPr>
          <p:cNvPr id="9" name="Text Placeholder 23"/>
          <p:cNvSpPr txBox="1">
            <a:spLocks/>
          </p:cNvSpPr>
          <p:nvPr/>
        </p:nvSpPr>
        <p:spPr>
          <a:xfrm>
            <a:off x="1191667" y="3871705"/>
            <a:ext cx="3048104" cy="81798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The percentage of workers reporting at least one symptom of a mental health condition.</a:t>
            </a:r>
          </a:p>
          <a:p>
            <a:pPr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>
                <a:hlinkClick r:id="rId3"/>
              </a:rPr>
              <a:t>Mindshare 2021 Report</a:t>
            </a:r>
            <a:endParaRPr lang="en-US" sz="1400" dirty="0"/>
          </a:p>
        </p:txBody>
      </p:sp>
      <p:sp>
        <p:nvSpPr>
          <p:cNvPr id="10" name="Text Placeholder 21"/>
          <p:cNvSpPr txBox="1">
            <a:spLocks/>
          </p:cNvSpPr>
          <p:nvPr/>
        </p:nvSpPr>
        <p:spPr>
          <a:xfrm>
            <a:off x="1512296" y="2987027"/>
            <a:ext cx="3230431" cy="399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 b="0" kern="1200" baseline="0">
                <a:solidFill>
                  <a:srgbClr val="1995BA"/>
                </a:solidFill>
                <a:latin typeface="Ubuntu" panose="020B0804030602030204" pitchFamily="34" charset="0"/>
                <a:ea typeface="+mn-ea"/>
                <a:cs typeface="+mn-cs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Mental health symptoms</a:t>
            </a:r>
          </a:p>
        </p:txBody>
      </p:sp>
      <p:sp>
        <p:nvSpPr>
          <p:cNvPr id="11" name="Text Placeholder 23"/>
          <p:cNvSpPr txBox="1">
            <a:spLocks/>
          </p:cNvSpPr>
          <p:nvPr/>
        </p:nvSpPr>
        <p:spPr>
          <a:xfrm>
            <a:off x="4628883" y="3860628"/>
            <a:ext cx="3230431" cy="8179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The percentage who said their workplaces contributed to at least one mental health challenge.</a:t>
            </a:r>
          </a:p>
          <a:p>
            <a:pPr>
              <a:lnSpc>
                <a:spcPct val="100000"/>
              </a:lnSpc>
            </a:pPr>
            <a:endParaRPr lang="en-US" sz="14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Mindshare 2021 Report</a:t>
            </a:r>
            <a:endParaRPr lang="en-US" sz="1400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2" name="Text Placeholder 21"/>
          <p:cNvSpPr txBox="1">
            <a:spLocks/>
          </p:cNvSpPr>
          <p:nvPr/>
        </p:nvSpPr>
        <p:spPr>
          <a:xfrm>
            <a:off x="4926835" y="2978090"/>
            <a:ext cx="3048104" cy="3996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rgbClr val="1995BA"/>
                </a:solidFill>
                <a:latin typeface="Ubuntu" panose="020B08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Workplace conditions</a:t>
            </a:r>
          </a:p>
        </p:txBody>
      </p:sp>
      <p:sp>
        <p:nvSpPr>
          <p:cNvPr id="13" name="Text Placeholder 23"/>
          <p:cNvSpPr txBox="1">
            <a:spLocks/>
          </p:cNvSpPr>
          <p:nvPr/>
        </p:nvSpPr>
        <p:spPr>
          <a:xfrm>
            <a:off x="8066101" y="3854659"/>
            <a:ext cx="3048104" cy="802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Workers who reported they will be looking for workplaces supporting mental health.</a:t>
            </a:r>
          </a:p>
          <a:p>
            <a:pPr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>
                <a:hlinkClick r:id="rId4"/>
              </a:rPr>
              <a:t>APA Work and Well-Being</a:t>
            </a:r>
            <a:endParaRPr lang="en-US" sz="1400" dirty="0"/>
          </a:p>
        </p:txBody>
      </p:sp>
      <p:sp>
        <p:nvSpPr>
          <p:cNvPr id="14" name="Text Placeholder 21"/>
          <p:cNvSpPr txBox="1">
            <a:spLocks/>
          </p:cNvSpPr>
          <p:nvPr/>
        </p:nvSpPr>
        <p:spPr>
          <a:xfrm>
            <a:off x="8273009" y="2982781"/>
            <a:ext cx="3048104" cy="39024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1995BA"/>
                </a:solidFill>
                <a:latin typeface="Ubuntu" panose="020B08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Looking for workplaces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9D5DE-AA08-0CCA-CDBA-F7F54D2DF4DF}"/>
              </a:ext>
            </a:extLst>
          </p:cNvPr>
          <p:cNvSpPr txBox="1"/>
          <p:nvPr/>
        </p:nvSpPr>
        <p:spPr>
          <a:xfrm>
            <a:off x="1550503" y="2092981"/>
            <a:ext cx="1577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76%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130EF-78EF-BDCD-F7FA-DAF8C8131971}"/>
              </a:ext>
            </a:extLst>
          </p:cNvPr>
          <p:cNvSpPr txBox="1"/>
          <p:nvPr/>
        </p:nvSpPr>
        <p:spPr>
          <a:xfrm>
            <a:off x="4896677" y="2054760"/>
            <a:ext cx="1577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84%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66E03-AE09-07C3-42EA-2CA1C875CA76}"/>
              </a:ext>
            </a:extLst>
          </p:cNvPr>
          <p:cNvSpPr txBox="1"/>
          <p:nvPr/>
        </p:nvSpPr>
        <p:spPr>
          <a:xfrm>
            <a:off x="8275985" y="2080012"/>
            <a:ext cx="1577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81%</a:t>
            </a:r>
          </a:p>
        </p:txBody>
      </p:sp>
    </p:spTree>
    <p:extLst>
      <p:ext uri="{BB962C8B-B14F-4D97-AF65-F5344CB8AC3E}">
        <p14:creationId xmlns:p14="http://schemas.microsoft.com/office/powerpoint/2010/main" val="136902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EAP Counseling Cases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D9520-7413-2067-AB42-39C85A2F04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1906" y="1594616"/>
            <a:ext cx="3068877" cy="2454551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53618-CA58-607B-9E9A-805048A85CC4}"/>
              </a:ext>
            </a:extLst>
          </p:cNvPr>
          <p:cNvSpPr txBox="1"/>
          <p:nvPr/>
        </p:nvSpPr>
        <p:spPr>
          <a:xfrm>
            <a:off x="6347791" y="1764774"/>
            <a:ext cx="426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Bullying/Mistreatment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Burnout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Conflict at Work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Discrimination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Job Transition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Layoff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Performance Issues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Retaliation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Sexual Harassment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Stress at Work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Termination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29EA1-6982-9A38-3CDA-944AA673D768}"/>
              </a:ext>
            </a:extLst>
          </p:cNvPr>
          <p:cNvSpPr txBox="1"/>
          <p:nvPr/>
        </p:nvSpPr>
        <p:spPr>
          <a:xfrm>
            <a:off x="755373" y="3657600"/>
            <a:ext cx="498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Workplace Concerns as Presenting Problem</a:t>
            </a:r>
          </a:p>
        </p:txBody>
      </p:sp>
    </p:spTree>
    <p:extLst>
      <p:ext uri="{BB962C8B-B14F-4D97-AF65-F5344CB8AC3E}">
        <p14:creationId xmlns:p14="http://schemas.microsoft.com/office/powerpoint/2010/main" val="145046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238D4-D3F3-2F22-96D9-F454A46DA9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3962" y="1044023"/>
            <a:ext cx="9744075" cy="4052888"/>
          </a:xfrm>
        </p:spPr>
        <p:txBody>
          <a:bodyPr anchor="ctr"/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“The Surgeon General’s Framework for Workplace Mental Health &amp; Well-Being is intended to spark organizational dialogue and change in the workplace.”</a:t>
            </a:r>
          </a:p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“Organizations can use this Framework to support their workplaces as engines of mental health and well-being.”</a:t>
            </a:r>
          </a:p>
        </p:txBody>
      </p:sp>
    </p:spTree>
    <p:extLst>
      <p:ext uri="{BB962C8B-B14F-4D97-AF65-F5344CB8AC3E}">
        <p14:creationId xmlns:p14="http://schemas.microsoft.com/office/powerpoint/2010/main" val="186608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C82D91A-BE86-C4A1-AD3D-DBF58B203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4" y="123825"/>
            <a:ext cx="8462772" cy="61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2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01C7A18B-C754-C76D-521E-5F379965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31" y="1323690"/>
            <a:ext cx="4391638" cy="4077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43FF2-E61F-8C22-81C3-64C041465D1E}"/>
              </a:ext>
            </a:extLst>
          </p:cNvPr>
          <p:cNvSpPr txBox="1"/>
          <p:nvPr/>
        </p:nvSpPr>
        <p:spPr>
          <a:xfrm>
            <a:off x="5377169" y="1884819"/>
            <a:ext cx="6515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Prioritize workplace physical and psychological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Enable adequate 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Normalize and support 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Operationalize Diversity, Equity, Inclusion, and Accessibility (DEIA) norms, policies, and programs</a:t>
            </a:r>
          </a:p>
        </p:txBody>
      </p:sp>
    </p:spTree>
    <p:extLst>
      <p:ext uri="{BB962C8B-B14F-4D97-AF65-F5344CB8AC3E}">
        <p14:creationId xmlns:p14="http://schemas.microsoft.com/office/powerpoint/2010/main" val="195200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B4C82B-4928-D99A-5E30-C41C5A4274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1325880"/>
            <a:ext cx="4389120" cy="4078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E2BA9-BC0B-A910-E3C9-4818A2807DAB}"/>
              </a:ext>
            </a:extLst>
          </p:cNvPr>
          <p:cNvSpPr txBox="1"/>
          <p:nvPr/>
        </p:nvSpPr>
        <p:spPr>
          <a:xfrm>
            <a:off x="5638800" y="2804281"/>
            <a:ext cx="642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cultures of inclusion and belonging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Cultivate trusted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Foster collaboration and teamwork</a:t>
            </a:r>
          </a:p>
        </p:txBody>
      </p:sp>
    </p:spTree>
    <p:extLst>
      <p:ext uri="{BB962C8B-B14F-4D97-AF65-F5344CB8AC3E}">
        <p14:creationId xmlns:p14="http://schemas.microsoft.com/office/powerpoint/2010/main" val="106006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148EBA1-4E84-CF40-C6EA-AEA2FAD2DC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1325880"/>
            <a:ext cx="4389120" cy="4078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ABF2F-1CF0-9838-8158-CFB741C810D9}"/>
              </a:ext>
            </a:extLst>
          </p:cNvPr>
          <p:cNvSpPr txBox="1"/>
          <p:nvPr/>
        </p:nvSpPr>
        <p:spPr>
          <a:xfrm>
            <a:off x="5267325" y="2143125"/>
            <a:ext cx="6791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more autonomy over how work is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schedules as flexible and predictable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 access to paid leave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Respect boundaries between work and non-work time</a:t>
            </a:r>
          </a:p>
        </p:txBody>
      </p:sp>
    </p:spTree>
    <p:extLst>
      <p:ext uri="{BB962C8B-B14F-4D97-AF65-F5344CB8AC3E}">
        <p14:creationId xmlns:p14="http://schemas.microsoft.com/office/powerpoint/2010/main" val="18772820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AP PowerPoint Templa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485C2"/>
      </a:accent1>
      <a:accent2>
        <a:srgbClr val="43BCDA"/>
      </a:accent2>
      <a:accent3>
        <a:srgbClr val="FAAF40"/>
      </a:accent3>
      <a:accent4>
        <a:srgbClr val="F9EC31"/>
      </a:accent4>
      <a:accent5>
        <a:srgbClr val="D3D2D3"/>
      </a:accent5>
      <a:accent6>
        <a:srgbClr val="FFFFFF"/>
      </a:accent6>
      <a:hlink>
        <a:srgbClr val="000000"/>
      </a:hlink>
      <a:folHlink>
        <a:srgbClr val="000000"/>
      </a:folHlink>
    </a:clrScheme>
    <a:fontScheme name="DES PowerPoi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EAP Presentation Template - Darrow" id="{898D08D6-72D9-42BB-9C86-7D88D12F5D2E}" vid="{899D69A6-ECE1-40C6-B288-53DF82E7BB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 EAP Presentation Template</Template>
  <TotalTime>3766</TotalTime>
  <Words>476</Words>
  <Application>Microsoft Office PowerPoint</Application>
  <PresentationFormat>Widescreen</PresentationFormat>
  <Paragraphs>87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</vt:lpstr>
      <vt:lpstr>Ubuntu</vt:lpstr>
      <vt:lpstr>Wingdings</vt:lpstr>
      <vt:lpstr>Custom Design</vt:lpstr>
      <vt:lpstr>PowerPoint Presentation</vt:lpstr>
      <vt:lpstr>Today’s Plan</vt:lpstr>
      <vt:lpstr>The Workplace Landscape in the US</vt:lpstr>
      <vt:lpstr>EAP Counseling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Breakout</vt:lpstr>
      <vt:lpstr>Links</vt:lpstr>
      <vt:lpstr>Thank You</vt:lpstr>
    </vt:vector>
  </TitlesOfParts>
  <Company>Washington Technology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Uhlman, Kari (DES)</dc:creator>
  <cp:lastModifiedBy>Brown, Darrow (DES)</cp:lastModifiedBy>
  <cp:revision>18</cp:revision>
  <dcterms:created xsi:type="dcterms:W3CDTF">2021-09-27T18:35:13Z</dcterms:created>
  <dcterms:modified xsi:type="dcterms:W3CDTF">2023-02-02T01:15:30Z</dcterms:modified>
</cp:coreProperties>
</file>