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9"/>
  </p:notesMasterIdLst>
  <p:sldIdLst>
    <p:sldId id="662" r:id="rId2"/>
    <p:sldId id="263" r:id="rId3"/>
    <p:sldId id="258" r:id="rId4"/>
    <p:sldId id="2812" r:id="rId5"/>
    <p:sldId id="277" r:id="rId6"/>
    <p:sldId id="2810" r:id="rId7"/>
    <p:sldId id="679" r:id="rId8"/>
    <p:sldId id="684" r:id="rId9"/>
    <p:sldId id="682" r:id="rId10"/>
    <p:sldId id="681" r:id="rId11"/>
    <p:sldId id="675" r:id="rId12"/>
    <p:sldId id="650" r:id="rId13"/>
    <p:sldId id="646" r:id="rId14"/>
    <p:sldId id="647" r:id="rId15"/>
    <p:sldId id="262" r:id="rId16"/>
    <p:sldId id="648" r:id="rId17"/>
    <p:sldId id="649" r:id="rId18"/>
    <p:sldId id="660" r:id="rId19"/>
    <p:sldId id="282" r:id="rId20"/>
    <p:sldId id="2815" r:id="rId21"/>
    <p:sldId id="2813" r:id="rId22"/>
    <p:sldId id="652" r:id="rId23"/>
    <p:sldId id="2814" r:id="rId24"/>
    <p:sldId id="655" r:id="rId25"/>
    <p:sldId id="656" r:id="rId26"/>
    <p:sldId id="2817" r:id="rId27"/>
    <p:sldId id="28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9E0713-7300-4FB9-8F97-ED4B4FD44C66}">
          <p14:sldIdLst>
            <p14:sldId id="662"/>
            <p14:sldId id="263"/>
            <p14:sldId id="258"/>
            <p14:sldId id="2812"/>
            <p14:sldId id="277"/>
            <p14:sldId id="2810"/>
            <p14:sldId id="679"/>
            <p14:sldId id="684"/>
            <p14:sldId id="682"/>
            <p14:sldId id="681"/>
            <p14:sldId id="675"/>
            <p14:sldId id="650"/>
            <p14:sldId id="646"/>
            <p14:sldId id="647"/>
            <p14:sldId id="262"/>
            <p14:sldId id="648"/>
            <p14:sldId id="649"/>
            <p14:sldId id="660"/>
            <p14:sldId id="282"/>
            <p14:sldId id="2815"/>
            <p14:sldId id="2813"/>
            <p14:sldId id="652"/>
            <p14:sldId id="2814"/>
            <p14:sldId id="655"/>
            <p14:sldId id="656"/>
            <p14:sldId id="2817"/>
            <p14:sldId id="28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gen, Lindsay (DOH CDC Assignee)" initials="GL(CA" lastIdx="2" clrIdx="0">
    <p:extLst>
      <p:ext uri="{19B8F6BF-5375-455C-9EA6-DF929625EA0E}">
        <p15:presenceInfo xmlns:p15="http://schemas.microsoft.com/office/powerpoint/2012/main" userId="S-1-5-21-861101232-1114377890-312552118-60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2"/>
    <p:restoredTop sz="62798" autoAdjust="0"/>
  </p:normalViewPr>
  <p:slideViewPr>
    <p:cSldViewPr snapToGrid="0" snapToObjects="1">
      <p:cViewPr varScale="1">
        <p:scale>
          <a:sx n="68" d="100"/>
          <a:sy n="68"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A92C19E-7155-40A9-BDA0-55C1FFA3E77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4FCA3-78EB-4795-A1CC-67036F9DCC45}">
      <dgm:prSet/>
      <dgm:spPr/>
      <dgm:t>
        <a:bodyPr/>
        <a:lstStyle/>
        <a:p>
          <a:pPr>
            <a:lnSpc>
              <a:spcPct val="100000"/>
            </a:lnSpc>
            <a:defRPr b="1"/>
          </a:pPr>
          <a:r>
            <a:rPr lang="en-US" dirty="0"/>
            <a:t>What to expect from a behavioral health standpoint over the next few months</a:t>
          </a:r>
        </a:p>
      </dgm:t>
    </dgm:pt>
    <dgm:pt modelId="{1393C649-5FD0-475C-A41B-69A102753698}" type="parTrans" cxnId="{B4634C6B-DEE0-46C0-B114-1CC4EBFF69AE}">
      <dgm:prSet/>
      <dgm:spPr/>
      <dgm:t>
        <a:bodyPr/>
        <a:lstStyle/>
        <a:p>
          <a:endParaRPr lang="en-US"/>
        </a:p>
      </dgm:t>
    </dgm:pt>
    <dgm:pt modelId="{4390B6F4-75D9-401B-AE8E-8A66FA0720F5}" type="sibTrans" cxnId="{B4634C6B-DEE0-46C0-B114-1CC4EBFF69AE}">
      <dgm:prSet/>
      <dgm:spPr/>
      <dgm:t>
        <a:bodyPr/>
        <a:lstStyle/>
        <a:p>
          <a:endParaRPr lang="en-US"/>
        </a:p>
      </dgm:t>
    </dgm:pt>
    <dgm:pt modelId="{5FBDA6DC-F15E-4476-A1A0-CC6C744E0139}">
      <dgm:prSet/>
      <dgm:spPr/>
      <dgm:t>
        <a:bodyPr/>
        <a:lstStyle/>
        <a:p>
          <a:pPr>
            <a:lnSpc>
              <a:spcPct val="100000"/>
            </a:lnSpc>
            <a:defRPr b="1"/>
          </a:pPr>
          <a:r>
            <a:rPr lang="en-US" dirty="0"/>
            <a:t>Developing healthy teams and resilience in the workplace</a:t>
          </a:r>
        </a:p>
      </dgm:t>
    </dgm:pt>
    <dgm:pt modelId="{39577857-46AD-4290-9CE3-48E74A860D35}" type="parTrans" cxnId="{5619B0DF-EE24-4F20-BA3A-88960E877655}">
      <dgm:prSet/>
      <dgm:spPr/>
      <dgm:t>
        <a:bodyPr/>
        <a:lstStyle/>
        <a:p>
          <a:endParaRPr lang="en-US"/>
        </a:p>
      </dgm:t>
    </dgm:pt>
    <dgm:pt modelId="{9955F757-1F18-4BB3-A68B-FEF55340C59B}" type="sibTrans" cxnId="{5619B0DF-EE24-4F20-BA3A-88960E877655}">
      <dgm:prSet/>
      <dgm:spPr/>
      <dgm:t>
        <a:bodyPr/>
        <a:lstStyle/>
        <a:p>
          <a:endParaRPr lang="en-US"/>
        </a:p>
      </dgm:t>
    </dgm:pt>
    <dgm:pt modelId="{71B9B68E-21AC-2E47-8D74-6E85C02F7A80}">
      <dgm:prSet/>
      <dgm:spPr/>
      <dgm:t>
        <a:bodyPr/>
        <a:lstStyle/>
        <a:p>
          <a:pPr>
            <a:lnSpc>
              <a:spcPct val="100000"/>
            </a:lnSpc>
          </a:pPr>
          <a:r>
            <a:rPr lang="en-US" b="1" dirty="0"/>
            <a:t>Understanding impacts to you and your teams</a:t>
          </a:r>
        </a:p>
      </dgm:t>
    </dgm:pt>
    <dgm:pt modelId="{A51F9A47-80A7-7241-9BF4-52B7F8909A13}" type="parTrans" cxnId="{62B01BD0-7934-E34F-83DE-45AB63CA399B}">
      <dgm:prSet/>
      <dgm:spPr/>
      <dgm:t>
        <a:bodyPr/>
        <a:lstStyle/>
        <a:p>
          <a:endParaRPr lang="en-US"/>
        </a:p>
      </dgm:t>
    </dgm:pt>
    <dgm:pt modelId="{A07814B3-6EFB-AC4B-A2EA-B2D2E652CDBA}" type="sibTrans" cxnId="{62B01BD0-7934-E34F-83DE-45AB63CA399B}">
      <dgm:prSet/>
      <dgm:spPr/>
      <dgm:t>
        <a:bodyPr/>
        <a:lstStyle/>
        <a:p>
          <a:endParaRPr lang="en-US"/>
        </a:p>
      </dgm:t>
    </dgm:pt>
    <dgm:pt modelId="{B505AE6D-6296-4A5C-9C2E-2DDC5BD434A8}">
      <dgm:prSet/>
      <dgm:spPr/>
      <dgm:t>
        <a:bodyPr/>
        <a:lstStyle/>
        <a:p>
          <a:pPr>
            <a:lnSpc>
              <a:spcPct val="100000"/>
            </a:lnSpc>
            <a:defRPr b="1"/>
          </a:pPr>
          <a:r>
            <a:rPr lang="en-US" dirty="0"/>
            <a:t>Defining key terms</a:t>
          </a:r>
        </a:p>
      </dgm:t>
    </dgm:pt>
    <dgm:pt modelId="{12C7C7A2-708F-4B96-9154-B0DCC41203B5}" type="sibTrans" cxnId="{64291540-F433-4B92-A170-48C30AD03CE5}">
      <dgm:prSet/>
      <dgm:spPr/>
      <dgm:t>
        <a:bodyPr/>
        <a:lstStyle/>
        <a:p>
          <a:endParaRPr lang="en-US"/>
        </a:p>
      </dgm:t>
    </dgm:pt>
    <dgm:pt modelId="{21E857D8-965A-477D-838F-469FD4238B73}" type="parTrans" cxnId="{64291540-F433-4B92-A170-48C30AD03CE5}">
      <dgm:prSet/>
      <dgm:spPr/>
      <dgm:t>
        <a:bodyPr/>
        <a:lstStyle/>
        <a:p>
          <a:endParaRPr lang="en-US"/>
        </a:p>
      </dgm:t>
    </dgm:pt>
    <dgm:pt modelId="{93AA45FE-14FF-4C92-B296-308782B13B55}" type="pres">
      <dgm:prSet presAssocID="{8A92C19E-7155-40A9-BDA0-55C1FFA3E77B}" presName="root" presStyleCnt="0">
        <dgm:presLayoutVars>
          <dgm:dir/>
          <dgm:resizeHandles val="exact"/>
        </dgm:presLayoutVars>
      </dgm:prSet>
      <dgm:spPr/>
      <dgm:t>
        <a:bodyPr/>
        <a:lstStyle/>
        <a:p>
          <a:endParaRPr lang="en-US"/>
        </a:p>
      </dgm:t>
    </dgm:pt>
    <dgm:pt modelId="{8C5256FC-6624-442E-88F8-06FBB2278AF2}" type="pres">
      <dgm:prSet presAssocID="{4B14FCA3-78EB-4795-A1CC-67036F9DCC45}" presName="compNode" presStyleCnt="0"/>
      <dgm:spPr/>
    </dgm:pt>
    <dgm:pt modelId="{EECE6BE5-FB27-40D4-8FC9-ECC78018F5B7}" type="pres">
      <dgm:prSet presAssocID="{4B14FCA3-78EB-4795-A1CC-67036F9DCC45}" presName="iconRect" presStyleLbl="node1" presStyleIdx="0" presStyleCnt="4" custLinFactX="300000" custLinFactNeighborX="368213" custLinFactNeighborY="-72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ustomer Review"/>
        </a:ext>
      </dgm:extLst>
    </dgm:pt>
    <dgm:pt modelId="{AD7E802A-7E2B-4B03-A4B9-B0659136D727}" type="pres">
      <dgm:prSet presAssocID="{4B14FCA3-78EB-4795-A1CC-67036F9DCC45}" presName="iconSpace" presStyleCnt="0"/>
      <dgm:spPr/>
    </dgm:pt>
    <dgm:pt modelId="{ED475E6A-1AEC-4F5E-B05F-3EA8E61AFA8F}" type="pres">
      <dgm:prSet presAssocID="{4B14FCA3-78EB-4795-A1CC-67036F9DCC45}" presName="parTx" presStyleLbl="revTx" presStyleIdx="0" presStyleCnt="8" custScaleX="81801" custLinFactX="7875" custLinFactNeighborX="100000" custLinFactNeighborY="-7421">
        <dgm:presLayoutVars>
          <dgm:chMax val="0"/>
          <dgm:chPref val="0"/>
        </dgm:presLayoutVars>
      </dgm:prSet>
      <dgm:spPr/>
      <dgm:t>
        <a:bodyPr/>
        <a:lstStyle/>
        <a:p>
          <a:endParaRPr lang="en-US"/>
        </a:p>
      </dgm:t>
    </dgm:pt>
    <dgm:pt modelId="{8C4EAB7A-A967-437F-B789-B920386C0763}" type="pres">
      <dgm:prSet presAssocID="{4B14FCA3-78EB-4795-A1CC-67036F9DCC45}" presName="txSpace" presStyleCnt="0"/>
      <dgm:spPr/>
    </dgm:pt>
    <dgm:pt modelId="{AD200FD7-ADD4-4F86-B6ED-C0F2FE299194}" type="pres">
      <dgm:prSet presAssocID="{4B14FCA3-78EB-4795-A1CC-67036F9DCC45}" presName="desTx" presStyleLbl="revTx" presStyleIdx="1" presStyleCnt="8">
        <dgm:presLayoutVars/>
      </dgm:prSet>
      <dgm:spPr/>
    </dgm:pt>
    <dgm:pt modelId="{CF607FEB-6A07-4B9E-985E-47D98672D227}" type="pres">
      <dgm:prSet presAssocID="{4390B6F4-75D9-401B-AE8E-8A66FA0720F5}" presName="sibTrans" presStyleCnt="0"/>
      <dgm:spPr/>
    </dgm:pt>
    <dgm:pt modelId="{4EEAF7B6-4983-479E-B299-FC11815D9B99}" type="pres">
      <dgm:prSet presAssocID="{B505AE6D-6296-4A5C-9C2E-2DDC5BD434A8}" presName="compNode" presStyleCnt="0"/>
      <dgm:spPr/>
    </dgm:pt>
    <dgm:pt modelId="{3FE05AA7-F774-4777-8504-995BC0D66B21}" type="pres">
      <dgm:prSet presAssocID="{B505AE6D-6296-4A5C-9C2E-2DDC5BD434A8}" presName="iconRect" presStyleLbl="node1" presStyleIdx="1" presStyleCnt="4" custLinFactX="-163848" custLinFactNeighborX="-200000" custLinFactNeighborY="-74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Key"/>
        </a:ext>
      </dgm:extLst>
    </dgm:pt>
    <dgm:pt modelId="{ADC7E6FD-D6A0-4C46-BF8D-48568FB74804}" type="pres">
      <dgm:prSet presAssocID="{B505AE6D-6296-4A5C-9C2E-2DDC5BD434A8}" presName="iconSpace" presStyleCnt="0"/>
      <dgm:spPr/>
    </dgm:pt>
    <dgm:pt modelId="{BE6A05A4-09C0-4A28-B911-9617311EA11F}" type="pres">
      <dgm:prSet presAssocID="{B505AE6D-6296-4A5C-9C2E-2DDC5BD434A8}" presName="parTx" presStyleLbl="revTx" presStyleIdx="2" presStyleCnt="8" custScaleX="36212" custLinFactX="-27347" custLinFactNeighborX="-100000" custLinFactNeighborY="-7474">
        <dgm:presLayoutVars>
          <dgm:chMax val="0"/>
          <dgm:chPref val="0"/>
        </dgm:presLayoutVars>
      </dgm:prSet>
      <dgm:spPr/>
      <dgm:t>
        <a:bodyPr/>
        <a:lstStyle/>
        <a:p>
          <a:endParaRPr lang="en-US"/>
        </a:p>
      </dgm:t>
    </dgm:pt>
    <dgm:pt modelId="{6006CCAD-716D-4FC3-9D99-16506E5153B6}" type="pres">
      <dgm:prSet presAssocID="{B505AE6D-6296-4A5C-9C2E-2DDC5BD434A8}" presName="txSpace" presStyleCnt="0"/>
      <dgm:spPr/>
    </dgm:pt>
    <dgm:pt modelId="{17265BE0-A0DD-496E-9D65-C313E558F929}" type="pres">
      <dgm:prSet presAssocID="{B505AE6D-6296-4A5C-9C2E-2DDC5BD434A8}" presName="desTx" presStyleLbl="revTx" presStyleIdx="3" presStyleCnt="8">
        <dgm:presLayoutVars/>
      </dgm:prSet>
      <dgm:spPr/>
    </dgm:pt>
    <dgm:pt modelId="{F2C1A13B-DD82-4883-A825-42B7123C1880}" type="pres">
      <dgm:prSet presAssocID="{12C7C7A2-708F-4B96-9154-B0DCC41203B5}" presName="sibTrans" presStyleCnt="0"/>
      <dgm:spPr/>
    </dgm:pt>
    <dgm:pt modelId="{A2FB207C-5BB4-43C0-A184-BA7ECF5AABC4}" type="pres">
      <dgm:prSet presAssocID="{5FBDA6DC-F15E-4476-A1A0-CC6C744E0139}" presName="compNode" presStyleCnt="0"/>
      <dgm:spPr/>
    </dgm:pt>
    <dgm:pt modelId="{0698CDE3-217C-475D-B9CD-13567D3A28B2}" type="pres">
      <dgm:prSet presAssocID="{5FBDA6DC-F15E-4476-A1A0-CC6C744E0139}" presName="iconRect" presStyleLbl="node1" presStyleIdx="2" presStyleCnt="4" custLinFactX="121531" custLinFactNeighborX="200000" custLinFactNeighborY="-72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39EE14D4-0A43-4604-9552-4D8CDDAD4810}" type="pres">
      <dgm:prSet presAssocID="{5FBDA6DC-F15E-4476-A1A0-CC6C744E0139}" presName="iconSpace" presStyleCnt="0"/>
      <dgm:spPr/>
    </dgm:pt>
    <dgm:pt modelId="{5A7D360B-E287-4E7B-9E35-1ED74714C354}" type="pres">
      <dgm:prSet presAssocID="{5FBDA6DC-F15E-4476-A1A0-CC6C744E0139}" presName="parTx" presStyleLbl="revTx" presStyleIdx="4" presStyleCnt="8" custScaleX="76779" custLinFactX="17586" custLinFactNeighborX="100000" custLinFactNeighborY="-8284">
        <dgm:presLayoutVars>
          <dgm:chMax val="0"/>
          <dgm:chPref val="0"/>
        </dgm:presLayoutVars>
      </dgm:prSet>
      <dgm:spPr/>
      <dgm:t>
        <a:bodyPr/>
        <a:lstStyle/>
        <a:p>
          <a:endParaRPr lang="en-US"/>
        </a:p>
      </dgm:t>
    </dgm:pt>
    <dgm:pt modelId="{376BA6A3-DD17-49C6-8670-9ECBF698F2F9}" type="pres">
      <dgm:prSet presAssocID="{5FBDA6DC-F15E-4476-A1A0-CC6C744E0139}" presName="txSpace" presStyleCnt="0"/>
      <dgm:spPr/>
    </dgm:pt>
    <dgm:pt modelId="{E4DB302E-54FC-4EC9-B54C-795FC12A39D6}" type="pres">
      <dgm:prSet presAssocID="{5FBDA6DC-F15E-4476-A1A0-CC6C744E0139}" presName="desTx" presStyleLbl="revTx" presStyleIdx="5" presStyleCnt="8">
        <dgm:presLayoutVars/>
      </dgm:prSet>
      <dgm:spPr/>
    </dgm:pt>
    <dgm:pt modelId="{260E7BD5-997C-2442-922F-BD3C9D1761A9}" type="pres">
      <dgm:prSet presAssocID="{9955F757-1F18-4BB3-A68B-FEF55340C59B}" presName="sibTrans" presStyleCnt="0"/>
      <dgm:spPr/>
    </dgm:pt>
    <dgm:pt modelId="{AF2F54E4-F784-C344-ABD3-FA0A408E867B}" type="pres">
      <dgm:prSet presAssocID="{71B9B68E-21AC-2E47-8D74-6E85C02F7A80}" presName="compNode" presStyleCnt="0"/>
      <dgm:spPr/>
    </dgm:pt>
    <dgm:pt modelId="{D4FB12DF-541E-CA4E-9D20-F753782F2DB7}" type="pres">
      <dgm:prSet presAssocID="{71B9B68E-21AC-2E47-8D74-6E85C02F7A80}" presName="iconRect" presStyleLbl="node1" presStyleIdx="3" presStyleCnt="4" custLinFactX="-322069" custLinFactNeighborX="-400000" custLinFactNeighborY="-720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Upward trend"/>
        </a:ext>
      </dgm:extLst>
    </dgm:pt>
    <dgm:pt modelId="{99BE4B08-DFA2-9540-8D74-F541CB3A3589}" type="pres">
      <dgm:prSet presAssocID="{71B9B68E-21AC-2E47-8D74-6E85C02F7A80}" presName="iconSpace" presStyleCnt="0"/>
      <dgm:spPr/>
    </dgm:pt>
    <dgm:pt modelId="{0CF7175C-48BC-0A49-8272-C3EF584F3C5C}" type="pres">
      <dgm:prSet presAssocID="{71B9B68E-21AC-2E47-8D74-6E85C02F7A80}" presName="parTx" presStyleLbl="revTx" presStyleIdx="6" presStyleCnt="8" custScaleX="81498" custLinFactX="-15980" custLinFactNeighborX="-100000" custLinFactNeighborY="-4042">
        <dgm:presLayoutVars>
          <dgm:chMax val="0"/>
          <dgm:chPref val="0"/>
        </dgm:presLayoutVars>
      </dgm:prSet>
      <dgm:spPr/>
      <dgm:t>
        <a:bodyPr/>
        <a:lstStyle/>
        <a:p>
          <a:endParaRPr lang="en-US"/>
        </a:p>
      </dgm:t>
    </dgm:pt>
    <dgm:pt modelId="{5FA9F8F5-C3C0-FC45-835A-B8DA3E3112DC}" type="pres">
      <dgm:prSet presAssocID="{71B9B68E-21AC-2E47-8D74-6E85C02F7A80}" presName="txSpace" presStyleCnt="0"/>
      <dgm:spPr/>
    </dgm:pt>
    <dgm:pt modelId="{CE3E4BB6-500D-664E-A663-A8252B91EBAE}" type="pres">
      <dgm:prSet presAssocID="{71B9B68E-21AC-2E47-8D74-6E85C02F7A80}" presName="desTx" presStyleLbl="revTx" presStyleIdx="7" presStyleCnt="8">
        <dgm:presLayoutVars/>
      </dgm:prSet>
      <dgm:spPr/>
    </dgm:pt>
  </dgm:ptLst>
  <dgm:cxnLst>
    <dgm:cxn modelId="{E7C80C56-D831-0440-8206-FE6DB4917C9E}" type="presOf" srcId="{71B9B68E-21AC-2E47-8D74-6E85C02F7A80}" destId="{0CF7175C-48BC-0A49-8272-C3EF584F3C5C}" srcOrd="0" destOrd="0" presId="urn:microsoft.com/office/officeart/2018/5/layout/CenteredIconLabelDescriptionList"/>
    <dgm:cxn modelId="{C5561C02-E92D-40A8-964C-2E4F0E1D9DEA}" type="presOf" srcId="{B505AE6D-6296-4A5C-9C2E-2DDC5BD434A8}" destId="{BE6A05A4-09C0-4A28-B911-9617311EA11F}" srcOrd="0" destOrd="0" presId="urn:microsoft.com/office/officeart/2018/5/layout/CenteredIconLabelDescriptionList"/>
    <dgm:cxn modelId="{943CEC33-A7FD-4D03-94F9-762F32A723E3}" type="presOf" srcId="{5FBDA6DC-F15E-4476-A1A0-CC6C744E0139}" destId="{5A7D360B-E287-4E7B-9E35-1ED74714C354}" srcOrd="0" destOrd="0" presId="urn:microsoft.com/office/officeart/2018/5/layout/CenteredIconLabelDescriptionList"/>
    <dgm:cxn modelId="{5619B0DF-EE24-4F20-BA3A-88960E877655}" srcId="{8A92C19E-7155-40A9-BDA0-55C1FFA3E77B}" destId="{5FBDA6DC-F15E-4476-A1A0-CC6C744E0139}" srcOrd="2" destOrd="0" parTransId="{39577857-46AD-4290-9CE3-48E74A860D35}" sibTransId="{9955F757-1F18-4BB3-A68B-FEF55340C59B}"/>
    <dgm:cxn modelId="{B580C231-C1D8-4C72-9AC2-CA101A6B6B8B}" type="presOf" srcId="{8A92C19E-7155-40A9-BDA0-55C1FFA3E77B}" destId="{93AA45FE-14FF-4C92-B296-308782B13B55}" srcOrd="0" destOrd="0" presId="urn:microsoft.com/office/officeart/2018/5/layout/CenteredIconLabelDescriptionList"/>
    <dgm:cxn modelId="{FCF3ECF3-FC1C-48B9-85C8-82E3DCF9E3AF}" type="presOf" srcId="{4B14FCA3-78EB-4795-A1CC-67036F9DCC45}" destId="{ED475E6A-1AEC-4F5E-B05F-3EA8E61AFA8F}" srcOrd="0" destOrd="0" presId="urn:microsoft.com/office/officeart/2018/5/layout/CenteredIconLabelDescriptionList"/>
    <dgm:cxn modelId="{B4634C6B-DEE0-46C0-B114-1CC4EBFF69AE}" srcId="{8A92C19E-7155-40A9-BDA0-55C1FFA3E77B}" destId="{4B14FCA3-78EB-4795-A1CC-67036F9DCC45}" srcOrd="0" destOrd="0" parTransId="{1393C649-5FD0-475C-A41B-69A102753698}" sibTransId="{4390B6F4-75D9-401B-AE8E-8A66FA0720F5}"/>
    <dgm:cxn modelId="{62B01BD0-7934-E34F-83DE-45AB63CA399B}" srcId="{8A92C19E-7155-40A9-BDA0-55C1FFA3E77B}" destId="{71B9B68E-21AC-2E47-8D74-6E85C02F7A80}" srcOrd="3" destOrd="0" parTransId="{A51F9A47-80A7-7241-9BF4-52B7F8909A13}" sibTransId="{A07814B3-6EFB-AC4B-A2EA-B2D2E652CDBA}"/>
    <dgm:cxn modelId="{64291540-F433-4B92-A170-48C30AD03CE5}" srcId="{8A92C19E-7155-40A9-BDA0-55C1FFA3E77B}" destId="{B505AE6D-6296-4A5C-9C2E-2DDC5BD434A8}" srcOrd="1" destOrd="0" parTransId="{21E857D8-965A-477D-838F-469FD4238B73}" sibTransId="{12C7C7A2-708F-4B96-9154-B0DCC41203B5}"/>
    <dgm:cxn modelId="{64BE0DD2-3E3B-48F0-B1E5-CDC411AAD17C}" type="presParOf" srcId="{93AA45FE-14FF-4C92-B296-308782B13B55}" destId="{8C5256FC-6624-442E-88F8-06FBB2278AF2}" srcOrd="0" destOrd="0" presId="urn:microsoft.com/office/officeart/2018/5/layout/CenteredIconLabelDescriptionList"/>
    <dgm:cxn modelId="{ECAD8685-4665-4B02-BB3B-3DE74CB4623A}" type="presParOf" srcId="{8C5256FC-6624-442E-88F8-06FBB2278AF2}" destId="{EECE6BE5-FB27-40D4-8FC9-ECC78018F5B7}" srcOrd="0" destOrd="0" presId="urn:microsoft.com/office/officeart/2018/5/layout/CenteredIconLabelDescriptionList"/>
    <dgm:cxn modelId="{28EA5094-336D-4A9A-92B1-78B3AA3A7BF5}" type="presParOf" srcId="{8C5256FC-6624-442E-88F8-06FBB2278AF2}" destId="{AD7E802A-7E2B-4B03-A4B9-B0659136D727}" srcOrd="1" destOrd="0" presId="urn:microsoft.com/office/officeart/2018/5/layout/CenteredIconLabelDescriptionList"/>
    <dgm:cxn modelId="{EBE6F925-6A3B-4A37-BCCE-25E548E9827E}" type="presParOf" srcId="{8C5256FC-6624-442E-88F8-06FBB2278AF2}" destId="{ED475E6A-1AEC-4F5E-B05F-3EA8E61AFA8F}" srcOrd="2" destOrd="0" presId="urn:microsoft.com/office/officeart/2018/5/layout/CenteredIconLabelDescriptionList"/>
    <dgm:cxn modelId="{DB82378B-07E0-44B1-BEC8-231B574E848F}" type="presParOf" srcId="{8C5256FC-6624-442E-88F8-06FBB2278AF2}" destId="{8C4EAB7A-A967-437F-B789-B920386C0763}" srcOrd="3" destOrd="0" presId="urn:microsoft.com/office/officeart/2018/5/layout/CenteredIconLabelDescriptionList"/>
    <dgm:cxn modelId="{7E0D5DDE-3748-4407-A1AF-C2633CA5F179}" type="presParOf" srcId="{8C5256FC-6624-442E-88F8-06FBB2278AF2}" destId="{AD200FD7-ADD4-4F86-B6ED-C0F2FE299194}" srcOrd="4" destOrd="0" presId="urn:microsoft.com/office/officeart/2018/5/layout/CenteredIconLabelDescriptionList"/>
    <dgm:cxn modelId="{C564607F-8E24-4656-930B-3C55E88CBBF9}" type="presParOf" srcId="{93AA45FE-14FF-4C92-B296-308782B13B55}" destId="{CF607FEB-6A07-4B9E-985E-47D98672D227}" srcOrd="1" destOrd="0" presId="urn:microsoft.com/office/officeart/2018/5/layout/CenteredIconLabelDescriptionList"/>
    <dgm:cxn modelId="{FE5ED9F7-C801-4976-9C67-7D468C06532C}" type="presParOf" srcId="{93AA45FE-14FF-4C92-B296-308782B13B55}" destId="{4EEAF7B6-4983-479E-B299-FC11815D9B99}" srcOrd="2" destOrd="0" presId="urn:microsoft.com/office/officeart/2018/5/layout/CenteredIconLabelDescriptionList"/>
    <dgm:cxn modelId="{58E5B116-1A33-42E4-B668-648617189499}" type="presParOf" srcId="{4EEAF7B6-4983-479E-B299-FC11815D9B99}" destId="{3FE05AA7-F774-4777-8504-995BC0D66B21}" srcOrd="0" destOrd="0" presId="urn:microsoft.com/office/officeart/2018/5/layout/CenteredIconLabelDescriptionList"/>
    <dgm:cxn modelId="{E3D65572-EE33-4383-A50A-CD73007BDF7B}" type="presParOf" srcId="{4EEAF7B6-4983-479E-B299-FC11815D9B99}" destId="{ADC7E6FD-D6A0-4C46-BF8D-48568FB74804}" srcOrd="1" destOrd="0" presId="urn:microsoft.com/office/officeart/2018/5/layout/CenteredIconLabelDescriptionList"/>
    <dgm:cxn modelId="{2676307A-0530-445E-BB6C-927FC25AC6D8}" type="presParOf" srcId="{4EEAF7B6-4983-479E-B299-FC11815D9B99}" destId="{BE6A05A4-09C0-4A28-B911-9617311EA11F}" srcOrd="2" destOrd="0" presId="urn:microsoft.com/office/officeart/2018/5/layout/CenteredIconLabelDescriptionList"/>
    <dgm:cxn modelId="{A2D81935-4D5A-4D24-A1FC-F0C6CBCEEC62}" type="presParOf" srcId="{4EEAF7B6-4983-479E-B299-FC11815D9B99}" destId="{6006CCAD-716D-4FC3-9D99-16506E5153B6}" srcOrd="3" destOrd="0" presId="urn:microsoft.com/office/officeart/2018/5/layout/CenteredIconLabelDescriptionList"/>
    <dgm:cxn modelId="{AD438348-B9BC-410E-8783-7DB8D90A9DE5}" type="presParOf" srcId="{4EEAF7B6-4983-479E-B299-FC11815D9B99}" destId="{17265BE0-A0DD-496E-9D65-C313E558F929}" srcOrd="4" destOrd="0" presId="urn:microsoft.com/office/officeart/2018/5/layout/CenteredIconLabelDescriptionList"/>
    <dgm:cxn modelId="{2F8A8C7F-ECE0-4813-B73D-CEB951177A6B}" type="presParOf" srcId="{93AA45FE-14FF-4C92-B296-308782B13B55}" destId="{F2C1A13B-DD82-4883-A825-42B7123C1880}" srcOrd="3" destOrd="0" presId="urn:microsoft.com/office/officeart/2018/5/layout/CenteredIconLabelDescriptionList"/>
    <dgm:cxn modelId="{123F4B76-ED97-4564-9CF8-4DB2C7044B4D}" type="presParOf" srcId="{93AA45FE-14FF-4C92-B296-308782B13B55}" destId="{A2FB207C-5BB4-43C0-A184-BA7ECF5AABC4}" srcOrd="4" destOrd="0" presId="urn:microsoft.com/office/officeart/2018/5/layout/CenteredIconLabelDescriptionList"/>
    <dgm:cxn modelId="{497E4EB2-DB22-4FA7-B768-8E46B8FEFAC9}" type="presParOf" srcId="{A2FB207C-5BB4-43C0-A184-BA7ECF5AABC4}" destId="{0698CDE3-217C-475D-B9CD-13567D3A28B2}" srcOrd="0" destOrd="0" presId="urn:microsoft.com/office/officeart/2018/5/layout/CenteredIconLabelDescriptionList"/>
    <dgm:cxn modelId="{6B54AD3D-DBD1-4F41-9835-5F8B912C1B46}" type="presParOf" srcId="{A2FB207C-5BB4-43C0-A184-BA7ECF5AABC4}" destId="{39EE14D4-0A43-4604-9552-4D8CDDAD4810}" srcOrd="1" destOrd="0" presId="urn:microsoft.com/office/officeart/2018/5/layout/CenteredIconLabelDescriptionList"/>
    <dgm:cxn modelId="{0FE6F73D-0DD5-4B95-A5D8-F53F546E8876}" type="presParOf" srcId="{A2FB207C-5BB4-43C0-A184-BA7ECF5AABC4}" destId="{5A7D360B-E287-4E7B-9E35-1ED74714C354}" srcOrd="2" destOrd="0" presId="urn:microsoft.com/office/officeart/2018/5/layout/CenteredIconLabelDescriptionList"/>
    <dgm:cxn modelId="{4695B5B4-4A21-47CC-916F-E1E7F737145A}" type="presParOf" srcId="{A2FB207C-5BB4-43C0-A184-BA7ECF5AABC4}" destId="{376BA6A3-DD17-49C6-8670-9ECBF698F2F9}" srcOrd="3" destOrd="0" presId="urn:microsoft.com/office/officeart/2018/5/layout/CenteredIconLabelDescriptionList"/>
    <dgm:cxn modelId="{EF74375E-535D-4E9E-8663-6F94D5004C93}" type="presParOf" srcId="{A2FB207C-5BB4-43C0-A184-BA7ECF5AABC4}" destId="{E4DB302E-54FC-4EC9-B54C-795FC12A39D6}" srcOrd="4" destOrd="0" presId="urn:microsoft.com/office/officeart/2018/5/layout/CenteredIconLabelDescriptionList"/>
    <dgm:cxn modelId="{DF35D3BB-3757-C041-BB45-D2619E7E83C8}" type="presParOf" srcId="{93AA45FE-14FF-4C92-B296-308782B13B55}" destId="{260E7BD5-997C-2442-922F-BD3C9D1761A9}" srcOrd="5" destOrd="0" presId="urn:microsoft.com/office/officeart/2018/5/layout/CenteredIconLabelDescriptionList"/>
    <dgm:cxn modelId="{08405019-E251-9641-8BDC-B3ACB41DECD5}" type="presParOf" srcId="{93AA45FE-14FF-4C92-B296-308782B13B55}" destId="{AF2F54E4-F784-C344-ABD3-FA0A408E867B}" srcOrd="6" destOrd="0" presId="urn:microsoft.com/office/officeart/2018/5/layout/CenteredIconLabelDescriptionList"/>
    <dgm:cxn modelId="{8DB64E33-D0E0-D94E-A65A-0947DF50EBF4}" type="presParOf" srcId="{AF2F54E4-F784-C344-ABD3-FA0A408E867B}" destId="{D4FB12DF-541E-CA4E-9D20-F753782F2DB7}" srcOrd="0" destOrd="0" presId="urn:microsoft.com/office/officeart/2018/5/layout/CenteredIconLabelDescriptionList"/>
    <dgm:cxn modelId="{452DC0CD-BE83-5D4D-B7EB-18B534372F6A}" type="presParOf" srcId="{AF2F54E4-F784-C344-ABD3-FA0A408E867B}" destId="{99BE4B08-DFA2-9540-8D74-F541CB3A3589}" srcOrd="1" destOrd="0" presId="urn:microsoft.com/office/officeart/2018/5/layout/CenteredIconLabelDescriptionList"/>
    <dgm:cxn modelId="{A5EF0675-D431-734C-A4E3-C049E5DDAD13}" type="presParOf" srcId="{AF2F54E4-F784-C344-ABD3-FA0A408E867B}" destId="{0CF7175C-48BC-0A49-8272-C3EF584F3C5C}" srcOrd="2" destOrd="0" presId="urn:microsoft.com/office/officeart/2018/5/layout/CenteredIconLabelDescriptionList"/>
    <dgm:cxn modelId="{4715F51A-7464-9840-A3CC-B7F7C957126A}" type="presParOf" srcId="{AF2F54E4-F784-C344-ABD3-FA0A408E867B}" destId="{5FA9F8F5-C3C0-FC45-835A-B8DA3E3112DC}" srcOrd="3" destOrd="0" presId="urn:microsoft.com/office/officeart/2018/5/layout/CenteredIconLabelDescriptionList"/>
    <dgm:cxn modelId="{51BE92EA-4454-5F48-A887-B9BD3B409C62}" type="presParOf" srcId="{AF2F54E4-F784-C344-ABD3-FA0A408E867B}" destId="{CE3E4BB6-500D-664E-A663-A8252B91EB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4AE3A-73F2-3544-A25E-DDF5C4D2E0C5}"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4E338A2F-04AD-4245-A9E0-C9F726BE0812}">
      <dgm:prSet phldrT="[Text]"/>
      <dgm:spPr>
        <a:ln>
          <a:solidFill>
            <a:schemeClr val="accent3"/>
          </a:solidFill>
        </a:ln>
      </dgm:spPr>
      <dgm:t>
        <a:bodyPr/>
        <a:lstStyle/>
        <a:p>
          <a:r>
            <a:rPr lang="en-US" dirty="0"/>
            <a:t>Clarify</a:t>
          </a:r>
        </a:p>
      </dgm:t>
    </dgm:pt>
    <dgm:pt modelId="{1D3724EC-FF08-0D48-A804-6274DCE0C857}" type="parTrans" cxnId="{E45423DD-F77B-7D4E-AEC1-99328053CCB3}">
      <dgm:prSet/>
      <dgm:spPr/>
      <dgm:t>
        <a:bodyPr/>
        <a:lstStyle/>
        <a:p>
          <a:endParaRPr lang="en-US"/>
        </a:p>
      </dgm:t>
    </dgm:pt>
    <dgm:pt modelId="{00AFECDB-7707-3842-9483-7ECB147398B7}" type="sibTrans" cxnId="{E45423DD-F77B-7D4E-AEC1-99328053CCB3}">
      <dgm:prSet/>
      <dgm:spPr/>
      <dgm:t>
        <a:bodyPr/>
        <a:lstStyle/>
        <a:p>
          <a:endParaRPr lang="en-US"/>
        </a:p>
      </dgm:t>
    </dgm:pt>
    <dgm:pt modelId="{899DC0AB-92E3-DB41-A8DA-879A27B4A7DA}">
      <dgm:prSet phldrT="[Text]"/>
      <dgm:spPr/>
      <dgm:t>
        <a:bodyPr/>
        <a:lstStyle/>
        <a:p>
          <a:r>
            <a:rPr lang="en-US" dirty="0"/>
            <a:t>Ask open ended questions</a:t>
          </a:r>
        </a:p>
      </dgm:t>
    </dgm:pt>
    <dgm:pt modelId="{C8A2845D-4984-F340-BD01-274F11A342F7}" type="parTrans" cxnId="{97BF937C-D153-8843-99DC-824E13D77453}">
      <dgm:prSet/>
      <dgm:spPr/>
      <dgm:t>
        <a:bodyPr/>
        <a:lstStyle/>
        <a:p>
          <a:endParaRPr lang="en-US"/>
        </a:p>
      </dgm:t>
    </dgm:pt>
    <dgm:pt modelId="{1CDB90B3-F199-9544-95CF-4D2B8DD60848}" type="sibTrans" cxnId="{97BF937C-D153-8843-99DC-824E13D77453}">
      <dgm:prSet/>
      <dgm:spPr/>
      <dgm:t>
        <a:bodyPr/>
        <a:lstStyle/>
        <a:p>
          <a:endParaRPr lang="en-US"/>
        </a:p>
      </dgm:t>
    </dgm:pt>
    <dgm:pt modelId="{99D1A832-99E3-7D46-A3A2-D099205B0038}">
      <dgm:prSet phldrT="[Text]"/>
      <dgm:spPr/>
      <dgm:t>
        <a:bodyPr/>
        <a:lstStyle/>
        <a:p>
          <a:r>
            <a:rPr lang="en-US" dirty="0"/>
            <a:t>Reflect</a:t>
          </a:r>
        </a:p>
      </dgm:t>
    </dgm:pt>
    <dgm:pt modelId="{D9ADF3FC-1F3A-2B4D-9A80-E76EBC9A25B0}" type="parTrans" cxnId="{4C0FB34F-697C-6B42-8B5B-6D387E14FEB5}">
      <dgm:prSet/>
      <dgm:spPr/>
      <dgm:t>
        <a:bodyPr/>
        <a:lstStyle/>
        <a:p>
          <a:endParaRPr lang="en-US"/>
        </a:p>
      </dgm:t>
    </dgm:pt>
    <dgm:pt modelId="{BB19AC12-46B4-564D-AD0F-D7FB18601581}" type="sibTrans" cxnId="{4C0FB34F-697C-6B42-8B5B-6D387E14FEB5}">
      <dgm:prSet/>
      <dgm:spPr/>
      <dgm:t>
        <a:bodyPr/>
        <a:lstStyle/>
        <a:p>
          <a:endParaRPr lang="en-US"/>
        </a:p>
      </dgm:t>
    </dgm:pt>
    <dgm:pt modelId="{F7F5720D-EAD0-C244-849B-10BDC2FAB6B3}">
      <dgm:prSet phldrT="[Text]"/>
      <dgm:spPr/>
      <dgm:t>
        <a:bodyPr/>
        <a:lstStyle/>
        <a:p>
          <a:r>
            <a:rPr lang="en-US" dirty="0"/>
            <a:t>Summarize what you think you heard</a:t>
          </a:r>
        </a:p>
      </dgm:t>
    </dgm:pt>
    <dgm:pt modelId="{0616F93D-D721-B042-B1E4-F5580769F869}" type="parTrans" cxnId="{6B0EA017-1DA2-F246-8959-CB68E2FAAC49}">
      <dgm:prSet/>
      <dgm:spPr/>
      <dgm:t>
        <a:bodyPr/>
        <a:lstStyle/>
        <a:p>
          <a:endParaRPr lang="en-US"/>
        </a:p>
      </dgm:t>
    </dgm:pt>
    <dgm:pt modelId="{1686C651-369E-D84F-8717-47DE3C57AD11}" type="sibTrans" cxnId="{6B0EA017-1DA2-F246-8959-CB68E2FAAC49}">
      <dgm:prSet/>
      <dgm:spPr/>
      <dgm:t>
        <a:bodyPr/>
        <a:lstStyle/>
        <a:p>
          <a:endParaRPr lang="en-US"/>
        </a:p>
      </dgm:t>
    </dgm:pt>
    <dgm:pt modelId="{AE073B2A-C6FA-1D49-9A4A-E5653731B2CA}">
      <dgm:prSet phldrT="[Text]"/>
      <dgm:spPr/>
      <dgm:t>
        <a:bodyPr/>
        <a:lstStyle/>
        <a:p>
          <a:r>
            <a:rPr lang="en-US" dirty="0"/>
            <a:t>Express</a:t>
          </a:r>
          <a:r>
            <a:rPr lang="en-US" baseline="0" dirty="0"/>
            <a:t> Empathy</a:t>
          </a:r>
          <a:endParaRPr lang="en-US" dirty="0"/>
        </a:p>
      </dgm:t>
    </dgm:pt>
    <dgm:pt modelId="{388D9480-B346-7C4D-B470-F0B4F5C08CF6}" type="parTrans" cxnId="{D7E15A39-3756-E547-AFAF-AA2BC2CB42CA}">
      <dgm:prSet/>
      <dgm:spPr/>
      <dgm:t>
        <a:bodyPr/>
        <a:lstStyle/>
        <a:p>
          <a:endParaRPr lang="en-US"/>
        </a:p>
      </dgm:t>
    </dgm:pt>
    <dgm:pt modelId="{BBDD0666-CF1D-9641-8D59-B12FC434CC67}" type="sibTrans" cxnId="{D7E15A39-3756-E547-AFAF-AA2BC2CB42CA}">
      <dgm:prSet/>
      <dgm:spPr/>
      <dgm:t>
        <a:bodyPr/>
        <a:lstStyle/>
        <a:p>
          <a:endParaRPr lang="en-US"/>
        </a:p>
      </dgm:t>
    </dgm:pt>
    <dgm:pt modelId="{D07CD3A5-0056-8547-B239-4AED50DABBD4}">
      <dgm:prSet phldrT="[Text]"/>
      <dgm:spPr/>
      <dgm:t>
        <a:bodyPr/>
        <a:lstStyle/>
        <a:p>
          <a:r>
            <a:rPr lang="en-US" dirty="0"/>
            <a:t>Listen with the intent to Care, not problem solve</a:t>
          </a:r>
        </a:p>
      </dgm:t>
    </dgm:pt>
    <dgm:pt modelId="{FFC7C73C-DFE4-834C-87DB-81942EA7A87F}" type="parTrans" cxnId="{E180CE05-DE14-534B-8D13-B24F9E07C66E}">
      <dgm:prSet/>
      <dgm:spPr/>
      <dgm:t>
        <a:bodyPr/>
        <a:lstStyle/>
        <a:p>
          <a:endParaRPr lang="en-US"/>
        </a:p>
      </dgm:t>
    </dgm:pt>
    <dgm:pt modelId="{671A7E03-683B-4345-9907-9A8B6D5CA983}" type="sibTrans" cxnId="{E180CE05-DE14-534B-8D13-B24F9E07C66E}">
      <dgm:prSet/>
      <dgm:spPr/>
      <dgm:t>
        <a:bodyPr/>
        <a:lstStyle/>
        <a:p>
          <a:endParaRPr lang="en-US"/>
        </a:p>
      </dgm:t>
    </dgm:pt>
    <dgm:pt modelId="{4C397CDC-6FA6-5F48-9FBB-421F0A585AF8}" type="pres">
      <dgm:prSet presAssocID="{3F74AE3A-73F2-3544-A25E-DDF5C4D2E0C5}" presName="Name0" presStyleCnt="0">
        <dgm:presLayoutVars>
          <dgm:dir/>
          <dgm:animLvl val="lvl"/>
          <dgm:resizeHandles val="exact"/>
        </dgm:presLayoutVars>
      </dgm:prSet>
      <dgm:spPr/>
      <dgm:t>
        <a:bodyPr/>
        <a:lstStyle/>
        <a:p>
          <a:endParaRPr lang="en-US"/>
        </a:p>
      </dgm:t>
    </dgm:pt>
    <dgm:pt modelId="{1CA0AF0F-3AA4-F74F-B658-4AEA6ED2A5DD}" type="pres">
      <dgm:prSet presAssocID="{3F74AE3A-73F2-3544-A25E-DDF5C4D2E0C5}" presName="tSp" presStyleCnt="0"/>
      <dgm:spPr/>
    </dgm:pt>
    <dgm:pt modelId="{443A497E-D156-5B4C-9AD7-6AEEE6ECC907}" type="pres">
      <dgm:prSet presAssocID="{3F74AE3A-73F2-3544-A25E-DDF5C4D2E0C5}" presName="bSp" presStyleCnt="0"/>
      <dgm:spPr/>
    </dgm:pt>
    <dgm:pt modelId="{3074C6FC-E6B7-574D-B322-F591C8CE82D2}" type="pres">
      <dgm:prSet presAssocID="{3F74AE3A-73F2-3544-A25E-DDF5C4D2E0C5}" presName="process" presStyleCnt="0"/>
      <dgm:spPr/>
    </dgm:pt>
    <dgm:pt modelId="{0A0B62A4-D02E-9945-824A-88F1DB63C9A0}" type="pres">
      <dgm:prSet presAssocID="{4E338A2F-04AD-4245-A9E0-C9F726BE0812}" presName="composite1" presStyleCnt="0"/>
      <dgm:spPr/>
    </dgm:pt>
    <dgm:pt modelId="{3BC5689D-13B6-0044-B747-4A82E36756A1}" type="pres">
      <dgm:prSet presAssocID="{4E338A2F-04AD-4245-A9E0-C9F726BE0812}" presName="dummyNode1" presStyleLbl="node1" presStyleIdx="0" presStyleCnt="3"/>
      <dgm:spPr/>
    </dgm:pt>
    <dgm:pt modelId="{5B6D898A-9F17-9347-A1F8-4DBA89A7F2D1}" type="pres">
      <dgm:prSet presAssocID="{4E338A2F-04AD-4245-A9E0-C9F726BE0812}" presName="childNode1" presStyleLbl="bgAcc1" presStyleIdx="0" presStyleCnt="3">
        <dgm:presLayoutVars>
          <dgm:bulletEnabled val="1"/>
        </dgm:presLayoutVars>
      </dgm:prSet>
      <dgm:spPr/>
      <dgm:t>
        <a:bodyPr/>
        <a:lstStyle/>
        <a:p>
          <a:endParaRPr lang="en-US"/>
        </a:p>
      </dgm:t>
    </dgm:pt>
    <dgm:pt modelId="{C4529D94-5C04-6E4F-95CC-9DB3F6919929}" type="pres">
      <dgm:prSet presAssocID="{4E338A2F-04AD-4245-A9E0-C9F726BE0812}" presName="childNode1tx" presStyleLbl="bgAcc1" presStyleIdx="0" presStyleCnt="3">
        <dgm:presLayoutVars>
          <dgm:bulletEnabled val="1"/>
        </dgm:presLayoutVars>
      </dgm:prSet>
      <dgm:spPr/>
      <dgm:t>
        <a:bodyPr/>
        <a:lstStyle/>
        <a:p>
          <a:endParaRPr lang="en-US"/>
        </a:p>
      </dgm:t>
    </dgm:pt>
    <dgm:pt modelId="{3B1D6A51-FF54-5A4A-9544-86B59CF73BAD}" type="pres">
      <dgm:prSet presAssocID="{4E338A2F-04AD-4245-A9E0-C9F726BE0812}" presName="parentNode1" presStyleLbl="node1" presStyleIdx="0" presStyleCnt="3">
        <dgm:presLayoutVars>
          <dgm:chMax val="1"/>
          <dgm:bulletEnabled val="1"/>
        </dgm:presLayoutVars>
      </dgm:prSet>
      <dgm:spPr/>
      <dgm:t>
        <a:bodyPr/>
        <a:lstStyle/>
        <a:p>
          <a:endParaRPr lang="en-US"/>
        </a:p>
      </dgm:t>
    </dgm:pt>
    <dgm:pt modelId="{BB6E90C9-3F85-4D4B-B93D-F717FCBAC6CC}" type="pres">
      <dgm:prSet presAssocID="{4E338A2F-04AD-4245-A9E0-C9F726BE0812}" presName="connSite1" presStyleCnt="0"/>
      <dgm:spPr/>
    </dgm:pt>
    <dgm:pt modelId="{159506F8-9FE0-154F-A17E-54908704BFFF}" type="pres">
      <dgm:prSet presAssocID="{00AFECDB-7707-3842-9483-7ECB147398B7}" presName="Name9" presStyleLbl="sibTrans2D1" presStyleIdx="0" presStyleCnt="2"/>
      <dgm:spPr/>
      <dgm:t>
        <a:bodyPr/>
        <a:lstStyle/>
        <a:p>
          <a:endParaRPr lang="en-US"/>
        </a:p>
      </dgm:t>
    </dgm:pt>
    <dgm:pt modelId="{F2B799E4-1330-AC4C-A02D-E1DA84A29433}" type="pres">
      <dgm:prSet presAssocID="{99D1A832-99E3-7D46-A3A2-D099205B0038}" presName="composite2" presStyleCnt="0"/>
      <dgm:spPr/>
    </dgm:pt>
    <dgm:pt modelId="{ED3CC600-ED19-0B46-912D-3F9B56F01D1A}" type="pres">
      <dgm:prSet presAssocID="{99D1A832-99E3-7D46-A3A2-D099205B0038}" presName="dummyNode2" presStyleLbl="node1" presStyleIdx="0" presStyleCnt="3"/>
      <dgm:spPr/>
    </dgm:pt>
    <dgm:pt modelId="{48DAD8F4-D927-D24D-894C-68A99FE9D0AE}" type="pres">
      <dgm:prSet presAssocID="{99D1A832-99E3-7D46-A3A2-D099205B0038}" presName="childNode2" presStyleLbl="bgAcc1" presStyleIdx="1" presStyleCnt="3">
        <dgm:presLayoutVars>
          <dgm:bulletEnabled val="1"/>
        </dgm:presLayoutVars>
      </dgm:prSet>
      <dgm:spPr/>
      <dgm:t>
        <a:bodyPr/>
        <a:lstStyle/>
        <a:p>
          <a:endParaRPr lang="en-US"/>
        </a:p>
      </dgm:t>
    </dgm:pt>
    <dgm:pt modelId="{7F2C45B8-CA81-C34E-B36D-CFDA55931520}" type="pres">
      <dgm:prSet presAssocID="{99D1A832-99E3-7D46-A3A2-D099205B0038}" presName="childNode2tx" presStyleLbl="bgAcc1" presStyleIdx="1" presStyleCnt="3">
        <dgm:presLayoutVars>
          <dgm:bulletEnabled val="1"/>
        </dgm:presLayoutVars>
      </dgm:prSet>
      <dgm:spPr/>
      <dgm:t>
        <a:bodyPr/>
        <a:lstStyle/>
        <a:p>
          <a:endParaRPr lang="en-US"/>
        </a:p>
      </dgm:t>
    </dgm:pt>
    <dgm:pt modelId="{534DA279-67A4-2E47-B9A9-6CB284C3A13A}" type="pres">
      <dgm:prSet presAssocID="{99D1A832-99E3-7D46-A3A2-D099205B0038}" presName="parentNode2" presStyleLbl="node1" presStyleIdx="1" presStyleCnt="3">
        <dgm:presLayoutVars>
          <dgm:chMax val="0"/>
          <dgm:bulletEnabled val="1"/>
        </dgm:presLayoutVars>
      </dgm:prSet>
      <dgm:spPr/>
      <dgm:t>
        <a:bodyPr/>
        <a:lstStyle/>
        <a:p>
          <a:endParaRPr lang="en-US"/>
        </a:p>
      </dgm:t>
    </dgm:pt>
    <dgm:pt modelId="{D2D45D87-8FA4-7D40-9C95-B8527ACD8F8E}" type="pres">
      <dgm:prSet presAssocID="{99D1A832-99E3-7D46-A3A2-D099205B0038}" presName="connSite2" presStyleCnt="0"/>
      <dgm:spPr/>
    </dgm:pt>
    <dgm:pt modelId="{F36D9C99-48E5-5C4F-86AC-A8B805801E67}" type="pres">
      <dgm:prSet presAssocID="{BB19AC12-46B4-564D-AD0F-D7FB18601581}" presName="Name18" presStyleLbl="sibTrans2D1" presStyleIdx="1" presStyleCnt="2"/>
      <dgm:spPr/>
      <dgm:t>
        <a:bodyPr/>
        <a:lstStyle/>
        <a:p>
          <a:endParaRPr lang="en-US"/>
        </a:p>
      </dgm:t>
    </dgm:pt>
    <dgm:pt modelId="{2D390902-F433-C547-89E3-0A9689D1ECD6}" type="pres">
      <dgm:prSet presAssocID="{AE073B2A-C6FA-1D49-9A4A-E5653731B2CA}" presName="composite1" presStyleCnt="0"/>
      <dgm:spPr/>
    </dgm:pt>
    <dgm:pt modelId="{638ED694-7C8E-864C-87DE-0170EA5CBE62}" type="pres">
      <dgm:prSet presAssocID="{AE073B2A-C6FA-1D49-9A4A-E5653731B2CA}" presName="dummyNode1" presStyleLbl="node1" presStyleIdx="1" presStyleCnt="3"/>
      <dgm:spPr/>
    </dgm:pt>
    <dgm:pt modelId="{DEC14E26-90E7-CE4A-945A-76B0243EA310}" type="pres">
      <dgm:prSet presAssocID="{AE073B2A-C6FA-1D49-9A4A-E5653731B2CA}" presName="childNode1" presStyleLbl="bgAcc1" presStyleIdx="2" presStyleCnt="3">
        <dgm:presLayoutVars>
          <dgm:bulletEnabled val="1"/>
        </dgm:presLayoutVars>
      </dgm:prSet>
      <dgm:spPr/>
      <dgm:t>
        <a:bodyPr/>
        <a:lstStyle/>
        <a:p>
          <a:endParaRPr lang="en-US"/>
        </a:p>
      </dgm:t>
    </dgm:pt>
    <dgm:pt modelId="{C7131C16-0ADE-E540-8262-6A14902125A6}" type="pres">
      <dgm:prSet presAssocID="{AE073B2A-C6FA-1D49-9A4A-E5653731B2CA}" presName="childNode1tx" presStyleLbl="bgAcc1" presStyleIdx="2" presStyleCnt="3">
        <dgm:presLayoutVars>
          <dgm:bulletEnabled val="1"/>
        </dgm:presLayoutVars>
      </dgm:prSet>
      <dgm:spPr/>
      <dgm:t>
        <a:bodyPr/>
        <a:lstStyle/>
        <a:p>
          <a:endParaRPr lang="en-US"/>
        </a:p>
      </dgm:t>
    </dgm:pt>
    <dgm:pt modelId="{00D53AA9-FEB5-4043-8E85-858FF0CF1B93}" type="pres">
      <dgm:prSet presAssocID="{AE073B2A-C6FA-1D49-9A4A-E5653731B2CA}" presName="parentNode1" presStyleLbl="node1" presStyleIdx="2" presStyleCnt="3">
        <dgm:presLayoutVars>
          <dgm:chMax val="1"/>
          <dgm:bulletEnabled val="1"/>
        </dgm:presLayoutVars>
      </dgm:prSet>
      <dgm:spPr/>
      <dgm:t>
        <a:bodyPr/>
        <a:lstStyle/>
        <a:p>
          <a:endParaRPr lang="en-US"/>
        </a:p>
      </dgm:t>
    </dgm:pt>
    <dgm:pt modelId="{E3B0F51C-3B5D-F54B-9647-2065244EEA8C}" type="pres">
      <dgm:prSet presAssocID="{AE073B2A-C6FA-1D49-9A4A-E5653731B2CA}" presName="connSite1" presStyleCnt="0"/>
      <dgm:spPr/>
    </dgm:pt>
  </dgm:ptLst>
  <dgm:cxnLst>
    <dgm:cxn modelId="{D7E15A39-3756-E547-AFAF-AA2BC2CB42CA}" srcId="{3F74AE3A-73F2-3544-A25E-DDF5C4D2E0C5}" destId="{AE073B2A-C6FA-1D49-9A4A-E5653731B2CA}" srcOrd="2" destOrd="0" parTransId="{388D9480-B346-7C4D-B470-F0B4F5C08CF6}" sibTransId="{BBDD0666-CF1D-9641-8D59-B12FC434CC67}"/>
    <dgm:cxn modelId="{2A548997-92DC-7140-8CBB-9F94E357FC04}" type="presOf" srcId="{AE073B2A-C6FA-1D49-9A4A-E5653731B2CA}" destId="{00D53AA9-FEB5-4043-8E85-858FF0CF1B93}" srcOrd="0" destOrd="0" presId="urn:microsoft.com/office/officeart/2005/8/layout/hProcess4"/>
    <dgm:cxn modelId="{F0917479-E403-7743-8EA1-4D7ED803CD32}" type="presOf" srcId="{D07CD3A5-0056-8547-B239-4AED50DABBD4}" destId="{C7131C16-0ADE-E540-8262-6A14902125A6}" srcOrd="1" destOrd="0" presId="urn:microsoft.com/office/officeart/2005/8/layout/hProcess4"/>
    <dgm:cxn modelId="{C241F800-0327-5440-BEA3-8BBCF480E53C}" type="presOf" srcId="{BB19AC12-46B4-564D-AD0F-D7FB18601581}" destId="{F36D9C99-48E5-5C4F-86AC-A8B805801E67}" srcOrd="0" destOrd="0" presId="urn:microsoft.com/office/officeart/2005/8/layout/hProcess4"/>
    <dgm:cxn modelId="{6B0EA017-1DA2-F246-8959-CB68E2FAAC49}" srcId="{99D1A832-99E3-7D46-A3A2-D099205B0038}" destId="{F7F5720D-EAD0-C244-849B-10BDC2FAB6B3}" srcOrd="0" destOrd="0" parTransId="{0616F93D-D721-B042-B1E4-F5580769F869}" sibTransId="{1686C651-369E-D84F-8717-47DE3C57AD11}"/>
    <dgm:cxn modelId="{D7D2F236-61E7-E448-B353-92873A797624}" type="presOf" srcId="{F7F5720D-EAD0-C244-849B-10BDC2FAB6B3}" destId="{48DAD8F4-D927-D24D-894C-68A99FE9D0AE}" srcOrd="0" destOrd="0" presId="urn:microsoft.com/office/officeart/2005/8/layout/hProcess4"/>
    <dgm:cxn modelId="{E180CE05-DE14-534B-8D13-B24F9E07C66E}" srcId="{AE073B2A-C6FA-1D49-9A4A-E5653731B2CA}" destId="{D07CD3A5-0056-8547-B239-4AED50DABBD4}" srcOrd="0" destOrd="0" parTransId="{FFC7C73C-DFE4-834C-87DB-81942EA7A87F}" sibTransId="{671A7E03-683B-4345-9907-9A8B6D5CA983}"/>
    <dgm:cxn modelId="{12D552A9-FC57-FC44-9474-C27831007210}" type="presOf" srcId="{899DC0AB-92E3-DB41-A8DA-879A27B4A7DA}" destId="{5B6D898A-9F17-9347-A1F8-4DBA89A7F2D1}" srcOrd="0" destOrd="0" presId="urn:microsoft.com/office/officeart/2005/8/layout/hProcess4"/>
    <dgm:cxn modelId="{488E6F29-A308-0F4D-999B-527C06232021}" type="presOf" srcId="{D07CD3A5-0056-8547-B239-4AED50DABBD4}" destId="{DEC14E26-90E7-CE4A-945A-76B0243EA310}" srcOrd="0" destOrd="0" presId="urn:microsoft.com/office/officeart/2005/8/layout/hProcess4"/>
    <dgm:cxn modelId="{2C2442C2-66A3-B24C-B226-E9A24E203C5E}" type="presOf" srcId="{3F74AE3A-73F2-3544-A25E-DDF5C4D2E0C5}" destId="{4C397CDC-6FA6-5F48-9FBB-421F0A585AF8}" srcOrd="0" destOrd="0" presId="urn:microsoft.com/office/officeart/2005/8/layout/hProcess4"/>
    <dgm:cxn modelId="{7AF0F18B-8E96-D141-B1DA-FA93A6EFEA10}" type="presOf" srcId="{00AFECDB-7707-3842-9483-7ECB147398B7}" destId="{159506F8-9FE0-154F-A17E-54908704BFFF}" srcOrd="0" destOrd="0" presId="urn:microsoft.com/office/officeart/2005/8/layout/hProcess4"/>
    <dgm:cxn modelId="{97BF937C-D153-8843-99DC-824E13D77453}" srcId="{4E338A2F-04AD-4245-A9E0-C9F726BE0812}" destId="{899DC0AB-92E3-DB41-A8DA-879A27B4A7DA}" srcOrd="0" destOrd="0" parTransId="{C8A2845D-4984-F340-BD01-274F11A342F7}" sibTransId="{1CDB90B3-F199-9544-95CF-4D2B8DD60848}"/>
    <dgm:cxn modelId="{E804FAB3-279F-9E41-8024-95216845FF90}" type="presOf" srcId="{F7F5720D-EAD0-C244-849B-10BDC2FAB6B3}" destId="{7F2C45B8-CA81-C34E-B36D-CFDA55931520}" srcOrd="1" destOrd="0" presId="urn:microsoft.com/office/officeart/2005/8/layout/hProcess4"/>
    <dgm:cxn modelId="{4C0FB34F-697C-6B42-8B5B-6D387E14FEB5}" srcId="{3F74AE3A-73F2-3544-A25E-DDF5C4D2E0C5}" destId="{99D1A832-99E3-7D46-A3A2-D099205B0038}" srcOrd="1" destOrd="0" parTransId="{D9ADF3FC-1F3A-2B4D-9A80-E76EBC9A25B0}" sibTransId="{BB19AC12-46B4-564D-AD0F-D7FB18601581}"/>
    <dgm:cxn modelId="{8157814B-268D-CA40-A94E-8790767805FC}" type="presOf" srcId="{99D1A832-99E3-7D46-A3A2-D099205B0038}" destId="{534DA279-67A4-2E47-B9A9-6CB284C3A13A}" srcOrd="0" destOrd="0" presId="urn:microsoft.com/office/officeart/2005/8/layout/hProcess4"/>
    <dgm:cxn modelId="{1D2AC599-7AD8-284B-A6EB-986445660DAA}" type="presOf" srcId="{899DC0AB-92E3-DB41-A8DA-879A27B4A7DA}" destId="{C4529D94-5C04-6E4F-95CC-9DB3F6919929}" srcOrd="1" destOrd="0" presId="urn:microsoft.com/office/officeart/2005/8/layout/hProcess4"/>
    <dgm:cxn modelId="{E45423DD-F77B-7D4E-AEC1-99328053CCB3}" srcId="{3F74AE3A-73F2-3544-A25E-DDF5C4D2E0C5}" destId="{4E338A2F-04AD-4245-A9E0-C9F726BE0812}" srcOrd="0" destOrd="0" parTransId="{1D3724EC-FF08-0D48-A804-6274DCE0C857}" sibTransId="{00AFECDB-7707-3842-9483-7ECB147398B7}"/>
    <dgm:cxn modelId="{4770C1CA-3E57-6843-B0E0-DDEC7BD5275A}" type="presOf" srcId="{4E338A2F-04AD-4245-A9E0-C9F726BE0812}" destId="{3B1D6A51-FF54-5A4A-9544-86B59CF73BAD}" srcOrd="0" destOrd="0" presId="urn:microsoft.com/office/officeart/2005/8/layout/hProcess4"/>
    <dgm:cxn modelId="{ECF71B70-566C-B14F-873C-D1B02D320761}" type="presParOf" srcId="{4C397CDC-6FA6-5F48-9FBB-421F0A585AF8}" destId="{1CA0AF0F-3AA4-F74F-B658-4AEA6ED2A5DD}" srcOrd="0" destOrd="0" presId="urn:microsoft.com/office/officeart/2005/8/layout/hProcess4"/>
    <dgm:cxn modelId="{FEFFF8F5-6424-1A46-BB03-C74971B93F71}" type="presParOf" srcId="{4C397CDC-6FA6-5F48-9FBB-421F0A585AF8}" destId="{443A497E-D156-5B4C-9AD7-6AEEE6ECC907}" srcOrd="1" destOrd="0" presId="urn:microsoft.com/office/officeart/2005/8/layout/hProcess4"/>
    <dgm:cxn modelId="{05D613BC-1194-224A-85E6-B4D2680CEF94}" type="presParOf" srcId="{4C397CDC-6FA6-5F48-9FBB-421F0A585AF8}" destId="{3074C6FC-E6B7-574D-B322-F591C8CE82D2}" srcOrd="2" destOrd="0" presId="urn:microsoft.com/office/officeart/2005/8/layout/hProcess4"/>
    <dgm:cxn modelId="{E842EE9F-A9FA-C840-8F35-E5505E10AB3E}" type="presParOf" srcId="{3074C6FC-E6B7-574D-B322-F591C8CE82D2}" destId="{0A0B62A4-D02E-9945-824A-88F1DB63C9A0}" srcOrd="0" destOrd="0" presId="urn:microsoft.com/office/officeart/2005/8/layout/hProcess4"/>
    <dgm:cxn modelId="{B126DFB6-175A-184B-B946-91E1CEBAA637}" type="presParOf" srcId="{0A0B62A4-D02E-9945-824A-88F1DB63C9A0}" destId="{3BC5689D-13B6-0044-B747-4A82E36756A1}" srcOrd="0" destOrd="0" presId="urn:microsoft.com/office/officeart/2005/8/layout/hProcess4"/>
    <dgm:cxn modelId="{FFC6573F-D315-9B4A-B269-91504209D376}" type="presParOf" srcId="{0A0B62A4-D02E-9945-824A-88F1DB63C9A0}" destId="{5B6D898A-9F17-9347-A1F8-4DBA89A7F2D1}" srcOrd="1" destOrd="0" presId="urn:microsoft.com/office/officeart/2005/8/layout/hProcess4"/>
    <dgm:cxn modelId="{EDAF51EE-98B5-0D47-80BC-94F592A0C935}" type="presParOf" srcId="{0A0B62A4-D02E-9945-824A-88F1DB63C9A0}" destId="{C4529D94-5C04-6E4F-95CC-9DB3F6919929}" srcOrd="2" destOrd="0" presId="urn:microsoft.com/office/officeart/2005/8/layout/hProcess4"/>
    <dgm:cxn modelId="{1D2194E5-A9D8-EE48-9C32-C4B6B6BE465A}" type="presParOf" srcId="{0A0B62A4-D02E-9945-824A-88F1DB63C9A0}" destId="{3B1D6A51-FF54-5A4A-9544-86B59CF73BAD}" srcOrd="3" destOrd="0" presId="urn:microsoft.com/office/officeart/2005/8/layout/hProcess4"/>
    <dgm:cxn modelId="{F55A1004-370E-F444-8C3D-7AA1D8092EF4}" type="presParOf" srcId="{0A0B62A4-D02E-9945-824A-88F1DB63C9A0}" destId="{BB6E90C9-3F85-4D4B-B93D-F717FCBAC6CC}" srcOrd="4" destOrd="0" presId="urn:microsoft.com/office/officeart/2005/8/layout/hProcess4"/>
    <dgm:cxn modelId="{D66EF549-6912-984D-B3DF-F1A0428A6460}" type="presParOf" srcId="{3074C6FC-E6B7-574D-B322-F591C8CE82D2}" destId="{159506F8-9FE0-154F-A17E-54908704BFFF}" srcOrd="1" destOrd="0" presId="urn:microsoft.com/office/officeart/2005/8/layout/hProcess4"/>
    <dgm:cxn modelId="{1BA0F542-924C-BF4F-83E9-7B3B5BA7B338}" type="presParOf" srcId="{3074C6FC-E6B7-574D-B322-F591C8CE82D2}" destId="{F2B799E4-1330-AC4C-A02D-E1DA84A29433}" srcOrd="2" destOrd="0" presId="urn:microsoft.com/office/officeart/2005/8/layout/hProcess4"/>
    <dgm:cxn modelId="{942B740E-38FA-CB4E-B86E-B5DC8FAB4BDC}" type="presParOf" srcId="{F2B799E4-1330-AC4C-A02D-E1DA84A29433}" destId="{ED3CC600-ED19-0B46-912D-3F9B56F01D1A}" srcOrd="0" destOrd="0" presId="urn:microsoft.com/office/officeart/2005/8/layout/hProcess4"/>
    <dgm:cxn modelId="{FF390FFB-4669-9A4B-A0EC-C9119023AE18}" type="presParOf" srcId="{F2B799E4-1330-AC4C-A02D-E1DA84A29433}" destId="{48DAD8F4-D927-D24D-894C-68A99FE9D0AE}" srcOrd="1" destOrd="0" presId="urn:microsoft.com/office/officeart/2005/8/layout/hProcess4"/>
    <dgm:cxn modelId="{81EAB948-9D43-E04D-A943-1AFC0284307B}" type="presParOf" srcId="{F2B799E4-1330-AC4C-A02D-E1DA84A29433}" destId="{7F2C45B8-CA81-C34E-B36D-CFDA55931520}" srcOrd="2" destOrd="0" presId="urn:microsoft.com/office/officeart/2005/8/layout/hProcess4"/>
    <dgm:cxn modelId="{25AF9A5F-18A0-CF4B-BC9D-061C47466C5A}" type="presParOf" srcId="{F2B799E4-1330-AC4C-A02D-E1DA84A29433}" destId="{534DA279-67A4-2E47-B9A9-6CB284C3A13A}" srcOrd="3" destOrd="0" presId="urn:microsoft.com/office/officeart/2005/8/layout/hProcess4"/>
    <dgm:cxn modelId="{4A42D375-23A0-124E-B0E8-F4549AE5FAEC}" type="presParOf" srcId="{F2B799E4-1330-AC4C-A02D-E1DA84A29433}" destId="{D2D45D87-8FA4-7D40-9C95-B8527ACD8F8E}" srcOrd="4" destOrd="0" presId="urn:microsoft.com/office/officeart/2005/8/layout/hProcess4"/>
    <dgm:cxn modelId="{27F6CF46-9E88-7744-8013-321F0ADA205B}" type="presParOf" srcId="{3074C6FC-E6B7-574D-B322-F591C8CE82D2}" destId="{F36D9C99-48E5-5C4F-86AC-A8B805801E67}" srcOrd="3" destOrd="0" presId="urn:microsoft.com/office/officeart/2005/8/layout/hProcess4"/>
    <dgm:cxn modelId="{B9155198-52A0-4F41-954D-C20179D36166}" type="presParOf" srcId="{3074C6FC-E6B7-574D-B322-F591C8CE82D2}" destId="{2D390902-F433-C547-89E3-0A9689D1ECD6}" srcOrd="4" destOrd="0" presId="urn:microsoft.com/office/officeart/2005/8/layout/hProcess4"/>
    <dgm:cxn modelId="{5E6636B7-3ED8-234C-BAE3-E15E0E841843}" type="presParOf" srcId="{2D390902-F433-C547-89E3-0A9689D1ECD6}" destId="{638ED694-7C8E-864C-87DE-0170EA5CBE62}" srcOrd="0" destOrd="0" presId="urn:microsoft.com/office/officeart/2005/8/layout/hProcess4"/>
    <dgm:cxn modelId="{C71CC6BA-071C-9042-99E7-AE572F17F462}" type="presParOf" srcId="{2D390902-F433-C547-89E3-0A9689D1ECD6}" destId="{DEC14E26-90E7-CE4A-945A-76B0243EA310}" srcOrd="1" destOrd="0" presId="urn:microsoft.com/office/officeart/2005/8/layout/hProcess4"/>
    <dgm:cxn modelId="{037CA25B-FBB0-B24E-BB34-2755C195DE7F}" type="presParOf" srcId="{2D390902-F433-C547-89E3-0A9689D1ECD6}" destId="{C7131C16-0ADE-E540-8262-6A14902125A6}" srcOrd="2" destOrd="0" presId="urn:microsoft.com/office/officeart/2005/8/layout/hProcess4"/>
    <dgm:cxn modelId="{83DF1DEF-19F6-F847-A6DF-6C7F79FA7355}" type="presParOf" srcId="{2D390902-F433-C547-89E3-0A9689D1ECD6}" destId="{00D53AA9-FEB5-4043-8E85-858FF0CF1B93}" srcOrd="3" destOrd="0" presId="urn:microsoft.com/office/officeart/2005/8/layout/hProcess4"/>
    <dgm:cxn modelId="{D4316872-A47A-544F-ADE4-F9032B5FCFA2}" type="presParOf" srcId="{2D390902-F433-C547-89E3-0A9689D1ECD6}" destId="{E3B0F51C-3B5D-F54B-9647-2065244EEA8C}" srcOrd="4" destOrd="0" presId="urn:microsoft.com/office/officeart/2005/8/layout/h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46164-D665-45D7-B631-C786DFFE43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F1CF6C-C543-439A-AA33-023588753F5E}">
      <dgm:prSet/>
      <dgm:spPr/>
      <dgm:t>
        <a:bodyPr/>
        <a:lstStyle/>
        <a:p>
          <a:pPr>
            <a:lnSpc>
              <a:spcPct val="100000"/>
            </a:lnSpc>
          </a:pPr>
          <a:r>
            <a:rPr lang="en-US" dirty="0"/>
            <a:t>Develop Resilience: Connection, Purpose, Flexibility / Adaptability and Hope. </a:t>
          </a:r>
        </a:p>
      </dgm:t>
    </dgm:pt>
    <dgm:pt modelId="{C3C42A29-EB4E-45F5-BB48-521E42F56837}" type="parTrans" cxnId="{2A1533BA-D0F1-4E8E-AB46-F64084E6781D}">
      <dgm:prSet/>
      <dgm:spPr/>
      <dgm:t>
        <a:bodyPr/>
        <a:lstStyle/>
        <a:p>
          <a:endParaRPr lang="en-US"/>
        </a:p>
      </dgm:t>
    </dgm:pt>
    <dgm:pt modelId="{32AD03B4-2D77-44F5-8C99-E17B37E3E3C7}" type="sibTrans" cxnId="{2A1533BA-D0F1-4E8E-AB46-F64084E6781D}">
      <dgm:prSet/>
      <dgm:spPr/>
      <dgm:t>
        <a:bodyPr/>
        <a:lstStyle/>
        <a:p>
          <a:endParaRPr lang="en-US"/>
        </a:p>
      </dgm:t>
    </dgm:pt>
    <dgm:pt modelId="{F3613BA2-0CB5-449F-8029-9FAFB67E5263}">
      <dgm:prSet/>
      <dgm:spPr/>
      <dgm:t>
        <a:bodyPr/>
        <a:lstStyle/>
        <a:p>
          <a:pPr>
            <a:lnSpc>
              <a:spcPct val="100000"/>
            </a:lnSpc>
          </a:pPr>
          <a:r>
            <a:rPr lang="en-US" dirty="0"/>
            <a:t>Reminding yourself of things that motivate you to increase your sense of purpose and redefine that as you need to when things change, as well as the successes you are having. </a:t>
          </a:r>
        </a:p>
      </dgm:t>
    </dgm:pt>
    <dgm:pt modelId="{1F113E15-B409-4D77-BC93-C04AFDBBF95C}" type="parTrans" cxnId="{B90F3BE7-E429-4E49-9DA2-68E15ED02140}">
      <dgm:prSet/>
      <dgm:spPr/>
      <dgm:t>
        <a:bodyPr/>
        <a:lstStyle/>
        <a:p>
          <a:endParaRPr lang="en-US"/>
        </a:p>
      </dgm:t>
    </dgm:pt>
    <dgm:pt modelId="{BFA14AFD-E0F8-4B6D-AD6E-12AD3CFFBC2D}" type="sibTrans" cxnId="{B90F3BE7-E429-4E49-9DA2-68E15ED02140}">
      <dgm:prSet/>
      <dgm:spPr/>
      <dgm:t>
        <a:bodyPr/>
        <a:lstStyle/>
        <a:p>
          <a:endParaRPr lang="en-US"/>
        </a:p>
      </dgm:t>
    </dgm:pt>
    <dgm:pt modelId="{2FFA054C-74BB-4F42-95E8-4E681D4A8FBC}">
      <dgm:prSet/>
      <dgm:spPr/>
      <dgm:t>
        <a:bodyPr/>
        <a:lstStyle/>
        <a:p>
          <a:pPr>
            <a:lnSpc>
              <a:spcPct val="100000"/>
            </a:lnSpc>
          </a:pPr>
          <a:r>
            <a:rPr lang="en-US" dirty="0"/>
            <a:t>Maintaining and enhancing interpersonal boundaries: Know your limits. Say no to tasks that will take away from your work-life balance. Ask others to help when reaching limits.</a:t>
          </a:r>
        </a:p>
      </dgm:t>
    </dgm:pt>
    <dgm:pt modelId="{8D9075A4-E323-4A41-A7DD-EBE5E41905D7}" type="parTrans" cxnId="{D0F8266D-A274-42F0-B39D-A20DB2205FF4}">
      <dgm:prSet/>
      <dgm:spPr/>
      <dgm:t>
        <a:bodyPr/>
        <a:lstStyle/>
        <a:p>
          <a:endParaRPr lang="en-US"/>
        </a:p>
      </dgm:t>
    </dgm:pt>
    <dgm:pt modelId="{058ADE34-72C2-4629-A153-D80BC26CB2BF}" type="sibTrans" cxnId="{D0F8266D-A274-42F0-B39D-A20DB2205FF4}">
      <dgm:prSet/>
      <dgm:spPr/>
      <dgm:t>
        <a:bodyPr/>
        <a:lstStyle/>
        <a:p>
          <a:endParaRPr lang="en-US"/>
        </a:p>
      </dgm:t>
    </dgm:pt>
    <dgm:pt modelId="{85AF7793-C282-4EDD-A414-85CE6574DB48}">
      <dgm:prSet/>
      <dgm:spPr/>
      <dgm:t>
        <a:bodyPr/>
        <a:lstStyle/>
        <a:p>
          <a:pPr>
            <a:lnSpc>
              <a:spcPct val="100000"/>
            </a:lnSpc>
          </a:pPr>
          <a:r>
            <a:rPr lang="en-US" dirty="0"/>
            <a:t>Connect with people outside of work or socially within work.</a:t>
          </a:r>
        </a:p>
      </dgm:t>
    </dgm:pt>
    <dgm:pt modelId="{44C4F4D6-7153-4EED-86C1-ADB7D8A6131F}" type="parTrans" cxnId="{59B56D61-4B08-48FD-A9DD-E3BF0174CC22}">
      <dgm:prSet/>
      <dgm:spPr/>
      <dgm:t>
        <a:bodyPr/>
        <a:lstStyle/>
        <a:p>
          <a:endParaRPr lang="en-US"/>
        </a:p>
      </dgm:t>
    </dgm:pt>
    <dgm:pt modelId="{0AD6286B-F4D3-4F1E-BD3D-F3BAC34E15AF}" type="sibTrans" cxnId="{59B56D61-4B08-48FD-A9DD-E3BF0174CC22}">
      <dgm:prSet/>
      <dgm:spPr/>
      <dgm:t>
        <a:bodyPr/>
        <a:lstStyle/>
        <a:p>
          <a:endParaRPr lang="en-US"/>
        </a:p>
      </dgm:t>
    </dgm:pt>
    <dgm:pt modelId="{10BC157D-2633-4066-8539-22BBBBE51EB9}" type="pres">
      <dgm:prSet presAssocID="{37946164-D665-45D7-B631-C786DFFE4383}" presName="root" presStyleCnt="0">
        <dgm:presLayoutVars>
          <dgm:dir/>
          <dgm:resizeHandles val="exact"/>
        </dgm:presLayoutVars>
      </dgm:prSet>
      <dgm:spPr/>
      <dgm:t>
        <a:bodyPr/>
        <a:lstStyle/>
        <a:p>
          <a:endParaRPr lang="en-US"/>
        </a:p>
      </dgm:t>
    </dgm:pt>
    <dgm:pt modelId="{273F83F0-666E-4F42-9279-D7976852A6BD}" type="pres">
      <dgm:prSet presAssocID="{1FF1CF6C-C543-439A-AA33-023588753F5E}" presName="compNode" presStyleCnt="0"/>
      <dgm:spPr/>
    </dgm:pt>
    <dgm:pt modelId="{291496CB-5F62-4E39-8D8D-D37A90CE838A}" type="pres">
      <dgm:prSet presAssocID="{1FF1CF6C-C543-439A-AA33-023588753F5E}" presName="bgRect" presStyleLbl="bgShp" presStyleIdx="0" presStyleCnt="4"/>
      <dgm:spPr/>
    </dgm:pt>
    <dgm:pt modelId="{EE0B2DA8-B653-4744-ADB9-A9D4649DA018}" type="pres">
      <dgm:prSet presAssocID="{1FF1CF6C-C543-439A-AA33-023588753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ycle with People"/>
        </a:ext>
      </dgm:extLst>
    </dgm:pt>
    <dgm:pt modelId="{691E718F-03C0-4E78-A4C6-2837CD72EEA4}" type="pres">
      <dgm:prSet presAssocID="{1FF1CF6C-C543-439A-AA33-023588753F5E}" presName="spaceRect" presStyleCnt="0"/>
      <dgm:spPr/>
    </dgm:pt>
    <dgm:pt modelId="{8E01E7EF-3405-40D0-A679-F4DE2679E05E}" type="pres">
      <dgm:prSet presAssocID="{1FF1CF6C-C543-439A-AA33-023588753F5E}" presName="parTx" presStyleLbl="revTx" presStyleIdx="0" presStyleCnt="4">
        <dgm:presLayoutVars>
          <dgm:chMax val="0"/>
          <dgm:chPref val="0"/>
        </dgm:presLayoutVars>
      </dgm:prSet>
      <dgm:spPr/>
      <dgm:t>
        <a:bodyPr/>
        <a:lstStyle/>
        <a:p>
          <a:endParaRPr lang="en-US"/>
        </a:p>
      </dgm:t>
    </dgm:pt>
    <dgm:pt modelId="{B0C3CAEF-1DF7-4C21-8BD3-5A7CDE02234E}" type="pres">
      <dgm:prSet presAssocID="{32AD03B4-2D77-44F5-8C99-E17B37E3E3C7}" presName="sibTrans" presStyleCnt="0"/>
      <dgm:spPr/>
    </dgm:pt>
    <dgm:pt modelId="{FB4D92AA-2947-467B-9D7A-5A8C9A87442C}" type="pres">
      <dgm:prSet presAssocID="{F3613BA2-0CB5-449F-8029-9FAFB67E5263}" presName="compNode" presStyleCnt="0"/>
      <dgm:spPr/>
    </dgm:pt>
    <dgm:pt modelId="{EDE96BC7-1795-4C35-8D6B-413E757798D4}" type="pres">
      <dgm:prSet presAssocID="{F3613BA2-0CB5-449F-8029-9FAFB67E5263}" presName="bgRect" presStyleLbl="bgShp" presStyleIdx="1" presStyleCnt="4"/>
      <dgm:spPr/>
    </dgm:pt>
    <dgm:pt modelId="{F13E8759-725C-40D5-B0D5-4C777AC58CAD}" type="pres">
      <dgm:prSet presAssocID="{F3613BA2-0CB5-449F-8029-9FAFB67E52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98F9CA41-9FDC-40BF-A124-8AB268AB9893}" type="pres">
      <dgm:prSet presAssocID="{F3613BA2-0CB5-449F-8029-9FAFB67E5263}" presName="spaceRect" presStyleCnt="0"/>
      <dgm:spPr/>
    </dgm:pt>
    <dgm:pt modelId="{2D657DDF-50C5-4ED0-9EDE-54CD9CDEC601}" type="pres">
      <dgm:prSet presAssocID="{F3613BA2-0CB5-449F-8029-9FAFB67E5263}" presName="parTx" presStyleLbl="revTx" presStyleIdx="1" presStyleCnt="4">
        <dgm:presLayoutVars>
          <dgm:chMax val="0"/>
          <dgm:chPref val="0"/>
        </dgm:presLayoutVars>
      </dgm:prSet>
      <dgm:spPr/>
      <dgm:t>
        <a:bodyPr/>
        <a:lstStyle/>
        <a:p>
          <a:endParaRPr lang="en-US"/>
        </a:p>
      </dgm:t>
    </dgm:pt>
    <dgm:pt modelId="{FE42C6DF-C0BE-4C29-9960-DDA4C5DD6152}" type="pres">
      <dgm:prSet presAssocID="{BFA14AFD-E0F8-4B6D-AD6E-12AD3CFFBC2D}" presName="sibTrans" presStyleCnt="0"/>
      <dgm:spPr/>
    </dgm:pt>
    <dgm:pt modelId="{2541DECA-CBBB-4F7B-90BE-2C8B92472350}" type="pres">
      <dgm:prSet presAssocID="{2FFA054C-74BB-4F42-95E8-4E681D4A8FBC}" presName="compNode" presStyleCnt="0"/>
      <dgm:spPr/>
    </dgm:pt>
    <dgm:pt modelId="{2E085C75-8EBB-4701-87EE-E652EB31AAA1}" type="pres">
      <dgm:prSet presAssocID="{2FFA054C-74BB-4F42-95E8-4E681D4A8FBC}" presName="bgRect" presStyleLbl="bgShp" presStyleIdx="2" presStyleCnt="4"/>
      <dgm:spPr/>
    </dgm:pt>
    <dgm:pt modelId="{5CA92046-5BA4-47C7-A2DE-A9B926A4B810}" type="pres">
      <dgm:prSet presAssocID="{2FFA054C-74BB-4F42-95E8-4E681D4A8F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nnections"/>
        </a:ext>
      </dgm:extLst>
    </dgm:pt>
    <dgm:pt modelId="{FC00B05B-4DF3-410B-B96A-903D24BD260C}" type="pres">
      <dgm:prSet presAssocID="{2FFA054C-74BB-4F42-95E8-4E681D4A8FBC}" presName="spaceRect" presStyleCnt="0"/>
      <dgm:spPr/>
    </dgm:pt>
    <dgm:pt modelId="{5216E1DF-6C42-4D46-9441-1C255B55146C}" type="pres">
      <dgm:prSet presAssocID="{2FFA054C-74BB-4F42-95E8-4E681D4A8FBC}" presName="parTx" presStyleLbl="revTx" presStyleIdx="2" presStyleCnt="4">
        <dgm:presLayoutVars>
          <dgm:chMax val="0"/>
          <dgm:chPref val="0"/>
        </dgm:presLayoutVars>
      </dgm:prSet>
      <dgm:spPr/>
      <dgm:t>
        <a:bodyPr/>
        <a:lstStyle/>
        <a:p>
          <a:endParaRPr lang="en-US"/>
        </a:p>
      </dgm:t>
    </dgm:pt>
    <dgm:pt modelId="{EE4DB9A8-3E06-400B-B3BD-16784FB2C861}" type="pres">
      <dgm:prSet presAssocID="{058ADE34-72C2-4629-A153-D80BC26CB2BF}" presName="sibTrans" presStyleCnt="0"/>
      <dgm:spPr/>
    </dgm:pt>
    <dgm:pt modelId="{397C8F43-BDFE-4EC6-864B-071CD18CCA0A}" type="pres">
      <dgm:prSet presAssocID="{85AF7793-C282-4EDD-A414-85CE6574DB48}" presName="compNode" presStyleCnt="0"/>
      <dgm:spPr/>
    </dgm:pt>
    <dgm:pt modelId="{78ED3480-EA3D-4974-889A-DD0249DE65A1}" type="pres">
      <dgm:prSet presAssocID="{85AF7793-C282-4EDD-A414-85CE6574DB48}" presName="bgRect" presStyleLbl="bgShp" presStyleIdx="3" presStyleCnt="4"/>
      <dgm:spPr/>
    </dgm:pt>
    <dgm:pt modelId="{7227FFF1-A7BC-49D4-83D9-62A93F6F20B1}" type="pres">
      <dgm:prSet presAssocID="{85AF7793-C282-4EDD-A414-85CE6574DB48}" presName="iconRect" presStyleLbl="node1" presStyleIdx="3" presStyleCnt="4" custLinFactNeighborX="-3448" custLinFactNeighborY="-163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pt>
    <dgm:pt modelId="{658F4336-D263-4DC8-AB9F-E2FC0AC19D9D}" type="pres">
      <dgm:prSet presAssocID="{85AF7793-C282-4EDD-A414-85CE6574DB48}" presName="spaceRect" presStyleCnt="0"/>
      <dgm:spPr/>
    </dgm:pt>
    <dgm:pt modelId="{6F3A19FF-5442-4F83-A99A-B4268B18B74D}" type="pres">
      <dgm:prSet presAssocID="{85AF7793-C282-4EDD-A414-85CE6574DB48}" presName="parTx" presStyleLbl="revTx" presStyleIdx="3" presStyleCnt="4">
        <dgm:presLayoutVars>
          <dgm:chMax val="0"/>
          <dgm:chPref val="0"/>
        </dgm:presLayoutVars>
      </dgm:prSet>
      <dgm:spPr/>
      <dgm:t>
        <a:bodyPr/>
        <a:lstStyle/>
        <a:p>
          <a:endParaRPr lang="en-US"/>
        </a:p>
      </dgm:t>
    </dgm:pt>
  </dgm:ptLst>
  <dgm:cxnLst>
    <dgm:cxn modelId="{961AC9FF-4285-4D17-84F4-FBD316CD176C}" type="presOf" srcId="{F3613BA2-0CB5-449F-8029-9FAFB67E5263}" destId="{2D657DDF-50C5-4ED0-9EDE-54CD9CDEC601}" srcOrd="0" destOrd="0" presId="urn:microsoft.com/office/officeart/2018/2/layout/IconVerticalSolidList"/>
    <dgm:cxn modelId="{2A1533BA-D0F1-4E8E-AB46-F64084E6781D}" srcId="{37946164-D665-45D7-B631-C786DFFE4383}" destId="{1FF1CF6C-C543-439A-AA33-023588753F5E}" srcOrd="0" destOrd="0" parTransId="{C3C42A29-EB4E-45F5-BB48-521E42F56837}" sibTransId="{32AD03B4-2D77-44F5-8C99-E17B37E3E3C7}"/>
    <dgm:cxn modelId="{D0F8266D-A274-42F0-B39D-A20DB2205FF4}" srcId="{37946164-D665-45D7-B631-C786DFFE4383}" destId="{2FFA054C-74BB-4F42-95E8-4E681D4A8FBC}" srcOrd="2" destOrd="0" parTransId="{8D9075A4-E323-4A41-A7DD-EBE5E41905D7}" sibTransId="{058ADE34-72C2-4629-A153-D80BC26CB2BF}"/>
    <dgm:cxn modelId="{7ACA866B-1009-4A57-B0DD-C7542CBC0B3C}" type="presOf" srcId="{1FF1CF6C-C543-439A-AA33-023588753F5E}" destId="{8E01E7EF-3405-40D0-A679-F4DE2679E05E}" srcOrd="0" destOrd="0" presId="urn:microsoft.com/office/officeart/2018/2/layout/IconVerticalSolidList"/>
    <dgm:cxn modelId="{C244A09A-DF83-4F93-A9E8-C68E51F4D873}" type="presOf" srcId="{37946164-D665-45D7-B631-C786DFFE4383}" destId="{10BC157D-2633-4066-8539-22BBBBE51EB9}" srcOrd="0" destOrd="0" presId="urn:microsoft.com/office/officeart/2018/2/layout/IconVerticalSolidList"/>
    <dgm:cxn modelId="{CC2FD19E-F92C-42F8-B284-E963D61CE4E1}" type="presOf" srcId="{2FFA054C-74BB-4F42-95E8-4E681D4A8FBC}" destId="{5216E1DF-6C42-4D46-9441-1C255B55146C}" srcOrd="0" destOrd="0" presId="urn:microsoft.com/office/officeart/2018/2/layout/IconVerticalSolidList"/>
    <dgm:cxn modelId="{59B56D61-4B08-48FD-A9DD-E3BF0174CC22}" srcId="{37946164-D665-45D7-B631-C786DFFE4383}" destId="{85AF7793-C282-4EDD-A414-85CE6574DB48}" srcOrd="3" destOrd="0" parTransId="{44C4F4D6-7153-4EED-86C1-ADB7D8A6131F}" sibTransId="{0AD6286B-F4D3-4F1E-BD3D-F3BAC34E15AF}"/>
    <dgm:cxn modelId="{B90F3BE7-E429-4E49-9DA2-68E15ED02140}" srcId="{37946164-D665-45D7-B631-C786DFFE4383}" destId="{F3613BA2-0CB5-449F-8029-9FAFB67E5263}" srcOrd="1" destOrd="0" parTransId="{1F113E15-B409-4D77-BC93-C04AFDBBF95C}" sibTransId="{BFA14AFD-E0F8-4B6D-AD6E-12AD3CFFBC2D}"/>
    <dgm:cxn modelId="{266AB5E6-22C5-49D1-A05B-851603B38B38}" type="presOf" srcId="{85AF7793-C282-4EDD-A414-85CE6574DB48}" destId="{6F3A19FF-5442-4F83-A99A-B4268B18B74D}" srcOrd="0" destOrd="0" presId="urn:microsoft.com/office/officeart/2018/2/layout/IconVerticalSolidList"/>
    <dgm:cxn modelId="{6D3ACE56-25E0-4FD4-9E8C-FD51FE7C2E2A}" type="presParOf" srcId="{10BC157D-2633-4066-8539-22BBBBE51EB9}" destId="{273F83F0-666E-4F42-9279-D7976852A6BD}" srcOrd="0" destOrd="0" presId="urn:microsoft.com/office/officeart/2018/2/layout/IconVerticalSolidList"/>
    <dgm:cxn modelId="{EDB2FDAC-FCB9-4F30-9ADD-2BAEA49161F1}" type="presParOf" srcId="{273F83F0-666E-4F42-9279-D7976852A6BD}" destId="{291496CB-5F62-4E39-8D8D-D37A90CE838A}" srcOrd="0" destOrd="0" presId="urn:microsoft.com/office/officeart/2018/2/layout/IconVerticalSolidList"/>
    <dgm:cxn modelId="{6E882761-7B8D-4502-B7FF-ECE826F85746}" type="presParOf" srcId="{273F83F0-666E-4F42-9279-D7976852A6BD}" destId="{EE0B2DA8-B653-4744-ADB9-A9D4649DA018}" srcOrd="1" destOrd="0" presId="urn:microsoft.com/office/officeart/2018/2/layout/IconVerticalSolidList"/>
    <dgm:cxn modelId="{9C33A688-1391-493C-8C3F-F386102D3E9A}" type="presParOf" srcId="{273F83F0-666E-4F42-9279-D7976852A6BD}" destId="{691E718F-03C0-4E78-A4C6-2837CD72EEA4}" srcOrd="2" destOrd="0" presId="urn:microsoft.com/office/officeart/2018/2/layout/IconVerticalSolidList"/>
    <dgm:cxn modelId="{22366435-1100-4A3F-AF37-9CFD745F1F10}" type="presParOf" srcId="{273F83F0-666E-4F42-9279-D7976852A6BD}" destId="{8E01E7EF-3405-40D0-A679-F4DE2679E05E}" srcOrd="3" destOrd="0" presId="urn:microsoft.com/office/officeart/2018/2/layout/IconVerticalSolidList"/>
    <dgm:cxn modelId="{D6BCBC95-33F3-4868-A731-D8D2680EAD36}" type="presParOf" srcId="{10BC157D-2633-4066-8539-22BBBBE51EB9}" destId="{B0C3CAEF-1DF7-4C21-8BD3-5A7CDE02234E}" srcOrd="1" destOrd="0" presId="urn:microsoft.com/office/officeart/2018/2/layout/IconVerticalSolidList"/>
    <dgm:cxn modelId="{76D9A212-1DC4-44C0-AFCB-8A1AFA713312}" type="presParOf" srcId="{10BC157D-2633-4066-8539-22BBBBE51EB9}" destId="{FB4D92AA-2947-467B-9D7A-5A8C9A87442C}" srcOrd="2" destOrd="0" presId="urn:microsoft.com/office/officeart/2018/2/layout/IconVerticalSolidList"/>
    <dgm:cxn modelId="{7C7AAC7D-1A7A-4CB9-BADA-549798319632}" type="presParOf" srcId="{FB4D92AA-2947-467B-9D7A-5A8C9A87442C}" destId="{EDE96BC7-1795-4C35-8D6B-413E757798D4}" srcOrd="0" destOrd="0" presId="urn:microsoft.com/office/officeart/2018/2/layout/IconVerticalSolidList"/>
    <dgm:cxn modelId="{D9A10543-79FB-4929-9314-5081676D0348}" type="presParOf" srcId="{FB4D92AA-2947-467B-9D7A-5A8C9A87442C}" destId="{F13E8759-725C-40D5-B0D5-4C777AC58CAD}" srcOrd="1" destOrd="0" presId="urn:microsoft.com/office/officeart/2018/2/layout/IconVerticalSolidList"/>
    <dgm:cxn modelId="{FB7FE592-A8AA-48EC-8493-D5D106A07CD6}" type="presParOf" srcId="{FB4D92AA-2947-467B-9D7A-5A8C9A87442C}" destId="{98F9CA41-9FDC-40BF-A124-8AB268AB9893}" srcOrd="2" destOrd="0" presId="urn:microsoft.com/office/officeart/2018/2/layout/IconVerticalSolidList"/>
    <dgm:cxn modelId="{5672E606-4EDA-4A2C-800D-F46A7CD4AB09}" type="presParOf" srcId="{FB4D92AA-2947-467B-9D7A-5A8C9A87442C}" destId="{2D657DDF-50C5-4ED0-9EDE-54CD9CDEC601}" srcOrd="3" destOrd="0" presId="urn:microsoft.com/office/officeart/2018/2/layout/IconVerticalSolidList"/>
    <dgm:cxn modelId="{90C4ED29-E787-4BB6-8E23-B8D8BB6D45B0}" type="presParOf" srcId="{10BC157D-2633-4066-8539-22BBBBE51EB9}" destId="{FE42C6DF-C0BE-4C29-9960-DDA4C5DD6152}" srcOrd="3" destOrd="0" presId="urn:microsoft.com/office/officeart/2018/2/layout/IconVerticalSolidList"/>
    <dgm:cxn modelId="{C88F7604-650F-42F0-8AD6-DB95CCB64380}" type="presParOf" srcId="{10BC157D-2633-4066-8539-22BBBBE51EB9}" destId="{2541DECA-CBBB-4F7B-90BE-2C8B92472350}" srcOrd="4" destOrd="0" presId="urn:microsoft.com/office/officeart/2018/2/layout/IconVerticalSolidList"/>
    <dgm:cxn modelId="{3147A066-9B64-45EA-A237-6A60ECEB5545}" type="presParOf" srcId="{2541DECA-CBBB-4F7B-90BE-2C8B92472350}" destId="{2E085C75-8EBB-4701-87EE-E652EB31AAA1}" srcOrd="0" destOrd="0" presId="urn:microsoft.com/office/officeart/2018/2/layout/IconVerticalSolidList"/>
    <dgm:cxn modelId="{3B203B30-5F32-4787-B351-527273964FB6}" type="presParOf" srcId="{2541DECA-CBBB-4F7B-90BE-2C8B92472350}" destId="{5CA92046-5BA4-47C7-A2DE-A9B926A4B810}" srcOrd="1" destOrd="0" presId="urn:microsoft.com/office/officeart/2018/2/layout/IconVerticalSolidList"/>
    <dgm:cxn modelId="{5F1166B2-A727-4E87-AFEA-405A22464D6F}" type="presParOf" srcId="{2541DECA-CBBB-4F7B-90BE-2C8B92472350}" destId="{FC00B05B-4DF3-410B-B96A-903D24BD260C}" srcOrd="2" destOrd="0" presId="urn:microsoft.com/office/officeart/2018/2/layout/IconVerticalSolidList"/>
    <dgm:cxn modelId="{4E7386E3-543A-457B-877B-6E08EF033287}" type="presParOf" srcId="{2541DECA-CBBB-4F7B-90BE-2C8B92472350}" destId="{5216E1DF-6C42-4D46-9441-1C255B55146C}" srcOrd="3" destOrd="0" presId="urn:microsoft.com/office/officeart/2018/2/layout/IconVerticalSolidList"/>
    <dgm:cxn modelId="{0BD677FD-9CF9-442F-81AD-618CED472564}" type="presParOf" srcId="{10BC157D-2633-4066-8539-22BBBBE51EB9}" destId="{EE4DB9A8-3E06-400B-B3BD-16784FB2C861}" srcOrd="5" destOrd="0" presId="urn:microsoft.com/office/officeart/2018/2/layout/IconVerticalSolidList"/>
    <dgm:cxn modelId="{8B8ED568-E9D6-4705-9BCC-4B20A0FB452C}" type="presParOf" srcId="{10BC157D-2633-4066-8539-22BBBBE51EB9}" destId="{397C8F43-BDFE-4EC6-864B-071CD18CCA0A}" srcOrd="6" destOrd="0" presId="urn:microsoft.com/office/officeart/2018/2/layout/IconVerticalSolidList"/>
    <dgm:cxn modelId="{2B1E6C45-7FE2-4CCC-A201-923C09816661}" type="presParOf" srcId="{397C8F43-BDFE-4EC6-864B-071CD18CCA0A}" destId="{78ED3480-EA3D-4974-889A-DD0249DE65A1}" srcOrd="0" destOrd="0" presId="urn:microsoft.com/office/officeart/2018/2/layout/IconVerticalSolidList"/>
    <dgm:cxn modelId="{1DDDD9E1-6408-48C6-B90D-EA43695CD582}" type="presParOf" srcId="{397C8F43-BDFE-4EC6-864B-071CD18CCA0A}" destId="{7227FFF1-A7BC-49D4-83D9-62A93F6F20B1}" srcOrd="1" destOrd="0" presId="urn:microsoft.com/office/officeart/2018/2/layout/IconVerticalSolidList"/>
    <dgm:cxn modelId="{4E661ED8-8E7F-4A1B-9BFF-34B115C9D0A0}" type="presParOf" srcId="{397C8F43-BDFE-4EC6-864B-071CD18CCA0A}" destId="{658F4336-D263-4DC8-AB9F-E2FC0AC19D9D}" srcOrd="2" destOrd="0" presId="urn:microsoft.com/office/officeart/2018/2/layout/IconVerticalSolidList"/>
    <dgm:cxn modelId="{288CF161-B68A-4FFC-BA0C-5E48C267339E}" type="presParOf" srcId="{397C8F43-BDFE-4EC6-864B-071CD18CCA0A}" destId="{6F3A19FF-5442-4F83-A99A-B4268B18B7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E6BE5-FB27-40D4-8FC9-ECC78018F5B7}">
      <dsp:nvSpPr>
        <dsp:cNvPr id="0" name=""/>
        <dsp:cNvSpPr/>
      </dsp:nvSpPr>
      <dsp:spPr>
        <a:xfrm>
          <a:off x="6889818" y="1313307"/>
          <a:ext cx="905132" cy="9051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75E6A-1AEC-4F5E-B05F-3EA8E61AFA8F}">
      <dsp:nvSpPr>
        <dsp:cNvPr id="0" name=""/>
        <dsp:cNvSpPr/>
      </dsp:nvSpPr>
      <dsp:spPr>
        <a:xfrm>
          <a:off x="2790871" y="2319470"/>
          <a:ext cx="2115450" cy="82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What to expect from a behavioral health standpoint over the next few months</a:t>
          </a:r>
        </a:p>
      </dsp:txBody>
      <dsp:txXfrm>
        <a:off x="2790871" y="2319470"/>
        <a:ext cx="2115450" cy="824317"/>
      </dsp:txXfrm>
    </dsp:sp>
    <dsp:sp modelId="{AD200FD7-ADD4-4F86-B6ED-C0F2FE299194}">
      <dsp:nvSpPr>
        <dsp:cNvPr id="0" name=""/>
        <dsp:cNvSpPr/>
      </dsp:nvSpPr>
      <dsp:spPr>
        <a:xfrm>
          <a:off x="1122" y="3250075"/>
          <a:ext cx="2586093" cy="384185"/>
        </a:xfrm>
        <a:prstGeom prst="rect">
          <a:avLst/>
        </a:prstGeom>
        <a:noFill/>
        <a:ln>
          <a:noFill/>
        </a:ln>
        <a:effectLst/>
      </dsp:spPr>
      <dsp:style>
        <a:lnRef idx="0">
          <a:scrgbClr r="0" g="0" b="0"/>
        </a:lnRef>
        <a:fillRef idx="0">
          <a:scrgbClr r="0" g="0" b="0"/>
        </a:fillRef>
        <a:effectRef idx="0">
          <a:scrgbClr r="0" g="0" b="0"/>
        </a:effectRef>
        <a:fontRef idx="minor"/>
      </dsp:style>
    </dsp:sp>
    <dsp:sp modelId="{3FE05AA7-F774-4777-8504-995BC0D66B21}">
      <dsp:nvSpPr>
        <dsp:cNvPr id="0" name=""/>
        <dsp:cNvSpPr/>
      </dsp:nvSpPr>
      <dsp:spPr>
        <a:xfrm>
          <a:off x="586955" y="1310890"/>
          <a:ext cx="905132" cy="9051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6A05A4-09C0-4A28-B911-9617311EA11F}">
      <dsp:nvSpPr>
        <dsp:cNvPr id="0" name=""/>
        <dsp:cNvSpPr/>
      </dsp:nvSpPr>
      <dsp:spPr>
        <a:xfrm>
          <a:off x="571278" y="2319033"/>
          <a:ext cx="936476" cy="82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Defining key terms</a:t>
          </a:r>
        </a:p>
      </dsp:txBody>
      <dsp:txXfrm>
        <a:off x="571278" y="2319033"/>
        <a:ext cx="936476" cy="824317"/>
      </dsp:txXfrm>
    </dsp:sp>
    <dsp:sp modelId="{17265BE0-A0DD-496E-9D65-C313E558F929}">
      <dsp:nvSpPr>
        <dsp:cNvPr id="0" name=""/>
        <dsp:cNvSpPr/>
      </dsp:nvSpPr>
      <dsp:spPr>
        <a:xfrm>
          <a:off x="3039783" y="3250075"/>
          <a:ext cx="2586093" cy="384185"/>
        </a:xfrm>
        <a:prstGeom prst="rect">
          <a:avLst/>
        </a:prstGeom>
        <a:noFill/>
        <a:ln>
          <a:noFill/>
        </a:ln>
        <a:effectLst/>
      </dsp:spPr>
      <dsp:style>
        <a:lnRef idx="0">
          <a:scrgbClr r="0" g="0" b="0"/>
        </a:lnRef>
        <a:fillRef idx="0">
          <a:scrgbClr r="0" g="0" b="0"/>
        </a:fillRef>
        <a:effectRef idx="0">
          <a:scrgbClr r="0" g="0" b="0"/>
        </a:effectRef>
        <a:fontRef idx="minor"/>
      </dsp:style>
    </dsp:sp>
    <dsp:sp modelId="{0698CDE3-217C-475D-B9CD-13567D3A28B2}">
      <dsp:nvSpPr>
        <dsp:cNvPr id="0" name=""/>
        <dsp:cNvSpPr/>
      </dsp:nvSpPr>
      <dsp:spPr>
        <a:xfrm>
          <a:off x="9829206" y="1313307"/>
          <a:ext cx="905132" cy="9051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360B-E287-4E7B-9E35-1ED74714C354}">
      <dsp:nvSpPr>
        <dsp:cNvPr id="0" name=""/>
        <dsp:cNvSpPr/>
      </dsp:nvSpPr>
      <dsp:spPr>
        <a:xfrm>
          <a:off x="9419585" y="2312356"/>
          <a:ext cx="1985576" cy="82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Developing healthy teams and resilience in the workplace</a:t>
          </a:r>
        </a:p>
      </dsp:txBody>
      <dsp:txXfrm>
        <a:off x="9419585" y="2312356"/>
        <a:ext cx="1985576" cy="824317"/>
      </dsp:txXfrm>
    </dsp:sp>
    <dsp:sp modelId="{E4DB302E-54FC-4EC9-B54C-795FC12A39D6}">
      <dsp:nvSpPr>
        <dsp:cNvPr id="0" name=""/>
        <dsp:cNvSpPr/>
      </dsp:nvSpPr>
      <dsp:spPr>
        <a:xfrm>
          <a:off x="6078443" y="3250075"/>
          <a:ext cx="2586093" cy="384185"/>
        </a:xfrm>
        <a:prstGeom prst="rect">
          <a:avLst/>
        </a:prstGeom>
        <a:noFill/>
        <a:ln>
          <a:noFill/>
        </a:ln>
        <a:effectLst/>
      </dsp:spPr>
      <dsp:style>
        <a:lnRef idx="0">
          <a:scrgbClr r="0" g="0" b="0"/>
        </a:lnRef>
        <a:fillRef idx="0">
          <a:scrgbClr r="0" g="0" b="0"/>
        </a:fillRef>
        <a:effectRef idx="0">
          <a:scrgbClr r="0" g="0" b="0"/>
        </a:effectRef>
        <a:fontRef idx="minor"/>
      </dsp:style>
    </dsp:sp>
    <dsp:sp modelId="{D4FB12DF-541E-CA4E-9D20-F753782F2DB7}">
      <dsp:nvSpPr>
        <dsp:cNvPr id="0" name=""/>
        <dsp:cNvSpPr/>
      </dsp:nvSpPr>
      <dsp:spPr>
        <a:xfrm>
          <a:off x="3421900" y="1313307"/>
          <a:ext cx="905132" cy="9051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7175C-48BC-0A49-8272-C3EF584F3C5C}">
      <dsp:nvSpPr>
        <dsp:cNvPr id="0" name=""/>
        <dsp:cNvSpPr/>
      </dsp:nvSpPr>
      <dsp:spPr>
        <a:xfrm>
          <a:off x="6356991" y="2347323"/>
          <a:ext cx="2107614" cy="82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b="1" kern="1200" dirty="0"/>
            <a:t>Understanding impacts to you and your teams</a:t>
          </a:r>
        </a:p>
      </dsp:txBody>
      <dsp:txXfrm>
        <a:off x="6356991" y="2347323"/>
        <a:ext cx="2107614" cy="824317"/>
      </dsp:txXfrm>
    </dsp:sp>
    <dsp:sp modelId="{CE3E4BB6-500D-664E-A663-A8252B91EBAE}">
      <dsp:nvSpPr>
        <dsp:cNvPr id="0" name=""/>
        <dsp:cNvSpPr/>
      </dsp:nvSpPr>
      <dsp:spPr>
        <a:xfrm>
          <a:off x="9117103" y="3250075"/>
          <a:ext cx="2586093" cy="3841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D898A-9F17-9347-A1F8-4DBA89A7F2D1}">
      <dsp:nvSpPr>
        <dsp:cNvPr id="0" name=""/>
        <dsp:cNvSpPr/>
      </dsp:nvSpPr>
      <dsp:spPr>
        <a:xfrm>
          <a:off x="141"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Ask open ended questions</a:t>
          </a:r>
        </a:p>
      </dsp:txBody>
      <dsp:txXfrm>
        <a:off x="43163" y="1817608"/>
        <a:ext cx="2180582" cy="1382843"/>
      </dsp:txXfrm>
    </dsp:sp>
    <dsp:sp modelId="{159506F8-9FE0-154F-A17E-54908704BFFF}">
      <dsp:nvSpPr>
        <dsp:cNvPr id="0" name=""/>
        <dsp:cNvSpPr/>
      </dsp:nvSpPr>
      <dsp:spPr>
        <a:xfrm>
          <a:off x="1300946" y="2316885"/>
          <a:ext cx="2356306" cy="2356306"/>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D6A51-FF54-5A4A-9544-86B59CF73BAD}">
      <dsp:nvSpPr>
        <dsp:cNvPr id="0" name=""/>
        <dsp:cNvSpPr/>
      </dsp:nvSpPr>
      <dsp:spPr>
        <a:xfrm>
          <a:off x="503836"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Clarify</a:t>
          </a:r>
        </a:p>
      </dsp:txBody>
      <dsp:txXfrm>
        <a:off x="527303" y="3266941"/>
        <a:ext cx="1967845" cy="754277"/>
      </dsp:txXfrm>
    </dsp:sp>
    <dsp:sp modelId="{48DAD8F4-D927-D24D-894C-68A99FE9D0AE}">
      <dsp:nvSpPr>
        <dsp:cNvPr id="0" name=""/>
        <dsp:cNvSpPr/>
      </dsp:nvSpPr>
      <dsp:spPr>
        <a:xfrm>
          <a:off x="2804762"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Summarize what you think you heard</a:t>
          </a:r>
        </a:p>
      </dsp:txBody>
      <dsp:txXfrm>
        <a:off x="2847784" y="2218214"/>
        <a:ext cx="2180582" cy="1382843"/>
      </dsp:txXfrm>
    </dsp:sp>
    <dsp:sp modelId="{F36D9C99-48E5-5C4F-86AC-A8B805801E67}">
      <dsp:nvSpPr>
        <dsp:cNvPr id="0" name=""/>
        <dsp:cNvSpPr/>
      </dsp:nvSpPr>
      <dsp:spPr>
        <a:xfrm>
          <a:off x="4086679" y="672173"/>
          <a:ext cx="2645930" cy="2645930"/>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4DA279-67A4-2E47-B9A9-6CB284C3A13A}">
      <dsp:nvSpPr>
        <dsp:cNvPr id="0" name=""/>
        <dsp:cNvSpPr/>
      </dsp:nvSpPr>
      <dsp:spPr>
        <a:xfrm>
          <a:off x="3308457" y="1373981"/>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Reflect</a:t>
          </a:r>
        </a:p>
      </dsp:txBody>
      <dsp:txXfrm>
        <a:off x="3331924" y="1397448"/>
        <a:ext cx="1967845" cy="754277"/>
      </dsp:txXfrm>
    </dsp:sp>
    <dsp:sp modelId="{DEC14E26-90E7-CE4A-945A-76B0243EA310}">
      <dsp:nvSpPr>
        <dsp:cNvPr id="0" name=""/>
        <dsp:cNvSpPr/>
      </dsp:nvSpPr>
      <dsp:spPr>
        <a:xfrm>
          <a:off x="5609383"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Listen with the intent to Care, not problem solve</a:t>
          </a:r>
        </a:p>
      </dsp:txBody>
      <dsp:txXfrm>
        <a:off x="5652405" y="1817608"/>
        <a:ext cx="2180582" cy="1382843"/>
      </dsp:txXfrm>
    </dsp:sp>
    <dsp:sp modelId="{00D53AA9-FEB5-4043-8E85-858FF0CF1B93}">
      <dsp:nvSpPr>
        <dsp:cNvPr id="0" name=""/>
        <dsp:cNvSpPr/>
      </dsp:nvSpPr>
      <dsp:spPr>
        <a:xfrm>
          <a:off x="6113078"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Express</a:t>
          </a:r>
          <a:r>
            <a:rPr lang="en-US" sz="2600" kern="1200" baseline="0" dirty="0"/>
            <a:t> Empathy</a:t>
          </a:r>
          <a:endParaRPr lang="en-US" sz="2600" kern="1200" dirty="0"/>
        </a:p>
      </dsp:txBody>
      <dsp:txXfrm>
        <a:off x="6136545" y="3266941"/>
        <a:ext cx="1967845" cy="754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96CB-5F62-4E39-8D8D-D37A90CE838A}">
      <dsp:nvSpPr>
        <dsp:cNvPr id="0" name=""/>
        <dsp:cNvSpPr/>
      </dsp:nvSpPr>
      <dsp:spPr>
        <a:xfrm>
          <a:off x="0" y="1902"/>
          <a:ext cx="10506456"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B2DA8-B653-4744-ADB9-A9D4649DA018}">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1E7EF-3405-40D0-A679-F4DE2679E05E}">
      <dsp:nvSpPr>
        <dsp:cNvPr id="0" name=""/>
        <dsp:cNvSpPr/>
      </dsp:nvSpPr>
      <dsp:spPr>
        <a:xfrm>
          <a:off x="1113940" y="190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lvl="0" algn="l" defTabSz="755650">
            <a:lnSpc>
              <a:spcPct val="100000"/>
            </a:lnSpc>
            <a:spcBef>
              <a:spcPct val="0"/>
            </a:spcBef>
            <a:spcAft>
              <a:spcPct val="35000"/>
            </a:spcAft>
          </a:pPr>
          <a:r>
            <a:rPr lang="en-US" sz="1700" kern="1200" dirty="0"/>
            <a:t>Develop Resilience: Connection, Purpose, Flexibility / Adaptability and Hope. </a:t>
          </a:r>
        </a:p>
      </dsp:txBody>
      <dsp:txXfrm>
        <a:off x="1113940" y="1902"/>
        <a:ext cx="9392515" cy="964450"/>
      </dsp:txXfrm>
    </dsp:sp>
    <dsp:sp modelId="{EDE96BC7-1795-4C35-8D6B-413E757798D4}">
      <dsp:nvSpPr>
        <dsp:cNvPr id="0" name=""/>
        <dsp:cNvSpPr/>
      </dsp:nvSpPr>
      <dsp:spPr>
        <a:xfrm>
          <a:off x="0" y="1207466"/>
          <a:ext cx="10506456"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8759-725C-40D5-B0D5-4C777AC58CAD}">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57DDF-50C5-4ED0-9EDE-54CD9CDEC601}">
      <dsp:nvSpPr>
        <dsp:cNvPr id="0" name=""/>
        <dsp:cNvSpPr/>
      </dsp:nvSpPr>
      <dsp:spPr>
        <a:xfrm>
          <a:off x="1113940" y="1207466"/>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lvl="0" algn="l" defTabSz="755650">
            <a:lnSpc>
              <a:spcPct val="100000"/>
            </a:lnSpc>
            <a:spcBef>
              <a:spcPct val="0"/>
            </a:spcBef>
            <a:spcAft>
              <a:spcPct val="35000"/>
            </a:spcAft>
          </a:pPr>
          <a:r>
            <a:rPr lang="en-US" sz="1700" kern="1200" dirty="0"/>
            <a:t>Reminding yourself of things that motivate you to increase your sense of purpose and redefine that as you need to when things change, as well as the successes you are having. </a:t>
          </a:r>
        </a:p>
      </dsp:txBody>
      <dsp:txXfrm>
        <a:off x="1113940" y="1207466"/>
        <a:ext cx="9392515" cy="964450"/>
      </dsp:txXfrm>
    </dsp:sp>
    <dsp:sp modelId="{2E085C75-8EBB-4701-87EE-E652EB31AAA1}">
      <dsp:nvSpPr>
        <dsp:cNvPr id="0" name=""/>
        <dsp:cNvSpPr/>
      </dsp:nvSpPr>
      <dsp:spPr>
        <a:xfrm>
          <a:off x="0" y="2413029"/>
          <a:ext cx="10506456"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92046-5BA4-47C7-A2DE-A9B926A4B810}">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6E1DF-6C42-4D46-9441-1C255B55146C}">
      <dsp:nvSpPr>
        <dsp:cNvPr id="0" name=""/>
        <dsp:cNvSpPr/>
      </dsp:nvSpPr>
      <dsp:spPr>
        <a:xfrm>
          <a:off x="1113940" y="2413029"/>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lvl="0" algn="l" defTabSz="755650">
            <a:lnSpc>
              <a:spcPct val="100000"/>
            </a:lnSpc>
            <a:spcBef>
              <a:spcPct val="0"/>
            </a:spcBef>
            <a:spcAft>
              <a:spcPct val="35000"/>
            </a:spcAft>
          </a:pPr>
          <a:r>
            <a:rPr lang="en-US" sz="1700" kern="1200" dirty="0"/>
            <a:t>Maintaining and enhancing interpersonal boundaries: Know your limits. Say no to tasks that will take away from your work-life balance. Ask others to help when reaching limits.</a:t>
          </a:r>
        </a:p>
      </dsp:txBody>
      <dsp:txXfrm>
        <a:off x="1113940" y="2413029"/>
        <a:ext cx="9392515" cy="964450"/>
      </dsp:txXfrm>
    </dsp:sp>
    <dsp:sp modelId="{78ED3480-EA3D-4974-889A-DD0249DE65A1}">
      <dsp:nvSpPr>
        <dsp:cNvPr id="0" name=""/>
        <dsp:cNvSpPr/>
      </dsp:nvSpPr>
      <dsp:spPr>
        <a:xfrm>
          <a:off x="0" y="3618592"/>
          <a:ext cx="10506456"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7FFF1-A7BC-49D4-83D9-62A93F6F20B1}">
      <dsp:nvSpPr>
        <dsp:cNvPr id="0" name=""/>
        <dsp:cNvSpPr/>
      </dsp:nvSpPr>
      <dsp:spPr>
        <a:xfrm>
          <a:off x="273456" y="3826915"/>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A19FF-5442-4F83-A99A-B4268B18B74D}">
      <dsp:nvSpPr>
        <dsp:cNvPr id="0" name=""/>
        <dsp:cNvSpPr/>
      </dsp:nvSpPr>
      <dsp:spPr>
        <a:xfrm>
          <a:off x="1113940" y="361859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lvl="0" algn="l" defTabSz="755650">
            <a:lnSpc>
              <a:spcPct val="100000"/>
            </a:lnSpc>
            <a:spcBef>
              <a:spcPct val="0"/>
            </a:spcBef>
            <a:spcAft>
              <a:spcPct val="35000"/>
            </a:spcAft>
          </a:pPr>
          <a:r>
            <a:rPr lang="en-US" sz="1700" kern="1200" dirty="0"/>
            <a:t>Connect with people outside of work or socially within work.</a:t>
          </a:r>
        </a:p>
      </dsp:txBody>
      <dsp:txXfrm>
        <a:off x="1113940" y="3618592"/>
        <a:ext cx="9392515" cy="96445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1A7BD-CCD7-1D42-A946-FAE911497D6C}"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E77F4-FB82-C44D-9EC6-22DA05537305}" type="slidenum">
              <a:rPr lang="en-US" smtClean="0"/>
              <a:t>‹#›</a:t>
            </a:fld>
            <a:endParaRPr lang="en-US"/>
          </a:p>
        </p:txBody>
      </p:sp>
    </p:spTree>
    <p:extLst>
      <p:ext uri="{BB962C8B-B14F-4D97-AF65-F5344CB8AC3E}">
        <p14:creationId xmlns:p14="http://schemas.microsoft.com/office/powerpoint/2010/main" val="157114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a:t>
            </a:fld>
            <a:endParaRPr lang="en-US" dirty="0"/>
          </a:p>
        </p:txBody>
      </p:sp>
    </p:spTree>
    <p:extLst>
      <p:ext uri="{BB962C8B-B14F-4D97-AF65-F5344CB8AC3E}">
        <p14:creationId xmlns:p14="http://schemas.microsoft.com/office/powerpoint/2010/main" val="208841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2</a:t>
            </a:fld>
            <a:endParaRPr lang="en-US"/>
          </a:p>
        </p:txBody>
      </p:sp>
    </p:spTree>
    <p:extLst>
      <p:ext uri="{BB962C8B-B14F-4D97-AF65-F5344CB8AC3E}">
        <p14:creationId xmlns:p14="http://schemas.microsoft.com/office/powerpoint/2010/main" val="275054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3</a:t>
            </a:fld>
            <a:endParaRPr lang="en-US"/>
          </a:p>
        </p:txBody>
      </p:sp>
    </p:spTree>
    <p:extLst>
      <p:ext uri="{BB962C8B-B14F-4D97-AF65-F5344CB8AC3E}">
        <p14:creationId xmlns:p14="http://schemas.microsoft.com/office/powerpoint/2010/main" val="62410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5</a:t>
            </a:fld>
            <a:endParaRPr lang="en-US"/>
          </a:p>
        </p:txBody>
      </p:sp>
    </p:spTree>
    <p:extLst>
      <p:ext uri="{BB962C8B-B14F-4D97-AF65-F5344CB8AC3E}">
        <p14:creationId xmlns:p14="http://schemas.microsoft.com/office/powerpoint/2010/main" val="32905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6E77F4-FB82-C44D-9EC6-22DA05537305}" type="slidenum">
              <a:rPr lang="en-US" smtClean="0"/>
              <a:t>15</a:t>
            </a:fld>
            <a:endParaRPr lang="en-US"/>
          </a:p>
        </p:txBody>
      </p:sp>
    </p:spTree>
    <p:extLst>
      <p:ext uri="{BB962C8B-B14F-4D97-AF65-F5344CB8AC3E}">
        <p14:creationId xmlns:p14="http://schemas.microsoft.com/office/powerpoint/2010/main" val="30711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19</a:t>
            </a:fld>
            <a:endParaRPr lang="en-US"/>
          </a:p>
        </p:txBody>
      </p:sp>
    </p:spTree>
    <p:extLst>
      <p:ext uri="{BB962C8B-B14F-4D97-AF65-F5344CB8AC3E}">
        <p14:creationId xmlns:p14="http://schemas.microsoft.com/office/powerpoint/2010/main" val="422289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E77F4-FB82-C44D-9EC6-22DA05537305}" type="slidenum">
              <a:rPr lang="en-US" smtClean="0"/>
              <a:t>26</a:t>
            </a:fld>
            <a:endParaRPr lang="en-US"/>
          </a:p>
        </p:txBody>
      </p:sp>
    </p:spTree>
    <p:extLst>
      <p:ext uri="{BB962C8B-B14F-4D97-AF65-F5344CB8AC3E}">
        <p14:creationId xmlns:p14="http://schemas.microsoft.com/office/powerpoint/2010/main" val="257201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E77F4-FB82-C44D-9EC6-22DA05537305}" type="slidenum">
              <a:rPr lang="en-US" smtClean="0"/>
              <a:t>27</a:t>
            </a:fld>
            <a:endParaRPr lang="en-US"/>
          </a:p>
        </p:txBody>
      </p:sp>
    </p:spTree>
    <p:extLst>
      <p:ext uri="{BB962C8B-B14F-4D97-AF65-F5344CB8AC3E}">
        <p14:creationId xmlns:p14="http://schemas.microsoft.com/office/powerpoint/2010/main" val="349291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39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984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391263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385627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A3B1-B44A-CA41-97FE-481DB58FC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10D1A1-15A2-E346-97E2-AEEBCC00FDC3}"/>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4" name="Footer Placeholder 3">
            <a:extLst>
              <a:ext uri="{FF2B5EF4-FFF2-40B4-BE49-F238E27FC236}">
                <a16:creationId xmlns:a16="http://schemas.microsoft.com/office/drawing/2014/main" id="{162C769B-B044-2D4F-8CA6-A9B423F52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844D1-E5CD-1240-BB7F-84827E51484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87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363751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140185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56062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2462386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267469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0382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16973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a:t>
            </a:r>
            <a:r>
              <a:rPr lang="en-US" sz="1800" baseline="0" dirty="0">
                <a:solidFill>
                  <a:srgbClr val="349D96"/>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395265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794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069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059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480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839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243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206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7168015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 id="2147483727" r:id="rId12"/>
    <p:sldLayoutId id="2147483728" r:id="rId13"/>
    <p:sldLayoutId id="2147483731" r:id="rId14"/>
    <p:sldLayoutId id="2147483729" r:id="rId15"/>
    <p:sldLayoutId id="2147483730" r:id="rId16"/>
    <p:sldLayoutId id="2147483732" r:id="rId17"/>
    <p:sldLayoutId id="2147483733" r:id="rId18"/>
    <p:sldLayoutId id="2147483734" r:id="rId19"/>
    <p:sldLayoutId id="2147483735" r:id="rId20"/>
    <p:sldLayoutId id="214748373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h.wa.gov/Portals/1/Documents/1600/coronavirus/BHG-COVID19-FamilyToolbox.pdf" TargetMode="External"/><Relationship Id="rId2" Type="http://schemas.openxmlformats.org/officeDocument/2006/relationships/hyperlink" Target="https://www.doh.wa.gov/Portals/1/Documents/1600/coronavirus/BHG-COVID19BehavioralHealthGroupImpactReferenceGuide.pdf" TargetMode="External"/><Relationship Id="rId1" Type="http://schemas.openxmlformats.org/officeDocument/2006/relationships/slideLayout" Target="../slideLayouts/slideLayout16.xml"/><Relationship Id="rId5" Type="http://schemas.openxmlformats.org/officeDocument/2006/relationships/hyperlink" Target="https://www.doh.wa.gov/Portals/1/Documents/1600/coronavirus/COVID-19-BuildingWorkplaceResilience.pdf" TargetMode="External"/><Relationship Id="rId4" Type="http://schemas.openxmlformats.org/officeDocument/2006/relationships/hyperlink" Target="https://coronavirus.wa.gov/sites/default/files/2020-07/COVID-19%20Coping%20HC%20Professionals_color.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wa.gov/information-for/you-and-your-family/mental-and-emotional-well-being" TargetMode="External"/><Relationship Id="rId2" Type="http://schemas.openxmlformats.org/officeDocument/2006/relationships/hyperlink" Target="https://www.doh.wa.gov/Emergencies/NovelCoronavirusOutbreak2020COVID19/HealthcareProviders/BehavioralHealthResources" TargetMode="Externa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https://des.wa.gov/services/training-and-development/online-learning-resources-workforce-development"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des.wa.gov/services/hr-finance/washington-state-employee-assistance-program-eap/covid-19-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36602" y="5480127"/>
            <a:ext cx="7237845" cy="1377873"/>
          </a:xfrm>
        </p:spPr>
        <p:txBody>
          <a:bodyPr>
            <a:noAutofit/>
          </a:bodyPr>
          <a:lstStyle/>
          <a:p>
            <a:pPr algn="r"/>
            <a:r>
              <a:rPr lang="en-US" sz="2800" b="1" dirty="0"/>
              <a:t>Trends, Workforce Impacts, &amp; Resources</a:t>
            </a:r>
          </a:p>
          <a:p>
            <a:pPr algn="r"/>
            <a:r>
              <a:rPr lang="en-US" sz="1600" b="1" dirty="0"/>
              <a:t>Kira Mauseth, Ph.D.</a:t>
            </a:r>
          </a:p>
          <a:p>
            <a:pPr algn="r"/>
            <a:r>
              <a:rPr lang="en-US" sz="1600" b="1" dirty="0"/>
              <a:t>Behavioral Health Strike Team</a:t>
            </a:r>
          </a:p>
        </p:txBody>
      </p:sp>
      <p:sp>
        <p:nvSpPr>
          <p:cNvPr id="3" name="Title 2"/>
          <p:cNvSpPr>
            <a:spLocks noGrp="1"/>
          </p:cNvSpPr>
          <p:nvPr>
            <p:ph type="title"/>
          </p:nvPr>
        </p:nvSpPr>
        <p:spPr>
          <a:xfrm>
            <a:off x="4433453" y="4808880"/>
            <a:ext cx="6844145" cy="417595"/>
          </a:xfrm>
        </p:spPr>
        <p:txBody>
          <a:bodyPr/>
          <a:lstStyle/>
          <a:p>
            <a:r>
              <a:rPr lang="en-US" sz="2400" dirty="0"/>
              <a:t>Behavioral health impacts of COVID-19</a:t>
            </a:r>
          </a:p>
        </p:txBody>
      </p:sp>
      <p:pic>
        <p:nvPicPr>
          <p:cNvPr id="4" name="Picture 3"/>
          <p:cNvPicPr>
            <a:picLocks noChangeAspect="1"/>
          </p:cNvPicPr>
          <p:nvPr/>
        </p:nvPicPr>
        <p:blipFill>
          <a:blip r:embed="rId3"/>
          <a:stretch>
            <a:fillRect/>
          </a:stretch>
        </p:blipFill>
        <p:spPr>
          <a:xfrm>
            <a:off x="449181" y="0"/>
            <a:ext cx="11373853" cy="4555228"/>
          </a:xfrm>
          <a:prstGeom prst="rect">
            <a:avLst/>
          </a:prstGeom>
        </p:spPr>
      </p:pic>
    </p:spTree>
    <p:extLst>
      <p:ext uri="{BB962C8B-B14F-4D97-AF65-F5344CB8AC3E}">
        <p14:creationId xmlns:p14="http://schemas.microsoft.com/office/powerpoint/2010/main" val="159518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749300" y="1248336"/>
            <a:ext cx="10998200" cy="5071457"/>
          </a:xfrm>
        </p:spPr>
        <p:txBody>
          <a:bodyPr/>
          <a:lstStyle/>
          <a:p>
            <a:pPr marL="0" indent="0">
              <a:buNone/>
            </a:pPr>
            <a:r>
              <a:rPr lang="en-US" b="1" dirty="0"/>
              <a:t>An eventual return to baseline levels of functioning</a:t>
            </a:r>
            <a:r>
              <a:rPr lang="en-US" dirty="0"/>
              <a:t> for many people should occur around 14 months after the initial outbreak</a:t>
            </a:r>
          </a:p>
          <a:p>
            <a:pPr marL="512763"/>
            <a:r>
              <a:rPr lang="en-US" dirty="0"/>
              <a:t>Assuming rates of infection do not significantly increase, and</a:t>
            </a:r>
          </a:p>
          <a:p>
            <a:pPr marL="512763"/>
            <a:r>
              <a:rPr lang="en-US" dirty="0"/>
              <a:t>A sense of a “new normal” is underway</a:t>
            </a:r>
          </a:p>
          <a:p>
            <a:pPr marL="227013" indent="0" algn="ctr">
              <a:buNone/>
            </a:pPr>
            <a:r>
              <a:rPr lang="en-US" sz="2400" b="1" i="1" dirty="0"/>
              <a:t>-OR-</a:t>
            </a:r>
          </a:p>
          <a:p>
            <a:pPr marL="0" indent="0">
              <a:spcBef>
                <a:spcPts val="2000"/>
              </a:spcBef>
              <a:buNone/>
            </a:pPr>
            <a:r>
              <a:rPr lang="en-US" dirty="0"/>
              <a:t>If COVID-19 cases dramatically increase in the fall months, </a:t>
            </a:r>
            <a:r>
              <a:rPr lang="en-US" b="1" dirty="0"/>
              <a:t>one of the major outcomes will likely be a trauma cascade</a:t>
            </a:r>
          </a:p>
          <a:p>
            <a:pPr marL="512763"/>
            <a:r>
              <a:rPr lang="en-US" dirty="0"/>
              <a:t>Disaster recovery cycle can either be repeated or prolonged</a:t>
            </a:r>
          </a:p>
          <a:p>
            <a:pPr marL="512763"/>
            <a:r>
              <a:rPr lang="en-US" dirty="0"/>
              <a:t>Reduced ability to emotionally recover due to additional/ongoing impacts</a:t>
            </a:r>
          </a:p>
          <a:p>
            <a:pPr marL="512763"/>
            <a:r>
              <a:rPr lang="en-US" dirty="0"/>
              <a:t>Other impacts (economic, social) will also play a role</a:t>
            </a:r>
          </a:p>
          <a:p>
            <a:pPr marL="0" indent="0">
              <a:spcBef>
                <a:spcPts val="2000"/>
              </a:spcBef>
              <a:buNone/>
            </a:pPr>
            <a:endParaRPr lang="en-US" sz="2400" dirty="0"/>
          </a:p>
          <a:p>
            <a:pPr marL="0" indent="0">
              <a:spcBef>
                <a:spcPts val="2000"/>
              </a:spcBef>
              <a:buNone/>
            </a:pPr>
            <a:endParaRPr lang="en-US" sz="2400" dirty="0">
              <a:solidFill>
                <a:srgbClr val="000000"/>
              </a:solidFill>
            </a:endParaRPr>
          </a:p>
          <a:p>
            <a:pPr marL="0" indent="0">
              <a:buNone/>
            </a:pPr>
            <a:endParaRPr lang="en-US" dirty="0"/>
          </a:p>
        </p:txBody>
      </p:sp>
      <p:sp>
        <p:nvSpPr>
          <p:cNvPr id="5" name="Title 2"/>
          <p:cNvSpPr txBox="1">
            <a:spLocks/>
          </p:cNvSpPr>
          <p:nvPr/>
        </p:nvSpPr>
        <p:spPr>
          <a:xfrm>
            <a:off x="152402" y="538207"/>
            <a:ext cx="12191997" cy="488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r>
              <a:rPr lang="en-US" sz="2800" b="1" dirty="0"/>
              <a:t>Recovery vs Return to Baseline</a:t>
            </a:r>
            <a:endParaRPr lang="en-US" dirty="0"/>
          </a:p>
        </p:txBody>
      </p:sp>
    </p:spTree>
    <p:extLst>
      <p:ext uri="{BB962C8B-B14F-4D97-AF65-F5344CB8AC3E}">
        <p14:creationId xmlns:p14="http://schemas.microsoft.com/office/powerpoint/2010/main" val="77997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355600" y="1237800"/>
            <a:ext cx="11480800" cy="5620200"/>
          </a:xfrm>
        </p:spPr>
        <p:txBody>
          <a:bodyPr/>
          <a:lstStyle/>
          <a:p>
            <a:pPr marL="0" indent="0">
              <a:buNone/>
            </a:pPr>
            <a:r>
              <a:rPr lang="en-US" sz="2800" u="sng" dirty="0"/>
              <a:t>Typical long-term response to disasters is resilience</a:t>
            </a:r>
            <a:r>
              <a:rPr lang="en-US" sz="2800" dirty="0"/>
              <a:t>, rather than disorder. Resilience is something that </a:t>
            </a:r>
            <a:r>
              <a:rPr lang="en-US" sz="2800" u="sng" dirty="0"/>
              <a:t>can be intentionally taught</a:t>
            </a:r>
            <a:r>
              <a:rPr lang="en-US" sz="2800" dirty="0"/>
              <a:t>, practiced, and developed for people across all age groups. </a:t>
            </a:r>
          </a:p>
          <a:p>
            <a:pPr marL="0" indent="0">
              <a:buNone/>
            </a:pPr>
            <a:endParaRPr lang="en-US" sz="1400" dirty="0"/>
          </a:p>
          <a:p>
            <a:pPr marL="0" indent="0">
              <a:buNone/>
            </a:pPr>
            <a:r>
              <a:rPr lang="en-US" sz="3200" dirty="0"/>
              <a:t>Resilience can be increased by:</a:t>
            </a:r>
          </a:p>
          <a:p>
            <a:pPr marL="512763"/>
            <a:r>
              <a:rPr lang="en-US" sz="2800" dirty="0"/>
              <a:t>Focusing on developing social </a:t>
            </a:r>
            <a:r>
              <a:rPr lang="en-US" sz="2800" b="1" dirty="0"/>
              <a:t>connections</a:t>
            </a:r>
            <a:r>
              <a:rPr lang="en-US" sz="2800" dirty="0"/>
              <a:t>, big or small</a:t>
            </a:r>
          </a:p>
          <a:p>
            <a:pPr marL="512763"/>
            <a:r>
              <a:rPr lang="en-US" sz="2800" dirty="0"/>
              <a:t>Reorienting and developing a sense of </a:t>
            </a:r>
            <a:r>
              <a:rPr lang="en-US" sz="2800" b="1" dirty="0"/>
              <a:t>purpose</a:t>
            </a:r>
          </a:p>
          <a:p>
            <a:pPr marL="512763"/>
            <a:r>
              <a:rPr lang="en-US" sz="2800" dirty="0"/>
              <a:t>Becoming adaptive and psychologically </a:t>
            </a:r>
            <a:r>
              <a:rPr lang="en-US" sz="2800" b="1" dirty="0"/>
              <a:t>flexible</a:t>
            </a:r>
          </a:p>
          <a:p>
            <a:pPr marL="512763"/>
            <a:r>
              <a:rPr lang="en-US" sz="2800" dirty="0"/>
              <a:t>Focusing on </a:t>
            </a:r>
            <a:r>
              <a:rPr lang="en-US" sz="2800" b="1" dirty="0"/>
              <a:t>hope</a:t>
            </a:r>
          </a:p>
          <a:p>
            <a:endParaRPr lang="en-US" dirty="0"/>
          </a:p>
        </p:txBody>
      </p:sp>
      <p:sp>
        <p:nvSpPr>
          <p:cNvPr id="3" name="Title 2"/>
          <p:cNvSpPr>
            <a:spLocks noGrp="1"/>
          </p:cNvSpPr>
          <p:nvPr>
            <p:ph type="title"/>
          </p:nvPr>
        </p:nvSpPr>
        <p:spPr>
          <a:xfrm>
            <a:off x="3" y="393700"/>
            <a:ext cx="12191997" cy="488064"/>
          </a:xfrm>
        </p:spPr>
        <p:txBody>
          <a:bodyPr>
            <a:normAutofit/>
          </a:bodyPr>
          <a:lstStyle/>
          <a:p>
            <a:r>
              <a:rPr lang="en-US" sz="2800" b="1" dirty="0"/>
              <a:t>The Good News</a:t>
            </a:r>
            <a:endParaRPr lang="en-US" dirty="0"/>
          </a:p>
        </p:txBody>
      </p:sp>
    </p:spTree>
    <p:extLst>
      <p:ext uri="{BB962C8B-B14F-4D97-AF65-F5344CB8AC3E}">
        <p14:creationId xmlns:p14="http://schemas.microsoft.com/office/powerpoint/2010/main" val="82952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FADD9EC3-6EE4-1649-A24F-7FE6C463C01F}"/>
              </a:ext>
            </a:extLst>
          </p:cNvPr>
          <p:cNvPicPr>
            <a:picLocks noChangeAspect="1"/>
          </p:cNvPicPr>
          <p:nvPr/>
        </p:nvPicPr>
        <p:blipFill>
          <a:blip r:embed="rId2"/>
          <a:stretch>
            <a:fillRect/>
          </a:stretch>
        </p:blipFill>
        <p:spPr>
          <a:xfrm>
            <a:off x="1714499" y="439167"/>
            <a:ext cx="9152548" cy="5979665"/>
          </a:xfrm>
          <a:prstGeom prst="rect">
            <a:avLst/>
          </a:prstGeom>
        </p:spPr>
      </p:pic>
    </p:spTree>
    <p:extLst>
      <p:ext uri="{BB962C8B-B14F-4D97-AF65-F5344CB8AC3E}">
        <p14:creationId xmlns:p14="http://schemas.microsoft.com/office/powerpoint/2010/main" val="381567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61098" y="369445"/>
            <a:ext cx="10133011" cy="848579"/>
          </a:xfrm>
        </p:spPr>
        <p:txBody>
          <a:bodyPr/>
          <a:lstStyle/>
          <a:p>
            <a:pPr algn="ctr"/>
            <a:r>
              <a:rPr lang="en-US" sz="2400" dirty="0">
                <a:latin typeface="Century Gothic" panose="020B0502020202020204" pitchFamily="34" charset="0"/>
              </a:rPr>
              <a:t>Common Experiences in the Disillusionment Phase:</a:t>
            </a:r>
          </a:p>
        </p:txBody>
      </p:sp>
      <p:sp>
        <p:nvSpPr>
          <p:cNvPr id="3" name="Text Placeholder 2"/>
          <p:cNvSpPr>
            <a:spLocks noGrp="1"/>
          </p:cNvSpPr>
          <p:nvPr>
            <p:ph type="body" sz="half" idx="10"/>
          </p:nvPr>
        </p:nvSpPr>
        <p:spPr>
          <a:xfrm>
            <a:off x="1347790" y="5983860"/>
            <a:ext cx="9033883" cy="626344"/>
          </a:xfrm>
        </p:spPr>
        <p:txBody>
          <a:bodyPr/>
          <a:lstStyle/>
          <a:p>
            <a:r>
              <a:rPr lang="en-US" b="1" dirty="0">
                <a:latin typeface="Calibri" panose="020F0502020204030204" pitchFamily="34" charset="0"/>
                <a:cs typeface="Calibri" panose="020F0502020204030204" pitchFamily="34" charset="0"/>
              </a:rPr>
              <a:t>Information that normalizes the shared experience helps people develop resilience. </a:t>
            </a:r>
          </a:p>
          <a:p>
            <a:endParaRPr lang="en-US" dirty="0"/>
          </a:p>
        </p:txBody>
      </p:sp>
      <p:sp>
        <p:nvSpPr>
          <p:cNvPr id="6" name="Isosceles Triangle 5"/>
          <p:cNvSpPr/>
          <p:nvPr/>
        </p:nvSpPr>
        <p:spPr>
          <a:xfrm>
            <a:off x="2346037" y="1200728"/>
            <a:ext cx="6609146" cy="4783132"/>
          </a:xfrm>
          <a:prstGeom prst="triangle">
            <a:avLst/>
          </a:prstGeom>
          <a:solidFill>
            <a:srgbClr val="55B0B8">
              <a:hueOff val="0"/>
              <a:satOff val="0"/>
              <a:lumOff val="0"/>
              <a:alphaOff val="0"/>
            </a:srgbClr>
          </a:solidFill>
          <a:ln w="12700" cap="flat" cmpd="sng" algn="ctr">
            <a:solidFill>
              <a:srgbClr val="FFFFFF">
                <a:hueOff val="0"/>
                <a:satOff val="0"/>
                <a:lumOff val="0"/>
                <a:alphaOff val="0"/>
              </a:srgbClr>
            </a:solidFill>
            <a:prstDash val="solid"/>
            <a:miter lim="800000"/>
          </a:ln>
          <a:effectLst/>
        </p:spPr>
      </p:sp>
      <p:grpSp>
        <p:nvGrpSpPr>
          <p:cNvPr id="7" name="Group 6"/>
          <p:cNvGrpSpPr/>
          <p:nvPr/>
        </p:nvGrpSpPr>
        <p:grpSpPr>
          <a:xfrm>
            <a:off x="5584430" y="1377444"/>
            <a:ext cx="3649370" cy="570214"/>
            <a:chOff x="3250203" y="561989"/>
            <a:chExt cx="3649370" cy="570214"/>
          </a:xfrm>
        </p:grpSpPr>
        <p:sp>
          <p:nvSpPr>
            <p:cNvPr id="26" name="Rounded Rectangle 25"/>
            <p:cNvSpPr/>
            <p:nvPr/>
          </p:nvSpPr>
          <p:spPr>
            <a:xfrm>
              <a:off x="3250203" y="561989"/>
              <a:ext cx="3649370" cy="570214"/>
            </a:xfrm>
            <a:prstGeom prst="roundRect">
              <a:avLst/>
            </a:prstGeom>
            <a:ln>
              <a:solidFill>
                <a:srgbClr val="349D96"/>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txBox="1"/>
            <p:nvPr/>
          </p:nvSpPr>
          <p:spPr>
            <a:xfrm>
              <a:off x="3278039" y="589825"/>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Easily distracted</a:t>
              </a:r>
            </a:p>
          </p:txBody>
        </p:sp>
      </p:grpSp>
      <p:grpSp>
        <p:nvGrpSpPr>
          <p:cNvPr id="8" name="Group 7"/>
          <p:cNvGrpSpPr/>
          <p:nvPr/>
        </p:nvGrpSpPr>
        <p:grpSpPr>
          <a:xfrm>
            <a:off x="5584430" y="2018935"/>
            <a:ext cx="3649370" cy="570214"/>
            <a:chOff x="3250203" y="1203480"/>
            <a:chExt cx="3649370" cy="570214"/>
          </a:xfrm>
        </p:grpSpPr>
        <p:sp>
          <p:nvSpPr>
            <p:cNvPr id="24" name="Rounded Rectangle 23"/>
            <p:cNvSpPr/>
            <p:nvPr/>
          </p:nvSpPr>
          <p:spPr>
            <a:xfrm>
              <a:off x="3250203" y="1203480"/>
              <a:ext cx="3649370" cy="570214"/>
            </a:xfrm>
            <a:prstGeom prst="roundRect">
              <a:avLst/>
            </a:prstGeom>
            <a:ln>
              <a:solidFill>
                <a:srgbClr val="349D96"/>
              </a:solidFill>
            </a:ln>
          </p:spPr>
          <p:style>
            <a:lnRef idx="2">
              <a:schemeClr val="accent3">
                <a:hueOff val="-246485"/>
                <a:satOff val="-126"/>
                <a:lumOff val="-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txBox="1"/>
            <p:nvPr/>
          </p:nvSpPr>
          <p:spPr>
            <a:xfrm>
              <a:off x="3278039" y="1231316"/>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Trouble remembering things</a:t>
              </a:r>
            </a:p>
          </p:txBody>
        </p:sp>
      </p:grpSp>
      <p:grpSp>
        <p:nvGrpSpPr>
          <p:cNvPr id="9" name="Group 8"/>
          <p:cNvGrpSpPr/>
          <p:nvPr/>
        </p:nvGrpSpPr>
        <p:grpSpPr>
          <a:xfrm>
            <a:off x="5584430" y="2660426"/>
            <a:ext cx="3649370" cy="570214"/>
            <a:chOff x="3250203" y="1844971"/>
            <a:chExt cx="3649370" cy="570214"/>
          </a:xfrm>
        </p:grpSpPr>
        <p:sp>
          <p:nvSpPr>
            <p:cNvPr id="22" name="Rounded Rectangle 21"/>
            <p:cNvSpPr/>
            <p:nvPr/>
          </p:nvSpPr>
          <p:spPr>
            <a:xfrm>
              <a:off x="3250203" y="1844971"/>
              <a:ext cx="3649370" cy="570214"/>
            </a:xfrm>
            <a:prstGeom prst="roundRect">
              <a:avLst/>
            </a:prstGeom>
            <a:ln>
              <a:solidFill>
                <a:srgbClr val="349D96"/>
              </a:solidFill>
            </a:ln>
          </p:spPr>
          <p:style>
            <a:lnRef idx="2">
              <a:schemeClr val="accent3">
                <a:hueOff val="-492971"/>
                <a:satOff val="-252"/>
                <a:lumOff val="-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8"/>
            <p:cNvSpPr txBox="1"/>
            <p:nvPr/>
          </p:nvSpPr>
          <p:spPr>
            <a:xfrm>
              <a:off x="3278039" y="1872807"/>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Quick to anger or easily frustrated</a:t>
              </a:r>
            </a:p>
          </p:txBody>
        </p:sp>
      </p:grpSp>
      <p:grpSp>
        <p:nvGrpSpPr>
          <p:cNvPr id="10" name="Group 9"/>
          <p:cNvGrpSpPr/>
          <p:nvPr/>
        </p:nvGrpSpPr>
        <p:grpSpPr>
          <a:xfrm>
            <a:off x="5584430" y="3301917"/>
            <a:ext cx="3649370" cy="570214"/>
            <a:chOff x="3250203" y="2486462"/>
            <a:chExt cx="3649370" cy="570214"/>
          </a:xfrm>
        </p:grpSpPr>
        <p:sp>
          <p:nvSpPr>
            <p:cNvPr id="20" name="Rounded Rectangle 19"/>
            <p:cNvSpPr/>
            <p:nvPr/>
          </p:nvSpPr>
          <p:spPr>
            <a:xfrm>
              <a:off x="3250203" y="2486462"/>
              <a:ext cx="3649370" cy="570214"/>
            </a:xfrm>
            <a:prstGeom prst="roundRect">
              <a:avLst/>
            </a:prstGeom>
            <a:ln>
              <a:solidFill>
                <a:srgbClr val="349D96"/>
              </a:solidFill>
            </a:ln>
          </p:spPr>
          <p:style>
            <a:lnRef idx="2">
              <a:schemeClr val="accent3">
                <a:hueOff val="-739456"/>
                <a:satOff val="-378"/>
                <a:lumOff val="-6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0"/>
            <p:cNvSpPr txBox="1"/>
            <p:nvPr/>
          </p:nvSpPr>
          <p:spPr>
            <a:xfrm>
              <a:off x="3278039" y="2514298"/>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Frequent headaches or stomachaches</a:t>
              </a:r>
            </a:p>
          </p:txBody>
        </p:sp>
      </p:grpSp>
      <p:grpSp>
        <p:nvGrpSpPr>
          <p:cNvPr id="11" name="Group 10"/>
          <p:cNvGrpSpPr/>
          <p:nvPr/>
        </p:nvGrpSpPr>
        <p:grpSpPr>
          <a:xfrm>
            <a:off x="5584430" y="3943408"/>
            <a:ext cx="3649370" cy="570214"/>
            <a:chOff x="3250203" y="3127953"/>
            <a:chExt cx="3649370" cy="570214"/>
          </a:xfrm>
        </p:grpSpPr>
        <p:sp>
          <p:nvSpPr>
            <p:cNvPr id="18" name="Rounded Rectangle 17"/>
            <p:cNvSpPr/>
            <p:nvPr/>
          </p:nvSpPr>
          <p:spPr>
            <a:xfrm>
              <a:off x="3250203" y="3127953"/>
              <a:ext cx="3649370" cy="570214"/>
            </a:xfrm>
            <a:prstGeom prst="roundRect">
              <a:avLst/>
            </a:prstGeom>
            <a:ln>
              <a:solidFill>
                <a:srgbClr val="349D96"/>
              </a:solidFill>
            </a:ln>
          </p:spPr>
          <p:style>
            <a:lnRef idx="2">
              <a:schemeClr val="accent3">
                <a:hueOff val="-985941"/>
                <a:satOff val="-504"/>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12"/>
            <p:cNvSpPr txBox="1"/>
            <p:nvPr/>
          </p:nvSpPr>
          <p:spPr>
            <a:xfrm>
              <a:off x="3278039" y="3155789"/>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Trouble falling or staying asleep</a:t>
              </a:r>
            </a:p>
          </p:txBody>
        </p:sp>
      </p:grpSp>
      <p:grpSp>
        <p:nvGrpSpPr>
          <p:cNvPr id="12" name="Group 11"/>
          <p:cNvGrpSpPr/>
          <p:nvPr/>
        </p:nvGrpSpPr>
        <p:grpSpPr>
          <a:xfrm>
            <a:off x="5584430" y="4584899"/>
            <a:ext cx="3649370" cy="570214"/>
            <a:chOff x="3250203" y="3769444"/>
            <a:chExt cx="3649370" cy="570214"/>
          </a:xfrm>
        </p:grpSpPr>
        <p:sp>
          <p:nvSpPr>
            <p:cNvPr id="16" name="Rounded Rectangle 15"/>
            <p:cNvSpPr/>
            <p:nvPr/>
          </p:nvSpPr>
          <p:spPr>
            <a:xfrm>
              <a:off x="3250203" y="3769444"/>
              <a:ext cx="3649370" cy="570214"/>
            </a:xfrm>
            <a:prstGeom prst="roundRect">
              <a:avLst/>
            </a:prstGeom>
            <a:ln>
              <a:solidFill>
                <a:srgbClr val="349D96"/>
              </a:solidFill>
            </a:ln>
          </p:spPr>
          <p:style>
            <a:lnRef idx="2">
              <a:schemeClr val="accent3">
                <a:hueOff val="-1232426"/>
                <a:satOff val="-630"/>
                <a:lumOff val="-114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4"/>
            <p:cNvSpPr txBox="1"/>
            <p:nvPr/>
          </p:nvSpPr>
          <p:spPr>
            <a:xfrm>
              <a:off x="3278039" y="3797280"/>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Carbs!</a:t>
              </a:r>
            </a:p>
          </p:txBody>
        </p:sp>
      </p:grpSp>
      <p:grpSp>
        <p:nvGrpSpPr>
          <p:cNvPr id="13" name="Group 12"/>
          <p:cNvGrpSpPr/>
          <p:nvPr/>
        </p:nvGrpSpPr>
        <p:grpSpPr>
          <a:xfrm>
            <a:off x="5584430" y="5226390"/>
            <a:ext cx="3649370" cy="570214"/>
            <a:chOff x="3250203" y="4410935"/>
            <a:chExt cx="3649370" cy="570214"/>
          </a:xfrm>
        </p:grpSpPr>
        <p:sp>
          <p:nvSpPr>
            <p:cNvPr id="14" name="Rounded Rectangle 13"/>
            <p:cNvSpPr/>
            <p:nvPr/>
          </p:nvSpPr>
          <p:spPr>
            <a:xfrm>
              <a:off x="3250203" y="4410935"/>
              <a:ext cx="3649370" cy="570214"/>
            </a:xfrm>
            <a:prstGeom prst="roundRect">
              <a:avLst/>
            </a:prstGeom>
            <a:ln>
              <a:solidFill>
                <a:srgbClr val="349D96"/>
              </a:solidFill>
            </a:ln>
          </p:spPr>
          <p:style>
            <a:lnRef idx="2">
              <a:schemeClr val="accent3">
                <a:hueOff val="-1478912"/>
                <a:satOff val="-756"/>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16"/>
            <p:cNvSpPr txBox="1"/>
            <p:nvPr/>
          </p:nvSpPr>
          <p:spPr>
            <a:xfrm>
              <a:off x="3278039" y="4438771"/>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Sadness or loneliness (even with all the meetings!)</a:t>
              </a:r>
            </a:p>
          </p:txBody>
        </p:sp>
      </p:grpSp>
    </p:spTree>
    <p:extLst>
      <p:ext uri="{BB962C8B-B14F-4D97-AF65-F5344CB8AC3E}">
        <p14:creationId xmlns:p14="http://schemas.microsoft.com/office/powerpoint/2010/main" val="251695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dirty="0"/>
          </a:p>
          <a:p>
            <a:pPr marL="342900" indent="-342900">
              <a:buFont typeface="Arial" panose="020B0604020202020204" pitchFamily="34" charset="0"/>
              <a:buChar char="•"/>
            </a:pPr>
            <a:r>
              <a:rPr lang="en-US" sz="2600" dirty="0"/>
              <a:t>Potential for increased emotional responses:</a:t>
            </a:r>
          </a:p>
          <a:p>
            <a:pPr marL="623887" lvl="1" indent="-342900">
              <a:buFont typeface="Arial" panose="020B0604020202020204" pitchFamily="34" charset="0"/>
              <a:buChar char="•"/>
            </a:pPr>
            <a:r>
              <a:rPr lang="en-US" sz="2600" dirty="0"/>
              <a:t>Anger</a:t>
            </a:r>
          </a:p>
          <a:p>
            <a:pPr marL="623887" lvl="1" indent="-342900">
              <a:buFont typeface="Arial" panose="020B0604020202020204" pitchFamily="34" charset="0"/>
              <a:buChar char="•"/>
            </a:pPr>
            <a:r>
              <a:rPr lang="en-US" sz="2600" dirty="0"/>
              <a:t>Fear</a:t>
            </a:r>
          </a:p>
          <a:p>
            <a:pPr marL="623887" lvl="1" indent="-342900">
              <a:buFont typeface="Arial" panose="020B0604020202020204" pitchFamily="34" charset="0"/>
              <a:buChar char="•"/>
            </a:pPr>
            <a:r>
              <a:rPr lang="en-US" sz="2600" dirty="0"/>
              <a:t>Frustration</a:t>
            </a:r>
          </a:p>
          <a:p>
            <a:pPr marL="623887" lvl="1" indent="-342900">
              <a:buFont typeface="Arial" panose="020B0604020202020204" pitchFamily="34" charset="0"/>
              <a:buChar char="•"/>
            </a:pPr>
            <a:r>
              <a:rPr lang="en-US" sz="2600" dirty="0"/>
              <a:t>Less higher-level thinking capacity</a:t>
            </a:r>
          </a:p>
        </p:txBody>
      </p:sp>
      <p:sp>
        <p:nvSpPr>
          <p:cNvPr id="3" name="Title 2"/>
          <p:cNvSpPr>
            <a:spLocks noGrp="1"/>
          </p:cNvSpPr>
          <p:nvPr>
            <p:ph type="title"/>
          </p:nvPr>
        </p:nvSpPr>
        <p:spPr/>
        <p:txBody>
          <a:bodyPr>
            <a:normAutofit fontScale="90000"/>
          </a:bodyPr>
          <a:lstStyle/>
          <a:p>
            <a:r>
              <a:rPr lang="en-US" dirty="0"/>
              <a:t>Stressed Brains in the Workplace</a:t>
            </a:r>
          </a:p>
        </p:txBody>
      </p:sp>
    </p:spTree>
    <p:extLst>
      <p:ext uri="{BB962C8B-B14F-4D97-AF65-F5344CB8AC3E}">
        <p14:creationId xmlns:p14="http://schemas.microsoft.com/office/powerpoint/2010/main" val="201465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E1614-4755-1D46-8F2C-D74E64426ED6}"/>
              </a:ext>
            </a:extLst>
          </p:cNvPr>
          <p:cNvSpPr>
            <a:spLocks noGrp="1"/>
          </p:cNvSpPr>
          <p:nvPr>
            <p:ph type="body" sz="quarter" idx="22"/>
          </p:nvPr>
        </p:nvSpPr>
        <p:spPr/>
        <p:txBody>
          <a:bodyPr anchor="ctr">
            <a:normAutofit/>
          </a:bodyPr>
          <a:lstStyle/>
          <a:p>
            <a:pPr marL="0" indent="0">
              <a:buNone/>
            </a:pPr>
            <a:r>
              <a:rPr lang="en-US" sz="2400" dirty="0"/>
              <a:t>Burnout can lead to many harmful consequences, including changes in the way people view themselves, their world, their meaning or purpose, and the future.  </a:t>
            </a:r>
          </a:p>
          <a:p>
            <a:pPr marL="0" indent="0">
              <a:buNone/>
            </a:pPr>
            <a:endParaRPr lang="en-US" sz="2400" dirty="0"/>
          </a:p>
          <a:p>
            <a:pPr marL="0" indent="0">
              <a:buNone/>
            </a:pPr>
            <a:r>
              <a:rPr lang="en-US" sz="2400" b="1" i="1" dirty="0"/>
              <a:t>Even the most resilient and well-balanced people can suffer emotionally and physically when they fail to take care of their own needs.  </a:t>
            </a:r>
          </a:p>
        </p:txBody>
      </p:sp>
      <p:sp>
        <p:nvSpPr>
          <p:cNvPr id="2" name="Title 1">
            <a:extLst>
              <a:ext uri="{FF2B5EF4-FFF2-40B4-BE49-F238E27FC236}">
                <a16:creationId xmlns:a16="http://schemas.microsoft.com/office/drawing/2014/main" id="{1F55EDCD-A1D4-AD41-B5B0-2DE18739F93F}"/>
              </a:ext>
            </a:extLst>
          </p:cNvPr>
          <p:cNvSpPr>
            <a:spLocks noGrp="1"/>
          </p:cNvSpPr>
          <p:nvPr>
            <p:ph type="title"/>
          </p:nvPr>
        </p:nvSpPr>
        <p:spPr/>
        <p:txBody>
          <a:bodyPr>
            <a:normAutofit fontScale="90000"/>
          </a:bodyPr>
          <a:lstStyle/>
          <a:p>
            <a:r>
              <a:rPr lang="en-US" dirty="0"/>
              <a:t>Compassion Fatigue and Job Burnout</a:t>
            </a:r>
          </a:p>
        </p:txBody>
      </p:sp>
    </p:spTree>
    <p:extLst>
      <p:ext uri="{BB962C8B-B14F-4D97-AF65-F5344CB8AC3E}">
        <p14:creationId xmlns:p14="http://schemas.microsoft.com/office/powerpoint/2010/main" val="18229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12064" y="1572767"/>
            <a:ext cx="11301984" cy="4763377"/>
          </a:xfrm>
        </p:spPr>
        <p:txBody>
          <a:bodyPr/>
          <a:lstStyle/>
          <a:p>
            <a:r>
              <a:rPr lang="en-US" sz="2000" dirty="0"/>
              <a:t>Burnout can lead to many harmful consequences, including changes in the way people view:</a:t>
            </a:r>
          </a:p>
          <a:p>
            <a:pPr lvl="1">
              <a:lnSpc>
                <a:spcPct val="100000"/>
              </a:lnSpc>
            </a:pPr>
            <a:r>
              <a:rPr lang="en-US" sz="2000" dirty="0"/>
              <a:t>Themselves</a:t>
            </a:r>
          </a:p>
          <a:p>
            <a:pPr lvl="1">
              <a:lnSpc>
                <a:spcPct val="100000"/>
              </a:lnSpc>
            </a:pPr>
            <a:r>
              <a:rPr lang="en-US" sz="2000" dirty="0"/>
              <a:t>Their environment</a:t>
            </a:r>
          </a:p>
          <a:p>
            <a:pPr lvl="1">
              <a:lnSpc>
                <a:spcPct val="100000"/>
              </a:lnSpc>
            </a:pPr>
            <a:r>
              <a:rPr lang="en-US" sz="2000" dirty="0"/>
              <a:t>Their world</a:t>
            </a:r>
          </a:p>
          <a:p>
            <a:pPr lvl="1">
              <a:lnSpc>
                <a:spcPct val="100000"/>
              </a:lnSpc>
            </a:pPr>
            <a:r>
              <a:rPr lang="en-US" sz="2000" dirty="0"/>
              <a:t>Their meaning or purpose and</a:t>
            </a:r>
          </a:p>
          <a:p>
            <a:pPr lvl="1">
              <a:lnSpc>
                <a:spcPct val="100000"/>
              </a:lnSpc>
            </a:pPr>
            <a:r>
              <a:rPr lang="en-US" sz="2000" dirty="0"/>
              <a:t>The future</a:t>
            </a:r>
          </a:p>
          <a:p>
            <a:r>
              <a:rPr lang="en-US" sz="2000" dirty="0"/>
              <a:t>Other workplace factors that contribute to burnout include:</a:t>
            </a:r>
          </a:p>
          <a:p>
            <a:pPr lvl="1">
              <a:lnSpc>
                <a:spcPct val="100000"/>
              </a:lnSpc>
            </a:pPr>
            <a:r>
              <a:rPr lang="en-US" sz="2000" dirty="0"/>
              <a:t>When people don’t (or aren’t able to) process the emotional rewards from their work.</a:t>
            </a:r>
          </a:p>
          <a:p>
            <a:pPr lvl="1">
              <a:lnSpc>
                <a:spcPct val="100000"/>
              </a:lnSpc>
            </a:pPr>
            <a:r>
              <a:rPr lang="en-US" sz="2000" dirty="0"/>
              <a:t>Work where there may be few </a:t>
            </a:r>
            <a:r>
              <a:rPr lang="en-US" sz="2000" i="1" dirty="0"/>
              <a:t>compassion rewards</a:t>
            </a:r>
            <a:r>
              <a:rPr lang="en-US" sz="2000" dirty="0"/>
              <a:t> (The work regularly feels more challenging or draining than rewarding).</a:t>
            </a:r>
          </a:p>
          <a:p>
            <a:pPr lvl="1">
              <a:lnSpc>
                <a:spcPct val="100000"/>
              </a:lnSpc>
            </a:pPr>
            <a:r>
              <a:rPr lang="en-US" sz="2000" dirty="0"/>
              <a:t>Too few resources and too much personal demand to meet perceived needs or asks.</a:t>
            </a:r>
          </a:p>
          <a:p>
            <a:pPr marL="0" indent="0">
              <a:buNone/>
            </a:pPr>
            <a:endParaRPr lang="en-US" dirty="0"/>
          </a:p>
          <a:p>
            <a:pPr marL="280987" lvl="1" indent="0">
              <a:buNone/>
            </a:pPr>
            <a:endParaRPr lang="en-US" dirty="0"/>
          </a:p>
          <a:p>
            <a:endParaRPr lang="en-US" dirty="0"/>
          </a:p>
          <a:p>
            <a:endParaRPr lang="en-US" dirty="0"/>
          </a:p>
          <a:p>
            <a:pPr lvl="1"/>
            <a:endParaRPr lang="en-US" dirty="0"/>
          </a:p>
          <a:p>
            <a:pPr marL="280987" lvl="1" indent="0">
              <a:buNone/>
            </a:pPr>
            <a:endParaRPr lang="en-US" dirty="0"/>
          </a:p>
          <a:p>
            <a:pPr marL="280987" lvl="1" indent="0">
              <a:buNone/>
            </a:pPr>
            <a:endParaRPr lang="en-US" dirty="0"/>
          </a:p>
        </p:txBody>
      </p:sp>
      <p:sp>
        <p:nvSpPr>
          <p:cNvPr id="3" name="Title 2"/>
          <p:cNvSpPr>
            <a:spLocks noGrp="1"/>
          </p:cNvSpPr>
          <p:nvPr>
            <p:ph type="title"/>
          </p:nvPr>
        </p:nvSpPr>
        <p:spPr/>
        <p:txBody>
          <a:bodyPr>
            <a:normAutofit fontScale="90000"/>
          </a:bodyPr>
          <a:lstStyle/>
          <a:p>
            <a:r>
              <a:rPr lang="en-US" dirty="0"/>
              <a:t>Compassion Fatigue And Job Burnout</a:t>
            </a:r>
          </a:p>
        </p:txBody>
      </p:sp>
    </p:spTree>
    <p:extLst>
      <p:ext uri="{BB962C8B-B14F-4D97-AF65-F5344CB8AC3E}">
        <p14:creationId xmlns:p14="http://schemas.microsoft.com/office/powerpoint/2010/main" val="373707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931401" y="1156003"/>
            <a:ext cx="10070943" cy="4662833"/>
          </a:xfrm>
        </p:spPr>
        <p:txBody>
          <a:bodyPr/>
          <a:lstStyle/>
          <a:p>
            <a:endParaRPr lang="en-US" b="1" dirty="0"/>
          </a:p>
          <a:p>
            <a:r>
              <a:rPr lang="en-US" b="1" dirty="0"/>
              <a:t>Walk the Walk:</a:t>
            </a:r>
            <a:r>
              <a:rPr lang="en-US" dirty="0"/>
              <a:t> What is DONE is what matters, not what people are told to do.</a:t>
            </a:r>
          </a:p>
          <a:p>
            <a:pPr marL="0" indent="0">
              <a:buNone/>
            </a:pPr>
            <a:endParaRPr lang="en-US" sz="1200" dirty="0"/>
          </a:p>
          <a:p>
            <a:r>
              <a:rPr lang="en-US" dirty="0"/>
              <a:t>Be honest and open in the communication process.</a:t>
            </a:r>
          </a:p>
          <a:p>
            <a:pPr lvl="1"/>
            <a:r>
              <a:rPr lang="en-US" dirty="0"/>
              <a:t>If you don’t know, tell your team you don’t know.</a:t>
            </a:r>
          </a:p>
          <a:p>
            <a:pPr marL="457200" lvl="1" indent="0">
              <a:buNone/>
            </a:pPr>
            <a:endParaRPr lang="en-US" sz="1200" dirty="0"/>
          </a:p>
          <a:p>
            <a:r>
              <a:rPr lang="en-US" b="1" dirty="0"/>
              <a:t>Active Listening</a:t>
            </a:r>
            <a:r>
              <a:rPr lang="en-US" dirty="0"/>
              <a:t> is something that all team members can benefit from learning and practicing.</a:t>
            </a:r>
          </a:p>
          <a:p>
            <a:pPr lvl="1"/>
            <a:r>
              <a:rPr lang="en-US" dirty="0"/>
              <a:t>Listen with the intention of understanding and caring, NOT to problem solve.</a:t>
            </a:r>
          </a:p>
          <a:p>
            <a:pPr marL="280988" lvl="1" indent="0">
              <a:buNone/>
            </a:pPr>
            <a:endParaRPr lang="en-US" dirty="0"/>
          </a:p>
          <a:p>
            <a:pPr marL="280988" lvl="1" indent="0">
              <a:buNone/>
            </a:pPr>
            <a:endParaRPr lang="en-US" dirty="0"/>
          </a:p>
        </p:txBody>
      </p:sp>
      <p:sp>
        <p:nvSpPr>
          <p:cNvPr id="3" name="Title 2"/>
          <p:cNvSpPr>
            <a:spLocks noGrp="1"/>
          </p:cNvSpPr>
          <p:nvPr>
            <p:ph type="title"/>
          </p:nvPr>
        </p:nvSpPr>
        <p:spPr/>
        <p:txBody>
          <a:bodyPr>
            <a:normAutofit fontScale="90000"/>
          </a:bodyPr>
          <a:lstStyle/>
          <a:p>
            <a:r>
              <a:rPr lang="en-US" dirty="0"/>
              <a:t>Opportunities for Supervisors &amp; Managers</a:t>
            </a:r>
          </a:p>
        </p:txBody>
      </p:sp>
    </p:spTree>
    <p:extLst>
      <p:ext uri="{BB962C8B-B14F-4D97-AF65-F5344CB8AC3E}">
        <p14:creationId xmlns:p14="http://schemas.microsoft.com/office/powerpoint/2010/main" val="220145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C118-1FAC-CE43-8463-C616325C6E98}"/>
              </a:ext>
            </a:extLst>
          </p:cNvPr>
          <p:cNvSpPr>
            <a:spLocks noGrp="1"/>
          </p:cNvSpPr>
          <p:nvPr>
            <p:ph type="title"/>
          </p:nvPr>
        </p:nvSpPr>
        <p:spPr/>
        <p:txBody>
          <a:bodyPr>
            <a:normAutofit fontScale="90000"/>
          </a:bodyPr>
          <a:lstStyle/>
          <a:p>
            <a:r>
              <a:rPr lang="en-US" dirty="0"/>
              <a:t>Active Listening</a:t>
            </a:r>
          </a:p>
        </p:txBody>
      </p:sp>
      <p:graphicFrame>
        <p:nvGraphicFramePr>
          <p:cNvPr id="9" name="Diagram 8">
            <a:extLst>
              <a:ext uri="{FF2B5EF4-FFF2-40B4-BE49-F238E27FC236}">
                <a16:creationId xmlns:a16="http://schemas.microsoft.com/office/drawing/2014/main" id="{CD8E037F-3B53-4947-A049-1D236020CB52}"/>
              </a:ext>
            </a:extLst>
          </p:cNvPr>
          <p:cNvGraphicFramePr/>
          <p:nvPr>
            <p:extLst>
              <p:ext uri="{D42A27DB-BD31-4B8C-83A1-F6EECF244321}">
                <p14:modId xmlns:p14="http://schemas.microsoft.com/office/powerpoint/2010/main" val="1883548127"/>
              </p:ext>
            </p:extLst>
          </p:nvPr>
        </p:nvGraphicFramePr>
        <p:xfrm>
          <a:off x="505968" y="11034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87D39BE-2E98-D34E-9893-D62A427BF212}"/>
              </a:ext>
            </a:extLst>
          </p:cNvPr>
          <p:cNvSpPr txBox="1"/>
          <p:nvPr/>
        </p:nvSpPr>
        <p:spPr>
          <a:xfrm>
            <a:off x="9528048" y="753731"/>
            <a:ext cx="2157984" cy="5355312"/>
          </a:xfrm>
          <a:prstGeom prst="rect">
            <a:avLst/>
          </a:prstGeom>
          <a:noFill/>
        </p:spPr>
        <p:txBody>
          <a:bodyPr wrap="square" rtlCol="0">
            <a:spAutoFit/>
          </a:bodyPr>
          <a:lstStyle/>
          <a:p>
            <a:r>
              <a:rPr lang="en-US" dirty="0"/>
              <a:t>You have noticed that a colleague seems “off”- coming late to meetings, looking distraught or more tired that normal, not engaging with the team in the same way. How might you approach them about any concerns you may have? What would you say or do if you were worried about how they were doing?</a:t>
            </a:r>
          </a:p>
        </p:txBody>
      </p:sp>
    </p:spTree>
    <p:extLst>
      <p:ext uri="{BB962C8B-B14F-4D97-AF65-F5344CB8AC3E}">
        <p14:creationId xmlns:p14="http://schemas.microsoft.com/office/powerpoint/2010/main" val="115955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DCE8F-451A-B049-BE32-103AA7EE2352}"/>
              </a:ext>
            </a:extLst>
          </p:cNvPr>
          <p:cNvSpPr>
            <a:spLocks noGrp="1"/>
          </p:cNvSpPr>
          <p:nvPr>
            <p:ph type="title"/>
          </p:nvPr>
        </p:nvSpPr>
        <p:spPr>
          <a:xfrm>
            <a:off x="841248" y="251312"/>
            <a:ext cx="10506456" cy="1010264"/>
          </a:xfrm>
        </p:spPr>
        <p:txBody>
          <a:bodyPr vert="horz" lIns="91440" tIns="45720" rIns="91440" bIns="45720" rtlCol="0" anchor="ctr">
            <a:normAutofit/>
          </a:bodyPr>
          <a:lstStyle/>
          <a:p>
            <a:pPr algn="l"/>
            <a:r>
              <a:rPr lang="en-US" sz="3700"/>
              <a:t>What can we do to reduce burnout generally?</a:t>
            </a: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7D94A79-682D-4AC1-B91B-7BEEE4C643EB}"/>
              </a:ext>
            </a:extLst>
          </p:cNvPr>
          <p:cNvGraphicFramePr/>
          <p:nvPr>
            <p:extLst>
              <p:ext uri="{D42A27DB-BD31-4B8C-83A1-F6EECF244321}">
                <p14:modId xmlns:p14="http://schemas.microsoft.com/office/powerpoint/2010/main" val="425686992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76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88B2-284A-4C41-9072-F45D89ABEF52}"/>
              </a:ext>
            </a:extLst>
          </p:cNvPr>
          <p:cNvSpPr>
            <a:spLocks noGrp="1"/>
          </p:cNvSpPr>
          <p:nvPr>
            <p:ph type="title"/>
          </p:nvPr>
        </p:nvSpPr>
        <p:spPr>
          <a:xfrm>
            <a:off x="841248" y="256032"/>
            <a:ext cx="10506456" cy="1014984"/>
          </a:xfrm>
        </p:spPr>
        <p:txBody>
          <a:bodyPr anchor="b">
            <a:normAutofit/>
          </a:bodyPr>
          <a:lstStyle/>
          <a:p>
            <a:r>
              <a:rPr lang="en-US" dirty="0"/>
              <a:t>Agenda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A84EC72-B4F3-4DED-92AB-F4D2E76A6AED}"/>
              </a:ext>
            </a:extLst>
          </p:cNvPr>
          <p:cNvGraphicFramePr>
            <a:graphicFrameLocks noGrp="1"/>
          </p:cNvGraphicFramePr>
          <p:nvPr>
            <p:ph idx="1"/>
            <p:extLst>
              <p:ext uri="{D42A27DB-BD31-4B8C-83A1-F6EECF244321}">
                <p14:modId xmlns:p14="http://schemas.microsoft.com/office/powerpoint/2010/main" val="3342370114"/>
              </p:ext>
            </p:extLst>
          </p:nvPr>
        </p:nvGraphicFramePr>
        <p:xfrm>
          <a:off x="237744" y="1271016"/>
          <a:ext cx="11704320" cy="501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34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Internal Strengths</a:t>
            </a:r>
          </a:p>
        </p:txBody>
      </p:sp>
      <p:sp>
        <p:nvSpPr>
          <p:cNvPr id="3" name="Text Placeholder 2"/>
          <p:cNvSpPr>
            <a:spLocks noGrp="1"/>
          </p:cNvSpPr>
          <p:nvPr>
            <p:ph type="body" sz="quarter" idx="23"/>
          </p:nvPr>
        </p:nvSpPr>
        <p:spPr/>
        <p:txBody>
          <a:bodyPr/>
          <a:lstStyle/>
          <a:p>
            <a:r>
              <a:rPr lang="en-US" dirty="0"/>
              <a:t>External Resources</a:t>
            </a:r>
          </a:p>
        </p:txBody>
      </p:sp>
      <p:sp>
        <p:nvSpPr>
          <p:cNvPr id="4" name="Text Placeholder 3"/>
          <p:cNvSpPr>
            <a:spLocks noGrp="1"/>
          </p:cNvSpPr>
          <p:nvPr>
            <p:ph type="body" sz="quarter" idx="24"/>
          </p:nvPr>
        </p:nvSpPr>
        <p:spPr/>
        <p:txBody>
          <a:bodyPr/>
          <a:lstStyle/>
          <a:p>
            <a:pPr marL="342900" indent="-342900">
              <a:buFont typeface="Arial" panose="020B0604020202020204" pitchFamily="34" charset="0"/>
              <a:buChar char="•"/>
            </a:pPr>
            <a:r>
              <a:rPr lang="en-US" sz="2000" dirty="0"/>
              <a:t>Cooperation and communication</a:t>
            </a:r>
          </a:p>
          <a:p>
            <a:pPr marL="342900" indent="-342900">
              <a:buFont typeface="Arial" panose="020B0604020202020204" pitchFamily="34" charset="0"/>
              <a:buChar char="•"/>
            </a:pPr>
            <a:r>
              <a:rPr lang="en-US" sz="2000" dirty="0"/>
              <a:t>Problem solving</a:t>
            </a:r>
          </a:p>
          <a:p>
            <a:pPr marL="342900" indent="-342900">
              <a:buFont typeface="Arial" panose="020B0604020202020204" pitchFamily="34" charset="0"/>
              <a:buChar char="•"/>
            </a:pPr>
            <a:r>
              <a:rPr lang="en-US" sz="2000" dirty="0"/>
              <a:t>Self-awareness</a:t>
            </a:r>
          </a:p>
          <a:p>
            <a:pPr marL="342900" indent="-342900">
              <a:buFont typeface="Arial" panose="020B0604020202020204" pitchFamily="34" charset="0"/>
              <a:buChar char="•"/>
            </a:pPr>
            <a:r>
              <a:rPr lang="en-US" sz="2000" dirty="0"/>
              <a:t>Empathy</a:t>
            </a:r>
          </a:p>
          <a:p>
            <a:pPr marL="342900" indent="-342900">
              <a:buFont typeface="Arial" panose="020B0604020202020204" pitchFamily="34" charset="0"/>
              <a:buChar char="•"/>
            </a:pPr>
            <a:r>
              <a:rPr lang="en-US" sz="2000" dirty="0"/>
              <a:t>Self-efficacy</a:t>
            </a:r>
          </a:p>
          <a:p>
            <a:pPr marL="342900" indent="-342900">
              <a:buFont typeface="Arial" panose="020B0604020202020204" pitchFamily="34" charset="0"/>
              <a:buChar char="•"/>
            </a:pPr>
            <a:r>
              <a:rPr lang="en-US" sz="2000" dirty="0"/>
              <a:t>Goals and aspirations</a:t>
            </a:r>
          </a:p>
        </p:txBody>
      </p:sp>
      <p:sp>
        <p:nvSpPr>
          <p:cNvPr id="5" name="Text Placeholder 4"/>
          <p:cNvSpPr>
            <a:spLocks noGrp="1"/>
          </p:cNvSpPr>
          <p:nvPr>
            <p:ph type="body" sz="quarter" idx="25"/>
          </p:nvPr>
        </p:nvSpPr>
        <p:spPr/>
        <p:txBody>
          <a:bodyPr/>
          <a:lstStyle/>
          <a:p>
            <a:pPr marL="342900" indent="-342900">
              <a:buFont typeface="Arial" panose="020B0604020202020204" pitchFamily="34" charset="0"/>
              <a:buChar char="•"/>
            </a:pPr>
            <a:r>
              <a:rPr lang="en-US" sz="2000" dirty="0"/>
              <a:t>What has worked well for you in the past?</a:t>
            </a:r>
          </a:p>
          <a:p>
            <a:pPr marL="342900" indent="-342900">
              <a:buFont typeface="Arial" panose="020B0604020202020204" pitchFamily="34" charset="0"/>
              <a:buChar char="•"/>
            </a:pPr>
            <a:r>
              <a:rPr lang="en-US" sz="2000" dirty="0"/>
              <a:t>Why did that work well?</a:t>
            </a:r>
          </a:p>
          <a:p>
            <a:pPr marL="342900" indent="-342900">
              <a:buFont typeface="Arial" panose="020B0604020202020204" pitchFamily="34" charset="0"/>
              <a:buChar char="•"/>
            </a:pPr>
            <a:r>
              <a:rPr lang="en-US" sz="2000" dirty="0"/>
              <a:t>What resources are still needed?</a:t>
            </a:r>
          </a:p>
        </p:txBody>
      </p:sp>
      <p:sp>
        <p:nvSpPr>
          <p:cNvPr id="6" name="Title 5"/>
          <p:cNvSpPr>
            <a:spLocks noGrp="1"/>
          </p:cNvSpPr>
          <p:nvPr>
            <p:ph type="title"/>
          </p:nvPr>
        </p:nvSpPr>
        <p:spPr/>
        <p:txBody>
          <a:bodyPr>
            <a:normAutofit fontScale="90000"/>
          </a:bodyPr>
          <a:lstStyle/>
          <a:p>
            <a:r>
              <a:rPr lang="en-US" dirty="0"/>
              <a:t>Resilience</a:t>
            </a:r>
          </a:p>
        </p:txBody>
      </p:sp>
    </p:spTree>
    <p:extLst>
      <p:ext uri="{BB962C8B-B14F-4D97-AF65-F5344CB8AC3E}">
        <p14:creationId xmlns:p14="http://schemas.microsoft.com/office/powerpoint/2010/main" val="143854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319319" y="1471763"/>
            <a:ext cx="2698147" cy="372955"/>
          </a:xfrm>
        </p:spPr>
        <p:txBody>
          <a:bodyPr/>
          <a:lstStyle/>
          <a:p>
            <a:r>
              <a:rPr lang="en-US" dirty="0"/>
              <a:t>Purpose</a:t>
            </a:r>
          </a:p>
        </p:txBody>
      </p:sp>
      <p:sp>
        <p:nvSpPr>
          <p:cNvPr id="3" name="Text Placeholder 2"/>
          <p:cNvSpPr>
            <a:spLocks noGrp="1"/>
          </p:cNvSpPr>
          <p:nvPr>
            <p:ph type="body" sz="quarter" idx="23"/>
          </p:nvPr>
        </p:nvSpPr>
        <p:spPr>
          <a:xfrm>
            <a:off x="5224769" y="1521362"/>
            <a:ext cx="2672144" cy="372955"/>
          </a:xfrm>
        </p:spPr>
        <p:txBody>
          <a:bodyPr/>
          <a:lstStyle/>
          <a:p>
            <a:r>
              <a:rPr lang="en-US" dirty="0"/>
              <a:t>Connection</a:t>
            </a:r>
          </a:p>
        </p:txBody>
      </p:sp>
      <p:sp>
        <p:nvSpPr>
          <p:cNvPr id="4" name="Text Placeholder 3"/>
          <p:cNvSpPr>
            <a:spLocks noGrp="1"/>
          </p:cNvSpPr>
          <p:nvPr>
            <p:ph type="body" sz="quarter" idx="24"/>
          </p:nvPr>
        </p:nvSpPr>
        <p:spPr>
          <a:xfrm>
            <a:off x="8811199" y="1027114"/>
            <a:ext cx="3369132" cy="372955"/>
          </a:xfrm>
        </p:spPr>
        <p:txBody>
          <a:bodyPr/>
          <a:lstStyle/>
          <a:p>
            <a:r>
              <a:rPr lang="en-US" dirty="0"/>
              <a:t>Flexibility and Adaptability</a:t>
            </a:r>
          </a:p>
          <a:p>
            <a:endParaRPr lang="en-US" dirty="0"/>
          </a:p>
        </p:txBody>
      </p:sp>
      <p:sp>
        <p:nvSpPr>
          <p:cNvPr id="5" name="Text Placeholder 4"/>
          <p:cNvSpPr>
            <a:spLocks noGrp="1"/>
          </p:cNvSpPr>
          <p:nvPr>
            <p:ph type="body" sz="quarter" idx="25"/>
          </p:nvPr>
        </p:nvSpPr>
        <p:spPr>
          <a:xfrm>
            <a:off x="1423377" y="2061158"/>
            <a:ext cx="2698146" cy="3702416"/>
          </a:xfrm>
        </p:spPr>
        <p:txBody>
          <a:bodyPr/>
          <a:lstStyle/>
          <a:p>
            <a:pPr marL="342900" indent="-342900">
              <a:buFont typeface="Arial" panose="020B0604020202020204" pitchFamily="34" charset="0"/>
              <a:buChar char="•"/>
            </a:pPr>
            <a:r>
              <a:rPr lang="en-US" sz="2000" dirty="0"/>
              <a:t>What motivates you?</a:t>
            </a:r>
          </a:p>
          <a:p>
            <a:pPr marL="342900" indent="-342900">
              <a:buFont typeface="Arial" panose="020B0604020202020204" pitchFamily="34" charset="0"/>
              <a:buChar char="•"/>
            </a:pPr>
            <a:r>
              <a:rPr lang="en-US" sz="2000" dirty="0"/>
              <a:t>What contributes to </a:t>
            </a:r>
            <a:r>
              <a:rPr lang="en-US" sz="2000" i="1" dirty="0"/>
              <a:t>compassion rewards</a:t>
            </a:r>
            <a:r>
              <a:rPr lang="en-US" sz="2000" dirty="0"/>
              <a:t>?</a:t>
            </a:r>
          </a:p>
          <a:p>
            <a:pPr marL="342900" indent="-342900">
              <a:buFont typeface="Arial" panose="020B0604020202020204" pitchFamily="34" charset="0"/>
              <a:buChar char="•"/>
            </a:pPr>
            <a:r>
              <a:rPr lang="en-US" sz="2000" dirty="0"/>
              <a:t>What can you remind yourself of to help on a day-to-day basis </a:t>
            </a:r>
            <a:r>
              <a:rPr lang="en-US" sz="2000" b="1" dirty="0"/>
              <a:t>(don’t think too long term or big picture).</a:t>
            </a:r>
          </a:p>
        </p:txBody>
      </p:sp>
      <p:sp>
        <p:nvSpPr>
          <p:cNvPr id="6" name="Text Placeholder 5"/>
          <p:cNvSpPr>
            <a:spLocks noGrp="1"/>
          </p:cNvSpPr>
          <p:nvPr>
            <p:ph type="body" sz="quarter" idx="26"/>
          </p:nvPr>
        </p:nvSpPr>
        <p:spPr>
          <a:xfrm>
            <a:off x="5209606" y="2071894"/>
            <a:ext cx="2672322" cy="3691680"/>
          </a:xfrm>
        </p:spPr>
        <p:txBody>
          <a:bodyPr/>
          <a:lstStyle/>
          <a:p>
            <a:pPr marL="342900" indent="-342900">
              <a:buFont typeface="Arial" panose="020B0604020202020204" pitchFamily="34" charset="0"/>
              <a:buChar char="•"/>
            </a:pPr>
            <a:r>
              <a:rPr lang="en-US" sz="2000" dirty="0"/>
              <a:t>How can you maintain existing connections with others?</a:t>
            </a:r>
          </a:p>
          <a:p>
            <a:pPr marL="342900" indent="-342900">
              <a:buFont typeface="Arial" panose="020B0604020202020204" pitchFamily="34" charset="0"/>
              <a:buChar char="•"/>
            </a:pPr>
            <a:r>
              <a:rPr lang="en-US" sz="2000" dirty="0"/>
              <a:t>How can you develop new connections?</a:t>
            </a:r>
          </a:p>
          <a:p>
            <a:pPr marL="342900" indent="-342900">
              <a:buFont typeface="Arial" panose="020B0604020202020204" pitchFamily="34" charset="0"/>
              <a:buChar char="•"/>
            </a:pPr>
            <a:r>
              <a:rPr lang="en-US" sz="2000" b="1" dirty="0"/>
              <a:t>Connection can be anything.</a:t>
            </a:r>
          </a:p>
        </p:txBody>
      </p:sp>
      <p:sp>
        <p:nvSpPr>
          <p:cNvPr id="7" name="Text Placeholder 6"/>
          <p:cNvSpPr>
            <a:spLocks noGrp="1"/>
          </p:cNvSpPr>
          <p:nvPr>
            <p:ph type="body" sz="quarter" idx="27"/>
          </p:nvPr>
        </p:nvSpPr>
        <p:spPr>
          <a:xfrm>
            <a:off x="8789902" y="1855371"/>
            <a:ext cx="3042434" cy="3691680"/>
          </a:xfrm>
        </p:spPr>
        <p:txBody>
          <a:bodyPr/>
          <a:lstStyle/>
          <a:p>
            <a:pPr marL="342900" indent="-342900">
              <a:buFont typeface="Arial" panose="020B0604020202020204" pitchFamily="34" charset="0"/>
              <a:buChar char="•"/>
            </a:pPr>
            <a:r>
              <a:rPr lang="en-US" sz="2000" dirty="0"/>
              <a:t>How can you be creative in physical distancing while leveraging connection?</a:t>
            </a:r>
          </a:p>
          <a:p>
            <a:pPr marL="342900" indent="-342900">
              <a:buFont typeface="Arial" panose="020B0604020202020204" pitchFamily="34" charset="0"/>
              <a:buChar char="•"/>
            </a:pPr>
            <a:r>
              <a:rPr lang="en-US" sz="2000" dirty="0"/>
              <a:t>How can you adjust your physical space?</a:t>
            </a:r>
          </a:p>
          <a:p>
            <a:pPr marL="342900" indent="-342900">
              <a:buFont typeface="Arial" panose="020B0604020202020204" pitchFamily="34" charset="0"/>
              <a:buChar char="•"/>
            </a:pPr>
            <a:r>
              <a:rPr lang="en-US" sz="2000" dirty="0"/>
              <a:t>How can you adapt your schedule to give yourself discreet and clear breaks and boundaries?</a:t>
            </a:r>
          </a:p>
        </p:txBody>
      </p:sp>
      <p:sp>
        <p:nvSpPr>
          <p:cNvPr id="8" name="Title 7"/>
          <p:cNvSpPr>
            <a:spLocks noGrp="1"/>
          </p:cNvSpPr>
          <p:nvPr>
            <p:ph type="title"/>
          </p:nvPr>
        </p:nvSpPr>
        <p:spPr>
          <a:xfrm>
            <a:off x="0" y="423792"/>
            <a:ext cx="12180916" cy="482030"/>
          </a:xfrm>
        </p:spPr>
        <p:txBody>
          <a:bodyPr>
            <a:normAutofit fontScale="90000"/>
          </a:bodyPr>
          <a:lstStyle/>
          <a:p>
            <a:r>
              <a:rPr lang="en-US" dirty="0"/>
              <a:t>Resilience Development</a:t>
            </a:r>
          </a:p>
        </p:txBody>
      </p:sp>
    </p:spTree>
    <p:extLst>
      <p:ext uri="{BB962C8B-B14F-4D97-AF65-F5344CB8AC3E}">
        <p14:creationId xmlns:p14="http://schemas.microsoft.com/office/powerpoint/2010/main" val="327556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Practice the </a:t>
            </a:r>
            <a:r>
              <a:rPr lang="en-US" b="1" dirty="0"/>
              <a:t>REST</a:t>
            </a:r>
            <a:r>
              <a:rPr lang="en-US" dirty="0"/>
              <a:t> Model</a:t>
            </a:r>
          </a:p>
        </p:txBody>
      </p:sp>
      <p:grpSp>
        <p:nvGrpSpPr>
          <p:cNvPr id="19" name="Group 18"/>
          <p:cNvGrpSpPr/>
          <p:nvPr/>
        </p:nvGrpSpPr>
        <p:grpSpPr>
          <a:xfrm>
            <a:off x="120073" y="2373745"/>
            <a:ext cx="2886072" cy="2428309"/>
            <a:chOff x="4096" y="966575"/>
            <a:chExt cx="2311112" cy="1908982"/>
          </a:xfrm>
        </p:grpSpPr>
        <p:sp>
          <p:nvSpPr>
            <p:cNvPr id="20" name="Rectangle 19"/>
            <p:cNvSpPr/>
            <p:nvPr/>
          </p:nvSpPr>
          <p:spPr>
            <a:xfrm>
              <a:off x="4096" y="1001390"/>
              <a:ext cx="2311112" cy="1874167"/>
            </a:xfrm>
            <a:prstGeom prst="rect">
              <a:avLst/>
            </a:pr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TextBox 20"/>
            <p:cNvSpPr txBox="1"/>
            <p:nvPr/>
          </p:nvSpPr>
          <p:spPr>
            <a:xfrm>
              <a:off x="4096" y="966575"/>
              <a:ext cx="2311112" cy="1874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R</a:t>
              </a:r>
              <a:r>
                <a:rPr lang="en-US" sz="2400" b="1" kern="1200" dirty="0"/>
                <a:t>eward: </a:t>
              </a:r>
              <a:r>
                <a:rPr lang="en-US" kern="1200" dirty="0"/>
                <a:t>Reward yourself for a job well done. Build reinforcements into your work. </a:t>
              </a:r>
              <a:r>
                <a:rPr lang="en-US" dirty="0"/>
                <a:t>H</a:t>
              </a:r>
              <a:r>
                <a:rPr lang="en-US" kern="1200" dirty="0"/>
                <a:t>elp pay attention to this aspect for maintaining resilience. </a:t>
              </a:r>
            </a:p>
          </p:txBody>
        </p:sp>
      </p:grpSp>
      <p:grpSp>
        <p:nvGrpSpPr>
          <p:cNvPr id="22" name="Group 21"/>
          <p:cNvGrpSpPr/>
          <p:nvPr/>
        </p:nvGrpSpPr>
        <p:grpSpPr>
          <a:xfrm>
            <a:off x="3025135" y="2425494"/>
            <a:ext cx="2994550" cy="2383878"/>
            <a:chOff x="1895" y="547900"/>
            <a:chExt cx="3124234" cy="2327843"/>
          </a:xfrm>
          <a:solidFill>
            <a:schemeClr val="accent5">
              <a:lumMod val="75000"/>
            </a:schemeClr>
          </a:solidFill>
        </p:grpSpPr>
        <p:sp>
          <p:nvSpPr>
            <p:cNvPr id="23" name="Rectangle 22"/>
            <p:cNvSpPr/>
            <p:nvPr/>
          </p:nvSpPr>
          <p:spPr>
            <a:xfrm>
              <a:off x="1895" y="1001203"/>
              <a:ext cx="3124234" cy="187454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TextBox 23"/>
            <p:cNvSpPr txBox="1"/>
            <p:nvPr/>
          </p:nvSpPr>
          <p:spPr>
            <a:xfrm>
              <a:off x="19133" y="547900"/>
              <a:ext cx="3106996" cy="1806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E</a:t>
              </a:r>
              <a:r>
                <a:rPr lang="en-US" sz="2400" b="1" kern="1200" dirty="0"/>
                <a:t>stablish: </a:t>
              </a:r>
              <a:r>
                <a:rPr lang="en-US" kern="1200" dirty="0"/>
                <a:t>Establish healthy boundaries. When you are off duty, stick to that boundary. </a:t>
              </a:r>
            </a:p>
          </p:txBody>
        </p:sp>
      </p:grpSp>
      <p:grpSp>
        <p:nvGrpSpPr>
          <p:cNvPr id="25" name="Group 24"/>
          <p:cNvGrpSpPr/>
          <p:nvPr/>
        </p:nvGrpSpPr>
        <p:grpSpPr>
          <a:xfrm>
            <a:off x="6037441" y="2425494"/>
            <a:ext cx="3041154" cy="2376562"/>
            <a:chOff x="494" y="493323"/>
            <a:chExt cx="4817169" cy="2890301"/>
          </a:xfrm>
          <a:solidFill>
            <a:srgbClr val="92D050"/>
          </a:solidFill>
        </p:grpSpPr>
        <p:sp>
          <p:nvSpPr>
            <p:cNvPr id="26" name="Rectangle 25"/>
            <p:cNvSpPr/>
            <p:nvPr/>
          </p:nvSpPr>
          <p:spPr>
            <a:xfrm>
              <a:off x="494" y="493323"/>
              <a:ext cx="4817169" cy="289030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TextBox 26"/>
            <p:cNvSpPr txBox="1"/>
            <p:nvPr/>
          </p:nvSpPr>
          <p:spPr>
            <a:xfrm>
              <a:off x="494" y="493323"/>
              <a:ext cx="4817169" cy="28903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S</a:t>
              </a:r>
              <a:r>
                <a:rPr lang="en-US" sz="2400" b="1" kern="1200" dirty="0"/>
                <a:t>hare: </a:t>
              </a:r>
              <a:r>
                <a:rPr lang="en-US" kern="1200" dirty="0"/>
                <a:t>Share your feelings, concerns, and stories. Participate in support and consultation groups. Make time for connections and activities in your life. </a:t>
              </a:r>
            </a:p>
          </p:txBody>
        </p:sp>
      </p:grpSp>
      <p:grpSp>
        <p:nvGrpSpPr>
          <p:cNvPr id="28" name="Group 27"/>
          <p:cNvGrpSpPr/>
          <p:nvPr/>
        </p:nvGrpSpPr>
        <p:grpSpPr>
          <a:xfrm>
            <a:off x="9114107" y="2425493"/>
            <a:ext cx="2965623" cy="2394021"/>
            <a:chOff x="5130" y="0"/>
            <a:chExt cx="10496195" cy="3906011"/>
          </a:xfrm>
          <a:solidFill>
            <a:schemeClr val="accent1">
              <a:lumMod val="75000"/>
            </a:schemeClr>
          </a:solidFill>
        </p:grpSpPr>
        <p:sp>
          <p:nvSpPr>
            <p:cNvPr id="29" name="Rectangle 28"/>
            <p:cNvSpPr/>
            <p:nvPr/>
          </p:nvSpPr>
          <p:spPr>
            <a:xfrm>
              <a:off x="5130" y="0"/>
              <a:ext cx="10496195" cy="3876948"/>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TextBox 29"/>
            <p:cNvSpPr txBox="1"/>
            <p:nvPr/>
          </p:nvSpPr>
          <p:spPr>
            <a:xfrm>
              <a:off x="5130" y="0"/>
              <a:ext cx="10496195" cy="39060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T</a:t>
              </a:r>
              <a:r>
                <a:rPr lang="en-US" sz="2400" b="1" kern="1200" dirty="0"/>
                <a:t>rust: </a:t>
              </a:r>
              <a:r>
                <a:rPr lang="en-US" kern="1200" dirty="0"/>
                <a:t>Trust your support network and reach out as needed. Refer people elsewhere if you are too tired or compromised emotionally to be able to offer support. </a:t>
              </a:r>
            </a:p>
          </p:txBody>
        </p:sp>
      </p:grpSp>
    </p:spTree>
    <p:extLst>
      <p:ext uri="{BB962C8B-B14F-4D97-AF65-F5344CB8AC3E}">
        <p14:creationId xmlns:p14="http://schemas.microsoft.com/office/powerpoint/2010/main" val="114841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98572" y="2804708"/>
            <a:ext cx="3481427" cy="3464781"/>
            <a:chOff x="4717484" y="2719635"/>
            <a:chExt cx="3707593" cy="3794006"/>
          </a:xfrm>
        </p:grpSpPr>
        <p:sp>
          <p:nvSpPr>
            <p:cNvPr id="12" name="Shape 11"/>
            <p:cNvSpPr/>
            <p:nvPr/>
          </p:nvSpPr>
          <p:spPr>
            <a:xfrm>
              <a:off x="4717484" y="2719635"/>
              <a:ext cx="3707593" cy="3794006"/>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txBox="1"/>
            <p:nvPr/>
          </p:nvSpPr>
          <p:spPr>
            <a:xfrm>
              <a:off x="5462875" y="3602622"/>
              <a:ext cx="2216811" cy="1961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Getting processes in place from the top down (and modeling good self-care) dramatically reduces burnout for team members.</a:t>
              </a:r>
            </a:p>
          </p:txBody>
        </p:sp>
      </p:grpSp>
      <p:grpSp>
        <p:nvGrpSpPr>
          <p:cNvPr id="3" name="Group 2"/>
          <p:cNvGrpSpPr/>
          <p:nvPr/>
        </p:nvGrpSpPr>
        <p:grpSpPr>
          <a:xfrm>
            <a:off x="5564458" y="1975242"/>
            <a:ext cx="2619853" cy="2611026"/>
            <a:chOff x="2511967" y="1791676"/>
            <a:chExt cx="2790048" cy="2859126"/>
          </a:xfrm>
        </p:grpSpPr>
        <p:sp>
          <p:nvSpPr>
            <p:cNvPr id="10" name="Shape 9"/>
            <p:cNvSpPr/>
            <p:nvPr/>
          </p:nvSpPr>
          <p:spPr>
            <a:xfrm>
              <a:off x="2511967" y="1791676"/>
              <a:ext cx="2790048" cy="285912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6"/>
            <p:cNvSpPr txBox="1"/>
            <p:nvPr/>
          </p:nvSpPr>
          <p:spPr>
            <a:xfrm>
              <a:off x="3045533" y="2568275"/>
              <a:ext cx="1726277" cy="12642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400" kern="1200" dirty="0"/>
                <a:t>Finding ways to reduce burnout NOW is essential. Get outside as much as you can (when safe to do so </a:t>
              </a:r>
              <a:r>
                <a:rPr lang="en-US" sz="1400" dirty="0"/>
                <a:t>and</a:t>
              </a:r>
              <a:r>
                <a:rPr lang="en-US" sz="1400" kern="1200" dirty="0"/>
                <a:t> the weather is good).</a:t>
              </a:r>
            </a:p>
          </p:txBody>
        </p:sp>
      </p:grpSp>
      <p:grpSp>
        <p:nvGrpSpPr>
          <p:cNvPr id="4" name="Group 3"/>
          <p:cNvGrpSpPr/>
          <p:nvPr/>
        </p:nvGrpSpPr>
        <p:grpSpPr>
          <a:xfrm>
            <a:off x="7311228" y="442125"/>
            <a:ext cx="2374531" cy="2309353"/>
            <a:chOff x="4177727" y="222860"/>
            <a:chExt cx="2528789" cy="2528789"/>
          </a:xfrm>
        </p:grpSpPr>
        <p:sp>
          <p:nvSpPr>
            <p:cNvPr id="8" name="Shape 7"/>
            <p:cNvSpPr/>
            <p:nvPr/>
          </p:nvSpPr>
          <p:spPr>
            <a:xfrm rot="20700000">
              <a:off x="4177727" y="222860"/>
              <a:ext cx="2528789" cy="252878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hape 8"/>
            <p:cNvSpPr txBox="1"/>
            <p:nvPr/>
          </p:nvSpPr>
          <p:spPr>
            <a:xfrm>
              <a:off x="4732365" y="777498"/>
              <a:ext cx="1419514" cy="1419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SzPts val="2100"/>
              </a:pPr>
              <a:r>
                <a:rPr lang="en-US" sz="1400" kern="1200" dirty="0"/>
                <a:t>Take time off as you can and do things that are entirely NOT work related. </a:t>
              </a:r>
            </a:p>
          </p:txBody>
        </p:sp>
      </p:grpSp>
      <p:sp>
        <p:nvSpPr>
          <p:cNvPr id="5" name="Circular Arrow 4"/>
          <p:cNvSpPr/>
          <p:nvPr/>
        </p:nvSpPr>
        <p:spPr>
          <a:xfrm>
            <a:off x="7739968" y="2312892"/>
            <a:ext cx="4265353" cy="4148274"/>
          </a:xfrm>
          <a:prstGeom prst="circularArrow">
            <a:avLst>
              <a:gd name="adj1" fmla="val 4687"/>
              <a:gd name="adj2" fmla="val 299029"/>
              <a:gd name="adj3" fmla="val 2552542"/>
              <a:gd name="adj4" fmla="val 15785027"/>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Shape 5"/>
          <p:cNvSpPr/>
          <p:nvPr/>
        </p:nvSpPr>
        <p:spPr>
          <a:xfrm>
            <a:off x="5146327" y="1650443"/>
            <a:ext cx="3099046" cy="301398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7" name="Circular Arrow 6"/>
          <p:cNvSpPr/>
          <p:nvPr/>
        </p:nvSpPr>
        <p:spPr>
          <a:xfrm>
            <a:off x="6855884" y="-139670"/>
            <a:ext cx="3341394" cy="3249677"/>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TextBox 13"/>
          <p:cNvSpPr txBox="1"/>
          <p:nvPr/>
        </p:nvSpPr>
        <p:spPr>
          <a:xfrm>
            <a:off x="701517" y="2615395"/>
            <a:ext cx="4337774" cy="1292662"/>
          </a:xfrm>
          <a:prstGeom prst="rect">
            <a:avLst/>
          </a:prstGeom>
          <a:noFill/>
        </p:spPr>
        <p:txBody>
          <a:bodyPr wrap="square" rtlCol="0">
            <a:spAutoFit/>
          </a:bodyPr>
          <a:lstStyle/>
          <a:p>
            <a:pPr algn="ctr"/>
            <a:r>
              <a:rPr lang="en-US" sz="2600" dirty="0"/>
              <a:t>Taking care of yourself takes care of the team and the organization.</a:t>
            </a:r>
          </a:p>
        </p:txBody>
      </p:sp>
    </p:spTree>
    <p:extLst>
      <p:ext uri="{BB962C8B-B14F-4D97-AF65-F5344CB8AC3E}">
        <p14:creationId xmlns:p14="http://schemas.microsoft.com/office/powerpoint/2010/main" val="79799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47353" y="1156004"/>
            <a:ext cx="11138679" cy="5354524"/>
          </a:xfrm>
        </p:spPr>
        <p:txBody>
          <a:bodyPr/>
          <a:lstStyle/>
          <a:p>
            <a:pPr marL="0" indent="0">
              <a:buNone/>
            </a:pPr>
            <a:r>
              <a:rPr lang="en-US" sz="1600" b="1" dirty="0">
                <a:latin typeface="Calibri" panose="020F0502020204030204" pitchFamily="34" charset="0"/>
                <a:cs typeface="Calibri" panose="020F0502020204030204" pitchFamily="34" charset="0"/>
              </a:rPr>
              <a:t>Training:</a:t>
            </a:r>
          </a:p>
          <a:p>
            <a:r>
              <a:rPr lang="en-US" sz="1600" dirty="0">
                <a:latin typeface="Calibri" panose="020F0502020204030204" pitchFamily="34" charset="0"/>
                <a:cs typeface="Calibri" panose="020F0502020204030204" pitchFamily="34" charset="0"/>
              </a:rPr>
              <a:t>Health Support Team (including train-the-trainer)</a:t>
            </a:r>
          </a:p>
          <a:p>
            <a:r>
              <a:rPr lang="en-US" sz="1600" dirty="0">
                <a:latin typeface="Calibri" panose="020F0502020204030204" pitchFamily="34" charset="0"/>
                <a:cs typeface="Calibri" panose="020F0502020204030204" pitchFamily="34" charset="0"/>
              </a:rPr>
              <a:t>PsySTART-Responder (frontline healthcare only)</a:t>
            </a:r>
          </a:p>
          <a:p>
            <a:pPr marL="0" indent="0">
              <a:buNone/>
            </a:pPr>
            <a:r>
              <a:rPr lang="en-US" sz="1600" b="1" dirty="0">
                <a:latin typeface="Calibri" panose="020F0502020204030204" pitchFamily="34" charset="0"/>
                <a:cs typeface="Calibri" panose="020F0502020204030204" pitchFamily="34" charset="0"/>
              </a:rPr>
              <a:t>Specific Resources:</a:t>
            </a:r>
          </a:p>
          <a:p>
            <a:r>
              <a:rPr lang="en-US" sz="1600" dirty="0">
                <a:latin typeface="Calibri" panose="020F0502020204030204" pitchFamily="34" charset="0"/>
                <a:cs typeface="Calibri" panose="020F0502020204030204" pitchFamily="34" charset="0"/>
                <a:hlinkClick r:id="rId2"/>
              </a:rPr>
              <a:t>Behavioral Health Group Impact Reference Guide</a:t>
            </a:r>
            <a:endParaRPr lang="en-US" sz="1600" dirty="0">
              <a:latin typeface="Calibri" panose="020F0502020204030204" pitchFamily="34" charset="0"/>
              <a:cs typeface="Calibri" panose="020F0502020204030204" pitchFamily="34" charset="0"/>
            </a:endParaRPr>
          </a:p>
          <a:p>
            <a:pPr lvl="2"/>
            <a:r>
              <a:rPr lang="en-US" sz="1600" dirty="0">
                <a:latin typeface="Calibri" panose="020F0502020204030204" pitchFamily="34" charset="0"/>
                <a:cs typeface="Calibri" panose="020F0502020204030204" pitchFamily="34" charset="0"/>
              </a:rPr>
              <a:t>Healthcare, behavioral health, outreach teams, post-vent </a:t>
            </a:r>
          </a:p>
          <a:p>
            <a:pPr lvl="2"/>
            <a:r>
              <a:rPr lang="en-US" sz="1600" dirty="0">
                <a:latin typeface="Calibri" panose="020F0502020204030204" pitchFamily="34" charset="0"/>
                <a:cs typeface="Calibri" panose="020F0502020204030204" pitchFamily="34" charset="0"/>
              </a:rPr>
              <a:t>Unique challenges/considerations</a:t>
            </a:r>
          </a:p>
          <a:p>
            <a:pPr lvl="2"/>
            <a:r>
              <a:rPr lang="en-US" sz="1600" dirty="0">
                <a:latin typeface="Calibri" panose="020F0502020204030204" pitchFamily="34" charset="0"/>
                <a:cs typeface="Calibri" panose="020F0502020204030204" pitchFamily="34" charset="0"/>
              </a:rPr>
              <a:t>Support strategies (organizational, supervisory, personal)</a:t>
            </a:r>
          </a:p>
          <a:p>
            <a:pPr>
              <a:lnSpc>
                <a:spcPct val="100000"/>
              </a:lnSpc>
            </a:pPr>
            <a:r>
              <a:rPr lang="en-US" sz="1600" dirty="0">
                <a:latin typeface="Calibri" panose="020F0502020204030204" pitchFamily="34" charset="0"/>
                <a:cs typeface="Calibri" panose="020F0502020204030204" pitchFamily="34" charset="0"/>
              </a:rPr>
              <a:t>Family toolbox:</a:t>
            </a:r>
          </a:p>
          <a:p>
            <a:pPr>
              <a:lnSpc>
                <a:spcPct val="100000"/>
              </a:lnSpc>
            </a:pPr>
            <a:r>
              <a:rPr lang="en-US" sz="1600" dirty="0">
                <a:latin typeface="Calibri" panose="020F0502020204030204" pitchFamily="34" charset="0"/>
                <a:cs typeface="Calibri" panose="020F0502020204030204" pitchFamily="34" charset="0"/>
                <a:hlinkClick r:id="rId3"/>
              </a:rPr>
              <a:t>Supporting Children and Teens During the COVID-19 Pandemic</a:t>
            </a: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Emergency and healthcare workers:</a:t>
            </a:r>
          </a:p>
          <a:p>
            <a:pPr>
              <a:lnSpc>
                <a:spcPct val="100000"/>
              </a:lnSpc>
            </a:pPr>
            <a:r>
              <a:rPr lang="en-US" sz="1600" dirty="0">
                <a:latin typeface="Calibri" panose="020F0502020204030204" pitchFamily="34" charset="0"/>
                <a:cs typeface="Calibri" panose="020F0502020204030204" pitchFamily="34" charset="0"/>
                <a:hlinkClick r:id="rId4"/>
              </a:rPr>
              <a:t>Coping During COVID-19 for Emergency and Healthcare Professionals</a:t>
            </a: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Businesses and workers:</a:t>
            </a:r>
          </a:p>
          <a:p>
            <a:pPr>
              <a:lnSpc>
                <a:spcPct val="100000"/>
              </a:lnSpc>
            </a:pPr>
            <a:r>
              <a:rPr lang="en-US" sz="1600" dirty="0">
                <a:latin typeface="Calibri" panose="020F0502020204030204" pitchFamily="34" charset="0"/>
                <a:cs typeface="Calibri" panose="020F0502020204030204" pitchFamily="34" charset="0"/>
                <a:hlinkClick r:id="rId5"/>
              </a:rPr>
              <a:t>COVID-19 Guidance for building resilience in the workplace</a:t>
            </a:r>
            <a:endParaRPr lang="en-US" sz="1600" dirty="0">
              <a:latin typeface="Calibri" panose="020F0502020204030204" pitchFamily="34" charset="0"/>
              <a:cs typeface="Calibri" panose="020F0502020204030204" pitchFamily="34" charset="0"/>
            </a:endParaRPr>
          </a:p>
          <a:p>
            <a:pPr marL="0" indent="0">
              <a:buNone/>
            </a:pPr>
            <a:endParaRPr lang="en-US" sz="3200" b="1" u="sng" dirty="0"/>
          </a:p>
          <a:p>
            <a:pPr marL="0" indent="0">
              <a:buNone/>
            </a:pPr>
            <a:endParaRPr lang="en-US" sz="2800" b="1" dirty="0"/>
          </a:p>
        </p:txBody>
      </p:sp>
      <p:sp>
        <p:nvSpPr>
          <p:cNvPr id="3" name="Title 2"/>
          <p:cNvSpPr>
            <a:spLocks noGrp="1"/>
          </p:cNvSpPr>
          <p:nvPr>
            <p:ph type="title"/>
          </p:nvPr>
        </p:nvSpPr>
        <p:spPr/>
        <p:txBody>
          <a:bodyPr>
            <a:noAutofit/>
          </a:bodyPr>
          <a:lstStyle/>
          <a:p>
            <a:r>
              <a:rPr lang="en-US" sz="2700" dirty="0"/>
              <a:t>Resources</a:t>
            </a:r>
          </a:p>
        </p:txBody>
      </p:sp>
    </p:spTree>
    <p:extLst>
      <p:ext uri="{BB962C8B-B14F-4D97-AF65-F5344CB8AC3E}">
        <p14:creationId xmlns:p14="http://schemas.microsoft.com/office/powerpoint/2010/main" val="133884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0" indent="0">
              <a:buNone/>
            </a:pPr>
            <a:r>
              <a:rPr lang="en-US" sz="2000" dirty="0"/>
              <a:t>DOH - Forecast and situation reports, guidance, and resources:</a:t>
            </a:r>
          </a:p>
          <a:p>
            <a:pPr marL="0" indent="0">
              <a:buNone/>
            </a:pPr>
            <a:r>
              <a:rPr lang="en-US" sz="2000" dirty="0">
                <a:hlinkClick r:id="rId2"/>
              </a:rPr>
              <a:t>https://www.doh.wa.gov/Emergencies/NovelCoronavirusOutbreak2020COVID19/HealthcareProviders/BehavioralHealthResources</a:t>
            </a:r>
            <a:r>
              <a:rPr lang="en-US" sz="2000" dirty="0"/>
              <a:t> </a:t>
            </a:r>
          </a:p>
          <a:p>
            <a:pPr marL="0" indent="0">
              <a:buNone/>
            </a:pPr>
            <a:endParaRPr lang="en-US" sz="2000" dirty="0"/>
          </a:p>
          <a:p>
            <a:pPr marL="0" indent="0">
              <a:buNone/>
            </a:pPr>
            <a:r>
              <a:rPr lang="en-US" sz="2000" dirty="0"/>
              <a:t>State – General mental health resources:</a:t>
            </a:r>
            <a:br>
              <a:rPr lang="en-US" sz="2000" dirty="0"/>
            </a:br>
            <a:r>
              <a:rPr lang="en-US" sz="2000" dirty="0">
                <a:hlinkClick r:id="rId3"/>
              </a:rPr>
              <a:t>https://coronavirus.wa.gov/information-for/you-and-your-family/mental-and-emotional-well-being</a:t>
            </a:r>
            <a:endParaRPr lang="en-US" sz="2000" dirty="0"/>
          </a:p>
          <a:p>
            <a:pPr marL="0" indent="0">
              <a:buNone/>
            </a:pPr>
            <a:endParaRPr lang="en-US" sz="3200" b="1" u="sng" dirty="0"/>
          </a:p>
          <a:p>
            <a:pPr marL="0" indent="0">
              <a:buNone/>
            </a:pPr>
            <a:endParaRPr lang="en-US" sz="2800" b="1" dirty="0"/>
          </a:p>
        </p:txBody>
      </p:sp>
      <p:sp>
        <p:nvSpPr>
          <p:cNvPr id="3" name="Title 2"/>
          <p:cNvSpPr>
            <a:spLocks noGrp="1"/>
          </p:cNvSpPr>
          <p:nvPr>
            <p:ph type="title"/>
          </p:nvPr>
        </p:nvSpPr>
        <p:spPr/>
        <p:txBody>
          <a:bodyPr>
            <a:noAutofit/>
          </a:bodyPr>
          <a:lstStyle/>
          <a:p>
            <a:r>
              <a:rPr lang="en-US" sz="2700" dirty="0"/>
              <a:t>Resources:</a:t>
            </a:r>
          </a:p>
        </p:txBody>
      </p:sp>
      <p:pic>
        <p:nvPicPr>
          <p:cNvPr id="4" name="Picture 3"/>
          <p:cNvPicPr>
            <a:picLocks noChangeAspect="1"/>
          </p:cNvPicPr>
          <p:nvPr/>
        </p:nvPicPr>
        <p:blipFill>
          <a:blip r:embed="rId4"/>
          <a:stretch>
            <a:fillRect/>
          </a:stretch>
        </p:blipFill>
        <p:spPr>
          <a:xfrm>
            <a:off x="2925476" y="4683334"/>
            <a:ext cx="6375400" cy="938804"/>
          </a:xfrm>
          <a:prstGeom prst="rect">
            <a:avLst/>
          </a:prstGeom>
        </p:spPr>
      </p:pic>
    </p:spTree>
    <p:extLst>
      <p:ext uri="{BB962C8B-B14F-4D97-AF65-F5344CB8AC3E}">
        <p14:creationId xmlns:p14="http://schemas.microsoft.com/office/powerpoint/2010/main" val="209308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244081" y="1311964"/>
            <a:ext cx="11714922" cy="5406887"/>
          </a:xfrm>
        </p:spPr>
        <p:txBody>
          <a:bodyPr/>
          <a:lstStyle/>
          <a:p>
            <a:pPr>
              <a:spcBef>
                <a:spcPts val="0"/>
              </a:spcBef>
            </a:pPr>
            <a:r>
              <a:rPr lang="en-US" sz="1900" dirty="0">
                <a:solidFill>
                  <a:srgbClr val="002060"/>
                </a:solidFill>
              </a:rPr>
              <a:t>L</a:t>
            </a:r>
            <a:r>
              <a:rPr lang="en-US" sz="1900" dirty="0" smtClean="0">
                <a:solidFill>
                  <a:srgbClr val="002060"/>
                </a:solidFill>
              </a:rPr>
              <a:t>ive and asynchronous learning opportunities to support and develop the state workforce through COVID.</a:t>
            </a:r>
          </a:p>
          <a:p>
            <a:pPr>
              <a:spcBef>
                <a:spcPts val="0"/>
              </a:spcBef>
            </a:pPr>
            <a:endParaRPr lang="en-US" sz="1900" dirty="0" smtClean="0">
              <a:solidFill>
                <a:srgbClr val="002060"/>
              </a:solidFill>
            </a:endParaRPr>
          </a:p>
          <a:p>
            <a:pPr>
              <a:spcBef>
                <a:spcPts val="0"/>
              </a:spcBef>
            </a:pPr>
            <a:r>
              <a:rPr lang="en-US" sz="1900" b="1" dirty="0" smtClean="0">
                <a:solidFill>
                  <a:srgbClr val="002060"/>
                </a:solidFill>
              </a:rPr>
              <a:t>Virtual Learning Paths include:</a:t>
            </a:r>
          </a:p>
          <a:p>
            <a:pPr marL="1028700" lvl="1" indent="-342900">
              <a:spcBef>
                <a:spcPts val="0"/>
              </a:spcBef>
            </a:pPr>
            <a:r>
              <a:rPr lang="en-US" sz="1700" dirty="0">
                <a:solidFill>
                  <a:srgbClr val="002060"/>
                </a:solidFill>
              </a:rPr>
              <a:t>Workforce Support During Extraordinary </a:t>
            </a:r>
            <a:r>
              <a:rPr lang="en-US" sz="1700" dirty="0" smtClean="0">
                <a:solidFill>
                  <a:srgbClr val="002060"/>
                </a:solidFill>
              </a:rPr>
              <a:t>Times</a:t>
            </a:r>
          </a:p>
          <a:p>
            <a:pPr marL="1028700" lvl="1" indent="-342900">
              <a:spcBef>
                <a:spcPts val="0"/>
              </a:spcBef>
            </a:pPr>
            <a:r>
              <a:rPr lang="en-US" sz="1700" dirty="0">
                <a:solidFill>
                  <a:srgbClr val="002060"/>
                </a:solidFill>
              </a:rPr>
              <a:t>Human Resources </a:t>
            </a:r>
            <a:r>
              <a:rPr lang="en-US" sz="1700" dirty="0" smtClean="0">
                <a:solidFill>
                  <a:srgbClr val="002060"/>
                </a:solidFill>
              </a:rPr>
              <a:t>Training</a:t>
            </a:r>
          </a:p>
          <a:p>
            <a:pPr marL="1028700" lvl="1" indent="-342900">
              <a:spcBef>
                <a:spcPts val="0"/>
              </a:spcBef>
            </a:pPr>
            <a:r>
              <a:rPr lang="en-US" sz="1700" dirty="0" smtClean="0">
                <a:solidFill>
                  <a:srgbClr val="002060"/>
                </a:solidFill>
              </a:rPr>
              <a:t>Leadership</a:t>
            </a:r>
          </a:p>
          <a:p>
            <a:pPr marL="1028700" lvl="1" indent="-342900">
              <a:spcBef>
                <a:spcPts val="0"/>
              </a:spcBef>
            </a:pPr>
            <a:r>
              <a:rPr lang="en-US" sz="1700" dirty="0" smtClean="0">
                <a:solidFill>
                  <a:srgbClr val="002060"/>
                </a:solidFill>
              </a:rPr>
              <a:t>Working Remotely</a:t>
            </a:r>
          </a:p>
          <a:p>
            <a:pPr marL="1028700" lvl="1" indent="-342900">
              <a:spcBef>
                <a:spcPts val="0"/>
              </a:spcBef>
            </a:pPr>
            <a:r>
              <a:rPr lang="en-US" sz="1700" dirty="0">
                <a:solidFill>
                  <a:srgbClr val="002060"/>
                </a:solidFill>
              </a:rPr>
              <a:t>Workplace Culture and Diversity, Equity, and Inclusion</a:t>
            </a:r>
            <a:endParaRPr lang="en-US" sz="1700" dirty="0" smtClean="0">
              <a:solidFill>
                <a:srgbClr val="002060"/>
              </a:solidFill>
            </a:endParaRPr>
          </a:p>
          <a:p>
            <a:pPr>
              <a:spcBef>
                <a:spcPts val="0"/>
              </a:spcBef>
            </a:pPr>
            <a:r>
              <a:rPr lang="en-US" sz="1900" dirty="0">
                <a:solidFill>
                  <a:srgbClr val="002060"/>
                </a:solidFill>
                <a:hlinkClick r:id="rId3"/>
              </a:rPr>
              <a:t>h</a:t>
            </a:r>
            <a:r>
              <a:rPr lang="en-US" sz="1900" dirty="0" smtClean="0">
                <a:solidFill>
                  <a:srgbClr val="002060"/>
                </a:solidFill>
                <a:hlinkClick r:id="rId3"/>
              </a:rPr>
              <a:t>ttps</a:t>
            </a:r>
            <a:r>
              <a:rPr lang="en-US" sz="1900" dirty="0">
                <a:solidFill>
                  <a:srgbClr val="002060"/>
                </a:solidFill>
                <a:hlinkClick r:id="rId3"/>
              </a:rPr>
              <a:t>://</a:t>
            </a:r>
            <a:r>
              <a:rPr lang="en-US" sz="1900" dirty="0" smtClean="0">
                <a:solidFill>
                  <a:srgbClr val="002060"/>
                </a:solidFill>
                <a:hlinkClick r:id="rId3"/>
              </a:rPr>
              <a:t>des.wa.gov/services/training-and-development/online-learning-resources-workforce-development</a:t>
            </a:r>
            <a:r>
              <a:rPr lang="en-US" sz="1900" dirty="0" smtClean="0">
                <a:solidFill>
                  <a:srgbClr val="002060"/>
                </a:solidFill>
              </a:rPr>
              <a:t> </a:t>
            </a:r>
          </a:p>
          <a:p>
            <a:pPr>
              <a:spcBef>
                <a:spcPts val="0"/>
              </a:spcBef>
            </a:pPr>
            <a:endParaRPr lang="en-US" sz="1900" dirty="0">
              <a:solidFill>
                <a:srgbClr val="002060"/>
              </a:solidFill>
            </a:endParaRPr>
          </a:p>
          <a:p>
            <a:pPr>
              <a:spcBef>
                <a:spcPts val="0"/>
              </a:spcBef>
            </a:pPr>
            <a:r>
              <a:rPr lang="en-US" sz="1900" b="1" dirty="0" smtClean="0">
                <a:solidFill>
                  <a:srgbClr val="002060"/>
                </a:solidFill>
              </a:rPr>
              <a:t>New Leadership Series with 2-hour online workshops include:</a:t>
            </a:r>
          </a:p>
          <a:p>
            <a:pPr marL="1028700" lvl="1" indent="-342900">
              <a:spcBef>
                <a:spcPts val="0"/>
              </a:spcBef>
            </a:pPr>
            <a:r>
              <a:rPr lang="en-US" sz="1700" dirty="0">
                <a:solidFill>
                  <a:srgbClr val="002060"/>
                </a:solidFill>
              </a:rPr>
              <a:t>Building a Psychologically Safe Team Culture </a:t>
            </a:r>
            <a:endParaRPr lang="en-US" sz="1700" dirty="0" smtClean="0">
              <a:solidFill>
                <a:srgbClr val="002060"/>
              </a:solidFill>
            </a:endParaRPr>
          </a:p>
          <a:p>
            <a:pPr marL="1028700" lvl="1" indent="-342900">
              <a:spcBef>
                <a:spcPts val="0"/>
              </a:spcBef>
            </a:pPr>
            <a:r>
              <a:rPr lang="en-US" sz="1700" dirty="0">
                <a:solidFill>
                  <a:srgbClr val="002060"/>
                </a:solidFill>
              </a:rPr>
              <a:t>Coaching Your Remote </a:t>
            </a:r>
            <a:r>
              <a:rPr lang="en-US" sz="1700" dirty="0" smtClean="0">
                <a:solidFill>
                  <a:srgbClr val="002060"/>
                </a:solidFill>
              </a:rPr>
              <a:t>Team</a:t>
            </a:r>
          </a:p>
          <a:p>
            <a:pPr marL="1028700" lvl="1" indent="-342900">
              <a:spcBef>
                <a:spcPts val="0"/>
              </a:spcBef>
            </a:pPr>
            <a:r>
              <a:rPr lang="en-US" sz="1700" dirty="0">
                <a:solidFill>
                  <a:srgbClr val="002060"/>
                </a:solidFill>
              </a:rPr>
              <a:t>Managing Stress, Time, and Energy for </a:t>
            </a:r>
            <a:r>
              <a:rPr lang="en-US" sz="1700" dirty="0" smtClean="0">
                <a:solidFill>
                  <a:srgbClr val="002060"/>
                </a:solidFill>
              </a:rPr>
              <a:t>Leaders</a:t>
            </a:r>
          </a:p>
          <a:p>
            <a:pPr marL="1028700" lvl="1" indent="-342900">
              <a:spcBef>
                <a:spcPts val="0"/>
              </a:spcBef>
            </a:pPr>
            <a:r>
              <a:rPr lang="en-US" sz="1700" dirty="0">
                <a:solidFill>
                  <a:srgbClr val="002060"/>
                </a:solidFill>
              </a:rPr>
              <a:t>Managing Emotions for Success as a </a:t>
            </a:r>
            <a:r>
              <a:rPr lang="en-US" sz="1700" dirty="0" smtClean="0">
                <a:solidFill>
                  <a:srgbClr val="002060"/>
                </a:solidFill>
              </a:rPr>
              <a:t>Leader</a:t>
            </a:r>
          </a:p>
          <a:p>
            <a:pPr marL="1028700" lvl="1" indent="-342900">
              <a:spcBef>
                <a:spcPts val="0"/>
              </a:spcBef>
            </a:pPr>
            <a:r>
              <a:rPr lang="en-US" sz="1700" dirty="0">
                <a:solidFill>
                  <a:srgbClr val="002060"/>
                </a:solidFill>
              </a:rPr>
              <a:t>Self-Awareness &amp; Values-Driven Leadership </a:t>
            </a:r>
          </a:p>
        </p:txBody>
      </p:sp>
      <p:sp>
        <p:nvSpPr>
          <p:cNvPr id="3" name="Title 2"/>
          <p:cNvSpPr>
            <a:spLocks noGrp="1"/>
          </p:cNvSpPr>
          <p:nvPr>
            <p:ph type="title"/>
          </p:nvPr>
        </p:nvSpPr>
        <p:spPr>
          <a:xfrm>
            <a:off x="11084" y="667135"/>
            <a:ext cx="12180916" cy="482030"/>
          </a:xfrm>
        </p:spPr>
        <p:txBody>
          <a:bodyPr>
            <a:normAutofit fontScale="90000"/>
          </a:bodyPr>
          <a:lstStyle/>
          <a:p>
            <a:r>
              <a:rPr lang="en-US" dirty="0" smtClean="0">
                <a:solidFill>
                  <a:srgbClr val="002060"/>
                </a:solidFill>
              </a:rPr>
              <a:t>DES Workforce Support &amp; Development Resources</a:t>
            </a:r>
            <a:endParaRPr lang="en-US" dirty="0">
              <a:solidFill>
                <a:srgbClr val="002060"/>
              </a:solidFill>
            </a:endParaRPr>
          </a:p>
        </p:txBody>
      </p:sp>
    </p:spTree>
    <p:extLst>
      <p:ext uri="{BB962C8B-B14F-4D97-AF65-F5344CB8AC3E}">
        <p14:creationId xmlns:p14="http://schemas.microsoft.com/office/powerpoint/2010/main" val="3399745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17729" y="191944"/>
            <a:ext cx="8167626" cy="1742360"/>
          </a:xfrm>
          <a:prstGeom prst="rect">
            <a:avLst/>
          </a:prstGeom>
        </p:spPr>
      </p:pic>
      <p:sp>
        <p:nvSpPr>
          <p:cNvPr id="2" name="Text Placeholder 1"/>
          <p:cNvSpPr>
            <a:spLocks noGrp="1"/>
          </p:cNvSpPr>
          <p:nvPr>
            <p:ph type="body" sz="quarter" idx="22"/>
          </p:nvPr>
        </p:nvSpPr>
        <p:spPr>
          <a:xfrm>
            <a:off x="244081" y="2054087"/>
            <a:ext cx="11841902" cy="4214830"/>
          </a:xfrm>
        </p:spPr>
        <p:txBody>
          <a:bodyPr/>
          <a:lstStyle/>
          <a:p>
            <a:pPr>
              <a:spcBef>
                <a:spcPts val="0"/>
              </a:spcBef>
            </a:pPr>
            <a:r>
              <a:rPr lang="en-US" b="1" dirty="0" smtClean="0">
                <a:solidFill>
                  <a:srgbClr val="002060"/>
                </a:solidFill>
              </a:rPr>
              <a:t>Ongoing Webinars:</a:t>
            </a:r>
          </a:p>
          <a:p>
            <a:pPr lvl="1">
              <a:spcBef>
                <a:spcPts val="0"/>
              </a:spcBef>
            </a:pPr>
            <a:r>
              <a:rPr lang="en-US" sz="1800" dirty="0" smtClean="0">
                <a:solidFill>
                  <a:srgbClr val="002060"/>
                </a:solidFill>
              </a:rPr>
              <a:t>Self-Care</a:t>
            </a:r>
          </a:p>
          <a:p>
            <a:pPr lvl="1">
              <a:spcBef>
                <a:spcPts val="0"/>
              </a:spcBef>
            </a:pPr>
            <a:r>
              <a:rPr lang="en-US" sz="1800" dirty="0">
                <a:solidFill>
                  <a:srgbClr val="002060"/>
                </a:solidFill>
              </a:rPr>
              <a:t>How to Build Resilience When Your Job Involves Helping Others in Crisis</a:t>
            </a:r>
          </a:p>
          <a:p>
            <a:pPr lvl="1">
              <a:spcBef>
                <a:spcPts val="0"/>
              </a:spcBef>
            </a:pPr>
            <a:r>
              <a:rPr lang="en-US" sz="1800" dirty="0" smtClean="0">
                <a:solidFill>
                  <a:srgbClr val="002060"/>
                </a:solidFill>
              </a:rPr>
              <a:t>For </a:t>
            </a:r>
            <a:r>
              <a:rPr lang="en-US" sz="1800" dirty="0">
                <a:solidFill>
                  <a:srgbClr val="002060"/>
                </a:solidFill>
              </a:rPr>
              <a:t>Supervisors and Managers: Leading Teams and Supporting Employees through </a:t>
            </a:r>
            <a:r>
              <a:rPr lang="en-US" sz="1800" dirty="0" smtClean="0">
                <a:solidFill>
                  <a:srgbClr val="002060"/>
                </a:solidFill>
              </a:rPr>
              <a:t>COVID</a:t>
            </a:r>
          </a:p>
          <a:p>
            <a:pPr lvl="1">
              <a:spcBef>
                <a:spcPts val="0"/>
              </a:spcBef>
            </a:pPr>
            <a:r>
              <a:rPr lang="en-US" sz="1800" dirty="0">
                <a:solidFill>
                  <a:srgbClr val="002060"/>
                </a:solidFill>
              </a:rPr>
              <a:t>Working from Home during COVID-19: Coping with the Challenges, Setting Yourself Up for Success</a:t>
            </a:r>
            <a:endParaRPr lang="en-US" sz="1800" dirty="0" smtClean="0">
              <a:solidFill>
                <a:srgbClr val="002060"/>
              </a:solidFill>
            </a:endParaRPr>
          </a:p>
          <a:p>
            <a:pPr lvl="1">
              <a:spcBef>
                <a:spcPts val="0"/>
              </a:spcBef>
            </a:pPr>
            <a:r>
              <a:rPr lang="en-US" sz="1800" dirty="0">
                <a:solidFill>
                  <a:srgbClr val="002060"/>
                </a:solidFill>
              </a:rPr>
              <a:t>Parenting and Family Challenges: Helping Yourself and Your Family through </a:t>
            </a:r>
            <a:r>
              <a:rPr lang="en-US" sz="1800" dirty="0" smtClean="0">
                <a:solidFill>
                  <a:srgbClr val="002060"/>
                </a:solidFill>
              </a:rPr>
              <a:t>COVID</a:t>
            </a:r>
          </a:p>
          <a:p>
            <a:pPr lvl="1">
              <a:spcBef>
                <a:spcPts val="0"/>
              </a:spcBef>
            </a:pPr>
            <a:r>
              <a:rPr lang="en-US" sz="1800" dirty="0">
                <a:solidFill>
                  <a:srgbClr val="002060"/>
                </a:solidFill>
              </a:rPr>
              <a:t>Couples: Managing Your Way through COVID-19</a:t>
            </a:r>
          </a:p>
          <a:p>
            <a:pPr lvl="1">
              <a:spcBef>
                <a:spcPts val="0"/>
              </a:spcBef>
            </a:pPr>
            <a:r>
              <a:rPr lang="en-US" sz="1800" dirty="0" smtClean="0">
                <a:solidFill>
                  <a:srgbClr val="002060"/>
                </a:solidFill>
              </a:rPr>
              <a:t>Leading </a:t>
            </a:r>
            <a:r>
              <a:rPr lang="en-US" sz="1800" dirty="0">
                <a:solidFill>
                  <a:srgbClr val="002060"/>
                </a:solidFill>
              </a:rPr>
              <a:t>the Human Side of Change</a:t>
            </a:r>
          </a:p>
          <a:p>
            <a:pPr lvl="1">
              <a:spcBef>
                <a:spcPts val="0"/>
              </a:spcBef>
            </a:pPr>
            <a:r>
              <a:rPr lang="en-US" sz="1800" dirty="0" smtClean="0">
                <a:solidFill>
                  <a:srgbClr val="002060"/>
                </a:solidFill>
              </a:rPr>
              <a:t>Navigating Change in Challenging Times</a:t>
            </a:r>
          </a:p>
          <a:p>
            <a:r>
              <a:rPr lang="en-US" b="1" dirty="0">
                <a:solidFill>
                  <a:srgbClr val="002060"/>
                </a:solidFill>
              </a:rPr>
              <a:t>Free &amp; Confidential Counseling, Coaching, and Consultation</a:t>
            </a:r>
          </a:p>
          <a:p>
            <a:r>
              <a:rPr lang="en-US" b="1" dirty="0" smtClean="0">
                <a:solidFill>
                  <a:srgbClr val="002060"/>
                </a:solidFill>
              </a:rPr>
              <a:t>Resources</a:t>
            </a:r>
            <a:r>
              <a:rPr lang="en-US" b="1" dirty="0">
                <a:solidFill>
                  <a:srgbClr val="002060"/>
                </a:solidFill>
              </a:rPr>
              <a:t>: </a:t>
            </a:r>
            <a:r>
              <a:rPr lang="en-US" sz="1600" dirty="0">
                <a:solidFill>
                  <a:srgbClr val="0070C0"/>
                </a:solidFill>
                <a:hlinkClick r:id="rId4"/>
              </a:rPr>
              <a:t>https://</a:t>
            </a:r>
            <a:r>
              <a:rPr lang="en-US" sz="1600" dirty="0" smtClean="0">
                <a:solidFill>
                  <a:srgbClr val="0070C0"/>
                </a:solidFill>
                <a:hlinkClick r:id="rId4"/>
              </a:rPr>
              <a:t>des.wa.gov/services/hr-finance/washington-state-employee-assistance-program-eap/covid-19-resources</a:t>
            </a:r>
            <a:endParaRPr lang="en-US" sz="1600" dirty="0">
              <a:solidFill>
                <a:srgbClr val="0070C0"/>
              </a:solidFill>
            </a:endParaRPr>
          </a:p>
        </p:txBody>
      </p:sp>
    </p:spTree>
    <p:extLst>
      <p:ext uri="{BB962C8B-B14F-4D97-AF65-F5344CB8AC3E}">
        <p14:creationId xmlns:p14="http://schemas.microsoft.com/office/powerpoint/2010/main" val="999649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6A946-90BA-0544-9A7D-302635E2742A}"/>
              </a:ext>
            </a:extLst>
          </p:cNvPr>
          <p:cNvSpPr>
            <a:spLocks noGrp="1"/>
          </p:cNvSpPr>
          <p:nvPr>
            <p:ph type="body" sz="quarter" idx="22"/>
          </p:nvPr>
        </p:nvSpPr>
        <p:spPr/>
        <p:txBody>
          <a:bodyPr>
            <a:normAutofit/>
          </a:bodyPr>
          <a:lstStyle/>
          <a:p>
            <a:pPr>
              <a:lnSpc>
                <a:spcPct val="100000"/>
              </a:lnSpc>
            </a:pPr>
            <a:r>
              <a:rPr lang="en-US" sz="1700" b="1" dirty="0"/>
              <a:t>Burnout: </a:t>
            </a:r>
            <a:r>
              <a:rPr lang="en-US" sz="1700" dirty="0"/>
              <a:t>Exhaustion of body, mind, and motivation due to exposure to prolonged and unresolved work stress or frustration. Burnout is often a consequence of perceived disparity between the demands of the job and the resources that an employee has available to them. </a:t>
            </a:r>
          </a:p>
          <a:p>
            <a:pPr>
              <a:lnSpc>
                <a:spcPct val="100000"/>
              </a:lnSpc>
            </a:pPr>
            <a:endParaRPr lang="en-US" sz="1700" dirty="0"/>
          </a:p>
          <a:p>
            <a:pPr>
              <a:lnSpc>
                <a:spcPct val="100000"/>
              </a:lnSpc>
            </a:pPr>
            <a:r>
              <a:rPr lang="en-US" sz="1700" b="1" dirty="0"/>
              <a:t>Compassion fatigue: </a:t>
            </a:r>
            <a:r>
              <a:rPr lang="en-US" sz="1700" dirty="0"/>
              <a:t>Emotional and physical exhaustion leading to a diminished ability to empathize or feel compassion for others, also described as secondary traumatic stress. </a:t>
            </a:r>
          </a:p>
          <a:p>
            <a:pPr>
              <a:lnSpc>
                <a:spcPct val="100000"/>
              </a:lnSpc>
            </a:pPr>
            <a:endParaRPr lang="en-US" sz="1700" dirty="0"/>
          </a:p>
          <a:p>
            <a:pPr>
              <a:lnSpc>
                <a:spcPct val="100000"/>
              </a:lnSpc>
            </a:pPr>
            <a:r>
              <a:rPr lang="en-US" sz="1700" b="1" dirty="0"/>
              <a:t>Resilience: </a:t>
            </a:r>
            <a:r>
              <a:rPr lang="en-US" sz="1700" dirty="0"/>
              <a:t>The process  – involving behaviors, thoughts, and actions – of adapting well in the face of adversity, trauma, tragedy, threats, or significant sources of stress. Can be developed by focusing on connection, purpose, and flexibility /adaptability.</a:t>
            </a:r>
          </a:p>
          <a:p>
            <a:pPr>
              <a:lnSpc>
                <a:spcPct val="100000"/>
              </a:lnSpc>
            </a:pPr>
            <a:endParaRPr lang="en-US" sz="1700" dirty="0"/>
          </a:p>
          <a:p>
            <a:pPr>
              <a:lnSpc>
                <a:spcPct val="100000"/>
              </a:lnSpc>
            </a:pPr>
            <a:r>
              <a:rPr lang="en-US" sz="1700" b="1" dirty="0"/>
              <a:t>Resilience factors: </a:t>
            </a:r>
            <a:r>
              <a:rPr lang="en-US" sz="1700" dirty="0"/>
              <a:t>Conditions that help a person survive during and recover from a crisis or trauma- usually internal strengths and external resources.</a:t>
            </a:r>
          </a:p>
        </p:txBody>
      </p:sp>
      <p:sp>
        <p:nvSpPr>
          <p:cNvPr id="2" name="Title 1">
            <a:extLst>
              <a:ext uri="{FF2B5EF4-FFF2-40B4-BE49-F238E27FC236}">
                <a16:creationId xmlns:a16="http://schemas.microsoft.com/office/drawing/2014/main" id="{F8191E4B-B26E-D145-9C97-40AC7CE65960}"/>
              </a:ext>
            </a:extLst>
          </p:cNvPr>
          <p:cNvSpPr>
            <a:spLocks noGrp="1"/>
          </p:cNvSpPr>
          <p:nvPr>
            <p:ph type="title"/>
          </p:nvPr>
        </p:nvSpPr>
        <p:spPr/>
        <p:txBody>
          <a:bodyPr anchor="b">
            <a:normAutofit fontScale="90000"/>
          </a:bodyPr>
          <a:lstStyle/>
          <a:p>
            <a:r>
              <a:rPr lang="en-US" dirty="0"/>
              <a:t>Definitions </a:t>
            </a:r>
          </a:p>
        </p:txBody>
      </p:sp>
    </p:spTree>
    <p:extLst>
      <p:ext uri="{BB962C8B-B14F-4D97-AF65-F5344CB8AC3E}">
        <p14:creationId xmlns:p14="http://schemas.microsoft.com/office/powerpoint/2010/main" val="136329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tions and behavioral health symptoms in disasters. Phases are pre-disaster, impact, heroic, honeymoon, disillusionment, and reconstruction. Washington is between honeymoon and disillusionment.">
            <a:extLst>
              <a:ext uri="{FF2B5EF4-FFF2-40B4-BE49-F238E27FC236}">
                <a16:creationId xmlns:a16="http://schemas.microsoft.com/office/drawing/2014/main" id="{4F21D1BB-16FC-3341-B2B1-0210C16B36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0240" y="420624"/>
            <a:ext cx="9771519" cy="5650254"/>
          </a:xfrm>
          <a:prstGeom prst="rect">
            <a:avLst/>
          </a:prstGeom>
          <a:noFill/>
          <a:ln>
            <a:noFill/>
          </a:ln>
        </p:spPr>
      </p:pic>
    </p:spTree>
    <p:extLst>
      <p:ext uri="{BB962C8B-B14F-4D97-AF65-F5344CB8AC3E}">
        <p14:creationId xmlns:p14="http://schemas.microsoft.com/office/powerpoint/2010/main" val="229736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3 shows the 2 possible wave scenarios (peaks and valleys and fall peak) for COVID-19 and the forecasted behavioral health symptoms.">
            <a:extLst>
              <a:ext uri="{FF2B5EF4-FFF2-40B4-BE49-F238E27FC236}">
                <a16:creationId xmlns:a16="http://schemas.microsoft.com/office/drawing/2014/main" id="{335913AF-BEBA-FF4F-8B64-BD64DA31B1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22576" y="310896"/>
            <a:ext cx="7077456" cy="6103620"/>
          </a:xfrm>
          <a:prstGeom prst="rect">
            <a:avLst/>
          </a:prstGeom>
          <a:noFill/>
          <a:ln>
            <a:noFill/>
          </a:ln>
        </p:spPr>
      </p:pic>
    </p:spTree>
    <p:extLst>
      <p:ext uri="{BB962C8B-B14F-4D97-AF65-F5344CB8AC3E}">
        <p14:creationId xmlns:p14="http://schemas.microsoft.com/office/powerpoint/2010/main" val="33488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38793" y="1156004"/>
            <a:ext cx="11065527" cy="5320630"/>
          </a:xfrm>
        </p:spPr>
        <p:txBody>
          <a:bodyPr/>
          <a:lstStyle/>
          <a:p>
            <a:pPr marL="0" indent="0">
              <a:buNone/>
            </a:pPr>
            <a:r>
              <a:rPr lang="en-US" sz="2400" dirty="0"/>
              <a:t>Upwards of </a:t>
            </a:r>
            <a:r>
              <a:rPr lang="en-US" sz="2400" b="1" dirty="0"/>
              <a:t>three million </a:t>
            </a:r>
            <a:r>
              <a:rPr lang="en-US" sz="2400" dirty="0"/>
              <a:t>Washingtonians will likely experience </a:t>
            </a:r>
            <a:r>
              <a:rPr lang="en-US" sz="2400" i="1" dirty="0"/>
              <a:t>clinically significant </a:t>
            </a:r>
            <a:r>
              <a:rPr lang="en-US" sz="2400" dirty="0"/>
              <a:t>behavioral health symptoms within the next 2-5 months.</a:t>
            </a:r>
          </a:p>
          <a:p>
            <a:pPr marL="855663" indent="-342900">
              <a:buFont typeface="Arial" panose="020B0604020202020204" pitchFamily="34" charset="0"/>
              <a:buChar char="•"/>
            </a:pPr>
            <a:r>
              <a:rPr lang="en-US" sz="2000" dirty="0"/>
              <a:t>Depression, anxiety, and acute stress will likely be the most common</a:t>
            </a:r>
          </a:p>
          <a:p>
            <a:pPr marL="855663" indent="-342900">
              <a:buFont typeface="Arial" panose="020B0604020202020204" pitchFamily="34" charset="0"/>
              <a:buChar char="•"/>
            </a:pPr>
            <a:r>
              <a:rPr lang="en-US" sz="2000" dirty="0"/>
              <a:t>PTSD less common, but concern among some populations (post-vent critical care, exposure to traumatic events)</a:t>
            </a:r>
          </a:p>
          <a:p>
            <a:pPr marL="855663" indent="-342900">
              <a:buFont typeface="Arial" panose="020B0604020202020204" pitchFamily="34" charset="0"/>
              <a:buChar char="•"/>
            </a:pPr>
            <a:r>
              <a:rPr lang="en-US" sz="2000" dirty="0"/>
              <a:t>Significant decrease in depression and anxiety from July, trend likely short-term</a:t>
            </a:r>
          </a:p>
          <a:p>
            <a:pPr marL="0" indent="0">
              <a:spcBef>
                <a:spcPts val="2000"/>
              </a:spcBef>
              <a:buNone/>
            </a:pPr>
            <a:r>
              <a:rPr lang="en-US" sz="2400" b="1" dirty="0"/>
              <a:t>Substance use related challenges are expected to significantly increase:</a:t>
            </a:r>
            <a:endParaRPr lang="en-US" sz="2400" dirty="0"/>
          </a:p>
          <a:p>
            <a:pPr marL="855663" indent="-342900">
              <a:buFont typeface="Arial" panose="020B0604020202020204" pitchFamily="34" charset="0"/>
              <a:buChar char="•"/>
            </a:pPr>
            <a:r>
              <a:rPr lang="en-US" sz="2000" dirty="0"/>
              <a:t>Roughly 50% of individuals who experience behavioral health diagnoses develop a substance-related disorder, and vice versa</a:t>
            </a:r>
          </a:p>
          <a:p>
            <a:pPr marL="855663" indent="-342900">
              <a:buFont typeface="Arial" panose="020B0604020202020204" pitchFamily="34" charset="0"/>
              <a:buChar char="•"/>
            </a:pPr>
            <a:r>
              <a:rPr lang="en-US" sz="2000" dirty="0"/>
              <a:t>Most, but not all, are an exacerbation of pre-existing problematic behavior</a:t>
            </a:r>
          </a:p>
          <a:p>
            <a:pPr marL="855663" indent="-342900">
              <a:buFont typeface="Arial" panose="020B0604020202020204" pitchFamily="34" charset="0"/>
              <a:buChar char="•"/>
            </a:pPr>
            <a:r>
              <a:rPr lang="en-US" sz="2000" dirty="0"/>
              <a:t>34% increase in abuse cases in first 6 months of 2020, youth aged 13-17 (poison control)</a:t>
            </a:r>
          </a:p>
          <a:p>
            <a:pPr marL="512763"/>
            <a:endParaRPr lang="en-US" dirty="0"/>
          </a:p>
          <a:p>
            <a:endParaRPr lang="en-US" dirty="0"/>
          </a:p>
          <a:p>
            <a:endParaRPr lang="en-US" dirty="0"/>
          </a:p>
        </p:txBody>
      </p:sp>
      <p:sp>
        <p:nvSpPr>
          <p:cNvPr id="3" name="Title 2"/>
          <p:cNvSpPr>
            <a:spLocks noGrp="1"/>
          </p:cNvSpPr>
          <p:nvPr>
            <p:ph type="title"/>
          </p:nvPr>
        </p:nvSpPr>
        <p:spPr>
          <a:xfrm>
            <a:off x="5542" y="381366"/>
            <a:ext cx="12180916" cy="482030"/>
          </a:xfrm>
        </p:spPr>
        <p:txBody>
          <a:bodyPr>
            <a:normAutofit/>
          </a:bodyPr>
          <a:lstStyle/>
          <a:p>
            <a:r>
              <a:rPr lang="en-US" sz="2800" b="1" dirty="0"/>
              <a:t>Key Things to Know</a:t>
            </a:r>
            <a:endParaRPr lang="en-US" dirty="0"/>
          </a:p>
        </p:txBody>
      </p:sp>
    </p:spTree>
    <p:extLst>
      <p:ext uri="{BB962C8B-B14F-4D97-AF65-F5344CB8AC3E}">
        <p14:creationId xmlns:p14="http://schemas.microsoft.com/office/powerpoint/2010/main" val="186292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12776" y="1424219"/>
            <a:ext cx="11271249" cy="4903429"/>
          </a:xfrm>
        </p:spPr>
        <p:txBody>
          <a:bodyPr/>
          <a:lstStyle/>
          <a:p>
            <a:pPr marL="0" indent="0">
              <a:buNone/>
            </a:pPr>
            <a:r>
              <a:rPr lang="en-US" sz="2400" dirty="0"/>
              <a:t>Can be </a:t>
            </a:r>
            <a:r>
              <a:rPr lang="en-US" sz="2400" b="1" dirty="0"/>
              <a:t>uncomfortable and challenging </a:t>
            </a:r>
            <a:r>
              <a:rPr lang="en-US" sz="2400" dirty="0"/>
              <a:t>for individuals and communities:</a:t>
            </a:r>
          </a:p>
          <a:p>
            <a:pPr marL="512763"/>
            <a:r>
              <a:rPr lang="en-US" dirty="0"/>
              <a:t>Confronted with limitations of disaster assistance and support</a:t>
            </a:r>
          </a:p>
          <a:p>
            <a:pPr marL="512763"/>
            <a:r>
              <a:rPr lang="en-US" dirty="0"/>
              <a:t>As gap between needs and resources widens, people may feel abandoned</a:t>
            </a:r>
          </a:p>
          <a:p>
            <a:pPr marL="512763"/>
            <a:r>
              <a:rPr lang="en-US" dirty="0"/>
              <a:t>Also a gap between expectations and reality (eg: schooling, working from home) </a:t>
            </a:r>
            <a:endParaRPr lang="en-US" sz="2400" dirty="0"/>
          </a:p>
          <a:p>
            <a:pPr marL="0" indent="0">
              <a:spcBef>
                <a:spcPts val="2000"/>
              </a:spcBef>
              <a:buNone/>
            </a:pPr>
            <a:r>
              <a:rPr lang="en-US" sz="2400" b="1" dirty="0"/>
              <a:t>Symptoms are like to trend more towards:</a:t>
            </a:r>
            <a:endParaRPr lang="en-US" sz="2400" dirty="0"/>
          </a:p>
          <a:p>
            <a:pPr marL="512763"/>
            <a:r>
              <a:rPr lang="en-US" dirty="0"/>
              <a:t>Depression, sadness, grief, or loss as the most common experiences</a:t>
            </a:r>
          </a:p>
          <a:p>
            <a:pPr marL="512763"/>
            <a:r>
              <a:rPr lang="en-US" b="1" dirty="0"/>
              <a:t>Emotional burnout </a:t>
            </a:r>
            <a:r>
              <a:rPr lang="en-US" dirty="0"/>
              <a:t>likely to be socially disruptive due to length and scope of the pandemic</a:t>
            </a:r>
          </a:p>
          <a:p>
            <a:pPr marL="746126" lvl="1"/>
            <a:r>
              <a:rPr lang="en-US" dirty="0"/>
              <a:t>Increased by economic pressures and divisions among people and groups</a:t>
            </a:r>
          </a:p>
          <a:p>
            <a:pPr marL="512763"/>
            <a:r>
              <a:rPr lang="en-US" sz="1600" b="1" dirty="0"/>
              <a:t>Exception: </a:t>
            </a:r>
            <a:r>
              <a:rPr lang="en-US" sz="1600" dirty="0"/>
              <a:t>Severe disease activity, trauma cascade would likely shift behavioral health symptoms </a:t>
            </a:r>
          </a:p>
          <a:p>
            <a:pPr marL="284163" indent="0">
              <a:buNone/>
            </a:pPr>
            <a:endParaRPr lang="en-US" dirty="0"/>
          </a:p>
          <a:p>
            <a:pPr marL="227013" indent="0">
              <a:buNone/>
            </a:pPr>
            <a:endParaRPr lang="en-US" dirty="0"/>
          </a:p>
        </p:txBody>
      </p:sp>
      <p:sp>
        <p:nvSpPr>
          <p:cNvPr id="5" name="Title 2"/>
          <p:cNvSpPr txBox="1">
            <a:spLocks/>
          </p:cNvSpPr>
          <p:nvPr/>
        </p:nvSpPr>
        <p:spPr>
          <a:xfrm>
            <a:off x="152403" y="782239"/>
            <a:ext cx="12191997" cy="488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r>
              <a:rPr lang="en-US" sz="2800" b="1" dirty="0"/>
              <a:t>Disillusionment Phase </a:t>
            </a:r>
            <a:endParaRPr lang="en-US" dirty="0"/>
          </a:p>
        </p:txBody>
      </p:sp>
    </p:spTree>
    <p:extLst>
      <p:ext uri="{BB962C8B-B14F-4D97-AF65-F5344CB8AC3E}">
        <p14:creationId xmlns:p14="http://schemas.microsoft.com/office/powerpoint/2010/main" val="154199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a:t>Anxiety, Depression (Census Bureau)</a:t>
            </a:r>
            <a:endParaRPr lang="en-US" dirty="0"/>
          </a:p>
        </p:txBody>
      </p:sp>
      <p:pic>
        <p:nvPicPr>
          <p:cNvPr id="6" name="Picture 5"/>
          <p:cNvPicPr>
            <a:picLocks noChangeAspect="1"/>
          </p:cNvPicPr>
          <p:nvPr/>
        </p:nvPicPr>
        <p:blipFill>
          <a:blip r:embed="rId2"/>
          <a:stretch>
            <a:fillRect/>
          </a:stretch>
        </p:blipFill>
        <p:spPr>
          <a:xfrm>
            <a:off x="1263651" y="1265332"/>
            <a:ext cx="9664700" cy="5592668"/>
          </a:xfrm>
          <a:prstGeom prst="rect">
            <a:avLst/>
          </a:prstGeom>
        </p:spPr>
      </p:pic>
    </p:spTree>
    <p:extLst>
      <p:ext uri="{BB962C8B-B14F-4D97-AF65-F5344CB8AC3E}">
        <p14:creationId xmlns:p14="http://schemas.microsoft.com/office/powerpoint/2010/main" val="14862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96900" y="1270302"/>
            <a:ext cx="10998200" cy="5185361"/>
          </a:xfrm>
        </p:spPr>
        <p:txBody>
          <a:bodyPr/>
          <a:lstStyle/>
          <a:p>
            <a:pPr marL="0" indent="0">
              <a:buNone/>
            </a:pPr>
            <a:r>
              <a:rPr lang="en-US" sz="2400" b="1" dirty="0"/>
              <a:t>“… a situation in which parts of the disaster recovery cycle can be repeated or prolonged, during which people may have reduced ability to emotionally recover…”</a:t>
            </a:r>
            <a:endParaRPr lang="en-US" sz="2400" b="1" dirty="0">
              <a:solidFill>
                <a:srgbClr val="000000"/>
              </a:solidFill>
            </a:endParaRPr>
          </a:p>
          <a:p>
            <a:pPr marL="0" indent="0">
              <a:lnSpc>
                <a:spcPct val="150000"/>
              </a:lnSpc>
              <a:spcBef>
                <a:spcPts val="0"/>
              </a:spcBef>
              <a:buNone/>
            </a:pPr>
            <a:r>
              <a:rPr lang="en-US" sz="2400" b="1" dirty="0">
                <a:solidFill>
                  <a:srgbClr val="000000"/>
                </a:solidFill>
              </a:rPr>
              <a:t>Including: </a:t>
            </a:r>
            <a:r>
              <a:rPr lang="en-US" sz="2400" dirty="0">
                <a:solidFill>
                  <a:srgbClr val="000000"/>
                </a:solidFill>
              </a:rPr>
              <a:t>Wildfires, community outbreaks, social/civil unrest, individual’s life events, and more</a:t>
            </a:r>
          </a:p>
          <a:p>
            <a:pPr marL="0" indent="0">
              <a:lnSpc>
                <a:spcPct val="150000"/>
              </a:lnSpc>
              <a:spcBef>
                <a:spcPts val="0"/>
              </a:spcBef>
              <a:buNone/>
            </a:pPr>
            <a:endParaRPr lang="en-US" sz="800" dirty="0">
              <a:solidFill>
                <a:srgbClr val="000000"/>
              </a:solidFill>
            </a:endParaRPr>
          </a:p>
          <a:p>
            <a:pPr marL="0" indent="0">
              <a:buNone/>
            </a:pPr>
            <a:r>
              <a:rPr lang="en-US" sz="2400" b="1" dirty="0"/>
              <a:t>What is the potential impact?</a:t>
            </a:r>
            <a:endParaRPr lang="en-US" b="1" dirty="0">
              <a:solidFill>
                <a:srgbClr val="000000"/>
              </a:solidFill>
            </a:endParaRPr>
          </a:p>
          <a:p>
            <a:pPr marL="512763" lvl="0">
              <a:lnSpc>
                <a:spcPct val="100000"/>
              </a:lnSpc>
            </a:pPr>
            <a:r>
              <a:rPr lang="en-US" sz="1800" dirty="0">
                <a:solidFill>
                  <a:srgbClr val="000000"/>
                </a:solidFill>
              </a:rPr>
              <a:t>Restarting the disaster cycle, but at a lower baseline </a:t>
            </a:r>
          </a:p>
          <a:p>
            <a:pPr marL="512763" lvl="0">
              <a:lnSpc>
                <a:spcPct val="100000"/>
              </a:lnSpc>
            </a:pPr>
            <a:r>
              <a:rPr lang="en-US" sz="1800" dirty="0">
                <a:solidFill>
                  <a:srgbClr val="000000"/>
                </a:solidFill>
              </a:rPr>
              <a:t>Prolonged Disillusionment Phase</a:t>
            </a:r>
          </a:p>
          <a:p>
            <a:pPr marL="512763" lvl="0">
              <a:lnSpc>
                <a:spcPct val="100000"/>
              </a:lnSpc>
            </a:pPr>
            <a:r>
              <a:rPr lang="en-US" sz="1800" dirty="0">
                <a:solidFill>
                  <a:srgbClr val="000000"/>
                </a:solidFill>
              </a:rPr>
              <a:t>Reduced emotional capacity, ability to recover</a:t>
            </a:r>
          </a:p>
          <a:p>
            <a:pPr marL="512763" lvl="0">
              <a:lnSpc>
                <a:spcPct val="100000"/>
              </a:lnSpc>
            </a:pPr>
            <a:r>
              <a:rPr lang="en-US" sz="1800" dirty="0">
                <a:solidFill>
                  <a:srgbClr val="000000"/>
                </a:solidFill>
              </a:rPr>
              <a:t>Behavioral health symptoms: moderate to severe symptoms of acute stress which has the  potential to result in PTSD and/or major depressive disorder</a:t>
            </a:r>
            <a:endParaRPr lang="en-US" sz="2400" dirty="0"/>
          </a:p>
          <a:p>
            <a:pPr marL="227013" indent="0">
              <a:buNone/>
            </a:pPr>
            <a:endParaRPr lang="en-US" sz="2400" dirty="0"/>
          </a:p>
          <a:p>
            <a:pPr marL="0" indent="0">
              <a:buNone/>
            </a:pPr>
            <a:endParaRPr lang="en-US" sz="2400" dirty="0"/>
          </a:p>
          <a:p>
            <a:pPr marL="0" indent="0">
              <a:buNone/>
            </a:pPr>
            <a:endParaRPr lang="en-US" dirty="0"/>
          </a:p>
        </p:txBody>
      </p:sp>
      <p:sp>
        <p:nvSpPr>
          <p:cNvPr id="5" name="Title 2"/>
          <p:cNvSpPr txBox="1">
            <a:spLocks/>
          </p:cNvSpPr>
          <p:nvPr/>
        </p:nvSpPr>
        <p:spPr>
          <a:xfrm>
            <a:off x="152403" y="544495"/>
            <a:ext cx="12191997" cy="488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r>
              <a:rPr lang="en-US" sz="2800" b="1" dirty="0"/>
              <a:t>The Trauma Cascade</a:t>
            </a:r>
            <a:endParaRPr lang="en-US" dirty="0"/>
          </a:p>
        </p:txBody>
      </p:sp>
    </p:spTree>
    <p:extLst>
      <p:ext uri="{BB962C8B-B14F-4D97-AF65-F5344CB8AC3E}">
        <p14:creationId xmlns:p14="http://schemas.microsoft.com/office/powerpoint/2010/main" val="1522139933"/>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3341"/>
      </a:dk2>
      <a:lt2>
        <a:srgbClr val="E8E7E2"/>
      </a:lt2>
      <a:accent1>
        <a:srgbClr val="7D86DF"/>
      </a:accent1>
      <a:accent2>
        <a:srgbClr val="609DD8"/>
      </a:accent2>
      <a:accent3>
        <a:srgbClr val="55B0B8"/>
      </a:accent3>
      <a:accent4>
        <a:srgbClr val="51B594"/>
      </a:accent4>
      <a:accent5>
        <a:srgbClr val="55B86E"/>
      </a:accent5>
      <a:accent6>
        <a:srgbClr val="63B751"/>
      </a:accent6>
      <a:hlink>
        <a:srgbClr val="89845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1791</Words>
  <Application>Microsoft Office PowerPoint</Application>
  <PresentationFormat>Widescreen</PresentationFormat>
  <Paragraphs>214</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 Next LT Pro</vt:lpstr>
      <vt:lpstr>Calibri</vt:lpstr>
      <vt:lpstr>Century Gothic</vt:lpstr>
      <vt:lpstr>Wingdings</vt:lpstr>
      <vt:lpstr>AccentBoxVTI</vt:lpstr>
      <vt:lpstr>Behavioral health impacts of COVID-19</vt:lpstr>
      <vt:lpstr>Agenda</vt:lpstr>
      <vt:lpstr>Definitions </vt:lpstr>
      <vt:lpstr>PowerPoint Presentation</vt:lpstr>
      <vt:lpstr>PowerPoint Presentation</vt:lpstr>
      <vt:lpstr>Key Things to Know</vt:lpstr>
      <vt:lpstr>PowerPoint Presentation</vt:lpstr>
      <vt:lpstr>Anxiety, Depression (Census Bureau)</vt:lpstr>
      <vt:lpstr>PowerPoint Presentation</vt:lpstr>
      <vt:lpstr>PowerPoint Presentation</vt:lpstr>
      <vt:lpstr>The Good News</vt:lpstr>
      <vt:lpstr>PowerPoint Presentation</vt:lpstr>
      <vt:lpstr>PowerPoint Presentation</vt:lpstr>
      <vt:lpstr>Stressed Brains in the Workplace</vt:lpstr>
      <vt:lpstr>Compassion Fatigue and Job Burnout</vt:lpstr>
      <vt:lpstr>Compassion Fatigue And Job Burnout</vt:lpstr>
      <vt:lpstr>Opportunities for Supervisors &amp; Managers</vt:lpstr>
      <vt:lpstr>Active Listening</vt:lpstr>
      <vt:lpstr>What can we do to reduce burnout generally?</vt:lpstr>
      <vt:lpstr>Resilience</vt:lpstr>
      <vt:lpstr>Resilience Development</vt:lpstr>
      <vt:lpstr>Practice the REST Model</vt:lpstr>
      <vt:lpstr>PowerPoint Presentation</vt:lpstr>
      <vt:lpstr>Resources</vt:lpstr>
      <vt:lpstr>Resources:</vt:lpstr>
      <vt:lpstr>DES Workforce Support &amp; Development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impacts of COVID-19</dc:title>
  <dc:creator>Mauseth, Kira</dc:creator>
  <cp:lastModifiedBy>Guertin-Anderson, Cindy (DES)</cp:lastModifiedBy>
  <cp:revision>4</cp:revision>
  <dcterms:created xsi:type="dcterms:W3CDTF">2020-09-23T19:50:30Z</dcterms:created>
  <dcterms:modified xsi:type="dcterms:W3CDTF">2020-10-07T19:37:27Z</dcterms:modified>
</cp:coreProperties>
</file>