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7"/>
  </p:notesMasterIdLst>
  <p:sldIdLst>
    <p:sldId id="256" r:id="rId5"/>
    <p:sldId id="351" r:id="rId6"/>
    <p:sldId id="345" r:id="rId7"/>
    <p:sldId id="305" r:id="rId8"/>
    <p:sldId id="306" r:id="rId9"/>
    <p:sldId id="301" r:id="rId10"/>
    <p:sldId id="354" r:id="rId11"/>
    <p:sldId id="353" r:id="rId12"/>
    <p:sldId id="348" r:id="rId13"/>
    <p:sldId id="358" r:id="rId14"/>
    <p:sldId id="342" r:id="rId15"/>
    <p:sldId id="26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4041" autoAdjust="0"/>
  </p:normalViewPr>
  <p:slideViewPr>
    <p:cSldViewPr snapToGrid="0" snapToObjects="1">
      <p:cViewPr varScale="1">
        <p:scale>
          <a:sx n="91" d="100"/>
          <a:sy n="91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2A9BEF-9B01-4D66-9E41-4D0C60651725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5678BC9-28FA-49C6-B850-05F94E9125EA}">
      <dgm:prSet phldrT="[Text]" custT="1"/>
      <dgm:spPr/>
      <dgm:t>
        <a:bodyPr/>
        <a:lstStyle/>
        <a:p>
          <a:r>
            <a:rPr lang="en-US" sz="1600" b="1" dirty="0" smtClean="0"/>
            <a:t>State Agency establishes SESG Position.</a:t>
          </a:r>
          <a:endParaRPr lang="en-US" sz="1600" b="1" dirty="0"/>
        </a:p>
      </dgm:t>
    </dgm:pt>
    <dgm:pt modelId="{F958143E-E52B-448C-9A7E-34596F69CFA7}" type="parTrans" cxnId="{C64B3CF8-D707-4C8A-AD11-88DF1B139024}">
      <dgm:prSet/>
      <dgm:spPr/>
      <dgm:t>
        <a:bodyPr/>
        <a:lstStyle/>
        <a:p>
          <a:endParaRPr lang="en-US"/>
        </a:p>
      </dgm:t>
    </dgm:pt>
    <dgm:pt modelId="{1606E24E-B3C9-4223-AEB8-DB6E2BF468EB}" type="sibTrans" cxnId="{C64B3CF8-D707-4C8A-AD11-88DF1B139024}">
      <dgm:prSet/>
      <dgm:spPr/>
      <dgm:t>
        <a:bodyPr/>
        <a:lstStyle/>
        <a:p>
          <a:endParaRPr lang="en-US"/>
        </a:p>
      </dgm:t>
    </dgm:pt>
    <dgm:pt modelId="{33767811-E162-4D42-B3BA-7A225017AD9C}">
      <dgm:prSet phldrT="[Text]" custT="1"/>
      <dgm:spPr/>
      <dgm:t>
        <a:bodyPr/>
        <a:lstStyle/>
        <a:p>
          <a:r>
            <a:rPr lang="en-US" sz="1600" b="1" dirty="0" smtClean="0"/>
            <a:t>SESG </a:t>
          </a:r>
          <a:r>
            <a:rPr lang="en-US" sz="1600" b="1" dirty="0" smtClean="0"/>
            <a:t>Prog. Coordinator </a:t>
          </a:r>
          <a:r>
            <a:rPr lang="en-US" sz="1600" b="1" dirty="0" smtClean="0"/>
            <a:t>collaborates with </a:t>
          </a:r>
          <a:r>
            <a:rPr lang="en-US" sz="1600" b="1" dirty="0" smtClean="0"/>
            <a:t>State Agency </a:t>
          </a:r>
          <a:r>
            <a:rPr lang="en-US" sz="1600" b="1" dirty="0" smtClean="0"/>
            <a:t>to identify  appropriate job duties and job classifications.  </a:t>
          </a:r>
          <a:endParaRPr lang="en-US" sz="1600" b="1" dirty="0"/>
        </a:p>
      </dgm:t>
      <dgm:extLst>
        <a:ext uri="{E40237B7-FDA0-4F09-8148-C483321AD2D9}">
          <dgm14:cNvPr xmlns:dgm14="http://schemas.microsoft.com/office/drawing/2010/diagram" id="0" name="" descr="From left to right SESG Selection Process chart&#10;Orange box:  State Agency establishes SESG Position.  Gray box:  SESG Prog. Coordinator collaborates with State Agency to identify  appropriate job duties and job classifications&#10;Yellow box: SESG Prog. Coordinator advises Agency and supports recruitment distributing posting to Supported Employment  providers and DVR offices.  Blue box: Agency conducts interviews.  Long term supports may assist if needed, at the interview.  Agency  selects candidate, verifies SESG eligibility, hires  and supervises employee.&#10;Green box: Individualized long term  supports  provided to  employee either at work or in the community for the length of employee’s employment to assist in maintaining work. Supervisor &amp;  employee keep copy of long term support plan.  Peach box:  SESG Prog. Coordinator supports Agency in working with long term supports and consults with Agency about work accommodations, if needed. &#10;" title="SESG Selection Process Chart"/>
        </a:ext>
      </dgm:extLst>
    </dgm:pt>
    <dgm:pt modelId="{317B63FF-8C61-408E-AEC3-899B2D1E44C2}" type="parTrans" cxnId="{496F1CB3-ECA0-455F-A8E6-66466580BE16}">
      <dgm:prSet/>
      <dgm:spPr/>
      <dgm:t>
        <a:bodyPr/>
        <a:lstStyle/>
        <a:p>
          <a:endParaRPr lang="en-US"/>
        </a:p>
      </dgm:t>
    </dgm:pt>
    <dgm:pt modelId="{B6ECFFC4-03B8-4A24-8959-5522F4FEBD5C}" type="sibTrans" cxnId="{496F1CB3-ECA0-455F-A8E6-66466580BE16}">
      <dgm:prSet/>
      <dgm:spPr/>
      <dgm:t>
        <a:bodyPr/>
        <a:lstStyle/>
        <a:p>
          <a:endParaRPr lang="en-US"/>
        </a:p>
      </dgm:t>
    </dgm:pt>
    <dgm:pt modelId="{227382FE-5E95-4A2A-B0D8-6A375243E0EB}">
      <dgm:prSet phldrT="[Text]" custT="1"/>
      <dgm:spPr/>
      <dgm:t>
        <a:bodyPr/>
        <a:lstStyle/>
        <a:p>
          <a:r>
            <a:rPr lang="en-US" sz="1600" b="1" dirty="0" smtClean="0"/>
            <a:t>SESG Prog. </a:t>
          </a:r>
          <a:r>
            <a:rPr lang="en-US" sz="1600" b="1" dirty="0" smtClean="0"/>
            <a:t>Coordinator </a:t>
          </a:r>
          <a:r>
            <a:rPr lang="en-US" sz="1600" b="1" dirty="0" smtClean="0"/>
            <a:t>advises Agency on recruitment and </a:t>
          </a:r>
          <a:r>
            <a:rPr lang="en-US" sz="1600" b="1" dirty="0" smtClean="0"/>
            <a:t>supports recruitment distributing posting to </a:t>
          </a:r>
          <a:r>
            <a:rPr lang="en-US" sz="1600" b="1" dirty="0" smtClean="0"/>
            <a:t>Supported Employment  providers </a:t>
          </a:r>
          <a:r>
            <a:rPr lang="en-US" sz="1600" b="1" dirty="0" smtClean="0"/>
            <a:t>and DVR </a:t>
          </a:r>
          <a:r>
            <a:rPr lang="en-US" sz="1600" b="1" dirty="0" smtClean="0"/>
            <a:t>offices.</a:t>
          </a:r>
          <a:endParaRPr lang="en-US" sz="1600" b="1" dirty="0"/>
        </a:p>
      </dgm:t>
    </dgm:pt>
    <dgm:pt modelId="{ED5C6449-69B1-4187-A06C-34D5D6A946B9}" type="parTrans" cxnId="{8A29DAA2-3B1E-412A-A2F5-92DED9105981}">
      <dgm:prSet/>
      <dgm:spPr/>
      <dgm:t>
        <a:bodyPr/>
        <a:lstStyle/>
        <a:p>
          <a:endParaRPr lang="en-US"/>
        </a:p>
      </dgm:t>
    </dgm:pt>
    <dgm:pt modelId="{7526D56B-DBE4-4FA7-B01E-48EA11946A1C}" type="sibTrans" cxnId="{8A29DAA2-3B1E-412A-A2F5-92DED9105981}">
      <dgm:prSet/>
      <dgm:spPr/>
      <dgm:t>
        <a:bodyPr/>
        <a:lstStyle/>
        <a:p>
          <a:endParaRPr lang="en-US"/>
        </a:p>
      </dgm:t>
    </dgm:pt>
    <dgm:pt modelId="{34B5AC54-F72B-4106-ABCC-18DBD04502B7}">
      <dgm:prSet phldrT="[Text]" custT="1"/>
      <dgm:spPr/>
      <dgm:t>
        <a:bodyPr/>
        <a:lstStyle/>
        <a:p>
          <a:r>
            <a:rPr lang="en-US" sz="1600" b="1" dirty="0" smtClean="0"/>
            <a:t>Agency </a:t>
          </a:r>
          <a:r>
            <a:rPr lang="en-US" sz="1600" b="1" dirty="0" smtClean="0"/>
            <a:t>conducts </a:t>
          </a:r>
          <a:r>
            <a:rPr lang="en-US" sz="1600" b="1" dirty="0" smtClean="0"/>
            <a:t>interviews.  Long </a:t>
          </a:r>
          <a:r>
            <a:rPr lang="en-US" sz="1600" b="1" dirty="0" smtClean="0"/>
            <a:t>term </a:t>
          </a:r>
          <a:r>
            <a:rPr lang="en-US" sz="1600" b="1" dirty="0" smtClean="0"/>
            <a:t>supports may </a:t>
          </a:r>
          <a:r>
            <a:rPr lang="en-US" sz="1600" b="1" dirty="0" smtClean="0"/>
            <a:t>assist </a:t>
          </a:r>
          <a:r>
            <a:rPr lang="en-US" sz="1600" b="1" dirty="0" smtClean="0"/>
            <a:t>if needed</a:t>
          </a:r>
          <a:r>
            <a:rPr lang="en-US" sz="1600" b="1" dirty="0" smtClean="0"/>
            <a:t>, </a:t>
          </a:r>
          <a:r>
            <a:rPr lang="en-US" sz="1600" b="1" dirty="0" smtClean="0"/>
            <a:t>at the </a:t>
          </a:r>
          <a:r>
            <a:rPr lang="en-US" sz="1600" b="1" dirty="0" smtClean="0"/>
            <a:t>interview.  Agency  selects </a:t>
          </a:r>
          <a:r>
            <a:rPr lang="en-US" sz="1600" b="1" dirty="0" smtClean="0"/>
            <a:t>candidate, </a:t>
          </a:r>
          <a:r>
            <a:rPr lang="en-US" sz="1600" b="1" dirty="0" smtClean="0"/>
            <a:t>verifies SESG eligibility, hires </a:t>
          </a:r>
          <a:r>
            <a:rPr lang="en-US" sz="1600" b="1" dirty="0" smtClean="0"/>
            <a:t> and supervises </a:t>
          </a:r>
          <a:r>
            <a:rPr lang="en-US" sz="1600" b="1" dirty="0" smtClean="0"/>
            <a:t>employee.</a:t>
          </a:r>
          <a:endParaRPr lang="en-US" sz="1600" b="1" dirty="0"/>
        </a:p>
      </dgm:t>
      <dgm:extLst>
        <a:ext uri="{E40237B7-FDA0-4F09-8148-C483321AD2D9}">
          <dgm14:cNvPr xmlns:dgm14="http://schemas.microsoft.com/office/drawing/2010/diagram" id="0" name="" descr="&#10;From left to right SESG Selection Chart &#10;Orange box:  State Agency establishes SESG Position.  Gray box:  SESG Prog. Coordinator collaborates with State Agency to identify  appropriate job duties and job classifications&#10;Yellow box: SESG Prog. Coordinator advises Agency on recruitment and supports recruitment distributing posting to Supported Employment  providers and DVR offices.  Blue box: Agency conducts interviews.  Long term supports may assist if needed, at the interview.  Agency  selects candidate, verifies SESG eligibility, hires  and supervises employee.&#10;Green box: Individualized long term  supports  provided to  employee either at work or in the community for the length of employee’s employment to assist in maintaining work. Supervisor &amp;  employee keep copy of long term support plan.  Peach box:  SESG Prog. Coordinator supports Agency in working with long term supports and consults with Agency about work accommodations, if needed. &#10;" title="SESG Selection Process Chart "/>
        </a:ext>
      </dgm:extLst>
    </dgm:pt>
    <dgm:pt modelId="{28C2C59C-23ED-4CF4-96C7-3EC871E95732}" type="parTrans" cxnId="{70525D27-424A-4486-A476-46485DB7B6F6}">
      <dgm:prSet/>
      <dgm:spPr/>
      <dgm:t>
        <a:bodyPr/>
        <a:lstStyle/>
        <a:p>
          <a:endParaRPr lang="en-US"/>
        </a:p>
      </dgm:t>
    </dgm:pt>
    <dgm:pt modelId="{8818FD3C-6FD2-4FBE-9285-DCA255743FDD}" type="sibTrans" cxnId="{70525D27-424A-4486-A476-46485DB7B6F6}">
      <dgm:prSet/>
      <dgm:spPr/>
      <dgm:t>
        <a:bodyPr/>
        <a:lstStyle/>
        <a:p>
          <a:endParaRPr lang="en-US"/>
        </a:p>
      </dgm:t>
    </dgm:pt>
    <dgm:pt modelId="{711544B9-5A98-43B9-81E9-B815B905E9C3}">
      <dgm:prSet phldrT="[Text]" custT="1"/>
      <dgm:spPr/>
      <dgm:t>
        <a:bodyPr/>
        <a:lstStyle/>
        <a:p>
          <a:pPr algn="ctr"/>
          <a:r>
            <a:rPr lang="en-US" sz="1600" b="1" dirty="0" smtClean="0"/>
            <a:t>Individualized </a:t>
          </a:r>
          <a:r>
            <a:rPr lang="en-US" sz="1600" b="1" dirty="0" smtClean="0"/>
            <a:t>long term </a:t>
          </a:r>
          <a:r>
            <a:rPr lang="en-US" sz="1600" b="1" dirty="0" smtClean="0"/>
            <a:t> supports  provided </a:t>
          </a:r>
          <a:r>
            <a:rPr lang="en-US" sz="1600" b="1" dirty="0" smtClean="0"/>
            <a:t>to </a:t>
          </a:r>
          <a:r>
            <a:rPr lang="en-US" sz="1600" b="1" dirty="0" smtClean="0"/>
            <a:t> </a:t>
          </a:r>
          <a:r>
            <a:rPr lang="en-US" sz="1600" b="1" dirty="0" smtClean="0"/>
            <a:t>employee either </a:t>
          </a:r>
          <a:r>
            <a:rPr lang="en-US" sz="1600" b="1" dirty="0" smtClean="0"/>
            <a:t>at work </a:t>
          </a:r>
          <a:r>
            <a:rPr lang="en-US" sz="1600" b="1" dirty="0" smtClean="0"/>
            <a:t>or </a:t>
          </a:r>
          <a:r>
            <a:rPr lang="en-US" sz="1600" b="1" dirty="0" smtClean="0"/>
            <a:t>in the community for </a:t>
          </a:r>
          <a:r>
            <a:rPr lang="en-US" sz="1600" b="1" dirty="0" smtClean="0"/>
            <a:t>the length of employee’s employment </a:t>
          </a:r>
          <a:r>
            <a:rPr lang="en-US" sz="1600" b="1" dirty="0" smtClean="0"/>
            <a:t>to assist in maintaining work. Supervisor &amp;  employee keep copy of long term support plan.</a:t>
          </a:r>
          <a:endParaRPr lang="en-US" sz="1600" b="1" dirty="0"/>
        </a:p>
      </dgm:t>
    </dgm:pt>
    <dgm:pt modelId="{10421C59-1D90-4965-8505-328E19E1D645}" type="parTrans" cxnId="{2841963C-AD97-42D6-81D3-2416B6E9333A}">
      <dgm:prSet/>
      <dgm:spPr/>
      <dgm:t>
        <a:bodyPr/>
        <a:lstStyle/>
        <a:p>
          <a:endParaRPr lang="en-US"/>
        </a:p>
      </dgm:t>
    </dgm:pt>
    <dgm:pt modelId="{6750250A-BA1C-419F-B413-477A2D697B17}" type="sibTrans" cxnId="{2841963C-AD97-42D6-81D3-2416B6E9333A}">
      <dgm:prSet/>
      <dgm:spPr/>
      <dgm:t>
        <a:bodyPr/>
        <a:lstStyle/>
        <a:p>
          <a:endParaRPr lang="en-US"/>
        </a:p>
      </dgm:t>
    </dgm:pt>
    <dgm:pt modelId="{CEA49D4F-F8ED-4D8F-8D28-DFF5C6452059}" type="pres">
      <dgm:prSet presAssocID="{952A9BEF-9B01-4D66-9E41-4D0C6065172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F7BAE89-9A96-4E40-85B5-CCDBE30D8248}" type="pres">
      <dgm:prSet presAssocID="{D5678BC9-28FA-49C6-B850-05F94E9125EA}" presName="node" presStyleLbl="node1" presStyleIdx="0" presStyleCnt="5" custScaleX="166498" custScaleY="148725" custLinFactNeighborX="-21693" custLinFactNeighborY="75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56752D-D5E2-41F6-BBC0-3FAEE250B7BA}" type="pres">
      <dgm:prSet presAssocID="{1606E24E-B3C9-4223-AEB8-DB6E2BF468EB}" presName="sibTrans" presStyleCnt="0"/>
      <dgm:spPr/>
    </dgm:pt>
    <dgm:pt modelId="{9BADE784-AEA5-4BD0-ABE6-84502CB88868}" type="pres">
      <dgm:prSet presAssocID="{33767811-E162-4D42-B3BA-7A225017AD9C}" presName="node" presStyleLbl="node1" presStyleIdx="1" presStyleCnt="5" custScaleX="174103" custScaleY="135171" custLinFactNeighborX="7283" custLinFactNeighborY="-1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9285D0-DCBC-4641-B775-7C4A772DCE0C}" type="pres">
      <dgm:prSet presAssocID="{B6ECFFC4-03B8-4A24-8959-5522F4FEBD5C}" presName="sibTrans" presStyleCnt="0"/>
      <dgm:spPr/>
    </dgm:pt>
    <dgm:pt modelId="{B2FBA710-E734-4E1F-8CC0-99FF9315F341}" type="pres">
      <dgm:prSet presAssocID="{227382FE-5E95-4A2A-B0D8-6A375243E0EB}" presName="node" presStyleLbl="node1" presStyleIdx="2" presStyleCnt="5" custScaleX="170071" custScaleY="150073" custLinFactNeighborX="-17862" custLinFactNeighborY="16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59CB92-BB86-40C5-82C5-63BCEC1C8ADB}" type="pres">
      <dgm:prSet presAssocID="{7526D56B-DBE4-4FA7-B01E-48EA11946A1C}" presName="sibTrans" presStyleCnt="0"/>
      <dgm:spPr/>
    </dgm:pt>
    <dgm:pt modelId="{2F7E7FB6-14D0-44C1-9917-9E288F85658E}" type="pres">
      <dgm:prSet presAssocID="{34B5AC54-F72B-4106-ABCC-18DBD04502B7}" presName="node" presStyleLbl="node1" presStyleIdx="3" presStyleCnt="5" custScaleX="173728" custScaleY="152432" custLinFactNeighborX="9573" custLinFactNeighborY="-158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DA8D3E-0E95-4D1C-A3E5-2681003C3BBD}" type="pres">
      <dgm:prSet presAssocID="{8818FD3C-6FD2-4FBE-9285-DCA255743FDD}" presName="sibTrans" presStyleCnt="0"/>
      <dgm:spPr/>
    </dgm:pt>
    <dgm:pt modelId="{7FA39CE0-F2D8-4FA6-9209-E088A1D31B26}" type="pres">
      <dgm:prSet presAssocID="{711544B9-5A98-43B9-81E9-B815B905E9C3}" presName="node" presStyleLbl="node1" presStyleIdx="4" presStyleCnt="5" custScaleX="175851" custScaleY="164039" custLinFactX="-11270" custLinFactNeighborX="-100000" custLinFactNeighborY="-34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28E59E3-866C-40C4-B9C3-E2160AB0FC36}" type="presOf" srcId="{34B5AC54-F72B-4106-ABCC-18DBD04502B7}" destId="{2F7E7FB6-14D0-44C1-9917-9E288F85658E}" srcOrd="0" destOrd="0" presId="urn:microsoft.com/office/officeart/2005/8/layout/default"/>
    <dgm:cxn modelId="{2841963C-AD97-42D6-81D3-2416B6E9333A}" srcId="{952A9BEF-9B01-4D66-9E41-4D0C60651725}" destId="{711544B9-5A98-43B9-81E9-B815B905E9C3}" srcOrd="4" destOrd="0" parTransId="{10421C59-1D90-4965-8505-328E19E1D645}" sibTransId="{6750250A-BA1C-419F-B413-477A2D697B17}"/>
    <dgm:cxn modelId="{C64B3CF8-D707-4C8A-AD11-88DF1B139024}" srcId="{952A9BEF-9B01-4D66-9E41-4D0C60651725}" destId="{D5678BC9-28FA-49C6-B850-05F94E9125EA}" srcOrd="0" destOrd="0" parTransId="{F958143E-E52B-448C-9A7E-34596F69CFA7}" sibTransId="{1606E24E-B3C9-4223-AEB8-DB6E2BF468EB}"/>
    <dgm:cxn modelId="{70525D27-424A-4486-A476-46485DB7B6F6}" srcId="{952A9BEF-9B01-4D66-9E41-4D0C60651725}" destId="{34B5AC54-F72B-4106-ABCC-18DBD04502B7}" srcOrd="3" destOrd="0" parTransId="{28C2C59C-23ED-4CF4-96C7-3EC871E95732}" sibTransId="{8818FD3C-6FD2-4FBE-9285-DCA255743FDD}"/>
    <dgm:cxn modelId="{EB8647AC-2915-4A2E-B75F-F8B03CE42A6C}" type="presOf" srcId="{D5678BC9-28FA-49C6-B850-05F94E9125EA}" destId="{9F7BAE89-9A96-4E40-85B5-CCDBE30D8248}" srcOrd="0" destOrd="0" presId="urn:microsoft.com/office/officeart/2005/8/layout/default"/>
    <dgm:cxn modelId="{9A16E4A0-1078-4442-A011-A233A3A9498E}" type="presOf" srcId="{227382FE-5E95-4A2A-B0D8-6A375243E0EB}" destId="{B2FBA710-E734-4E1F-8CC0-99FF9315F341}" srcOrd="0" destOrd="0" presId="urn:microsoft.com/office/officeart/2005/8/layout/default"/>
    <dgm:cxn modelId="{496F1CB3-ECA0-455F-A8E6-66466580BE16}" srcId="{952A9BEF-9B01-4D66-9E41-4D0C60651725}" destId="{33767811-E162-4D42-B3BA-7A225017AD9C}" srcOrd="1" destOrd="0" parTransId="{317B63FF-8C61-408E-AEC3-899B2D1E44C2}" sibTransId="{B6ECFFC4-03B8-4A24-8959-5522F4FEBD5C}"/>
    <dgm:cxn modelId="{8A29DAA2-3B1E-412A-A2F5-92DED9105981}" srcId="{952A9BEF-9B01-4D66-9E41-4D0C60651725}" destId="{227382FE-5E95-4A2A-B0D8-6A375243E0EB}" srcOrd="2" destOrd="0" parTransId="{ED5C6449-69B1-4187-A06C-34D5D6A946B9}" sibTransId="{7526D56B-DBE4-4FA7-B01E-48EA11946A1C}"/>
    <dgm:cxn modelId="{99353A57-04B1-4472-BBE0-7C75A1B48325}" type="presOf" srcId="{711544B9-5A98-43B9-81E9-B815B905E9C3}" destId="{7FA39CE0-F2D8-4FA6-9209-E088A1D31B26}" srcOrd="0" destOrd="0" presId="urn:microsoft.com/office/officeart/2005/8/layout/default"/>
    <dgm:cxn modelId="{179F8110-932C-4FA1-AB65-C41390558423}" type="presOf" srcId="{33767811-E162-4D42-B3BA-7A225017AD9C}" destId="{9BADE784-AEA5-4BD0-ABE6-84502CB88868}" srcOrd="0" destOrd="0" presId="urn:microsoft.com/office/officeart/2005/8/layout/default"/>
    <dgm:cxn modelId="{3DE3FE7F-1C45-4576-8091-17A52D5BD102}" type="presOf" srcId="{952A9BEF-9B01-4D66-9E41-4D0C60651725}" destId="{CEA49D4F-F8ED-4D8F-8D28-DFF5C6452059}" srcOrd="0" destOrd="0" presId="urn:microsoft.com/office/officeart/2005/8/layout/default"/>
    <dgm:cxn modelId="{AA9A86B8-590E-4BBE-8728-030FFBE5F867}" type="presParOf" srcId="{CEA49D4F-F8ED-4D8F-8D28-DFF5C6452059}" destId="{9F7BAE89-9A96-4E40-85B5-CCDBE30D8248}" srcOrd="0" destOrd="0" presId="urn:microsoft.com/office/officeart/2005/8/layout/default"/>
    <dgm:cxn modelId="{EC69E4F1-9AE8-466D-ABD2-1C4D89E675CF}" type="presParOf" srcId="{CEA49D4F-F8ED-4D8F-8D28-DFF5C6452059}" destId="{A356752D-D5E2-41F6-BBC0-3FAEE250B7BA}" srcOrd="1" destOrd="0" presId="urn:microsoft.com/office/officeart/2005/8/layout/default"/>
    <dgm:cxn modelId="{A2EF31EA-778C-4CB2-AD37-2536FFB5D493}" type="presParOf" srcId="{CEA49D4F-F8ED-4D8F-8D28-DFF5C6452059}" destId="{9BADE784-AEA5-4BD0-ABE6-84502CB88868}" srcOrd="2" destOrd="0" presId="urn:microsoft.com/office/officeart/2005/8/layout/default"/>
    <dgm:cxn modelId="{FEE77540-2EC5-4C26-B2CF-5A927686C986}" type="presParOf" srcId="{CEA49D4F-F8ED-4D8F-8D28-DFF5C6452059}" destId="{AA9285D0-DCBC-4641-B775-7C4A772DCE0C}" srcOrd="3" destOrd="0" presId="urn:microsoft.com/office/officeart/2005/8/layout/default"/>
    <dgm:cxn modelId="{9DC585FA-7C6D-4E8B-9D91-12198B4FCD53}" type="presParOf" srcId="{CEA49D4F-F8ED-4D8F-8D28-DFF5C6452059}" destId="{B2FBA710-E734-4E1F-8CC0-99FF9315F341}" srcOrd="4" destOrd="0" presId="urn:microsoft.com/office/officeart/2005/8/layout/default"/>
    <dgm:cxn modelId="{718D69A1-F51C-4ABC-9B75-0A8ADF50A3D2}" type="presParOf" srcId="{CEA49D4F-F8ED-4D8F-8D28-DFF5C6452059}" destId="{CF59CB92-BB86-40C5-82C5-63BCEC1C8ADB}" srcOrd="5" destOrd="0" presId="urn:microsoft.com/office/officeart/2005/8/layout/default"/>
    <dgm:cxn modelId="{09B8ADF4-F272-4442-B9EB-AFBE8587EB14}" type="presParOf" srcId="{CEA49D4F-F8ED-4D8F-8D28-DFF5C6452059}" destId="{2F7E7FB6-14D0-44C1-9917-9E288F85658E}" srcOrd="6" destOrd="0" presId="urn:microsoft.com/office/officeart/2005/8/layout/default"/>
    <dgm:cxn modelId="{2CA7AEAC-CC24-4E74-935E-F9F988329EC6}" type="presParOf" srcId="{CEA49D4F-F8ED-4D8F-8D28-DFF5C6452059}" destId="{52DA8D3E-0E95-4D1C-A3E5-2681003C3BBD}" srcOrd="7" destOrd="0" presId="urn:microsoft.com/office/officeart/2005/8/layout/default"/>
    <dgm:cxn modelId="{37FB8A78-42B7-48CF-A241-7DF25416ED95}" type="presParOf" srcId="{CEA49D4F-F8ED-4D8F-8D28-DFF5C6452059}" destId="{7FA39CE0-F2D8-4FA6-9209-E088A1D31B26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7BAE89-9A96-4E40-85B5-CCDBE30D8248}">
      <dsp:nvSpPr>
        <dsp:cNvPr id="0" name=""/>
        <dsp:cNvSpPr/>
      </dsp:nvSpPr>
      <dsp:spPr>
        <a:xfrm>
          <a:off x="549728" y="81557"/>
          <a:ext cx="2970246" cy="159191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State Agency establishes SESG Position.</a:t>
          </a:r>
          <a:endParaRPr lang="en-US" sz="1600" b="1" kern="1200" dirty="0"/>
        </a:p>
      </dsp:txBody>
      <dsp:txXfrm>
        <a:off x="549728" y="81557"/>
        <a:ext cx="2970246" cy="1591910"/>
      </dsp:txXfrm>
    </dsp:sp>
    <dsp:sp modelId="{9BADE784-AEA5-4BD0-ABE6-84502CB88868}">
      <dsp:nvSpPr>
        <dsp:cNvPr id="0" name=""/>
        <dsp:cNvSpPr/>
      </dsp:nvSpPr>
      <dsp:spPr>
        <a:xfrm>
          <a:off x="4215288" y="72394"/>
          <a:ext cx="3105915" cy="144683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SESG </a:t>
          </a:r>
          <a:r>
            <a:rPr lang="en-US" sz="1600" b="1" kern="1200" dirty="0" smtClean="0"/>
            <a:t>Prog. Coordinator </a:t>
          </a:r>
          <a:r>
            <a:rPr lang="en-US" sz="1600" b="1" kern="1200" dirty="0" smtClean="0"/>
            <a:t>collaborates with </a:t>
          </a:r>
          <a:r>
            <a:rPr lang="en-US" sz="1600" b="1" kern="1200" dirty="0" smtClean="0"/>
            <a:t>State Agency </a:t>
          </a:r>
          <a:r>
            <a:rPr lang="en-US" sz="1600" b="1" kern="1200" dirty="0" smtClean="0"/>
            <a:t>to identify  appropriate job duties and job classifications.  </a:t>
          </a:r>
          <a:endParaRPr lang="en-US" sz="1600" b="1" kern="1200" dirty="0"/>
        </a:p>
      </dsp:txBody>
      <dsp:txXfrm>
        <a:off x="4215288" y="72394"/>
        <a:ext cx="3105915" cy="1446832"/>
      </dsp:txXfrm>
    </dsp:sp>
    <dsp:sp modelId="{B2FBA710-E734-4E1F-8CC0-99FF9315F341}">
      <dsp:nvSpPr>
        <dsp:cNvPr id="0" name=""/>
        <dsp:cNvSpPr/>
      </dsp:nvSpPr>
      <dsp:spPr>
        <a:xfrm>
          <a:off x="589546" y="1801507"/>
          <a:ext cx="3033986" cy="160633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SESG Prog. </a:t>
          </a:r>
          <a:r>
            <a:rPr lang="en-US" sz="1600" b="1" kern="1200" dirty="0" smtClean="0"/>
            <a:t>Coordinator </a:t>
          </a:r>
          <a:r>
            <a:rPr lang="en-US" sz="1600" b="1" kern="1200" dirty="0" smtClean="0"/>
            <a:t>advises Agency on recruitment and </a:t>
          </a:r>
          <a:r>
            <a:rPr lang="en-US" sz="1600" b="1" kern="1200" dirty="0" smtClean="0"/>
            <a:t>supports recruitment distributing posting to </a:t>
          </a:r>
          <a:r>
            <a:rPr lang="en-US" sz="1600" b="1" kern="1200" dirty="0" smtClean="0"/>
            <a:t>Supported Employment  providers </a:t>
          </a:r>
          <a:r>
            <a:rPr lang="en-US" sz="1600" b="1" kern="1200" dirty="0" smtClean="0"/>
            <a:t>and DVR </a:t>
          </a:r>
          <a:r>
            <a:rPr lang="en-US" sz="1600" b="1" kern="1200" dirty="0" smtClean="0"/>
            <a:t>offices.</a:t>
          </a:r>
          <a:endParaRPr lang="en-US" sz="1600" b="1" kern="1200" dirty="0"/>
        </a:p>
      </dsp:txBody>
      <dsp:txXfrm>
        <a:off x="589546" y="1801507"/>
        <a:ext cx="3033986" cy="1606339"/>
      </dsp:txXfrm>
    </dsp:sp>
    <dsp:sp modelId="{2F7E7FB6-14D0-44C1-9917-9E288F85658E}">
      <dsp:nvSpPr>
        <dsp:cNvPr id="0" name=""/>
        <dsp:cNvSpPr/>
      </dsp:nvSpPr>
      <dsp:spPr>
        <a:xfrm>
          <a:off x="4291355" y="1602198"/>
          <a:ext cx="3099226" cy="163158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Agency </a:t>
          </a:r>
          <a:r>
            <a:rPr lang="en-US" sz="1600" b="1" kern="1200" dirty="0" smtClean="0"/>
            <a:t>conducts </a:t>
          </a:r>
          <a:r>
            <a:rPr lang="en-US" sz="1600" b="1" kern="1200" dirty="0" smtClean="0"/>
            <a:t>interviews.  Long </a:t>
          </a:r>
          <a:r>
            <a:rPr lang="en-US" sz="1600" b="1" kern="1200" dirty="0" smtClean="0"/>
            <a:t>term </a:t>
          </a:r>
          <a:r>
            <a:rPr lang="en-US" sz="1600" b="1" kern="1200" dirty="0" smtClean="0"/>
            <a:t>supports may </a:t>
          </a:r>
          <a:r>
            <a:rPr lang="en-US" sz="1600" b="1" kern="1200" dirty="0" smtClean="0"/>
            <a:t>assist </a:t>
          </a:r>
          <a:r>
            <a:rPr lang="en-US" sz="1600" b="1" kern="1200" dirty="0" smtClean="0"/>
            <a:t>if needed</a:t>
          </a:r>
          <a:r>
            <a:rPr lang="en-US" sz="1600" b="1" kern="1200" dirty="0" smtClean="0"/>
            <a:t>, </a:t>
          </a:r>
          <a:r>
            <a:rPr lang="en-US" sz="1600" b="1" kern="1200" dirty="0" smtClean="0"/>
            <a:t>at the </a:t>
          </a:r>
          <a:r>
            <a:rPr lang="en-US" sz="1600" b="1" kern="1200" dirty="0" smtClean="0"/>
            <a:t>interview.  Agency  selects </a:t>
          </a:r>
          <a:r>
            <a:rPr lang="en-US" sz="1600" b="1" kern="1200" dirty="0" smtClean="0"/>
            <a:t>candidate, </a:t>
          </a:r>
          <a:r>
            <a:rPr lang="en-US" sz="1600" b="1" kern="1200" dirty="0" smtClean="0"/>
            <a:t>verifies SESG eligibility, hires </a:t>
          </a:r>
          <a:r>
            <a:rPr lang="en-US" sz="1600" b="1" kern="1200" dirty="0" smtClean="0"/>
            <a:t> and supervises </a:t>
          </a:r>
          <a:r>
            <a:rPr lang="en-US" sz="1600" b="1" kern="1200" dirty="0" smtClean="0"/>
            <a:t>employee.</a:t>
          </a:r>
          <a:endParaRPr lang="en-US" sz="1600" b="1" kern="1200" dirty="0"/>
        </a:p>
      </dsp:txBody>
      <dsp:txXfrm>
        <a:off x="4291355" y="1602198"/>
        <a:ext cx="3099226" cy="1631589"/>
      </dsp:txXfrm>
    </dsp:sp>
    <dsp:sp modelId="{7FA39CE0-F2D8-4FA6-9209-E088A1D31B26}">
      <dsp:nvSpPr>
        <dsp:cNvPr id="0" name=""/>
        <dsp:cNvSpPr/>
      </dsp:nvSpPr>
      <dsp:spPr>
        <a:xfrm>
          <a:off x="510445" y="3544620"/>
          <a:ext cx="3137099" cy="175582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Individualized </a:t>
          </a:r>
          <a:r>
            <a:rPr lang="en-US" sz="1600" b="1" kern="1200" dirty="0" smtClean="0"/>
            <a:t>long term </a:t>
          </a:r>
          <a:r>
            <a:rPr lang="en-US" sz="1600" b="1" kern="1200" dirty="0" smtClean="0"/>
            <a:t> supports  provided </a:t>
          </a:r>
          <a:r>
            <a:rPr lang="en-US" sz="1600" b="1" kern="1200" dirty="0" smtClean="0"/>
            <a:t>to </a:t>
          </a:r>
          <a:r>
            <a:rPr lang="en-US" sz="1600" b="1" kern="1200" dirty="0" smtClean="0"/>
            <a:t> </a:t>
          </a:r>
          <a:r>
            <a:rPr lang="en-US" sz="1600" b="1" kern="1200" dirty="0" smtClean="0"/>
            <a:t>employee either </a:t>
          </a:r>
          <a:r>
            <a:rPr lang="en-US" sz="1600" b="1" kern="1200" dirty="0" smtClean="0"/>
            <a:t>at work </a:t>
          </a:r>
          <a:r>
            <a:rPr lang="en-US" sz="1600" b="1" kern="1200" dirty="0" smtClean="0"/>
            <a:t>or </a:t>
          </a:r>
          <a:r>
            <a:rPr lang="en-US" sz="1600" b="1" kern="1200" dirty="0" smtClean="0"/>
            <a:t>in the community for </a:t>
          </a:r>
          <a:r>
            <a:rPr lang="en-US" sz="1600" b="1" kern="1200" dirty="0" smtClean="0"/>
            <a:t>the length of employee’s employment </a:t>
          </a:r>
          <a:r>
            <a:rPr lang="en-US" sz="1600" b="1" kern="1200" dirty="0" smtClean="0"/>
            <a:t>to assist in maintaining work. Supervisor &amp;  employee keep copy of long term support plan.</a:t>
          </a:r>
          <a:endParaRPr lang="en-US" sz="1600" b="1" kern="1200" dirty="0"/>
        </a:p>
      </dsp:txBody>
      <dsp:txXfrm>
        <a:off x="510445" y="3544620"/>
        <a:ext cx="3137099" cy="17558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2553DE-BA28-4C09-BB24-3A26E127416C}" type="datetimeFigureOut">
              <a:rPr lang="en-US" smtClean="0"/>
              <a:t>12/02/2020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D6A565-CAA7-4F0B-9F21-95D38E1604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412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6A565-CAA7-4F0B-9F21-95D38E16043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0711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6A565-CAA7-4F0B-9F21-95D38E160433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144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6A565-CAA7-4F0B-9F21-95D38E160433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1483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6A565-CAA7-4F0B-9F21-95D38E160433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2719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5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6A565-CAA7-4F0B-9F21-95D38E16043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4022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6A565-CAA7-4F0B-9F21-95D38E16043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047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1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6A565-CAA7-4F0B-9F21-95D38E16043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7770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6A565-CAA7-4F0B-9F21-95D38E16043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4319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sz="9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6A565-CAA7-4F0B-9F21-95D38E16043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0278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6A565-CAA7-4F0B-9F21-95D38E16043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2279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From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eft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right SESG Selection Chart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Orange box:  </a:t>
            </a:r>
            <a:r>
              <a:rPr lang="en-US" sz="1200" b="1" dirty="0" smtClean="0"/>
              <a:t>State Agency establishes SESG Position.</a:t>
            </a:r>
            <a:r>
              <a:rPr lang="en-US" sz="1200" b="1" baseline="0" dirty="0" smtClean="0"/>
              <a:t> 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Gray box: 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dirty="0" smtClean="0"/>
              <a:t>SESG Prog. Coordinator collaborates with State Agency to identify  appropriate job duties and job classifications</a:t>
            </a:r>
            <a:endParaRPr lang="en-US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Yellow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box: </a:t>
            </a:r>
            <a:r>
              <a:rPr lang="en-US" sz="1200" b="1" dirty="0" smtClean="0"/>
              <a:t>SESG Prog. Coordinator advises Agency on recruitment and supports recruitment distributing posting to Supported Employment  providers and DVR offices.</a:t>
            </a:r>
            <a:r>
              <a:rPr lang="en-US" sz="1200" b="1" baseline="0" dirty="0" smtClean="0"/>
              <a:t> 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Blue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box: </a:t>
            </a:r>
            <a:r>
              <a:rPr lang="en-US" sz="1200" b="1" dirty="0" smtClean="0"/>
              <a:t>Agency conducts interviews.  Long term supports may assist if needed, at the interview.  Agency  selects candidate, verifies SESG eligibility, hires  and supervises employee.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dirty="0" smtClean="0"/>
              <a:t>Green</a:t>
            </a:r>
            <a:r>
              <a:rPr lang="en-US" sz="1200" b="0" baseline="0" dirty="0" smtClean="0"/>
              <a:t> box: </a:t>
            </a:r>
            <a:r>
              <a:rPr lang="en-US" sz="1200" b="1" dirty="0" smtClean="0"/>
              <a:t>Individualized long term  supports  provided to  employee either at work or in the community for the length of employee’s employment to assist in maintaining work. Supervisor &amp;  employee keep copy of long term support plan.</a:t>
            </a:r>
            <a:r>
              <a:rPr lang="en-US" sz="1200" b="1" baseline="0" dirty="0" smtClean="0"/>
              <a:t>  </a:t>
            </a:r>
            <a:r>
              <a:rPr lang="en-US" sz="1200" b="0" baseline="0" dirty="0" smtClean="0"/>
              <a:t>Peach box:  </a:t>
            </a:r>
            <a:r>
              <a:rPr lang="en-US" sz="1200" b="1" dirty="0" smtClean="0">
                <a:solidFill>
                  <a:schemeClr val="bg1"/>
                </a:solidFill>
              </a:rPr>
              <a:t>SESG Prog. Coordinator supports Agency in working with long term supports and consults with Agency about work accommodations, if needed.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 smtClean="0"/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6A565-CAA7-4F0B-9F21-95D38E160433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4206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6A565-CAA7-4F0B-9F21-95D38E160433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034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D15BF-DA19-084E-8167-222409EAB6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AE5C0A-867A-7842-A05B-772912374C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957C91-21A0-5C44-AB7C-928283E13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569E0-0C4F-4D41-A79F-822AA0C98EFD}" type="datetimeFigureOut">
              <a:rPr lang="en-US" smtClean="0"/>
              <a:t>12/02/2020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2A7E13-DF65-F94D-A9BF-DE7996A32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40389D-1F2E-3A46-8124-CCFDCD92F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5FA44-27EE-4A4C-81F8-9DC9C94FC1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300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094AF-2DB2-0046-942B-2A95154ED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87448E-2146-7F4A-B352-0135961605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647B64-C8FB-0044-A78D-227EB383A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569E0-0C4F-4D41-A79F-822AA0C98EFD}" type="datetimeFigureOut">
              <a:rPr lang="en-US" smtClean="0"/>
              <a:t>12/02/2020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38D21D-D1F4-CE4B-B458-B4E930814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33318D-9F53-2F47-9851-14706E398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5FA44-27EE-4A4C-81F8-9DC9C94FC1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647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30DA10-2F04-B246-B115-17D7B9C7C5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1A2CEB-9C04-8445-ACAC-E30C26200A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88437-D330-724F-B20D-F28E9685D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569E0-0C4F-4D41-A79F-822AA0C98EFD}" type="datetimeFigureOut">
              <a:rPr lang="en-US" smtClean="0"/>
              <a:t>12/02/2020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C1F652-2F54-CE46-95CC-DFBFDD395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10A8CA-E017-DA43-AC13-6264CF3E5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5FA44-27EE-4A4C-81F8-9DC9C94FC1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517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62B44-20E6-614D-8BAB-0032B979A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B76E30-66CE-F747-A7D0-DF2ACB46C4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459E58-E371-1042-BDD8-8068B2679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569E0-0C4F-4D41-A79F-822AA0C98EFD}" type="datetimeFigureOut">
              <a:rPr lang="en-US" smtClean="0"/>
              <a:t>12/02/2020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811A98-BC5F-C24C-AE11-9BF25370D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55C024-0F3B-0746-ABBD-8D64FDB5B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5FA44-27EE-4A4C-81F8-9DC9C94FC1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307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D06E5-6100-5447-9900-D80DB7679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94F7E1-0C96-E943-B3F1-A4AD2A5AC2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4FAC85-90A0-9349-94DB-E8262A5F3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569E0-0C4F-4D41-A79F-822AA0C98EFD}" type="datetimeFigureOut">
              <a:rPr lang="en-US" smtClean="0"/>
              <a:t>12/02/2020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950BC4-4763-2049-815C-83A3BA8EA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6D09E7-4191-C14C-B913-D127AF83A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5FA44-27EE-4A4C-81F8-9DC9C94FC1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777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2E45C-4D6E-C340-95A2-9FFD95254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825359-56F4-7F41-8335-A1283DBC09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D0281C-41B9-0E41-973E-5BCEA0F52C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496FE5-BACB-7B46-95AC-9D693EC28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569E0-0C4F-4D41-A79F-822AA0C98EFD}" type="datetimeFigureOut">
              <a:rPr lang="en-US" smtClean="0"/>
              <a:t>12/02/2020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44F54D-5FDC-C642-B669-9D9FE77B0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F55262-065D-2343-9605-E62A7B57E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5FA44-27EE-4A4C-81F8-9DC9C94FC1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965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A637A-24FA-4E43-8017-1CD9A21A5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EEC553-D00C-6B4E-BD0B-0BDC55A930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E290BB-A051-734C-A4D0-18465D6B09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379D5C-E16B-284A-9455-73B4A7F23B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21695A-DF09-7149-A5A6-D10CEDA0B9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B96DA8-556B-EF41-927F-F273F9648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569E0-0C4F-4D41-A79F-822AA0C98EFD}" type="datetimeFigureOut">
              <a:rPr lang="en-US" smtClean="0"/>
              <a:t>12/02/2020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3B9DE5-41C8-8D45-8D16-3F03AA32A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11119A-7D4E-724B-8F15-89C4286B2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5FA44-27EE-4A4C-81F8-9DC9C94FC1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587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090E9-E483-8A4C-BF6F-DB280CDD3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2F69E9-0AE3-B445-8BFC-ED14B3358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569E0-0C4F-4D41-A79F-822AA0C98EFD}" type="datetimeFigureOut">
              <a:rPr lang="en-US" smtClean="0"/>
              <a:t>12/02/2020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18B184-EEAD-2B4F-A564-5245027A9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9D06C4-ABEF-3E40-8108-F945A32C5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5FA44-27EE-4A4C-81F8-9DC9C94FC1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64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F2D6CED-8C18-1A41-A82B-2A904DFEA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569E0-0C4F-4D41-A79F-822AA0C98EFD}" type="datetimeFigureOut">
              <a:rPr lang="en-US" smtClean="0"/>
              <a:t>12/02/2020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CAF252-078B-7445-988E-0D415C771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357164-C0F1-F74C-89FF-94E0301C7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5FA44-27EE-4A4C-81F8-9DC9C94FC1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792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C5A24-95CD-054E-ADD9-4DA9939E7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36D6AA-A7DE-CC4A-9A8E-CC2C8D0596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A2F887-B836-E74B-BCD5-C29306C09C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2C8252-8068-C84D-9464-DC59AB92A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569E0-0C4F-4D41-A79F-822AA0C98EFD}" type="datetimeFigureOut">
              <a:rPr lang="en-US" smtClean="0"/>
              <a:t>12/02/2020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F44609-7052-7B41-8254-51A9FFC21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758730-B0BA-6D4F-8321-FAC83A2C9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5FA44-27EE-4A4C-81F8-9DC9C94FC1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409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550930-B111-F342-BC27-822A7A7E0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8A60AF-B82C-3041-962D-FE93825FD8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122AF8-96E5-FB46-9794-30888CAD1B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83A731-91C6-5D4A-9789-9841FCA4E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569E0-0C4F-4D41-A79F-822AA0C98EFD}" type="datetimeFigureOut">
              <a:rPr lang="en-US" smtClean="0"/>
              <a:t>12/02/2020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59DEE7-276B-6841-A098-BDA570562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10FC48-4BFE-4643-830B-CB47542C8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5FA44-27EE-4A4C-81F8-9DC9C94FC1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553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5008B48-B4E3-5348-B8EE-08AC111AD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CCEAC1-3C1F-CF47-B868-28D554C011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87B6E7-5176-B34A-8B6E-C21D3F01FB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569E0-0C4F-4D41-A79F-822AA0C98EFD}" type="datetimeFigureOut">
              <a:rPr lang="en-US" smtClean="0"/>
              <a:t>12/02/2020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352421-27D2-804E-9200-5C15AE6A47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EB7400-8F7F-1E48-AF84-EAD5791B72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5FA44-27EE-4A4C-81F8-9DC9C94FC1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811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ofm.wa.gov/sites/default/files/public/shr/Diversity/PWD/SESG%20Procedures%20updated%207-8-20%20with%20Tammy%20Pitre%20tk%20edits%20KM%20edits%20%28002%29.pdf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ofm.wa.gov/sites/default/files/public/shr/Diversity/PWD/Supported%20Employment%20in%20State%20Government%20%28SESG%29%20HR%20Procedures%209_1_2020.docx" TargetMode="External"/><Relationship Id="rId3" Type="http://schemas.openxmlformats.org/officeDocument/2006/relationships/image" Target="../media/image2.emf"/><Relationship Id="rId7" Type="http://schemas.openxmlformats.org/officeDocument/2006/relationships/hyperlink" Target="https://ofm.wa.gov/sites/default/files/public/shr/Diversity/PWD/SESG%20Procedures%20updated%207-8-20%20with%20Tammy%20Pitre%20tk%20edits%20KM%20edits%20%28002%29.pdf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fm.wa.gov/sites/default/files/public/shr/Diversity/PWD/SESG%20Selection%20Process%202020.pdf" TargetMode="External"/><Relationship Id="rId5" Type="http://schemas.openxmlformats.org/officeDocument/2006/relationships/hyperlink" Target="https://www.youtube.com/watch?v=nPIXjDnNfMU" TargetMode="External"/><Relationship Id="rId10" Type="http://schemas.openxmlformats.org/officeDocument/2006/relationships/hyperlink" Target="https://ofm.wa.gov/sites/default/files/public/shr/Diversity/PWD/SESG%20SAMPLE%20RECRUITMENT%20LANGUAGE%20AND%20%20SUPPLEMENTAL%20QUESTIONNAIRE%202020%20REV.pdf" TargetMode="External"/><Relationship Id="rId4" Type="http://schemas.openxmlformats.org/officeDocument/2006/relationships/hyperlink" Target="https://ofm.wa.gov/state-human-resources/workforce-diversity-equity-and-inclusion/persons-disabilities-state-government/supported-employment-state-government-sesg" TargetMode="External"/><Relationship Id="rId9" Type="http://schemas.openxmlformats.org/officeDocument/2006/relationships/hyperlink" Target="https://ofm.wa.gov/sites/default/files/public/shr/Diversity/PWD/SESG%20APPLICANT%20SCREENING%202020.pdf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rsa.ed.gov/programs.cfm?pc=basic-vr&amp;sub=awards" TargetMode="External"/><Relationship Id="rId4" Type="http://schemas.openxmlformats.org/officeDocument/2006/relationships/hyperlink" Target="mailto:Katie.Mirkovich@dshs.wa.gov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1EF5CFD-B653-3949-AFAE-CAD3392150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F402154-8FC6-3641-BAE0-BA3E7D6530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5146" y="1980281"/>
            <a:ext cx="9144000" cy="1308053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Supported Employment in State Government Program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4D50B4-658F-8742-AF60-644026A8A4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5146" y="3313047"/>
            <a:ext cx="9144000" cy="1655762"/>
          </a:xfrm>
        </p:spPr>
        <p:txBody>
          <a:bodyPr/>
          <a:lstStyle/>
          <a:p>
            <a:r>
              <a:rPr lang="en-US" dirty="0" smtClean="0"/>
              <a:t>Recruiting and Hiring People with Disabilities Panel  </a:t>
            </a:r>
          </a:p>
          <a:p>
            <a:r>
              <a:rPr lang="en-US" dirty="0" smtClean="0"/>
              <a:t>December 2, </a:t>
            </a:r>
            <a:r>
              <a:rPr lang="en-US" dirty="0" smtClean="0"/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253583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80CA91C-0E84-5D44-8E75-DAE90BC2E0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A8FA23F-B74A-1647-9501-26A148305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6857144" cy="1325563"/>
          </a:xfrm>
        </p:spPr>
        <p:txBody>
          <a:bodyPr/>
          <a:lstStyle/>
          <a:p>
            <a:r>
              <a:rPr lang="en-US" i="1" dirty="0" smtClean="0"/>
              <a:t>How does a state agency get started in the SESG program?</a:t>
            </a:r>
            <a:endParaRPr lang="en-US" i="1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CD4E791F-756F-7040-BCCF-8D3881DD1A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900" y="1817869"/>
            <a:ext cx="6857144" cy="3874608"/>
          </a:xfrm>
        </p:spPr>
        <p:txBody>
          <a:bodyPr>
            <a:normAutofit fontScale="70000" lnSpcReduction="20000"/>
          </a:bodyPr>
          <a:lstStyle/>
          <a:p>
            <a:r>
              <a:rPr lang="en-US" sz="3300" dirty="0"/>
              <a:t>State </a:t>
            </a:r>
            <a:r>
              <a:rPr lang="en-US" sz="3300" dirty="0" smtClean="0"/>
              <a:t>agency </a:t>
            </a:r>
            <a:r>
              <a:rPr lang="en-US" sz="3300" dirty="0"/>
              <a:t>obtains internal approval and funding to establish a supported employment position</a:t>
            </a:r>
            <a:r>
              <a:rPr lang="en-US" sz="3300" dirty="0" smtClean="0"/>
              <a:t>.</a:t>
            </a:r>
          </a:p>
          <a:p>
            <a:pPr marL="0" indent="0">
              <a:buNone/>
            </a:pPr>
            <a:endParaRPr lang="en-US" sz="3300" dirty="0"/>
          </a:p>
          <a:p>
            <a:r>
              <a:rPr lang="en-US" sz="3300" dirty="0"/>
              <a:t>Reviews SESG guidelines published by </a:t>
            </a:r>
            <a:r>
              <a:rPr lang="en-US" sz="3300" dirty="0" smtClean="0"/>
              <a:t>OFM </a:t>
            </a:r>
            <a:r>
              <a:rPr lang="en-US" sz="3300" dirty="0" smtClean="0">
                <a:hlinkClick r:id="rId4"/>
              </a:rPr>
              <a:t>https</a:t>
            </a:r>
            <a:r>
              <a:rPr lang="en-US" sz="3300" dirty="0">
                <a:hlinkClick r:id="rId4"/>
              </a:rPr>
              <a:t>://ofm.wa.gov/sites/default/files/public/shr/Diversity/PWD/SESG%20Procedures%20updated%207-8-20%20with%20Tammy%20Pitre%20tk%20edits%20KM%20edits%20%28002%29.pdf</a:t>
            </a:r>
            <a:r>
              <a:rPr lang="en-US" sz="3300" dirty="0" smtClean="0"/>
              <a:t>.</a:t>
            </a:r>
          </a:p>
          <a:p>
            <a:pPr marL="0" indent="0">
              <a:buNone/>
            </a:pPr>
            <a:endParaRPr lang="en-US" sz="3300" dirty="0"/>
          </a:p>
          <a:p>
            <a:r>
              <a:rPr lang="en-US" sz="3300" dirty="0"/>
              <a:t>Consults with the DSHS/DVR </a:t>
            </a:r>
            <a:r>
              <a:rPr lang="en-US" sz="3300" dirty="0" smtClean="0"/>
              <a:t>SESG </a:t>
            </a:r>
            <a:r>
              <a:rPr lang="en-US" sz="3300" dirty="0"/>
              <a:t>Coordinator on establishment, recruitment and selection for a supported employment position.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23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80CA91C-0E84-5D44-8E75-DAE90BC2E0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A8FA23F-B74A-1647-9501-26A148305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6857144" cy="1325563"/>
          </a:xfrm>
        </p:spPr>
        <p:txBody>
          <a:bodyPr/>
          <a:lstStyle/>
          <a:p>
            <a:r>
              <a:rPr lang="en-US" i="1" dirty="0" smtClean="0"/>
              <a:t>SESG Resources</a:t>
            </a:r>
            <a:endParaRPr lang="en-US" i="1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CD4E791F-756F-7040-BCCF-8D3881DD1A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900" y="1817869"/>
            <a:ext cx="6857144" cy="3874608"/>
          </a:xfrm>
        </p:spPr>
        <p:txBody>
          <a:bodyPr>
            <a:normAutofit fontScale="25000" lnSpcReduction="20000"/>
          </a:bodyPr>
          <a:lstStyle/>
          <a:p>
            <a:r>
              <a:rPr lang="en-US" sz="7200" b="1" dirty="0"/>
              <a:t>Office of Financial Management Supported Employment </a:t>
            </a:r>
            <a:r>
              <a:rPr lang="en-US" sz="7200" b="1" dirty="0" smtClean="0"/>
              <a:t>Website: </a:t>
            </a:r>
            <a:r>
              <a:rPr lang="en-US" sz="7200" dirty="0" smtClean="0"/>
              <a:t> </a:t>
            </a:r>
            <a:r>
              <a:rPr lang="en-US" sz="7200" u="sng" dirty="0">
                <a:hlinkClick r:id="rId4"/>
              </a:rPr>
              <a:t>https://ofm.wa.gov/state-human-resources/workforce-diversity-equity-and-inclusion/persons-disabilities-state-government/supported-employment-state-government-sesg</a:t>
            </a:r>
            <a:r>
              <a:rPr lang="en-US" sz="7200" dirty="0"/>
              <a:t>.  </a:t>
            </a:r>
            <a:endParaRPr lang="en-US" sz="7200" b="1" dirty="0"/>
          </a:p>
          <a:p>
            <a:pPr marL="0" indent="0">
              <a:buNone/>
            </a:pPr>
            <a:r>
              <a:rPr lang="en-US" sz="7200" b="1" dirty="0" smtClean="0"/>
              <a:t>	Resources available</a:t>
            </a:r>
            <a:r>
              <a:rPr lang="en-US" sz="7200" b="1" dirty="0"/>
              <a:t>:</a:t>
            </a:r>
          </a:p>
          <a:p>
            <a:pPr lvl="1"/>
            <a:r>
              <a:rPr lang="en-US" sz="7200" dirty="0">
                <a:hlinkClick r:id="rId5"/>
              </a:rPr>
              <a:t>Supported Employment in State Government Video</a:t>
            </a:r>
            <a:endParaRPr lang="en-US" sz="7200" dirty="0"/>
          </a:p>
          <a:p>
            <a:pPr lvl="1"/>
            <a:r>
              <a:rPr lang="en-US" sz="7200" dirty="0">
                <a:hlinkClick r:id="rId6"/>
              </a:rPr>
              <a:t>Supported Employment in State Government Selection Process</a:t>
            </a:r>
            <a:r>
              <a:rPr lang="en-US" sz="7200" dirty="0"/>
              <a:t> </a:t>
            </a:r>
            <a:r>
              <a:rPr lang="en-US" sz="7200" dirty="0" smtClean="0"/>
              <a:t>(Updated</a:t>
            </a:r>
            <a:r>
              <a:rPr lang="en-US" sz="7200" dirty="0"/>
              <a:t>)</a:t>
            </a:r>
          </a:p>
          <a:p>
            <a:pPr lvl="1"/>
            <a:r>
              <a:rPr lang="en-US" sz="7200" dirty="0">
                <a:hlinkClick r:id="rId7"/>
              </a:rPr>
              <a:t>Supported Employment in State Government Procedures </a:t>
            </a:r>
            <a:r>
              <a:rPr lang="en-US" sz="7200" dirty="0"/>
              <a:t> (Updated)</a:t>
            </a:r>
          </a:p>
          <a:p>
            <a:pPr lvl="1"/>
            <a:r>
              <a:rPr lang="en-US" sz="7200" dirty="0">
                <a:hlinkClick r:id="rId8"/>
              </a:rPr>
              <a:t>Supported Employment in State Government State Agency Procedures</a:t>
            </a:r>
            <a:r>
              <a:rPr lang="en-US" sz="7200" dirty="0"/>
              <a:t> (New)</a:t>
            </a:r>
          </a:p>
          <a:p>
            <a:pPr lvl="1"/>
            <a:r>
              <a:rPr lang="en-US" sz="7200" dirty="0">
                <a:hlinkClick r:id="rId9"/>
              </a:rPr>
              <a:t>Supported Employment in State Government Applicant Screening </a:t>
            </a:r>
            <a:r>
              <a:rPr lang="en-US" sz="7200" dirty="0"/>
              <a:t>(Updated)</a:t>
            </a:r>
          </a:p>
          <a:p>
            <a:pPr lvl="1"/>
            <a:r>
              <a:rPr lang="en-US" sz="7200" dirty="0">
                <a:hlinkClick r:id="rId10"/>
              </a:rPr>
              <a:t>Supported Employment in State Government Sample Recruitment Language and Supplemental Questionnaire</a:t>
            </a:r>
            <a:r>
              <a:rPr lang="en-US" sz="7200" dirty="0"/>
              <a:t> (Updated)</a:t>
            </a:r>
          </a:p>
          <a:p>
            <a:pPr marL="0" indent="0">
              <a:buNone/>
            </a:pPr>
            <a:r>
              <a:rPr lang="en-US" sz="7200" b="1" dirty="0"/>
              <a:t> </a:t>
            </a:r>
            <a:endParaRPr lang="en-US" sz="7200" dirty="0"/>
          </a:p>
          <a:p>
            <a:pPr marL="0" indent="0">
              <a:buNone/>
            </a:pPr>
            <a:r>
              <a:rPr lang="en-US" sz="7200" b="1" dirty="0" smtClean="0"/>
              <a:t> </a:t>
            </a:r>
            <a:endParaRPr lang="en-US" sz="7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963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E5CF2AC-B1D5-5846-8C6D-56402C58B2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F987CAB-6DA0-C44B-BB12-7C78A1FFA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322574" cy="1325563"/>
          </a:xfrm>
        </p:spPr>
        <p:txBody>
          <a:bodyPr/>
          <a:lstStyle/>
          <a:p>
            <a:r>
              <a:rPr lang="en-US" i="1" dirty="0" smtClean="0"/>
              <a:t>Questions?</a:t>
            </a:r>
            <a:endParaRPr lang="en-US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BFB1D5-2004-B24A-B92B-68E06B07A2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0138" y="1690688"/>
            <a:ext cx="6747514" cy="363732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 smtClean="0"/>
              <a:t>Contact:</a:t>
            </a:r>
          </a:p>
          <a:p>
            <a:pPr marL="0" indent="0" algn="ctr">
              <a:buNone/>
            </a:pPr>
            <a:r>
              <a:rPr lang="en-US" sz="2400" dirty="0" smtClean="0"/>
              <a:t>Katie Mirkovich, MA, CRC</a:t>
            </a:r>
          </a:p>
          <a:p>
            <a:pPr marL="0" indent="0" algn="ctr">
              <a:buNone/>
            </a:pPr>
            <a:r>
              <a:rPr lang="en-US" sz="2400" dirty="0" smtClean="0"/>
              <a:t>Division of Vocational Rehabilitation</a:t>
            </a:r>
            <a:endParaRPr lang="en-US" sz="2400" dirty="0"/>
          </a:p>
          <a:p>
            <a:pPr marL="0" indent="0" algn="ctr">
              <a:buNone/>
            </a:pPr>
            <a:r>
              <a:rPr lang="en-US" sz="2400" dirty="0"/>
              <a:t>Supported Employment Program </a:t>
            </a:r>
            <a:r>
              <a:rPr lang="en-US" sz="2400" dirty="0" smtClean="0"/>
              <a:t>Manager</a:t>
            </a:r>
          </a:p>
          <a:p>
            <a:pPr marL="0" indent="0" algn="ctr">
              <a:buNone/>
            </a:pPr>
            <a:r>
              <a:rPr lang="en-US" sz="2400" dirty="0" smtClean="0"/>
              <a:t>SESG Program Coordinator </a:t>
            </a:r>
            <a:endParaRPr lang="en-US" sz="2400" dirty="0"/>
          </a:p>
          <a:p>
            <a:pPr marL="0" indent="0" algn="ctr">
              <a:buNone/>
            </a:pPr>
            <a:r>
              <a:rPr lang="en-US" sz="2400" dirty="0">
                <a:hlinkClick r:id="rId4"/>
              </a:rPr>
              <a:t>Katie.Mirkovich@dshs.wa.gov</a:t>
            </a:r>
            <a:endParaRPr lang="en-US" sz="2400" dirty="0"/>
          </a:p>
          <a:p>
            <a:pPr marL="0" indent="0" algn="ctr">
              <a:buNone/>
            </a:pPr>
            <a:r>
              <a:rPr lang="en-US" sz="2400" dirty="0" smtClean="0"/>
              <a:t>360-584-6135 (Mobile)</a:t>
            </a:r>
          </a:p>
          <a:p>
            <a:pPr marL="0" indent="0">
              <a:buNone/>
            </a:pPr>
            <a:endParaRPr lang="en-US" i="1" dirty="0"/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95596" y="5093652"/>
            <a:ext cx="305783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1" dirty="0"/>
              <a:t>VR services are provided by State and Federal VR Funds.  The VR program typically receives 78% in Federal funds and 22% in State funds. For detailed information on the dollar amount of Federal funds for the program, please visit </a:t>
            </a:r>
            <a:r>
              <a:rPr lang="en-US" sz="900" i="1" u="sng" dirty="0">
                <a:hlinkClick r:id="rId5"/>
              </a:rPr>
              <a:t>https://rsa.ed.gov/programs.cfm?pc=basic-vr&amp;sub=awards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14523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80CA91C-0E84-5D44-8E75-DAE90BC2E0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A8FA23F-B74A-1647-9501-26A148305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6857144" cy="1325563"/>
          </a:xfrm>
        </p:spPr>
        <p:txBody>
          <a:bodyPr>
            <a:normAutofit/>
          </a:bodyPr>
          <a:lstStyle/>
          <a:p>
            <a:r>
              <a:rPr lang="en-US" i="1" dirty="0" smtClean="0"/>
              <a:t>Did you know?</a:t>
            </a:r>
            <a:endParaRPr lang="en-US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CD4E791F-756F-7040-BCCF-8D3881DD1A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87146"/>
            <a:ext cx="6857144" cy="3874608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en-US" sz="5100" u="sng" dirty="0" smtClean="0"/>
              <a:t>October 2020 Disability Employment </a:t>
            </a:r>
            <a:r>
              <a:rPr lang="en-US" sz="5100" u="sng" dirty="0" smtClean="0"/>
              <a:t>Statistics</a:t>
            </a:r>
            <a:endParaRPr lang="en-US" sz="5100" u="sng" dirty="0" smtClean="0"/>
          </a:p>
          <a:p>
            <a:pPr marL="0" indent="0" algn="ctr">
              <a:buNone/>
            </a:pPr>
            <a:r>
              <a:rPr lang="en-US" sz="5100" dirty="0" smtClean="0"/>
              <a:t>Ages </a:t>
            </a:r>
            <a:r>
              <a:rPr lang="en-US" sz="5100" dirty="0"/>
              <a:t>16 years </a:t>
            </a:r>
            <a:r>
              <a:rPr lang="en-US" sz="5100" dirty="0" smtClean="0"/>
              <a:t>to 64:</a:t>
            </a:r>
            <a:endParaRPr lang="en-US" sz="5100" b="1" dirty="0" smtClean="0"/>
          </a:p>
          <a:p>
            <a:pPr marL="0" indent="0" algn="ctr">
              <a:buNone/>
            </a:pPr>
            <a:r>
              <a:rPr lang="en-US" sz="5100" b="1" dirty="0" smtClean="0"/>
              <a:t>Labor </a:t>
            </a:r>
            <a:r>
              <a:rPr lang="en-US" sz="5100" b="1" dirty="0"/>
              <a:t>Force Participation </a:t>
            </a:r>
            <a:r>
              <a:rPr lang="en-US" sz="5100" b="1" dirty="0" smtClean="0"/>
              <a:t>Rate</a:t>
            </a:r>
            <a:endParaRPr lang="en-US" sz="5100" dirty="0"/>
          </a:p>
          <a:p>
            <a:pPr marL="0" indent="0" algn="ctr">
              <a:buNone/>
            </a:pPr>
            <a:r>
              <a:rPr lang="en-US" sz="5100" dirty="0" smtClean="0"/>
              <a:t>People </a:t>
            </a:r>
            <a:r>
              <a:rPr lang="en-US" sz="5100" dirty="0"/>
              <a:t>with disabilities: </a:t>
            </a:r>
            <a:r>
              <a:rPr lang="en-US" sz="5100" dirty="0" smtClean="0"/>
              <a:t>20.6%</a:t>
            </a:r>
          </a:p>
          <a:p>
            <a:pPr marL="0" indent="0" algn="ctr">
              <a:buNone/>
            </a:pPr>
            <a:r>
              <a:rPr lang="en-US" sz="5100" dirty="0" smtClean="0"/>
              <a:t>People </a:t>
            </a:r>
            <a:r>
              <a:rPr lang="en-US" sz="5100" dirty="0"/>
              <a:t>without disabilities: 67.0</a:t>
            </a:r>
            <a:r>
              <a:rPr lang="en-US" sz="5100" dirty="0" smtClean="0"/>
              <a:t>%</a:t>
            </a:r>
            <a:endParaRPr lang="en-US" sz="5100" b="1" dirty="0" smtClean="0"/>
          </a:p>
          <a:p>
            <a:pPr marL="0" indent="0" algn="ctr">
              <a:buNone/>
            </a:pPr>
            <a:r>
              <a:rPr lang="en-US" sz="5100" b="1" dirty="0" smtClean="0"/>
              <a:t>Unemployment Rate</a:t>
            </a:r>
            <a:endParaRPr lang="en-US" sz="5100" dirty="0"/>
          </a:p>
          <a:p>
            <a:pPr marL="0" indent="0" algn="ctr">
              <a:buNone/>
            </a:pPr>
            <a:r>
              <a:rPr lang="en-US" sz="5100" dirty="0" smtClean="0"/>
              <a:t>People </a:t>
            </a:r>
            <a:r>
              <a:rPr lang="en-US" sz="5100" dirty="0"/>
              <a:t>with disabilities: </a:t>
            </a:r>
            <a:r>
              <a:rPr lang="en-US" sz="5100" dirty="0" smtClean="0"/>
              <a:t>11.1%</a:t>
            </a:r>
          </a:p>
          <a:p>
            <a:pPr marL="0" indent="0" algn="ctr">
              <a:buNone/>
            </a:pPr>
            <a:r>
              <a:rPr lang="en-US" sz="5100" dirty="0" smtClean="0"/>
              <a:t>People </a:t>
            </a:r>
            <a:r>
              <a:rPr lang="en-US" sz="5100" dirty="0"/>
              <a:t>without disabilities: 6.4</a:t>
            </a:r>
            <a:r>
              <a:rPr lang="en-US" sz="5100" dirty="0" smtClean="0"/>
              <a:t>%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* U. S. Department of Labor Office of Disability Employment Policy at  </a:t>
            </a:r>
            <a:r>
              <a:rPr lang="en-US" u="sng" dirty="0" smtClean="0"/>
              <a:t>https</a:t>
            </a:r>
            <a:r>
              <a:rPr lang="en-US" u="sng" dirty="0"/>
              <a:t>://</a:t>
            </a:r>
            <a:r>
              <a:rPr lang="en-US" u="sng" dirty="0" smtClean="0"/>
              <a:t>www.dol.gov/agencies/odep.</a:t>
            </a:r>
            <a:endParaRPr lang="en-US" u="sng" dirty="0"/>
          </a:p>
          <a:p>
            <a:pPr marL="0" indent="0">
              <a:buNone/>
            </a:pP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1813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8DF81FA-B18F-FF42-9E02-5B7B8B0F6A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A8ED8F5-BC0E-454F-AE37-ABF762688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6959885" cy="1289014"/>
          </a:xfrm>
        </p:spPr>
        <p:txBody>
          <a:bodyPr>
            <a:normAutofit/>
          </a:bodyPr>
          <a:lstStyle/>
          <a:p>
            <a:r>
              <a:rPr lang="en-US" i="1" dirty="0" smtClean="0"/>
              <a:t>What is the SESG </a:t>
            </a:r>
            <a:r>
              <a:rPr lang="en-US" i="1" dirty="0"/>
              <a:t>p</a:t>
            </a:r>
            <a:r>
              <a:rPr lang="en-US" i="1" dirty="0" smtClean="0"/>
              <a:t>rogram?</a:t>
            </a:r>
            <a:endParaRPr lang="en-US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085716-D2B2-0243-A1DA-EE13F2A177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2586" y="1633129"/>
            <a:ext cx="6959885" cy="3591741"/>
          </a:xfrm>
        </p:spPr>
        <p:txBody>
          <a:bodyPr>
            <a:noAutofit/>
          </a:bodyPr>
          <a:lstStyle/>
          <a:p>
            <a:r>
              <a:rPr lang="en-US" sz="2400" dirty="0"/>
              <a:t>Supported Employment in State Government (SESG) program was adopted in statute in 1999. 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Supported employment (SE) is work in an integrated setting for competitive wages and offers opportunities for advancement (Federal law changes to  SE definition  2014). 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SESG is </a:t>
            </a:r>
            <a:r>
              <a:rPr lang="en-US" sz="2300" dirty="0"/>
              <a:t>for</a:t>
            </a:r>
            <a:r>
              <a:rPr lang="en-US" sz="2400" dirty="0"/>
              <a:t> individuals with developmental or significant disabilities  who require on-the-job training and long-term support to maintain </a:t>
            </a:r>
            <a:r>
              <a:rPr lang="en-US" sz="2400" dirty="0" smtClean="0"/>
              <a:t>employment.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1637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80CA91C-0E84-5D44-8E75-DAE90BC2E0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A8FA23F-B74A-1647-9501-26A148305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6857144" cy="1325563"/>
          </a:xfrm>
        </p:spPr>
        <p:txBody>
          <a:bodyPr>
            <a:noAutofit/>
          </a:bodyPr>
          <a:lstStyle/>
          <a:p>
            <a:r>
              <a:rPr lang="en-US" i="1" dirty="0"/>
              <a:t>Who </a:t>
            </a:r>
            <a:r>
              <a:rPr lang="en-US" i="1" dirty="0" smtClean="0"/>
              <a:t>provides the on the job training?</a:t>
            </a:r>
            <a:endParaRPr lang="en-US" i="1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CD4E791F-756F-7040-BCCF-8D3881DD1A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87146"/>
            <a:ext cx="6857144" cy="3874608"/>
          </a:xfrm>
        </p:spPr>
        <p:txBody>
          <a:bodyPr>
            <a:normAutofit/>
          </a:bodyPr>
          <a:lstStyle/>
          <a:p>
            <a:r>
              <a:rPr lang="en-US" sz="2400" dirty="0"/>
              <a:t>On the job </a:t>
            </a:r>
            <a:r>
              <a:rPr lang="en-US" sz="2400" dirty="0" smtClean="0"/>
              <a:t>training (OJT) under </a:t>
            </a:r>
            <a:r>
              <a:rPr lang="en-US" sz="2400" dirty="0"/>
              <a:t>the </a:t>
            </a:r>
            <a:r>
              <a:rPr lang="en-US" sz="2400" dirty="0" smtClean="0"/>
              <a:t>SESG program is:</a:t>
            </a:r>
          </a:p>
          <a:p>
            <a:r>
              <a:rPr lang="en-US" sz="2400" dirty="0" smtClean="0"/>
              <a:t>Training </a:t>
            </a:r>
            <a:r>
              <a:rPr lang="en-US" sz="2400" dirty="0"/>
              <a:t>an employee receives at their job setting to achieve </a:t>
            </a:r>
            <a:r>
              <a:rPr lang="en-US" sz="2400" dirty="0" smtClean="0"/>
              <a:t>satisfactory job performance.</a:t>
            </a:r>
            <a:r>
              <a:rPr lang="en-US" sz="2400" dirty="0"/>
              <a:t>   </a:t>
            </a:r>
          </a:p>
          <a:p>
            <a:r>
              <a:rPr lang="en-US" sz="2400" dirty="0" smtClean="0"/>
              <a:t>OJT </a:t>
            </a:r>
            <a:r>
              <a:rPr lang="en-US" sz="2400" dirty="0"/>
              <a:t>methods, scope, and provider </a:t>
            </a:r>
            <a:r>
              <a:rPr lang="en-US" sz="2400" dirty="0" smtClean="0"/>
              <a:t>will vary and is individualized.</a:t>
            </a:r>
            <a:endParaRPr lang="en-US" sz="2400" dirty="0"/>
          </a:p>
          <a:p>
            <a:r>
              <a:rPr lang="en-US" sz="2400" dirty="0" smtClean="0"/>
              <a:t>Provided by </a:t>
            </a:r>
            <a:r>
              <a:rPr lang="en-US" sz="2400" dirty="0"/>
              <a:t>the employee’s supervisor, a co-worker, or a contracted provider. </a:t>
            </a:r>
            <a:endParaRPr lang="en-US" sz="2400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044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80CA91C-0E84-5D44-8E75-DAE90BC2E0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86813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A8FA23F-B74A-1647-9501-26A148305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6857144" cy="1325563"/>
          </a:xfrm>
        </p:spPr>
        <p:txBody>
          <a:bodyPr>
            <a:normAutofit/>
          </a:bodyPr>
          <a:lstStyle/>
          <a:p>
            <a:r>
              <a:rPr lang="en-US" i="1" dirty="0"/>
              <a:t>Who p</a:t>
            </a:r>
            <a:r>
              <a:rPr lang="en-US" i="1" dirty="0" smtClean="0"/>
              <a:t>rovides the </a:t>
            </a:r>
            <a:r>
              <a:rPr lang="en-US" i="1" dirty="0"/>
              <a:t>l</a:t>
            </a:r>
            <a:r>
              <a:rPr lang="en-US" i="1" dirty="0" smtClean="0"/>
              <a:t>ong term support?</a:t>
            </a:r>
            <a:endParaRPr lang="en-US" i="1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CD4E791F-756F-7040-BCCF-8D3881DD1A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87146"/>
            <a:ext cx="6857144" cy="3874608"/>
          </a:xfrm>
        </p:spPr>
        <p:txBody>
          <a:bodyPr>
            <a:normAutofit lnSpcReduction="10000"/>
          </a:bodyPr>
          <a:lstStyle/>
          <a:p>
            <a:r>
              <a:rPr lang="en-US" sz="2600" dirty="0" smtClean="0"/>
              <a:t>Long term supports (LTS) are one on one services </a:t>
            </a:r>
            <a:r>
              <a:rPr lang="en-US" sz="2600" dirty="0"/>
              <a:t>delivered </a:t>
            </a:r>
            <a:r>
              <a:rPr lang="en-US" sz="2600" dirty="0" smtClean="0"/>
              <a:t>at work or in the community depending on employee needs.</a:t>
            </a:r>
          </a:p>
          <a:p>
            <a:pPr marL="0" indent="0">
              <a:buNone/>
            </a:pPr>
            <a:endParaRPr lang="en-US" sz="2600" dirty="0" smtClean="0"/>
          </a:p>
          <a:p>
            <a:r>
              <a:rPr lang="en-US" sz="2600" dirty="0"/>
              <a:t>As a condition of employment, it is </a:t>
            </a:r>
            <a:r>
              <a:rPr lang="en-US" sz="2600" dirty="0" smtClean="0"/>
              <a:t>the employee’s </a:t>
            </a:r>
            <a:r>
              <a:rPr lang="en-US" sz="2600" dirty="0"/>
              <a:t>responsibility to secure and </a:t>
            </a:r>
            <a:r>
              <a:rPr lang="en-US" sz="2600" dirty="0" smtClean="0"/>
              <a:t>maintain LTS.</a:t>
            </a:r>
          </a:p>
          <a:p>
            <a:pPr marL="0" indent="0">
              <a:buNone/>
            </a:pPr>
            <a:endParaRPr lang="en-US" sz="2600" dirty="0"/>
          </a:p>
          <a:p>
            <a:r>
              <a:rPr lang="en-US" sz="2600" dirty="0" smtClean="0"/>
              <a:t>LTS is </a:t>
            </a:r>
            <a:r>
              <a:rPr lang="en-US" sz="2600" dirty="0"/>
              <a:t>provided to supplement regular </a:t>
            </a:r>
            <a:r>
              <a:rPr lang="en-US" sz="2600" dirty="0" smtClean="0"/>
              <a:t>supervision.</a:t>
            </a:r>
            <a:endParaRPr lang="en-US" sz="2600" dirty="0"/>
          </a:p>
          <a:p>
            <a:pPr marL="0" indent="0">
              <a:buNone/>
            </a:pPr>
            <a:endParaRPr lang="en-US" sz="2400" dirty="0"/>
          </a:p>
          <a:p>
            <a:endParaRPr lang="en-US" sz="24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61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80CA91C-0E84-5D44-8E75-DAE90BC2E0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A8FA23F-B74A-1647-9501-26A148305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6857144" cy="1325563"/>
          </a:xfrm>
        </p:spPr>
        <p:txBody>
          <a:bodyPr>
            <a:normAutofit/>
          </a:bodyPr>
          <a:lstStyle/>
          <a:p>
            <a:r>
              <a:rPr lang="en-US" sz="4000" i="1" dirty="0" smtClean="0"/>
              <a:t>What are some examples of </a:t>
            </a:r>
            <a:r>
              <a:rPr lang="en-US" sz="4000" i="1" dirty="0"/>
              <a:t>l</a:t>
            </a:r>
            <a:r>
              <a:rPr lang="en-US" sz="4000" i="1" dirty="0" smtClean="0"/>
              <a:t>ong term supports?</a:t>
            </a:r>
            <a:endParaRPr lang="en-US" sz="4000" i="1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CD4E791F-756F-7040-BCCF-8D3881DD1A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87146"/>
            <a:ext cx="6857144" cy="38746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600" dirty="0" smtClean="0"/>
              <a:t>Examples of LTS include, but are not limited to</a:t>
            </a:r>
            <a:r>
              <a:rPr lang="en-US" sz="2600" dirty="0" smtClean="0"/>
              <a:t>:</a:t>
            </a:r>
          </a:p>
          <a:p>
            <a:pPr marL="0" indent="0">
              <a:buNone/>
            </a:pPr>
            <a:endParaRPr lang="en-US" sz="2600" dirty="0" smtClean="0"/>
          </a:p>
          <a:p>
            <a:r>
              <a:rPr lang="en-US" sz="2600" dirty="0" smtClean="0"/>
              <a:t>A </a:t>
            </a:r>
            <a:r>
              <a:rPr lang="en-US" sz="2600" dirty="0"/>
              <a:t>job coach </a:t>
            </a:r>
            <a:endParaRPr lang="en-US" sz="2600" dirty="0" smtClean="0"/>
          </a:p>
          <a:p>
            <a:pPr marL="0" indent="0">
              <a:buNone/>
            </a:pPr>
            <a:endParaRPr lang="en-US" sz="2600" dirty="0" smtClean="0"/>
          </a:p>
          <a:p>
            <a:r>
              <a:rPr lang="en-US" sz="2600" dirty="0" smtClean="0"/>
              <a:t>A therapist, peer counselor, behavioral health supported employment provider or other behavioral health practitioner </a:t>
            </a:r>
          </a:p>
          <a:p>
            <a:pPr marL="0" indent="0">
              <a:buNone/>
            </a:pPr>
            <a:endParaRPr lang="en-US" sz="2600" dirty="0" smtClean="0"/>
          </a:p>
          <a:p>
            <a:r>
              <a:rPr lang="en-US" sz="2600" dirty="0" smtClean="0"/>
              <a:t>Natural supports</a:t>
            </a:r>
          </a:p>
        </p:txBody>
      </p:sp>
    </p:spTree>
    <p:extLst>
      <p:ext uri="{BB962C8B-B14F-4D97-AF65-F5344CB8AC3E}">
        <p14:creationId xmlns:p14="http://schemas.microsoft.com/office/powerpoint/2010/main" val="295580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80CA91C-0E84-5D44-8E75-DAE90BC2E0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A8FA23F-B74A-1647-9501-26A148305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6857144" cy="1325563"/>
          </a:xfrm>
        </p:spPr>
        <p:txBody>
          <a:bodyPr>
            <a:normAutofit/>
          </a:bodyPr>
          <a:lstStyle/>
          <a:p>
            <a:r>
              <a:rPr lang="en-US" i="1" dirty="0"/>
              <a:t>What </a:t>
            </a:r>
            <a:r>
              <a:rPr lang="en-US" i="1" dirty="0" smtClean="0"/>
              <a:t>are </a:t>
            </a:r>
            <a:r>
              <a:rPr lang="en-US" i="1" dirty="0"/>
              <a:t>the </a:t>
            </a:r>
            <a:r>
              <a:rPr lang="en-US" i="1" dirty="0" smtClean="0"/>
              <a:t>benefits of the SESG to Employers?</a:t>
            </a:r>
            <a:endParaRPr lang="en-US" i="1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CD4E791F-756F-7040-BCCF-8D3881DD1A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87146"/>
            <a:ext cx="6857144" cy="3874608"/>
          </a:xfrm>
        </p:spPr>
        <p:txBody>
          <a:bodyPr>
            <a:normAutofit/>
          </a:bodyPr>
          <a:lstStyle/>
          <a:p>
            <a:r>
              <a:rPr lang="en-US" sz="2600" dirty="0" smtClean="0"/>
              <a:t>SESG positions are </a:t>
            </a:r>
            <a:r>
              <a:rPr lang="en-US" sz="2600" u="sng" dirty="0" smtClean="0"/>
              <a:t>not</a:t>
            </a:r>
            <a:r>
              <a:rPr lang="en-US" sz="2600" dirty="0" smtClean="0"/>
              <a:t> subject to the hiring freeze.</a:t>
            </a:r>
          </a:p>
          <a:p>
            <a:pPr marL="0" indent="0">
              <a:buNone/>
            </a:pPr>
            <a:endParaRPr lang="en-US" sz="2600" dirty="0" smtClean="0"/>
          </a:p>
          <a:p>
            <a:r>
              <a:rPr lang="en-US" sz="2600" dirty="0" smtClean="0"/>
              <a:t>Supported employment positions </a:t>
            </a:r>
            <a:r>
              <a:rPr lang="en-US" sz="2600" u="sng" dirty="0" smtClean="0"/>
              <a:t>do not</a:t>
            </a:r>
            <a:r>
              <a:rPr lang="en-US" sz="2600" dirty="0" smtClean="0"/>
              <a:t> count toward an agency’s allotted full-time equivalent.</a:t>
            </a:r>
          </a:p>
          <a:p>
            <a:pPr marL="0" indent="0">
              <a:buNone/>
            </a:pPr>
            <a:endParaRPr lang="en-US" sz="2600" dirty="0" smtClean="0"/>
          </a:p>
          <a:p>
            <a:r>
              <a:rPr lang="en-US" sz="2600" dirty="0" smtClean="0"/>
              <a:t>Positions </a:t>
            </a:r>
            <a:r>
              <a:rPr lang="en-US" sz="2600" u="sng" dirty="0" smtClean="0"/>
              <a:t>do</a:t>
            </a:r>
            <a:r>
              <a:rPr lang="en-US" sz="2600" dirty="0" smtClean="0"/>
              <a:t> count toward your hiring goals for people with disabilities.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874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FA23F-B74A-1647-9501-26A148305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6857144" cy="1112742"/>
          </a:xfrm>
        </p:spPr>
        <p:txBody>
          <a:bodyPr>
            <a:noAutofit/>
          </a:bodyPr>
          <a:lstStyle/>
          <a:p>
            <a:r>
              <a:rPr lang="en-US" i="1" dirty="0" smtClean="0"/>
              <a:t>SESG Selection Process</a:t>
            </a:r>
            <a:endParaRPr lang="en-US" i="1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876893626"/>
              </p:ext>
            </p:extLst>
          </p:nvPr>
        </p:nvGraphicFramePr>
        <p:xfrm>
          <a:off x="968953" y="1215632"/>
          <a:ext cx="8128000" cy="53385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Rectangle 3"/>
          <p:cNvSpPr/>
          <p:nvPr/>
        </p:nvSpPr>
        <p:spPr>
          <a:xfrm>
            <a:off x="5171768" y="4623477"/>
            <a:ext cx="3225998" cy="189260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71347" y="4873990"/>
            <a:ext cx="3026419" cy="1361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SESG Prog. Coordinator </a:t>
            </a:r>
            <a:r>
              <a:rPr lang="en-US" sz="1600" b="1" dirty="0" smtClean="0">
                <a:solidFill>
                  <a:schemeClr val="bg1"/>
                </a:solidFill>
              </a:rPr>
              <a:t>supports </a:t>
            </a:r>
            <a:r>
              <a:rPr lang="en-US" sz="1600" b="1" dirty="0">
                <a:solidFill>
                  <a:schemeClr val="bg1"/>
                </a:solidFill>
              </a:rPr>
              <a:t>A</a:t>
            </a:r>
            <a:r>
              <a:rPr lang="en-US" sz="1600" b="1" dirty="0" smtClean="0">
                <a:solidFill>
                  <a:schemeClr val="bg1"/>
                </a:solidFill>
              </a:rPr>
              <a:t>gency </a:t>
            </a:r>
            <a:r>
              <a:rPr lang="en-US" sz="1600" b="1" dirty="0" smtClean="0">
                <a:solidFill>
                  <a:schemeClr val="bg1"/>
                </a:solidFill>
              </a:rPr>
              <a:t>in working with long term supports and consults with </a:t>
            </a:r>
            <a:r>
              <a:rPr lang="en-US" sz="1600" b="1" dirty="0" smtClean="0">
                <a:solidFill>
                  <a:schemeClr val="bg1"/>
                </a:solidFill>
              </a:rPr>
              <a:t>Agency </a:t>
            </a:r>
            <a:r>
              <a:rPr lang="en-US" sz="1600" b="1" dirty="0" smtClean="0">
                <a:solidFill>
                  <a:schemeClr val="bg1"/>
                </a:solidFill>
              </a:rPr>
              <a:t>about work </a:t>
            </a:r>
            <a:r>
              <a:rPr lang="en-US" sz="1600" b="1" dirty="0" smtClean="0">
                <a:solidFill>
                  <a:schemeClr val="bg1"/>
                </a:solidFill>
              </a:rPr>
              <a:t>accommodations, if needed. 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4392939" y="256017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ight Arrow 10"/>
          <p:cNvSpPr/>
          <p:nvPr/>
        </p:nvSpPr>
        <p:spPr>
          <a:xfrm>
            <a:off x="4399677" y="426410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ight Arrow 11"/>
          <p:cNvSpPr/>
          <p:nvPr/>
        </p:nvSpPr>
        <p:spPr>
          <a:xfrm>
            <a:off x="4435659" y="630531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08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8DF81FA-B18F-FF42-9E02-5B7B8B0F6A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A8ED8F5-BC0E-454F-AE37-ABF762688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6959885" cy="1289014"/>
          </a:xfrm>
        </p:spPr>
        <p:txBody>
          <a:bodyPr>
            <a:noAutofit/>
          </a:bodyPr>
          <a:lstStyle/>
          <a:p>
            <a:r>
              <a:rPr lang="en-US" i="1" dirty="0" smtClean="0"/>
              <a:t>Examples of State Agencies participating in SESG </a:t>
            </a:r>
            <a:endParaRPr lang="en-US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085716-D2B2-0243-A1DA-EE13F2A177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7459"/>
            <a:ext cx="6959885" cy="4092650"/>
          </a:xfrm>
        </p:spPr>
        <p:txBody>
          <a:bodyPr>
            <a:noAutofit/>
          </a:bodyPr>
          <a:lstStyle/>
          <a:p>
            <a:r>
              <a:rPr lang="en-US" sz="2400" dirty="0" smtClean="0"/>
              <a:t>Some of the state agencies include:</a:t>
            </a:r>
          </a:p>
          <a:p>
            <a:pPr lvl="1"/>
            <a:r>
              <a:rPr lang="en-US" dirty="0" smtClean="0"/>
              <a:t>Office of the Governor</a:t>
            </a:r>
          </a:p>
          <a:p>
            <a:pPr lvl="1"/>
            <a:r>
              <a:rPr lang="en-US" dirty="0" smtClean="0"/>
              <a:t>Department of Health</a:t>
            </a:r>
          </a:p>
          <a:p>
            <a:pPr lvl="1"/>
            <a:r>
              <a:rPr lang="en-US" dirty="0" smtClean="0"/>
              <a:t>Department of Social and Health Services:</a:t>
            </a:r>
          </a:p>
          <a:p>
            <a:pPr lvl="2"/>
            <a:r>
              <a:rPr lang="en-US" sz="2400" dirty="0" smtClean="0"/>
              <a:t>Aging and Long-Term Support Administration</a:t>
            </a:r>
          </a:p>
          <a:p>
            <a:pPr lvl="2"/>
            <a:r>
              <a:rPr lang="en-US" sz="2400" dirty="0" smtClean="0"/>
              <a:t>Developmental Disabilities Administration</a:t>
            </a:r>
          </a:p>
          <a:p>
            <a:pPr lvl="2"/>
            <a:r>
              <a:rPr lang="en-US" sz="2400" dirty="0" smtClean="0"/>
              <a:t>Division of Vocational Rehabilitation</a:t>
            </a:r>
          </a:p>
          <a:p>
            <a:pPr lvl="2"/>
            <a:r>
              <a:rPr lang="en-US" sz="2400" dirty="0" smtClean="0"/>
              <a:t>Economic Services Administration</a:t>
            </a:r>
            <a:endParaRPr lang="en-US" sz="2400" dirty="0" smtClean="0"/>
          </a:p>
          <a:p>
            <a:pPr marL="971550" lvl="3" indent="-285750">
              <a:spcBef>
                <a:spcPts val="0"/>
              </a:spcBef>
            </a:pPr>
            <a:r>
              <a:rPr lang="en-US" sz="2400" dirty="0" smtClean="0"/>
              <a:t>Health Care Authority</a:t>
            </a:r>
          </a:p>
          <a:p>
            <a:pPr marL="685800" lvl="3" indent="0">
              <a:spcBef>
                <a:spcPts val="0"/>
              </a:spcBef>
              <a:buNone/>
            </a:pPr>
            <a:endParaRPr lang="en-US" dirty="0" smtClean="0"/>
          </a:p>
          <a:p>
            <a:pPr marL="685800" lvl="3" indent="0">
              <a:spcBef>
                <a:spcPts val="0"/>
              </a:spcBef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8247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lternateThumbnailUrl xmlns="http://schemas.microsoft.com/sharepoint/v3">
      <Url xsi:nil="true"/>
      <Description xsi:nil="true"/>
    </AlternateThumbnailUrl>
    <ImageCreateDate xmlns="http://schemas.microsoft.com/sharepoint/v3" xsi:nil="true"/>
    <Description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Picture" ma:contentTypeID="0x010102001D1374029B344840AE1D2A4D559BB833" ma:contentTypeVersion="0" ma:contentTypeDescription="Upload an image or a photograph." ma:contentTypeScope="" ma:versionID="34746c3ed5ca2d47e71858c5c6e3e3e5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811a2769b8d974638fb172a10c648399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ImageWidth" minOccurs="0"/>
                <xsd:element ref="ns1:ImageHeight" minOccurs="0"/>
                <xsd:element ref="ns1:ImageCreateDate" minOccurs="0"/>
                <xsd:element ref="ns1:Description" minOccurs="0"/>
                <xsd:element ref="ns1:ThumbnailExists" minOccurs="0"/>
                <xsd:element ref="ns1:PreviewExists" minOccurs="0"/>
                <xsd:element ref="ns1:AlternateThumbnailUr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ImageWidth" ma:index="11" nillable="true" ma:displayName="Picture Width" ma:internalName="ImageWidth" ma:readOnly="true">
      <xsd:simpleType>
        <xsd:restriction base="dms:Unknown"/>
      </xsd:simpleType>
    </xsd:element>
    <xsd:element name="ImageHeight" ma:index="12" nillable="true" ma:displayName="Picture Height" ma:internalName="ImageHeight" ma:readOnly="true">
      <xsd:simpleType>
        <xsd:restriction base="dms:Unknown"/>
      </xsd:simpleType>
    </xsd:element>
    <xsd:element name="ImageCreateDate" ma:index="13" nillable="true" ma:displayName="Date Picture Taken" ma:format="DateTime" ma:hidden="true" ma:internalName="ImageCreateDate">
      <xsd:simpleType>
        <xsd:restriction base="dms:DateTime"/>
      </xsd:simpleType>
    </xsd:element>
    <xsd:element name="Description" ma:index="14" nillable="true" ma:displayName="Description" ma:description="Used as alternative text for the picture." ma:hidden="true" ma:internalName="Description">
      <xsd:simpleType>
        <xsd:restriction base="dms:Note">
          <xsd:maxLength value="255"/>
        </xsd:restriction>
      </xsd:simpleType>
    </xsd:element>
    <xsd:element name="ThumbnailExists" ma:index="23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24" nillable="true" ma:displayName="Preview Exists" ma:default="FALSE" ma:hidden="true" ma:internalName="PreviewExists" ma:readOnly="true">
      <xsd:simpleType>
        <xsd:restriction base="dms:Boolean"/>
      </xsd:simpleType>
    </xsd:element>
    <xsd:element name="AlternateThumbnailUrl" ma:index="25" nillable="true" ma:displayName="Preview Image URL" ma:format="Image" ma:hidden="true" ma:internalName="AlternateThumbnailUrl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8" ma:displayName="Title"/>
        <xsd:element ref="dc:subject" minOccurs="0" maxOccurs="1"/>
        <xsd:element ref="dc:description" minOccurs="0" maxOccurs="1"/>
        <xsd:element name="keywords" minOccurs="0" maxOccurs="1" type="xsd:string" ma:index="20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33D78B5-89F6-4CBB-BD18-B724BFD85779}">
  <ds:schemaRefs>
    <ds:schemaRef ds:uri="http://schemas.microsoft.com/office/2006/documentManagement/types"/>
    <ds:schemaRef ds:uri="http://schemas.microsoft.com/office/2006/metadata/properties"/>
    <ds:schemaRef ds:uri="http://purl.org/dc/terms/"/>
    <ds:schemaRef ds:uri="http://www.w3.org/XML/1998/namespace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schemas.microsoft.com/sharepoint/v3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3771846-DF5E-469E-B46F-25B37DB4AE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EA0D2A3-547D-4BEC-8177-F9DCB06330C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6746</TotalTime>
  <Words>924</Words>
  <Application>Microsoft Office PowerPoint</Application>
  <PresentationFormat>Widescreen</PresentationFormat>
  <Paragraphs>110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      Supported Employment in State Government Program</vt:lpstr>
      <vt:lpstr>Did you know?</vt:lpstr>
      <vt:lpstr>What is the SESG program?</vt:lpstr>
      <vt:lpstr>Who provides the on the job training?</vt:lpstr>
      <vt:lpstr>Who provides the long term support?</vt:lpstr>
      <vt:lpstr>What are some examples of long term supports?</vt:lpstr>
      <vt:lpstr>What are the benefits of the SESG to Employers?</vt:lpstr>
      <vt:lpstr>SESG Selection Process</vt:lpstr>
      <vt:lpstr>Examples of State Agencies participating in SESG </vt:lpstr>
      <vt:lpstr>How does a state agency get started in the SESG program?</vt:lpstr>
      <vt:lpstr>SESG Resources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DSHS PowerPoint Presentation bottom swoop (Rev. 9-19)</dc:title>
  <dc:creator>Microsoft Office User</dc:creator>
  <cp:lastModifiedBy>Mirkovich, Katie (DSHS/DVR)</cp:lastModifiedBy>
  <cp:revision>396</cp:revision>
  <dcterms:created xsi:type="dcterms:W3CDTF">2019-09-12T19:47:00Z</dcterms:created>
  <dcterms:modified xsi:type="dcterms:W3CDTF">2020-12-02T19:49:58Z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0x010102001D1374029B344840AE1D2A4D559BB833</vt:lpwstr>
  </property>
</Properties>
</file>