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497" r:id="rId5"/>
    <p:sldId id="286" r:id="rId6"/>
    <p:sldId id="457" r:id="rId7"/>
    <p:sldId id="456" r:id="rId8"/>
    <p:sldId id="283" r:id="rId9"/>
    <p:sldId id="500" r:id="rId10"/>
    <p:sldId id="502" r:id="rId11"/>
    <p:sldId id="504" r:id="rId12"/>
    <p:sldId id="501" r:id="rId13"/>
    <p:sldId id="503" r:id="rId14"/>
    <p:sldId id="493" r:id="rId15"/>
    <p:sldId id="506" r:id="rId16"/>
    <p:sldId id="548" r:id="rId17"/>
    <p:sldId id="552" r:id="rId18"/>
    <p:sldId id="549" r:id="rId19"/>
    <p:sldId id="550" r:id="rId20"/>
    <p:sldId id="551" r:id="rId21"/>
    <p:sldId id="320" r:id="rId22"/>
    <p:sldId id="296" r:id="rId23"/>
    <p:sldId id="368" r:id="rId24"/>
    <p:sldId id="32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E5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3017" autoAdjust="0"/>
  </p:normalViewPr>
  <p:slideViewPr>
    <p:cSldViewPr snapToGrid="0">
      <p:cViewPr varScale="1">
        <p:scale>
          <a:sx n="94" d="100"/>
          <a:sy n="94" d="100"/>
        </p:scale>
        <p:origin x="1320" y="138"/>
      </p:cViewPr>
      <p:guideLst/>
    </p:cSldViewPr>
  </p:slideViewPr>
  <p:outlineViewPr>
    <p:cViewPr>
      <p:scale>
        <a:sx n="33" d="100"/>
        <a:sy n="33" d="100"/>
      </p:scale>
      <p:origin x="0" y="-23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Access new Insight user</c:v>
                </c:pt>
                <c:pt idx="1">
                  <c:v>Agency Career Page</c:v>
                </c:pt>
                <c:pt idx="2">
                  <c:v>Analytics</c:v>
                </c:pt>
                <c:pt idx="3">
                  <c:v>Configuration Maintenance Request</c:v>
                </c:pt>
                <c:pt idx="4">
                  <c:v>Evaluation Steps</c:v>
                </c:pt>
                <c:pt idx="5">
                  <c:v>Filters</c:v>
                </c:pt>
                <c:pt idx="6">
                  <c:v>Job Boost/Job Health</c:v>
                </c:pt>
                <c:pt idx="7">
                  <c:v>OLRS Reports</c:v>
                </c:pt>
                <c:pt idx="8">
                  <c:v>Posting Assistance/Question</c:v>
                </c:pt>
                <c:pt idx="9">
                  <c:v>Process</c:v>
                </c:pt>
                <c:pt idx="10">
                  <c:v>Records Request</c:v>
                </c:pt>
                <c:pt idx="11">
                  <c:v>Records Retention</c:v>
                </c:pt>
                <c:pt idx="12">
                  <c:v>SharePoint Site Access</c:v>
                </c:pt>
                <c:pt idx="13">
                  <c:v>System Error &amp; Incidents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104</c:v>
                </c:pt>
                <c:pt idx="1">
                  <c:v>6</c:v>
                </c:pt>
                <c:pt idx="2">
                  <c:v>20</c:v>
                </c:pt>
                <c:pt idx="3">
                  <c:v>29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21</c:v>
                </c:pt>
                <c:pt idx="8">
                  <c:v>84</c:v>
                </c:pt>
                <c:pt idx="9">
                  <c:v>39</c:v>
                </c:pt>
                <c:pt idx="10">
                  <c:v>3</c:v>
                </c:pt>
                <c:pt idx="11">
                  <c:v>2</c:v>
                </c:pt>
                <c:pt idx="12">
                  <c:v>8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2-4B6B-85FC-C8F18C86B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4675184"/>
        <c:axId val="1179667984"/>
      </c:barChart>
      <c:catAx>
        <c:axId val="130467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667984"/>
        <c:crosses val="autoZero"/>
        <c:auto val="1"/>
        <c:lblAlgn val="ctr"/>
        <c:lblOffset val="100"/>
        <c:noMultiLvlLbl val="0"/>
      </c:catAx>
      <c:valAx>
        <c:axId val="117966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67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F735-CDF9-4D7D-9FCF-690624EA143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F547-4872-420D-8F2E-B6348AFA3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Applications have increased this last quarter.</a:t>
            </a:r>
          </a:p>
          <a:p>
            <a:r>
              <a:rPr lang="en-US" b="0" dirty="0"/>
              <a:t>July 35,223</a:t>
            </a:r>
          </a:p>
          <a:p>
            <a:r>
              <a:rPr lang="en-US" b="0" dirty="0"/>
              <a:t>August 40,423</a:t>
            </a:r>
          </a:p>
          <a:p>
            <a:r>
              <a:rPr lang="en-US" b="0" dirty="0"/>
              <a:t>September 37,977</a:t>
            </a:r>
          </a:p>
          <a:p>
            <a:endParaRPr lang="en-US" b="0" dirty="0"/>
          </a:p>
          <a:p>
            <a:r>
              <a:rPr lang="en-US" b="0" dirty="0"/>
              <a:t>The previous quarter:</a:t>
            </a:r>
          </a:p>
          <a:p>
            <a:r>
              <a:rPr lang="en-US" b="0" dirty="0"/>
              <a:t>June 29,594</a:t>
            </a:r>
          </a:p>
          <a:p>
            <a:r>
              <a:rPr lang="en-US" b="0" dirty="0"/>
              <a:t>May 31,121</a:t>
            </a:r>
          </a:p>
          <a:p>
            <a:r>
              <a:rPr lang="en-US" b="0" dirty="0"/>
              <a:t>April 28,198</a:t>
            </a:r>
          </a:p>
          <a:p>
            <a:endParaRPr lang="en-US" b="0" dirty="0"/>
          </a:p>
          <a:p>
            <a:r>
              <a:rPr lang="en-US" b="0" dirty="0"/>
              <a:t>June 1 and June 27</a:t>
            </a:r>
            <a:r>
              <a:rPr lang="en-US" b="0" baseline="30000" dirty="0"/>
              <a:t>th</a:t>
            </a:r>
            <a:r>
              <a:rPr lang="en-US" b="0" dirty="0"/>
              <a:t> – news articles re: state jobs for remote employment with pay over 80K published. News Tribune, Tacoma News Tribune, Tri-Cities Harold.</a:t>
            </a:r>
          </a:p>
          <a:p>
            <a:endParaRPr lang="en-US" b="0" dirty="0"/>
          </a:p>
          <a:p>
            <a:r>
              <a:rPr lang="en-US" b="0" dirty="0"/>
              <a:t>The Hits report is based on job posting Advertise From date. This date can be edited (new date entered), which impacts the Hits report.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9F547-4872-420D-8F2E-B6348AFA3F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BC228-7265-4FFE-A84F-01FC2B494B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BC228-7265-4FFE-A84F-01FC2B494B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5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BC228-7265-4FFE-A84F-01FC2B494B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BC228-7265-4FFE-A84F-01FC2B494B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5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C228-7265-4FFE-A84F-01FC2B494B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1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night of the user’s HRMS </a:t>
            </a:r>
            <a:r>
              <a:rPr lang="en-US" u="sng" dirty="0"/>
              <a:t>start date</a:t>
            </a:r>
            <a:r>
              <a:rPr lang="en-US" dirty="0"/>
              <a:t>, the data feed will provide DES with:</a:t>
            </a:r>
          </a:p>
          <a:p>
            <a:pPr lvl="1"/>
            <a:r>
              <a:rPr lang="en-US" dirty="0"/>
              <a:t>HRMS data</a:t>
            </a:r>
          </a:p>
          <a:p>
            <a:pPr lvl="1"/>
            <a:r>
              <a:rPr lang="en-US" dirty="0"/>
              <a:t>Active Directory data </a:t>
            </a:r>
          </a:p>
          <a:p>
            <a:pPr lvl="1"/>
            <a:r>
              <a:rPr lang="en-US" dirty="0"/>
              <a:t>Using </a:t>
            </a:r>
            <a:r>
              <a:rPr lang="en-US" u="sng" dirty="0"/>
              <a:t>the full eight digit employee ID</a:t>
            </a:r>
            <a:r>
              <a:rPr lang="en-US" dirty="0"/>
              <a:t>, the data is combined to create a complete user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9F547-4872-420D-8F2E-B6348AFA3F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towards a contract with NEOGOV for the PII blinding functionality.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9F547-4872-420D-8F2E-B6348AFA3F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5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night of the user’s HRMS </a:t>
            </a:r>
            <a:r>
              <a:rPr lang="en-US" u="sng" dirty="0"/>
              <a:t>start date</a:t>
            </a:r>
            <a:r>
              <a:rPr lang="en-US" dirty="0"/>
              <a:t>, the data feed will provide DES with:</a:t>
            </a:r>
          </a:p>
          <a:p>
            <a:pPr lvl="1"/>
            <a:r>
              <a:rPr lang="en-US" dirty="0"/>
              <a:t>HRMS data</a:t>
            </a:r>
          </a:p>
          <a:p>
            <a:pPr lvl="1"/>
            <a:r>
              <a:rPr lang="en-US" dirty="0"/>
              <a:t>Active Directory data </a:t>
            </a:r>
          </a:p>
          <a:p>
            <a:pPr lvl="1"/>
            <a:r>
              <a:rPr lang="en-US" dirty="0"/>
              <a:t>Using </a:t>
            </a:r>
            <a:r>
              <a:rPr lang="en-US" u="sng" dirty="0"/>
              <a:t>the full eight digit employee ID</a:t>
            </a:r>
            <a:r>
              <a:rPr lang="en-US" dirty="0"/>
              <a:t>, the data is combined to create a complete user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9F547-4872-420D-8F2E-B6348AFA3F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night of the user’s HRMS </a:t>
            </a:r>
            <a:r>
              <a:rPr lang="en-US" u="sng" dirty="0"/>
              <a:t>start date</a:t>
            </a:r>
            <a:r>
              <a:rPr lang="en-US" dirty="0"/>
              <a:t>, the data feed will provide DES with:</a:t>
            </a:r>
          </a:p>
          <a:p>
            <a:pPr lvl="1"/>
            <a:r>
              <a:rPr lang="en-US" dirty="0"/>
              <a:t>HRMS data</a:t>
            </a:r>
          </a:p>
          <a:p>
            <a:pPr lvl="1"/>
            <a:r>
              <a:rPr lang="en-US" dirty="0"/>
              <a:t>Active Directory data </a:t>
            </a:r>
          </a:p>
          <a:p>
            <a:pPr lvl="1"/>
            <a:r>
              <a:rPr lang="en-US" dirty="0"/>
              <a:t>Using </a:t>
            </a:r>
            <a:r>
              <a:rPr lang="en-US" u="sng" dirty="0"/>
              <a:t>the full eight digit employee ID</a:t>
            </a:r>
            <a:r>
              <a:rPr lang="en-US" dirty="0"/>
              <a:t>, the data is combined to create a complete user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9F547-4872-420D-8F2E-B6348AFA3F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night of the user’s HRMS </a:t>
            </a:r>
            <a:r>
              <a:rPr lang="en-US" u="sng" dirty="0"/>
              <a:t>start date</a:t>
            </a:r>
            <a:r>
              <a:rPr lang="en-US" dirty="0"/>
              <a:t>, the data feed will provide DES with:</a:t>
            </a:r>
          </a:p>
          <a:p>
            <a:pPr lvl="1"/>
            <a:r>
              <a:rPr lang="en-US" dirty="0"/>
              <a:t>HRMS data</a:t>
            </a:r>
          </a:p>
          <a:p>
            <a:pPr lvl="1"/>
            <a:r>
              <a:rPr lang="en-US" dirty="0"/>
              <a:t>Active Directory data </a:t>
            </a:r>
          </a:p>
          <a:p>
            <a:pPr lvl="1"/>
            <a:r>
              <a:rPr lang="en-US" dirty="0"/>
              <a:t>Using </a:t>
            </a:r>
            <a:r>
              <a:rPr lang="en-US" u="sng" dirty="0"/>
              <a:t>the full eight digit employee ID</a:t>
            </a:r>
            <a:r>
              <a:rPr lang="en-US" dirty="0"/>
              <a:t>, the data is combined to create a complete user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9F547-4872-420D-8F2E-B6348AFA3F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night of the user’s HRMS </a:t>
            </a:r>
            <a:r>
              <a:rPr lang="en-US" u="sng" dirty="0"/>
              <a:t>start date</a:t>
            </a:r>
            <a:r>
              <a:rPr lang="en-US" dirty="0"/>
              <a:t>, the data feed will provide DES with:</a:t>
            </a:r>
          </a:p>
          <a:p>
            <a:pPr lvl="1"/>
            <a:r>
              <a:rPr lang="en-US" dirty="0"/>
              <a:t>HRMS data</a:t>
            </a:r>
          </a:p>
          <a:p>
            <a:pPr lvl="1"/>
            <a:r>
              <a:rPr lang="en-US" dirty="0"/>
              <a:t>Active Directory data </a:t>
            </a:r>
          </a:p>
          <a:p>
            <a:pPr lvl="1"/>
            <a:r>
              <a:rPr lang="en-US" dirty="0"/>
              <a:t>Using </a:t>
            </a:r>
            <a:r>
              <a:rPr lang="en-US" u="sng" dirty="0"/>
              <a:t>the full eight digit employee ID</a:t>
            </a:r>
            <a:r>
              <a:rPr lang="en-US" dirty="0"/>
              <a:t>, the data is combined to create a complete user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9F547-4872-420D-8F2E-B6348AFA3F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C228-7265-4FFE-A84F-01FC2B494B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C228-7265-4FFE-A84F-01FC2B494B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4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BC228-7265-4FFE-A84F-01FC2B494B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decorative background box" title="Blue decorative background box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1998" cy="5515901"/>
          </a:xfrm>
          <a:prstGeom prst="rect">
            <a:avLst/>
          </a:prstGeom>
          <a:effectLst>
            <a:outerShdw blurRad="190500" dist="88900" dir="5400000" algn="t" rotWithShape="0">
              <a:srgbClr val="5F5F5F">
                <a:alpha val="40000"/>
              </a:srgbClr>
            </a:outerShdw>
          </a:effectLst>
        </p:spPr>
      </p:pic>
      <p:pic>
        <p:nvPicPr>
          <p:cNvPr id="8" name="Picture 7" descr="Washington State Department of Enterprise Services logo" title="Washington State Department of Enterprise Service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01" y="5907790"/>
            <a:ext cx="3044952" cy="50900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04899" y="916585"/>
            <a:ext cx="9925051" cy="204935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5400" b="1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4900" y="3067025"/>
            <a:ext cx="9925050" cy="76136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04900" y="3874376"/>
            <a:ext cx="9925050" cy="1295502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42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67412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email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00" y="5666576"/>
            <a:ext cx="2891448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phone number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949895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 dirty="0"/>
              <a:t>Enter web address here</a:t>
            </a:r>
          </a:p>
        </p:txBody>
      </p:sp>
      <p:sp>
        <p:nvSpPr>
          <p:cNvPr id="7" name="Rectangle 6" descr="Decorative blue box as background" title="Decorative blue box as background"/>
          <p:cNvSpPr/>
          <p:nvPr userDrawn="1"/>
        </p:nvSpPr>
        <p:spPr>
          <a:xfrm>
            <a:off x="-9614" y="-1538"/>
            <a:ext cx="12201613" cy="3545623"/>
          </a:xfrm>
          <a:prstGeom prst="rect">
            <a:avLst/>
          </a:prstGeom>
          <a:solidFill>
            <a:srgbClr val="1B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Email icon" title="Email icon"/>
          <p:cNvGrpSpPr/>
          <p:nvPr userDrawn="1"/>
        </p:nvGrpSpPr>
        <p:grpSpPr>
          <a:xfrm>
            <a:off x="2039828" y="4063813"/>
            <a:ext cx="1322321" cy="1278261"/>
            <a:chOff x="2039828" y="656220"/>
            <a:chExt cx="1322321" cy="1278261"/>
          </a:xfrm>
        </p:grpSpPr>
        <p:sp>
          <p:nvSpPr>
            <p:cNvPr id="13" name="Oval 12"/>
            <p:cNvSpPr/>
            <p:nvPr userDrawn="1"/>
          </p:nvSpPr>
          <p:spPr>
            <a:xfrm>
              <a:off x="2039828" y="656220"/>
              <a:ext cx="1322321" cy="1278261"/>
            </a:xfrm>
            <a:prstGeom prst="ellipse">
              <a:avLst/>
            </a:prstGeom>
            <a:solidFill>
              <a:srgbClr val="1995B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415" y="1084088"/>
              <a:ext cx="582080" cy="436696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8821804" y="4063813"/>
            <a:ext cx="1322321" cy="1278261"/>
          </a:xfrm>
          <a:prstGeom prst="ellipse">
            <a:avLst/>
          </a:prstGeom>
          <a:solidFill>
            <a:srgbClr val="1995BA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 descr="Call icon" title="Call icon"/>
          <p:cNvGrpSpPr/>
          <p:nvPr userDrawn="1"/>
        </p:nvGrpSpPr>
        <p:grpSpPr>
          <a:xfrm>
            <a:off x="5426574" y="4063812"/>
            <a:ext cx="1322321" cy="1278261"/>
            <a:chOff x="5426574" y="656219"/>
            <a:chExt cx="1322321" cy="1278261"/>
          </a:xfrm>
        </p:grpSpPr>
        <p:sp>
          <p:nvSpPr>
            <p:cNvPr id="19" name="Oval 18"/>
            <p:cNvSpPr/>
            <p:nvPr userDrawn="1"/>
          </p:nvSpPr>
          <p:spPr>
            <a:xfrm>
              <a:off x="5426574" y="656219"/>
              <a:ext cx="1322321" cy="1278261"/>
            </a:xfrm>
            <a:prstGeom prst="ellipse">
              <a:avLst/>
            </a:prstGeom>
            <a:solidFill>
              <a:srgbClr val="1995B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65308" flipH="1" flipV="1">
              <a:off x="5802992" y="992641"/>
              <a:ext cx="566789" cy="565911"/>
            </a:xfrm>
            <a:prstGeom prst="rect">
              <a:avLst/>
            </a:prstGeom>
          </p:spPr>
        </p:pic>
      </p:grpSp>
      <p:sp>
        <p:nvSpPr>
          <p:cNvPr id="21" name="Title 11"/>
          <p:cNvSpPr>
            <a:spLocks noGrp="1"/>
          </p:cNvSpPr>
          <p:nvPr>
            <p:ph type="title" hasCustomPrompt="1"/>
          </p:nvPr>
        </p:nvSpPr>
        <p:spPr>
          <a:xfrm>
            <a:off x="1148453" y="1447620"/>
            <a:ext cx="9744075" cy="606225"/>
          </a:xfrm>
        </p:spPr>
        <p:txBody>
          <a:bodyPr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22" name="Picture 21" descr="Web icon" title="Web ic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86" y="4313738"/>
            <a:ext cx="738902" cy="7389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27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837B98-8A87-4439-8F74-E080BC4E667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A3DF4-E449-4EC1-B817-23C9420ABD7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 descr="Blue box for background" title="Blue box for 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ashington State Department of Enterprise Services logo" title="Washington State Department of Enterprise Service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75" y="3015035"/>
            <a:ext cx="4952850" cy="827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245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5174"/>
            <a:ext cx="10515600" cy="603724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rgbClr val="0F4B5C"/>
                </a:solidFill>
                <a:latin typeface="+mn-lt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1674796"/>
            <a:ext cx="10515600" cy="3897329"/>
          </a:xfrm>
        </p:spPr>
        <p:txBody>
          <a:bodyPr>
            <a:normAutofit/>
          </a:bodyPr>
          <a:lstStyle>
            <a:lvl1pPr marL="228600" indent="-228600">
              <a:buClr>
                <a:srgbClr val="0F4A5C"/>
              </a:buClr>
              <a:buFont typeface="Wingdings" panose="05000000000000000000" pitchFamily="2" charset="2"/>
              <a:buChar char="§"/>
              <a:defRPr sz="2800">
                <a:latin typeface="+mn-lt"/>
              </a:defRPr>
            </a:lvl1pPr>
            <a:lvl2pPr>
              <a:buClr>
                <a:srgbClr val="1F919B"/>
              </a:buCl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1F2BBCF-376B-4E8E-90B6-3A8DC19AA997}" type="datetime1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A5B4D6-FA95-4219-9EF9-090650D5DBD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82675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7849" y="3122629"/>
            <a:ext cx="9640887" cy="1498600"/>
          </a:xfrm>
        </p:spPr>
        <p:txBody>
          <a:bodyPr>
            <a:normAutofit/>
          </a:bodyPr>
          <a:lstStyle>
            <a:lvl1pPr marL="0" indent="0">
              <a:buNone/>
              <a:defRPr sz="75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7500" dirty="0"/>
              <a:t>Presentation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45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B8975931-3EDD-D9C3-CE7C-2B464211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12288838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12BD66E8-8E27-66B6-BDAA-06514F7E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942975"/>
            <a:ext cx="3263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09195" y="1936857"/>
            <a:ext cx="10012893" cy="121761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09195" y="3388116"/>
            <a:ext cx="9997497" cy="66040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109196" y="3976105"/>
            <a:ext cx="5872050" cy="660401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108307" y="4978028"/>
            <a:ext cx="3749940" cy="610680"/>
          </a:xfrm>
        </p:spPr>
        <p:txBody>
          <a:bodyPr/>
          <a:lstStyle>
            <a:lvl1pPr marL="0" indent="0" algn="l">
              <a:buNone/>
              <a:defRPr i="1" cap="all" baseline="0">
                <a:solidFill>
                  <a:schemeClr val="tx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371135F-7291-338A-BC1B-51673D4FE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2" y="843702"/>
            <a:ext cx="3460886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Basic TITLE and CONTENT page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4583" y="1971675"/>
            <a:ext cx="9744075" cy="4052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Text Segoe UI 24 </a:t>
            </a:r>
            <a:r>
              <a:rPr lang="en-US" dirty="0" err="1"/>
              <a:t>pt</a:t>
            </a:r>
            <a:r>
              <a:rPr lang="en-US" dirty="0"/>
              <a:t> (no less than 18 pts).</a:t>
            </a:r>
          </a:p>
          <a:p>
            <a:pPr lvl="0"/>
            <a:r>
              <a:rPr lang="en-US" dirty="0"/>
              <a:t>Stay at/under 4-5 bullets per slide.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8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blue box as background" title="Decorative blue box as background"/>
          <p:cNvSpPr/>
          <p:nvPr userDrawn="1"/>
        </p:nvSpPr>
        <p:spPr>
          <a:xfrm>
            <a:off x="0" y="3312377"/>
            <a:ext cx="12192000" cy="3545623"/>
          </a:xfrm>
          <a:prstGeom prst="rect">
            <a:avLst/>
          </a:prstGeom>
          <a:solidFill>
            <a:srgbClr val="1B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1223962" y="1347607"/>
            <a:ext cx="9744075" cy="6062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5400" b="1" cap="all" baseline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65789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3 columns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043756" y="3183867"/>
            <a:ext cx="3180374" cy="2831167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on appropriate icon for desired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7944030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appropriate icon for desired content</a:t>
            </a:r>
          </a:p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493893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appropriate icon for desired content</a:t>
            </a:r>
          </a:p>
          <a:p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043756" y="1927711"/>
            <a:ext cx="3180374" cy="10001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 dirty="0"/>
              <a:t>Heading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7944030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here</a:t>
            </a:r>
          </a:p>
          <a:p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493893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67068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>
            <a:spLocks noGrp="1"/>
          </p:cNvSpPr>
          <p:nvPr>
            <p:ph type="title" hasCustomPrompt="1"/>
          </p:nvPr>
        </p:nvSpPr>
        <p:spPr>
          <a:xfrm>
            <a:off x="1228724" y="831086"/>
            <a:ext cx="9744075" cy="733533"/>
          </a:xfrm>
        </p:spPr>
        <p:txBody>
          <a:bodyPr>
            <a:normAutofit/>
          </a:bodyPr>
          <a:lstStyle>
            <a:lvl1pPr algn="ctr">
              <a:defRPr sz="4400" cap="all" baseline="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1976" y="3358399"/>
            <a:ext cx="10201836" cy="0"/>
          </a:xfrm>
          <a:prstGeom prst="line">
            <a:avLst/>
          </a:prstGeom>
          <a:ln w="34925" cap="rnd">
            <a:solidFill>
              <a:srgbClr val="1B355E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47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96223" y="956020"/>
            <a:ext cx="4526472" cy="1080821"/>
          </a:xfrm>
        </p:spPr>
        <p:txBody>
          <a:bodyPr>
            <a:normAutofit/>
          </a:bodyPr>
          <a:lstStyle>
            <a:lvl1pPr>
              <a:defRPr sz="3400" baseline="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 with image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5274" y="2544763"/>
            <a:ext cx="4526472" cy="204754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0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272" y="4744710"/>
            <a:ext cx="4526474" cy="1322715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 b="1" i="1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99175" y="0"/>
            <a:ext cx="4816475" cy="6867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5124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/>
          <p:cNvSpPr>
            <a:spLocks noGrp="1"/>
          </p:cNvSpPr>
          <p:nvPr>
            <p:ph type="title" hasCustomPrompt="1"/>
          </p:nvPr>
        </p:nvSpPr>
        <p:spPr>
          <a:xfrm>
            <a:off x="893612" y="1360341"/>
            <a:ext cx="3356915" cy="1015663"/>
          </a:xfrm>
        </p:spPr>
        <p:txBody>
          <a:bodyPr>
            <a:noAutofit/>
          </a:bodyPr>
          <a:lstStyle>
            <a:lvl1pPr>
              <a:defRPr sz="3400">
                <a:solidFill>
                  <a:srgbClr val="1995B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Content with images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1" y="2889580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57" y="4512176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4772025" y="1014413"/>
            <a:ext cx="3124200" cy="50450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8049621" y="1014413"/>
            <a:ext cx="3123203" cy="24622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8049621" y="3605861"/>
            <a:ext cx="3123203" cy="24533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pic>
        <p:nvPicPr>
          <p:cNvPr id="14" name="Picture 13" descr="Bullet check mark" title="Bullet check mar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7" y="2889580"/>
            <a:ext cx="494619" cy="495300"/>
          </a:xfrm>
          <a:prstGeom prst="rect">
            <a:avLst/>
          </a:prstGeom>
        </p:spPr>
      </p:pic>
      <p:pic>
        <p:nvPicPr>
          <p:cNvPr id="15" name="Picture 14" descr="Bullet check mark" title="Bullet check mar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7" y="4464393"/>
            <a:ext cx="494619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85963" y="1828800"/>
            <a:ext cx="8007350" cy="281463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 slide for you to do your own thing</a:t>
            </a:r>
          </a:p>
        </p:txBody>
      </p:sp>
    </p:spTree>
    <p:extLst>
      <p:ext uri="{BB962C8B-B14F-4D97-AF65-F5344CB8AC3E}">
        <p14:creationId xmlns:p14="http://schemas.microsoft.com/office/powerpoint/2010/main" val="173400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2701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4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accent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cid:image001.png@01D9FB97.0DFD7C50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cid:image002.png@01D9FB97.0DFD7C50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managers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11 01 2023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04899" y="3828392"/>
            <a:ext cx="10531015" cy="1295502"/>
          </a:xfrm>
        </p:spPr>
        <p:txBody>
          <a:bodyPr/>
          <a:lstStyle/>
          <a:p>
            <a:r>
              <a:rPr lang="en-US" dirty="0"/>
              <a:t>Cindy Cotter and Devonee Davis</a:t>
            </a:r>
          </a:p>
          <a:p>
            <a:r>
              <a:rPr lang="en-US" dirty="0"/>
              <a:t>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23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Learning center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67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F2BBCF-376B-4E8E-90B6-3A8DC19AA997}" type="datetime1">
              <a:rPr lang="en-US" smtClean="0"/>
              <a:t>11/1/2023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5B4D6-FA95-4219-9EF9-090650D5DBD2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2A88FC-75D3-4CCB-8AD3-85CA39EF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174"/>
            <a:ext cx="10515600" cy="603724"/>
          </a:xfrm>
        </p:spPr>
        <p:txBody>
          <a:bodyPr>
            <a:normAutofit fontScale="90000"/>
          </a:bodyPr>
          <a:lstStyle/>
          <a:p>
            <a:r>
              <a:rPr lang="en-US" dirty="0"/>
              <a:t>Ongoing Priority Tasks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0D4E4B8-DB38-4B01-90F1-DF5DA0147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17998"/>
              </p:ext>
            </p:extLst>
          </p:nvPr>
        </p:nvGraphicFramePr>
        <p:xfrm>
          <a:off x="0" y="798899"/>
          <a:ext cx="12192001" cy="457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788">
                  <a:extLst>
                    <a:ext uri="{9D8B030D-6E8A-4147-A177-3AD203B41FA5}">
                      <a16:colId xmlns:a16="http://schemas.microsoft.com/office/drawing/2014/main" val="4266243737"/>
                    </a:ext>
                  </a:extLst>
                </a:gridCol>
                <a:gridCol w="1985141">
                  <a:extLst>
                    <a:ext uri="{9D8B030D-6E8A-4147-A177-3AD203B41FA5}">
                      <a16:colId xmlns:a16="http://schemas.microsoft.com/office/drawing/2014/main" val="2568927740"/>
                    </a:ext>
                  </a:extLst>
                </a:gridCol>
                <a:gridCol w="3096170">
                  <a:extLst>
                    <a:ext uri="{9D8B030D-6E8A-4147-A177-3AD203B41FA5}">
                      <a16:colId xmlns:a16="http://schemas.microsoft.com/office/drawing/2014/main" val="603628752"/>
                    </a:ext>
                  </a:extLst>
                </a:gridCol>
                <a:gridCol w="1853902">
                  <a:extLst>
                    <a:ext uri="{9D8B030D-6E8A-4147-A177-3AD203B41FA5}">
                      <a16:colId xmlns:a16="http://schemas.microsoft.com/office/drawing/2014/main" val="1943671749"/>
                    </a:ext>
                  </a:extLst>
                </a:gridCol>
              </a:tblGrid>
              <a:tr h="401251"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Priority</a:t>
                      </a:r>
                      <a:r>
                        <a:rPr lang="en-US" sz="2400" baseline="0" dirty="0"/>
                        <a:t> Order</a:t>
                      </a:r>
                      <a:endParaRPr lang="en-US" sz="2400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Status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</a:t>
                      </a:r>
                      <a:r>
                        <a:rPr lang="en-US" sz="2400" baseline="0" dirty="0"/>
                        <a:t> Complete</a:t>
                      </a:r>
                      <a:endParaRPr lang="en-US" sz="2400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37854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Role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</a:rPr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81423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Accessibility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8080"/>
                          </a:solidFill>
                          <a:latin typeface="+mn-lt"/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17862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I.T. Security Replacement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Not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143231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Remove Home Page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Not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6023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en-US" sz="2400" dirty="0"/>
                        <a:t>Redesign Learner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485763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en-US" sz="2400" dirty="0"/>
                        <a:t>OneWA Training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118791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en-US" sz="2400" dirty="0"/>
                        <a:t>IAAs for Extended 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2558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988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F2BBCF-376B-4E8E-90B6-3A8DC19AA997}" type="datetime1">
              <a:rPr lang="en-US" smtClean="0"/>
              <a:t>11/1/2023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5B4D6-FA95-4219-9EF9-090650D5DBD2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2A88FC-75D3-4CCB-8AD3-85CA39EF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174"/>
            <a:ext cx="10515600" cy="603724"/>
          </a:xfrm>
        </p:spPr>
        <p:txBody>
          <a:bodyPr>
            <a:normAutofit fontScale="90000"/>
          </a:bodyPr>
          <a:lstStyle/>
          <a:p>
            <a:r>
              <a:rPr lang="en-US" dirty="0"/>
              <a:t>Ongoing Priority Tasks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0D4E4B8-DB38-4B01-90F1-DF5DA0147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67036"/>
              </p:ext>
            </p:extLst>
          </p:nvPr>
        </p:nvGraphicFramePr>
        <p:xfrm>
          <a:off x="0" y="798899"/>
          <a:ext cx="12192001" cy="503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788">
                  <a:extLst>
                    <a:ext uri="{9D8B030D-6E8A-4147-A177-3AD203B41FA5}">
                      <a16:colId xmlns:a16="http://schemas.microsoft.com/office/drawing/2014/main" val="4266243737"/>
                    </a:ext>
                  </a:extLst>
                </a:gridCol>
                <a:gridCol w="1985141">
                  <a:extLst>
                    <a:ext uri="{9D8B030D-6E8A-4147-A177-3AD203B41FA5}">
                      <a16:colId xmlns:a16="http://schemas.microsoft.com/office/drawing/2014/main" val="2568927740"/>
                    </a:ext>
                  </a:extLst>
                </a:gridCol>
                <a:gridCol w="3096170">
                  <a:extLst>
                    <a:ext uri="{9D8B030D-6E8A-4147-A177-3AD203B41FA5}">
                      <a16:colId xmlns:a16="http://schemas.microsoft.com/office/drawing/2014/main" val="603628752"/>
                    </a:ext>
                  </a:extLst>
                </a:gridCol>
                <a:gridCol w="1853902">
                  <a:extLst>
                    <a:ext uri="{9D8B030D-6E8A-4147-A177-3AD203B41FA5}">
                      <a16:colId xmlns:a16="http://schemas.microsoft.com/office/drawing/2014/main" val="1943671749"/>
                    </a:ext>
                  </a:extLst>
                </a:gridCol>
              </a:tblGrid>
              <a:tr h="401251"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Priority</a:t>
                      </a:r>
                      <a:r>
                        <a:rPr lang="en-US" sz="2400" baseline="0" dirty="0"/>
                        <a:t> Order</a:t>
                      </a:r>
                      <a:endParaRPr lang="en-US" sz="2400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Status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</a:t>
                      </a:r>
                      <a:r>
                        <a:rPr lang="en-US" sz="2400" baseline="0" dirty="0"/>
                        <a:t> Complete</a:t>
                      </a:r>
                      <a:endParaRPr lang="en-US" sz="2400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37854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</a:rPr>
                        <a:t>Awaiting report and prioritization of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</a:rPr>
                        <a:t>75%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81423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Cloud First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</a:rPr>
                        <a:t>Restarted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17862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Join Reports Club</a:t>
                      </a:r>
                    </a:p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Create custom datasets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Important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</a:rPr>
                        <a:t>Approved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143231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Begin Reports Project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Important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</a:rPr>
                        <a:t>Awaiting prioritization for ETS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6023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r>
                        <a:rPr lang="en-US" sz="2400" dirty="0" err="1"/>
                        <a:t>LinkedInLearning</a:t>
                      </a:r>
                      <a:r>
                        <a:rPr lang="en-US" sz="2400" dirty="0"/>
                        <a:t>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4857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7500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3724"/>
          </a:xfrm>
        </p:spPr>
        <p:txBody>
          <a:bodyPr>
            <a:noAutofit/>
          </a:bodyPr>
          <a:lstStyle/>
          <a:p>
            <a:r>
              <a:rPr lang="en-US" sz="4000" dirty="0"/>
              <a:t>Role Changes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CD628A-4EFD-436A-8DC1-E16236846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47557"/>
            <a:ext cx="10515600" cy="3897329"/>
          </a:xfrm>
        </p:spPr>
        <p:txBody>
          <a:bodyPr>
            <a:noAutofit/>
          </a:bodyPr>
          <a:lstStyle/>
          <a:p>
            <a:r>
              <a:rPr lang="en-US" sz="2000" dirty="0"/>
              <a:t>To reduce the number of roles:</a:t>
            </a:r>
          </a:p>
          <a:p>
            <a:pPr lvl="1"/>
            <a:r>
              <a:rPr lang="en-US" sz="2000" dirty="0"/>
              <a:t>Give all base roles Advanced Reporting Permission and eliminate all roles that say +Report Administrator and +Advanced Report Administrator</a:t>
            </a:r>
          </a:p>
          <a:p>
            <a:pPr lvl="1"/>
            <a:r>
              <a:rPr lang="en-US" sz="2000" dirty="0"/>
              <a:t>All roles will see Advanced Reporting in their left navigation</a:t>
            </a:r>
          </a:p>
          <a:p>
            <a:pPr lvl="2"/>
            <a:r>
              <a:rPr lang="en-US" sz="2000" dirty="0"/>
              <a:t>We have the option to move it from there and people could use menu structure to access</a:t>
            </a:r>
          </a:p>
          <a:p>
            <a:pPr marR="0" lvl="1">
              <a:spcAft>
                <a:spcPts val="800"/>
              </a:spcAft>
            </a:pPr>
            <a:r>
              <a:rPr lang="en-US" sz="2000" dirty="0"/>
              <a:t>Beginning the week of November 6th Learning </a:t>
            </a:r>
            <a:br>
              <a:rPr lang="en-US" sz="2000" dirty="0"/>
            </a:br>
            <a:r>
              <a:rPr lang="en-US" sz="2000" dirty="0"/>
              <a:t>Center Administrators who are doing testing in </a:t>
            </a:r>
            <a:br>
              <a:rPr lang="en-US" sz="2000" dirty="0"/>
            </a:br>
            <a:r>
              <a:rPr lang="en-US" sz="2000" dirty="0"/>
              <a:t>the Sandbox environment will start to see some </a:t>
            </a:r>
            <a:br>
              <a:rPr lang="en-US" sz="2000" dirty="0"/>
            </a:br>
            <a:r>
              <a:rPr lang="en-US" sz="2000" dirty="0"/>
              <a:t>changes with roles. </a:t>
            </a:r>
          </a:p>
          <a:p>
            <a:pPr marR="0" lvl="1">
              <a:spcAft>
                <a:spcPts val="800"/>
              </a:spcAft>
            </a:pPr>
            <a:r>
              <a:rPr lang="en-US" sz="2000" dirty="0"/>
              <a:t>End-users who have an existing role </a:t>
            </a:r>
            <a:br>
              <a:rPr lang="en-US" sz="2000" dirty="0"/>
            </a:br>
            <a:r>
              <a:rPr lang="en-US" sz="2000" dirty="0"/>
              <a:t>that is being updated, will get moved to the new role. </a:t>
            </a:r>
          </a:p>
          <a:p>
            <a:pPr lvl="1"/>
            <a:r>
              <a:rPr lang="en-US" sz="2000" dirty="0"/>
              <a:t>You can expect to see roles in the drop downs titles </a:t>
            </a:r>
            <a:br>
              <a:rPr lang="en-US" sz="2000" dirty="0"/>
            </a:br>
            <a:r>
              <a:rPr lang="en-US" sz="2000" dirty="0"/>
              <a:t>being updated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F2BBCF-376B-4E8E-90B6-3A8DC19AA997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5B4D6-FA95-4219-9EF9-090650D5DBD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DE9A3-6111-DE37-DB17-2F334BE53630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79" y="3184264"/>
            <a:ext cx="5446622" cy="325814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29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3724"/>
          </a:xfrm>
        </p:spPr>
        <p:txBody>
          <a:bodyPr>
            <a:noAutofit/>
          </a:bodyPr>
          <a:lstStyle/>
          <a:p>
            <a:r>
              <a:rPr lang="en-US" sz="4000" dirty="0"/>
              <a:t>Role Changes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CD628A-4EFD-436A-8DC1-E16236846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47557"/>
            <a:ext cx="10515600" cy="3897329"/>
          </a:xfrm>
        </p:spPr>
        <p:txBody>
          <a:bodyPr>
            <a:noAutofit/>
          </a:bodyPr>
          <a:lstStyle/>
          <a:p>
            <a:r>
              <a:rPr lang="en-US" sz="2000" dirty="0"/>
              <a:t>End-users who didn’t see the Advanced Reporting quick link on the left-hand quick navigation pane will now see it there.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F2BBCF-376B-4E8E-90B6-3A8DC19AA997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5B4D6-FA95-4219-9EF9-090650D5DBD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A8BE8-063E-4E77-F61D-93ABC11166FA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378379"/>
            <a:ext cx="11507084" cy="49320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29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Roles Kept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F2BBCF-376B-4E8E-90B6-3A8DC19AA997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5B4D6-FA95-4219-9EF9-090650D5DBD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22126-265B-10BB-132E-0FFFFC367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047" y="952809"/>
            <a:ext cx="7761905" cy="4952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04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13" y="2422006"/>
            <a:ext cx="3733800" cy="603724"/>
          </a:xfrm>
        </p:spPr>
        <p:txBody>
          <a:bodyPr>
            <a:noAutofit/>
          </a:bodyPr>
          <a:lstStyle/>
          <a:p>
            <a:r>
              <a:rPr lang="en-US" sz="4000" dirty="0"/>
              <a:t>Roles Eliminated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F2BBCF-376B-4E8E-90B6-3A8DC19AA997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5B4D6-FA95-4219-9EF9-090650D5DBD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92B65-A2FE-5D28-F99F-173CF14C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825" y="-5715"/>
            <a:ext cx="735235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3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23.3 Update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1F2BBCF-376B-4E8E-90B6-3A8DC19AA997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5B4D6-FA95-4219-9EF9-090650D5DBD2}" type="slidenum">
              <a:rPr lang="en-US" smtClean="0"/>
              <a:t>17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4656F6-3576-F270-64EE-33EF279D9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2" y="1175657"/>
            <a:ext cx="10828468" cy="4640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67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Statewide DEI Training Update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57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251F2-C981-63DF-C401-89A634CE2F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1838" y="1581149"/>
            <a:ext cx="10012362" cy="1217613"/>
          </a:xfrm>
        </p:spPr>
        <p:txBody>
          <a:bodyPr rot="0" spcFirstLastPara="0" vertOverflow="overflow" horzOverflow="overflow" wrap="square" numCol="1" spcCol="0" fromWordArt="0" anchor="t" anchorCtr="0" forceAA="0" compatLnSpc="1">
            <a:prstTxWarp prst="textNoShape">
              <a:avLst/>
            </a:prstTxWarp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cap="none" dirty="0">
                <a:solidFill>
                  <a:schemeClr val="tx1"/>
                </a:solidFill>
                <a:ea typeface="+mn-ea"/>
              </a:rPr>
              <a:t>DEI Dashboard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74DA0-F9FE-C150-A87B-3108DD92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75" y="2798762"/>
            <a:ext cx="10546650" cy="2793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Online recruiting system (OLRS)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50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098"/>
            <a:ext cx="10515600" cy="603724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241778"/>
            <a:ext cx="10515600" cy="4330347"/>
          </a:xfrm>
        </p:spPr>
        <p:txBody>
          <a:bodyPr>
            <a:normAutofit/>
          </a:bodyPr>
          <a:lstStyle/>
          <a:p>
            <a:r>
              <a:rPr lang="en-US" dirty="0"/>
              <a:t>Any questions, thoughts, concerns, enthusiasms?</a:t>
            </a:r>
          </a:p>
          <a:p>
            <a:endParaRPr lang="en-US" dirty="0"/>
          </a:p>
          <a:p>
            <a:endParaRPr lang="en-US" dirty="0">
              <a:solidFill>
                <a:srgbClr val="137B81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5B4D6-FA95-4219-9EF9-090650D5DBD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Thank You clip 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" y="2594834"/>
            <a:ext cx="5540188" cy="2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60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225619"/>
            <a:ext cx="10515600" cy="2749482"/>
          </a:xfrm>
        </p:spPr>
        <p:txBody>
          <a:bodyPr>
            <a:noAutofit/>
          </a:bodyPr>
          <a:lstStyle/>
          <a:p>
            <a:r>
              <a:rPr lang="en-US" sz="2400" dirty="0"/>
              <a:t>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825508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Header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219557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Header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38200" y="4681222"/>
            <a:ext cx="10515600" cy="1821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F4A5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1F919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74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DAE3-362A-43BC-87C1-411D7E5A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OLRS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8AA2-E9A9-4813-B244-F9C9B49E5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184" y="1459907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BB3AB-3480-4135-BDF9-6D452EE8B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85815"/>
              </p:ext>
            </p:extLst>
          </p:nvPr>
        </p:nvGraphicFramePr>
        <p:xfrm>
          <a:off x="1008184" y="1896520"/>
          <a:ext cx="9757882" cy="3379415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1443874">
                  <a:extLst>
                    <a:ext uri="{9D8B030D-6E8A-4147-A177-3AD203B41FA5}">
                      <a16:colId xmlns:a16="http://schemas.microsoft.com/office/drawing/2014/main" val="263322160"/>
                    </a:ext>
                  </a:extLst>
                </a:gridCol>
                <a:gridCol w="960916">
                  <a:extLst>
                    <a:ext uri="{9D8B030D-6E8A-4147-A177-3AD203B41FA5}">
                      <a16:colId xmlns:a16="http://schemas.microsoft.com/office/drawing/2014/main" val="221447551"/>
                    </a:ext>
                  </a:extLst>
                </a:gridCol>
                <a:gridCol w="974842">
                  <a:extLst>
                    <a:ext uri="{9D8B030D-6E8A-4147-A177-3AD203B41FA5}">
                      <a16:colId xmlns:a16="http://schemas.microsoft.com/office/drawing/2014/main" val="3071071146"/>
                    </a:ext>
                  </a:extLst>
                </a:gridCol>
                <a:gridCol w="974842">
                  <a:extLst>
                    <a:ext uri="{9D8B030D-6E8A-4147-A177-3AD203B41FA5}">
                      <a16:colId xmlns:a16="http://schemas.microsoft.com/office/drawing/2014/main" val="1803654687"/>
                    </a:ext>
                  </a:extLst>
                </a:gridCol>
                <a:gridCol w="1093215">
                  <a:extLst>
                    <a:ext uri="{9D8B030D-6E8A-4147-A177-3AD203B41FA5}">
                      <a16:colId xmlns:a16="http://schemas.microsoft.com/office/drawing/2014/main" val="373887923"/>
                    </a:ext>
                  </a:extLst>
                </a:gridCol>
                <a:gridCol w="1107142">
                  <a:extLst>
                    <a:ext uri="{9D8B030D-6E8A-4147-A177-3AD203B41FA5}">
                      <a16:colId xmlns:a16="http://schemas.microsoft.com/office/drawing/2014/main" val="3540436471"/>
                    </a:ext>
                  </a:extLst>
                </a:gridCol>
                <a:gridCol w="1086253">
                  <a:extLst>
                    <a:ext uri="{9D8B030D-6E8A-4147-A177-3AD203B41FA5}">
                      <a16:colId xmlns:a16="http://schemas.microsoft.com/office/drawing/2014/main" val="3243560697"/>
                    </a:ext>
                  </a:extLst>
                </a:gridCol>
                <a:gridCol w="1058399">
                  <a:extLst>
                    <a:ext uri="{9D8B030D-6E8A-4147-A177-3AD203B41FA5}">
                      <a16:colId xmlns:a16="http://schemas.microsoft.com/office/drawing/2014/main" val="233455459"/>
                    </a:ext>
                  </a:extLst>
                </a:gridCol>
                <a:gridCol w="1058399">
                  <a:extLst>
                    <a:ext uri="{9D8B030D-6E8A-4147-A177-3AD203B41FA5}">
                      <a16:colId xmlns:a16="http://schemas.microsoft.com/office/drawing/2014/main" val="314216112"/>
                    </a:ext>
                  </a:extLst>
                </a:gridCol>
              </a:tblGrid>
              <a:tr h="942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Monthly Averages</a:t>
                      </a:r>
                      <a:endParaRPr lang="en-US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FY17</a:t>
                      </a:r>
                      <a:endParaRPr lang="en-US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FY18</a:t>
                      </a:r>
                      <a:endParaRPr lang="en-US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FY19</a:t>
                      </a:r>
                      <a:endParaRPr lang="en-US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FY20</a:t>
                      </a:r>
                      <a:endParaRPr lang="en-US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FY21</a:t>
                      </a:r>
                      <a:endParaRPr lang="en-US" sz="16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cap="none" spc="0" dirty="0">
                          <a:solidFill>
                            <a:schemeClr val="bg1"/>
                          </a:solidFill>
                          <a:effectLst/>
                        </a:rPr>
                        <a:t>FY22</a:t>
                      </a:r>
                      <a:endParaRPr lang="en-US" sz="1600" b="1" i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FY23</a:t>
                      </a: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Qtr1</a:t>
                      </a:r>
                    </a:p>
                  </a:txBody>
                  <a:tcPr marL="136170" marR="78560" marT="104746" marB="104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98115"/>
                  </a:ext>
                </a:extLst>
              </a:tr>
              <a:tr h="60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Postings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973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1,000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1,032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925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857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</a:rPr>
                        <a:t>1,436</a:t>
                      </a:r>
                      <a:endParaRPr lang="en-US" sz="1600" i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1,452</a:t>
                      </a: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1,438</a:t>
                      </a: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71181"/>
                  </a:ext>
                </a:extLst>
              </a:tr>
              <a:tr h="60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Applications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31,556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30,959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30,080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27,774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22,297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</a:rPr>
                        <a:t>25,864</a:t>
                      </a:r>
                      <a:endParaRPr lang="en-US" sz="1600" i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27,931</a:t>
                      </a: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37,874</a:t>
                      </a: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30404"/>
                  </a:ext>
                </a:extLst>
              </a:tr>
              <a:tr h="60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Hits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904,106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887,597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830,452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1,284,131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1,756,731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</a:rPr>
                        <a:t>2,551,986</a:t>
                      </a:r>
                      <a:endParaRPr lang="en-US" sz="1600" i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2,522,988</a:t>
                      </a: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2,853,456</a:t>
                      </a: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126391"/>
                  </a:ext>
                </a:extLst>
              </a:tr>
              <a:tr h="609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Offers/Hires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1,030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948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1,024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1003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922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</a:rPr>
                        <a:t>1,483</a:t>
                      </a:r>
                      <a:endParaRPr lang="en-US" sz="1600" i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1,459</a:t>
                      </a: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1,196</a:t>
                      </a:r>
                    </a:p>
                  </a:txBody>
                  <a:tcPr marL="136170" marR="78560" marT="104746" marB="104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284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1E1CF-18AE-40F3-9096-E38DE9BA3C29}"/>
              </a:ext>
            </a:extLst>
          </p:cNvPr>
          <p:cNvSpPr txBox="1"/>
          <p:nvPr/>
        </p:nvSpPr>
        <p:spPr>
          <a:xfrm>
            <a:off x="1008184" y="5498757"/>
            <a:ext cx="645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Hiring Freeze started May 18, 2020. Lifted April 28, 2021.</a:t>
            </a:r>
          </a:p>
          <a:p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Data for internal use.</a:t>
            </a:r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31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Coming soon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F3941"/>
                </a:solidFill>
                <a:latin typeface="+mn-lt"/>
                <a:ea typeface="Calibri" panose="020F0502020204030204" pitchFamily="34" charset="0"/>
              </a:rPr>
              <a:t>Referred List Personally Identifying Information (PII) Blinding in Online Hiring Center (OHC)</a:t>
            </a:r>
          </a:p>
          <a:p>
            <a:pPr marL="1143000" lvl="1"/>
            <a:r>
              <a:rPr lang="en-US" sz="2600" dirty="0">
                <a:solidFill>
                  <a:srgbClr val="2F3941"/>
                </a:solidFill>
                <a:effectLst/>
                <a:latin typeface="+mn-lt"/>
                <a:ea typeface="Calibri" panose="020F0502020204030204" pitchFamily="34" charset="0"/>
              </a:rPr>
              <a:t>DES Workforce Product Support is contracting with NEOGOV for a customization to blind candidate PII on referred lists and redact PII on attachments within OHC. </a:t>
            </a:r>
          </a:p>
          <a:p>
            <a:pPr marL="1143000" lvl="1"/>
            <a:r>
              <a:rPr lang="en-US" sz="2600" dirty="0">
                <a:solidFill>
                  <a:srgbClr val="2F3941"/>
                </a:solidFill>
                <a:effectLst/>
                <a:latin typeface="+mn-lt"/>
                <a:ea typeface="Calibri" panose="020F0502020204030204" pitchFamily="34" charset="0"/>
              </a:rPr>
              <a:t>Functionality anticipated early 2024.</a:t>
            </a:r>
          </a:p>
          <a:p>
            <a:pPr marL="342900"/>
            <a:r>
              <a:rPr lang="en-US" sz="2800" b="1" dirty="0">
                <a:solidFill>
                  <a:srgbClr val="2F3941"/>
                </a:solidFill>
                <a:latin typeface="+mn-lt"/>
                <a:ea typeface="Calibri" panose="020F0502020204030204" pitchFamily="34" charset="0"/>
              </a:rPr>
              <a:t>Single Sign On (SSO)</a:t>
            </a:r>
          </a:p>
          <a:p>
            <a:pPr marL="1143000" lvl="1"/>
            <a:r>
              <a:rPr lang="en-US" sz="2600" dirty="0">
                <a:solidFill>
                  <a:srgbClr val="2F3941"/>
                </a:solidFill>
                <a:effectLst/>
                <a:latin typeface="+mn-lt"/>
                <a:ea typeface="Calibri" panose="020F0502020204030204" pitchFamily="34" charset="0"/>
              </a:rPr>
              <a:t>DES is in the contracting phase with NEOGOV for the use of SSO when accessing the OLRS. </a:t>
            </a:r>
          </a:p>
          <a:p>
            <a:endParaRPr lang="en-US" sz="32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92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WPS </a:t>
            </a:r>
            <a:r>
              <a:rPr lang="en-US" dirty="0" err="1"/>
              <a:t>HelpDesk</a:t>
            </a:r>
            <a:r>
              <a:rPr lang="en-US" dirty="0"/>
              <a:t> Stats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4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37581-5EA9-4145-A13B-EA99A7372117}"/>
              </a:ext>
            </a:extLst>
          </p:cNvPr>
          <p:cNvSpPr txBox="1"/>
          <p:nvPr/>
        </p:nvSpPr>
        <p:spPr>
          <a:xfrm>
            <a:off x="0" y="6339140"/>
            <a:ext cx="819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WPS Tickets Created – 05/01/2023 through 10/30/2023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705A4-A9FF-8B17-7E95-B6C7ED48B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4" y="571857"/>
            <a:ext cx="5105655" cy="3927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4EFC5-DACD-2F13-7218-67ABDB988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105" y="2054711"/>
            <a:ext cx="6209556" cy="3088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63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37581-5EA9-4145-A13B-EA99A7372117}"/>
              </a:ext>
            </a:extLst>
          </p:cNvPr>
          <p:cNvSpPr txBox="1"/>
          <p:nvPr/>
        </p:nvSpPr>
        <p:spPr>
          <a:xfrm>
            <a:off x="0" y="6339140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Learning Center Helpdesk tickets by Category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A08D4-240A-C03A-4D5B-8614835A0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892" y="5191"/>
            <a:ext cx="8272630" cy="5697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31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37581-5EA9-4145-A13B-EA99A7372117}"/>
              </a:ext>
            </a:extLst>
          </p:cNvPr>
          <p:cNvSpPr txBox="1"/>
          <p:nvPr/>
        </p:nvSpPr>
        <p:spPr>
          <a:xfrm>
            <a:off x="0" y="6339140"/>
            <a:ext cx="525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OLRS Helpdesk tickets by Category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8F27910-9C30-352F-9169-47D80A500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386416"/>
              </p:ext>
            </p:extLst>
          </p:nvPr>
        </p:nvGraphicFramePr>
        <p:xfrm>
          <a:off x="1120589" y="505610"/>
          <a:ext cx="10002818" cy="508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304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37581-5EA9-4145-A13B-EA99A7372117}"/>
              </a:ext>
            </a:extLst>
          </p:cNvPr>
          <p:cNvSpPr txBox="1"/>
          <p:nvPr/>
        </p:nvSpPr>
        <p:spPr>
          <a:xfrm>
            <a:off x="0" y="6339140"/>
            <a:ext cx="805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WPS Satisfaction from 05/1/2023 through 10/30/2023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E0BC3-47AE-E5A9-CBD1-2806363AC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95"/>
            <a:ext cx="5580952" cy="3895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CF8E03-1386-B02F-9146-49A0A2EB9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382" y="1282652"/>
            <a:ext cx="5533333" cy="3923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811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qruv6ti0"/>
  <p:tag name="ARTICULATE_SLIDE_THUMBNAIL_REFRESH" val="1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ES PowerPoint Templa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B355E"/>
      </a:accent1>
      <a:accent2>
        <a:srgbClr val="1995BA"/>
      </a:accent2>
      <a:accent3>
        <a:srgbClr val="E5E4E4"/>
      </a:accent3>
      <a:accent4>
        <a:srgbClr val="FBD05E"/>
      </a:accent4>
      <a:accent5>
        <a:srgbClr val="E96057"/>
      </a:accent5>
      <a:accent6>
        <a:srgbClr val="000000"/>
      </a:accent6>
      <a:hlink>
        <a:srgbClr val="000000"/>
      </a:hlink>
      <a:folHlink>
        <a:srgbClr val="000000"/>
      </a:folHlink>
    </a:clrScheme>
    <a:fontScheme name="DES PowerPoi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il 2021 - PPT template" id="{969263B7-CA04-43A8-880B-ED321D10BBD8}" vid="{F79CDD35-5255-47BA-8320-690C4BEB9F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D5D01CD5DBE4F89C499B2100A9B06" ma:contentTypeVersion="6" ma:contentTypeDescription="Create a new document." ma:contentTypeScope="" ma:versionID="b2a89fce58d9a1c741869f85d7bd95e1">
  <xsd:schema xmlns:xsd="http://www.w3.org/2001/XMLSchema" xmlns:xs="http://www.w3.org/2001/XMLSchema" xmlns:p="http://schemas.microsoft.com/office/2006/metadata/properties" xmlns:ns1="http://schemas.microsoft.com/sharepoint/v3" xmlns:ns2="4f5804d5-49c0-4153-b9d4-3ac3acf566d3" targetNamespace="http://schemas.microsoft.com/office/2006/metadata/properties" ma:root="true" ma:fieldsID="48d3da4e4987d66e249f2ca8c2b933c2" ns1:_="" ns2:_="">
    <xsd:import namespace="http://schemas.microsoft.com/sharepoint/v3"/>
    <xsd:import namespace="4f5804d5-49c0-4153-b9d4-3ac3acf566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internalName="PublishingStartDate">
      <xsd:simpleType>
        <xsd:restriction base="dms:Unknown"/>
      </xsd:simpleType>
    </xsd:element>
    <xsd:element name="PublishingExpirationDate" ma:index="3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804d5-49c0-4153-b9d4-3ac3acf566d3" elementFormDefault="qualified">
    <xsd:import namespace="http://schemas.microsoft.com/office/2006/documentManagement/types"/>
    <xsd:import namespace="http://schemas.microsoft.com/office/infopath/2007/PartnerControls"/>
    <xsd:element name="Category" ma:index="10" ma:displayName="Category" ma:format="Dropdown" ma:internalName="Category">
      <xsd:simpleType>
        <xsd:restriction base="dms:Choice">
          <xsd:enumeration value="Delegation"/>
          <xsd:enumeration value="Event Fliers"/>
          <xsd:enumeration value="Fact Sheets"/>
          <xsd:enumeration value="Form"/>
          <xsd:enumeration value="Policy"/>
          <xsd:enumeration value="Presentations"/>
          <xsd:enumeration value="Procedure"/>
          <xsd:enumeration value="Publication"/>
          <xsd:enumeration value="Template"/>
          <xsd:enumeration value="Get Help"/>
          <xsd:enumeration value="Other"/>
          <xsd:enumeration value="News"/>
          <xsd:enumeration value="Newsletters"/>
          <xsd:enumeration value="Tenant Bulletins"/>
          <xsd:enumeration value="CF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4f5804d5-49c0-4153-b9d4-3ac3acf566d3">Template</Category>
  </documentManagement>
</p:properties>
</file>

<file path=customXml/itemProps1.xml><?xml version="1.0" encoding="utf-8"?>
<ds:datastoreItem xmlns:ds="http://schemas.openxmlformats.org/officeDocument/2006/customXml" ds:itemID="{2BFAFAB8-5E7A-468B-8887-CBD86E47A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EA523D-E386-4C53-BA22-AF205A416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5804d5-49c0-4153-b9d4-3ac3acf566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B2721B-0377-42EB-8EE1-B3F4F5BBF79D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f5804d5-49c0-4153-b9d4-3ac3acf566d3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PPTtemplate</Template>
  <TotalTime>9903</TotalTime>
  <Words>800</Words>
  <Application>Microsoft Office PowerPoint</Application>
  <PresentationFormat>Widescreen</PresentationFormat>
  <Paragraphs>209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Segoe UI</vt:lpstr>
      <vt:lpstr>Ubuntu</vt:lpstr>
      <vt:lpstr>Wingdings</vt:lpstr>
      <vt:lpstr>Office Theme</vt:lpstr>
      <vt:lpstr>Human resources managers meeting</vt:lpstr>
      <vt:lpstr>Online recruiting system (OLRS)</vt:lpstr>
      <vt:lpstr>OLRS statistics</vt:lpstr>
      <vt:lpstr>Coming soon</vt:lpstr>
      <vt:lpstr>WPS HelpDesk Stats</vt:lpstr>
      <vt:lpstr>PowerPoint Presentation</vt:lpstr>
      <vt:lpstr>PowerPoint Presentation</vt:lpstr>
      <vt:lpstr>PowerPoint Presentation</vt:lpstr>
      <vt:lpstr>PowerPoint Presentation</vt:lpstr>
      <vt:lpstr>Learning center</vt:lpstr>
      <vt:lpstr>Ongoing Priority Tasks</vt:lpstr>
      <vt:lpstr>Ongoing Priority Tasks</vt:lpstr>
      <vt:lpstr>Role Changes</vt:lpstr>
      <vt:lpstr>Role Changes</vt:lpstr>
      <vt:lpstr>Roles Kept</vt:lpstr>
      <vt:lpstr>Roles Eliminated</vt:lpstr>
      <vt:lpstr>23.3 Update Schedule</vt:lpstr>
      <vt:lpstr>Statewide DEI Training Update</vt:lpstr>
      <vt:lpstr>DEI Dashboard 2023</vt:lpstr>
      <vt:lpstr>Questions</vt:lpstr>
      <vt:lpstr>Template</vt:lpstr>
    </vt:vector>
  </TitlesOfParts>
  <Company>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Davis, Devonee (DES)</dc:creator>
  <cp:lastModifiedBy>Cotter, Cindy (DES)</cp:lastModifiedBy>
  <cp:revision>106</cp:revision>
  <dcterms:created xsi:type="dcterms:W3CDTF">2021-04-30T21:48:48Z</dcterms:created>
  <dcterms:modified xsi:type="dcterms:W3CDTF">2023-11-01T21:25:30Z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800</vt:r8>
  </property>
  <property fmtid="{D5CDD505-2E9C-101B-9397-08002B2CF9AE}" pid="3" name="Category">
    <vt:lpwstr>Template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ntentTypeId">
    <vt:lpwstr>0x010100208D5D01CD5DBE4F89C499B2100A9B06</vt:lpwstr>
  </property>
  <property fmtid="{D5CDD505-2E9C-101B-9397-08002B2CF9AE}" pid="7" name="TemplateUrl">
    <vt:lpwstr/>
  </property>
  <property fmtid="{D5CDD505-2E9C-101B-9397-08002B2CF9AE}" pid="8" name="ArticulateGUID">
    <vt:lpwstr>344C5BF6-5B35-481B-BF8F-A57719CF5383</vt:lpwstr>
  </property>
  <property fmtid="{D5CDD505-2E9C-101B-9397-08002B2CF9AE}" pid="9" name="ArticulatePath">
    <vt:lpwstr>HRMgrsMeeting5.5.21</vt:lpwstr>
  </property>
</Properties>
</file>