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1D5265-4E34-4EA7-BFD6-66A5A036632D}" v="9" dt="2022-12-06T23:45:46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68860" autoAdjust="0"/>
  </p:normalViewPr>
  <p:slideViewPr>
    <p:cSldViewPr snapToGrid="0">
      <p:cViewPr varScale="1">
        <p:scale>
          <a:sx n="114" d="100"/>
          <a:sy n="114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, ShiauYun (OFM)" userId="e12aa99e-a515-418a-a847-008a92508b66" providerId="ADAL" clId="{5A1D5265-4E34-4EA7-BFD6-66A5A036632D}"/>
    <pc:docChg chg="undo custSel delSld modSld">
      <pc:chgData name="Wang, ShiauYun (OFM)" userId="e12aa99e-a515-418a-a847-008a92508b66" providerId="ADAL" clId="{5A1D5265-4E34-4EA7-BFD6-66A5A036632D}" dt="2022-12-06T23:51:35.632" v="216" actId="20577"/>
      <pc:docMkLst>
        <pc:docMk/>
      </pc:docMkLst>
      <pc:sldChg chg="modSp mod">
        <pc:chgData name="Wang, ShiauYun (OFM)" userId="e12aa99e-a515-418a-a847-008a92508b66" providerId="ADAL" clId="{5A1D5265-4E34-4EA7-BFD6-66A5A036632D}" dt="2022-12-06T23:46:38.216" v="160" actId="20577"/>
        <pc:sldMkLst>
          <pc:docMk/>
          <pc:sldMk cId="3092276721" sldId="256"/>
        </pc:sldMkLst>
        <pc:spChg chg="mod">
          <ac:chgData name="Wang, ShiauYun (OFM)" userId="e12aa99e-a515-418a-a847-008a92508b66" providerId="ADAL" clId="{5A1D5265-4E34-4EA7-BFD6-66A5A036632D}" dt="2022-12-06T23:40:06.542" v="98" actId="2711"/>
          <ac:spMkLst>
            <pc:docMk/>
            <pc:sldMk cId="3092276721" sldId="256"/>
            <ac:spMk id="2" creationId="{E64A49D7-EC40-4457-8D4C-76DAE230DC42}"/>
          </ac:spMkLst>
        </pc:spChg>
        <pc:spChg chg="mod">
          <ac:chgData name="Wang, ShiauYun (OFM)" userId="e12aa99e-a515-418a-a847-008a92508b66" providerId="ADAL" clId="{5A1D5265-4E34-4EA7-BFD6-66A5A036632D}" dt="2022-12-06T23:46:38.216" v="160" actId="20577"/>
          <ac:spMkLst>
            <pc:docMk/>
            <pc:sldMk cId="3092276721" sldId="256"/>
            <ac:spMk id="3" creationId="{25F7E16E-FE63-4E2E-9399-2A2EF0CD954D}"/>
          </ac:spMkLst>
        </pc:spChg>
      </pc:sldChg>
      <pc:sldChg chg="modSp mod">
        <pc:chgData name="Wang, ShiauYun (OFM)" userId="e12aa99e-a515-418a-a847-008a92508b66" providerId="ADAL" clId="{5A1D5265-4E34-4EA7-BFD6-66A5A036632D}" dt="2022-12-06T23:50:31.852" v="210" actId="5793"/>
        <pc:sldMkLst>
          <pc:docMk/>
          <pc:sldMk cId="1390102754" sldId="257"/>
        </pc:sldMkLst>
        <pc:spChg chg="mod">
          <ac:chgData name="Wang, ShiauYun (OFM)" userId="e12aa99e-a515-418a-a847-008a92508b66" providerId="ADAL" clId="{5A1D5265-4E34-4EA7-BFD6-66A5A036632D}" dt="2022-12-06T23:50:31.852" v="210" actId="5793"/>
          <ac:spMkLst>
            <pc:docMk/>
            <pc:sldMk cId="1390102754" sldId="257"/>
            <ac:spMk id="3" creationId="{28446B3A-310F-4AEA-A6E6-0A85949EA6D2}"/>
          </ac:spMkLst>
        </pc:spChg>
      </pc:sldChg>
      <pc:sldChg chg="del">
        <pc:chgData name="Wang, ShiauYun (OFM)" userId="e12aa99e-a515-418a-a847-008a92508b66" providerId="ADAL" clId="{5A1D5265-4E34-4EA7-BFD6-66A5A036632D}" dt="2022-12-06T23:28:07.132" v="2" actId="47"/>
        <pc:sldMkLst>
          <pc:docMk/>
          <pc:sldMk cId="184765094" sldId="258"/>
        </pc:sldMkLst>
      </pc:sldChg>
      <pc:sldChg chg="del">
        <pc:chgData name="Wang, ShiauYun (OFM)" userId="e12aa99e-a515-418a-a847-008a92508b66" providerId="ADAL" clId="{5A1D5265-4E34-4EA7-BFD6-66A5A036632D}" dt="2022-12-06T23:28:08.578" v="3" actId="47"/>
        <pc:sldMkLst>
          <pc:docMk/>
          <pc:sldMk cId="1521611920" sldId="259"/>
        </pc:sldMkLst>
      </pc:sldChg>
      <pc:sldChg chg="del">
        <pc:chgData name="Wang, ShiauYun (OFM)" userId="e12aa99e-a515-418a-a847-008a92508b66" providerId="ADAL" clId="{5A1D5265-4E34-4EA7-BFD6-66A5A036632D}" dt="2022-12-06T23:28:10.042" v="4" actId="47"/>
        <pc:sldMkLst>
          <pc:docMk/>
          <pc:sldMk cId="2365230831" sldId="260"/>
        </pc:sldMkLst>
      </pc:sldChg>
      <pc:sldChg chg="del">
        <pc:chgData name="Wang, ShiauYun (OFM)" userId="e12aa99e-a515-418a-a847-008a92508b66" providerId="ADAL" clId="{5A1D5265-4E34-4EA7-BFD6-66A5A036632D}" dt="2022-12-06T23:28:13.129" v="5" actId="47"/>
        <pc:sldMkLst>
          <pc:docMk/>
          <pc:sldMk cId="294050098" sldId="261"/>
        </pc:sldMkLst>
      </pc:sldChg>
      <pc:sldChg chg="del">
        <pc:chgData name="Wang, ShiauYun (OFM)" userId="e12aa99e-a515-418a-a847-008a92508b66" providerId="ADAL" clId="{5A1D5265-4E34-4EA7-BFD6-66A5A036632D}" dt="2022-12-06T23:28:15.113" v="6" actId="47"/>
        <pc:sldMkLst>
          <pc:docMk/>
          <pc:sldMk cId="2640905700" sldId="262"/>
        </pc:sldMkLst>
      </pc:sldChg>
      <pc:sldChg chg="del">
        <pc:chgData name="Wang, ShiauYun (OFM)" userId="e12aa99e-a515-418a-a847-008a92508b66" providerId="ADAL" clId="{5A1D5265-4E34-4EA7-BFD6-66A5A036632D}" dt="2022-12-06T23:28:05.189" v="1" actId="47"/>
        <pc:sldMkLst>
          <pc:docMk/>
          <pc:sldMk cId="1246171240" sldId="263"/>
        </pc:sldMkLst>
      </pc:sldChg>
      <pc:sldChg chg="addSp delSp modSp mod">
        <pc:chgData name="Wang, ShiauYun (OFM)" userId="e12aa99e-a515-418a-a847-008a92508b66" providerId="ADAL" clId="{5A1D5265-4E34-4EA7-BFD6-66A5A036632D}" dt="2022-12-06T23:51:35.632" v="216" actId="20577"/>
        <pc:sldMkLst>
          <pc:docMk/>
          <pc:sldMk cId="1654078433" sldId="266"/>
        </pc:sldMkLst>
        <pc:spChg chg="mod">
          <ac:chgData name="Wang, ShiauYun (OFM)" userId="e12aa99e-a515-418a-a847-008a92508b66" providerId="ADAL" clId="{5A1D5265-4E34-4EA7-BFD6-66A5A036632D}" dt="2022-12-06T23:36:04.079" v="64" actId="1076"/>
          <ac:spMkLst>
            <pc:docMk/>
            <pc:sldMk cId="1654078433" sldId="266"/>
            <ac:spMk id="2" creationId="{F66B3EA0-844C-4A6D-9205-9609FE15C5EA}"/>
          </ac:spMkLst>
        </pc:spChg>
        <pc:spChg chg="mod">
          <ac:chgData name="Wang, ShiauYun (OFM)" userId="e12aa99e-a515-418a-a847-008a92508b66" providerId="ADAL" clId="{5A1D5265-4E34-4EA7-BFD6-66A5A036632D}" dt="2022-12-06T23:48:58.225" v="202" actId="20577"/>
          <ac:spMkLst>
            <pc:docMk/>
            <pc:sldMk cId="1654078433" sldId="266"/>
            <ac:spMk id="8" creationId="{00DFD517-542D-4ADC-8E12-B3E7A6AD5B68}"/>
          </ac:spMkLst>
        </pc:spChg>
        <pc:graphicFrameChg chg="del mod modGraphic">
          <ac:chgData name="Wang, ShiauYun (OFM)" userId="e12aa99e-a515-418a-a847-008a92508b66" providerId="ADAL" clId="{5A1D5265-4E34-4EA7-BFD6-66A5A036632D}" dt="2022-12-06T23:32:53.455" v="35" actId="21"/>
          <ac:graphicFrameMkLst>
            <pc:docMk/>
            <pc:sldMk cId="1654078433" sldId="266"/>
            <ac:graphicFrameMk id="5" creationId="{FA9275D0-27E4-422E-B5C6-5E389E2BAD6F}"/>
          </ac:graphicFrameMkLst>
        </pc:graphicFrameChg>
        <pc:graphicFrameChg chg="add del modGraphic">
          <ac:chgData name="Wang, ShiauYun (OFM)" userId="e12aa99e-a515-418a-a847-008a92508b66" providerId="ADAL" clId="{5A1D5265-4E34-4EA7-BFD6-66A5A036632D}" dt="2022-12-06T23:34:06.601" v="44" actId="21"/>
          <ac:graphicFrameMkLst>
            <pc:docMk/>
            <pc:sldMk cId="1654078433" sldId="266"/>
            <ac:graphicFrameMk id="7" creationId="{F65870F2-29FD-4669-ABE2-59F5E29E7FEB}"/>
          </ac:graphicFrameMkLst>
        </pc:graphicFrameChg>
        <pc:graphicFrameChg chg="add del mod">
          <ac:chgData name="Wang, ShiauYun (OFM)" userId="e12aa99e-a515-418a-a847-008a92508b66" providerId="ADAL" clId="{5A1D5265-4E34-4EA7-BFD6-66A5A036632D}" dt="2022-12-06T23:32:31.725" v="29"/>
          <ac:graphicFrameMkLst>
            <pc:docMk/>
            <pc:sldMk cId="1654078433" sldId="266"/>
            <ac:graphicFrameMk id="9" creationId="{810975F1-CF4E-428D-92AE-42542575B53D}"/>
          </ac:graphicFrameMkLst>
        </pc:graphicFrameChg>
        <pc:graphicFrameChg chg="add mod modGraphic">
          <ac:chgData name="Wang, ShiauYun (OFM)" userId="e12aa99e-a515-418a-a847-008a92508b66" providerId="ADAL" clId="{5A1D5265-4E34-4EA7-BFD6-66A5A036632D}" dt="2022-12-06T23:51:35.632" v="216" actId="20577"/>
          <ac:graphicFrameMkLst>
            <pc:docMk/>
            <pc:sldMk cId="1654078433" sldId="266"/>
            <ac:graphicFrameMk id="10" creationId="{7C5B697D-0CD0-4270-BCE6-987C16D2D4B5}"/>
          </ac:graphicFrameMkLst>
        </pc:graphicFrameChg>
        <pc:graphicFrameChg chg="add mod modGraphic">
          <ac:chgData name="Wang, ShiauYun (OFM)" userId="e12aa99e-a515-418a-a847-008a92508b66" providerId="ADAL" clId="{5A1D5265-4E34-4EA7-BFD6-66A5A036632D}" dt="2022-12-06T23:38:50.607" v="86" actId="14734"/>
          <ac:graphicFrameMkLst>
            <pc:docMk/>
            <pc:sldMk cId="1654078433" sldId="266"/>
            <ac:graphicFrameMk id="11" creationId="{73C2E8F3-6D8D-47AB-ACA2-573373F5FAB5}"/>
          </ac:graphicFrameMkLst>
        </pc:graphicFrameChg>
      </pc:sldChg>
      <pc:sldChg chg="del">
        <pc:chgData name="Wang, ShiauYun (OFM)" userId="e12aa99e-a515-418a-a847-008a92508b66" providerId="ADAL" clId="{5A1D5265-4E34-4EA7-BFD6-66A5A036632D}" dt="2022-12-06T23:28:00.042" v="0" actId="47"/>
        <pc:sldMkLst>
          <pc:docMk/>
          <pc:sldMk cId="2689956216" sldId="267"/>
        </pc:sldMkLst>
      </pc:sldChg>
      <pc:sldChg chg="modSp mod">
        <pc:chgData name="Wang, ShiauYun (OFM)" userId="e12aa99e-a515-418a-a847-008a92508b66" providerId="ADAL" clId="{5A1D5265-4E34-4EA7-BFD6-66A5A036632D}" dt="2022-12-06T23:46:08.935" v="127" actId="6549"/>
        <pc:sldMkLst>
          <pc:docMk/>
          <pc:sldMk cId="3969651254" sldId="268"/>
        </pc:sldMkLst>
        <pc:spChg chg="mod">
          <ac:chgData name="Wang, ShiauYun (OFM)" userId="e12aa99e-a515-418a-a847-008a92508b66" providerId="ADAL" clId="{5A1D5265-4E34-4EA7-BFD6-66A5A036632D}" dt="2022-12-06T23:46:08.935" v="127" actId="6549"/>
          <ac:spMkLst>
            <pc:docMk/>
            <pc:sldMk cId="3969651254" sldId="268"/>
            <ac:spMk id="2" creationId="{5E8E623B-B470-4527-9E1F-E46743595F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452E7-7075-4E6D-BE0A-C7EA8E3363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4704A-4733-41F1-A35A-A115F0EBD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36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5DFDA-C18D-4024-86B1-650D1738E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67257-1B4B-4167-BBF3-36D61090E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5B393-7E76-4803-9689-8CD34A2AE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B3BE0-CD93-46B9-8C07-1BBE6036F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A4DE1-67DC-47E5-B516-099634F6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2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4EFA3-C1A8-4A03-B270-32BA5D94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B9801-E44E-4501-854C-8FB17FCD9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30CF3-1856-419F-A444-8E99233AF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FC149-4CCC-488E-93BB-A25F1618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D6C35-96CD-4F97-B24B-A7319AA2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9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F3AF1C-4B85-4E93-97FF-4EFAD578C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AFEA-FA44-44FA-BB3C-0B6BE39D6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F9B6F-8DBE-4B60-A05C-95A6019A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FAC97-C001-4013-9226-2643CF71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93071-8B26-4C5C-AA32-708F6BCF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A5DD8-930E-48E2-80AA-4D54F764C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BDD4-BFBA-4616-8AC5-9CDD5F3D3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8608-157F-4923-9136-EC803D436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3F543-936D-4224-A895-D13859F8E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730D4-1E6A-4579-B19D-1D54CE10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3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36AA-DCB9-4795-A35D-535937035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23254-C222-4FAB-8042-681085FFF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CD433-C300-4C8A-8BEB-BD6617C7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A8CA-2062-45E3-A284-50C90FE36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D4B6C-77C3-41BF-9E9F-B2493494E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129D5-5AA9-4C65-AF03-040C5F76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B705A-2B6B-4B48-B164-7C9248785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388BE-2D27-4C9E-9301-1C74DAE46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C7A2C-7BFE-4FEB-9D5D-A06ACEE1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1ED59-4375-4F9A-9134-4136E793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761D2-123D-4E95-A619-B8A5A9AF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2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FBD9-83EC-4765-ADF7-909F064D3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DEB8B-3462-4A79-B670-DC32BED91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FD352-1BE7-47BF-8D92-A11BA7F22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FB2F7-43C2-4E96-B528-3B0AC7DE6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51FC16-1904-40F3-9E00-FEF544B9F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99904F-699F-4BE8-8BC9-26A37F31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BE374F-70C5-4325-A237-78E4E0DE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79FF83-1A13-4204-A2F4-594A2D76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2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E8DF7-6451-4D97-B193-8DDB599CF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E5986-DFCA-4991-99EB-E30CFB18E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F7F6B-00DC-48D5-BD95-2B7A1879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F8727F-F31A-4F1F-9252-79E44025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8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28186-D10D-4162-AA66-B71D400C5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0A37BA-D764-4674-B1D0-3BF4D861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C49AC-7C67-4538-8D19-5CF00E84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3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316EF-21A0-4938-B2E4-25125F305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57C66-29AD-4C11-A9AF-BCB99282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8CCD8-1D21-4C3E-ACC2-11B0FA489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8749E-A225-448D-9A68-92A7D480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4E0-48FE-4E92-900B-CF7BE5795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7A529-A4BF-4119-A8C8-9AFF5504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4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D3513-236D-4AB3-9835-567CD77E6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F1377-4F21-4CA4-8FBC-F9C9249B2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584FEE-B7BD-4D0F-890E-55FD8174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080F2-2B02-44B1-90D0-C031C101C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55384-570B-4443-AE18-9A11EFDF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D64EE-0B7A-414E-9D2E-302F36FB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1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70C7D-6A25-42C3-9FC8-E4F62B30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B605D-C88E-4E99-A75A-6A910EE7E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890CE-AFC1-4445-B9D8-693A7A41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53CF-3B1E-4C0F-AC28-4357B1E8AFBE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FCFF7-0081-4823-BA1A-E42A43BD5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9F160-466E-4D75-BB84-6826B8EDA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5F1A1-B551-4422-B709-96F73012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fm.wa.gov/sites/default/files/public/shr/Directives/SHR-Directive-20-03.pdf" TargetMode="External"/><Relationship Id="rId2" Type="http://schemas.openxmlformats.org/officeDocument/2006/relationships/hyperlink" Target="https://ofm.wa.gov/sites/default/files/public/shr/Directives/WorkforceDiversityDirectiv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ernor.wa.gov/sites/default/files/exe_order/eo_13-0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A49D7-EC40-4457-8D4C-76DAE230D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450" y="1122363"/>
            <a:ext cx="10248550" cy="1604059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Executive Order 22-02 Report</a:t>
            </a:r>
            <a:br>
              <a:rPr lang="en-US" sz="3600" b="1" dirty="0">
                <a:solidFill>
                  <a:srgbClr val="323E4F"/>
                </a:solidFill>
                <a:effectLst/>
                <a:latin typeface="Arial Black" panose="020B0A04020102020204" pitchFamily="34" charset="0"/>
                <a:ea typeface="Garamond" panose="02020404030301010803" pitchFamily="18" charset="0"/>
                <a:cs typeface="Garamond" panose="02020404030301010803" pitchFamily="18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7E16E-FE63-4E2E-9399-2A2EF0CD9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4143"/>
            <a:ext cx="9348132" cy="335549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Community Feedback: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Strategies to dismantle oppressive systems and practices in the workplace</a:t>
            </a:r>
          </a:p>
          <a:p>
            <a:endParaRPr lang="en-US" sz="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 Human Resources Division</a:t>
            </a:r>
            <a:b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 of Financial Management</a:t>
            </a:r>
            <a:b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December 2022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7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9AEF-32E8-4676-ABC0-F35C562B2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EO 22-02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46B3A-310F-4AEA-A6E6-0A85949EA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464"/>
            <a:ext cx="10515600" cy="4549499"/>
          </a:xfrm>
        </p:spPr>
        <p:txBody>
          <a:bodyPr/>
          <a:lstStyle/>
          <a:p>
            <a:r>
              <a:rPr lang="en-US" dirty="0">
                <a:latin typeface="+mj-lt"/>
              </a:rPr>
              <a:t>First Installment (November 2022)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High-level overview of </a:t>
            </a:r>
            <a:r>
              <a:rPr lang="en-US" sz="2000" b="1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executive branch agency’s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response to </a:t>
            </a:r>
            <a:r>
              <a:rPr lang="en-US" sz="2000" b="1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state HR Directives </a:t>
            </a:r>
            <a:r>
              <a:rPr lang="en-US" sz="2000" b="1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20-02</a:t>
            </a:r>
            <a:r>
              <a:rPr lang="en-US" sz="2000" b="1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 (Workforce Diversity Plans)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 and </a:t>
            </a:r>
            <a:r>
              <a:rPr lang="en-US" sz="2000" b="1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20-03</a:t>
            </a:r>
            <a:r>
              <a:rPr lang="en-US" sz="2000" b="1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 (DEI Model Policies)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Recommended updates to </a:t>
            </a:r>
            <a:r>
              <a:rPr lang="en-US" sz="2000" b="1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  <a:t>EO 13-02</a:t>
            </a:r>
            <a:r>
              <a:rPr lang="en-US" sz="2000" b="1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(Improving Employment Opportunities and Outcomes for People with Disabilities in State Employment)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r>
              <a:rPr lang="en-US" dirty="0">
                <a:latin typeface="+mj-lt"/>
              </a:rPr>
              <a:t>Second Installment (December 2022)</a:t>
            </a:r>
          </a:p>
          <a:p>
            <a:pPr marL="514350" lvl="1" indent="-285750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A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strategy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to proactively address and dismantle oppressive systems and practices in the workplace</a:t>
            </a:r>
            <a:r>
              <a:rPr lang="en-US" sz="2000" b="1" dirty="0"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2000" dirty="0"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(including 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key takeaways </a:t>
            </a:r>
            <a:r>
              <a:rPr lang="en-US" sz="2000" dirty="0"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from Governor’s Equity Summit, NOV 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30, 2022)</a:t>
            </a:r>
          </a:p>
          <a:p>
            <a:pPr marL="228600" lvl="1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>
              <a:effectLst/>
              <a:latin typeface="+mj-lt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514350" lvl="1" indent="-285750" fontAlgn="base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T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he status of the </a:t>
            </a:r>
            <a:r>
              <a:rPr lang="en-US" sz="2000" b="1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SHR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directive requiring employees to complete Diversity, Equity and Inclusion (DEI) training</a:t>
            </a:r>
            <a:endParaRPr lang="en-US" sz="20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0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3EA0-844C-4A6D-9205-9609FE15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40" y="132166"/>
            <a:ext cx="10699459" cy="557664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Examples of public employment measures identified at Governor’s Equity Summit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DFD517-542D-4ADC-8E12-B3E7A6AD5B68}"/>
              </a:ext>
            </a:extLst>
          </p:cNvPr>
          <p:cNvSpPr/>
          <p:nvPr/>
        </p:nvSpPr>
        <p:spPr>
          <a:xfrm>
            <a:off x="570451" y="6112883"/>
            <a:ext cx="6098797" cy="243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* Top-4 measures selected by the Summit’s public employment discussion group.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C5B697D-0CD0-4270-BCE6-987C16D2D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16087"/>
              </p:ext>
            </p:extLst>
          </p:nvPr>
        </p:nvGraphicFramePr>
        <p:xfrm>
          <a:off x="654340" y="781861"/>
          <a:ext cx="5100507" cy="5243660"/>
        </p:xfrm>
        <a:graphic>
          <a:graphicData uri="http://schemas.openxmlformats.org/drawingml/2006/table">
            <a:tbl>
              <a:tblPr firstRow="1" firstCol="1" bandRow="1"/>
              <a:tblGrid>
                <a:gridCol w="5100507">
                  <a:extLst>
                    <a:ext uri="{9D8B030D-6E8A-4147-A177-3AD203B41FA5}">
                      <a16:colId xmlns:a16="http://schemas.microsoft.com/office/drawing/2014/main" val="2636979868"/>
                    </a:ext>
                  </a:extLst>
                </a:gridCol>
              </a:tblGrid>
              <a:tr h="4597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Public Employment Measures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50613"/>
                  </a:ext>
                </a:extLst>
              </a:tr>
              <a:tr h="4522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Improve hiring practices*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24408"/>
                  </a:ext>
                </a:extLst>
              </a:tr>
              <a:tr h="700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Create equity tool for all hiring and appointments*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22892"/>
                  </a:ext>
                </a:extLst>
              </a:tr>
              <a:tr h="700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DEI training that includes cultural awareness for all*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398880"/>
                  </a:ext>
                </a:extLst>
              </a:tr>
              <a:tr h="1530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Identify and focus on improvement of demographics for new </a:t>
                      </a:r>
                      <a:r>
                        <a:rPr lang="en-US" sz="18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hires and internal movement, 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for employment status (full time/part time/seasonal/temporary)*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800162"/>
                  </a:ext>
                </a:extLst>
              </a:tr>
              <a:tr h="700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diversity through internship and apprenticeship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722610"/>
                  </a:ext>
                </a:extLst>
              </a:tr>
              <a:tr h="700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recruitment and retention of diverse workforce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64433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3C2E8F3-6D8D-47AB-ACA2-573373F5F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95979"/>
              </p:ext>
            </p:extLst>
          </p:nvPr>
        </p:nvGraphicFramePr>
        <p:xfrm>
          <a:off x="6095999" y="781861"/>
          <a:ext cx="4935524" cy="5249823"/>
        </p:xfrm>
        <a:graphic>
          <a:graphicData uri="http://schemas.openxmlformats.org/drawingml/2006/table">
            <a:tbl>
              <a:tblPr firstRow="1" firstCol="1" bandRow="1"/>
              <a:tblGrid>
                <a:gridCol w="4935524">
                  <a:extLst>
                    <a:ext uri="{9D8B030D-6E8A-4147-A177-3AD203B41FA5}">
                      <a16:colId xmlns:a16="http://schemas.microsoft.com/office/drawing/2014/main" val="1870934396"/>
                    </a:ext>
                  </a:extLst>
                </a:gridCol>
              </a:tblGrid>
              <a:tr h="4597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Public Employment Measures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607095"/>
                  </a:ext>
                </a:extLst>
              </a:tr>
              <a:tr h="822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WMS and exempt leaders by demographic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66523"/>
                  </a:ext>
                </a:extLst>
              </a:tr>
              <a:tr h="453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leadership awareness of BRGs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233180"/>
                  </a:ext>
                </a:extLst>
              </a:tr>
              <a:tr h="6063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Provide budget allocation for child and adult care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037635"/>
                  </a:ext>
                </a:extLst>
              </a:tr>
              <a:tr h="6063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Improve the experience of black state employees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846439"/>
                  </a:ext>
                </a:extLst>
              </a:tr>
              <a:tr h="453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Utilize DEI lens when promoting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242003"/>
                  </a:ext>
                </a:extLst>
              </a:tr>
              <a:tr h="453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 underrepresented applicants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158830"/>
                  </a:ext>
                </a:extLst>
              </a:tr>
              <a:tr h="453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Identify data, identify gaps, identify action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705915"/>
                  </a:ext>
                </a:extLst>
              </a:tr>
              <a:tr h="940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Focus state salary and benefits to ensure competitive reality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068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07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E623B-B470-4527-9E1F-E46743595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54" y="692295"/>
            <a:ext cx="10515600" cy="3091139"/>
          </a:xfrm>
        </p:spPr>
        <p:txBody>
          <a:bodyPr>
            <a:noAutofit/>
          </a:bodyPr>
          <a:lstStyle/>
          <a:p>
            <a:r>
              <a:rPr lang="en-US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 Managers’ Discussion</a:t>
            </a: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b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strategies are you using to “dismantle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oppressive systems </a:t>
            </a: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practices” at your agency?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5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305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Wingdings</vt:lpstr>
      <vt:lpstr>Office Theme</vt:lpstr>
      <vt:lpstr>Executive Order 22-02 Report </vt:lpstr>
      <vt:lpstr>EO 22-02 Report</vt:lpstr>
      <vt:lpstr>Examples of public employment measures identified at Governor’s Equity Summit</vt:lpstr>
      <vt:lpstr>HR Managers’ Discussion:  What strategies are you using to “dismantle oppressive systems and practices” at your agency?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Order 22-02 Report – Part 1</dc:title>
  <dc:creator>Wang, ShiauYun (OFM)</dc:creator>
  <cp:lastModifiedBy>Wang, ShiauYun (OFM)</cp:lastModifiedBy>
  <cp:revision>3</cp:revision>
  <dcterms:created xsi:type="dcterms:W3CDTF">2022-11-21T21:48:53Z</dcterms:created>
  <dcterms:modified xsi:type="dcterms:W3CDTF">2022-12-06T23:51:37Z</dcterms:modified>
</cp:coreProperties>
</file>