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3"/>
  </p:notesMasterIdLst>
  <p:sldIdLst>
    <p:sldId id="256" r:id="rId2"/>
    <p:sldId id="295" r:id="rId3"/>
    <p:sldId id="286" r:id="rId4"/>
    <p:sldId id="282" r:id="rId5"/>
    <p:sldId id="294" r:id="rId6"/>
    <p:sldId id="292" r:id="rId7"/>
    <p:sldId id="289" r:id="rId8"/>
    <p:sldId id="297" r:id="rId9"/>
    <p:sldId id="299" r:id="rId10"/>
    <p:sldId id="293" r:id="rId11"/>
    <p:sldId id="283"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2538A01-76E1-4AE2-A89B-8C0596F82D0B}" name="Finfrock, Rozlyn" initials="FR" userId="S::Rozlyn.Finfrock@sos.wa.gov::b58be266-5ceb-41db-9e45-40885d8e1f6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ristian, Joe" initials="CJ" lastIdx="5" clrIdx="0">
    <p:extLst>
      <p:ext uri="{19B8F6BF-5375-455C-9EA6-DF929625EA0E}">
        <p15:presenceInfo xmlns:p15="http://schemas.microsoft.com/office/powerpoint/2012/main" userId="S-1-5-21-4284940791-3361466422-2910259835-224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a:srgbClr val="F0F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39" autoAdjust="0"/>
  </p:normalViewPr>
  <p:slideViewPr>
    <p:cSldViewPr>
      <p:cViewPr varScale="1">
        <p:scale>
          <a:sx n="104" d="100"/>
          <a:sy n="104" d="100"/>
        </p:scale>
        <p:origin x="1824" y="108"/>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58A9D8-72B6-4EFE-BAA3-3B73E7A44B62}" type="doc">
      <dgm:prSet loTypeId="urn:microsoft.com/office/officeart/2005/8/layout/hierarchy3" loCatId="hierarchy" qsTypeId="urn:microsoft.com/office/officeart/2005/8/quickstyle/simple1" qsCatId="simple" csTypeId="urn:microsoft.com/office/officeart/2005/8/colors/colorful2" csCatId="colorful" phldr="1"/>
      <dgm:spPr/>
      <dgm:t>
        <a:bodyPr/>
        <a:lstStyle/>
        <a:p>
          <a:endParaRPr lang="en-US"/>
        </a:p>
      </dgm:t>
    </dgm:pt>
    <dgm:pt modelId="{A875BA44-FE93-4C56-ABB3-585A955E45C8}">
      <dgm:prSet/>
      <dgm:spPr>
        <a:solidFill>
          <a:srgbClr val="002060"/>
        </a:solidFill>
      </dgm:spPr>
      <dgm:t>
        <a:bodyPr/>
        <a:lstStyle/>
        <a:p>
          <a:r>
            <a:rPr lang="en-US" dirty="0"/>
            <a:t>1990</a:t>
          </a:r>
        </a:p>
        <a:p>
          <a:r>
            <a:rPr lang="en-US" dirty="0"/>
            <a:t>PRA Exemption</a:t>
          </a:r>
        </a:p>
      </dgm:t>
    </dgm:pt>
    <dgm:pt modelId="{B09A93FC-D97C-4B9F-84A8-AC63DB730252}" type="parTrans" cxnId="{6401786D-2B9D-46B3-AAC5-32F36F536B34}">
      <dgm:prSet/>
      <dgm:spPr/>
      <dgm:t>
        <a:bodyPr/>
        <a:lstStyle/>
        <a:p>
          <a:endParaRPr lang="en-US"/>
        </a:p>
      </dgm:t>
    </dgm:pt>
    <dgm:pt modelId="{2E0B91E1-3934-42FA-A8F1-1383170ECADA}" type="sibTrans" cxnId="{6401786D-2B9D-46B3-AAC5-32F36F536B34}">
      <dgm:prSet/>
      <dgm:spPr/>
      <dgm:t>
        <a:bodyPr/>
        <a:lstStyle/>
        <a:p>
          <a:endParaRPr lang="en-US"/>
        </a:p>
      </dgm:t>
    </dgm:pt>
    <dgm:pt modelId="{B0563D1F-1415-4B85-BE5E-4E8DCA96B856}">
      <dgm:prSet/>
      <dgm:spPr>
        <a:solidFill>
          <a:schemeClr val="tx1"/>
        </a:solidFill>
      </dgm:spPr>
      <dgm:t>
        <a:bodyPr/>
        <a:lstStyle/>
        <a:p>
          <a:r>
            <a:rPr lang="en-US" dirty="0"/>
            <a:t>Repeal</a:t>
          </a:r>
        </a:p>
      </dgm:t>
    </dgm:pt>
    <dgm:pt modelId="{7F157402-699F-44DB-9CA5-E4295E1DA27B}" type="parTrans" cxnId="{1A8AD04C-C614-47A4-85FD-C70B157CC4DD}">
      <dgm:prSet/>
      <dgm:spPr/>
      <dgm:t>
        <a:bodyPr/>
        <a:lstStyle/>
        <a:p>
          <a:endParaRPr lang="en-US"/>
        </a:p>
      </dgm:t>
    </dgm:pt>
    <dgm:pt modelId="{4991A8C7-8776-4C10-BC2D-B4EC28EFAB7F}" type="sibTrans" cxnId="{1A8AD04C-C614-47A4-85FD-C70B157CC4DD}">
      <dgm:prSet/>
      <dgm:spPr/>
      <dgm:t>
        <a:bodyPr/>
        <a:lstStyle/>
        <a:p>
          <a:endParaRPr lang="en-US"/>
        </a:p>
      </dgm:t>
    </dgm:pt>
    <dgm:pt modelId="{06FD0125-4365-4235-ABEA-ADCB7D5E9A35}">
      <dgm:prSet/>
      <dgm:spPr>
        <a:solidFill>
          <a:srgbClr val="002060"/>
        </a:solidFill>
      </dgm:spPr>
      <dgm:t>
        <a:bodyPr/>
        <a:lstStyle/>
        <a:p>
          <a:r>
            <a:rPr lang="en-US"/>
            <a:t>1991</a:t>
          </a:r>
        </a:p>
        <a:p>
          <a:r>
            <a:rPr lang="en-US"/>
            <a:t>ACP</a:t>
          </a:r>
        </a:p>
      </dgm:t>
    </dgm:pt>
    <dgm:pt modelId="{61641394-72B6-420C-B424-EEA5BCB55712}" type="parTrans" cxnId="{8AAC94D8-A8B6-40B0-B727-C0B13B174358}">
      <dgm:prSet/>
      <dgm:spPr/>
      <dgm:t>
        <a:bodyPr/>
        <a:lstStyle/>
        <a:p>
          <a:endParaRPr lang="en-US"/>
        </a:p>
      </dgm:t>
    </dgm:pt>
    <dgm:pt modelId="{3521C579-CAC3-46D4-B80E-B2325E2A9253}" type="sibTrans" cxnId="{8AAC94D8-A8B6-40B0-B727-C0B13B174358}">
      <dgm:prSet/>
      <dgm:spPr/>
      <dgm:t>
        <a:bodyPr/>
        <a:lstStyle/>
        <a:p>
          <a:endParaRPr lang="en-US"/>
        </a:p>
      </dgm:t>
    </dgm:pt>
    <dgm:pt modelId="{04DCAC7C-2B74-4D76-A357-B35C2CFBE2F4}" type="pres">
      <dgm:prSet presAssocID="{1158A9D8-72B6-4EFE-BAA3-3B73E7A44B62}" presName="diagram" presStyleCnt="0">
        <dgm:presLayoutVars>
          <dgm:chPref val="1"/>
          <dgm:dir/>
          <dgm:animOne val="branch"/>
          <dgm:animLvl val="lvl"/>
          <dgm:resizeHandles/>
        </dgm:presLayoutVars>
      </dgm:prSet>
      <dgm:spPr/>
    </dgm:pt>
    <dgm:pt modelId="{56801CB4-B3D6-4B2C-848C-E36F71575B27}" type="pres">
      <dgm:prSet presAssocID="{A875BA44-FE93-4C56-ABB3-585A955E45C8}" presName="root" presStyleCnt="0"/>
      <dgm:spPr/>
    </dgm:pt>
    <dgm:pt modelId="{7A5EDE3D-FCC4-4BFC-B014-7F781704719C}" type="pres">
      <dgm:prSet presAssocID="{A875BA44-FE93-4C56-ABB3-585A955E45C8}" presName="rootComposite" presStyleCnt="0"/>
      <dgm:spPr/>
    </dgm:pt>
    <dgm:pt modelId="{11CA4A1F-3825-484F-9ABA-9C4C876ED4C5}" type="pres">
      <dgm:prSet presAssocID="{A875BA44-FE93-4C56-ABB3-585A955E45C8}" presName="rootText" presStyleLbl="node1" presStyleIdx="0" presStyleCnt="3"/>
      <dgm:spPr/>
    </dgm:pt>
    <dgm:pt modelId="{86798CB9-F637-448F-A045-F59647BEB416}" type="pres">
      <dgm:prSet presAssocID="{A875BA44-FE93-4C56-ABB3-585A955E45C8}" presName="rootConnector" presStyleLbl="node1" presStyleIdx="0" presStyleCnt="3"/>
      <dgm:spPr/>
    </dgm:pt>
    <dgm:pt modelId="{8152A0B0-3FD6-471D-A1F6-F74BD1AEAA94}" type="pres">
      <dgm:prSet presAssocID="{A875BA44-FE93-4C56-ABB3-585A955E45C8}" presName="childShape" presStyleCnt="0"/>
      <dgm:spPr/>
    </dgm:pt>
    <dgm:pt modelId="{570F1D35-939C-4F64-9089-4B4C944397B4}" type="pres">
      <dgm:prSet presAssocID="{B0563D1F-1415-4B85-BE5E-4E8DCA96B856}" presName="root" presStyleCnt="0"/>
      <dgm:spPr/>
    </dgm:pt>
    <dgm:pt modelId="{912F8FB5-3FF2-49A5-A28B-435007C8F4D0}" type="pres">
      <dgm:prSet presAssocID="{B0563D1F-1415-4B85-BE5E-4E8DCA96B856}" presName="rootComposite" presStyleCnt="0"/>
      <dgm:spPr/>
    </dgm:pt>
    <dgm:pt modelId="{4DE6FF43-D4AB-403A-9883-6BB630C41EFE}" type="pres">
      <dgm:prSet presAssocID="{B0563D1F-1415-4B85-BE5E-4E8DCA96B856}" presName="rootText" presStyleLbl="node1" presStyleIdx="1" presStyleCnt="3"/>
      <dgm:spPr>
        <a:prstGeom prst="irregularSeal1">
          <a:avLst/>
        </a:prstGeom>
      </dgm:spPr>
    </dgm:pt>
    <dgm:pt modelId="{A05E841B-5589-4E44-9705-2E59ADD60AC8}" type="pres">
      <dgm:prSet presAssocID="{B0563D1F-1415-4B85-BE5E-4E8DCA96B856}" presName="rootConnector" presStyleLbl="node1" presStyleIdx="1" presStyleCnt="3"/>
      <dgm:spPr/>
    </dgm:pt>
    <dgm:pt modelId="{5B7EF967-CF0E-43FC-A20A-45653285624E}" type="pres">
      <dgm:prSet presAssocID="{B0563D1F-1415-4B85-BE5E-4E8DCA96B856}" presName="childShape" presStyleCnt="0"/>
      <dgm:spPr/>
    </dgm:pt>
    <dgm:pt modelId="{CEAA2721-25FC-4D66-9899-194FF8188667}" type="pres">
      <dgm:prSet presAssocID="{06FD0125-4365-4235-ABEA-ADCB7D5E9A35}" presName="root" presStyleCnt="0"/>
      <dgm:spPr/>
    </dgm:pt>
    <dgm:pt modelId="{2BB9DBCC-BA94-4EBE-9302-DA41E7EF8A41}" type="pres">
      <dgm:prSet presAssocID="{06FD0125-4365-4235-ABEA-ADCB7D5E9A35}" presName="rootComposite" presStyleCnt="0"/>
      <dgm:spPr/>
    </dgm:pt>
    <dgm:pt modelId="{B528F37D-B229-412C-91FA-9551367C8563}" type="pres">
      <dgm:prSet presAssocID="{06FD0125-4365-4235-ABEA-ADCB7D5E9A35}" presName="rootText" presStyleLbl="node1" presStyleIdx="2" presStyleCnt="3"/>
      <dgm:spPr/>
    </dgm:pt>
    <dgm:pt modelId="{6BAE0205-9C6B-43F0-8CF4-EAA40C6BD31B}" type="pres">
      <dgm:prSet presAssocID="{06FD0125-4365-4235-ABEA-ADCB7D5E9A35}" presName="rootConnector" presStyleLbl="node1" presStyleIdx="2" presStyleCnt="3"/>
      <dgm:spPr/>
    </dgm:pt>
    <dgm:pt modelId="{8E1D093E-F10C-4E22-853E-931A64CB1C0B}" type="pres">
      <dgm:prSet presAssocID="{06FD0125-4365-4235-ABEA-ADCB7D5E9A35}" presName="childShape" presStyleCnt="0"/>
      <dgm:spPr/>
    </dgm:pt>
  </dgm:ptLst>
  <dgm:cxnLst>
    <dgm:cxn modelId="{C4D2C729-F548-46AA-AFDF-C833DB1AE67B}" type="presOf" srcId="{B0563D1F-1415-4B85-BE5E-4E8DCA96B856}" destId="{4DE6FF43-D4AB-403A-9883-6BB630C41EFE}" srcOrd="0" destOrd="0" presId="urn:microsoft.com/office/officeart/2005/8/layout/hierarchy3"/>
    <dgm:cxn modelId="{2C270130-5758-4101-AC2F-C53DF48E84BD}" type="presOf" srcId="{A875BA44-FE93-4C56-ABB3-585A955E45C8}" destId="{11CA4A1F-3825-484F-9ABA-9C4C876ED4C5}" srcOrd="0" destOrd="0" presId="urn:microsoft.com/office/officeart/2005/8/layout/hierarchy3"/>
    <dgm:cxn modelId="{1A8AD04C-C614-47A4-85FD-C70B157CC4DD}" srcId="{1158A9D8-72B6-4EFE-BAA3-3B73E7A44B62}" destId="{B0563D1F-1415-4B85-BE5E-4E8DCA96B856}" srcOrd="1" destOrd="0" parTransId="{7F157402-699F-44DB-9CA5-E4295E1DA27B}" sibTransId="{4991A8C7-8776-4C10-BC2D-B4EC28EFAB7F}"/>
    <dgm:cxn modelId="{6401786D-2B9D-46B3-AAC5-32F36F536B34}" srcId="{1158A9D8-72B6-4EFE-BAA3-3B73E7A44B62}" destId="{A875BA44-FE93-4C56-ABB3-585A955E45C8}" srcOrd="0" destOrd="0" parTransId="{B09A93FC-D97C-4B9F-84A8-AC63DB730252}" sibTransId="{2E0B91E1-3934-42FA-A8F1-1383170ECADA}"/>
    <dgm:cxn modelId="{FDEC6A6E-0897-499B-8A14-68BC1F599738}" type="presOf" srcId="{B0563D1F-1415-4B85-BE5E-4E8DCA96B856}" destId="{A05E841B-5589-4E44-9705-2E59ADD60AC8}" srcOrd="1" destOrd="0" presId="urn:microsoft.com/office/officeart/2005/8/layout/hierarchy3"/>
    <dgm:cxn modelId="{F0002D53-B95E-47DD-BAD0-CF15BB49D5D7}" type="presOf" srcId="{1158A9D8-72B6-4EFE-BAA3-3B73E7A44B62}" destId="{04DCAC7C-2B74-4D76-A357-B35C2CFBE2F4}" srcOrd="0" destOrd="0" presId="urn:microsoft.com/office/officeart/2005/8/layout/hierarchy3"/>
    <dgm:cxn modelId="{37E5E484-9DF5-4709-83A5-FC7AB49EC4DF}" type="presOf" srcId="{06FD0125-4365-4235-ABEA-ADCB7D5E9A35}" destId="{B528F37D-B229-412C-91FA-9551367C8563}" srcOrd="0" destOrd="0" presId="urn:microsoft.com/office/officeart/2005/8/layout/hierarchy3"/>
    <dgm:cxn modelId="{8AAC94D8-A8B6-40B0-B727-C0B13B174358}" srcId="{1158A9D8-72B6-4EFE-BAA3-3B73E7A44B62}" destId="{06FD0125-4365-4235-ABEA-ADCB7D5E9A35}" srcOrd="2" destOrd="0" parTransId="{61641394-72B6-420C-B424-EEA5BCB55712}" sibTransId="{3521C579-CAC3-46D4-B80E-B2325E2A9253}"/>
    <dgm:cxn modelId="{39D0C5DE-6275-4EBE-8F4D-EBF4D6E133E5}" type="presOf" srcId="{06FD0125-4365-4235-ABEA-ADCB7D5E9A35}" destId="{6BAE0205-9C6B-43F0-8CF4-EAA40C6BD31B}" srcOrd="1" destOrd="0" presId="urn:microsoft.com/office/officeart/2005/8/layout/hierarchy3"/>
    <dgm:cxn modelId="{3ECDF1F1-81CF-4AAD-994B-2CB471060DC3}" type="presOf" srcId="{A875BA44-FE93-4C56-ABB3-585A955E45C8}" destId="{86798CB9-F637-448F-A045-F59647BEB416}" srcOrd="1" destOrd="0" presId="urn:microsoft.com/office/officeart/2005/8/layout/hierarchy3"/>
    <dgm:cxn modelId="{134AB7C6-FCCC-4B88-97A6-711F1AF63DD3}" type="presParOf" srcId="{04DCAC7C-2B74-4D76-A357-B35C2CFBE2F4}" destId="{56801CB4-B3D6-4B2C-848C-E36F71575B27}" srcOrd="0" destOrd="0" presId="urn:microsoft.com/office/officeart/2005/8/layout/hierarchy3"/>
    <dgm:cxn modelId="{175C17AF-4EDC-4C49-AD5E-C3E665A2F4CC}" type="presParOf" srcId="{56801CB4-B3D6-4B2C-848C-E36F71575B27}" destId="{7A5EDE3D-FCC4-4BFC-B014-7F781704719C}" srcOrd="0" destOrd="0" presId="urn:microsoft.com/office/officeart/2005/8/layout/hierarchy3"/>
    <dgm:cxn modelId="{7A59DC2E-E642-4F73-BD9A-5CBAC5691F4E}" type="presParOf" srcId="{7A5EDE3D-FCC4-4BFC-B014-7F781704719C}" destId="{11CA4A1F-3825-484F-9ABA-9C4C876ED4C5}" srcOrd="0" destOrd="0" presId="urn:microsoft.com/office/officeart/2005/8/layout/hierarchy3"/>
    <dgm:cxn modelId="{2B2248C6-EA3D-4941-8A30-C295C4D754F6}" type="presParOf" srcId="{7A5EDE3D-FCC4-4BFC-B014-7F781704719C}" destId="{86798CB9-F637-448F-A045-F59647BEB416}" srcOrd="1" destOrd="0" presId="urn:microsoft.com/office/officeart/2005/8/layout/hierarchy3"/>
    <dgm:cxn modelId="{9D6AC79D-1833-4BB8-96EF-C885754CC6AD}" type="presParOf" srcId="{56801CB4-B3D6-4B2C-848C-E36F71575B27}" destId="{8152A0B0-3FD6-471D-A1F6-F74BD1AEAA94}" srcOrd="1" destOrd="0" presId="urn:microsoft.com/office/officeart/2005/8/layout/hierarchy3"/>
    <dgm:cxn modelId="{E95ACA6E-9036-4FA3-9202-90CF7C9FE058}" type="presParOf" srcId="{04DCAC7C-2B74-4D76-A357-B35C2CFBE2F4}" destId="{570F1D35-939C-4F64-9089-4B4C944397B4}" srcOrd="1" destOrd="0" presId="urn:microsoft.com/office/officeart/2005/8/layout/hierarchy3"/>
    <dgm:cxn modelId="{9E47B735-F608-4CC1-BCA8-429CCF483942}" type="presParOf" srcId="{570F1D35-939C-4F64-9089-4B4C944397B4}" destId="{912F8FB5-3FF2-49A5-A28B-435007C8F4D0}" srcOrd="0" destOrd="0" presId="urn:microsoft.com/office/officeart/2005/8/layout/hierarchy3"/>
    <dgm:cxn modelId="{AD6CA09A-F781-498E-96F5-4B712AC91DEC}" type="presParOf" srcId="{912F8FB5-3FF2-49A5-A28B-435007C8F4D0}" destId="{4DE6FF43-D4AB-403A-9883-6BB630C41EFE}" srcOrd="0" destOrd="0" presId="urn:microsoft.com/office/officeart/2005/8/layout/hierarchy3"/>
    <dgm:cxn modelId="{4846A377-D4DE-439C-B16E-7C7EE406784A}" type="presParOf" srcId="{912F8FB5-3FF2-49A5-A28B-435007C8F4D0}" destId="{A05E841B-5589-4E44-9705-2E59ADD60AC8}" srcOrd="1" destOrd="0" presId="urn:microsoft.com/office/officeart/2005/8/layout/hierarchy3"/>
    <dgm:cxn modelId="{947C15D1-5E8A-4C21-8736-CB08FDB56B09}" type="presParOf" srcId="{570F1D35-939C-4F64-9089-4B4C944397B4}" destId="{5B7EF967-CF0E-43FC-A20A-45653285624E}" srcOrd="1" destOrd="0" presId="urn:microsoft.com/office/officeart/2005/8/layout/hierarchy3"/>
    <dgm:cxn modelId="{EF3A4048-E64D-4BFF-A5E8-44B06D1A4BFC}" type="presParOf" srcId="{04DCAC7C-2B74-4D76-A357-B35C2CFBE2F4}" destId="{CEAA2721-25FC-4D66-9899-194FF8188667}" srcOrd="2" destOrd="0" presId="urn:microsoft.com/office/officeart/2005/8/layout/hierarchy3"/>
    <dgm:cxn modelId="{5D66B927-9A00-4A8D-888E-811629792EEB}" type="presParOf" srcId="{CEAA2721-25FC-4D66-9899-194FF8188667}" destId="{2BB9DBCC-BA94-4EBE-9302-DA41E7EF8A41}" srcOrd="0" destOrd="0" presId="urn:microsoft.com/office/officeart/2005/8/layout/hierarchy3"/>
    <dgm:cxn modelId="{B0DFD0FD-D33A-4100-8B77-C5D6F54B6DEE}" type="presParOf" srcId="{2BB9DBCC-BA94-4EBE-9302-DA41E7EF8A41}" destId="{B528F37D-B229-412C-91FA-9551367C8563}" srcOrd="0" destOrd="0" presId="urn:microsoft.com/office/officeart/2005/8/layout/hierarchy3"/>
    <dgm:cxn modelId="{C6BAEC2C-17E3-44A3-9E97-C41E3ECA6C55}" type="presParOf" srcId="{2BB9DBCC-BA94-4EBE-9302-DA41E7EF8A41}" destId="{6BAE0205-9C6B-43F0-8CF4-EAA40C6BD31B}" srcOrd="1" destOrd="0" presId="urn:microsoft.com/office/officeart/2005/8/layout/hierarchy3"/>
    <dgm:cxn modelId="{DE629FCA-10DF-4E94-8029-A5A486D90EDA}" type="presParOf" srcId="{CEAA2721-25FC-4D66-9899-194FF8188667}" destId="{8E1D093E-F10C-4E22-853E-931A64CB1C0B}"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E8F369-C5BF-4218-B1D7-49EC3D24C15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61DE58B3-CEF2-494C-A00E-748DA0D13CC8}">
      <dgm:prSet/>
      <dgm:spPr/>
      <dgm:t>
        <a:bodyPr/>
        <a:lstStyle/>
        <a:p>
          <a:r>
            <a:rPr lang="en-US" dirty="0"/>
            <a:t>Allows agencies to respond to requests for public records without disclosing location of a survivor</a:t>
          </a:r>
        </a:p>
      </dgm:t>
    </dgm:pt>
    <dgm:pt modelId="{6E1898AE-A327-4091-98D9-62B9631EAACB}" type="parTrans" cxnId="{C4B5D662-F547-4A4D-AE03-74B2DA4A3D22}">
      <dgm:prSet/>
      <dgm:spPr/>
      <dgm:t>
        <a:bodyPr/>
        <a:lstStyle/>
        <a:p>
          <a:endParaRPr lang="en-US"/>
        </a:p>
      </dgm:t>
    </dgm:pt>
    <dgm:pt modelId="{4AB3AEDF-9195-44AE-B3EE-704BEA425C69}" type="sibTrans" cxnId="{C4B5D662-F547-4A4D-AE03-74B2DA4A3D22}">
      <dgm:prSet/>
      <dgm:spPr/>
      <dgm:t>
        <a:bodyPr/>
        <a:lstStyle/>
        <a:p>
          <a:endParaRPr lang="en-US"/>
        </a:p>
      </dgm:t>
    </dgm:pt>
    <dgm:pt modelId="{4765DCF6-B85D-4692-B13B-9675D0F901AF}">
      <dgm:prSet/>
      <dgm:spPr/>
      <dgm:t>
        <a:bodyPr/>
        <a:lstStyle/>
        <a:p>
          <a:r>
            <a:rPr lang="en-US"/>
            <a:t>Enable interagency cooperation with OSOS in providing address confidentiality for victims</a:t>
          </a:r>
        </a:p>
      </dgm:t>
    </dgm:pt>
    <dgm:pt modelId="{9E726280-EB33-4880-AB68-CC7DCDF58EB9}" type="parTrans" cxnId="{B92F4109-9414-4747-B981-5C8BA94D999D}">
      <dgm:prSet/>
      <dgm:spPr/>
      <dgm:t>
        <a:bodyPr/>
        <a:lstStyle/>
        <a:p>
          <a:endParaRPr lang="en-US"/>
        </a:p>
      </dgm:t>
    </dgm:pt>
    <dgm:pt modelId="{D2C45D9A-2663-4C2F-A3C9-4259DEA41568}" type="sibTrans" cxnId="{B92F4109-9414-4747-B981-5C8BA94D999D}">
      <dgm:prSet/>
      <dgm:spPr/>
      <dgm:t>
        <a:bodyPr/>
        <a:lstStyle/>
        <a:p>
          <a:endParaRPr lang="en-US"/>
        </a:p>
      </dgm:t>
    </dgm:pt>
    <dgm:pt modelId="{379FCEFE-81E0-4141-A447-068BA75CE27F}">
      <dgm:prSet/>
      <dgm:spPr/>
      <dgm:t>
        <a:bodyPr/>
        <a:lstStyle/>
        <a:p>
          <a:r>
            <a:rPr lang="en-US" dirty="0"/>
            <a:t>Enable agencies to accept a participant’s use of an address designated by OSOS as a substitute address</a:t>
          </a:r>
        </a:p>
      </dgm:t>
    </dgm:pt>
    <dgm:pt modelId="{7425A50B-32B7-48DA-B931-6CA5E9F49515}" type="parTrans" cxnId="{F39753FC-F38B-41DF-AF5F-EAE9368C0DF6}">
      <dgm:prSet/>
      <dgm:spPr/>
      <dgm:t>
        <a:bodyPr/>
        <a:lstStyle/>
        <a:p>
          <a:endParaRPr lang="en-US"/>
        </a:p>
      </dgm:t>
    </dgm:pt>
    <dgm:pt modelId="{0925A8D7-235A-4B17-9371-BEF05FC458AB}" type="sibTrans" cxnId="{F39753FC-F38B-41DF-AF5F-EAE9368C0DF6}">
      <dgm:prSet/>
      <dgm:spPr/>
      <dgm:t>
        <a:bodyPr/>
        <a:lstStyle/>
        <a:p>
          <a:endParaRPr lang="en-US"/>
        </a:p>
      </dgm:t>
    </dgm:pt>
    <dgm:pt modelId="{A717CFD7-9B28-4A6B-BBDB-7A53EA90E0B5}" type="pres">
      <dgm:prSet presAssocID="{6EE8F369-C5BF-4218-B1D7-49EC3D24C155}" presName="vert0" presStyleCnt="0">
        <dgm:presLayoutVars>
          <dgm:dir/>
          <dgm:animOne val="branch"/>
          <dgm:animLvl val="lvl"/>
        </dgm:presLayoutVars>
      </dgm:prSet>
      <dgm:spPr/>
    </dgm:pt>
    <dgm:pt modelId="{9C96A8EF-6DC7-4C4C-85F3-22D52D87D91F}" type="pres">
      <dgm:prSet presAssocID="{61DE58B3-CEF2-494C-A00E-748DA0D13CC8}" presName="thickLine" presStyleLbl="alignNode1" presStyleIdx="0" presStyleCnt="3"/>
      <dgm:spPr/>
    </dgm:pt>
    <dgm:pt modelId="{70252435-BAC0-499D-ACE5-1377D887FB95}" type="pres">
      <dgm:prSet presAssocID="{61DE58B3-CEF2-494C-A00E-748DA0D13CC8}" presName="horz1" presStyleCnt="0"/>
      <dgm:spPr/>
    </dgm:pt>
    <dgm:pt modelId="{BFC9066E-5E22-4B7B-AF6F-822591C3F555}" type="pres">
      <dgm:prSet presAssocID="{61DE58B3-CEF2-494C-A00E-748DA0D13CC8}" presName="tx1" presStyleLbl="revTx" presStyleIdx="0" presStyleCnt="3"/>
      <dgm:spPr/>
    </dgm:pt>
    <dgm:pt modelId="{F67018FB-0165-48E8-ABDE-E9300C188DFC}" type="pres">
      <dgm:prSet presAssocID="{61DE58B3-CEF2-494C-A00E-748DA0D13CC8}" presName="vert1" presStyleCnt="0"/>
      <dgm:spPr/>
    </dgm:pt>
    <dgm:pt modelId="{EFEAC5B5-0955-42EB-94B2-8A45B242F683}" type="pres">
      <dgm:prSet presAssocID="{4765DCF6-B85D-4692-B13B-9675D0F901AF}" presName="thickLine" presStyleLbl="alignNode1" presStyleIdx="1" presStyleCnt="3"/>
      <dgm:spPr/>
    </dgm:pt>
    <dgm:pt modelId="{3903BE83-47A0-4757-88B6-2D75F16896D5}" type="pres">
      <dgm:prSet presAssocID="{4765DCF6-B85D-4692-B13B-9675D0F901AF}" presName="horz1" presStyleCnt="0"/>
      <dgm:spPr/>
    </dgm:pt>
    <dgm:pt modelId="{F10BA68A-51A8-47F2-A3FA-9AF11FEEC135}" type="pres">
      <dgm:prSet presAssocID="{4765DCF6-B85D-4692-B13B-9675D0F901AF}" presName="tx1" presStyleLbl="revTx" presStyleIdx="1" presStyleCnt="3"/>
      <dgm:spPr/>
    </dgm:pt>
    <dgm:pt modelId="{92B49A1B-127E-4454-92CE-81AF489A2358}" type="pres">
      <dgm:prSet presAssocID="{4765DCF6-B85D-4692-B13B-9675D0F901AF}" presName="vert1" presStyleCnt="0"/>
      <dgm:spPr/>
    </dgm:pt>
    <dgm:pt modelId="{08E71E96-7CDA-4C31-9852-1EA75ECF13F2}" type="pres">
      <dgm:prSet presAssocID="{379FCEFE-81E0-4141-A447-068BA75CE27F}" presName="thickLine" presStyleLbl="alignNode1" presStyleIdx="2" presStyleCnt="3"/>
      <dgm:spPr/>
    </dgm:pt>
    <dgm:pt modelId="{03CB6D05-EE34-4724-BF16-0C2A87A91B28}" type="pres">
      <dgm:prSet presAssocID="{379FCEFE-81E0-4141-A447-068BA75CE27F}" presName="horz1" presStyleCnt="0"/>
      <dgm:spPr/>
    </dgm:pt>
    <dgm:pt modelId="{B4B9DCD9-FBE2-493A-9645-F63147317713}" type="pres">
      <dgm:prSet presAssocID="{379FCEFE-81E0-4141-A447-068BA75CE27F}" presName="tx1" presStyleLbl="revTx" presStyleIdx="2" presStyleCnt="3"/>
      <dgm:spPr/>
    </dgm:pt>
    <dgm:pt modelId="{6042EAFE-2B5F-4992-AEF6-624BF02D2400}" type="pres">
      <dgm:prSet presAssocID="{379FCEFE-81E0-4141-A447-068BA75CE27F}" presName="vert1" presStyleCnt="0"/>
      <dgm:spPr/>
    </dgm:pt>
  </dgm:ptLst>
  <dgm:cxnLst>
    <dgm:cxn modelId="{B92F4109-9414-4747-B981-5C8BA94D999D}" srcId="{6EE8F369-C5BF-4218-B1D7-49EC3D24C155}" destId="{4765DCF6-B85D-4692-B13B-9675D0F901AF}" srcOrd="1" destOrd="0" parTransId="{9E726280-EB33-4880-AB68-CC7DCDF58EB9}" sibTransId="{D2C45D9A-2663-4C2F-A3C9-4259DEA41568}"/>
    <dgm:cxn modelId="{C4B5D662-F547-4A4D-AE03-74B2DA4A3D22}" srcId="{6EE8F369-C5BF-4218-B1D7-49EC3D24C155}" destId="{61DE58B3-CEF2-494C-A00E-748DA0D13CC8}" srcOrd="0" destOrd="0" parTransId="{6E1898AE-A327-4091-98D9-62B9631EAACB}" sibTransId="{4AB3AEDF-9195-44AE-B3EE-704BEA425C69}"/>
    <dgm:cxn modelId="{FECB5B7F-03F4-403D-9A03-7034055F70B1}" type="presOf" srcId="{61DE58B3-CEF2-494C-A00E-748DA0D13CC8}" destId="{BFC9066E-5E22-4B7B-AF6F-822591C3F555}" srcOrd="0" destOrd="0" presId="urn:microsoft.com/office/officeart/2008/layout/LinedList"/>
    <dgm:cxn modelId="{DAE10995-8AA8-4477-B2E2-10355EAE304C}" type="presOf" srcId="{379FCEFE-81E0-4141-A447-068BA75CE27F}" destId="{B4B9DCD9-FBE2-493A-9645-F63147317713}" srcOrd="0" destOrd="0" presId="urn:microsoft.com/office/officeart/2008/layout/LinedList"/>
    <dgm:cxn modelId="{C9599096-2C83-44BD-8773-366101B49F22}" type="presOf" srcId="{6EE8F369-C5BF-4218-B1D7-49EC3D24C155}" destId="{A717CFD7-9B28-4A6B-BBDB-7A53EA90E0B5}" srcOrd="0" destOrd="0" presId="urn:microsoft.com/office/officeart/2008/layout/LinedList"/>
    <dgm:cxn modelId="{33830698-B480-4ADC-BCD5-CD50224FFC40}" type="presOf" srcId="{4765DCF6-B85D-4692-B13B-9675D0F901AF}" destId="{F10BA68A-51A8-47F2-A3FA-9AF11FEEC135}" srcOrd="0" destOrd="0" presId="urn:microsoft.com/office/officeart/2008/layout/LinedList"/>
    <dgm:cxn modelId="{F39753FC-F38B-41DF-AF5F-EAE9368C0DF6}" srcId="{6EE8F369-C5BF-4218-B1D7-49EC3D24C155}" destId="{379FCEFE-81E0-4141-A447-068BA75CE27F}" srcOrd="2" destOrd="0" parTransId="{7425A50B-32B7-48DA-B931-6CA5E9F49515}" sibTransId="{0925A8D7-235A-4B17-9371-BEF05FC458AB}"/>
    <dgm:cxn modelId="{C2201869-0BC4-4D5A-9016-8A16C1B398B3}" type="presParOf" srcId="{A717CFD7-9B28-4A6B-BBDB-7A53EA90E0B5}" destId="{9C96A8EF-6DC7-4C4C-85F3-22D52D87D91F}" srcOrd="0" destOrd="0" presId="urn:microsoft.com/office/officeart/2008/layout/LinedList"/>
    <dgm:cxn modelId="{61E4FE82-BA99-4D5C-BAF2-2356FAAD4B34}" type="presParOf" srcId="{A717CFD7-9B28-4A6B-BBDB-7A53EA90E0B5}" destId="{70252435-BAC0-499D-ACE5-1377D887FB95}" srcOrd="1" destOrd="0" presId="urn:microsoft.com/office/officeart/2008/layout/LinedList"/>
    <dgm:cxn modelId="{64A1D94B-DA17-4D7F-83B8-B63313F4E4AD}" type="presParOf" srcId="{70252435-BAC0-499D-ACE5-1377D887FB95}" destId="{BFC9066E-5E22-4B7B-AF6F-822591C3F555}" srcOrd="0" destOrd="0" presId="urn:microsoft.com/office/officeart/2008/layout/LinedList"/>
    <dgm:cxn modelId="{36403A02-B751-4C5C-A5BB-ACC89F74055A}" type="presParOf" srcId="{70252435-BAC0-499D-ACE5-1377D887FB95}" destId="{F67018FB-0165-48E8-ABDE-E9300C188DFC}" srcOrd="1" destOrd="0" presId="urn:microsoft.com/office/officeart/2008/layout/LinedList"/>
    <dgm:cxn modelId="{CD619393-DA59-4F08-B71F-ADCECE5A6586}" type="presParOf" srcId="{A717CFD7-9B28-4A6B-BBDB-7A53EA90E0B5}" destId="{EFEAC5B5-0955-42EB-94B2-8A45B242F683}" srcOrd="2" destOrd="0" presId="urn:microsoft.com/office/officeart/2008/layout/LinedList"/>
    <dgm:cxn modelId="{C2F137B6-499B-457B-AACB-797A289B01D2}" type="presParOf" srcId="{A717CFD7-9B28-4A6B-BBDB-7A53EA90E0B5}" destId="{3903BE83-47A0-4757-88B6-2D75F16896D5}" srcOrd="3" destOrd="0" presId="urn:microsoft.com/office/officeart/2008/layout/LinedList"/>
    <dgm:cxn modelId="{6720302E-F739-4811-83BE-7D149C0E4487}" type="presParOf" srcId="{3903BE83-47A0-4757-88B6-2D75F16896D5}" destId="{F10BA68A-51A8-47F2-A3FA-9AF11FEEC135}" srcOrd="0" destOrd="0" presId="urn:microsoft.com/office/officeart/2008/layout/LinedList"/>
    <dgm:cxn modelId="{FCAD7DA9-3E4B-4851-AB0A-D51FD8EB8C8C}" type="presParOf" srcId="{3903BE83-47A0-4757-88B6-2D75F16896D5}" destId="{92B49A1B-127E-4454-92CE-81AF489A2358}" srcOrd="1" destOrd="0" presId="urn:microsoft.com/office/officeart/2008/layout/LinedList"/>
    <dgm:cxn modelId="{9A8F50A9-AB0D-40D4-AB91-BB48E57367C0}" type="presParOf" srcId="{A717CFD7-9B28-4A6B-BBDB-7A53EA90E0B5}" destId="{08E71E96-7CDA-4C31-9852-1EA75ECF13F2}" srcOrd="4" destOrd="0" presId="urn:microsoft.com/office/officeart/2008/layout/LinedList"/>
    <dgm:cxn modelId="{9E657E7F-0B12-40DD-BEA5-AD9F6CE035B7}" type="presParOf" srcId="{A717CFD7-9B28-4A6B-BBDB-7A53EA90E0B5}" destId="{03CB6D05-EE34-4724-BF16-0C2A87A91B28}" srcOrd="5" destOrd="0" presId="urn:microsoft.com/office/officeart/2008/layout/LinedList"/>
    <dgm:cxn modelId="{BC128D7C-5F8B-4EC6-A493-FEA6103F580B}" type="presParOf" srcId="{03CB6D05-EE34-4724-BF16-0C2A87A91B28}" destId="{B4B9DCD9-FBE2-493A-9645-F63147317713}" srcOrd="0" destOrd="0" presId="urn:microsoft.com/office/officeart/2008/layout/LinedList"/>
    <dgm:cxn modelId="{E2ED0A02-3D5B-491E-AAB9-CEA96EAC5C17}" type="presParOf" srcId="{03CB6D05-EE34-4724-BF16-0C2A87A91B28}" destId="{6042EAFE-2B5F-4992-AEF6-624BF02D240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ADD662-FADB-45BE-93DA-B2E74A822D57}" type="doc">
      <dgm:prSet loTypeId="urn:microsoft.com/office/officeart/2005/8/layout/process4" loCatId="process" qsTypeId="urn:microsoft.com/office/officeart/2005/8/quickstyle/simple5" qsCatId="simple" csTypeId="urn:microsoft.com/office/officeart/2005/8/colors/accent0_3" csCatId="mainScheme" phldr="1"/>
      <dgm:spPr/>
      <dgm:t>
        <a:bodyPr/>
        <a:lstStyle/>
        <a:p>
          <a:endParaRPr lang="en-US"/>
        </a:p>
      </dgm:t>
    </dgm:pt>
    <dgm:pt modelId="{A40A11EC-1F98-4ED4-8CE7-0EA3794B44B0}">
      <dgm:prSet custT="1"/>
      <dgm:spPr>
        <a:solidFill>
          <a:schemeClr val="accent1">
            <a:lumMod val="50000"/>
          </a:schemeClr>
        </a:solidFill>
      </dgm:spPr>
      <dgm:t>
        <a:bodyPr/>
        <a:lstStyle/>
        <a:p>
          <a:r>
            <a:rPr lang="en-US" sz="2800" dirty="0"/>
            <a:t>Statewide program serving survivors of: </a:t>
          </a:r>
        </a:p>
      </dgm:t>
    </dgm:pt>
    <dgm:pt modelId="{6DC71125-74B5-4224-B6DE-F0BB7F5B78E0}" type="parTrans" cxnId="{AF580926-9ADD-42F0-808E-C3C9EC85A903}">
      <dgm:prSet/>
      <dgm:spPr/>
      <dgm:t>
        <a:bodyPr/>
        <a:lstStyle/>
        <a:p>
          <a:endParaRPr lang="en-US"/>
        </a:p>
      </dgm:t>
    </dgm:pt>
    <dgm:pt modelId="{EB7F65EA-1D0C-4654-8C5E-D2F30BAF20E2}" type="sibTrans" cxnId="{AF580926-9ADD-42F0-808E-C3C9EC85A903}">
      <dgm:prSet/>
      <dgm:spPr/>
      <dgm:t>
        <a:bodyPr/>
        <a:lstStyle/>
        <a:p>
          <a:endParaRPr lang="en-US"/>
        </a:p>
      </dgm:t>
    </dgm:pt>
    <dgm:pt modelId="{462DD044-69D4-41F1-ACAF-C20293172CB0}">
      <dgm:prSet custT="1"/>
      <dgm:spPr/>
      <dgm:t>
        <a:bodyPr/>
        <a:lstStyle/>
        <a:p>
          <a:r>
            <a:rPr lang="en-US" sz="1600" dirty="0"/>
            <a:t>domestic violence </a:t>
          </a:r>
        </a:p>
      </dgm:t>
    </dgm:pt>
    <dgm:pt modelId="{6D5A77BF-8365-4509-ABE0-C247B3B7E1A9}" type="parTrans" cxnId="{FE10C9FD-0179-46EC-A0FA-05F0244503A0}">
      <dgm:prSet/>
      <dgm:spPr/>
      <dgm:t>
        <a:bodyPr/>
        <a:lstStyle/>
        <a:p>
          <a:endParaRPr lang="en-US"/>
        </a:p>
      </dgm:t>
    </dgm:pt>
    <dgm:pt modelId="{F181B510-5175-4957-A3BA-495313A9DD46}" type="sibTrans" cxnId="{FE10C9FD-0179-46EC-A0FA-05F0244503A0}">
      <dgm:prSet/>
      <dgm:spPr/>
      <dgm:t>
        <a:bodyPr/>
        <a:lstStyle/>
        <a:p>
          <a:endParaRPr lang="en-US"/>
        </a:p>
      </dgm:t>
    </dgm:pt>
    <dgm:pt modelId="{C95D026D-3B50-4463-AEFA-1A983A4825B2}">
      <dgm:prSet custT="1"/>
      <dgm:spPr/>
      <dgm:t>
        <a:bodyPr/>
        <a:lstStyle/>
        <a:p>
          <a:r>
            <a:rPr lang="en-US" sz="1800" dirty="0"/>
            <a:t>sexual assault</a:t>
          </a:r>
        </a:p>
      </dgm:t>
    </dgm:pt>
    <dgm:pt modelId="{706D341B-29D1-494E-8E7B-33EACB4842CE}" type="parTrans" cxnId="{EC411E0E-AE66-4587-BB24-CCF31E78BF06}">
      <dgm:prSet/>
      <dgm:spPr/>
      <dgm:t>
        <a:bodyPr/>
        <a:lstStyle/>
        <a:p>
          <a:endParaRPr lang="en-US"/>
        </a:p>
      </dgm:t>
    </dgm:pt>
    <dgm:pt modelId="{0FEB9339-FA3B-4878-A0DA-2925A2617D47}" type="sibTrans" cxnId="{EC411E0E-AE66-4587-BB24-CCF31E78BF06}">
      <dgm:prSet/>
      <dgm:spPr/>
      <dgm:t>
        <a:bodyPr/>
        <a:lstStyle/>
        <a:p>
          <a:endParaRPr lang="en-US"/>
        </a:p>
      </dgm:t>
    </dgm:pt>
    <dgm:pt modelId="{C784EE06-097E-4C9F-A148-DBF44714AB7C}">
      <dgm:prSet custT="1"/>
      <dgm:spPr/>
      <dgm:t>
        <a:bodyPr/>
        <a:lstStyle/>
        <a:p>
          <a:r>
            <a:rPr lang="en-US" sz="1800" dirty="0"/>
            <a:t>stalking</a:t>
          </a:r>
        </a:p>
      </dgm:t>
    </dgm:pt>
    <dgm:pt modelId="{558FDB21-2B6D-435E-9C6F-EB19E00B5768}" type="parTrans" cxnId="{B8F08586-3BC6-4B59-A099-3C9713AAEA80}">
      <dgm:prSet/>
      <dgm:spPr/>
      <dgm:t>
        <a:bodyPr/>
        <a:lstStyle/>
        <a:p>
          <a:endParaRPr lang="en-US"/>
        </a:p>
      </dgm:t>
    </dgm:pt>
    <dgm:pt modelId="{1E9BDAA0-3CC4-4603-8BB5-1987B4421F34}" type="sibTrans" cxnId="{B8F08586-3BC6-4B59-A099-3C9713AAEA80}">
      <dgm:prSet/>
      <dgm:spPr/>
      <dgm:t>
        <a:bodyPr/>
        <a:lstStyle/>
        <a:p>
          <a:endParaRPr lang="en-US"/>
        </a:p>
      </dgm:t>
    </dgm:pt>
    <dgm:pt modelId="{741C2908-83AB-4C0E-A052-A47C24BB20DC}">
      <dgm:prSet/>
      <dgm:spPr/>
      <dgm:t>
        <a:bodyPr/>
        <a:lstStyle/>
        <a:p>
          <a:r>
            <a:rPr lang="en-US" dirty="0"/>
            <a:t>trafficking </a:t>
          </a:r>
        </a:p>
      </dgm:t>
    </dgm:pt>
    <dgm:pt modelId="{791826FC-F1EF-4F51-A179-76D95690755C}" type="parTrans" cxnId="{9E81D55C-778C-44D3-90BC-101075EED2C1}">
      <dgm:prSet/>
      <dgm:spPr/>
      <dgm:t>
        <a:bodyPr/>
        <a:lstStyle/>
        <a:p>
          <a:endParaRPr lang="en-US"/>
        </a:p>
      </dgm:t>
    </dgm:pt>
    <dgm:pt modelId="{2654BCDB-CD20-4AFF-A777-32175D7F355A}" type="sibTrans" cxnId="{9E81D55C-778C-44D3-90BC-101075EED2C1}">
      <dgm:prSet/>
      <dgm:spPr/>
      <dgm:t>
        <a:bodyPr/>
        <a:lstStyle/>
        <a:p>
          <a:endParaRPr lang="en-US"/>
        </a:p>
      </dgm:t>
    </dgm:pt>
    <dgm:pt modelId="{42FA8672-F666-41ED-A358-165B25FDC9D8}">
      <dgm:prSet custT="1"/>
      <dgm:spPr/>
      <dgm:t>
        <a:bodyPr/>
        <a:lstStyle/>
        <a:p>
          <a:r>
            <a:rPr lang="en-US" sz="1400" dirty="0"/>
            <a:t>criminal justice affiliates </a:t>
          </a:r>
        </a:p>
        <a:p>
          <a:r>
            <a:rPr lang="en-US" sz="1400" dirty="0"/>
            <a:t>+</a:t>
          </a:r>
        </a:p>
        <a:p>
          <a:r>
            <a:rPr lang="en-US" sz="1400" dirty="0"/>
            <a:t>elections officials</a:t>
          </a:r>
        </a:p>
        <a:p>
          <a:r>
            <a:rPr lang="en-US" sz="1400" dirty="0"/>
            <a:t> +</a:t>
          </a:r>
        </a:p>
        <a:p>
          <a:r>
            <a:rPr lang="en-US" sz="1400" dirty="0"/>
            <a:t> health care workers </a:t>
          </a:r>
        </a:p>
        <a:p>
          <a:r>
            <a:rPr lang="en-US" sz="1400" dirty="0"/>
            <a:t>subject to harassment</a:t>
          </a:r>
        </a:p>
      </dgm:t>
    </dgm:pt>
    <dgm:pt modelId="{4787F43F-C28E-4E67-BA24-8C686CD6F74E}" type="parTrans" cxnId="{FA66E386-C37F-43F5-A693-24C25564E6F9}">
      <dgm:prSet/>
      <dgm:spPr/>
      <dgm:t>
        <a:bodyPr/>
        <a:lstStyle/>
        <a:p>
          <a:endParaRPr lang="en-US"/>
        </a:p>
      </dgm:t>
    </dgm:pt>
    <dgm:pt modelId="{DF398C80-50CC-4862-ADC1-0A5B5913355C}" type="sibTrans" cxnId="{FA66E386-C37F-43F5-A693-24C25564E6F9}">
      <dgm:prSet/>
      <dgm:spPr/>
      <dgm:t>
        <a:bodyPr/>
        <a:lstStyle/>
        <a:p>
          <a:endParaRPr lang="en-US"/>
        </a:p>
      </dgm:t>
    </dgm:pt>
    <dgm:pt modelId="{EBAC4597-5CF2-4E12-AFC5-4BA64C581B4A}" type="pres">
      <dgm:prSet presAssocID="{2BADD662-FADB-45BE-93DA-B2E74A822D57}" presName="Name0" presStyleCnt="0">
        <dgm:presLayoutVars>
          <dgm:dir/>
          <dgm:animLvl val="lvl"/>
          <dgm:resizeHandles val="exact"/>
        </dgm:presLayoutVars>
      </dgm:prSet>
      <dgm:spPr/>
    </dgm:pt>
    <dgm:pt modelId="{47CA06ED-F90E-40F2-9CB0-981045503942}" type="pres">
      <dgm:prSet presAssocID="{A40A11EC-1F98-4ED4-8CE7-0EA3794B44B0}" presName="boxAndChildren" presStyleCnt="0"/>
      <dgm:spPr/>
    </dgm:pt>
    <dgm:pt modelId="{C6CFDE1D-F768-4D13-BE5C-218CB3CBC2DA}" type="pres">
      <dgm:prSet presAssocID="{A40A11EC-1F98-4ED4-8CE7-0EA3794B44B0}" presName="parentTextBox" presStyleLbl="node1" presStyleIdx="0" presStyleCnt="1"/>
      <dgm:spPr/>
    </dgm:pt>
    <dgm:pt modelId="{E3EB5069-14D3-4E78-89DF-FEF9CA5ACAD9}" type="pres">
      <dgm:prSet presAssocID="{A40A11EC-1F98-4ED4-8CE7-0EA3794B44B0}" presName="entireBox" presStyleLbl="node1" presStyleIdx="0" presStyleCnt="1" custLinFactNeighborX="3256" custLinFactNeighborY="-335"/>
      <dgm:spPr/>
    </dgm:pt>
    <dgm:pt modelId="{C5EB27FB-C7F5-4C01-8180-81F962E320D2}" type="pres">
      <dgm:prSet presAssocID="{A40A11EC-1F98-4ED4-8CE7-0EA3794B44B0}" presName="descendantBox" presStyleCnt="0"/>
      <dgm:spPr/>
    </dgm:pt>
    <dgm:pt modelId="{23621870-A5F3-4B24-97F9-5A0AD01239D8}" type="pres">
      <dgm:prSet presAssocID="{462DD044-69D4-41F1-ACAF-C20293172CB0}" presName="childTextBox" presStyleLbl="fgAccFollowNode1" presStyleIdx="0" presStyleCnt="5">
        <dgm:presLayoutVars>
          <dgm:bulletEnabled val="1"/>
        </dgm:presLayoutVars>
      </dgm:prSet>
      <dgm:spPr/>
    </dgm:pt>
    <dgm:pt modelId="{ED894688-716B-4A69-874F-594ABEB94592}" type="pres">
      <dgm:prSet presAssocID="{C95D026D-3B50-4463-AEFA-1A983A4825B2}" presName="childTextBox" presStyleLbl="fgAccFollowNode1" presStyleIdx="1" presStyleCnt="5">
        <dgm:presLayoutVars>
          <dgm:bulletEnabled val="1"/>
        </dgm:presLayoutVars>
      </dgm:prSet>
      <dgm:spPr/>
    </dgm:pt>
    <dgm:pt modelId="{8CDD1BB2-1268-49D2-A8E5-FE16E8A8FB92}" type="pres">
      <dgm:prSet presAssocID="{C784EE06-097E-4C9F-A148-DBF44714AB7C}" presName="childTextBox" presStyleLbl="fgAccFollowNode1" presStyleIdx="2" presStyleCnt="5">
        <dgm:presLayoutVars>
          <dgm:bulletEnabled val="1"/>
        </dgm:presLayoutVars>
      </dgm:prSet>
      <dgm:spPr/>
    </dgm:pt>
    <dgm:pt modelId="{D8D87AC9-3463-469E-A297-5F72CA87CFD3}" type="pres">
      <dgm:prSet presAssocID="{741C2908-83AB-4C0E-A052-A47C24BB20DC}" presName="childTextBox" presStyleLbl="fgAccFollowNode1" presStyleIdx="3" presStyleCnt="5">
        <dgm:presLayoutVars>
          <dgm:bulletEnabled val="1"/>
        </dgm:presLayoutVars>
      </dgm:prSet>
      <dgm:spPr/>
    </dgm:pt>
    <dgm:pt modelId="{C460317A-A7B3-4DF4-B175-A1D2AD2B6622}" type="pres">
      <dgm:prSet presAssocID="{42FA8672-F666-41ED-A358-165B25FDC9D8}" presName="childTextBox" presStyleLbl="fgAccFollowNode1" presStyleIdx="4" presStyleCnt="5">
        <dgm:presLayoutVars>
          <dgm:bulletEnabled val="1"/>
        </dgm:presLayoutVars>
      </dgm:prSet>
      <dgm:spPr/>
    </dgm:pt>
  </dgm:ptLst>
  <dgm:cxnLst>
    <dgm:cxn modelId="{8DC36D0C-36C3-4E4F-8B76-E8FE189FCE14}" type="presOf" srcId="{741C2908-83AB-4C0E-A052-A47C24BB20DC}" destId="{D8D87AC9-3463-469E-A297-5F72CA87CFD3}" srcOrd="0" destOrd="0" presId="urn:microsoft.com/office/officeart/2005/8/layout/process4"/>
    <dgm:cxn modelId="{EC411E0E-AE66-4587-BB24-CCF31E78BF06}" srcId="{A40A11EC-1F98-4ED4-8CE7-0EA3794B44B0}" destId="{C95D026D-3B50-4463-AEFA-1A983A4825B2}" srcOrd="1" destOrd="0" parTransId="{706D341B-29D1-494E-8E7B-33EACB4842CE}" sibTransId="{0FEB9339-FA3B-4878-A0DA-2925A2617D47}"/>
    <dgm:cxn modelId="{AF580926-9ADD-42F0-808E-C3C9EC85A903}" srcId="{2BADD662-FADB-45BE-93DA-B2E74A822D57}" destId="{A40A11EC-1F98-4ED4-8CE7-0EA3794B44B0}" srcOrd="0" destOrd="0" parTransId="{6DC71125-74B5-4224-B6DE-F0BB7F5B78E0}" sibTransId="{EB7F65EA-1D0C-4654-8C5E-D2F30BAF20E2}"/>
    <dgm:cxn modelId="{8EA80C31-CE7C-4749-A910-55999DE978EB}" type="presOf" srcId="{2BADD662-FADB-45BE-93DA-B2E74A822D57}" destId="{EBAC4597-5CF2-4E12-AFC5-4BA64C581B4A}" srcOrd="0" destOrd="0" presId="urn:microsoft.com/office/officeart/2005/8/layout/process4"/>
    <dgm:cxn modelId="{10A18B34-B6C9-4E73-9FD1-051FBA92B691}" type="presOf" srcId="{A40A11EC-1F98-4ED4-8CE7-0EA3794B44B0}" destId="{E3EB5069-14D3-4E78-89DF-FEF9CA5ACAD9}" srcOrd="1" destOrd="0" presId="urn:microsoft.com/office/officeart/2005/8/layout/process4"/>
    <dgm:cxn modelId="{137DEC3A-C866-4543-B7B3-2BBD188F9CAA}" type="presOf" srcId="{462DD044-69D4-41F1-ACAF-C20293172CB0}" destId="{23621870-A5F3-4B24-97F9-5A0AD01239D8}" srcOrd="0" destOrd="0" presId="urn:microsoft.com/office/officeart/2005/8/layout/process4"/>
    <dgm:cxn modelId="{9E81D55C-778C-44D3-90BC-101075EED2C1}" srcId="{A40A11EC-1F98-4ED4-8CE7-0EA3794B44B0}" destId="{741C2908-83AB-4C0E-A052-A47C24BB20DC}" srcOrd="3" destOrd="0" parTransId="{791826FC-F1EF-4F51-A179-76D95690755C}" sibTransId="{2654BCDB-CD20-4AFF-A777-32175D7F355A}"/>
    <dgm:cxn modelId="{F07FFA63-6C0E-4EC1-8634-0902D234075B}" type="presOf" srcId="{C95D026D-3B50-4463-AEFA-1A983A4825B2}" destId="{ED894688-716B-4A69-874F-594ABEB94592}" srcOrd="0" destOrd="0" presId="urn:microsoft.com/office/officeart/2005/8/layout/process4"/>
    <dgm:cxn modelId="{B8F08586-3BC6-4B59-A099-3C9713AAEA80}" srcId="{A40A11EC-1F98-4ED4-8CE7-0EA3794B44B0}" destId="{C784EE06-097E-4C9F-A148-DBF44714AB7C}" srcOrd="2" destOrd="0" parTransId="{558FDB21-2B6D-435E-9C6F-EB19E00B5768}" sibTransId="{1E9BDAA0-3CC4-4603-8BB5-1987B4421F34}"/>
    <dgm:cxn modelId="{FA66E386-C37F-43F5-A693-24C25564E6F9}" srcId="{A40A11EC-1F98-4ED4-8CE7-0EA3794B44B0}" destId="{42FA8672-F666-41ED-A358-165B25FDC9D8}" srcOrd="4" destOrd="0" parTransId="{4787F43F-C28E-4E67-BA24-8C686CD6F74E}" sibTransId="{DF398C80-50CC-4862-ADC1-0A5B5913355C}"/>
    <dgm:cxn modelId="{59B23E98-C6E2-4BE7-8178-CB221BB315A8}" type="presOf" srcId="{C784EE06-097E-4C9F-A148-DBF44714AB7C}" destId="{8CDD1BB2-1268-49D2-A8E5-FE16E8A8FB92}" srcOrd="0" destOrd="0" presId="urn:microsoft.com/office/officeart/2005/8/layout/process4"/>
    <dgm:cxn modelId="{C68ADBCE-C2B1-4F53-B9CD-F988BF6E4752}" type="presOf" srcId="{42FA8672-F666-41ED-A358-165B25FDC9D8}" destId="{C460317A-A7B3-4DF4-B175-A1D2AD2B6622}" srcOrd="0" destOrd="0" presId="urn:microsoft.com/office/officeart/2005/8/layout/process4"/>
    <dgm:cxn modelId="{822AFCF6-13FA-473C-95FD-F33374FF1917}" type="presOf" srcId="{A40A11EC-1F98-4ED4-8CE7-0EA3794B44B0}" destId="{C6CFDE1D-F768-4D13-BE5C-218CB3CBC2DA}" srcOrd="0" destOrd="0" presId="urn:microsoft.com/office/officeart/2005/8/layout/process4"/>
    <dgm:cxn modelId="{FE10C9FD-0179-46EC-A0FA-05F0244503A0}" srcId="{A40A11EC-1F98-4ED4-8CE7-0EA3794B44B0}" destId="{462DD044-69D4-41F1-ACAF-C20293172CB0}" srcOrd="0" destOrd="0" parTransId="{6D5A77BF-8365-4509-ABE0-C247B3B7E1A9}" sibTransId="{F181B510-5175-4957-A3BA-495313A9DD46}"/>
    <dgm:cxn modelId="{B9CC210F-97A0-4359-9504-1B0A332C05BB}" type="presParOf" srcId="{EBAC4597-5CF2-4E12-AFC5-4BA64C581B4A}" destId="{47CA06ED-F90E-40F2-9CB0-981045503942}" srcOrd="0" destOrd="0" presId="urn:microsoft.com/office/officeart/2005/8/layout/process4"/>
    <dgm:cxn modelId="{A071632E-D58C-4C9C-BF0E-3AE321BE5477}" type="presParOf" srcId="{47CA06ED-F90E-40F2-9CB0-981045503942}" destId="{C6CFDE1D-F768-4D13-BE5C-218CB3CBC2DA}" srcOrd="0" destOrd="0" presId="urn:microsoft.com/office/officeart/2005/8/layout/process4"/>
    <dgm:cxn modelId="{921FDA2D-B889-4BCC-AE84-9A015F8BB71D}" type="presParOf" srcId="{47CA06ED-F90E-40F2-9CB0-981045503942}" destId="{E3EB5069-14D3-4E78-89DF-FEF9CA5ACAD9}" srcOrd="1" destOrd="0" presId="urn:microsoft.com/office/officeart/2005/8/layout/process4"/>
    <dgm:cxn modelId="{27864B76-63E6-4DFB-A161-AB3482B324C3}" type="presParOf" srcId="{47CA06ED-F90E-40F2-9CB0-981045503942}" destId="{C5EB27FB-C7F5-4C01-8180-81F962E320D2}" srcOrd="2" destOrd="0" presId="urn:microsoft.com/office/officeart/2005/8/layout/process4"/>
    <dgm:cxn modelId="{5DDE78D0-DC08-4283-9114-65BA06035A54}" type="presParOf" srcId="{C5EB27FB-C7F5-4C01-8180-81F962E320D2}" destId="{23621870-A5F3-4B24-97F9-5A0AD01239D8}" srcOrd="0" destOrd="0" presId="urn:microsoft.com/office/officeart/2005/8/layout/process4"/>
    <dgm:cxn modelId="{840AAC6A-C965-4389-BA33-0BF12A63DAE1}" type="presParOf" srcId="{C5EB27FB-C7F5-4C01-8180-81F962E320D2}" destId="{ED894688-716B-4A69-874F-594ABEB94592}" srcOrd="1" destOrd="0" presId="urn:microsoft.com/office/officeart/2005/8/layout/process4"/>
    <dgm:cxn modelId="{27C042CD-E4C5-43AB-8260-31BCD3592B2A}" type="presParOf" srcId="{C5EB27FB-C7F5-4C01-8180-81F962E320D2}" destId="{8CDD1BB2-1268-49D2-A8E5-FE16E8A8FB92}" srcOrd="2" destOrd="0" presId="urn:microsoft.com/office/officeart/2005/8/layout/process4"/>
    <dgm:cxn modelId="{A547FEEF-20AA-47AF-962C-E97A0D3EB2C9}" type="presParOf" srcId="{C5EB27FB-C7F5-4C01-8180-81F962E320D2}" destId="{D8D87AC9-3463-469E-A297-5F72CA87CFD3}" srcOrd="3" destOrd="0" presId="urn:microsoft.com/office/officeart/2005/8/layout/process4"/>
    <dgm:cxn modelId="{C8AE8A28-407E-4F36-931F-328F573381C2}" type="presParOf" srcId="{C5EB27FB-C7F5-4C01-8180-81F962E320D2}" destId="{C460317A-A7B3-4DF4-B175-A1D2AD2B6622}" srcOrd="4"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0DF402-27DC-4351-841C-69DC35C867E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23D6EF1-49C2-42DE-870D-155733A1AC08}">
      <dgm:prSet/>
      <dgm:spPr/>
      <dgm:t>
        <a:bodyPr/>
        <a:lstStyle/>
        <a:p>
          <a:r>
            <a:rPr lang="en-US"/>
            <a:t>Written request to withdraw</a:t>
          </a:r>
        </a:p>
      </dgm:t>
    </dgm:pt>
    <dgm:pt modelId="{262996B4-1FCD-44DB-AF21-12DAEAFACEA7}" type="parTrans" cxnId="{54FA3740-490E-4A19-BA71-FC7041D3BF3B}">
      <dgm:prSet/>
      <dgm:spPr/>
      <dgm:t>
        <a:bodyPr/>
        <a:lstStyle/>
        <a:p>
          <a:endParaRPr lang="en-US"/>
        </a:p>
      </dgm:t>
    </dgm:pt>
    <dgm:pt modelId="{B76F5DBE-EA1A-487B-A3BB-0AB5D31E9B9C}" type="sibTrans" cxnId="{54FA3740-490E-4A19-BA71-FC7041D3BF3B}">
      <dgm:prSet/>
      <dgm:spPr/>
      <dgm:t>
        <a:bodyPr/>
        <a:lstStyle/>
        <a:p>
          <a:endParaRPr lang="en-US"/>
        </a:p>
      </dgm:t>
    </dgm:pt>
    <dgm:pt modelId="{D60DB008-75AF-4ED0-9D37-EF27D24E830D}">
      <dgm:prSet/>
      <dgm:spPr/>
      <dgm:t>
        <a:bodyPr/>
        <a:lstStyle/>
        <a:p>
          <a:r>
            <a:rPr lang="en-US" dirty="0"/>
            <a:t>Cancellation</a:t>
          </a:r>
        </a:p>
      </dgm:t>
    </dgm:pt>
    <dgm:pt modelId="{C6E5F9C4-10AB-4067-9E92-358938046797}" type="parTrans" cxnId="{9AA1CE9B-F33F-4D36-8832-663EE4BBF941}">
      <dgm:prSet/>
      <dgm:spPr/>
      <dgm:t>
        <a:bodyPr/>
        <a:lstStyle/>
        <a:p>
          <a:endParaRPr lang="en-US"/>
        </a:p>
      </dgm:t>
    </dgm:pt>
    <dgm:pt modelId="{B95270E1-4570-495C-87C6-14A21AD3DC55}" type="sibTrans" cxnId="{9AA1CE9B-F33F-4D36-8832-663EE4BBF941}">
      <dgm:prSet/>
      <dgm:spPr/>
      <dgm:t>
        <a:bodyPr/>
        <a:lstStyle/>
        <a:p>
          <a:endParaRPr lang="en-US"/>
        </a:p>
      </dgm:t>
    </dgm:pt>
    <dgm:pt modelId="{EF0F887C-86BF-422A-B04E-6C2EF4400705}">
      <dgm:prSet/>
      <dgm:spPr/>
      <dgm:t>
        <a:bodyPr/>
        <a:lstStyle/>
        <a:p>
          <a:r>
            <a:rPr lang="en-US"/>
            <a:t>Mail returned as nondeliverable, refused or unclaimed</a:t>
          </a:r>
        </a:p>
      </dgm:t>
    </dgm:pt>
    <dgm:pt modelId="{CA49A73B-5A3B-43FD-BD5C-7E802EA3CBD2}" type="parTrans" cxnId="{CE5DD735-1816-4DB1-BF8E-6CBB6B4A6631}">
      <dgm:prSet/>
      <dgm:spPr/>
      <dgm:t>
        <a:bodyPr/>
        <a:lstStyle/>
        <a:p>
          <a:endParaRPr lang="en-US"/>
        </a:p>
      </dgm:t>
    </dgm:pt>
    <dgm:pt modelId="{89331E8A-7EE0-411B-8767-E8E74BCAA784}" type="sibTrans" cxnId="{CE5DD735-1816-4DB1-BF8E-6CBB6B4A6631}">
      <dgm:prSet/>
      <dgm:spPr/>
      <dgm:t>
        <a:bodyPr/>
        <a:lstStyle/>
        <a:p>
          <a:endParaRPr lang="en-US"/>
        </a:p>
      </dgm:t>
    </dgm:pt>
    <dgm:pt modelId="{059AFD83-CDD6-4AE4-B86E-75BFF8785E8E}">
      <dgm:prSet/>
      <dgm:spPr/>
      <dgm:t>
        <a:bodyPr/>
        <a:lstStyle/>
        <a:p>
          <a:r>
            <a:rPr lang="en-US"/>
            <a:t>Do not renew</a:t>
          </a:r>
        </a:p>
      </dgm:t>
    </dgm:pt>
    <dgm:pt modelId="{F7A6F226-87B8-4E55-86E5-F00A903B81C8}" type="parTrans" cxnId="{7362510E-C2FE-4676-8837-17ECC909B036}">
      <dgm:prSet/>
      <dgm:spPr/>
      <dgm:t>
        <a:bodyPr/>
        <a:lstStyle/>
        <a:p>
          <a:endParaRPr lang="en-US"/>
        </a:p>
      </dgm:t>
    </dgm:pt>
    <dgm:pt modelId="{AEE02224-35AE-4361-9213-32D83C89D3A1}" type="sibTrans" cxnId="{7362510E-C2FE-4676-8837-17ECC909B036}">
      <dgm:prSet/>
      <dgm:spPr/>
      <dgm:t>
        <a:bodyPr/>
        <a:lstStyle/>
        <a:p>
          <a:endParaRPr lang="en-US"/>
        </a:p>
      </dgm:t>
    </dgm:pt>
    <dgm:pt modelId="{F8E6F08A-B57A-4F34-9D30-85569775D987}">
      <dgm:prSet/>
      <dgm:spPr/>
      <dgm:t>
        <a:bodyPr/>
        <a:lstStyle/>
        <a:p>
          <a:r>
            <a:rPr lang="en-US"/>
            <a:t>Identity change</a:t>
          </a:r>
        </a:p>
      </dgm:t>
    </dgm:pt>
    <dgm:pt modelId="{F1DE7BFE-4510-4C06-A37A-B8439FA4EB64}" type="parTrans" cxnId="{AC7AD129-3F4B-4B2C-9F2A-F3CFCF30CEE2}">
      <dgm:prSet/>
      <dgm:spPr/>
      <dgm:t>
        <a:bodyPr/>
        <a:lstStyle/>
        <a:p>
          <a:endParaRPr lang="en-US"/>
        </a:p>
      </dgm:t>
    </dgm:pt>
    <dgm:pt modelId="{95E66C69-C23B-4BFC-B32F-7333C3C693B6}" type="sibTrans" cxnId="{AC7AD129-3F4B-4B2C-9F2A-F3CFCF30CEE2}">
      <dgm:prSet/>
      <dgm:spPr/>
      <dgm:t>
        <a:bodyPr/>
        <a:lstStyle/>
        <a:p>
          <a:endParaRPr lang="en-US"/>
        </a:p>
      </dgm:t>
    </dgm:pt>
    <dgm:pt modelId="{41E3DFAC-A89B-4B67-99A8-34017E9425D6}">
      <dgm:prSet/>
      <dgm:spPr/>
      <dgm:t>
        <a:bodyPr/>
        <a:lstStyle/>
        <a:p>
          <a:r>
            <a:rPr lang="en-US"/>
            <a:t>Apply using false information</a:t>
          </a:r>
        </a:p>
      </dgm:t>
    </dgm:pt>
    <dgm:pt modelId="{08EF0115-B55C-48ED-82FE-A5DB21962331}" type="parTrans" cxnId="{691E9CF4-DE39-4A94-BCF2-7FE60E344728}">
      <dgm:prSet/>
      <dgm:spPr/>
      <dgm:t>
        <a:bodyPr/>
        <a:lstStyle/>
        <a:p>
          <a:endParaRPr lang="en-US"/>
        </a:p>
      </dgm:t>
    </dgm:pt>
    <dgm:pt modelId="{362FE08A-F221-4083-9CA1-1EBEFC8AE383}" type="sibTrans" cxnId="{691E9CF4-DE39-4A94-BCF2-7FE60E344728}">
      <dgm:prSet/>
      <dgm:spPr/>
      <dgm:t>
        <a:bodyPr/>
        <a:lstStyle/>
        <a:p>
          <a:endParaRPr lang="en-US"/>
        </a:p>
      </dgm:t>
    </dgm:pt>
    <dgm:pt modelId="{4910B80F-99E8-45D0-8324-609E528BB6EC}" type="pres">
      <dgm:prSet presAssocID="{B10DF402-27DC-4351-841C-69DC35C867E6}" presName="linear" presStyleCnt="0">
        <dgm:presLayoutVars>
          <dgm:dir/>
          <dgm:animLvl val="lvl"/>
          <dgm:resizeHandles val="exact"/>
        </dgm:presLayoutVars>
      </dgm:prSet>
      <dgm:spPr/>
    </dgm:pt>
    <dgm:pt modelId="{B184BFAA-AE95-478E-99DD-F9A8A40E5D4C}" type="pres">
      <dgm:prSet presAssocID="{023D6EF1-49C2-42DE-870D-155733A1AC08}" presName="parentLin" presStyleCnt="0"/>
      <dgm:spPr/>
    </dgm:pt>
    <dgm:pt modelId="{E1B4F1C9-5037-4FD2-B9AA-4CDCB8F3FE88}" type="pres">
      <dgm:prSet presAssocID="{023D6EF1-49C2-42DE-870D-155733A1AC08}" presName="parentLeftMargin" presStyleLbl="node1" presStyleIdx="0" presStyleCnt="2"/>
      <dgm:spPr/>
    </dgm:pt>
    <dgm:pt modelId="{52ED44CE-4460-4071-8144-4540A95A04E8}" type="pres">
      <dgm:prSet presAssocID="{023D6EF1-49C2-42DE-870D-155733A1AC08}" presName="parentText" presStyleLbl="node1" presStyleIdx="0" presStyleCnt="2">
        <dgm:presLayoutVars>
          <dgm:chMax val="0"/>
          <dgm:bulletEnabled val="1"/>
        </dgm:presLayoutVars>
      </dgm:prSet>
      <dgm:spPr/>
    </dgm:pt>
    <dgm:pt modelId="{A120E1DA-5A68-44C3-A3B2-8DB4892C84EE}" type="pres">
      <dgm:prSet presAssocID="{023D6EF1-49C2-42DE-870D-155733A1AC08}" presName="negativeSpace" presStyleCnt="0"/>
      <dgm:spPr/>
    </dgm:pt>
    <dgm:pt modelId="{36569AC2-7772-405E-8AF6-A078E9981BD9}" type="pres">
      <dgm:prSet presAssocID="{023D6EF1-49C2-42DE-870D-155733A1AC08}" presName="childText" presStyleLbl="conFgAcc1" presStyleIdx="0" presStyleCnt="2">
        <dgm:presLayoutVars>
          <dgm:bulletEnabled val="1"/>
        </dgm:presLayoutVars>
      </dgm:prSet>
      <dgm:spPr/>
    </dgm:pt>
    <dgm:pt modelId="{6C114227-1576-4E23-B5BB-3D552C09C7C6}" type="pres">
      <dgm:prSet presAssocID="{B76F5DBE-EA1A-487B-A3BB-0AB5D31E9B9C}" presName="spaceBetweenRectangles" presStyleCnt="0"/>
      <dgm:spPr/>
    </dgm:pt>
    <dgm:pt modelId="{3F35E645-5AD4-4A2B-BA52-4E658CA3DB31}" type="pres">
      <dgm:prSet presAssocID="{D60DB008-75AF-4ED0-9D37-EF27D24E830D}" presName="parentLin" presStyleCnt="0"/>
      <dgm:spPr/>
    </dgm:pt>
    <dgm:pt modelId="{A4BD7E12-2FE7-445A-B33E-435B05367FA7}" type="pres">
      <dgm:prSet presAssocID="{D60DB008-75AF-4ED0-9D37-EF27D24E830D}" presName="parentLeftMargin" presStyleLbl="node1" presStyleIdx="0" presStyleCnt="2"/>
      <dgm:spPr/>
    </dgm:pt>
    <dgm:pt modelId="{F57FC430-B3DD-4090-A49F-0F84910EBA74}" type="pres">
      <dgm:prSet presAssocID="{D60DB008-75AF-4ED0-9D37-EF27D24E830D}" presName="parentText" presStyleLbl="node1" presStyleIdx="1" presStyleCnt="2">
        <dgm:presLayoutVars>
          <dgm:chMax val="0"/>
          <dgm:bulletEnabled val="1"/>
        </dgm:presLayoutVars>
      </dgm:prSet>
      <dgm:spPr/>
    </dgm:pt>
    <dgm:pt modelId="{6608100B-6E29-4951-B89A-FF7FD15BBD6E}" type="pres">
      <dgm:prSet presAssocID="{D60DB008-75AF-4ED0-9D37-EF27D24E830D}" presName="negativeSpace" presStyleCnt="0"/>
      <dgm:spPr/>
    </dgm:pt>
    <dgm:pt modelId="{18E58998-30E6-4FA4-A823-1BBA590C5FDB}" type="pres">
      <dgm:prSet presAssocID="{D60DB008-75AF-4ED0-9D37-EF27D24E830D}" presName="childText" presStyleLbl="conFgAcc1" presStyleIdx="1" presStyleCnt="2">
        <dgm:presLayoutVars>
          <dgm:bulletEnabled val="1"/>
        </dgm:presLayoutVars>
      </dgm:prSet>
      <dgm:spPr/>
    </dgm:pt>
  </dgm:ptLst>
  <dgm:cxnLst>
    <dgm:cxn modelId="{7362510E-C2FE-4676-8837-17ECC909B036}" srcId="{D60DB008-75AF-4ED0-9D37-EF27D24E830D}" destId="{059AFD83-CDD6-4AE4-B86E-75BFF8785E8E}" srcOrd="1" destOrd="0" parTransId="{F7A6F226-87B8-4E55-86E5-F00A903B81C8}" sibTransId="{AEE02224-35AE-4361-9213-32D83C89D3A1}"/>
    <dgm:cxn modelId="{4F7CF712-F196-4027-9336-CA967A9070C0}" type="presOf" srcId="{EF0F887C-86BF-422A-B04E-6C2EF4400705}" destId="{18E58998-30E6-4FA4-A823-1BBA590C5FDB}" srcOrd="0" destOrd="0" presId="urn:microsoft.com/office/officeart/2005/8/layout/list1"/>
    <dgm:cxn modelId="{AC7AD129-3F4B-4B2C-9F2A-F3CFCF30CEE2}" srcId="{D60DB008-75AF-4ED0-9D37-EF27D24E830D}" destId="{F8E6F08A-B57A-4F34-9D30-85569775D987}" srcOrd="2" destOrd="0" parTransId="{F1DE7BFE-4510-4C06-A37A-B8439FA4EB64}" sibTransId="{95E66C69-C23B-4BFC-B32F-7333C3C693B6}"/>
    <dgm:cxn modelId="{CE5DD735-1816-4DB1-BF8E-6CBB6B4A6631}" srcId="{D60DB008-75AF-4ED0-9D37-EF27D24E830D}" destId="{EF0F887C-86BF-422A-B04E-6C2EF4400705}" srcOrd="0" destOrd="0" parTransId="{CA49A73B-5A3B-43FD-BD5C-7E802EA3CBD2}" sibTransId="{89331E8A-7EE0-411B-8767-E8E74BCAA784}"/>
    <dgm:cxn modelId="{03E82436-D910-4C94-BDB7-687F574A9CFE}" type="presOf" srcId="{059AFD83-CDD6-4AE4-B86E-75BFF8785E8E}" destId="{18E58998-30E6-4FA4-A823-1BBA590C5FDB}" srcOrd="0" destOrd="1" presId="urn:microsoft.com/office/officeart/2005/8/layout/list1"/>
    <dgm:cxn modelId="{54FA3740-490E-4A19-BA71-FC7041D3BF3B}" srcId="{B10DF402-27DC-4351-841C-69DC35C867E6}" destId="{023D6EF1-49C2-42DE-870D-155733A1AC08}" srcOrd="0" destOrd="0" parTransId="{262996B4-1FCD-44DB-AF21-12DAEAFACEA7}" sibTransId="{B76F5DBE-EA1A-487B-A3BB-0AB5D31E9B9C}"/>
    <dgm:cxn modelId="{A47DF075-D7F2-4574-A4E0-5CCC913219C2}" type="presOf" srcId="{023D6EF1-49C2-42DE-870D-155733A1AC08}" destId="{E1B4F1C9-5037-4FD2-B9AA-4CDCB8F3FE88}" srcOrd="0" destOrd="0" presId="urn:microsoft.com/office/officeart/2005/8/layout/list1"/>
    <dgm:cxn modelId="{8E67BA57-BD72-42CC-989D-2F17D3ADB1FC}" type="presOf" srcId="{D60DB008-75AF-4ED0-9D37-EF27D24E830D}" destId="{A4BD7E12-2FE7-445A-B33E-435B05367FA7}" srcOrd="0" destOrd="0" presId="urn:microsoft.com/office/officeart/2005/8/layout/list1"/>
    <dgm:cxn modelId="{9AA1CE9B-F33F-4D36-8832-663EE4BBF941}" srcId="{B10DF402-27DC-4351-841C-69DC35C867E6}" destId="{D60DB008-75AF-4ED0-9D37-EF27D24E830D}" srcOrd="1" destOrd="0" parTransId="{C6E5F9C4-10AB-4067-9E92-358938046797}" sibTransId="{B95270E1-4570-495C-87C6-14A21AD3DC55}"/>
    <dgm:cxn modelId="{CE7219AB-8BD1-4A2F-9D18-4E5EF967D04A}" type="presOf" srcId="{D60DB008-75AF-4ED0-9D37-EF27D24E830D}" destId="{F57FC430-B3DD-4090-A49F-0F84910EBA74}" srcOrd="1" destOrd="0" presId="urn:microsoft.com/office/officeart/2005/8/layout/list1"/>
    <dgm:cxn modelId="{17FFF0C3-6AAD-4CBC-B6AC-D5E75480E45D}" type="presOf" srcId="{023D6EF1-49C2-42DE-870D-155733A1AC08}" destId="{52ED44CE-4460-4071-8144-4540A95A04E8}" srcOrd="1" destOrd="0" presId="urn:microsoft.com/office/officeart/2005/8/layout/list1"/>
    <dgm:cxn modelId="{FED3B3DC-E953-40E6-B626-6787F622AE33}" type="presOf" srcId="{41E3DFAC-A89B-4B67-99A8-34017E9425D6}" destId="{18E58998-30E6-4FA4-A823-1BBA590C5FDB}" srcOrd="0" destOrd="3" presId="urn:microsoft.com/office/officeart/2005/8/layout/list1"/>
    <dgm:cxn modelId="{C72F8BE7-7289-445C-A357-959EE5C5D955}" type="presOf" srcId="{B10DF402-27DC-4351-841C-69DC35C867E6}" destId="{4910B80F-99E8-45D0-8324-609E528BB6EC}" srcOrd="0" destOrd="0" presId="urn:microsoft.com/office/officeart/2005/8/layout/list1"/>
    <dgm:cxn modelId="{691E9CF4-DE39-4A94-BCF2-7FE60E344728}" srcId="{D60DB008-75AF-4ED0-9D37-EF27D24E830D}" destId="{41E3DFAC-A89B-4B67-99A8-34017E9425D6}" srcOrd="3" destOrd="0" parTransId="{08EF0115-B55C-48ED-82FE-A5DB21962331}" sibTransId="{362FE08A-F221-4083-9CA1-1EBEFC8AE383}"/>
    <dgm:cxn modelId="{E742F1FF-FE6D-4A45-9ABA-24E6E9AD97A8}" type="presOf" srcId="{F8E6F08A-B57A-4F34-9D30-85569775D987}" destId="{18E58998-30E6-4FA4-A823-1BBA590C5FDB}" srcOrd="0" destOrd="2" presId="urn:microsoft.com/office/officeart/2005/8/layout/list1"/>
    <dgm:cxn modelId="{DF62DAFE-16B9-46AE-8E7A-CB5261ACE9DC}" type="presParOf" srcId="{4910B80F-99E8-45D0-8324-609E528BB6EC}" destId="{B184BFAA-AE95-478E-99DD-F9A8A40E5D4C}" srcOrd="0" destOrd="0" presId="urn:microsoft.com/office/officeart/2005/8/layout/list1"/>
    <dgm:cxn modelId="{4A3146DB-55A1-4F47-86FC-BB6CE5843391}" type="presParOf" srcId="{B184BFAA-AE95-478E-99DD-F9A8A40E5D4C}" destId="{E1B4F1C9-5037-4FD2-B9AA-4CDCB8F3FE88}" srcOrd="0" destOrd="0" presId="urn:microsoft.com/office/officeart/2005/8/layout/list1"/>
    <dgm:cxn modelId="{028BA507-7B15-461E-8F03-562C4CD54874}" type="presParOf" srcId="{B184BFAA-AE95-478E-99DD-F9A8A40E5D4C}" destId="{52ED44CE-4460-4071-8144-4540A95A04E8}" srcOrd="1" destOrd="0" presId="urn:microsoft.com/office/officeart/2005/8/layout/list1"/>
    <dgm:cxn modelId="{D55B8FD7-5E8B-441F-9B06-0639F97FE117}" type="presParOf" srcId="{4910B80F-99E8-45D0-8324-609E528BB6EC}" destId="{A120E1DA-5A68-44C3-A3B2-8DB4892C84EE}" srcOrd="1" destOrd="0" presId="urn:microsoft.com/office/officeart/2005/8/layout/list1"/>
    <dgm:cxn modelId="{94745C92-2E67-4C13-9850-4E6C5058E784}" type="presParOf" srcId="{4910B80F-99E8-45D0-8324-609E528BB6EC}" destId="{36569AC2-7772-405E-8AF6-A078E9981BD9}" srcOrd="2" destOrd="0" presId="urn:microsoft.com/office/officeart/2005/8/layout/list1"/>
    <dgm:cxn modelId="{2FA21D07-58E2-4889-B660-18328744C183}" type="presParOf" srcId="{4910B80F-99E8-45D0-8324-609E528BB6EC}" destId="{6C114227-1576-4E23-B5BB-3D552C09C7C6}" srcOrd="3" destOrd="0" presId="urn:microsoft.com/office/officeart/2005/8/layout/list1"/>
    <dgm:cxn modelId="{92DFF98D-0D73-4FCC-A952-A523E1513B15}" type="presParOf" srcId="{4910B80F-99E8-45D0-8324-609E528BB6EC}" destId="{3F35E645-5AD4-4A2B-BA52-4E658CA3DB31}" srcOrd="4" destOrd="0" presId="urn:microsoft.com/office/officeart/2005/8/layout/list1"/>
    <dgm:cxn modelId="{6155BDE1-386D-44D3-9F3B-0FC8664ABBF1}" type="presParOf" srcId="{3F35E645-5AD4-4A2B-BA52-4E658CA3DB31}" destId="{A4BD7E12-2FE7-445A-B33E-435B05367FA7}" srcOrd="0" destOrd="0" presId="urn:microsoft.com/office/officeart/2005/8/layout/list1"/>
    <dgm:cxn modelId="{14559E16-44F4-4D0A-863C-8FA3212CE17D}" type="presParOf" srcId="{3F35E645-5AD4-4A2B-BA52-4E658CA3DB31}" destId="{F57FC430-B3DD-4090-A49F-0F84910EBA74}" srcOrd="1" destOrd="0" presId="urn:microsoft.com/office/officeart/2005/8/layout/list1"/>
    <dgm:cxn modelId="{71A2FABF-0453-4AB7-8B67-F54ACC714258}" type="presParOf" srcId="{4910B80F-99E8-45D0-8324-609E528BB6EC}" destId="{6608100B-6E29-4951-B89A-FF7FD15BBD6E}" srcOrd="5" destOrd="0" presId="urn:microsoft.com/office/officeart/2005/8/layout/list1"/>
    <dgm:cxn modelId="{58A3EFD2-CB46-4C54-881A-7EB70D061EEF}" type="presParOf" srcId="{4910B80F-99E8-45D0-8324-609E528BB6EC}" destId="{18E58998-30E6-4FA4-A823-1BBA590C5FDB}"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9AC2DCB-004F-48E1-BE6D-19E4EA23271A}" type="doc">
      <dgm:prSet loTypeId="urn:microsoft.com/office/officeart/2005/8/layout/list1" loCatId="list" qsTypeId="urn:microsoft.com/office/officeart/2005/8/quickstyle/simple4" qsCatId="simple" csTypeId="urn:microsoft.com/office/officeart/2005/8/colors/colorful2" csCatId="colorful" phldr="1"/>
      <dgm:spPr/>
      <dgm:t>
        <a:bodyPr/>
        <a:lstStyle/>
        <a:p>
          <a:endParaRPr lang="en-US"/>
        </a:p>
      </dgm:t>
    </dgm:pt>
    <dgm:pt modelId="{3135ADFC-D670-4291-8621-8F4579328290}">
      <dgm:prSet/>
      <dgm:spPr>
        <a:solidFill>
          <a:schemeClr val="accent1">
            <a:lumMod val="75000"/>
          </a:schemeClr>
        </a:solidFill>
      </dgm:spPr>
      <dgm:t>
        <a:bodyPr/>
        <a:lstStyle/>
        <a:p>
          <a:r>
            <a:rPr lang="en-US"/>
            <a:t>Disclosure</a:t>
          </a:r>
        </a:p>
      </dgm:t>
    </dgm:pt>
    <dgm:pt modelId="{746E5111-9A4F-44D5-AF1A-BAEDD852A557}" type="parTrans" cxnId="{1C98138E-B0B6-455E-9834-8D7D264B6F23}">
      <dgm:prSet/>
      <dgm:spPr/>
      <dgm:t>
        <a:bodyPr/>
        <a:lstStyle/>
        <a:p>
          <a:endParaRPr lang="en-US"/>
        </a:p>
      </dgm:t>
    </dgm:pt>
    <dgm:pt modelId="{BDF93FE6-AC42-4906-8B9A-15523DA63F90}" type="sibTrans" cxnId="{1C98138E-B0B6-455E-9834-8D7D264B6F23}">
      <dgm:prSet/>
      <dgm:spPr/>
      <dgm:t>
        <a:bodyPr/>
        <a:lstStyle/>
        <a:p>
          <a:endParaRPr lang="en-US"/>
        </a:p>
      </dgm:t>
    </dgm:pt>
    <dgm:pt modelId="{BE88CED4-81CC-4CEE-9709-ADD7FA3B92F1}">
      <dgm:prSet custT="1"/>
      <dgm:spPr/>
      <dgm:t>
        <a:bodyPr/>
        <a:lstStyle/>
        <a:p>
          <a:r>
            <a:rPr lang="en-US" sz="2400" dirty="0"/>
            <a:t>LE request*</a:t>
          </a:r>
        </a:p>
      </dgm:t>
    </dgm:pt>
    <dgm:pt modelId="{3395F056-5170-4934-9800-70BDE881A90B}" type="parTrans" cxnId="{77E90FAF-2BCB-4EF4-BA43-9AF7FCD7D16D}">
      <dgm:prSet/>
      <dgm:spPr/>
      <dgm:t>
        <a:bodyPr/>
        <a:lstStyle/>
        <a:p>
          <a:endParaRPr lang="en-US"/>
        </a:p>
      </dgm:t>
    </dgm:pt>
    <dgm:pt modelId="{3BA99853-593B-4744-963C-A50003C5C306}" type="sibTrans" cxnId="{77E90FAF-2BCB-4EF4-BA43-9AF7FCD7D16D}">
      <dgm:prSet/>
      <dgm:spPr/>
      <dgm:t>
        <a:bodyPr/>
        <a:lstStyle/>
        <a:p>
          <a:endParaRPr lang="en-US"/>
        </a:p>
      </dgm:t>
    </dgm:pt>
    <dgm:pt modelId="{343A56D5-C950-4CF7-99EA-595AAF5DDF2B}">
      <dgm:prSet custT="1"/>
      <dgm:spPr/>
      <dgm:t>
        <a:bodyPr/>
        <a:lstStyle/>
        <a:p>
          <a:r>
            <a:rPr lang="en-US" sz="2400"/>
            <a:t>Court order</a:t>
          </a:r>
        </a:p>
      </dgm:t>
    </dgm:pt>
    <dgm:pt modelId="{D467FBBB-D255-41C0-A4D1-96DE16AE8833}" type="parTrans" cxnId="{61519293-20A2-455F-8E24-F7BFE4162FE2}">
      <dgm:prSet/>
      <dgm:spPr/>
      <dgm:t>
        <a:bodyPr/>
        <a:lstStyle/>
        <a:p>
          <a:endParaRPr lang="en-US"/>
        </a:p>
      </dgm:t>
    </dgm:pt>
    <dgm:pt modelId="{01E848B0-7163-4458-8A18-F0A3D2D9B3AE}" type="sibTrans" cxnId="{61519293-20A2-455F-8E24-F7BFE4162FE2}">
      <dgm:prSet/>
      <dgm:spPr/>
      <dgm:t>
        <a:bodyPr/>
        <a:lstStyle/>
        <a:p>
          <a:endParaRPr lang="en-US"/>
        </a:p>
      </dgm:t>
    </dgm:pt>
    <dgm:pt modelId="{CE3AC0AE-FE8D-4266-9866-6330894F2AFF}">
      <dgm:prSet custT="1"/>
      <dgm:spPr/>
      <dgm:t>
        <a:bodyPr/>
        <a:lstStyle/>
        <a:p>
          <a:r>
            <a:rPr lang="en-US" sz="2400" dirty="0"/>
            <a:t>Certification is cancelled</a:t>
          </a:r>
          <a:r>
            <a:rPr lang="en-US" sz="3100" dirty="0"/>
            <a:t>	</a:t>
          </a:r>
        </a:p>
      </dgm:t>
    </dgm:pt>
    <dgm:pt modelId="{6749369C-9D93-437F-87B7-2234CCE8DE4A}" type="parTrans" cxnId="{12E80329-5058-4B4E-83E9-EF1B74356C72}">
      <dgm:prSet/>
      <dgm:spPr/>
      <dgm:t>
        <a:bodyPr/>
        <a:lstStyle/>
        <a:p>
          <a:endParaRPr lang="en-US"/>
        </a:p>
      </dgm:t>
    </dgm:pt>
    <dgm:pt modelId="{DBB328E6-6898-4404-B558-3D14F697E765}" type="sibTrans" cxnId="{12E80329-5058-4B4E-83E9-EF1B74356C72}">
      <dgm:prSet/>
      <dgm:spPr/>
      <dgm:t>
        <a:bodyPr/>
        <a:lstStyle/>
        <a:p>
          <a:endParaRPr lang="en-US"/>
        </a:p>
      </dgm:t>
    </dgm:pt>
    <dgm:pt modelId="{D8E24092-CE41-4870-88AE-EE5259AC27D0}">
      <dgm:prSet/>
      <dgm:spPr>
        <a:solidFill>
          <a:schemeClr val="accent1">
            <a:lumMod val="75000"/>
          </a:schemeClr>
        </a:solidFill>
      </dgm:spPr>
      <dgm:t>
        <a:bodyPr/>
        <a:lstStyle/>
        <a:p>
          <a:r>
            <a:rPr lang="en-US"/>
            <a:t>Agency Exemption</a:t>
          </a:r>
        </a:p>
      </dgm:t>
    </dgm:pt>
    <dgm:pt modelId="{E15434F1-7BA2-4599-9F44-68474D8A599F}" type="parTrans" cxnId="{C03C6E8B-FCB7-417C-A4DE-583BF0263179}">
      <dgm:prSet/>
      <dgm:spPr/>
      <dgm:t>
        <a:bodyPr/>
        <a:lstStyle/>
        <a:p>
          <a:endParaRPr lang="en-US"/>
        </a:p>
      </dgm:t>
    </dgm:pt>
    <dgm:pt modelId="{B2260053-CF79-44A2-BA95-95AC749FF500}" type="sibTrans" cxnId="{C03C6E8B-FCB7-417C-A4DE-583BF0263179}">
      <dgm:prSet/>
      <dgm:spPr/>
      <dgm:t>
        <a:bodyPr/>
        <a:lstStyle/>
        <a:p>
          <a:endParaRPr lang="en-US"/>
        </a:p>
      </dgm:t>
    </dgm:pt>
    <dgm:pt modelId="{47D76122-1949-4CD2-A61D-A488533D39E4}">
      <dgm:prSet custT="1"/>
      <dgm:spPr/>
      <dgm:t>
        <a:bodyPr/>
        <a:lstStyle/>
        <a:p>
          <a:r>
            <a:rPr lang="en-US" sz="2400" dirty="0"/>
            <a:t>Written request to the OSOS</a:t>
          </a:r>
        </a:p>
      </dgm:t>
    </dgm:pt>
    <dgm:pt modelId="{7314CC6E-2FD1-4660-8401-A796E7F1B5F0}" type="parTrans" cxnId="{D5B43689-2B46-449F-A610-0F140655E46A}">
      <dgm:prSet/>
      <dgm:spPr/>
      <dgm:t>
        <a:bodyPr/>
        <a:lstStyle/>
        <a:p>
          <a:endParaRPr lang="en-US"/>
        </a:p>
      </dgm:t>
    </dgm:pt>
    <dgm:pt modelId="{DCDF2EA3-8C4F-4457-825B-ADC7AEFC4CBD}" type="sibTrans" cxnId="{D5B43689-2B46-449F-A610-0F140655E46A}">
      <dgm:prSet/>
      <dgm:spPr/>
      <dgm:t>
        <a:bodyPr/>
        <a:lstStyle/>
        <a:p>
          <a:endParaRPr lang="en-US"/>
        </a:p>
      </dgm:t>
    </dgm:pt>
    <dgm:pt modelId="{07E8A3D0-602E-4C5C-A90D-0476CF910558}">
      <dgm:prSet custT="1"/>
      <dgm:spPr/>
      <dgm:t>
        <a:bodyPr/>
        <a:lstStyle/>
        <a:p>
          <a:r>
            <a:rPr lang="en-US" sz="2400" dirty="0"/>
            <a:t>WAC 434-840-070</a:t>
          </a:r>
        </a:p>
      </dgm:t>
    </dgm:pt>
    <dgm:pt modelId="{CB44B036-A41E-40FC-98E1-18E316C70822}" type="parTrans" cxnId="{AC8CF5FD-344D-4343-B1C2-A7663861919B}">
      <dgm:prSet/>
      <dgm:spPr/>
      <dgm:t>
        <a:bodyPr/>
        <a:lstStyle/>
        <a:p>
          <a:endParaRPr lang="en-US"/>
        </a:p>
      </dgm:t>
    </dgm:pt>
    <dgm:pt modelId="{38DA5778-B04F-4706-80B3-27F72DA38AED}" type="sibTrans" cxnId="{AC8CF5FD-344D-4343-B1C2-A7663861919B}">
      <dgm:prSet/>
      <dgm:spPr/>
      <dgm:t>
        <a:bodyPr/>
        <a:lstStyle/>
        <a:p>
          <a:endParaRPr lang="en-US"/>
        </a:p>
      </dgm:t>
    </dgm:pt>
    <dgm:pt modelId="{ED235294-413F-4D48-86E5-2EE06F0851E7}" type="pres">
      <dgm:prSet presAssocID="{E9AC2DCB-004F-48E1-BE6D-19E4EA23271A}" presName="linear" presStyleCnt="0">
        <dgm:presLayoutVars>
          <dgm:dir/>
          <dgm:animLvl val="lvl"/>
          <dgm:resizeHandles val="exact"/>
        </dgm:presLayoutVars>
      </dgm:prSet>
      <dgm:spPr/>
    </dgm:pt>
    <dgm:pt modelId="{D9CAEEAF-B798-4442-8C61-5A5531B7F5B3}" type="pres">
      <dgm:prSet presAssocID="{3135ADFC-D670-4291-8621-8F4579328290}" presName="parentLin" presStyleCnt="0"/>
      <dgm:spPr/>
    </dgm:pt>
    <dgm:pt modelId="{10E59B9E-FA5B-41D4-B78B-7305E6C417FE}" type="pres">
      <dgm:prSet presAssocID="{3135ADFC-D670-4291-8621-8F4579328290}" presName="parentLeftMargin" presStyleLbl="node1" presStyleIdx="0" presStyleCnt="2"/>
      <dgm:spPr/>
    </dgm:pt>
    <dgm:pt modelId="{2CB0A24E-6D68-46E2-8C53-733BDD913B41}" type="pres">
      <dgm:prSet presAssocID="{3135ADFC-D670-4291-8621-8F4579328290}" presName="parentText" presStyleLbl="node1" presStyleIdx="0" presStyleCnt="2">
        <dgm:presLayoutVars>
          <dgm:chMax val="0"/>
          <dgm:bulletEnabled val="1"/>
        </dgm:presLayoutVars>
      </dgm:prSet>
      <dgm:spPr/>
    </dgm:pt>
    <dgm:pt modelId="{804CEF0C-C119-48CA-9C15-E27BFAC8446F}" type="pres">
      <dgm:prSet presAssocID="{3135ADFC-D670-4291-8621-8F4579328290}" presName="negativeSpace" presStyleCnt="0"/>
      <dgm:spPr/>
    </dgm:pt>
    <dgm:pt modelId="{0F1CE16A-57A2-411D-A45F-AFBDFD82FE75}" type="pres">
      <dgm:prSet presAssocID="{3135ADFC-D670-4291-8621-8F4579328290}" presName="childText" presStyleLbl="conFgAcc1" presStyleIdx="0" presStyleCnt="2">
        <dgm:presLayoutVars>
          <dgm:bulletEnabled val="1"/>
        </dgm:presLayoutVars>
      </dgm:prSet>
      <dgm:spPr/>
    </dgm:pt>
    <dgm:pt modelId="{BF2C65CB-40BB-4DF9-8DCC-47BBCB57CF02}" type="pres">
      <dgm:prSet presAssocID="{BDF93FE6-AC42-4906-8B9A-15523DA63F90}" presName="spaceBetweenRectangles" presStyleCnt="0"/>
      <dgm:spPr/>
    </dgm:pt>
    <dgm:pt modelId="{05D8D1B2-7AC9-4A52-8EFE-64323B46C7D6}" type="pres">
      <dgm:prSet presAssocID="{D8E24092-CE41-4870-88AE-EE5259AC27D0}" presName="parentLin" presStyleCnt="0"/>
      <dgm:spPr/>
    </dgm:pt>
    <dgm:pt modelId="{329EE370-73EF-433A-8A12-DC3E2972CBA2}" type="pres">
      <dgm:prSet presAssocID="{D8E24092-CE41-4870-88AE-EE5259AC27D0}" presName="parentLeftMargin" presStyleLbl="node1" presStyleIdx="0" presStyleCnt="2"/>
      <dgm:spPr/>
    </dgm:pt>
    <dgm:pt modelId="{9B0C1C26-CD24-4DAD-9049-85CFAEDCBD50}" type="pres">
      <dgm:prSet presAssocID="{D8E24092-CE41-4870-88AE-EE5259AC27D0}" presName="parentText" presStyleLbl="node1" presStyleIdx="1" presStyleCnt="2">
        <dgm:presLayoutVars>
          <dgm:chMax val="0"/>
          <dgm:bulletEnabled val="1"/>
        </dgm:presLayoutVars>
      </dgm:prSet>
      <dgm:spPr/>
    </dgm:pt>
    <dgm:pt modelId="{9F7A1F1D-97B4-45B1-A9C5-92B0FEC98187}" type="pres">
      <dgm:prSet presAssocID="{D8E24092-CE41-4870-88AE-EE5259AC27D0}" presName="negativeSpace" presStyleCnt="0"/>
      <dgm:spPr/>
    </dgm:pt>
    <dgm:pt modelId="{2BC37856-7022-4F57-BCDA-A4938F53CB0F}" type="pres">
      <dgm:prSet presAssocID="{D8E24092-CE41-4870-88AE-EE5259AC27D0}" presName="childText" presStyleLbl="conFgAcc1" presStyleIdx="1" presStyleCnt="2">
        <dgm:presLayoutVars>
          <dgm:bulletEnabled val="1"/>
        </dgm:presLayoutVars>
      </dgm:prSet>
      <dgm:spPr/>
    </dgm:pt>
  </dgm:ptLst>
  <dgm:cxnLst>
    <dgm:cxn modelId="{12E80329-5058-4B4E-83E9-EF1B74356C72}" srcId="{3135ADFC-D670-4291-8621-8F4579328290}" destId="{CE3AC0AE-FE8D-4266-9866-6330894F2AFF}" srcOrd="2" destOrd="0" parTransId="{6749369C-9D93-437F-87B7-2234CCE8DE4A}" sibTransId="{DBB328E6-6898-4404-B558-3D14F697E765}"/>
    <dgm:cxn modelId="{B88BC433-E55E-419B-99AD-A08AEF6A5CB1}" type="presOf" srcId="{47D76122-1949-4CD2-A61D-A488533D39E4}" destId="{2BC37856-7022-4F57-BCDA-A4938F53CB0F}" srcOrd="0" destOrd="0" presId="urn:microsoft.com/office/officeart/2005/8/layout/list1"/>
    <dgm:cxn modelId="{FCB5546F-E388-41B5-B0B3-5910B4090F9A}" type="presOf" srcId="{343A56D5-C950-4CF7-99EA-595AAF5DDF2B}" destId="{0F1CE16A-57A2-411D-A45F-AFBDFD82FE75}" srcOrd="0" destOrd="1" presId="urn:microsoft.com/office/officeart/2005/8/layout/list1"/>
    <dgm:cxn modelId="{5A8D6C78-31BF-425D-B95F-DA6FB1075D9B}" type="presOf" srcId="{E9AC2DCB-004F-48E1-BE6D-19E4EA23271A}" destId="{ED235294-413F-4D48-86E5-2EE06F0851E7}" srcOrd="0" destOrd="0" presId="urn:microsoft.com/office/officeart/2005/8/layout/list1"/>
    <dgm:cxn modelId="{1F31BC78-E288-4BE1-A240-879665BE4E6F}" type="presOf" srcId="{CE3AC0AE-FE8D-4266-9866-6330894F2AFF}" destId="{0F1CE16A-57A2-411D-A45F-AFBDFD82FE75}" srcOrd="0" destOrd="2" presId="urn:microsoft.com/office/officeart/2005/8/layout/list1"/>
    <dgm:cxn modelId="{D5B43689-2B46-449F-A610-0F140655E46A}" srcId="{D8E24092-CE41-4870-88AE-EE5259AC27D0}" destId="{47D76122-1949-4CD2-A61D-A488533D39E4}" srcOrd="0" destOrd="0" parTransId="{7314CC6E-2FD1-4660-8401-A796E7F1B5F0}" sibTransId="{DCDF2EA3-8C4F-4457-825B-ADC7AEFC4CBD}"/>
    <dgm:cxn modelId="{C03C6E8B-FCB7-417C-A4DE-583BF0263179}" srcId="{E9AC2DCB-004F-48E1-BE6D-19E4EA23271A}" destId="{D8E24092-CE41-4870-88AE-EE5259AC27D0}" srcOrd="1" destOrd="0" parTransId="{E15434F1-7BA2-4599-9F44-68474D8A599F}" sibTransId="{B2260053-CF79-44A2-BA95-95AC749FF500}"/>
    <dgm:cxn modelId="{FCA0948D-F4DF-46BE-9DBB-563D9005F981}" type="presOf" srcId="{BE88CED4-81CC-4CEE-9709-ADD7FA3B92F1}" destId="{0F1CE16A-57A2-411D-A45F-AFBDFD82FE75}" srcOrd="0" destOrd="0" presId="urn:microsoft.com/office/officeart/2005/8/layout/list1"/>
    <dgm:cxn modelId="{1C98138E-B0B6-455E-9834-8D7D264B6F23}" srcId="{E9AC2DCB-004F-48E1-BE6D-19E4EA23271A}" destId="{3135ADFC-D670-4291-8621-8F4579328290}" srcOrd="0" destOrd="0" parTransId="{746E5111-9A4F-44D5-AF1A-BAEDD852A557}" sibTransId="{BDF93FE6-AC42-4906-8B9A-15523DA63F90}"/>
    <dgm:cxn modelId="{61519293-20A2-455F-8E24-F7BFE4162FE2}" srcId="{3135ADFC-D670-4291-8621-8F4579328290}" destId="{343A56D5-C950-4CF7-99EA-595AAF5DDF2B}" srcOrd="1" destOrd="0" parTransId="{D467FBBB-D255-41C0-A4D1-96DE16AE8833}" sibTransId="{01E848B0-7163-4458-8A18-F0A3D2D9B3AE}"/>
    <dgm:cxn modelId="{A4E13296-C8D3-471B-B03B-CD2A5D045D12}" type="presOf" srcId="{07E8A3D0-602E-4C5C-A90D-0476CF910558}" destId="{2BC37856-7022-4F57-BCDA-A4938F53CB0F}" srcOrd="0" destOrd="1" presId="urn:microsoft.com/office/officeart/2005/8/layout/list1"/>
    <dgm:cxn modelId="{1153849B-F91B-49A7-A48C-1B33F899A940}" type="presOf" srcId="{D8E24092-CE41-4870-88AE-EE5259AC27D0}" destId="{329EE370-73EF-433A-8A12-DC3E2972CBA2}" srcOrd="0" destOrd="0" presId="urn:microsoft.com/office/officeart/2005/8/layout/list1"/>
    <dgm:cxn modelId="{77E90FAF-2BCB-4EF4-BA43-9AF7FCD7D16D}" srcId="{3135ADFC-D670-4291-8621-8F4579328290}" destId="{BE88CED4-81CC-4CEE-9709-ADD7FA3B92F1}" srcOrd="0" destOrd="0" parTransId="{3395F056-5170-4934-9800-70BDE881A90B}" sibTransId="{3BA99853-593B-4744-963C-A50003C5C306}"/>
    <dgm:cxn modelId="{2775EEDC-46D1-4EBD-A19C-4E0A3BC51DF4}" type="presOf" srcId="{D8E24092-CE41-4870-88AE-EE5259AC27D0}" destId="{9B0C1C26-CD24-4DAD-9049-85CFAEDCBD50}" srcOrd="1" destOrd="0" presId="urn:microsoft.com/office/officeart/2005/8/layout/list1"/>
    <dgm:cxn modelId="{FE7003EF-091D-486F-A735-6450EF1E4207}" type="presOf" srcId="{3135ADFC-D670-4291-8621-8F4579328290}" destId="{2CB0A24E-6D68-46E2-8C53-733BDD913B41}" srcOrd="1" destOrd="0" presId="urn:microsoft.com/office/officeart/2005/8/layout/list1"/>
    <dgm:cxn modelId="{9AFF73F6-D64D-4119-8445-27BEA0A1AC7D}" type="presOf" srcId="{3135ADFC-D670-4291-8621-8F4579328290}" destId="{10E59B9E-FA5B-41D4-B78B-7305E6C417FE}" srcOrd="0" destOrd="0" presId="urn:microsoft.com/office/officeart/2005/8/layout/list1"/>
    <dgm:cxn modelId="{AC8CF5FD-344D-4343-B1C2-A7663861919B}" srcId="{D8E24092-CE41-4870-88AE-EE5259AC27D0}" destId="{07E8A3D0-602E-4C5C-A90D-0476CF910558}" srcOrd="1" destOrd="0" parTransId="{CB44B036-A41E-40FC-98E1-18E316C70822}" sibTransId="{38DA5778-B04F-4706-80B3-27F72DA38AED}"/>
    <dgm:cxn modelId="{A4DE8B8C-E28C-4D12-9BAD-202AFD37E9A6}" type="presParOf" srcId="{ED235294-413F-4D48-86E5-2EE06F0851E7}" destId="{D9CAEEAF-B798-4442-8C61-5A5531B7F5B3}" srcOrd="0" destOrd="0" presId="urn:microsoft.com/office/officeart/2005/8/layout/list1"/>
    <dgm:cxn modelId="{98E948BD-E29A-42C7-98F7-E8880F157285}" type="presParOf" srcId="{D9CAEEAF-B798-4442-8C61-5A5531B7F5B3}" destId="{10E59B9E-FA5B-41D4-B78B-7305E6C417FE}" srcOrd="0" destOrd="0" presId="urn:microsoft.com/office/officeart/2005/8/layout/list1"/>
    <dgm:cxn modelId="{843D9BFF-D7B8-43AF-9F2A-2872DDE56FDA}" type="presParOf" srcId="{D9CAEEAF-B798-4442-8C61-5A5531B7F5B3}" destId="{2CB0A24E-6D68-46E2-8C53-733BDD913B41}" srcOrd="1" destOrd="0" presId="urn:microsoft.com/office/officeart/2005/8/layout/list1"/>
    <dgm:cxn modelId="{6022AEA8-0FB6-4ED7-A4B8-C73DB93E7449}" type="presParOf" srcId="{ED235294-413F-4D48-86E5-2EE06F0851E7}" destId="{804CEF0C-C119-48CA-9C15-E27BFAC8446F}" srcOrd="1" destOrd="0" presId="urn:microsoft.com/office/officeart/2005/8/layout/list1"/>
    <dgm:cxn modelId="{E9F2E39F-6AD4-4182-9C4C-263500D2ACE2}" type="presParOf" srcId="{ED235294-413F-4D48-86E5-2EE06F0851E7}" destId="{0F1CE16A-57A2-411D-A45F-AFBDFD82FE75}" srcOrd="2" destOrd="0" presId="urn:microsoft.com/office/officeart/2005/8/layout/list1"/>
    <dgm:cxn modelId="{393BFCD8-7F2D-49DB-B3A4-0E76A7CC1CAB}" type="presParOf" srcId="{ED235294-413F-4D48-86E5-2EE06F0851E7}" destId="{BF2C65CB-40BB-4DF9-8DCC-47BBCB57CF02}" srcOrd="3" destOrd="0" presId="urn:microsoft.com/office/officeart/2005/8/layout/list1"/>
    <dgm:cxn modelId="{6EE61C04-4D1E-4E01-B9C3-DA0CA9614870}" type="presParOf" srcId="{ED235294-413F-4D48-86E5-2EE06F0851E7}" destId="{05D8D1B2-7AC9-4A52-8EFE-64323B46C7D6}" srcOrd="4" destOrd="0" presId="urn:microsoft.com/office/officeart/2005/8/layout/list1"/>
    <dgm:cxn modelId="{7FA66E08-49FB-4761-A8DC-90454C831020}" type="presParOf" srcId="{05D8D1B2-7AC9-4A52-8EFE-64323B46C7D6}" destId="{329EE370-73EF-433A-8A12-DC3E2972CBA2}" srcOrd="0" destOrd="0" presId="urn:microsoft.com/office/officeart/2005/8/layout/list1"/>
    <dgm:cxn modelId="{8F992A20-CE2A-4667-814B-1AC853BDC256}" type="presParOf" srcId="{05D8D1B2-7AC9-4A52-8EFE-64323B46C7D6}" destId="{9B0C1C26-CD24-4DAD-9049-85CFAEDCBD50}" srcOrd="1" destOrd="0" presId="urn:microsoft.com/office/officeart/2005/8/layout/list1"/>
    <dgm:cxn modelId="{A41B9777-A8B9-470D-A479-2EA960763E13}" type="presParOf" srcId="{ED235294-413F-4D48-86E5-2EE06F0851E7}" destId="{9F7A1F1D-97B4-45B1-A9C5-92B0FEC98187}" srcOrd="5" destOrd="0" presId="urn:microsoft.com/office/officeart/2005/8/layout/list1"/>
    <dgm:cxn modelId="{81D3DBD5-FF7D-4B58-88E0-9CF75D63B67C}" type="presParOf" srcId="{ED235294-413F-4D48-86E5-2EE06F0851E7}" destId="{2BC37856-7022-4F57-BCDA-A4938F53CB0F}"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CA4A1F-3825-484F-9ABA-9C4C876ED4C5}">
      <dsp:nvSpPr>
        <dsp:cNvPr id="0" name=""/>
        <dsp:cNvSpPr/>
      </dsp:nvSpPr>
      <dsp:spPr>
        <a:xfrm>
          <a:off x="1000" y="1259426"/>
          <a:ext cx="2341105" cy="1170552"/>
        </a:xfrm>
        <a:prstGeom prst="roundRect">
          <a:avLst>
            <a:gd name="adj" fmla="val 10000"/>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1990</a:t>
          </a:r>
        </a:p>
        <a:p>
          <a:pPr marL="0" lvl="0" indent="0" algn="ctr" defTabSz="1111250">
            <a:lnSpc>
              <a:spcPct val="90000"/>
            </a:lnSpc>
            <a:spcBef>
              <a:spcPct val="0"/>
            </a:spcBef>
            <a:spcAft>
              <a:spcPct val="35000"/>
            </a:spcAft>
            <a:buNone/>
          </a:pPr>
          <a:r>
            <a:rPr lang="en-US" sz="2500" kern="1200" dirty="0"/>
            <a:t>PRA Exemption</a:t>
          </a:r>
        </a:p>
      </dsp:txBody>
      <dsp:txXfrm>
        <a:off x="35284" y="1293710"/>
        <a:ext cx="2272537" cy="1101984"/>
      </dsp:txXfrm>
    </dsp:sp>
    <dsp:sp modelId="{4DE6FF43-D4AB-403A-9883-6BB630C41EFE}">
      <dsp:nvSpPr>
        <dsp:cNvPr id="0" name=""/>
        <dsp:cNvSpPr/>
      </dsp:nvSpPr>
      <dsp:spPr>
        <a:xfrm>
          <a:off x="2927382" y="1259426"/>
          <a:ext cx="2341105" cy="1170552"/>
        </a:xfrm>
        <a:prstGeom prst="irregularSeal1">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Repeal</a:t>
          </a:r>
        </a:p>
      </dsp:txBody>
      <dsp:txXfrm>
        <a:off x="3428877" y="1601921"/>
        <a:ext cx="1308743" cy="412782"/>
      </dsp:txXfrm>
    </dsp:sp>
    <dsp:sp modelId="{B528F37D-B229-412C-91FA-9551367C8563}">
      <dsp:nvSpPr>
        <dsp:cNvPr id="0" name=""/>
        <dsp:cNvSpPr/>
      </dsp:nvSpPr>
      <dsp:spPr>
        <a:xfrm>
          <a:off x="5853764" y="1259426"/>
          <a:ext cx="2341105" cy="1170552"/>
        </a:xfrm>
        <a:prstGeom prst="roundRect">
          <a:avLst>
            <a:gd name="adj" fmla="val 10000"/>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a:t>1991</a:t>
          </a:r>
        </a:p>
        <a:p>
          <a:pPr marL="0" lvl="0" indent="0" algn="ctr" defTabSz="1111250">
            <a:lnSpc>
              <a:spcPct val="90000"/>
            </a:lnSpc>
            <a:spcBef>
              <a:spcPct val="0"/>
            </a:spcBef>
            <a:spcAft>
              <a:spcPct val="35000"/>
            </a:spcAft>
            <a:buNone/>
          </a:pPr>
          <a:r>
            <a:rPr lang="en-US" sz="2500" kern="1200"/>
            <a:t>ACP</a:t>
          </a:r>
        </a:p>
      </dsp:txBody>
      <dsp:txXfrm>
        <a:off x="5888048" y="1293710"/>
        <a:ext cx="2272537" cy="11019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96A8EF-6DC7-4C4C-85F3-22D52D87D91F}">
      <dsp:nvSpPr>
        <dsp:cNvPr id="0" name=""/>
        <dsp:cNvSpPr/>
      </dsp:nvSpPr>
      <dsp:spPr>
        <a:xfrm>
          <a:off x="0" y="2111"/>
          <a:ext cx="8229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C9066E-5E22-4B7B-AF6F-822591C3F555}">
      <dsp:nvSpPr>
        <dsp:cNvPr id="0" name=""/>
        <dsp:cNvSpPr/>
      </dsp:nvSpPr>
      <dsp:spPr>
        <a:xfrm>
          <a:off x="0" y="2111"/>
          <a:ext cx="8229600" cy="1440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t>Allows agencies to respond to requests for public records without disclosing location of a survivor</a:t>
          </a:r>
        </a:p>
      </dsp:txBody>
      <dsp:txXfrm>
        <a:off x="0" y="2111"/>
        <a:ext cx="8229600" cy="1440296"/>
      </dsp:txXfrm>
    </dsp:sp>
    <dsp:sp modelId="{EFEAC5B5-0955-42EB-94B2-8A45B242F683}">
      <dsp:nvSpPr>
        <dsp:cNvPr id="0" name=""/>
        <dsp:cNvSpPr/>
      </dsp:nvSpPr>
      <dsp:spPr>
        <a:xfrm>
          <a:off x="0" y="1442407"/>
          <a:ext cx="8229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0BA68A-51A8-47F2-A3FA-9AF11FEEC135}">
      <dsp:nvSpPr>
        <dsp:cNvPr id="0" name=""/>
        <dsp:cNvSpPr/>
      </dsp:nvSpPr>
      <dsp:spPr>
        <a:xfrm>
          <a:off x="0" y="1442407"/>
          <a:ext cx="8229600" cy="1440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Enable interagency cooperation with OSOS in providing address confidentiality for victims</a:t>
          </a:r>
        </a:p>
      </dsp:txBody>
      <dsp:txXfrm>
        <a:off x="0" y="1442407"/>
        <a:ext cx="8229600" cy="1440296"/>
      </dsp:txXfrm>
    </dsp:sp>
    <dsp:sp modelId="{08E71E96-7CDA-4C31-9852-1EA75ECF13F2}">
      <dsp:nvSpPr>
        <dsp:cNvPr id="0" name=""/>
        <dsp:cNvSpPr/>
      </dsp:nvSpPr>
      <dsp:spPr>
        <a:xfrm>
          <a:off x="0" y="2882704"/>
          <a:ext cx="8229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B9DCD9-FBE2-493A-9645-F63147317713}">
      <dsp:nvSpPr>
        <dsp:cNvPr id="0" name=""/>
        <dsp:cNvSpPr/>
      </dsp:nvSpPr>
      <dsp:spPr>
        <a:xfrm>
          <a:off x="0" y="2882704"/>
          <a:ext cx="8229600" cy="1440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t>Enable agencies to accept a participant’s use of an address designated by OSOS as a substitute address</a:t>
          </a:r>
        </a:p>
      </dsp:txBody>
      <dsp:txXfrm>
        <a:off x="0" y="2882704"/>
        <a:ext cx="8229600" cy="14402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EB5069-14D3-4E78-89DF-FEF9CA5ACAD9}">
      <dsp:nvSpPr>
        <dsp:cNvPr id="0" name=""/>
        <dsp:cNvSpPr/>
      </dsp:nvSpPr>
      <dsp:spPr>
        <a:xfrm>
          <a:off x="0" y="0"/>
          <a:ext cx="5410200" cy="5887086"/>
        </a:xfrm>
        <a:prstGeom prst="rect">
          <a:avLst/>
        </a:prstGeom>
        <a:solidFill>
          <a:schemeClr val="accent1">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Statewide program serving survivors of: </a:t>
          </a:r>
        </a:p>
      </dsp:txBody>
      <dsp:txXfrm>
        <a:off x="0" y="0"/>
        <a:ext cx="5410200" cy="3179026"/>
      </dsp:txXfrm>
    </dsp:sp>
    <dsp:sp modelId="{23621870-A5F3-4B24-97F9-5A0AD01239D8}">
      <dsp:nvSpPr>
        <dsp:cNvPr id="0" name=""/>
        <dsp:cNvSpPr/>
      </dsp:nvSpPr>
      <dsp:spPr>
        <a:xfrm>
          <a:off x="660" y="3061284"/>
          <a:ext cx="1081775" cy="2708059"/>
        </a:xfrm>
        <a:prstGeom prst="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dirty="0"/>
            <a:t>domestic violence </a:t>
          </a:r>
        </a:p>
      </dsp:txBody>
      <dsp:txXfrm>
        <a:off x="660" y="3061284"/>
        <a:ext cx="1081775" cy="2708059"/>
      </dsp:txXfrm>
    </dsp:sp>
    <dsp:sp modelId="{ED894688-716B-4A69-874F-594ABEB94592}">
      <dsp:nvSpPr>
        <dsp:cNvPr id="0" name=""/>
        <dsp:cNvSpPr/>
      </dsp:nvSpPr>
      <dsp:spPr>
        <a:xfrm>
          <a:off x="1082436" y="3061284"/>
          <a:ext cx="1081775" cy="2708059"/>
        </a:xfrm>
        <a:prstGeom prst="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sexual assault</a:t>
          </a:r>
        </a:p>
      </dsp:txBody>
      <dsp:txXfrm>
        <a:off x="1082436" y="3061284"/>
        <a:ext cx="1081775" cy="2708059"/>
      </dsp:txXfrm>
    </dsp:sp>
    <dsp:sp modelId="{8CDD1BB2-1268-49D2-A8E5-FE16E8A8FB92}">
      <dsp:nvSpPr>
        <dsp:cNvPr id="0" name=""/>
        <dsp:cNvSpPr/>
      </dsp:nvSpPr>
      <dsp:spPr>
        <a:xfrm>
          <a:off x="2164212" y="3061284"/>
          <a:ext cx="1081775" cy="2708059"/>
        </a:xfrm>
        <a:prstGeom prst="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stalking</a:t>
          </a:r>
        </a:p>
      </dsp:txBody>
      <dsp:txXfrm>
        <a:off x="2164212" y="3061284"/>
        <a:ext cx="1081775" cy="2708059"/>
      </dsp:txXfrm>
    </dsp:sp>
    <dsp:sp modelId="{D8D87AC9-3463-469E-A297-5F72CA87CFD3}">
      <dsp:nvSpPr>
        <dsp:cNvPr id="0" name=""/>
        <dsp:cNvSpPr/>
      </dsp:nvSpPr>
      <dsp:spPr>
        <a:xfrm>
          <a:off x="3245987" y="3061284"/>
          <a:ext cx="1081775" cy="2708059"/>
        </a:xfrm>
        <a:prstGeom prst="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dirty="0"/>
            <a:t>trafficking </a:t>
          </a:r>
        </a:p>
      </dsp:txBody>
      <dsp:txXfrm>
        <a:off x="3245987" y="3061284"/>
        <a:ext cx="1081775" cy="2708059"/>
      </dsp:txXfrm>
    </dsp:sp>
    <dsp:sp modelId="{C460317A-A7B3-4DF4-B175-A1D2AD2B6622}">
      <dsp:nvSpPr>
        <dsp:cNvPr id="0" name=""/>
        <dsp:cNvSpPr/>
      </dsp:nvSpPr>
      <dsp:spPr>
        <a:xfrm>
          <a:off x="4327763" y="3061284"/>
          <a:ext cx="1081775" cy="2708059"/>
        </a:xfrm>
        <a:prstGeom prst="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dirty="0"/>
            <a:t>criminal justice affiliates </a:t>
          </a:r>
        </a:p>
        <a:p>
          <a:pPr marL="0" lvl="0" indent="0" algn="ctr" defTabSz="622300">
            <a:lnSpc>
              <a:spcPct val="90000"/>
            </a:lnSpc>
            <a:spcBef>
              <a:spcPct val="0"/>
            </a:spcBef>
            <a:spcAft>
              <a:spcPct val="35000"/>
            </a:spcAft>
            <a:buNone/>
          </a:pPr>
          <a:r>
            <a:rPr lang="en-US" sz="1400" kern="1200" dirty="0"/>
            <a:t>+</a:t>
          </a:r>
        </a:p>
        <a:p>
          <a:pPr marL="0" lvl="0" indent="0" algn="ctr" defTabSz="622300">
            <a:lnSpc>
              <a:spcPct val="90000"/>
            </a:lnSpc>
            <a:spcBef>
              <a:spcPct val="0"/>
            </a:spcBef>
            <a:spcAft>
              <a:spcPct val="35000"/>
            </a:spcAft>
            <a:buNone/>
          </a:pPr>
          <a:r>
            <a:rPr lang="en-US" sz="1400" kern="1200" dirty="0"/>
            <a:t>elections officials</a:t>
          </a:r>
        </a:p>
        <a:p>
          <a:pPr marL="0" lvl="0" indent="0" algn="ctr" defTabSz="622300">
            <a:lnSpc>
              <a:spcPct val="90000"/>
            </a:lnSpc>
            <a:spcBef>
              <a:spcPct val="0"/>
            </a:spcBef>
            <a:spcAft>
              <a:spcPct val="35000"/>
            </a:spcAft>
            <a:buNone/>
          </a:pPr>
          <a:r>
            <a:rPr lang="en-US" sz="1400" kern="1200" dirty="0"/>
            <a:t> +</a:t>
          </a:r>
        </a:p>
        <a:p>
          <a:pPr marL="0" lvl="0" indent="0" algn="ctr" defTabSz="622300">
            <a:lnSpc>
              <a:spcPct val="90000"/>
            </a:lnSpc>
            <a:spcBef>
              <a:spcPct val="0"/>
            </a:spcBef>
            <a:spcAft>
              <a:spcPct val="35000"/>
            </a:spcAft>
            <a:buNone/>
          </a:pPr>
          <a:r>
            <a:rPr lang="en-US" sz="1400" kern="1200" dirty="0"/>
            <a:t> health care workers </a:t>
          </a:r>
        </a:p>
        <a:p>
          <a:pPr marL="0" lvl="0" indent="0" algn="ctr" defTabSz="622300">
            <a:lnSpc>
              <a:spcPct val="90000"/>
            </a:lnSpc>
            <a:spcBef>
              <a:spcPct val="0"/>
            </a:spcBef>
            <a:spcAft>
              <a:spcPct val="35000"/>
            </a:spcAft>
            <a:buNone/>
          </a:pPr>
          <a:r>
            <a:rPr lang="en-US" sz="1400" kern="1200" dirty="0"/>
            <a:t>subject to harassment</a:t>
          </a:r>
        </a:p>
      </dsp:txBody>
      <dsp:txXfrm>
        <a:off x="4327763" y="3061284"/>
        <a:ext cx="1081775" cy="27080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569AC2-7772-405E-8AF6-A078E9981BD9}">
      <dsp:nvSpPr>
        <dsp:cNvPr id="0" name=""/>
        <dsp:cNvSpPr/>
      </dsp:nvSpPr>
      <dsp:spPr>
        <a:xfrm>
          <a:off x="0" y="381177"/>
          <a:ext cx="7293023"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2ED44CE-4460-4071-8144-4540A95A04E8}">
      <dsp:nvSpPr>
        <dsp:cNvPr id="0" name=""/>
        <dsp:cNvSpPr/>
      </dsp:nvSpPr>
      <dsp:spPr>
        <a:xfrm>
          <a:off x="364651" y="56457"/>
          <a:ext cx="5105116"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961" tIns="0" rIns="192961" bIns="0" numCol="1" spcCol="1270" anchor="ctr" anchorCtr="0">
          <a:noAutofit/>
        </a:bodyPr>
        <a:lstStyle/>
        <a:p>
          <a:pPr marL="0" lvl="0" indent="0" algn="l" defTabSz="977900">
            <a:lnSpc>
              <a:spcPct val="90000"/>
            </a:lnSpc>
            <a:spcBef>
              <a:spcPct val="0"/>
            </a:spcBef>
            <a:spcAft>
              <a:spcPct val="35000"/>
            </a:spcAft>
            <a:buNone/>
          </a:pPr>
          <a:r>
            <a:rPr lang="en-US" sz="2200" kern="1200"/>
            <a:t>Written request to withdraw</a:t>
          </a:r>
        </a:p>
      </dsp:txBody>
      <dsp:txXfrm>
        <a:off x="396354" y="88160"/>
        <a:ext cx="5041710" cy="586034"/>
      </dsp:txXfrm>
    </dsp:sp>
    <dsp:sp modelId="{18E58998-30E6-4FA4-A823-1BBA590C5FDB}">
      <dsp:nvSpPr>
        <dsp:cNvPr id="0" name=""/>
        <dsp:cNvSpPr/>
      </dsp:nvSpPr>
      <dsp:spPr>
        <a:xfrm>
          <a:off x="0" y="1379097"/>
          <a:ext cx="7293023" cy="2356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6020" tIns="458216" rIns="566020" bIns="156464" numCol="1" spcCol="1270" anchor="t" anchorCtr="0">
          <a:noAutofit/>
        </a:bodyPr>
        <a:lstStyle/>
        <a:p>
          <a:pPr marL="228600" lvl="1" indent="-228600" algn="l" defTabSz="977900">
            <a:lnSpc>
              <a:spcPct val="90000"/>
            </a:lnSpc>
            <a:spcBef>
              <a:spcPct val="0"/>
            </a:spcBef>
            <a:spcAft>
              <a:spcPct val="15000"/>
            </a:spcAft>
            <a:buChar char="•"/>
          </a:pPr>
          <a:r>
            <a:rPr lang="en-US" sz="2200" kern="1200"/>
            <a:t>Mail returned as nondeliverable, refused or unclaimed</a:t>
          </a:r>
        </a:p>
        <a:p>
          <a:pPr marL="228600" lvl="1" indent="-228600" algn="l" defTabSz="977900">
            <a:lnSpc>
              <a:spcPct val="90000"/>
            </a:lnSpc>
            <a:spcBef>
              <a:spcPct val="0"/>
            </a:spcBef>
            <a:spcAft>
              <a:spcPct val="15000"/>
            </a:spcAft>
            <a:buChar char="•"/>
          </a:pPr>
          <a:r>
            <a:rPr lang="en-US" sz="2200" kern="1200"/>
            <a:t>Do not renew</a:t>
          </a:r>
        </a:p>
        <a:p>
          <a:pPr marL="228600" lvl="1" indent="-228600" algn="l" defTabSz="977900">
            <a:lnSpc>
              <a:spcPct val="90000"/>
            </a:lnSpc>
            <a:spcBef>
              <a:spcPct val="0"/>
            </a:spcBef>
            <a:spcAft>
              <a:spcPct val="15000"/>
            </a:spcAft>
            <a:buChar char="•"/>
          </a:pPr>
          <a:r>
            <a:rPr lang="en-US" sz="2200" kern="1200"/>
            <a:t>Identity change</a:t>
          </a:r>
        </a:p>
        <a:p>
          <a:pPr marL="228600" lvl="1" indent="-228600" algn="l" defTabSz="977900">
            <a:lnSpc>
              <a:spcPct val="90000"/>
            </a:lnSpc>
            <a:spcBef>
              <a:spcPct val="0"/>
            </a:spcBef>
            <a:spcAft>
              <a:spcPct val="15000"/>
            </a:spcAft>
            <a:buChar char="•"/>
          </a:pPr>
          <a:r>
            <a:rPr lang="en-US" sz="2200" kern="1200"/>
            <a:t>Apply using false information</a:t>
          </a:r>
        </a:p>
      </dsp:txBody>
      <dsp:txXfrm>
        <a:off x="0" y="1379097"/>
        <a:ext cx="7293023" cy="2356200"/>
      </dsp:txXfrm>
    </dsp:sp>
    <dsp:sp modelId="{F57FC430-B3DD-4090-A49F-0F84910EBA74}">
      <dsp:nvSpPr>
        <dsp:cNvPr id="0" name=""/>
        <dsp:cNvSpPr/>
      </dsp:nvSpPr>
      <dsp:spPr>
        <a:xfrm>
          <a:off x="364651" y="1054377"/>
          <a:ext cx="5105116"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961" tIns="0" rIns="192961" bIns="0" numCol="1" spcCol="1270" anchor="ctr" anchorCtr="0">
          <a:noAutofit/>
        </a:bodyPr>
        <a:lstStyle/>
        <a:p>
          <a:pPr marL="0" lvl="0" indent="0" algn="l" defTabSz="977900">
            <a:lnSpc>
              <a:spcPct val="90000"/>
            </a:lnSpc>
            <a:spcBef>
              <a:spcPct val="0"/>
            </a:spcBef>
            <a:spcAft>
              <a:spcPct val="35000"/>
            </a:spcAft>
            <a:buNone/>
          </a:pPr>
          <a:r>
            <a:rPr lang="en-US" sz="2200" kern="1200" dirty="0"/>
            <a:t>Cancellation</a:t>
          </a:r>
        </a:p>
      </dsp:txBody>
      <dsp:txXfrm>
        <a:off x="396354" y="1086080"/>
        <a:ext cx="5041710" cy="58603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CE16A-57A2-411D-A45F-AFBDFD82FE75}">
      <dsp:nvSpPr>
        <dsp:cNvPr id="0" name=""/>
        <dsp:cNvSpPr/>
      </dsp:nvSpPr>
      <dsp:spPr>
        <a:xfrm>
          <a:off x="0" y="637159"/>
          <a:ext cx="5000124" cy="24192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8065" tIns="666496" rIns="388065"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LE request*</a:t>
          </a:r>
        </a:p>
        <a:p>
          <a:pPr marL="228600" lvl="1" indent="-228600" algn="l" defTabSz="1066800">
            <a:lnSpc>
              <a:spcPct val="90000"/>
            </a:lnSpc>
            <a:spcBef>
              <a:spcPct val="0"/>
            </a:spcBef>
            <a:spcAft>
              <a:spcPct val="15000"/>
            </a:spcAft>
            <a:buChar char="•"/>
          </a:pPr>
          <a:r>
            <a:rPr lang="en-US" sz="2400" kern="1200"/>
            <a:t>Court order</a:t>
          </a:r>
        </a:p>
        <a:p>
          <a:pPr marL="228600" lvl="1" indent="-228600" algn="l" defTabSz="1066800">
            <a:lnSpc>
              <a:spcPct val="90000"/>
            </a:lnSpc>
            <a:spcBef>
              <a:spcPct val="0"/>
            </a:spcBef>
            <a:spcAft>
              <a:spcPct val="15000"/>
            </a:spcAft>
            <a:buChar char="•"/>
          </a:pPr>
          <a:r>
            <a:rPr lang="en-US" sz="2400" kern="1200" dirty="0"/>
            <a:t>Certification is cancelled</a:t>
          </a:r>
          <a:r>
            <a:rPr lang="en-US" sz="3100" kern="1200" dirty="0"/>
            <a:t>	</a:t>
          </a:r>
        </a:p>
      </dsp:txBody>
      <dsp:txXfrm>
        <a:off x="0" y="637159"/>
        <a:ext cx="5000124" cy="2419200"/>
      </dsp:txXfrm>
    </dsp:sp>
    <dsp:sp modelId="{2CB0A24E-6D68-46E2-8C53-733BDD913B41}">
      <dsp:nvSpPr>
        <dsp:cNvPr id="0" name=""/>
        <dsp:cNvSpPr/>
      </dsp:nvSpPr>
      <dsp:spPr>
        <a:xfrm>
          <a:off x="250006" y="164839"/>
          <a:ext cx="3500086" cy="944640"/>
        </a:xfrm>
        <a:prstGeom prst="roundRect">
          <a:avLst/>
        </a:prstGeom>
        <a:solidFill>
          <a:schemeClr val="accent1">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2295" tIns="0" rIns="132295" bIns="0" numCol="1" spcCol="1270" anchor="ctr" anchorCtr="0">
          <a:noAutofit/>
        </a:bodyPr>
        <a:lstStyle/>
        <a:p>
          <a:pPr marL="0" lvl="0" indent="0" algn="l" defTabSz="1422400">
            <a:lnSpc>
              <a:spcPct val="90000"/>
            </a:lnSpc>
            <a:spcBef>
              <a:spcPct val="0"/>
            </a:spcBef>
            <a:spcAft>
              <a:spcPct val="35000"/>
            </a:spcAft>
            <a:buNone/>
          </a:pPr>
          <a:r>
            <a:rPr lang="en-US" sz="3200" kern="1200"/>
            <a:t>Disclosure</a:t>
          </a:r>
        </a:p>
      </dsp:txBody>
      <dsp:txXfrm>
        <a:off x="296120" y="210953"/>
        <a:ext cx="3407858" cy="852412"/>
      </dsp:txXfrm>
    </dsp:sp>
    <dsp:sp modelId="{2BC37856-7022-4F57-BCDA-A4938F53CB0F}">
      <dsp:nvSpPr>
        <dsp:cNvPr id="0" name=""/>
        <dsp:cNvSpPr/>
      </dsp:nvSpPr>
      <dsp:spPr>
        <a:xfrm>
          <a:off x="0" y="3701480"/>
          <a:ext cx="5000124" cy="1587600"/>
        </a:xfrm>
        <a:prstGeom prst="rect">
          <a:avLst/>
        </a:prstGeom>
        <a:solidFill>
          <a:schemeClr val="lt1">
            <a:alpha val="90000"/>
            <a:hueOff val="0"/>
            <a:satOff val="0"/>
            <a:lumOff val="0"/>
            <a:alphaOff val="0"/>
          </a:schemeClr>
        </a:soli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8065" tIns="666496" rIns="388065"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Written request to the OSOS</a:t>
          </a:r>
        </a:p>
        <a:p>
          <a:pPr marL="228600" lvl="1" indent="-228600" algn="l" defTabSz="1066800">
            <a:lnSpc>
              <a:spcPct val="90000"/>
            </a:lnSpc>
            <a:spcBef>
              <a:spcPct val="0"/>
            </a:spcBef>
            <a:spcAft>
              <a:spcPct val="15000"/>
            </a:spcAft>
            <a:buChar char="•"/>
          </a:pPr>
          <a:r>
            <a:rPr lang="en-US" sz="2400" kern="1200" dirty="0"/>
            <a:t>WAC 434-840-070</a:t>
          </a:r>
        </a:p>
      </dsp:txBody>
      <dsp:txXfrm>
        <a:off x="0" y="3701480"/>
        <a:ext cx="5000124" cy="1587600"/>
      </dsp:txXfrm>
    </dsp:sp>
    <dsp:sp modelId="{9B0C1C26-CD24-4DAD-9049-85CFAEDCBD50}">
      <dsp:nvSpPr>
        <dsp:cNvPr id="0" name=""/>
        <dsp:cNvSpPr/>
      </dsp:nvSpPr>
      <dsp:spPr>
        <a:xfrm>
          <a:off x="250006" y="3229160"/>
          <a:ext cx="3500086" cy="944640"/>
        </a:xfrm>
        <a:prstGeom prst="roundRect">
          <a:avLst/>
        </a:prstGeom>
        <a:solidFill>
          <a:schemeClr val="accent1">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2295" tIns="0" rIns="132295" bIns="0" numCol="1" spcCol="1270" anchor="ctr" anchorCtr="0">
          <a:noAutofit/>
        </a:bodyPr>
        <a:lstStyle/>
        <a:p>
          <a:pPr marL="0" lvl="0" indent="0" algn="l" defTabSz="1422400">
            <a:lnSpc>
              <a:spcPct val="90000"/>
            </a:lnSpc>
            <a:spcBef>
              <a:spcPct val="0"/>
            </a:spcBef>
            <a:spcAft>
              <a:spcPct val="35000"/>
            </a:spcAft>
            <a:buNone/>
          </a:pPr>
          <a:r>
            <a:rPr lang="en-US" sz="3200" kern="1200"/>
            <a:t>Agency Exemption</a:t>
          </a:r>
        </a:p>
      </dsp:txBody>
      <dsp:txXfrm>
        <a:off x="296120" y="3275274"/>
        <a:ext cx="3407858" cy="85241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3AB5197-0330-4BB4-9DCA-869433C7D0D1}" type="datetimeFigureOut">
              <a:rPr lang="en-US" smtClean="0"/>
              <a:t>6/8/2023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972703B-216F-419F-B245-953B9F7D8A13}" type="slidenum">
              <a:rPr lang="en-US" smtClean="0"/>
              <a:t>‹#›</a:t>
            </a:fld>
            <a:endParaRPr lang="en-US"/>
          </a:p>
        </p:txBody>
      </p:sp>
    </p:spTree>
    <p:extLst>
      <p:ext uri="{BB962C8B-B14F-4D97-AF65-F5344CB8AC3E}">
        <p14:creationId xmlns:p14="http://schemas.microsoft.com/office/powerpoint/2010/main" val="4195552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972703B-216F-419F-B245-953B9F7D8A13}" type="slidenum">
              <a:rPr lang="en-US" smtClean="0"/>
              <a:t>1</a:t>
            </a:fld>
            <a:endParaRPr lang="en-US"/>
          </a:p>
        </p:txBody>
      </p:sp>
      <p:sp>
        <p:nvSpPr>
          <p:cNvPr id="5" name="Notes Placeholder 4"/>
          <p:cNvSpPr>
            <a:spLocks noGrp="1"/>
          </p:cNvSpPr>
          <p:nvPr>
            <p:ph type="body" sz="quarter" idx="11"/>
          </p:nvPr>
        </p:nvSpPr>
        <p:spPr>
          <a:xfrm>
            <a:off x="701040" y="4473892"/>
            <a:ext cx="5608320" cy="4517708"/>
          </a:xfrm>
        </p:spPr>
        <p:txBody>
          <a:bodyPr/>
          <a:lstStyle/>
          <a:p>
            <a:pPr marL="171450" indent="-171450">
              <a:buFont typeface="Arial" panose="020B0604020202020204" pitchFamily="34" charset="0"/>
              <a:buChar char="•"/>
            </a:pPr>
            <a:r>
              <a:rPr lang="en-US" sz="1600" baseline="0" dirty="0"/>
              <a:t>Administered by OSOS, first in nation. Lauded as a creative solution for crime victims, the US Department of Justice honored the program with the Susan Laurence Memorial Award for Professional Innovation in Victim Services.  Today there are 40 states that have passed similar legislation and growing.</a:t>
            </a:r>
          </a:p>
          <a:p>
            <a:endParaRPr lang="en-US" sz="1600" baseline="0" dirty="0"/>
          </a:p>
          <a:p>
            <a:endParaRPr lang="en-US" sz="1600" dirty="0"/>
          </a:p>
        </p:txBody>
      </p:sp>
    </p:spTree>
    <p:extLst>
      <p:ext uri="{BB962C8B-B14F-4D97-AF65-F5344CB8AC3E}">
        <p14:creationId xmlns:p14="http://schemas.microsoft.com/office/powerpoint/2010/main" val="888082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Issues goes back to compliance and slide 6. </a:t>
            </a:r>
          </a:p>
          <a:p>
            <a:pPr marR="0" lvl="0" algn="l" defTabSz="914400" rtl="0" eaLnBrk="1" fontAlgn="auto" latinLnBrk="0" hangingPunct="1">
              <a:lnSpc>
                <a:spcPct val="100000"/>
              </a:lnSpc>
              <a:spcBef>
                <a:spcPts val="0"/>
              </a:spcBef>
              <a:spcAft>
                <a:spcPts val="0"/>
              </a:spcAft>
              <a:buClrTx/>
              <a:buSzTx/>
              <a:tabLst/>
              <a:defRPr/>
            </a:pPr>
            <a:endParaRPr lang="en-US" sz="18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ACP participants may use their ACP address in place if their home, school AND work address. </a:t>
            </a:r>
          </a:p>
          <a:p>
            <a:pPr marR="0" lvl="0" algn="l" defTabSz="914400" rtl="0" eaLnBrk="1" fontAlgn="auto" latinLnBrk="0" hangingPunct="1">
              <a:lnSpc>
                <a:spcPct val="100000"/>
              </a:lnSpc>
              <a:spcBef>
                <a:spcPts val="0"/>
              </a:spcBef>
              <a:spcAft>
                <a:spcPts val="0"/>
              </a:spcAft>
              <a:buClrTx/>
              <a:buSzTx/>
              <a:tabLst/>
              <a:defRPr/>
            </a:pPr>
            <a:endParaRPr lang="en-US" sz="18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So if you’re receiving a public records request and you release where the individual works, are you in compliance? Work with your Public Disclosure Officer and/or assigned AG to decide on the appropriate release of the data: Will the release of the information allow a perpetrator to locate a survivor?</a:t>
            </a:r>
          </a:p>
          <a:p>
            <a:endParaRPr lang="en-US" dirty="0"/>
          </a:p>
        </p:txBody>
      </p:sp>
      <p:sp>
        <p:nvSpPr>
          <p:cNvPr id="4" name="Slide Number Placeholder 3"/>
          <p:cNvSpPr>
            <a:spLocks noGrp="1"/>
          </p:cNvSpPr>
          <p:nvPr>
            <p:ph type="sldNum" sz="quarter" idx="5"/>
          </p:nvPr>
        </p:nvSpPr>
        <p:spPr/>
        <p:txBody>
          <a:bodyPr/>
          <a:lstStyle/>
          <a:p>
            <a:fld id="{F972703B-216F-419F-B245-953B9F7D8A13}" type="slidenum">
              <a:rPr lang="en-US" smtClean="0"/>
              <a:t>10</a:t>
            </a:fld>
            <a:endParaRPr lang="en-US"/>
          </a:p>
        </p:txBody>
      </p:sp>
    </p:spTree>
    <p:extLst>
      <p:ext uri="{BB962C8B-B14F-4D97-AF65-F5344CB8AC3E}">
        <p14:creationId xmlns:p14="http://schemas.microsoft.com/office/powerpoint/2010/main" val="2506917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Questions?</a:t>
            </a:r>
          </a:p>
        </p:txBody>
      </p:sp>
      <p:sp>
        <p:nvSpPr>
          <p:cNvPr id="4" name="Slide Number Placeholder 3"/>
          <p:cNvSpPr>
            <a:spLocks noGrp="1"/>
          </p:cNvSpPr>
          <p:nvPr>
            <p:ph type="sldNum" sz="quarter" idx="10"/>
          </p:nvPr>
        </p:nvSpPr>
        <p:spPr/>
        <p:txBody>
          <a:bodyPr/>
          <a:lstStyle/>
          <a:p>
            <a:fld id="{F972703B-216F-419F-B245-953B9F7D8A13}" type="slidenum">
              <a:rPr lang="en-US" smtClean="0"/>
              <a:t>11</a:t>
            </a:fld>
            <a:endParaRPr lang="en-US"/>
          </a:p>
        </p:txBody>
      </p:sp>
    </p:spTree>
    <p:extLst>
      <p:ext uri="{BB962C8B-B14F-4D97-AF65-F5344CB8AC3E}">
        <p14:creationId xmlns:p14="http://schemas.microsoft.com/office/powerpoint/2010/main" val="372446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7200" y="4473892"/>
            <a:ext cx="6248400" cy="4822508"/>
          </a:xfrm>
        </p:spPr>
        <p:txBody>
          <a:bodyPr/>
          <a:lstStyle/>
          <a:p>
            <a:r>
              <a:rPr lang="en-US" sz="1800" kern="100" dirty="0">
                <a:effectLst/>
                <a:latin typeface="Calibri" panose="020F0502020204030204" pitchFamily="34" charset="0"/>
                <a:ea typeface="Calibri" panose="020F0502020204030204" pitchFamily="34" charset="0"/>
                <a:cs typeface="Calibri" panose="020F0502020204030204" pitchFamily="34" charset="0"/>
              </a:rPr>
              <a:t>1990</a:t>
            </a:r>
          </a:p>
          <a:p>
            <a:pPr marL="285750" indent="-285750">
              <a:buFont typeface="Arial" panose="020B0604020202020204" pitchFamily="34" charset="0"/>
              <a:buChar char="•"/>
            </a:pPr>
            <a:r>
              <a:rPr lang="en-US" sz="1400" kern="100" dirty="0">
                <a:effectLst/>
                <a:latin typeface="Calibri" panose="020F0502020204030204" pitchFamily="34" charset="0"/>
                <a:ea typeface="Calibri" panose="020F0502020204030204" pitchFamily="34" charset="0"/>
                <a:cs typeface="Calibri" panose="020F0502020204030204" pitchFamily="34" charset="0"/>
              </a:rPr>
              <a:t>Washington’s first legislation attempted to treat keeping the survivor’s address confidential as an exemption from the Public Records Act. </a:t>
            </a:r>
          </a:p>
          <a:p>
            <a:pPr marL="285750" indent="-285750">
              <a:buFont typeface="Arial" panose="020B0604020202020204" pitchFamily="34" charset="0"/>
              <a:buChar char="•"/>
            </a:pPr>
            <a:r>
              <a:rPr lang="en-US" sz="1400" kern="100" dirty="0">
                <a:effectLst/>
                <a:latin typeface="Calibri" panose="020F0502020204030204" pitchFamily="34" charset="0"/>
                <a:ea typeface="Calibri" panose="020F0502020204030204" pitchFamily="34" charset="0"/>
                <a:cs typeface="Calibri" panose="020F0502020204030204" pitchFamily="34" charset="0"/>
              </a:rPr>
              <a:t>Each individual agency had to review each individual request for records, determine whether the individual names within it had requested confidentiality, and, if so, redact their address prior to release. </a:t>
            </a:r>
          </a:p>
          <a:p>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400" kern="100" dirty="0">
                <a:effectLst/>
                <a:latin typeface="Calibri" panose="020F0502020204030204" pitchFamily="34" charset="0"/>
                <a:ea typeface="Calibri" panose="020F0502020204030204" pitchFamily="34" charset="0"/>
                <a:cs typeface="Calibri" panose="020F0502020204030204" pitchFamily="34" charset="0"/>
              </a:rPr>
              <a:t>1991</a:t>
            </a:r>
          </a:p>
          <a:p>
            <a:pPr marL="285750" indent="-285750">
              <a:buFont typeface="Arial" panose="020B0604020202020204" pitchFamily="34" charset="0"/>
              <a:buChar char="•"/>
            </a:pPr>
            <a:r>
              <a:rPr lang="en-US" sz="1400" kern="100" dirty="0">
                <a:effectLst/>
                <a:latin typeface="Calibri" panose="020F0502020204030204" pitchFamily="34" charset="0"/>
                <a:ea typeface="Calibri" panose="020F0502020204030204" pitchFamily="34" charset="0"/>
                <a:cs typeface="Calibri" panose="020F0502020204030204" pitchFamily="34" charset="0"/>
              </a:rPr>
              <a:t>Washington Legislature repealed the previous legislation and replaced it with the ACP. </a:t>
            </a:r>
          </a:p>
          <a:p>
            <a:pPr marL="285750" indent="-285750">
              <a:buFont typeface="Arial" panose="020B0604020202020204" pitchFamily="34" charset="0"/>
              <a:buChar char="•"/>
            </a:pPr>
            <a:r>
              <a:rPr lang="en-US" sz="1400" kern="100" dirty="0">
                <a:effectLst/>
                <a:latin typeface="Calibri" panose="020F0502020204030204" pitchFamily="34" charset="0"/>
                <a:ea typeface="Calibri" panose="020F0502020204030204" pitchFamily="34" charset="0"/>
                <a:cs typeface="Calibri" panose="020F0502020204030204" pitchFamily="34" charset="0"/>
              </a:rPr>
              <a:t>Instead of requiring that each individual agency keep address information confidential, the new legislation provided for the creation, by the Secretary of State, of a substitute address that each state and local agency could use.  </a:t>
            </a:r>
          </a:p>
          <a:p>
            <a:pPr marL="285750" indent="-285750">
              <a:buFont typeface="Arial" panose="020B0604020202020204" pitchFamily="34" charset="0"/>
              <a:buChar char="•"/>
            </a:pPr>
            <a:r>
              <a:rPr lang="en-US" sz="1400" kern="100" dirty="0">
                <a:effectLst/>
                <a:latin typeface="Calibri" panose="020F0502020204030204" pitchFamily="34" charset="0"/>
                <a:ea typeface="Calibri" panose="020F0502020204030204" pitchFamily="34" charset="0"/>
                <a:cs typeface="Calibri" panose="020F0502020204030204" pitchFamily="34" charset="0"/>
              </a:rPr>
              <a:t>Instead of each agency attempting to keep secrets amid otherwise public files, a single agency, the Secretary of State, would assign the survivor with a substitute address. </a:t>
            </a:r>
          </a:p>
          <a:p>
            <a:pPr marL="285750" indent="-285750">
              <a:buFont typeface="Arial" panose="020B0604020202020204" pitchFamily="34" charset="0"/>
              <a:buChar char="•"/>
            </a:pPr>
            <a:r>
              <a:rPr lang="en-US" sz="1400" kern="100" dirty="0">
                <a:effectLst/>
                <a:latin typeface="Calibri" panose="020F0502020204030204" pitchFamily="34" charset="0"/>
                <a:ea typeface="Calibri" panose="020F0502020204030204" pitchFamily="34" charset="0"/>
                <a:cs typeface="Calibri" panose="020F0502020204030204" pitchFamily="34" charset="0"/>
              </a:rPr>
              <a:t>No requirement of confidentiality would be imposed on the records of the other agencies since those records merely disclosed the substitute address.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F972703B-216F-419F-B245-953B9F7D8A13}" type="slidenum">
              <a:rPr lang="en-US" smtClean="0"/>
              <a:t>2</a:t>
            </a:fld>
            <a:endParaRPr lang="en-US"/>
          </a:p>
        </p:txBody>
      </p:sp>
    </p:spTree>
    <p:extLst>
      <p:ext uri="{BB962C8B-B14F-4D97-AF65-F5344CB8AC3E}">
        <p14:creationId xmlns:p14="http://schemas.microsoft.com/office/powerpoint/2010/main" val="2660943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3660458"/>
          </a:xfrm>
        </p:spPr>
        <p:txBody>
          <a:bodyPr/>
          <a:lstStyle/>
          <a:p>
            <a:pPr marL="285750" lvl="0" indent="-285750">
              <a:buFont typeface="Arial" panose="020B0604020202020204" pitchFamily="34" charset="0"/>
              <a:buChar char="•"/>
              <a:defRPr/>
            </a:pPr>
            <a:r>
              <a:rPr lang="en-US" sz="1600" dirty="0"/>
              <a:t>Allows Agencies to respond to public records without disclosing location fa survivor and enables agencies to accept the address that we designate.</a:t>
            </a:r>
          </a:p>
          <a:p>
            <a:pPr marL="285750" lvl="0" indent="-285750">
              <a:buFont typeface="Arial" panose="020B0604020202020204" pitchFamily="34" charset="0"/>
              <a:buChar char="•"/>
              <a:defRPr/>
            </a:pPr>
            <a:r>
              <a:rPr lang="en-US" sz="1600" dirty="0"/>
              <a:t>Prevent a perpetrator/assailant from locating their victim through public records. </a:t>
            </a:r>
          </a:p>
          <a:p>
            <a:pPr marL="285750" lvl="0" indent="-285750">
              <a:buFont typeface="Arial" panose="020B0604020202020204" pitchFamily="34" charset="0"/>
              <a:buChar char="•"/>
              <a:defRPr/>
            </a:pPr>
            <a:r>
              <a:rPr lang="en-US" sz="1600" dirty="0"/>
              <a:t>Applies to NEW records or when updating existing records. Does not, in and of itself, authorize redaction of records. </a:t>
            </a:r>
          </a:p>
          <a:p>
            <a:pPr marL="285750" lvl="0" indent="-285750">
              <a:buFont typeface="Arial" panose="020B0604020202020204" pitchFamily="34" charset="0"/>
              <a:buChar char="•"/>
              <a:defRPr/>
            </a:pPr>
            <a:r>
              <a:rPr lang="en-US" sz="1600" dirty="0"/>
              <a:t>Most effective if a person moves to a new address unknown to the perpetrator</a:t>
            </a:r>
          </a:p>
          <a:p>
            <a:pPr marL="285750" indent="-285750">
              <a:buFont typeface="Arial" panose="020B0604020202020204" pitchFamily="34" charset="0"/>
              <a:buChar char="•"/>
            </a:pPr>
            <a:endParaRPr lang="en-US" sz="1600" dirty="0"/>
          </a:p>
        </p:txBody>
      </p:sp>
      <p:sp>
        <p:nvSpPr>
          <p:cNvPr id="4" name="Slide Number Placeholder 3"/>
          <p:cNvSpPr>
            <a:spLocks noGrp="1"/>
          </p:cNvSpPr>
          <p:nvPr>
            <p:ph type="sldNum" sz="quarter" idx="10"/>
          </p:nvPr>
        </p:nvSpPr>
        <p:spPr/>
        <p:txBody>
          <a:bodyPr/>
          <a:lstStyle/>
          <a:p>
            <a:fld id="{F972703B-216F-419F-B245-953B9F7D8A13}" type="slidenum">
              <a:rPr lang="en-US" smtClean="0"/>
              <a:t>3</a:t>
            </a:fld>
            <a:endParaRPr lang="en-US"/>
          </a:p>
        </p:txBody>
      </p:sp>
    </p:spTree>
    <p:extLst>
      <p:ext uri="{BB962C8B-B14F-4D97-AF65-F5344CB8AC3E}">
        <p14:creationId xmlns:p14="http://schemas.microsoft.com/office/powerpoint/2010/main" val="4104985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r>
              <a:rPr lang="en-US" sz="2400" dirty="0"/>
              <a:t>DV/SA/Trafficking and Stalking survivors</a:t>
            </a:r>
          </a:p>
          <a:p>
            <a:pPr marL="171450" indent="-171450">
              <a:buFont typeface="Arial" panose="020B0604020202020204" pitchFamily="34" charset="0"/>
              <a:buChar char="•"/>
            </a:pPr>
            <a:r>
              <a:rPr lang="en-US" sz="2400" dirty="0"/>
              <a:t>2022 addition election officials</a:t>
            </a:r>
          </a:p>
          <a:p>
            <a:pPr marL="171450" indent="-171450">
              <a:buFont typeface="Arial" panose="020B0604020202020204" pitchFamily="34" charset="0"/>
              <a:buChar char="•"/>
            </a:pPr>
            <a:r>
              <a:rPr lang="en-US" sz="2400" dirty="0"/>
              <a:t>2023 addition of health care employees-reproductive health care and gender affirming care</a:t>
            </a:r>
          </a:p>
          <a:p>
            <a:pPr marL="171450" indent="-171450">
              <a:buFont typeface="Arial" panose="020B0604020202020204" pitchFamily="34" charset="0"/>
              <a:buChar char="•"/>
            </a:pPr>
            <a:r>
              <a:rPr lang="en-US" sz="2400" baseline="0" dirty="0"/>
              <a:t>6000 per year and growing</a:t>
            </a:r>
          </a:p>
          <a:p>
            <a:pPr marL="171450" indent="-171450">
              <a:buFont typeface="Arial" panose="020B0604020202020204" pitchFamily="34" charset="0"/>
              <a:buChar char="•"/>
            </a:pPr>
            <a:r>
              <a:rPr lang="en-US" sz="2400" dirty="0"/>
              <a:t>To date, served over 25,000 adult, youth and children.</a:t>
            </a:r>
          </a:p>
          <a:p>
            <a:endParaRPr lang="en-US" sz="1600" baseline="0" dirty="0"/>
          </a:p>
          <a:p>
            <a:pPr marL="285750" indent="-285750">
              <a:buFont typeface="Arial" panose="020B0604020202020204" pitchFamily="34" charset="0"/>
              <a:buChar char="•"/>
            </a:pPr>
            <a:endParaRPr lang="en-US" sz="1600" dirty="0"/>
          </a:p>
        </p:txBody>
      </p:sp>
      <p:sp>
        <p:nvSpPr>
          <p:cNvPr id="4" name="Slide Number Placeholder 3"/>
          <p:cNvSpPr>
            <a:spLocks noGrp="1"/>
          </p:cNvSpPr>
          <p:nvPr>
            <p:ph type="sldNum" sz="quarter" idx="10"/>
          </p:nvPr>
        </p:nvSpPr>
        <p:spPr/>
        <p:txBody>
          <a:bodyPr/>
          <a:lstStyle/>
          <a:p>
            <a:fld id="{F972703B-216F-419F-B245-953B9F7D8A13}" type="slidenum">
              <a:rPr lang="en-US" smtClean="0"/>
              <a:t>4</a:t>
            </a:fld>
            <a:endParaRPr lang="en-US"/>
          </a:p>
        </p:txBody>
      </p:sp>
    </p:spTree>
    <p:extLst>
      <p:ext uri="{BB962C8B-B14F-4D97-AF65-F5344CB8AC3E}">
        <p14:creationId xmlns:p14="http://schemas.microsoft.com/office/powerpoint/2010/main" val="830244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1"/>
            <a:ext cx="5608320" cy="4356075"/>
          </a:xfrm>
        </p:spPr>
        <p:txBody>
          <a:bodyPr/>
          <a:lstStyle/>
          <a:p>
            <a:pPr marL="342900" indent="-342900">
              <a:buFont typeface="Arial" panose="020B0604020202020204" pitchFamily="34" charset="0"/>
              <a:buChar char="•"/>
            </a:pPr>
            <a:r>
              <a:rPr lang="en-US" sz="2400" baseline="0" dirty="0"/>
              <a:t>Substitute address-new records or updating records</a:t>
            </a:r>
          </a:p>
          <a:p>
            <a:pPr marL="342900" indent="-342900">
              <a:buFont typeface="Arial" panose="020B0604020202020204" pitchFamily="34" charset="0"/>
              <a:buChar char="•"/>
            </a:pPr>
            <a:r>
              <a:rPr lang="en-US" sz="2400" baseline="0" dirty="0"/>
              <a:t>Mail forwarding</a:t>
            </a:r>
          </a:p>
          <a:p>
            <a:pPr marL="342900" indent="-342900">
              <a:buFont typeface="Arial" panose="020B0604020202020204" pitchFamily="34" charset="0"/>
              <a:buChar char="•"/>
            </a:pPr>
            <a:r>
              <a:rPr lang="en-US" sz="2400" baseline="0" dirty="0"/>
              <a:t>Confidentiality of voting and marriage records</a:t>
            </a:r>
          </a:p>
          <a:p>
            <a:pPr marL="342900" indent="-342900">
              <a:buFont typeface="Arial" panose="020B0604020202020204" pitchFamily="34" charset="0"/>
              <a:buChar char="•"/>
            </a:pPr>
            <a:r>
              <a:rPr lang="en-US" sz="2400" baseline="0" dirty="0"/>
              <a:t>May renew every 4 years</a:t>
            </a:r>
          </a:p>
        </p:txBody>
      </p:sp>
      <p:sp>
        <p:nvSpPr>
          <p:cNvPr id="4" name="Slide Number Placeholder 3"/>
          <p:cNvSpPr>
            <a:spLocks noGrp="1"/>
          </p:cNvSpPr>
          <p:nvPr>
            <p:ph type="sldNum" sz="quarter" idx="10"/>
          </p:nvPr>
        </p:nvSpPr>
        <p:spPr/>
        <p:txBody>
          <a:bodyPr/>
          <a:lstStyle/>
          <a:p>
            <a:fld id="{F972703B-216F-419F-B245-953B9F7D8A13}" type="slidenum">
              <a:rPr lang="en-US" smtClean="0"/>
              <a:t>5</a:t>
            </a:fld>
            <a:endParaRPr lang="en-US"/>
          </a:p>
        </p:txBody>
      </p:sp>
    </p:spTree>
    <p:extLst>
      <p:ext uri="{BB962C8B-B14F-4D97-AF65-F5344CB8AC3E}">
        <p14:creationId xmlns:p14="http://schemas.microsoft.com/office/powerpoint/2010/main" val="831106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800" dirty="0"/>
              <a:t>Program participant may request that agencies use the substitute address as their home, work or school address. </a:t>
            </a:r>
          </a:p>
          <a:p>
            <a:pPr marL="171450" indent="-171450">
              <a:buFont typeface="Arial" panose="020B0604020202020204" pitchFamily="34" charset="0"/>
              <a:buChar char="•"/>
            </a:pPr>
            <a:r>
              <a:rPr lang="en-US" sz="1800" dirty="0"/>
              <a:t>If they request, they must provide their ACP authorization card. </a:t>
            </a:r>
          </a:p>
          <a:p>
            <a:pPr marL="171450" indent="-171450">
              <a:buFont typeface="Arial" panose="020B0604020202020204" pitchFamily="34" charset="0"/>
              <a:buChar char="•"/>
            </a:pPr>
            <a:r>
              <a:rPr lang="en-US" sz="1800" dirty="0"/>
              <a:t>State and local </a:t>
            </a:r>
            <a:r>
              <a:rPr lang="en-US" sz="1800" baseline="0" dirty="0"/>
              <a:t>government agencies only shall except and use the address when requested. . </a:t>
            </a:r>
          </a:p>
          <a:p>
            <a:pPr marL="171450" indent="-171450">
              <a:buFont typeface="Arial" panose="020B0604020202020204" pitchFamily="34" charset="0"/>
              <a:buChar char="•"/>
            </a:pPr>
            <a:r>
              <a:rPr lang="en-US" sz="1800" baseline="0" dirty="0"/>
              <a:t>Private businesses and federal agencies may take the address but are not required. </a:t>
            </a:r>
          </a:p>
          <a:p>
            <a:pPr marL="171450" indent="-171450">
              <a:buFont typeface="Arial" panose="020B0604020202020204" pitchFamily="34" charset="0"/>
              <a:buChar char="•"/>
            </a:pPr>
            <a:r>
              <a:rPr lang="en-US" sz="1800" baseline="0" dirty="0"/>
              <a:t>You may ask if they individual is on ACP but it is up to the participant to inform you</a:t>
            </a:r>
            <a:r>
              <a:rPr lang="en-US" sz="1600" baseline="0" dirty="0"/>
              <a:t>. </a:t>
            </a:r>
          </a:p>
          <a:p>
            <a:pPr marL="171450" indent="-171450">
              <a:buFont typeface="Arial" panose="020B0604020202020204" pitchFamily="34" charset="0"/>
              <a:buChar char="•"/>
            </a:pPr>
            <a:endParaRPr lang="en-US" sz="1600" dirty="0"/>
          </a:p>
        </p:txBody>
      </p:sp>
      <p:sp>
        <p:nvSpPr>
          <p:cNvPr id="4" name="Slide Number Placeholder 3"/>
          <p:cNvSpPr>
            <a:spLocks noGrp="1"/>
          </p:cNvSpPr>
          <p:nvPr>
            <p:ph type="sldNum" sz="quarter" idx="10"/>
          </p:nvPr>
        </p:nvSpPr>
        <p:spPr/>
        <p:txBody>
          <a:bodyPr/>
          <a:lstStyle/>
          <a:p>
            <a:fld id="{F972703B-216F-419F-B245-953B9F7D8A13}" type="slidenum">
              <a:rPr lang="en-US" smtClean="0"/>
              <a:t>6</a:t>
            </a:fld>
            <a:endParaRPr lang="en-US"/>
          </a:p>
        </p:txBody>
      </p:sp>
    </p:spTree>
    <p:extLst>
      <p:ext uri="{BB962C8B-B14F-4D97-AF65-F5344CB8AC3E}">
        <p14:creationId xmlns:p14="http://schemas.microsoft.com/office/powerpoint/2010/main" val="1375871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2000" dirty="0"/>
              <a:t>Card-Name, Birthdate and PMB specific to the participant. May Contact ACP to verify eligibility.</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p:txBody>
      </p:sp>
      <p:sp>
        <p:nvSpPr>
          <p:cNvPr id="4" name="Slide Number Placeholder 3"/>
          <p:cNvSpPr>
            <a:spLocks noGrp="1"/>
          </p:cNvSpPr>
          <p:nvPr>
            <p:ph type="sldNum" sz="quarter" idx="10"/>
          </p:nvPr>
        </p:nvSpPr>
        <p:spPr/>
        <p:txBody>
          <a:bodyPr/>
          <a:lstStyle/>
          <a:p>
            <a:fld id="{F972703B-216F-419F-B245-953B9F7D8A13}" type="slidenum">
              <a:rPr lang="en-US" smtClean="0"/>
              <a:t>7</a:t>
            </a:fld>
            <a:endParaRPr lang="en-US"/>
          </a:p>
        </p:txBody>
      </p:sp>
    </p:spTree>
    <p:extLst>
      <p:ext uri="{BB962C8B-B14F-4D97-AF65-F5344CB8AC3E}">
        <p14:creationId xmlns:p14="http://schemas.microsoft.com/office/powerpoint/2010/main" val="3144509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pPr marL="285750" indent="-285750">
              <a:buFont typeface="Arial" panose="020B0604020202020204" pitchFamily="34" charset="0"/>
              <a:buChar char="•"/>
            </a:pPr>
            <a:r>
              <a:rPr lang="en-US" sz="1800" dirty="0"/>
              <a:t>Participant certification 4 years. </a:t>
            </a:r>
          </a:p>
          <a:p>
            <a:pPr marL="285750" indent="-285750">
              <a:buFont typeface="Arial" panose="020B0604020202020204" pitchFamily="34" charset="0"/>
              <a:buChar char="•"/>
            </a:pPr>
            <a:r>
              <a:rPr lang="en-US" sz="1800" dirty="0"/>
              <a:t>Participants can renew every four years. </a:t>
            </a:r>
          </a:p>
          <a:p>
            <a:pPr marL="285750" indent="-285750">
              <a:buFont typeface="Arial" panose="020B0604020202020204" pitchFamily="34" charset="0"/>
              <a:buChar char="•"/>
            </a:pPr>
            <a:r>
              <a:rPr lang="en-US" sz="1800" dirty="0"/>
              <a:t>People are no longer certified and allowed to use the address if: they voluntarily withdraw, their mail is returned, they choose not to renew, they have an identity change or apply using false information. </a:t>
            </a:r>
          </a:p>
        </p:txBody>
      </p:sp>
      <p:sp>
        <p:nvSpPr>
          <p:cNvPr id="4" name="Slide Number Placeholder 3"/>
          <p:cNvSpPr>
            <a:spLocks noGrp="1"/>
          </p:cNvSpPr>
          <p:nvPr>
            <p:ph type="sldNum" sz="quarter" idx="5"/>
          </p:nvPr>
        </p:nvSpPr>
        <p:spPr/>
        <p:txBody>
          <a:bodyPr/>
          <a:lstStyle/>
          <a:p>
            <a:fld id="{F972703B-216F-419F-B245-953B9F7D8A13}" type="slidenum">
              <a:rPr lang="en-US" smtClean="0"/>
              <a:t>8</a:t>
            </a:fld>
            <a:endParaRPr lang="en-US"/>
          </a:p>
        </p:txBody>
      </p:sp>
    </p:spTree>
    <p:extLst>
      <p:ext uri="{BB962C8B-B14F-4D97-AF65-F5344CB8AC3E}">
        <p14:creationId xmlns:p14="http://schemas.microsoft.com/office/powerpoint/2010/main" val="4184627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800" dirty="0"/>
              <a:t>OSOS may disclose address information of a participant only if LE request that meets specific guidelines or court order. </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If participant indicates on their application that they believe their perpetrator is LE, then we must have a court order. </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An agency may ask the OSOS for an exemption from use of the ACP address. Specific process identified in WAC and have only two approved to date. </a:t>
            </a:r>
          </a:p>
        </p:txBody>
      </p:sp>
      <p:sp>
        <p:nvSpPr>
          <p:cNvPr id="4" name="Slide Number Placeholder 3"/>
          <p:cNvSpPr>
            <a:spLocks noGrp="1"/>
          </p:cNvSpPr>
          <p:nvPr>
            <p:ph type="sldNum" sz="quarter" idx="5"/>
          </p:nvPr>
        </p:nvSpPr>
        <p:spPr/>
        <p:txBody>
          <a:bodyPr/>
          <a:lstStyle/>
          <a:p>
            <a:fld id="{F972703B-216F-419F-B245-953B9F7D8A13}" type="slidenum">
              <a:rPr lang="en-US" smtClean="0"/>
              <a:t>9</a:t>
            </a:fld>
            <a:endParaRPr lang="en-US"/>
          </a:p>
        </p:txBody>
      </p:sp>
    </p:spTree>
    <p:extLst>
      <p:ext uri="{BB962C8B-B14F-4D97-AF65-F5344CB8AC3E}">
        <p14:creationId xmlns:p14="http://schemas.microsoft.com/office/powerpoint/2010/main" val="280246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F0F86-7F20-CDF1-C367-A76A5B0307B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FDEAC272-8662-50C6-DA07-44B4F460161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F62BA73-7620-ADD0-0406-D94DBB2DE65F}"/>
              </a:ext>
            </a:extLst>
          </p:cNvPr>
          <p:cNvSpPr>
            <a:spLocks noGrp="1"/>
          </p:cNvSpPr>
          <p:nvPr>
            <p:ph type="dt" sz="half" idx="10"/>
          </p:nvPr>
        </p:nvSpPr>
        <p:spPr/>
        <p:txBody>
          <a:bodyPr/>
          <a:lstStyle/>
          <a:p>
            <a:fld id="{4C82F937-4DFC-4D57-AFA5-2FE36BD34433}" type="datetimeFigureOut">
              <a:rPr lang="en-US" smtClean="0"/>
              <a:t>6/8/2023</a:t>
            </a:fld>
            <a:endParaRPr lang="en-US" dirty="0"/>
          </a:p>
        </p:txBody>
      </p:sp>
      <p:sp>
        <p:nvSpPr>
          <p:cNvPr id="5" name="Footer Placeholder 4">
            <a:extLst>
              <a:ext uri="{FF2B5EF4-FFF2-40B4-BE49-F238E27FC236}">
                <a16:creationId xmlns:a16="http://schemas.microsoft.com/office/drawing/2014/main" id="{F009911D-7812-49A6-B64E-779730EE33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A73884-948E-F755-C7CF-7D45FEA69D8C}"/>
              </a:ext>
            </a:extLst>
          </p:cNvPr>
          <p:cNvSpPr>
            <a:spLocks noGrp="1"/>
          </p:cNvSpPr>
          <p:nvPr>
            <p:ph type="sldNum" sz="quarter" idx="12"/>
          </p:nvPr>
        </p:nvSpPr>
        <p:spPr/>
        <p:txBody>
          <a:bodyPr/>
          <a:lstStyle/>
          <a:p>
            <a:fld id="{AB0F33DE-FE6E-4353-B277-7F9C936F0B9C}" type="slidenum">
              <a:rPr lang="en-US" smtClean="0"/>
              <a:t>‹#›</a:t>
            </a:fld>
            <a:endParaRPr lang="en-US" dirty="0"/>
          </a:p>
        </p:txBody>
      </p:sp>
    </p:spTree>
    <p:extLst>
      <p:ext uri="{BB962C8B-B14F-4D97-AF65-F5344CB8AC3E}">
        <p14:creationId xmlns:p14="http://schemas.microsoft.com/office/powerpoint/2010/main" val="425861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A2B6-FFF8-B869-A675-19DD6CEC31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D90233-58C6-41D8-7527-25F6CAC4BC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6D7BD9-A0B8-A4C8-59E7-D57D134BA69A}"/>
              </a:ext>
            </a:extLst>
          </p:cNvPr>
          <p:cNvSpPr>
            <a:spLocks noGrp="1"/>
          </p:cNvSpPr>
          <p:nvPr>
            <p:ph type="dt" sz="half" idx="10"/>
          </p:nvPr>
        </p:nvSpPr>
        <p:spPr/>
        <p:txBody>
          <a:bodyPr/>
          <a:lstStyle/>
          <a:p>
            <a:fld id="{4C82F937-4DFC-4D57-AFA5-2FE36BD34433}" type="datetimeFigureOut">
              <a:rPr lang="en-US" smtClean="0"/>
              <a:t>6/8/2023</a:t>
            </a:fld>
            <a:endParaRPr lang="en-US" dirty="0"/>
          </a:p>
        </p:txBody>
      </p:sp>
      <p:sp>
        <p:nvSpPr>
          <p:cNvPr id="5" name="Footer Placeholder 4">
            <a:extLst>
              <a:ext uri="{FF2B5EF4-FFF2-40B4-BE49-F238E27FC236}">
                <a16:creationId xmlns:a16="http://schemas.microsoft.com/office/drawing/2014/main" id="{8DF5542C-D412-7249-D9FD-22892356D6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3309A1B-15ED-BB30-F8AC-A791F56D40BE}"/>
              </a:ext>
            </a:extLst>
          </p:cNvPr>
          <p:cNvSpPr>
            <a:spLocks noGrp="1"/>
          </p:cNvSpPr>
          <p:nvPr>
            <p:ph type="sldNum" sz="quarter" idx="12"/>
          </p:nvPr>
        </p:nvSpPr>
        <p:spPr/>
        <p:txBody>
          <a:bodyPr/>
          <a:lstStyle/>
          <a:p>
            <a:fld id="{AB0F33DE-FE6E-4353-B277-7F9C936F0B9C}" type="slidenum">
              <a:rPr lang="en-US" smtClean="0"/>
              <a:t>‹#›</a:t>
            </a:fld>
            <a:endParaRPr lang="en-US" dirty="0"/>
          </a:p>
        </p:txBody>
      </p:sp>
    </p:spTree>
    <p:extLst>
      <p:ext uri="{BB962C8B-B14F-4D97-AF65-F5344CB8AC3E}">
        <p14:creationId xmlns:p14="http://schemas.microsoft.com/office/powerpoint/2010/main" val="1074445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6EAB5A-EFA5-87BF-C1E8-90FB66457D79}"/>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8BA0EF-1037-4E26-8580-E5DC3DAB07F1}"/>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CFADBD-8B3E-445B-D275-8C022FAA1777}"/>
              </a:ext>
            </a:extLst>
          </p:cNvPr>
          <p:cNvSpPr>
            <a:spLocks noGrp="1"/>
          </p:cNvSpPr>
          <p:nvPr>
            <p:ph type="dt" sz="half" idx="10"/>
          </p:nvPr>
        </p:nvSpPr>
        <p:spPr/>
        <p:txBody>
          <a:bodyPr/>
          <a:lstStyle/>
          <a:p>
            <a:fld id="{4C82F937-4DFC-4D57-AFA5-2FE36BD34433}" type="datetimeFigureOut">
              <a:rPr lang="en-US" smtClean="0"/>
              <a:t>6/8/2023</a:t>
            </a:fld>
            <a:endParaRPr lang="en-US" dirty="0"/>
          </a:p>
        </p:txBody>
      </p:sp>
      <p:sp>
        <p:nvSpPr>
          <p:cNvPr id="5" name="Footer Placeholder 4">
            <a:extLst>
              <a:ext uri="{FF2B5EF4-FFF2-40B4-BE49-F238E27FC236}">
                <a16:creationId xmlns:a16="http://schemas.microsoft.com/office/drawing/2014/main" id="{232D6639-4F7D-CAEE-7D55-F260193689F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F8E597-E927-425D-052C-DD31CF097716}"/>
              </a:ext>
            </a:extLst>
          </p:cNvPr>
          <p:cNvSpPr>
            <a:spLocks noGrp="1"/>
          </p:cNvSpPr>
          <p:nvPr>
            <p:ph type="sldNum" sz="quarter" idx="12"/>
          </p:nvPr>
        </p:nvSpPr>
        <p:spPr/>
        <p:txBody>
          <a:bodyPr/>
          <a:lstStyle/>
          <a:p>
            <a:fld id="{AB0F33DE-FE6E-4353-B277-7F9C936F0B9C}" type="slidenum">
              <a:rPr lang="en-US" smtClean="0"/>
              <a:t>‹#›</a:t>
            </a:fld>
            <a:endParaRPr lang="en-US" dirty="0"/>
          </a:p>
        </p:txBody>
      </p:sp>
    </p:spTree>
    <p:extLst>
      <p:ext uri="{BB962C8B-B14F-4D97-AF65-F5344CB8AC3E}">
        <p14:creationId xmlns:p14="http://schemas.microsoft.com/office/powerpoint/2010/main" val="1362898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0AED3-A64D-5864-7F56-47B673750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4DEA24-523B-95E5-6C6E-CD395AA063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CA3BE8-5B39-8B75-3D35-F80A2AE553CC}"/>
              </a:ext>
            </a:extLst>
          </p:cNvPr>
          <p:cNvSpPr>
            <a:spLocks noGrp="1"/>
          </p:cNvSpPr>
          <p:nvPr>
            <p:ph type="dt" sz="half" idx="10"/>
          </p:nvPr>
        </p:nvSpPr>
        <p:spPr/>
        <p:txBody>
          <a:bodyPr/>
          <a:lstStyle/>
          <a:p>
            <a:fld id="{4C82F937-4DFC-4D57-AFA5-2FE36BD34433}" type="datetimeFigureOut">
              <a:rPr lang="en-US" smtClean="0"/>
              <a:t>6/8/2023</a:t>
            </a:fld>
            <a:endParaRPr lang="en-US" dirty="0"/>
          </a:p>
        </p:txBody>
      </p:sp>
      <p:sp>
        <p:nvSpPr>
          <p:cNvPr id="5" name="Footer Placeholder 4">
            <a:extLst>
              <a:ext uri="{FF2B5EF4-FFF2-40B4-BE49-F238E27FC236}">
                <a16:creationId xmlns:a16="http://schemas.microsoft.com/office/drawing/2014/main" id="{8F6DEAE4-9EC9-9C10-DB81-B39FA92A30A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B615EE6-C1FF-F5E9-E060-342CCE54F2DC}"/>
              </a:ext>
            </a:extLst>
          </p:cNvPr>
          <p:cNvSpPr>
            <a:spLocks noGrp="1"/>
          </p:cNvSpPr>
          <p:nvPr>
            <p:ph type="sldNum" sz="quarter" idx="12"/>
          </p:nvPr>
        </p:nvSpPr>
        <p:spPr/>
        <p:txBody>
          <a:bodyPr/>
          <a:lstStyle/>
          <a:p>
            <a:fld id="{AB0F33DE-FE6E-4353-B277-7F9C936F0B9C}" type="slidenum">
              <a:rPr lang="en-US" smtClean="0"/>
              <a:t>‹#›</a:t>
            </a:fld>
            <a:endParaRPr lang="en-US" dirty="0"/>
          </a:p>
        </p:txBody>
      </p:sp>
    </p:spTree>
    <p:extLst>
      <p:ext uri="{BB962C8B-B14F-4D97-AF65-F5344CB8AC3E}">
        <p14:creationId xmlns:p14="http://schemas.microsoft.com/office/powerpoint/2010/main" val="1549540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AD82F-C97C-C2E2-AF0F-97C87D1DC6B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AEB20D6E-4AB6-A256-C172-7BBF4866991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446F7A-AE53-3FEE-9247-181AC484831B}"/>
              </a:ext>
            </a:extLst>
          </p:cNvPr>
          <p:cNvSpPr>
            <a:spLocks noGrp="1"/>
          </p:cNvSpPr>
          <p:nvPr>
            <p:ph type="dt" sz="half" idx="10"/>
          </p:nvPr>
        </p:nvSpPr>
        <p:spPr/>
        <p:txBody>
          <a:bodyPr/>
          <a:lstStyle/>
          <a:p>
            <a:fld id="{4C82F937-4DFC-4D57-AFA5-2FE36BD34433}" type="datetimeFigureOut">
              <a:rPr lang="en-US" smtClean="0"/>
              <a:t>6/8/2023</a:t>
            </a:fld>
            <a:endParaRPr lang="en-US" dirty="0"/>
          </a:p>
        </p:txBody>
      </p:sp>
      <p:sp>
        <p:nvSpPr>
          <p:cNvPr id="5" name="Footer Placeholder 4">
            <a:extLst>
              <a:ext uri="{FF2B5EF4-FFF2-40B4-BE49-F238E27FC236}">
                <a16:creationId xmlns:a16="http://schemas.microsoft.com/office/drawing/2014/main" id="{3B383016-6F49-9AB3-DD3D-3FD29CD1DEB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C8CC8E3-7F40-B756-54EB-65B350112FA7}"/>
              </a:ext>
            </a:extLst>
          </p:cNvPr>
          <p:cNvSpPr>
            <a:spLocks noGrp="1"/>
          </p:cNvSpPr>
          <p:nvPr>
            <p:ph type="sldNum" sz="quarter" idx="12"/>
          </p:nvPr>
        </p:nvSpPr>
        <p:spPr/>
        <p:txBody>
          <a:bodyPr/>
          <a:lstStyle/>
          <a:p>
            <a:fld id="{AB0F33DE-FE6E-4353-B277-7F9C936F0B9C}" type="slidenum">
              <a:rPr lang="en-US" smtClean="0"/>
              <a:t>‹#›</a:t>
            </a:fld>
            <a:endParaRPr lang="en-US" dirty="0"/>
          </a:p>
        </p:txBody>
      </p:sp>
    </p:spTree>
    <p:extLst>
      <p:ext uri="{BB962C8B-B14F-4D97-AF65-F5344CB8AC3E}">
        <p14:creationId xmlns:p14="http://schemas.microsoft.com/office/powerpoint/2010/main" val="1317276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CA1E8-D5B4-C580-E91A-825685415C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71FE44-26C5-4356-311A-7F3822533BB3}"/>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94DCFA-DACA-BF48-8851-D8B177DFE325}"/>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D2197E-FD01-567C-BDBA-B7E41BFF837E}"/>
              </a:ext>
            </a:extLst>
          </p:cNvPr>
          <p:cNvSpPr>
            <a:spLocks noGrp="1"/>
          </p:cNvSpPr>
          <p:nvPr>
            <p:ph type="dt" sz="half" idx="10"/>
          </p:nvPr>
        </p:nvSpPr>
        <p:spPr/>
        <p:txBody>
          <a:bodyPr/>
          <a:lstStyle/>
          <a:p>
            <a:fld id="{4C82F937-4DFC-4D57-AFA5-2FE36BD34433}" type="datetimeFigureOut">
              <a:rPr lang="en-US" smtClean="0"/>
              <a:t>6/8/2023</a:t>
            </a:fld>
            <a:endParaRPr lang="en-US" dirty="0"/>
          </a:p>
        </p:txBody>
      </p:sp>
      <p:sp>
        <p:nvSpPr>
          <p:cNvPr id="6" name="Footer Placeholder 5">
            <a:extLst>
              <a:ext uri="{FF2B5EF4-FFF2-40B4-BE49-F238E27FC236}">
                <a16:creationId xmlns:a16="http://schemas.microsoft.com/office/drawing/2014/main" id="{D5E9347F-D051-E4BC-E798-B552407E7CD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DEFBB0A-E238-D3E6-F8C3-D193E39F9C15}"/>
              </a:ext>
            </a:extLst>
          </p:cNvPr>
          <p:cNvSpPr>
            <a:spLocks noGrp="1"/>
          </p:cNvSpPr>
          <p:nvPr>
            <p:ph type="sldNum" sz="quarter" idx="12"/>
          </p:nvPr>
        </p:nvSpPr>
        <p:spPr/>
        <p:txBody>
          <a:bodyPr/>
          <a:lstStyle/>
          <a:p>
            <a:fld id="{AB0F33DE-FE6E-4353-B277-7F9C936F0B9C}" type="slidenum">
              <a:rPr lang="en-US" smtClean="0"/>
              <a:t>‹#›</a:t>
            </a:fld>
            <a:endParaRPr lang="en-US" dirty="0"/>
          </a:p>
        </p:txBody>
      </p:sp>
    </p:spTree>
    <p:extLst>
      <p:ext uri="{BB962C8B-B14F-4D97-AF65-F5344CB8AC3E}">
        <p14:creationId xmlns:p14="http://schemas.microsoft.com/office/powerpoint/2010/main" val="63632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97B51-2E90-659D-C743-5E33236C46E7}"/>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4D4331-CE5B-C96A-6A32-355A72C96EF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D685097C-E03C-3EEA-97F8-82918F486ADC}"/>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B888DE-7221-EF0C-A5BE-3F81739F191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D73D5F12-E5F2-1753-0658-F01058655050}"/>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9DB270-DA33-448C-FA74-6882541A9E67}"/>
              </a:ext>
            </a:extLst>
          </p:cNvPr>
          <p:cNvSpPr>
            <a:spLocks noGrp="1"/>
          </p:cNvSpPr>
          <p:nvPr>
            <p:ph type="dt" sz="half" idx="10"/>
          </p:nvPr>
        </p:nvSpPr>
        <p:spPr/>
        <p:txBody>
          <a:bodyPr/>
          <a:lstStyle/>
          <a:p>
            <a:fld id="{4C82F937-4DFC-4D57-AFA5-2FE36BD34433}" type="datetimeFigureOut">
              <a:rPr lang="en-US" smtClean="0"/>
              <a:t>6/8/2023</a:t>
            </a:fld>
            <a:endParaRPr lang="en-US" dirty="0"/>
          </a:p>
        </p:txBody>
      </p:sp>
      <p:sp>
        <p:nvSpPr>
          <p:cNvPr id="8" name="Footer Placeholder 7">
            <a:extLst>
              <a:ext uri="{FF2B5EF4-FFF2-40B4-BE49-F238E27FC236}">
                <a16:creationId xmlns:a16="http://schemas.microsoft.com/office/drawing/2014/main" id="{E1BB4ED3-0639-FE11-932F-2A02484C03D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0850CFD-5E4F-3DF9-C743-E76644D5415D}"/>
              </a:ext>
            </a:extLst>
          </p:cNvPr>
          <p:cNvSpPr>
            <a:spLocks noGrp="1"/>
          </p:cNvSpPr>
          <p:nvPr>
            <p:ph type="sldNum" sz="quarter" idx="12"/>
          </p:nvPr>
        </p:nvSpPr>
        <p:spPr/>
        <p:txBody>
          <a:bodyPr/>
          <a:lstStyle/>
          <a:p>
            <a:fld id="{AB0F33DE-FE6E-4353-B277-7F9C936F0B9C}" type="slidenum">
              <a:rPr lang="en-US" smtClean="0"/>
              <a:t>‹#›</a:t>
            </a:fld>
            <a:endParaRPr lang="en-US" dirty="0"/>
          </a:p>
        </p:txBody>
      </p:sp>
    </p:spTree>
    <p:extLst>
      <p:ext uri="{BB962C8B-B14F-4D97-AF65-F5344CB8AC3E}">
        <p14:creationId xmlns:p14="http://schemas.microsoft.com/office/powerpoint/2010/main" val="3564618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00EE0-E74A-AA62-47CA-A4AF6448C0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2D658E-9E36-659E-8503-76D6093C5E58}"/>
              </a:ext>
            </a:extLst>
          </p:cNvPr>
          <p:cNvSpPr>
            <a:spLocks noGrp="1"/>
          </p:cNvSpPr>
          <p:nvPr>
            <p:ph type="dt" sz="half" idx="10"/>
          </p:nvPr>
        </p:nvSpPr>
        <p:spPr/>
        <p:txBody>
          <a:bodyPr/>
          <a:lstStyle/>
          <a:p>
            <a:fld id="{4C82F937-4DFC-4D57-AFA5-2FE36BD34433}" type="datetimeFigureOut">
              <a:rPr lang="en-US" smtClean="0"/>
              <a:t>6/8/2023</a:t>
            </a:fld>
            <a:endParaRPr lang="en-US" dirty="0"/>
          </a:p>
        </p:txBody>
      </p:sp>
      <p:sp>
        <p:nvSpPr>
          <p:cNvPr id="4" name="Footer Placeholder 3">
            <a:extLst>
              <a:ext uri="{FF2B5EF4-FFF2-40B4-BE49-F238E27FC236}">
                <a16:creationId xmlns:a16="http://schemas.microsoft.com/office/drawing/2014/main" id="{18F5BE33-5078-5A34-CD94-583FA9DFE09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9B56642-153C-9E63-E40B-FD6F390B44F7}"/>
              </a:ext>
            </a:extLst>
          </p:cNvPr>
          <p:cNvSpPr>
            <a:spLocks noGrp="1"/>
          </p:cNvSpPr>
          <p:nvPr>
            <p:ph type="sldNum" sz="quarter" idx="12"/>
          </p:nvPr>
        </p:nvSpPr>
        <p:spPr/>
        <p:txBody>
          <a:bodyPr/>
          <a:lstStyle/>
          <a:p>
            <a:fld id="{AB0F33DE-FE6E-4353-B277-7F9C936F0B9C}" type="slidenum">
              <a:rPr lang="en-US" smtClean="0"/>
              <a:t>‹#›</a:t>
            </a:fld>
            <a:endParaRPr lang="en-US" dirty="0"/>
          </a:p>
        </p:txBody>
      </p:sp>
    </p:spTree>
    <p:extLst>
      <p:ext uri="{BB962C8B-B14F-4D97-AF65-F5344CB8AC3E}">
        <p14:creationId xmlns:p14="http://schemas.microsoft.com/office/powerpoint/2010/main" val="3611565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05E91E-FE56-20CF-7A2A-974AF3B89EA5}"/>
              </a:ext>
            </a:extLst>
          </p:cNvPr>
          <p:cNvSpPr>
            <a:spLocks noGrp="1"/>
          </p:cNvSpPr>
          <p:nvPr>
            <p:ph type="dt" sz="half" idx="10"/>
          </p:nvPr>
        </p:nvSpPr>
        <p:spPr/>
        <p:txBody>
          <a:bodyPr/>
          <a:lstStyle/>
          <a:p>
            <a:fld id="{4C82F937-4DFC-4D57-AFA5-2FE36BD34433}" type="datetimeFigureOut">
              <a:rPr lang="en-US" smtClean="0"/>
              <a:t>6/8/2023</a:t>
            </a:fld>
            <a:endParaRPr lang="en-US" dirty="0"/>
          </a:p>
        </p:txBody>
      </p:sp>
      <p:sp>
        <p:nvSpPr>
          <p:cNvPr id="3" name="Footer Placeholder 2">
            <a:extLst>
              <a:ext uri="{FF2B5EF4-FFF2-40B4-BE49-F238E27FC236}">
                <a16:creationId xmlns:a16="http://schemas.microsoft.com/office/drawing/2014/main" id="{B2886BD9-B959-D91D-41BE-47A0804672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4675D7B-85D9-98C2-6C83-F0FC391F41BE}"/>
              </a:ext>
            </a:extLst>
          </p:cNvPr>
          <p:cNvSpPr>
            <a:spLocks noGrp="1"/>
          </p:cNvSpPr>
          <p:nvPr>
            <p:ph type="sldNum" sz="quarter" idx="12"/>
          </p:nvPr>
        </p:nvSpPr>
        <p:spPr/>
        <p:txBody>
          <a:bodyPr/>
          <a:lstStyle/>
          <a:p>
            <a:fld id="{AB0F33DE-FE6E-4353-B277-7F9C936F0B9C}" type="slidenum">
              <a:rPr lang="en-US" smtClean="0"/>
              <a:t>‹#›</a:t>
            </a:fld>
            <a:endParaRPr lang="en-US" dirty="0"/>
          </a:p>
        </p:txBody>
      </p:sp>
    </p:spTree>
    <p:extLst>
      <p:ext uri="{BB962C8B-B14F-4D97-AF65-F5344CB8AC3E}">
        <p14:creationId xmlns:p14="http://schemas.microsoft.com/office/powerpoint/2010/main" val="2767809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88C7A-F1B9-FB3E-8D8C-26E16126CBE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7664D74-2020-0528-CBC2-E45CFC07044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F95C05C-E30E-520D-B27B-6D236B43FE5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39BA6DE-6420-05FF-3DBB-63CB1F2BA8E0}"/>
              </a:ext>
            </a:extLst>
          </p:cNvPr>
          <p:cNvSpPr>
            <a:spLocks noGrp="1"/>
          </p:cNvSpPr>
          <p:nvPr>
            <p:ph type="dt" sz="half" idx="10"/>
          </p:nvPr>
        </p:nvSpPr>
        <p:spPr/>
        <p:txBody>
          <a:bodyPr/>
          <a:lstStyle/>
          <a:p>
            <a:fld id="{4C82F937-4DFC-4D57-AFA5-2FE36BD34433}" type="datetimeFigureOut">
              <a:rPr lang="en-US" smtClean="0"/>
              <a:t>6/8/2023</a:t>
            </a:fld>
            <a:endParaRPr lang="en-US" dirty="0"/>
          </a:p>
        </p:txBody>
      </p:sp>
      <p:sp>
        <p:nvSpPr>
          <p:cNvPr id="6" name="Footer Placeholder 5">
            <a:extLst>
              <a:ext uri="{FF2B5EF4-FFF2-40B4-BE49-F238E27FC236}">
                <a16:creationId xmlns:a16="http://schemas.microsoft.com/office/drawing/2014/main" id="{D9CDB29C-39C1-9A42-DB9B-7001833C997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ECA8C9D-E90D-7E33-557A-BFB1628435CE}"/>
              </a:ext>
            </a:extLst>
          </p:cNvPr>
          <p:cNvSpPr>
            <a:spLocks noGrp="1"/>
          </p:cNvSpPr>
          <p:nvPr>
            <p:ph type="sldNum" sz="quarter" idx="12"/>
          </p:nvPr>
        </p:nvSpPr>
        <p:spPr/>
        <p:txBody>
          <a:bodyPr/>
          <a:lstStyle/>
          <a:p>
            <a:fld id="{AB0F33DE-FE6E-4353-B277-7F9C936F0B9C}" type="slidenum">
              <a:rPr lang="en-US" smtClean="0"/>
              <a:t>‹#›</a:t>
            </a:fld>
            <a:endParaRPr lang="en-US" dirty="0"/>
          </a:p>
        </p:txBody>
      </p:sp>
    </p:spTree>
    <p:extLst>
      <p:ext uri="{BB962C8B-B14F-4D97-AF65-F5344CB8AC3E}">
        <p14:creationId xmlns:p14="http://schemas.microsoft.com/office/powerpoint/2010/main" val="2237083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44F8B-61FA-D4E7-136C-77A9CB97A23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79635F2-C870-6205-7F26-06A37FAE894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8DAE1BDA-9073-1620-EC90-27F623DADCD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A2E955B-9B52-A3C9-F15E-82682300457E}"/>
              </a:ext>
            </a:extLst>
          </p:cNvPr>
          <p:cNvSpPr>
            <a:spLocks noGrp="1"/>
          </p:cNvSpPr>
          <p:nvPr>
            <p:ph type="dt" sz="half" idx="10"/>
          </p:nvPr>
        </p:nvSpPr>
        <p:spPr/>
        <p:txBody>
          <a:bodyPr/>
          <a:lstStyle/>
          <a:p>
            <a:fld id="{4C82F937-4DFC-4D57-AFA5-2FE36BD34433}" type="datetimeFigureOut">
              <a:rPr lang="en-US" smtClean="0"/>
              <a:t>6/8/2023</a:t>
            </a:fld>
            <a:endParaRPr lang="en-US" dirty="0"/>
          </a:p>
        </p:txBody>
      </p:sp>
      <p:sp>
        <p:nvSpPr>
          <p:cNvPr id="6" name="Footer Placeholder 5">
            <a:extLst>
              <a:ext uri="{FF2B5EF4-FFF2-40B4-BE49-F238E27FC236}">
                <a16:creationId xmlns:a16="http://schemas.microsoft.com/office/drawing/2014/main" id="{5F6B5E36-54DE-B0A7-1E85-311EAB409DE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4819EF0-DD01-2DE3-492F-F47BFC350FC0}"/>
              </a:ext>
            </a:extLst>
          </p:cNvPr>
          <p:cNvSpPr>
            <a:spLocks noGrp="1"/>
          </p:cNvSpPr>
          <p:nvPr>
            <p:ph type="sldNum" sz="quarter" idx="12"/>
          </p:nvPr>
        </p:nvSpPr>
        <p:spPr/>
        <p:txBody>
          <a:bodyPr/>
          <a:lstStyle/>
          <a:p>
            <a:fld id="{AB0F33DE-FE6E-4353-B277-7F9C936F0B9C}" type="slidenum">
              <a:rPr lang="en-US" smtClean="0"/>
              <a:t>‹#›</a:t>
            </a:fld>
            <a:endParaRPr lang="en-US" dirty="0"/>
          </a:p>
        </p:txBody>
      </p:sp>
    </p:spTree>
    <p:extLst>
      <p:ext uri="{BB962C8B-B14F-4D97-AF65-F5344CB8AC3E}">
        <p14:creationId xmlns:p14="http://schemas.microsoft.com/office/powerpoint/2010/main" val="163236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4716DB-0388-8B54-106E-EB1C1FF83C5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207382-CFE8-148B-CD23-6DBA98C6293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EFE5CE-DC25-26FD-1E6B-B8754259895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C82F937-4DFC-4D57-AFA5-2FE36BD34433}" type="datetimeFigureOut">
              <a:rPr lang="en-US" smtClean="0"/>
              <a:t>6/8/2023</a:t>
            </a:fld>
            <a:endParaRPr lang="en-US" dirty="0"/>
          </a:p>
        </p:txBody>
      </p:sp>
      <p:sp>
        <p:nvSpPr>
          <p:cNvPr id="5" name="Footer Placeholder 4">
            <a:extLst>
              <a:ext uri="{FF2B5EF4-FFF2-40B4-BE49-F238E27FC236}">
                <a16:creationId xmlns:a16="http://schemas.microsoft.com/office/drawing/2014/main" id="{0DEA7A48-9C0E-30AA-6BA9-36F6010B6E4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C0BD2A6-7B53-C78E-C9F9-EACBD648272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B0F33DE-FE6E-4353-B277-7F9C936F0B9C}" type="slidenum">
              <a:rPr lang="en-US" smtClean="0"/>
              <a:t>‹#›</a:t>
            </a:fld>
            <a:endParaRPr lang="en-US" dirty="0"/>
          </a:p>
        </p:txBody>
      </p:sp>
    </p:spTree>
    <p:extLst>
      <p:ext uri="{BB962C8B-B14F-4D97-AF65-F5344CB8AC3E}">
        <p14:creationId xmlns:p14="http://schemas.microsoft.com/office/powerpoint/2010/main" val="3448302584"/>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os.wa.gov/acp/"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hyperlink" Target="mailto:Rozlyn.Finfrock@sos.wa.gov" TargetMode="External"/><Relationship Id="rId4" Type="http://schemas.openxmlformats.org/officeDocument/2006/relationships/hyperlink" Target="mailto:colleen.overton@sos.wa.gov"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2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0">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2">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4">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ctrTitle"/>
          </p:nvPr>
        </p:nvSpPr>
        <p:spPr>
          <a:xfrm>
            <a:off x="524784" y="248038"/>
            <a:ext cx="5297791" cy="1159200"/>
          </a:xfrm>
        </p:spPr>
        <p:txBody>
          <a:bodyPr anchor="ctr">
            <a:normAutofit/>
          </a:bodyPr>
          <a:lstStyle/>
          <a:p>
            <a:pPr algn="l"/>
            <a:r>
              <a:rPr lang="en-US" sz="3500" dirty="0">
                <a:solidFill>
                  <a:srgbClr val="FFFFFF"/>
                </a:solidFill>
              </a:rPr>
              <a:t>HR Managers Monthly  06.08.2023</a:t>
            </a:r>
          </a:p>
        </p:txBody>
      </p:sp>
      <p:sp>
        <p:nvSpPr>
          <p:cNvPr id="3" name="Subtitle 2"/>
          <p:cNvSpPr>
            <a:spLocks noGrp="1"/>
          </p:cNvSpPr>
          <p:nvPr>
            <p:ph type="subTitle" idx="1"/>
          </p:nvPr>
        </p:nvSpPr>
        <p:spPr>
          <a:xfrm>
            <a:off x="6429374" y="390832"/>
            <a:ext cx="2425189" cy="873612"/>
          </a:xfrm>
        </p:spPr>
        <p:txBody>
          <a:bodyPr anchor="ctr">
            <a:normAutofit/>
          </a:bodyPr>
          <a:lstStyle/>
          <a:p>
            <a:pPr algn="l"/>
            <a:endParaRPr lang="en-US" sz="1700">
              <a:solidFill>
                <a:srgbClr val="FFFFFF"/>
              </a:solidFill>
            </a:endParaRPr>
          </a:p>
          <a:p>
            <a:pPr algn="l"/>
            <a:endParaRPr lang="en-US" sz="1700">
              <a:solidFill>
                <a:srgbClr val="FFFFFF"/>
              </a:solidFill>
            </a:endParaRPr>
          </a:p>
        </p:txBody>
      </p:sp>
      <p:pic>
        <p:nvPicPr>
          <p:cNvPr id="8" name="Picture 7"/>
          <p:cNvPicPr>
            <a:picLocks noChangeAspect="1"/>
          </p:cNvPicPr>
          <p:nvPr/>
        </p:nvPicPr>
        <p:blipFill>
          <a:blip r:embed="rId3"/>
          <a:stretch>
            <a:fillRect/>
          </a:stretch>
        </p:blipFill>
        <p:spPr>
          <a:xfrm>
            <a:off x="358901" y="2895600"/>
            <a:ext cx="8495662" cy="2527458"/>
          </a:xfrm>
          <a:prstGeom prst="rect">
            <a:avLst/>
          </a:prstGeom>
        </p:spPr>
      </p:pic>
    </p:spTree>
    <p:extLst>
      <p:ext uri="{BB962C8B-B14F-4D97-AF65-F5344CB8AC3E}">
        <p14:creationId xmlns:p14="http://schemas.microsoft.com/office/powerpoint/2010/main" val="3384194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E2C560-8A31-4CB6-AFA7-CFCD1637C923}"/>
              </a:ext>
            </a:extLst>
          </p:cNvPr>
          <p:cNvSpPr>
            <a:spLocks noGrp="1"/>
          </p:cNvSpPr>
          <p:nvPr>
            <p:ph type="title"/>
          </p:nvPr>
        </p:nvSpPr>
        <p:spPr>
          <a:xfrm>
            <a:off x="1028699" y="294538"/>
            <a:ext cx="7421963" cy="1033669"/>
          </a:xfrm>
        </p:spPr>
        <p:txBody>
          <a:bodyPr>
            <a:normAutofit fontScale="90000"/>
          </a:bodyPr>
          <a:lstStyle/>
          <a:p>
            <a:r>
              <a:rPr lang="en-US" sz="3500" dirty="0">
                <a:solidFill>
                  <a:srgbClr val="FFFFFF"/>
                </a:solidFill>
              </a:rPr>
              <a:t>ACP, HRMS Redaction Indicator and ESHB 1533</a:t>
            </a:r>
          </a:p>
        </p:txBody>
      </p:sp>
      <p:sp>
        <p:nvSpPr>
          <p:cNvPr id="3" name="Content Placeholder 2">
            <a:extLst>
              <a:ext uri="{FF2B5EF4-FFF2-40B4-BE49-F238E27FC236}">
                <a16:creationId xmlns:a16="http://schemas.microsoft.com/office/drawing/2014/main" id="{E0D747EA-3F56-4DD4-88AA-CBDBF89FADD9}"/>
              </a:ext>
            </a:extLst>
          </p:cNvPr>
          <p:cNvSpPr>
            <a:spLocks noGrp="1"/>
          </p:cNvSpPr>
          <p:nvPr>
            <p:ph idx="1"/>
          </p:nvPr>
        </p:nvSpPr>
        <p:spPr>
          <a:xfrm>
            <a:off x="1033138" y="2209800"/>
            <a:ext cx="7293023" cy="3791755"/>
          </a:xfrm>
        </p:spPr>
        <p:txBody>
          <a:bodyPr anchor="ctr">
            <a:normAutofit/>
          </a:bodyPr>
          <a:lstStyle/>
          <a:p>
            <a:pPr marL="342900" lvl="1" indent="0">
              <a:buNone/>
            </a:pPr>
            <a:endParaRPr lang="en-US" dirty="0"/>
          </a:p>
          <a:p>
            <a:pPr lvl="1">
              <a:spcBef>
                <a:spcPts val="600"/>
              </a:spcBef>
              <a:spcAft>
                <a:spcPts val="600"/>
              </a:spcAft>
            </a:pPr>
            <a:r>
              <a:rPr lang="en-US" sz="2000" dirty="0"/>
              <a:t>HRMS: ACP participants meet criteria for checkbox</a:t>
            </a:r>
          </a:p>
          <a:p>
            <a:pPr lvl="1">
              <a:spcBef>
                <a:spcPts val="600"/>
              </a:spcBef>
              <a:spcAft>
                <a:spcPts val="600"/>
              </a:spcAft>
            </a:pPr>
            <a:r>
              <a:rPr lang="en-US" sz="2000" dirty="0"/>
              <a:t>ESHB 1533: Exemption to the Public Records Act</a:t>
            </a:r>
          </a:p>
          <a:p>
            <a:pPr lvl="1">
              <a:spcBef>
                <a:spcPts val="600"/>
              </a:spcBef>
              <a:spcAft>
                <a:spcPts val="600"/>
              </a:spcAft>
            </a:pPr>
            <a:r>
              <a:rPr lang="en-US" sz="2000" dirty="0"/>
              <a:t>ACP is NOT an exemption of the Public Records Act</a:t>
            </a:r>
          </a:p>
          <a:p>
            <a:pPr marL="342900" lvl="1" indent="0">
              <a:spcBef>
                <a:spcPts val="600"/>
              </a:spcBef>
              <a:spcAft>
                <a:spcPts val="600"/>
              </a:spcAft>
              <a:buNone/>
            </a:pPr>
            <a:endParaRPr lang="en-US" sz="2000" dirty="0"/>
          </a:p>
          <a:p>
            <a:pPr marL="0" indent="0">
              <a:spcBef>
                <a:spcPts val="600"/>
              </a:spcBef>
              <a:spcAft>
                <a:spcPts val="600"/>
              </a:spcAft>
              <a:buNone/>
            </a:pPr>
            <a:endParaRPr lang="en-US" sz="1800" dirty="0"/>
          </a:p>
          <a:p>
            <a:pPr marL="109728" indent="0">
              <a:buNone/>
            </a:pPr>
            <a:endParaRPr lang="en-US" sz="1700" dirty="0"/>
          </a:p>
        </p:txBody>
      </p:sp>
    </p:spTree>
    <p:extLst>
      <p:ext uri="{BB962C8B-B14F-4D97-AF65-F5344CB8AC3E}">
        <p14:creationId xmlns:p14="http://schemas.microsoft.com/office/powerpoint/2010/main" val="2511901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title"/>
          </p:nvPr>
        </p:nvSpPr>
        <p:spPr>
          <a:xfrm>
            <a:off x="986118" y="735106"/>
            <a:ext cx="7540322" cy="2928470"/>
          </a:xfrm>
        </p:spPr>
        <p:txBody>
          <a:bodyPr vert="horz" lIns="91440" tIns="45720" rIns="91440" bIns="45720" rtlCol="0" anchor="b">
            <a:normAutofit/>
          </a:bodyPr>
          <a:lstStyle/>
          <a:p>
            <a:pPr defTabSz="914400"/>
            <a:r>
              <a:rPr lang="en-US" sz="4200" kern="1200">
                <a:solidFill>
                  <a:srgbClr val="FFFFFF"/>
                </a:solidFill>
                <a:latin typeface="+mj-lt"/>
                <a:ea typeface="+mj-ea"/>
                <a:cs typeface="+mj-cs"/>
              </a:rPr>
              <a:t>Contact Information</a:t>
            </a:r>
          </a:p>
        </p:txBody>
      </p:sp>
      <p:sp>
        <p:nvSpPr>
          <p:cNvPr id="5" name="Text Placeholder 4"/>
          <p:cNvSpPr>
            <a:spLocks noGrp="1"/>
          </p:cNvSpPr>
          <p:nvPr>
            <p:ph type="body" idx="1"/>
          </p:nvPr>
        </p:nvSpPr>
        <p:spPr>
          <a:xfrm>
            <a:off x="1013011" y="4495800"/>
            <a:ext cx="7504463" cy="1833282"/>
          </a:xfrm>
        </p:spPr>
        <p:txBody>
          <a:bodyPr vert="horz" lIns="91440" tIns="45720" rIns="91440" bIns="45720" rtlCol="0" anchor="ctr">
            <a:normAutofit fontScale="70000" lnSpcReduction="20000"/>
          </a:bodyPr>
          <a:lstStyle/>
          <a:p>
            <a:pPr defTabSz="914400">
              <a:spcBef>
                <a:spcPts val="1000"/>
              </a:spcBef>
            </a:pPr>
            <a:endParaRPr lang="en-US" sz="2400" kern="1200" dirty="0">
              <a:solidFill>
                <a:schemeClr val="tx1"/>
              </a:solidFill>
              <a:latin typeface="+mn-lt"/>
              <a:ea typeface="+mn-ea"/>
              <a:cs typeface="+mn-cs"/>
            </a:endParaRPr>
          </a:p>
          <a:p>
            <a:pPr defTabSz="914400">
              <a:spcBef>
                <a:spcPts val="1000"/>
              </a:spcBef>
            </a:pPr>
            <a:r>
              <a:rPr lang="en-US" sz="2400" kern="1200" dirty="0">
                <a:solidFill>
                  <a:schemeClr val="tx1"/>
                </a:solidFill>
                <a:latin typeface="+mn-lt"/>
                <a:ea typeface="+mn-ea"/>
                <a:cs typeface="+mn-cs"/>
              </a:rPr>
              <a:t>ACP Number: </a:t>
            </a:r>
            <a:r>
              <a:rPr lang="en-US" sz="2400" b="1" kern="1200" dirty="0">
                <a:solidFill>
                  <a:schemeClr val="tx1"/>
                </a:solidFill>
                <a:latin typeface="+mn-lt"/>
                <a:ea typeface="+mn-ea"/>
                <a:cs typeface="+mn-cs"/>
              </a:rPr>
              <a:t>360.753.2972</a:t>
            </a:r>
          </a:p>
          <a:p>
            <a:pPr defTabSz="914400">
              <a:spcBef>
                <a:spcPts val="1000"/>
              </a:spcBef>
            </a:pPr>
            <a:r>
              <a:rPr lang="en-US" sz="2400" kern="1200" dirty="0">
                <a:solidFill>
                  <a:schemeClr val="tx1"/>
                </a:solidFill>
                <a:latin typeface="+mn-lt"/>
                <a:ea typeface="+mn-ea"/>
                <a:cs typeface="+mn-cs"/>
              </a:rPr>
              <a:t>Email: </a:t>
            </a:r>
            <a:r>
              <a:rPr lang="en-US" sz="2400" b="1" kern="1200" dirty="0">
                <a:solidFill>
                  <a:schemeClr val="tx1"/>
                </a:solidFill>
                <a:latin typeface="+mn-lt"/>
                <a:ea typeface="+mn-ea"/>
                <a:cs typeface="+mn-cs"/>
              </a:rPr>
              <a:t>acp@sos.wa.gov</a:t>
            </a:r>
          </a:p>
          <a:p>
            <a:pPr defTabSz="914400">
              <a:spcBef>
                <a:spcPts val="1000"/>
              </a:spcBef>
            </a:pPr>
            <a:r>
              <a:rPr lang="en-US" sz="2400" kern="1200" dirty="0">
                <a:solidFill>
                  <a:schemeClr val="tx1"/>
                </a:solidFill>
                <a:latin typeface="+mn-lt"/>
                <a:ea typeface="+mn-ea"/>
                <a:cs typeface="+mn-cs"/>
              </a:rPr>
              <a:t>Website: </a:t>
            </a:r>
            <a:r>
              <a:rPr lang="en-US" sz="2400" b="1" kern="1200" dirty="0">
                <a:solidFill>
                  <a:schemeClr val="tx1"/>
                </a:solidFill>
                <a:latin typeface="+mn-lt"/>
                <a:ea typeface="+mn-ea"/>
                <a:cs typeface="+mn-cs"/>
                <a:hlinkClick r:id="rId3"/>
              </a:rPr>
              <a:t>https://www.sos.wa.gov/acp/</a:t>
            </a:r>
            <a:r>
              <a:rPr lang="en-US" sz="2400" b="1" kern="1200" dirty="0">
                <a:solidFill>
                  <a:schemeClr val="tx1"/>
                </a:solidFill>
                <a:latin typeface="+mn-lt"/>
                <a:ea typeface="+mn-ea"/>
                <a:cs typeface="+mn-cs"/>
              </a:rPr>
              <a:t> </a:t>
            </a:r>
          </a:p>
          <a:p>
            <a:pPr defTabSz="914400">
              <a:spcBef>
                <a:spcPts val="1000"/>
              </a:spcBef>
            </a:pPr>
            <a:r>
              <a:rPr lang="en-US" sz="2400" dirty="0">
                <a:solidFill>
                  <a:schemeClr val="tx1"/>
                </a:solidFill>
              </a:rPr>
              <a:t>Colleen Overton: 360.704.7135 </a:t>
            </a:r>
            <a:r>
              <a:rPr lang="en-US" sz="2400" dirty="0">
                <a:solidFill>
                  <a:schemeClr val="tx1"/>
                </a:solidFill>
                <a:hlinkClick r:id="rId4"/>
              </a:rPr>
              <a:t>colleen.overton@sos.wa.gov</a:t>
            </a:r>
            <a:endParaRPr lang="en-US" sz="2400" dirty="0">
              <a:solidFill>
                <a:schemeClr val="tx1"/>
              </a:solidFill>
            </a:endParaRPr>
          </a:p>
          <a:p>
            <a:pPr defTabSz="914400">
              <a:spcBef>
                <a:spcPts val="1000"/>
              </a:spcBef>
            </a:pPr>
            <a:r>
              <a:rPr lang="en-US" sz="2400" kern="1200" dirty="0">
                <a:solidFill>
                  <a:schemeClr val="tx1"/>
                </a:solidFill>
                <a:latin typeface="+mn-lt"/>
                <a:ea typeface="+mn-ea"/>
                <a:cs typeface="+mn-cs"/>
              </a:rPr>
              <a:t>Rozlyn Finfrock: 360.704.5264  </a:t>
            </a:r>
            <a:r>
              <a:rPr lang="en-US" sz="2400" kern="1200" dirty="0">
                <a:solidFill>
                  <a:schemeClr val="tx1"/>
                </a:solidFill>
                <a:latin typeface="+mn-lt"/>
                <a:ea typeface="+mn-ea"/>
                <a:cs typeface="+mn-cs"/>
                <a:hlinkClick r:id="rId5"/>
              </a:rPr>
              <a:t>Rozlyn.Finfrock@sos.wa.gov</a:t>
            </a:r>
            <a:r>
              <a:rPr lang="en-US" sz="2400" kern="1200" dirty="0">
                <a:solidFill>
                  <a:schemeClr val="tx1"/>
                </a:solidFill>
                <a:latin typeface="+mn-lt"/>
                <a:ea typeface="+mn-ea"/>
                <a:cs typeface="+mn-cs"/>
              </a:rPr>
              <a:t> </a:t>
            </a:r>
          </a:p>
          <a:p>
            <a:pPr defTabSz="914400">
              <a:spcBef>
                <a:spcPts val="1000"/>
              </a:spcBef>
            </a:pPr>
            <a:endParaRPr lang="en-US" sz="2400" b="1" kern="1200" dirty="0">
              <a:solidFill>
                <a:schemeClr val="tx1"/>
              </a:solidFill>
              <a:latin typeface="+mn-lt"/>
              <a:ea typeface="+mn-ea"/>
              <a:cs typeface="+mn-cs"/>
            </a:endParaRPr>
          </a:p>
        </p:txBody>
      </p:sp>
    </p:spTree>
    <p:extLst>
      <p:ext uri="{BB962C8B-B14F-4D97-AF65-F5344CB8AC3E}">
        <p14:creationId xmlns:p14="http://schemas.microsoft.com/office/powerpoint/2010/main" val="1758856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A1060B2-2D74-65F7-F236-52B6E21CF4A3}"/>
              </a:ext>
            </a:extLst>
          </p:cNvPr>
          <p:cNvSpPr>
            <a:spLocks noGrp="1"/>
          </p:cNvSpPr>
          <p:nvPr>
            <p:ph type="title"/>
          </p:nvPr>
        </p:nvSpPr>
        <p:spPr>
          <a:xfrm>
            <a:off x="1037673" y="348865"/>
            <a:ext cx="7288583" cy="1576446"/>
          </a:xfrm>
        </p:spPr>
        <p:txBody>
          <a:bodyPr anchor="ctr">
            <a:normAutofit/>
          </a:bodyPr>
          <a:lstStyle/>
          <a:p>
            <a:r>
              <a:rPr lang="en-US" sz="3500" dirty="0">
                <a:solidFill>
                  <a:srgbClr val="FFFFFF"/>
                </a:solidFill>
              </a:rPr>
              <a:t>History of the ACP</a:t>
            </a:r>
          </a:p>
        </p:txBody>
      </p:sp>
      <p:graphicFrame>
        <p:nvGraphicFramePr>
          <p:cNvPr id="5" name="Content Placeholder 2">
            <a:extLst>
              <a:ext uri="{FF2B5EF4-FFF2-40B4-BE49-F238E27FC236}">
                <a16:creationId xmlns:a16="http://schemas.microsoft.com/office/drawing/2014/main" id="{1FBA0A21-F480-57C3-D42E-180CCDCAFFFD}"/>
              </a:ext>
            </a:extLst>
          </p:cNvPr>
          <p:cNvGraphicFramePr>
            <a:graphicFrameLocks noGrp="1"/>
          </p:cNvGraphicFramePr>
          <p:nvPr>
            <p:ph idx="1"/>
            <p:extLst>
              <p:ext uri="{D42A27DB-BD31-4B8C-83A1-F6EECF244321}">
                <p14:modId xmlns:p14="http://schemas.microsoft.com/office/powerpoint/2010/main" val="2324147042"/>
              </p:ext>
            </p:extLst>
          </p:nvPr>
        </p:nvGraphicFramePr>
        <p:xfrm>
          <a:off x="483042" y="2615979"/>
          <a:ext cx="8195871"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0916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066800"/>
          </a:xfrm>
        </p:spPr>
        <p:txBody>
          <a:bodyPr/>
          <a:lstStyle/>
          <a:p>
            <a:r>
              <a:rPr lang="en-US" dirty="0"/>
              <a:t> </a:t>
            </a:r>
            <a:r>
              <a:rPr lang="en-US" b="1" dirty="0"/>
              <a:t>Purpose</a:t>
            </a:r>
          </a:p>
        </p:txBody>
      </p:sp>
      <p:graphicFrame>
        <p:nvGraphicFramePr>
          <p:cNvPr id="7" name="Content Placeholder 2">
            <a:extLst>
              <a:ext uri="{FF2B5EF4-FFF2-40B4-BE49-F238E27FC236}">
                <a16:creationId xmlns:a16="http://schemas.microsoft.com/office/drawing/2014/main" id="{486F72C0-1298-EBF4-CE6F-7D5DCAD8CF34}"/>
              </a:ext>
            </a:extLst>
          </p:cNvPr>
          <p:cNvGraphicFramePr>
            <a:graphicFrameLocks noGrp="1"/>
          </p:cNvGraphicFramePr>
          <p:nvPr>
            <p:ph idx="1"/>
            <p:extLst>
              <p:ext uri="{D42A27DB-BD31-4B8C-83A1-F6EECF244321}">
                <p14:modId xmlns:p14="http://schemas.microsoft.com/office/powerpoint/2010/main" val="3037781055"/>
              </p:ext>
            </p:extLst>
          </p:nvPr>
        </p:nvGraphicFramePr>
        <p:xfrm>
          <a:off x="457200" y="1709928"/>
          <a:ext cx="8229600" cy="43251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0076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Rectangle 3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0041" y="586855"/>
            <a:ext cx="2401025" cy="3387497"/>
          </a:xfrm>
        </p:spPr>
        <p:txBody>
          <a:bodyPr anchor="b">
            <a:normAutofit/>
          </a:bodyPr>
          <a:lstStyle/>
          <a:p>
            <a:pPr algn="r"/>
            <a:r>
              <a:rPr lang="en-US" sz="3500" b="1" dirty="0">
                <a:solidFill>
                  <a:srgbClr val="FFFFFF"/>
                </a:solidFill>
              </a:rPr>
              <a:t>ACP Eligibility</a:t>
            </a:r>
          </a:p>
        </p:txBody>
      </p:sp>
      <p:graphicFrame>
        <p:nvGraphicFramePr>
          <p:cNvPr id="7" name="Content Placeholder 2">
            <a:extLst>
              <a:ext uri="{FF2B5EF4-FFF2-40B4-BE49-F238E27FC236}">
                <a16:creationId xmlns:a16="http://schemas.microsoft.com/office/drawing/2014/main" id="{98E36484-14A1-E0AF-D651-62320909176B}"/>
              </a:ext>
            </a:extLst>
          </p:cNvPr>
          <p:cNvGraphicFramePr>
            <a:graphicFrameLocks noGrp="1"/>
          </p:cNvGraphicFramePr>
          <p:nvPr>
            <p:ph idx="1"/>
            <p:extLst>
              <p:ext uri="{D42A27DB-BD31-4B8C-83A1-F6EECF244321}">
                <p14:modId xmlns:p14="http://schemas.microsoft.com/office/powerpoint/2010/main" val="3295936849"/>
              </p:ext>
            </p:extLst>
          </p:nvPr>
        </p:nvGraphicFramePr>
        <p:xfrm>
          <a:off x="3276600" y="666114"/>
          <a:ext cx="5410200" cy="58870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3472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0041" y="586855"/>
            <a:ext cx="2401025" cy="3387497"/>
          </a:xfrm>
        </p:spPr>
        <p:txBody>
          <a:bodyPr anchor="b">
            <a:normAutofit/>
          </a:bodyPr>
          <a:lstStyle/>
          <a:p>
            <a:pPr algn="r"/>
            <a:r>
              <a:rPr lang="en-US" sz="3500" b="1">
                <a:solidFill>
                  <a:srgbClr val="FFFFFF"/>
                </a:solidFill>
              </a:rPr>
              <a:t>Services </a:t>
            </a:r>
          </a:p>
        </p:txBody>
      </p:sp>
      <p:sp>
        <p:nvSpPr>
          <p:cNvPr id="3" name="Content Placeholder 2"/>
          <p:cNvSpPr>
            <a:spLocks noGrp="1"/>
          </p:cNvSpPr>
          <p:nvPr>
            <p:ph idx="1"/>
          </p:nvPr>
        </p:nvSpPr>
        <p:spPr>
          <a:xfrm>
            <a:off x="3607694" y="304800"/>
            <a:ext cx="4916510" cy="5890727"/>
          </a:xfrm>
        </p:spPr>
        <p:txBody>
          <a:bodyPr anchor="ctr">
            <a:normAutofit/>
          </a:bodyPr>
          <a:lstStyle/>
          <a:p>
            <a:endParaRPr lang="en-US" sz="2400" dirty="0"/>
          </a:p>
          <a:p>
            <a:endParaRPr lang="en-US" sz="2400" dirty="0"/>
          </a:p>
          <a:p>
            <a:r>
              <a:rPr lang="en-US" sz="2400" dirty="0"/>
              <a:t>Substitute address that can be used (and released) when creating new public records or updating records*</a:t>
            </a:r>
          </a:p>
          <a:p>
            <a:pPr marL="109728" indent="0">
              <a:buNone/>
            </a:pPr>
            <a:endParaRPr lang="en-US" sz="2400" dirty="0"/>
          </a:p>
          <a:p>
            <a:r>
              <a:rPr lang="en-US" sz="2400" dirty="0"/>
              <a:t>Free confidential mail forwarding service</a:t>
            </a:r>
          </a:p>
          <a:p>
            <a:endParaRPr lang="en-US" sz="2400" dirty="0"/>
          </a:p>
          <a:p>
            <a:r>
              <a:rPr lang="en-US" sz="2400" dirty="0"/>
              <a:t>Confidentiality of two normally public records-voting and marriage</a:t>
            </a:r>
          </a:p>
          <a:p>
            <a:endParaRPr lang="en-US" sz="2400" dirty="0"/>
          </a:p>
          <a:p>
            <a:r>
              <a:rPr lang="en-US" sz="2400" dirty="0"/>
              <a:t>Participant can renew every 4 years</a:t>
            </a:r>
          </a:p>
          <a:p>
            <a:pPr marL="109728" indent="0">
              <a:buNone/>
            </a:pPr>
            <a:endParaRPr lang="en-US" sz="1700" dirty="0"/>
          </a:p>
          <a:p>
            <a:pPr marL="109728" indent="0">
              <a:buNone/>
            </a:pPr>
            <a:endParaRPr lang="en-US" sz="1700" dirty="0"/>
          </a:p>
          <a:p>
            <a:endParaRPr lang="en-US" sz="1700" dirty="0"/>
          </a:p>
        </p:txBody>
      </p:sp>
    </p:spTree>
    <p:extLst>
      <p:ext uri="{BB962C8B-B14F-4D97-AF65-F5344CB8AC3E}">
        <p14:creationId xmlns:p14="http://schemas.microsoft.com/office/powerpoint/2010/main" val="2791741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2297" y="502020"/>
            <a:ext cx="3992787" cy="1642970"/>
          </a:xfrm>
        </p:spPr>
        <p:txBody>
          <a:bodyPr anchor="b">
            <a:normAutofit/>
          </a:bodyPr>
          <a:lstStyle/>
          <a:p>
            <a:r>
              <a:rPr lang="en-US" sz="3500" dirty="0"/>
              <a:t> </a:t>
            </a:r>
            <a:r>
              <a:rPr lang="en-US" sz="3500" b="1" dirty="0"/>
              <a:t>Compliance</a:t>
            </a:r>
          </a:p>
        </p:txBody>
      </p:sp>
      <p:sp>
        <p:nvSpPr>
          <p:cNvPr id="3" name="Content Placeholder 2"/>
          <p:cNvSpPr>
            <a:spLocks noGrp="1"/>
          </p:cNvSpPr>
          <p:nvPr>
            <p:ph idx="1"/>
          </p:nvPr>
        </p:nvSpPr>
        <p:spPr>
          <a:xfrm>
            <a:off x="858692" y="2144990"/>
            <a:ext cx="4246708" cy="4255377"/>
          </a:xfrm>
        </p:spPr>
        <p:txBody>
          <a:bodyPr anchor="t">
            <a:normAutofit fontScale="92500" lnSpcReduction="10000"/>
          </a:bodyPr>
          <a:lstStyle/>
          <a:p>
            <a:r>
              <a:rPr lang="en-US" sz="1800" b="1" u="sng" dirty="0"/>
              <a:t>RCW 40.24.050</a:t>
            </a:r>
          </a:p>
          <a:p>
            <a:pPr lvl="1"/>
            <a:r>
              <a:rPr lang="en-US" dirty="0"/>
              <a:t>A program participant </a:t>
            </a:r>
            <a:r>
              <a:rPr lang="en-US" i="1" dirty="0"/>
              <a:t>may</a:t>
            </a:r>
            <a:r>
              <a:rPr lang="en-US" dirty="0"/>
              <a:t> request that agencies use the address designated by OSOS* as a program participants substitute address (</a:t>
            </a:r>
            <a:r>
              <a:rPr lang="en-US" dirty="0">
                <a:highlight>
                  <a:srgbClr val="C0C0C0"/>
                </a:highlight>
              </a:rPr>
              <a:t>home, work or school</a:t>
            </a:r>
            <a:r>
              <a:rPr lang="en-US" dirty="0"/>
              <a:t>)</a:t>
            </a:r>
          </a:p>
          <a:p>
            <a:pPr lvl="1"/>
            <a:r>
              <a:rPr lang="en-US" dirty="0"/>
              <a:t>State and local agencies </a:t>
            </a:r>
            <a:r>
              <a:rPr lang="en-US" i="1" dirty="0"/>
              <a:t>shall</a:t>
            </a:r>
            <a:r>
              <a:rPr lang="en-US" dirty="0"/>
              <a:t> accept the substitute address when creating new public record</a:t>
            </a:r>
          </a:p>
          <a:p>
            <a:endParaRPr lang="en-US" sz="1800" b="1" u="sng" dirty="0"/>
          </a:p>
          <a:p>
            <a:r>
              <a:rPr lang="en-US" sz="1800" b="1" u="sng" dirty="0"/>
              <a:t>WAC 434.840.017</a:t>
            </a:r>
          </a:p>
          <a:p>
            <a:pPr lvl="1"/>
            <a:r>
              <a:rPr lang="en-US" dirty="0"/>
              <a:t>A program participant is solely responsible for requesting the use of the substitute address and shall show authorization card</a:t>
            </a:r>
          </a:p>
          <a:p>
            <a:pPr lvl="1"/>
            <a:endParaRPr lang="en-US" dirty="0"/>
          </a:p>
          <a:p>
            <a:pPr marL="109728" indent="0" algn="ctr">
              <a:buNone/>
            </a:pPr>
            <a:r>
              <a:rPr lang="en-US" sz="1600" dirty="0"/>
              <a:t>*PO Box 257, PMB 12345 Olympia, WA 98507</a:t>
            </a:r>
          </a:p>
        </p:txBody>
      </p:sp>
      <p:sp>
        <p:nvSpPr>
          <p:cNvPr id="12" name="Rectangle 11">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5"/>
            <a:ext cx="306939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2"/>
            <a:ext cx="306939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22"/>
            <a:ext cx="3051501"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10"/>
            <a:ext cx="2708601"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Phishing">
            <a:extLst>
              <a:ext uri="{FF2B5EF4-FFF2-40B4-BE49-F238E27FC236}">
                <a16:creationId xmlns:a16="http://schemas.microsoft.com/office/drawing/2014/main" id="{748B3FA6-483F-3D46-02BD-7843C6C070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06975" y="1880998"/>
            <a:ext cx="3127897" cy="3127897"/>
          </a:xfrm>
          <a:prstGeom prst="rect">
            <a:avLst/>
          </a:prstGeom>
        </p:spPr>
      </p:pic>
    </p:spTree>
    <p:extLst>
      <p:ext uri="{BB962C8B-B14F-4D97-AF65-F5344CB8AC3E}">
        <p14:creationId xmlns:p14="http://schemas.microsoft.com/office/powerpoint/2010/main" val="1394522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40080"/>
            <a:ext cx="8382000" cy="1069848"/>
          </a:xfrm>
        </p:spPr>
        <p:txBody>
          <a:bodyPr/>
          <a:lstStyle/>
          <a:p>
            <a:r>
              <a:rPr lang="en-US" b="1" dirty="0"/>
              <a:t>Authorization Card</a:t>
            </a:r>
          </a:p>
        </p:txBody>
      </p:sp>
      <p:sp>
        <p:nvSpPr>
          <p:cNvPr id="5" name="Text Placeholder 4"/>
          <p:cNvSpPr>
            <a:spLocks noGrp="1"/>
          </p:cNvSpPr>
          <p:nvPr>
            <p:ph type="body" idx="1"/>
          </p:nvPr>
        </p:nvSpPr>
        <p:spPr>
          <a:xfrm>
            <a:off x="381000" y="1709928"/>
            <a:ext cx="4041648" cy="457200"/>
          </a:xfrm>
        </p:spPr>
        <p:txBody>
          <a:bodyPr/>
          <a:lstStyle/>
          <a:p>
            <a:r>
              <a:rPr lang="en-US" dirty="0"/>
              <a:t>Front		</a:t>
            </a:r>
          </a:p>
        </p:txBody>
      </p:sp>
      <p:pic>
        <p:nvPicPr>
          <p:cNvPr id="10" name="Content Placeholder 9"/>
          <p:cNvPicPr>
            <a:picLocks noGrp="1" noChangeAspect="1"/>
          </p:cNvPicPr>
          <p:nvPr>
            <p:ph sz="half" idx="2"/>
          </p:nvPr>
        </p:nvPicPr>
        <p:blipFill>
          <a:blip r:embed="rId3"/>
          <a:stretch>
            <a:fillRect/>
          </a:stretch>
        </p:blipFill>
        <p:spPr>
          <a:xfrm>
            <a:off x="380999" y="2667000"/>
            <a:ext cx="4011561" cy="2590800"/>
          </a:xfrm>
          <a:prstGeom prst="rect">
            <a:avLst/>
          </a:prstGeom>
          <a:ln w="19050">
            <a:solidFill>
              <a:schemeClr val="tx1"/>
            </a:solidFill>
          </a:ln>
        </p:spPr>
      </p:pic>
      <p:sp>
        <p:nvSpPr>
          <p:cNvPr id="7" name="Text Placeholder 6"/>
          <p:cNvSpPr>
            <a:spLocks noGrp="1"/>
          </p:cNvSpPr>
          <p:nvPr>
            <p:ph type="body" sz="quarter" idx="3"/>
          </p:nvPr>
        </p:nvSpPr>
        <p:spPr>
          <a:xfrm>
            <a:off x="4721226" y="1709928"/>
            <a:ext cx="3889376" cy="457200"/>
          </a:xfrm>
        </p:spPr>
        <p:txBody>
          <a:bodyPr/>
          <a:lstStyle/>
          <a:p>
            <a:r>
              <a:rPr lang="en-US" dirty="0"/>
              <a:t>Back</a:t>
            </a:r>
          </a:p>
        </p:txBody>
      </p:sp>
      <p:pic>
        <p:nvPicPr>
          <p:cNvPr id="11" name="Content Placeholder 10"/>
          <p:cNvPicPr>
            <a:picLocks noGrp="1" noChangeAspect="1"/>
          </p:cNvPicPr>
          <p:nvPr>
            <p:ph sz="quarter" idx="4"/>
          </p:nvPr>
        </p:nvPicPr>
        <p:blipFill>
          <a:blip r:embed="rId4"/>
          <a:stretch>
            <a:fillRect/>
          </a:stretch>
        </p:blipFill>
        <p:spPr>
          <a:xfrm>
            <a:off x="4721225" y="2666999"/>
            <a:ext cx="3889376" cy="2621101"/>
          </a:xfrm>
          <a:prstGeom prst="rect">
            <a:avLst/>
          </a:prstGeom>
          <a:ln w="19050">
            <a:solidFill>
              <a:schemeClr val="tx1"/>
            </a:solidFill>
          </a:ln>
        </p:spPr>
      </p:pic>
    </p:spTree>
    <p:extLst>
      <p:ext uri="{BB962C8B-B14F-4D97-AF65-F5344CB8AC3E}">
        <p14:creationId xmlns:p14="http://schemas.microsoft.com/office/powerpoint/2010/main" val="3146372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E2C560-8A31-4CB6-AFA7-CFCD1637C923}"/>
              </a:ext>
            </a:extLst>
          </p:cNvPr>
          <p:cNvSpPr>
            <a:spLocks noGrp="1"/>
          </p:cNvSpPr>
          <p:nvPr>
            <p:ph type="title"/>
          </p:nvPr>
        </p:nvSpPr>
        <p:spPr>
          <a:xfrm>
            <a:off x="1028699" y="294538"/>
            <a:ext cx="7421963" cy="1033669"/>
          </a:xfrm>
        </p:spPr>
        <p:txBody>
          <a:bodyPr>
            <a:normAutofit fontScale="90000"/>
          </a:bodyPr>
          <a:lstStyle/>
          <a:p>
            <a:r>
              <a:rPr lang="en-US" sz="3500" dirty="0">
                <a:solidFill>
                  <a:srgbClr val="FFFFFF"/>
                </a:solidFill>
              </a:rPr>
              <a:t>ACP Participant Withdrawal &amp; Cancellation</a:t>
            </a:r>
          </a:p>
        </p:txBody>
      </p:sp>
      <p:graphicFrame>
        <p:nvGraphicFramePr>
          <p:cNvPr id="20" name="Content Placeholder 2">
            <a:extLst>
              <a:ext uri="{FF2B5EF4-FFF2-40B4-BE49-F238E27FC236}">
                <a16:creationId xmlns:a16="http://schemas.microsoft.com/office/drawing/2014/main" id="{4DC508DB-7E9A-95EE-A3B8-A9B4D103D34F}"/>
              </a:ext>
            </a:extLst>
          </p:cNvPr>
          <p:cNvGraphicFramePr>
            <a:graphicFrameLocks noGrp="1"/>
          </p:cNvGraphicFramePr>
          <p:nvPr>
            <p:ph idx="1"/>
            <p:extLst>
              <p:ext uri="{D42A27DB-BD31-4B8C-83A1-F6EECF244321}">
                <p14:modId xmlns:p14="http://schemas.microsoft.com/office/powerpoint/2010/main" val="1624413025"/>
              </p:ext>
            </p:extLst>
          </p:nvPr>
        </p:nvGraphicFramePr>
        <p:xfrm>
          <a:off x="1033138" y="2209800"/>
          <a:ext cx="7293023" cy="37917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99834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Shape 52">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5" name="Rectangle 54">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655703E2-8FF3-3DDA-43A6-A33C895A268A}"/>
              </a:ext>
            </a:extLst>
          </p:cNvPr>
          <p:cNvSpPr>
            <a:spLocks noGrp="1"/>
          </p:cNvSpPr>
          <p:nvPr>
            <p:ph type="title"/>
          </p:nvPr>
        </p:nvSpPr>
        <p:spPr>
          <a:xfrm>
            <a:off x="439858" y="1683756"/>
            <a:ext cx="2336449" cy="2396359"/>
          </a:xfrm>
        </p:spPr>
        <p:txBody>
          <a:bodyPr anchor="b">
            <a:normAutofit/>
          </a:bodyPr>
          <a:lstStyle/>
          <a:p>
            <a:pPr algn="r"/>
            <a:r>
              <a:rPr lang="en-US" sz="3500" dirty="0">
                <a:solidFill>
                  <a:srgbClr val="FFFFFF"/>
                </a:solidFill>
              </a:rPr>
              <a:t>Disclosure and Agency Exemptions</a:t>
            </a:r>
            <a:endParaRPr lang="en-US" sz="3500">
              <a:solidFill>
                <a:srgbClr val="FFFFFF"/>
              </a:solidFill>
            </a:endParaRPr>
          </a:p>
        </p:txBody>
      </p:sp>
      <p:graphicFrame>
        <p:nvGraphicFramePr>
          <p:cNvPr id="41" name="Content Placeholder 2">
            <a:extLst>
              <a:ext uri="{FF2B5EF4-FFF2-40B4-BE49-F238E27FC236}">
                <a16:creationId xmlns:a16="http://schemas.microsoft.com/office/drawing/2014/main" id="{7DC4AFC4-0AAC-F68A-4233-3FE0C72CBC4D}"/>
              </a:ext>
            </a:extLst>
          </p:cNvPr>
          <p:cNvGraphicFramePr>
            <a:graphicFrameLocks noGrp="1"/>
          </p:cNvGraphicFramePr>
          <p:nvPr>
            <p:ph idx="1"/>
            <p:extLst>
              <p:ext uri="{D42A27DB-BD31-4B8C-83A1-F6EECF244321}">
                <p14:modId xmlns:p14="http://schemas.microsoft.com/office/powerpoint/2010/main" val="943323341"/>
              </p:ext>
            </p:extLst>
          </p:nvPr>
        </p:nvGraphicFramePr>
        <p:xfrm>
          <a:off x="3678789" y="750440"/>
          <a:ext cx="5000124"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46074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4589</TotalTime>
  <Words>1014</Words>
  <Application>Microsoft Office PowerPoint</Application>
  <PresentationFormat>On-screen Show (4:3)</PresentationFormat>
  <Paragraphs>131</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HR Managers Monthly  06.08.2023</vt:lpstr>
      <vt:lpstr>History of the ACP</vt:lpstr>
      <vt:lpstr> Purpose</vt:lpstr>
      <vt:lpstr>ACP Eligibility</vt:lpstr>
      <vt:lpstr>Services </vt:lpstr>
      <vt:lpstr> Compliance</vt:lpstr>
      <vt:lpstr>Authorization Card</vt:lpstr>
      <vt:lpstr>ACP Participant Withdrawal &amp; Cancellation</vt:lpstr>
      <vt:lpstr>Disclosure and Agency Exemptions</vt:lpstr>
      <vt:lpstr>ACP, HRMS Redaction Indicator and ESHB 1533</vt:lpstr>
      <vt:lpstr>Contact Information</vt:lpstr>
    </vt:vector>
  </TitlesOfParts>
  <Company>State of Arizona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Address Confidentiality Program</dc:title>
  <dc:creator>McEntire, Betty</dc:creator>
  <cp:lastModifiedBy>Overton, Colleen</cp:lastModifiedBy>
  <cp:revision>114</cp:revision>
  <cp:lastPrinted>2023-06-08T20:30:38Z</cp:lastPrinted>
  <dcterms:created xsi:type="dcterms:W3CDTF">2014-04-25T17:37:28Z</dcterms:created>
  <dcterms:modified xsi:type="dcterms:W3CDTF">2023-06-08T21:27:03Z</dcterms:modified>
</cp:coreProperties>
</file>