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61" r:id="rId5"/>
    <p:sldId id="280" r:id="rId6"/>
    <p:sldId id="283" r:id="rId7"/>
    <p:sldId id="282" r:id="rId8"/>
    <p:sldId id="285" r:id="rId9"/>
    <p:sldId id="284" r:id="rId10"/>
    <p:sldId id="272" r:id="rId11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666" y="1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58C15-F741-4C25-8999-340424045106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2FB28-5C74-4CC2-94B2-8EF9343CA0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0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F0791-0BEA-4611-8EE5-CD2781F84E19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70E3E-7611-49E3-9AEA-3A90DE374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08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OFM </a:t>
            </a:r>
            <a:fld id="{FC92B38D-4702-45E7-8627-1F0606214145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613395" y="5221132"/>
            <a:ext cx="2051664" cy="849040"/>
            <a:chOff x="8558419" y="5201161"/>
            <a:chExt cx="2735552" cy="1132053"/>
          </a:xfrm>
        </p:grpSpPr>
        <p:sp>
          <p:nvSpPr>
            <p:cNvPr id="9" name="TextBox 8"/>
            <p:cNvSpPr txBox="1"/>
            <p:nvPr/>
          </p:nvSpPr>
          <p:spPr>
            <a:xfrm>
              <a:off x="8642642" y="5201161"/>
              <a:ext cx="2651327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125" dirty="0">
                  <a:solidFill>
                    <a:srgbClr val="242E39"/>
                  </a:solidFill>
                  <a:latin typeface="Georgia" panose="02040502050405020303" pitchFamily="18" charset="0"/>
                </a:rPr>
                <a:t>OFM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58419" y="6025438"/>
              <a:ext cx="2735552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rgbClr val="242E39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OFFICE OF FINANCIAL MANAGEMENT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8711011" y="6001374"/>
              <a:ext cx="2438400" cy="0"/>
            </a:xfrm>
            <a:prstGeom prst="line">
              <a:avLst/>
            </a:prstGeom>
            <a:ln>
              <a:solidFill>
                <a:schemeClr val="accent3">
                  <a:alpha val="6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 userDrawn="1"/>
        </p:nvSpPr>
        <p:spPr>
          <a:xfrm>
            <a:off x="461518" y="1001602"/>
            <a:ext cx="106145" cy="31486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 hasCustomPrompt="1"/>
          </p:nvPr>
        </p:nvSpPr>
        <p:spPr>
          <a:xfrm>
            <a:off x="1048003" y="1048056"/>
            <a:ext cx="4270375" cy="438150"/>
          </a:xfrm>
        </p:spPr>
        <p:txBody>
          <a:bodyPr/>
          <a:lstStyle>
            <a:lvl1pPr marL="0" indent="0" algn="l" defTabSz="457200" rtl="0" eaLnBrk="1" latinLnBrk="0" hangingPunct="1">
              <a:buNone/>
              <a:defRPr lang="en-US" sz="2250" kern="1200" dirty="0" smtClean="0">
                <a:solidFill>
                  <a:srgbClr val="00B0F0"/>
                </a:solidFill>
                <a:latin typeface="Calibri Light" panose="020F0302020204030204" pitchFamily="34" charset="0"/>
                <a:ea typeface="Segoe UI Black" panose="020B0A02040204020203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en-US" dirty="0"/>
              <a:t>MONTH 2018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5" hasCustomPrompt="1"/>
          </p:nvPr>
        </p:nvSpPr>
        <p:spPr>
          <a:xfrm>
            <a:off x="1047750" y="3614738"/>
            <a:ext cx="5635625" cy="973137"/>
          </a:xfrm>
        </p:spPr>
        <p:txBody>
          <a:bodyPr/>
          <a:lstStyle>
            <a:lvl1pPr marL="0" indent="0" algn="l" defTabSz="457200" rtl="0" eaLnBrk="1" latinLnBrk="0" hangingPunct="1">
              <a:buNone/>
              <a:defRPr lang="en-US" sz="2500" i="0" kern="1200" baseline="0" dirty="0" smtClean="0">
                <a:solidFill>
                  <a:srgbClr val="1F4E79"/>
                </a:solidFill>
                <a:latin typeface="+mn-lt"/>
                <a:ea typeface="Segoe UI Black" panose="020B0A02040204020203" pitchFamily="34" charset="0"/>
                <a:cs typeface="Segoe UI Semilight" panose="020B0402040204020203" pitchFamily="34" charset="0"/>
              </a:defRPr>
            </a:lvl1pPr>
          </a:lstStyle>
          <a:p>
            <a:pPr lvl="0"/>
            <a:r>
              <a:rPr lang="en-US" dirty="0"/>
              <a:t>Use this are for your sub headline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1047750" y="1743075"/>
            <a:ext cx="5481638" cy="1658938"/>
          </a:xfrm>
        </p:spPr>
        <p:txBody>
          <a:bodyPr>
            <a:normAutofit/>
          </a:bodyPr>
          <a:lstStyle>
            <a:lvl1pPr marL="0" indent="0">
              <a:buNone/>
              <a:defRPr lang="en-US" sz="5500" kern="1200" dirty="0" smtClean="0">
                <a:solidFill>
                  <a:schemeClr val="accent6"/>
                </a:solidFill>
                <a:latin typeface="Franklin Gothic Heavy" panose="020B0903020102020204" pitchFamily="34" charset="0"/>
                <a:ea typeface="Segoe UI Black" panose="020B0A02040204020203" pitchFamily="34" charset="0"/>
                <a:cs typeface="Segoe UI Black" panose="020B0A02040204020203" pitchFamily="34" charset="0"/>
              </a:defRPr>
            </a:lvl1pPr>
          </a:lstStyle>
          <a:p>
            <a:pPr lvl="0"/>
            <a:r>
              <a:rPr lang="en-US" dirty="0"/>
              <a:t>PRESENTATION HEADLINE 1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168" y="169120"/>
            <a:ext cx="6363698" cy="636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635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OFM </a:t>
            </a:r>
            <a:fld id="{649C07E8-CE8B-4DEC-835D-F58A028DC036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06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OFM </a:t>
            </a:r>
            <a:fld id="{9CCBEBAB-E4E9-4B3D-94F4-EB6296EF0749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304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OFM </a:t>
            </a:r>
            <a:fld id="{3561C346-0A2B-4465-B38B-F49CB90C3EC9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87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OFM </a:t>
            </a:r>
            <a:fld id="{26CD80CD-1062-44BC-B1DC-A14D0D1ABBC6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046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OFM </a:t>
            </a:r>
            <a:fld id="{A3BD76B3-84DF-4873-A405-0B4151ED1FBA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67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1059917" y="5080516"/>
            <a:ext cx="2051664" cy="849040"/>
            <a:chOff x="8558419" y="5201161"/>
            <a:chExt cx="2735552" cy="1132053"/>
          </a:xfrm>
        </p:grpSpPr>
        <p:sp>
          <p:nvSpPr>
            <p:cNvPr id="9" name="TextBox 8"/>
            <p:cNvSpPr txBox="1"/>
            <p:nvPr/>
          </p:nvSpPr>
          <p:spPr>
            <a:xfrm>
              <a:off x="8642642" y="5201161"/>
              <a:ext cx="2651327" cy="9694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125" dirty="0">
                  <a:solidFill>
                    <a:srgbClr val="242E39"/>
                  </a:solidFill>
                  <a:latin typeface="Georgia" panose="02040502050405020303" pitchFamily="18" charset="0"/>
                </a:rPr>
                <a:t>OFM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558419" y="6025438"/>
              <a:ext cx="2735552" cy="3077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>
                  <a:solidFill>
                    <a:srgbClr val="242E39"/>
                  </a:solidFill>
                  <a:latin typeface="Segoe UI Light" panose="020B0502040204020203" pitchFamily="34" charset="0"/>
                  <a:cs typeface="Segoe UI Light" panose="020B0502040204020203" pitchFamily="34" charset="0"/>
                </a:rPr>
                <a:t>OFFICE OF FINANCIAL MANAGEMENT</a:t>
              </a: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8642643" y="6001374"/>
              <a:ext cx="2651327" cy="0"/>
            </a:xfrm>
            <a:prstGeom prst="line">
              <a:avLst/>
            </a:prstGeom>
            <a:ln>
              <a:solidFill>
                <a:schemeClr val="accent3">
                  <a:alpha val="61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Rectangle 12"/>
          <p:cNvSpPr/>
          <p:nvPr userDrawn="1"/>
        </p:nvSpPr>
        <p:spPr>
          <a:xfrm>
            <a:off x="461518" y="1001602"/>
            <a:ext cx="106145" cy="314864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5" hasCustomPrompt="1"/>
          </p:nvPr>
        </p:nvSpPr>
        <p:spPr>
          <a:xfrm>
            <a:off x="1135560" y="4558809"/>
            <a:ext cx="5635625" cy="973137"/>
          </a:xfrm>
        </p:spPr>
        <p:txBody>
          <a:bodyPr/>
          <a:lstStyle>
            <a:lvl1pPr marL="0" indent="0" algn="l" defTabSz="457200" rtl="0" eaLnBrk="1" latinLnBrk="0" hangingPunct="1">
              <a:buNone/>
              <a:defRPr lang="en-US" sz="2500" i="0" kern="1200" baseline="0" dirty="0" smtClean="0">
                <a:solidFill>
                  <a:schemeClr val="tx1"/>
                </a:solidFill>
                <a:latin typeface="+mn-lt"/>
                <a:ea typeface="Segoe UI Black" panose="020B0A02040204020203" pitchFamily="34" charset="0"/>
                <a:cs typeface="Segoe UI Semilight" panose="020B0402040204020203" pitchFamily="34" charset="0"/>
              </a:defRPr>
            </a:lvl1pPr>
          </a:lstStyle>
          <a:p>
            <a:pPr lvl="0"/>
            <a:r>
              <a:rPr lang="en-US" dirty="0"/>
              <a:t>ofm.wa.gov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1059917" y="912335"/>
            <a:ext cx="5481638" cy="1658938"/>
          </a:xfrm>
        </p:spPr>
        <p:txBody>
          <a:bodyPr>
            <a:normAutofit/>
          </a:bodyPr>
          <a:lstStyle>
            <a:lvl1pPr marL="0" indent="0">
              <a:buNone/>
              <a:defRPr lang="en-US" sz="4400" kern="1200" baseline="0" dirty="0" smtClean="0">
                <a:solidFill>
                  <a:schemeClr val="accent6"/>
                </a:solidFill>
                <a:latin typeface="Franklin Gothic Heavy" panose="020B0903020102020204" pitchFamily="34" charset="0"/>
                <a:ea typeface="Segoe UI Black" panose="020B0A02040204020203" pitchFamily="34" charset="0"/>
                <a:cs typeface="Segoe UI Black" panose="020B0A02040204020203" pitchFamily="34" charset="0"/>
              </a:defRPr>
            </a:lvl1pPr>
          </a:lstStyle>
          <a:p>
            <a:pPr lvl="0"/>
            <a:r>
              <a:rPr lang="en-US" dirty="0"/>
              <a:t>FOR MORE INFORMATION: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1059917" y="2697621"/>
            <a:ext cx="5327650" cy="84137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CONTACT:</a:t>
            </a:r>
          </a:p>
          <a:p>
            <a:pPr lvl="0"/>
            <a:r>
              <a:rPr lang="en-US" dirty="0"/>
              <a:t>Name </a:t>
            </a:r>
            <a:r>
              <a:rPr lang="en-US" dirty="0" err="1"/>
              <a:t>Name</a:t>
            </a:r>
            <a:endParaRPr lang="en-US" dirty="0"/>
          </a:p>
          <a:p>
            <a:pPr lvl="0"/>
            <a:r>
              <a:rPr lang="en-US" dirty="0"/>
              <a:t>Email address</a:t>
            </a:r>
          </a:p>
          <a:p>
            <a:pPr lvl="0"/>
            <a:r>
              <a:rPr lang="en-US" dirty="0"/>
              <a:t>Phone number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168" y="169120"/>
            <a:ext cx="6363698" cy="636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581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1925" y="365126"/>
            <a:ext cx="7886700" cy="428504"/>
          </a:xfrm>
        </p:spPr>
        <p:txBody>
          <a:bodyPr>
            <a:noAutofit/>
          </a:bodyPr>
          <a:lstStyle>
            <a:lvl1pPr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88587"/>
            <a:ext cx="7886700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buClr>
                <a:schemeClr val="accent3"/>
              </a:buClr>
              <a:buSzPct val="110000"/>
              <a:defRPr/>
            </a:lvl2pPr>
            <a:lvl3pPr marL="1143000" indent="-228600">
              <a:buClr>
                <a:schemeClr val="accent3"/>
              </a:buClr>
              <a:buSzPct val="80000"/>
              <a:buFont typeface="Courier New" panose="02070309020205020404" pitchFamily="49" charset="0"/>
              <a:buChar char="o"/>
              <a:defRPr/>
            </a:lvl3pPr>
            <a:lvl4pPr>
              <a:buClr>
                <a:schemeClr val="accent3"/>
              </a:buClr>
              <a:buSzPct val="90000"/>
              <a:defRPr/>
            </a:lvl4pPr>
            <a:lvl5pPr marL="2057400" indent="-228600">
              <a:buClr>
                <a:schemeClr val="accent3"/>
              </a:buClr>
              <a:buSzPct val="50000"/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OFM </a:t>
            </a:r>
            <a:fld id="{E87447C3-3344-4FBE-AA23-AD78C8E19ACA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01925" y="793630"/>
            <a:ext cx="8428370" cy="0"/>
          </a:xfrm>
          <a:prstGeom prst="line">
            <a:avLst/>
          </a:prstGeom>
          <a:ln w="28575">
            <a:solidFill>
              <a:srgbClr val="3A54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6397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OFM </a:t>
            </a:r>
            <a:fld id="{C9BAC571-4EE5-4E40-85EB-11FA76EBCA40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982722" y="2577324"/>
            <a:ext cx="6435725" cy="1597025"/>
          </a:xfrm>
        </p:spPr>
        <p:txBody>
          <a:bodyPr/>
          <a:lstStyle>
            <a:lvl1pPr marL="0" indent="0">
              <a:buNone/>
              <a:defRPr lang="en-US" sz="5500" kern="1200" dirty="0" smtClean="0">
                <a:solidFill>
                  <a:schemeClr val="accent6"/>
                </a:solidFill>
                <a:latin typeface="Franklin Gothic Heavy" panose="020B0903020102020204" pitchFamily="34" charset="0"/>
                <a:ea typeface="Segoe UI Black" panose="020B0A02040204020203" pitchFamily="34" charset="0"/>
                <a:cs typeface="Segoe UI Black" panose="020B0A02040204020203" pitchFamily="34" charset="0"/>
              </a:defRPr>
            </a:lvl1pPr>
          </a:lstStyle>
          <a:p>
            <a:pPr lvl="0"/>
            <a:r>
              <a:rPr lang="en-US" dirty="0"/>
              <a:t>SECTION HEADING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168" y="169120"/>
            <a:ext cx="6363698" cy="6369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118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01925" y="365126"/>
            <a:ext cx="7886700" cy="428504"/>
          </a:xfrm>
        </p:spPr>
        <p:txBody>
          <a:bodyPr>
            <a:noAutofit/>
          </a:bodyPr>
          <a:lstStyle>
            <a:lvl1pPr>
              <a:defRPr sz="28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4095" y="1422769"/>
            <a:ext cx="3886200" cy="4351338"/>
          </a:xfr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Char char="•"/>
              <a:defRPr/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80000"/>
              <a:buFont typeface="Courier New" panose="02070309020205020404" pitchFamily="49" charset="0"/>
              <a:buChar char="o"/>
              <a:defRPr/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  <a:defRPr/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50000"/>
              <a:buFont typeface="Courier New" panose="02070309020205020404" pitchFamily="49" charset="0"/>
              <a:buChar char="o"/>
              <a:defRPr/>
            </a:lvl5pPr>
          </a:lstStyle>
          <a:p>
            <a:pPr marL="0" lvl="0" indent="0" algn="l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dirty="0"/>
              <a:t>Third level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50000"/>
              <a:buFont typeface="Courier New" panose="02070309020205020404" pitchFamily="49" charset="0"/>
              <a:buChar char="o"/>
            </a:pPr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OFM </a:t>
            </a:r>
            <a:fld id="{6E137C87-F979-4EF5-83D9-75191076C7F4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01925" y="793630"/>
            <a:ext cx="8428370" cy="0"/>
          </a:xfrm>
          <a:prstGeom prst="line">
            <a:avLst/>
          </a:prstGeom>
          <a:ln w="28575">
            <a:solidFill>
              <a:srgbClr val="3A54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529991" y="1422769"/>
            <a:ext cx="3886200" cy="4351338"/>
          </a:xfr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Char char="•"/>
              <a:defRPr/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80000"/>
              <a:buFont typeface="Courier New" panose="02070309020205020404" pitchFamily="49" charset="0"/>
              <a:buChar char="o"/>
              <a:defRPr/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  <a:defRPr/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50000"/>
              <a:buFont typeface="Courier New" panose="02070309020205020404" pitchFamily="49" charset="0"/>
              <a:buChar char="o"/>
              <a:defRPr/>
            </a:lvl5pPr>
          </a:lstStyle>
          <a:p>
            <a:pPr marL="0" lvl="0" indent="0" algn="l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dirty="0"/>
              <a:t>Third level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50000"/>
              <a:buFont typeface="Courier New" panose="02070309020205020404" pitchFamily="49" charset="0"/>
              <a:buChar char="o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8174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28237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52149"/>
            <a:ext cx="3868340" cy="3684588"/>
          </a:xfr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Char char="•"/>
              <a:defRPr/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80000"/>
              <a:buFont typeface="Courier New" panose="02070309020205020404" pitchFamily="49" charset="0"/>
              <a:buChar char="o"/>
              <a:defRPr/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  <a:defRPr/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50000"/>
              <a:buFont typeface="Courier New" panose="02070309020205020404" pitchFamily="49" charset="0"/>
              <a:buChar char="o"/>
              <a:defRPr/>
            </a:lvl5pPr>
          </a:lstStyle>
          <a:p>
            <a:pPr marL="0" lvl="0" indent="0" algn="l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dirty="0"/>
              <a:t>Third level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50000"/>
              <a:buFont typeface="Courier New" panose="02070309020205020404" pitchFamily="49" charset="0"/>
              <a:buChar char="o"/>
            </a:pPr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28237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52149"/>
            <a:ext cx="3887391" cy="3684588"/>
          </a:xfr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Char char="•"/>
              <a:defRPr/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80000"/>
              <a:buFont typeface="Courier New" panose="02070309020205020404" pitchFamily="49" charset="0"/>
              <a:buChar char="o"/>
              <a:defRPr/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  <a:defRPr/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50000"/>
              <a:buFont typeface="Courier New" panose="02070309020205020404" pitchFamily="49" charset="0"/>
              <a:buChar char="o"/>
              <a:defRPr/>
            </a:lvl5pPr>
          </a:lstStyle>
          <a:p>
            <a:pPr marL="0" lvl="0" indent="0" algn="l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dirty="0"/>
              <a:t>Third level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50000"/>
              <a:buFont typeface="Courier New" panose="02070309020205020404" pitchFamily="49" charset="0"/>
              <a:buChar char="o"/>
            </a:pPr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OFM </a:t>
            </a:r>
            <a:fld id="{2BA51DB9-EBC3-467C-832D-E4F27B32AD9D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301925" y="365126"/>
            <a:ext cx="7886700" cy="428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1925" y="793630"/>
            <a:ext cx="8428370" cy="0"/>
          </a:xfrm>
          <a:prstGeom prst="line">
            <a:avLst/>
          </a:prstGeom>
          <a:ln w="28575">
            <a:solidFill>
              <a:srgbClr val="3A54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3502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/>
          <p:cNvSpPr>
            <a:spLocks noGrp="1"/>
          </p:cNvSpPr>
          <p:nvPr>
            <p:ph sz="quarter" idx="17" hasCustomPrompt="1"/>
          </p:nvPr>
        </p:nvSpPr>
        <p:spPr>
          <a:xfrm>
            <a:off x="301625" y="379413"/>
            <a:ext cx="7920038" cy="414337"/>
          </a:xfrm>
        </p:spPr>
        <p:txBody>
          <a:bodyPr/>
          <a:lstStyle>
            <a:lvl1pPr marL="0" indent="0">
              <a:buNone/>
              <a:defRPr sz="28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51" y="2905569"/>
            <a:ext cx="2606040" cy="2831167"/>
          </a:xfr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Char char="•"/>
              <a:defRPr/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80000"/>
              <a:buFont typeface="Courier New" panose="02070309020205020404" pitchFamily="49" charset="0"/>
              <a:buChar char="o"/>
              <a:defRPr/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  <a:defRPr/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50000"/>
              <a:buFont typeface="Courier New" panose="02070309020205020404" pitchFamily="49" charset="0"/>
              <a:buChar char="o"/>
              <a:defRPr/>
            </a:lvl5pPr>
          </a:lstStyle>
          <a:p>
            <a:pPr marL="0" lvl="0" indent="0" algn="l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97373" y="2905569"/>
            <a:ext cx="2606040" cy="2831167"/>
          </a:xfr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Char char="•"/>
              <a:defRPr/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80000"/>
              <a:buFont typeface="Courier New" panose="02070309020205020404" pitchFamily="49" charset="0"/>
              <a:buChar char="o"/>
              <a:defRPr/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  <a:defRPr/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50000"/>
              <a:buFont typeface="Courier New" panose="02070309020205020404" pitchFamily="49" charset="0"/>
              <a:buChar char="o"/>
              <a:defRPr/>
            </a:lvl5pPr>
          </a:lstStyle>
          <a:p>
            <a:pPr marL="0" lvl="0" indent="0" algn="l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OFM </a:t>
            </a:r>
            <a:fld id="{099C25ED-5E69-4B31-BA19-C341AE1631CE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1925" y="793630"/>
            <a:ext cx="8428370" cy="0"/>
          </a:xfrm>
          <a:prstGeom prst="line">
            <a:avLst/>
          </a:prstGeom>
          <a:ln w="28575">
            <a:solidFill>
              <a:srgbClr val="3A54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ontent Placeholder 5"/>
          <p:cNvSpPr>
            <a:spLocks noGrp="1"/>
          </p:cNvSpPr>
          <p:nvPr>
            <p:ph sz="quarter" idx="13"/>
          </p:nvPr>
        </p:nvSpPr>
        <p:spPr>
          <a:xfrm>
            <a:off x="5987095" y="2905569"/>
            <a:ext cx="2606040" cy="2831167"/>
          </a:xfrm>
        </p:spPr>
        <p:txBody>
          <a:bodyPr/>
          <a:lstStyle>
            <a:lvl1pPr marL="0" indent="0" algn="l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Char char="•"/>
              <a:defRPr/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80000"/>
              <a:buFont typeface="Courier New" panose="02070309020205020404" pitchFamily="49" charset="0"/>
              <a:buChar char="o"/>
              <a:defRPr/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  <a:defRPr/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50000"/>
              <a:buFont typeface="Courier New" panose="02070309020205020404" pitchFamily="49" charset="0"/>
              <a:buChar char="o"/>
              <a:defRPr/>
            </a:lvl5pPr>
          </a:lstStyle>
          <a:p>
            <a:pPr marL="0" lvl="0" indent="0" algn="l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07651" y="1649413"/>
            <a:ext cx="2605424" cy="10001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4" name="Content Placeholder 12"/>
          <p:cNvSpPr>
            <a:spLocks noGrp="1"/>
          </p:cNvSpPr>
          <p:nvPr>
            <p:ph sz="quarter" idx="15"/>
          </p:nvPr>
        </p:nvSpPr>
        <p:spPr>
          <a:xfrm>
            <a:off x="3213398" y="1649413"/>
            <a:ext cx="2605424" cy="10001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6"/>
          </p:nvPr>
        </p:nvSpPr>
        <p:spPr>
          <a:xfrm>
            <a:off x="5987711" y="1649413"/>
            <a:ext cx="2605424" cy="10001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19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OFM </a:t>
            </a:r>
            <a:fld id="{FC0523A1-9541-4561-8573-7E31A57226AC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301925" y="365126"/>
            <a:ext cx="7886700" cy="428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01925" y="793630"/>
            <a:ext cx="8428370" cy="0"/>
          </a:xfrm>
          <a:prstGeom prst="line">
            <a:avLst/>
          </a:prstGeom>
          <a:ln w="28575">
            <a:solidFill>
              <a:srgbClr val="3A54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0890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303212" y="341288"/>
            <a:ext cx="8212138" cy="443252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1" kern="1200" dirty="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TIMELINE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OFM </a:t>
            </a:r>
            <a:fld id="{A6ECC03E-3B9D-4153-97CA-698B8F7711DA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01925" y="793630"/>
            <a:ext cx="8428370" cy="0"/>
          </a:xfrm>
          <a:prstGeom prst="line">
            <a:avLst/>
          </a:prstGeom>
          <a:ln w="28575">
            <a:solidFill>
              <a:srgbClr val="3A54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hape 45"/>
          <p:cNvCxnSpPr/>
          <p:nvPr userDrawn="1"/>
        </p:nvCxnSpPr>
        <p:spPr>
          <a:xfrm>
            <a:off x="394195" y="3531988"/>
            <a:ext cx="8336100" cy="0"/>
          </a:xfrm>
          <a:prstGeom prst="straightConnector1">
            <a:avLst/>
          </a:prstGeom>
          <a:noFill/>
          <a:ln w="22225" cap="flat" cmpd="sng">
            <a:solidFill>
              <a:schemeClr val="dk1"/>
            </a:solidFill>
            <a:prstDash val="dot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2948601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lvl="0" indent="0" algn="l" defTabSz="4572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Char char="•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80000"/>
              <a:buFont typeface="Courier New" panose="02070309020205020404" pitchFamily="49" charset="0"/>
              <a:buChar char="o"/>
            </a:pPr>
            <a:r>
              <a:rPr lang="en-US" dirty="0"/>
              <a:t>Third level</a:t>
            </a:r>
          </a:p>
          <a:p>
            <a:pPr marL="1600200" lvl="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dirty="0"/>
              <a:t>Fourth level</a:t>
            </a:r>
          </a:p>
          <a:p>
            <a:pPr marL="2057400" lvl="4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3"/>
              </a:buClr>
              <a:buSzPct val="50000"/>
              <a:buFont typeface="Courier New" panose="02070309020205020404" pitchFamily="49" charset="0"/>
              <a:buChar char="o"/>
            </a:pPr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OFM </a:t>
            </a:r>
            <a:fld id="{D09E6834-96EA-483E-A24D-535E62DC4241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9287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EBA6-4A57-406D-B671-F270610AB5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42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4" r:id="rId2"/>
    <p:sldLayoutId id="2147483662" r:id="rId3"/>
    <p:sldLayoutId id="2147483663" r:id="rId4"/>
    <p:sldLayoutId id="2147483664" r:id="rId5"/>
    <p:sldLayoutId id="2147483665" r:id="rId6"/>
    <p:sldLayoutId id="2147483673" r:id="rId7"/>
    <p:sldLayoutId id="2147483666" r:id="rId8"/>
    <p:sldLayoutId id="2147483672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500" i="0" kern="1200" baseline="0" dirty="0" smtClean="0">
          <a:solidFill>
            <a:srgbClr val="1F4E79"/>
          </a:solidFill>
          <a:latin typeface="+mn-lt"/>
          <a:ea typeface="Segoe UI Black" panose="020B0A02040204020203" pitchFamily="34" charset="0"/>
          <a:cs typeface="Segoe UI Semilight" panose="020B04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November 1, 2023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1047750" y="3614739"/>
            <a:ext cx="6691399" cy="606132"/>
          </a:xfrm>
        </p:spPr>
        <p:txBody>
          <a:bodyPr/>
          <a:lstStyle/>
          <a:p>
            <a:r>
              <a:rPr lang="en-US" dirty="0"/>
              <a:t>Erica Munro, HR Enterprise Systems Manager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1047749" y="1743075"/>
            <a:ext cx="6392811" cy="113286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HRMS Data Stewards Update</a:t>
            </a:r>
          </a:p>
        </p:txBody>
      </p:sp>
    </p:spTree>
    <p:extLst>
      <p:ext uri="{BB962C8B-B14F-4D97-AF65-F5344CB8AC3E}">
        <p14:creationId xmlns:p14="http://schemas.microsoft.com/office/powerpoint/2010/main" val="41414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HRMS Data Stewards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02796" y="1224576"/>
            <a:ext cx="6884957" cy="4837352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What has happened since the last report out to HR Managers?</a:t>
            </a:r>
          </a:p>
          <a:p>
            <a:pPr marL="396875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>
                <a:latin typeface="+mn-lt"/>
                <a:cs typeface="72 Light" panose="020B0303030000000003" pitchFamily="34" charset="0"/>
              </a:rPr>
              <a:t>Finalized and published Address Type data definitions</a:t>
            </a:r>
          </a:p>
          <a:p>
            <a:pPr marL="1082675" lvl="1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900" dirty="0">
                <a:cs typeface="72 Light" panose="020B0303030000000003" pitchFamily="34" charset="0"/>
              </a:rPr>
              <a:t>Permanent residence</a:t>
            </a:r>
          </a:p>
          <a:p>
            <a:pPr marL="1082675" lvl="1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900" dirty="0">
                <a:latin typeface="+mn-lt"/>
                <a:cs typeface="72 Light" panose="020B0303030000000003" pitchFamily="34" charset="0"/>
              </a:rPr>
              <a:t>Mailing address</a:t>
            </a:r>
          </a:p>
          <a:p>
            <a:pPr marL="1082675" lvl="1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900" dirty="0">
                <a:cs typeface="72 Light" panose="020B0303030000000003" pitchFamily="34" charset="0"/>
              </a:rPr>
              <a:t>Out of state work location</a:t>
            </a:r>
            <a:endParaRPr lang="en-US" sz="1900" dirty="0">
              <a:latin typeface="+mn-lt"/>
              <a:cs typeface="72 Light" panose="020B0303030000000003" pitchFamily="34" charset="0"/>
            </a:endParaRPr>
          </a:p>
          <a:p>
            <a:pPr marL="396875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>
                <a:latin typeface="+mn-lt"/>
                <a:cs typeface="72 Light" panose="020B0303030000000003" pitchFamily="34" charset="0"/>
              </a:rPr>
              <a:t>Revised Redaction Indicator definition – due to changes to RCW 42.56.250</a:t>
            </a:r>
          </a:p>
          <a:p>
            <a:pPr marL="396875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>
                <a:latin typeface="+mn-lt"/>
                <a:cs typeface="72 Light" panose="020B0303030000000003" pitchFamily="34" charset="0"/>
              </a:rPr>
              <a:t>Reviewed draft edits to Telework and UFI definitions</a:t>
            </a:r>
          </a:p>
          <a:p>
            <a:pPr marL="396875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endParaRPr lang="en-US" sz="2000" dirty="0">
              <a:latin typeface="+mn-lt"/>
            </a:endParaRPr>
          </a:p>
          <a:p>
            <a:pPr marL="396875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endParaRPr lang="en-US" sz="20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OFM </a:t>
            </a:r>
            <a:fld id="{AAAAF04D-6BAF-4B12-B361-BA00A3DD1D60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259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HRMS Data Stewards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58185" y="1249680"/>
            <a:ext cx="7330440" cy="4918363"/>
          </a:xfrm>
        </p:spPr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ontinued…</a:t>
            </a:r>
          </a:p>
          <a:p>
            <a:pPr marL="396875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>
                <a:latin typeface="+mn-lt"/>
              </a:rPr>
              <a:t>Quarterly Data Tidbits:</a:t>
            </a:r>
          </a:p>
          <a:p>
            <a:pPr marL="1082675" lvl="1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900" dirty="0"/>
              <a:t>OT Status Change Task Type</a:t>
            </a:r>
            <a:endParaRPr lang="en-US" sz="1900" dirty="0">
              <a:latin typeface="+mn-lt"/>
            </a:endParaRPr>
          </a:p>
          <a:p>
            <a:pPr marL="396875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>
                <a:latin typeface="+mn-lt"/>
              </a:rPr>
              <a:t>Data Integrity</a:t>
            </a:r>
          </a:p>
          <a:p>
            <a:pPr marL="1082675" lvl="1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900" dirty="0"/>
              <a:t>Project coding</a:t>
            </a:r>
          </a:p>
          <a:p>
            <a:pPr marL="1082675" lvl="1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900" dirty="0"/>
              <a:t>Action reason: change in Personnel Area</a:t>
            </a:r>
          </a:p>
          <a:p>
            <a:pPr marL="1082675" lvl="1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900" dirty="0"/>
              <a:t>Unbroken Service Date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OFM </a:t>
            </a:r>
            <a:fld id="{AAAAF04D-6BAF-4B12-B361-BA00A3DD1D60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29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HRMS Data Stewards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06940" y="1279525"/>
            <a:ext cx="7886700" cy="4785852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What will the group work on next?</a:t>
            </a:r>
          </a:p>
          <a:p>
            <a:pPr marL="396875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>
                <a:latin typeface="+mn-lt"/>
              </a:rPr>
              <a:t>Finalize and publish revised Telework and UFI definitions</a:t>
            </a:r>
          </a:p>
          <a:p>
            <a:pPr marL="396875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>
                <a:latin typeface="+mn-lt"/>
              </a:rPr>
              <a:t>Revise Unbroken Service Date definition</a:t>
            </a:r>
          </a:p>
          <a:p>
            <a:pPr marL="396875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>
                <a:latin typeface="+mn-lt"/>
              </a:rPr>
              <a:t>Continue discussions on possible data definition activities:</a:t>
            </a:r>
          </a:p>
          <a:p>
            <a:pPr marL="1082675" lvl="1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900" dirty="0"/>
              <a:t>Are new project work contracts needed?</a:t>
            </a:r>
          </a:p>
          <a:p>
            <a:pPr marL="1082675" lvl="1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900" dirty="0">
                <a:latin typeface="+mn-lt"/>
              </a:rPr>
              <a:t>Should we create a project coding guide?</a:t>
            </a:r>
          </a:p>
          <a:p>
            <a:pPr marL="1082675" lvl="1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900" dirty="0">
                <a:latin typeface="+mn-lt"/>
              </a:rPr>
              <a:t>Should we create a new action reason?</a:t>
            </a:r>
          </a:p>
          <a:p>
            <a:pPr marL="396875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endParaRPr lang="en-US" sz="19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OFM </a:t>
            </a:r>
            <a:fld id="{AAAAF04D-6BAF-4B12-B361-BA00A3DD1D60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4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HRMS Data Stewards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58185" y="1249680"/>
            <a:ext cx="7330440" cy="4059739"/>
          </a:xfrm>
        </p:spPr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ontinued…</a:t>
            </a:r>
          </a:p>
          <a:p>
            <a:pPr marL="396875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>
                <a:latin typeface="+mn-lt"/>
              </a:rPr>
              <a:t>Tax Authority, Tax Area, Tax Types</a:t>
            </a:r>
          </a:p>
          <a:p>
            <a:pPr marL="396875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900" dirty="0">
                <a:latin typeface="Calibri Light" panose="020F0302020204030204" pitchFamily="34" charset="0"/>
                <a:cs typeface="Calibri Light" panose="020F0302020204030204" pitchFamily="34" charset="0"/>
              </a:rPr>
              <a:t>Quota Types &amp; Absence Types (on hold)</a:t>
            </a:r>
          </a:p>
          <a:p>
            <a:pPr marL="396875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2000" dirty="0">
                <a:latin typeface="+mn-lt"/>
              </a:rPr>
              <a:t>Continue discussions:</a:t>
            </a:r>
          </a:p>
          <a:p>
            <a:pPr marL="1082675" lvl="1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900" dirty="0"/>
              <a:t>Data integrity</a:t>
            </a:r>
          </a:p>
          <a:p>
            <a:pPr marL="1082675" lvl="1" indent="-284163">
              <a:spcAft>
                <a:spcPts val="12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900" dirty="0"/>
              <a:t>Quarterly data tidbits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OFM </a:t>
            </a:r>
            <a:fld id="{AAAAF04D-6BAF-4B12-B361-BA00A3DD1D60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80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Agency HRMS Data Stewards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95897" y="1005034"/>
            <a:ext cx="7532805" cy="5276437"/>
          </a:xfrm>
        </p:spPr>
        <p:txBody>
          <a:bodyPr numCol="2">
            <a:noAutofit/>
          </a:bodyPr>
          <a:lstStyle/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/>
              <a:t>AGR – Austin Miller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/>
              <a:t>ATG – Jasmine Malan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/>
              <a:t>COM – Lindsey Henderson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/>
              <a:t>CTS – Sam Hewlett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/>
              <a:t>DCYF – Jody Ozmun-Wells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/>
              <a:t>DES – Jackie Ramirez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/>
              <a:t>DFI – Manny Udarbe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/>
              <a:t>DFW – Cori Lowther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/>
              <a:t>DNR – Lydia Rumpel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/>
              <a:t>DOC – Lucille Rolfe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/>
              <a:t>DOH – Kim Francis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/>
              <a:t>DOL – Amanda Wallace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/>
              <a:t>DOR – Julie Stephens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/>
              <a:t>DOT – Kristy Polanco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/>
              <a:t>DSHS – Linda Sutherland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/>
              <a:t>DVA – Carla Wilson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/>
              <a:t>ECY – Michele Gillis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/>
              <a:t>ESD – Shannon Masuoka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/>
              <a:t>GMB – Shirley Bayon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/>
              <a:t>HCA – Jordyn Sutton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/>
              <a:t>LCB – Rilee Nelson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/>
              <a:t>LNI – Michele Childers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/>
              <a:t>LOT – Chelsey Sok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/>
              <a:t>MIL – Mistina Venesky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/>
              <a:t>OAH – Erin Lewis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/>
              <a:t>OFM – Hang Nguyen-Le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/>
              <a:t>OSPI – Theresa Ellsworth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/>
              <a:t>PARKS – Coleen Blake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/>
              <a:t>SAO – Matt Reed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/>
              <a:t>UTC – Neva Barton</a:t>
            </a:r>
          </a:p>
          <a:p>
            <a:pPr marL="396875" indent="-284163">
              <a:spcBef>
                <a:spcPts val="0"/>
              </a:spcBef>
              <a:spcAft>
                <a:spcPts val="600"/>
              </a:spcAft>
              <a:buClr>
                <a:srgbClr val="1680BC"/>
              </a:buClr>
              <a:buFont typeface="Wingdings 2" panose="05020102010507070707" pitchFamily="18" charset="2"/>
              <a:buChar char=""/>
            </a:pPr>
            <a:r>
              <a:rPr lang="en-US" sz="1800" dirty="0"/>
              <a:t>WSP – Melissa Rasmussen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OFM </a:t>
            </a:r>
            <a:fld id="{AAAAF04D-6BAF-4B12-B361-BA00A3DD1D60}" type="datetime1">
              <a:rPr lang="en-US" smtClean="0"/>
              <a:t>10/30/2023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BEBA6-4A57-406D-B671-F270610AB5E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08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FOR MORE INFORMATION: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1059917" y="2654489"/>
            <a:ext cx="5327650" cy="2081413"/>
          </a:xfrm>
        </p:spPr>
        <p:txBody>
          <a:bodyPr>
            <a:normAutofit/>
          </a:bodyPr>
          <a:lstStyle/>
          <a:p>
            <a:r>
              <a:rPr lang="en-US" dirty="0"/>
              <a:t>Contact the HR Analytics Team at StrategicHR@ofm.wa.gov</a:t>
            </a:r>
          </a:p>
        </p:txBody>
      </p:sp>
    </p:spTree>
    <p:extLst>
      <p:ext uri="{BB962C8B-B14F-4D97-AF65-F5344CB8AC3E}">
        <p14:creationId xmlns:p14="http://schemas.microsoft.com/office/powerpoint/2010/main" val="1376829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93E2FF"/>
      </a:accent1>
      <a:accent2>
        <a:srgbClr val="00B0F0"/>
      </a:accent2>
      <a:accent3>
        <a:srgbClr val="1680F0"/>
      </a:accent3>
      <a:accent4>
        <a:srgbClr val="445268"/>
      </a:accent4>
      <a:accent5>
        <a:srgbClr val="0D3D61"/>
      </a:accent5>
      <a:accent6>
        <a:srgbClr val="1F4E79"/>
      </a:accent6>
      <a:hlink>
        <a:srgbClr val="0563C1"/>
      </a:hlink>
      <a:folHlink>
        <a:srgbClr val="954F72"/>
      </a:folHlink>
    </a:clrScheme>
    <a:fontScheme name="Custom 3">
      <a:majorFont>
        <a:latin typeface="Franklin Gothic Heavy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8E7AC09BE8BB47A2167528D560AB5C" ma:contentTypeVersion="6" ma:contentTypeDescription="Create a new document." ma:contentTypeScope="" ma:versionID="819d042e9084dca3ddf47532f8da6ee9">
  <xsd:schema xmlns:xsd="http://www.w3.org/2001/XMLSchema" xmlns:xs="http://www.w3.org/2001/XMLSchema" xmlns:p="http://schemas.microsoft.com/office/2006/metadata/properties" xmlns:ns1="http://schemas.microsoft.com/sharepoint/v3" xmlns:ns2="9987ccb2-fedd-444e-99c7-a3b7a566b7c6" targetNamespace="http://schemas.microsoft.com/office/2006/metadata/properties" ma:root="true" ma:fieldsID="6231946738a2a9d93c15267e247f686d" ns1:_="" ns2:_="">
    <xsd:import namespace="http://schemas.microsoft.com/sharepoint/v3"/>
    <xsd:import namespace="9987ccb2-fedd-444e-99c7-a3b7a566b7c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87ccb2-fedd-444e-99c7-a3b7a566b7c6" elementFormDefault="qualified">
    <xsd:import namespace="http://schemas.microsoft.com/office/2006/documentManagement/types"/>
    <xsd:import namespace="http://schemas.microsoft.com/office/infopath/2007/PartnerControls"/>
    <xsd:element name="Tags" ma:index="10" nillable="true" ma:displayName="Tags" ma:internalName="Tag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9987ccb2-fedd-444e-99c7-a3b7a566b7c6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A531FFD-323D-4BD9-A9FC-B0D6B24379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987ccb2-fedd-444e-99c7-a3b7a566b7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EDD569F-B89B-4960-A35B-EA2E4AC4D6E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158D409-310C-4F65-8B28-04AB20274EB3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9987ccb2-fedd-444e-99c7-a3b7a566b7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5410</TotalTime>
  <Words>338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Franklin Gothic Heavy</vt:lpstr>
      <vt:lpstr>Georgia</vt:lpstr>
      <vt:lpstr>Segoe UI Light</vt:lpstr>
      <vt:lpstr>Wingdings 2</vt:lpstr>
      <vt:lpstr>Office Theme</vt:lpstr>
      <vt:lpstr>PowerPoint Presentation</vt:lpstr>
      <vt:lpstr>HRMS Data Stewards</vt:lpstr>
      <vt:lpstr>HRMS Data Stewards</vt:lpstr>
      <vt:lpstr>HRMS Data Stewards</vt:lpstr>
      <vt:lpstr>HRMS Data Stewards</vt:lpstr>
      <vt:lpstr>Agency HRMS Data Stewards</vt:lpstr>
      <vt:lpstr>PowerPoint Presentation</vt:lpstr>
    </vt:vector>
  </TitlesOfParts>
  <Company>Washington Technology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Cahill, Erin (OFM)</dc:creator>
  <cp:lastModifiedBy>Munro, Erica (OFM)</cp:lastModifiedBy>
  <cp:revision>108</cp:revision>
  <cp:lastPrinted>2018-05-01T21:25:56Z</cp:lastPrinted>
  <dcterms:created xsi:type="dcterms:W3CDTF">2018-02-16T20:00:56Z</dcterms:created>
  <dcterms:modified xsi:type="dcterms:W3CDTF">2023-10-30T23:01:24Z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0x010100468E7AC09BE8BB47A2167528D560AB5C</vt:lpwstr>
  </property>
</Properties>
</file>