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61" r:id="rId5"/>
    <p:sldId id="273" r:id="rId6"/>
    <p:sldId id="280" r:id="rId7"/>
    <p:sldId id="281" r:id="rId8"/>
    <p:sldId id="283" r:id="rId9"/>
    <p:sldId id="284" r:id="rId10"/>
    <p:sldId id="285" r:id="rId11"/>
    <p:sldId id="277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Altavia (OFM)" initials="JA(" lastIdx="1" clrIdx="0">
    <p:extLst>
      <p:ext uri="{19B8F6BF-5375-455C-9EA6-DF929625EA0E}">
        <p15:presenceInfo xmlns:p15="http://schemas.microsoft.com/office/powerpoint/2012/main" userId="S-1-5-21-2226630325-536777373-1012264283-31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7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4T18:03:30.941" idx="1">
    <p:pos x="2393" y="611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791-0BEA-4611-8EE5-CD2781F84E1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0E3E-7611-49E3-9AEA-3A90DE37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FC92B38D-4702-45E7-8627-1F0606214145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3395" y="5221132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1011" y="6001374"/>
              <a:ext cx="2438400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461518" y="1001602"/>
            <a:ext cx="106145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48003" y="1048056"/>
            <a:ext cx="4270375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47750" y="3614738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47750" y="1743075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PRESENTATION HEADLINE 1</a:t>
            </a:r>
          </a:p>
        </p:txBody>
      </p:sp>
    </p:spTree>
    <p:extLst>
      <p:ext uri="{BB962C8B-B14F-4D97-AF65-F5344CB8AC3E}">
        <p14:creationId xmlns:p14="http://schemas.microsoft.com/office/powerpoint/2010/main" val="31276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FC0523A1-9541-4561-8573-7E31A57226AC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01925" y="365126"/>
            <a:ext cx="78867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9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341288"/>
            <a:ext cx="8212138" cy="4432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TIMELINE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A6ECC03E-3B9D-4153-97CA-698B8F7711D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45"/>
          <p:cNvCxnSpPr/>
          <p:nvPr userDrawn="1"/>
        </p:nvCxnSpPr>
        <p:spPr>
          <a:xfrm>
            <a:off x="394195" y="3531988"/>
            <a:ext cx="83361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4860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649C07E8-CE8B-4DEC-835D-F58A028DC03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9CCBEBAB-E4E9-4B3D-94F4-EB6296EF0749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3561C346-0A2B-4465-B38B-F49CB90C3EC9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26CD80CD-1062-44BC-B1DC-A14D0D1ABBC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4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A3BD76B3-84DF-4873-A405-0B4151ED1FB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61518" y="1001602"/>
            <a:ext cx="106145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135560" y="4558809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ofm.wa.gov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59917" y="912335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4400" kern="1200" baseline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FOR MORE INFORMATION: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59917" y="2697621"/>
            <a:ext cx="5327650" cy="841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CONTACT:</a:t>
            </a:r>
          </a:p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59917" y="5229678"/>
            <a:ext cx="2051664" cy="849040"/>
            <a:chOff x="8558419" y="5201161"/>
            <a:chExt cx="2735552" cy="1132053"/>
          </a:xfrm>
        </p:grpSpPr>
        <p:sp>
          <p:nvSpPr>
            <p:cNvPr id="16" name="TextBox 15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711011" y="6001374"/>
              <a:ext cx="2438400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5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925" y="365126"/>
            <a:ext cx="7886700" cy="428504"/>
          </a:xfrm>
        </p:spPr>
        <p:txBody>
          <a:bodyPr>
            <a:no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8587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SzPct val="110000"/>
              <a:defRPr/>
            </a:lvl2pPr>
            <a:lvl3pPr marL="1143000" indent="-228600"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chemeClr val="accent3"/>
              </a:buClr>
              <a:buSzPct val="90000"/>
              <a:defRPr/>
            </a:lvl4pPr>
            <a:lvl5pPr marL="2057400" indent="-228600"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E87447C3-3344-4FBE-AA23-AD78C8E19AC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9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"/>
            <a:ext cx="9147936" cy="6860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C9BAC571-4EE5-4E40-85EB-11FA76EBCA4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2" y="2577324"/>
            <a:ext cx="6435725" cy="1597025"/>
          </a:xfrm>
        </p:spPr>
        <p:txBody>
          <a:bodyPr/>
          <a:lstStyle>
            <a:lvl1pPr marL="0" indent="0">
              <a:buNone/>
              <a:defRPr lang="en-US" sz="5500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41091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"/>
            <a:ext cx="9147936" cy="6860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0541FD50-8224-4772-B8C3-1ADB123649F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3395" y="5221132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4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76815" y="1019779"/>
            <a:ext cx="4270375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chemeClr val="accent5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76562" y="3586461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accent5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676562" y="1714798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accent4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PRESENTATION HEADLINE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0967" y="5847183"/>
            <a:ext cx="182880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0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"/>
            <a:ext cx="9147936" cy="6860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0541FD50-8224-4772-B8C3-1ADB123649F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3395" y="5221132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4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76815" y="1019779"/>
            <a:ext cx="4270375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chemeClr val="accent5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76562" y="3586461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accent5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676562" y="1714798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accent4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PRESENTATION HEADLINE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0967" y="5847183"/>
            <a:ext cx="182880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8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925" y="365126"/>
            <a:ext cx="7886700" cy="428504"/>
          </a:xfrm>
        </p:spPr>
        <p:txBody>
          <a:bodyPr>
            <a:no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95" y="1422769"/>
            <a:ext cx="3886200" cy="435133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6E137C87-F979-4EF5-83D9-75191076C7F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29991" y="1422769"/>
            <a:ext cx="3886200" cy="435133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17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28237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2149"/>
            <a:ext cx="3868340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28237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2149"/>
            <a:ext cx="3887391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2BA51DB9-EBC3-467C-832D-E4F27B32AD9D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01925" y="365126"/>
            <a:ext cx="78867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0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301625" y="379413"/>
            <a:ext cx="7920038" cy="414337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51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7373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099C25ED-5E69-4B31-BA19-C341AE1631CE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5987095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07651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/>
          </p:nvPr>
        </p:nvSpPr>
        <p:spPr>
          <a:xfrm>
            <a:off x="3213398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6"/>
          </p:nvPr>
        </p:nvSpPr>
        <p:spPr>
          <a:xfrm>
            <a:off x="5987711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9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OFM </a:t>
            </a:r>
            <a:fld id="{D09E6834-96EA-483E-A24D-535E62DC424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EBA6-4A57-406D-B671-F270610A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75" r:id="rId5"/>
    <p:sldLayoutId id="2147483676" r:id="rId6"/>
    <p:sldLayoutId id="2147483664" r:id="rId7"/>
    <p:sldLayoutId id="2147483665" r:id="rId8"/>
    <p:sldLayoutId id="2147483673" r:id="rId9"/>
    <p:sldLayoutId id="2147483666" r:id="rId10"/>
    <p:sldLayoutId id="2147483672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500" i="0" kern="1200" baseline="0" dirty="0" smtClean="0">
          <a:solidFill>
            <a:srgbClr val="1F4E79"/>
          </a:solidFill>
          <a:latin typeface="+mn-lt"/>
          <a:ea typeface="Segoe UI Black" panose="020B0A02040204020203" pitchFamily="34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ltavia.jones@ofm.wa.gov" TargetMode="External"/><Relationship Id="rId2" Type="http://schemas.openxmlformats.org/officeDocument/2006/relationships/hyperlink" Target="mailto:Robin.Vazquez@ofm.w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Tracking Complaint Data – Agency Pilot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WORKPLACE COMPLAINT DATA</a:t>
            </a:r>
          </a:p>
        </p:txBody>
      </p:sp>
    </p:spTree>
    <p:extLst>
      <p:ext uri="{BB962C8B-B14F-4D97-AF65-F5344CB8AC3E}">
        <p14:creationId xmlns:p14="http://schemas.microsoft.com/office/powerpoint/2010/main" val="4141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51" y="394623"/>
            <a:ext cx="7886700" cy="428504"/>
          </a:xfrm>
        </p:spPr>
        <p:txBody>
          <a:bodyPr/>
          <a:lstStyle/>
          <a:p>
            <a:r>
              <a:rPr lang="en-US" dirty="0"/>
              <a:t>SOURCE REFERENCE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5496" y="1063487"/>
            <a:ext cx="7330201" cy="5021496"/>
          </a:xfrm>
        </p:spPr>
        <p:txBody>
          <a:bodyPr/>
          <a:lstStyle/>
          <a:p>
            <a:r>
              <a:rPr lang="en-US" dirty="0"/>
              <a:t>Inclusive &amp; Respectful Work Environment Initiative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712">
              <a:spcAft>
                <a:spcPts val="1200"/>
              </a:spcAft>
              <a:buClr>
                <a:srgbClr val="1680BC"/>
              </a:buClr>
            </a:pPr>
            <a:r>
              <a:rPr lang="en-US" sz="2000" dirty="0"/>
              <a:t>To mitigate or avoid incidents of disrespectful behavior in the workplace by creating an environment where all employees feel respected, valued and included through:</a:t>
            </a:r>
            <a:endParaRPr lang="en-US" sz="2000" dirty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r>
              <a:rPr lang="en-US" sz="2400" dirty="0"/>
              <a:t>Policies</a:t>
            </a: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r>
              <a:rPr lang="en-US" sz="2400" dirty="0"/>
              <a:t>Trainings</a:t>
            </a: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r>
              <a:rPr lang="en-US" sz="2400" b="1" dirty="0"/>
              <a:t>Complaint Data and Investigations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AAAAF04D-6BAF-4B12-B361-BA00A3DD1D6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Agency Action Items revealed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consistency in handling complaints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standard investigation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Agency request for guidance with tracking and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SHR Data Request revealed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standard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supervisor-level complaints tracked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Various software or manual tracking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E87447C3-3344-4FBE-AA23-AD78C8E19AC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4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 /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SHR Interagency Workgroup Project: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Complaint Categories and Definitions to standardize naming conventions (August)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DEI Complaint Data Tracking Template (November)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Agency Pilot invitation email and sign-up (Dec</a:t>
            </a:r>
            <a:r>
              <a:rPr lang="en-US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Agency Complaint Tracking Pilot begins (January - April)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and Assess pilot information (May - June)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Statewide Complaint Data Reporting Requirements (July)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E87447C3-3344-4FBE-AA23-AD78C8E19AC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PILOT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Timeframe: January 1 – April 30</a:t>
            </a:r>
            <a:r>
              <a:rPr lang="en-US" baseline="30000" dirty="0"/>
              <a:t>th</a:t>
            </a:r>
            <a:r>
              <a:rPr lang="en-US" dirty="0"/>
              <a:t> (1</a:t>
            </a:r>
            <a:r>
              <a:rPr lang="en-US" baseline="30000" dirty="0"/>
              <a:t>st</a:t>
            </a:r>
            <a:r>
              <a:rPr lang="en-US" dirty="0"/>
              <a:t> quarter in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 all workplace complaints (</a:t>
            </a:r>
            <a:r>
              <a:rPr lang="en-US" i="1" dirty="0"/>
              <a:t>whether referred for investigation or not)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required demographic data (</a:t>
            </a:r>
            <a:r>
              <a:rPr lang="en-US" i="1" dirty="0"/>
              <a:t>as disclosed in HRMS and HR Portal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complaint outcomes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E87447C3-3344-4FBE-AA23-AD78C8E19AC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PILOT TOOLS &amp; SOURCES</a:t>
            </a:r>
          </a:p>
        </p:txBody>
      </p:sp>
      <p:pic>
        <p:nvPicPr>
          <p:cNvPr id="6" name="Content Placeholder 5" descr="Complaints and Investigations Categories.pdf - Adobe Acrobat Pro 201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2506" r="33869" b="18497"/>
          <a:stretch/>
        </p:blipFill>
        <p:spPr>
          <a:xfrm rot="20442154">
            <a:off x="1153899" y="1123002"/>
            <a:ext cx="5913782" cy="39597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E87447C3-3344-4FBE-AA23-AD78C8E19AC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45193"/>
            <a:ext cx="2057400" cy="365125"/>
          </a:xfrm>
        </p:spPr>
        <p:txBody>
          <a:bodyPr/>
          <a:lstStyle/>
          <a:p>
            <a:fld id="{675BEBA6-4A57-406D-B671-F270610AB5E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10" t="26871" r="79164" b="37994"/>
          <a:stretch/>
        </p:blipFill>
        <p:spPr>
          <a:xfrm>
            <a:off x="-19639723" y="1520687"/>
            <a:ext cx="10336697" cy="3955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12" t="28901" r="76178" b="34463"/>
          <a:stretch/>
        </p:blipFill>
        <p:spPr>
          <a:xfrm>
            <a:off x="-19749052" y="914400"/>
            <a:ext cx="11360426" cy="412473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/>
          <a:srcRect l="1273" t="27828" r="78262" b="40209"/>
          <a:stretch/>
        </p:blipFill>
        <p:spPr bwMode="auto">
          <a:xfrm rot="551400">
            <a:off x="1669255" y="2630272"/>
            <a:ext cx="7146234" cy="315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3935" y="970485"/>
            <a:ext cx="362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Complaint Categories and Definitions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969" y="6037837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Tracking Sheet</a:t>
            </a:r>
          </a:p>
        </p:txBody>
      </p:sp>
      <p:sp>
        <p:nvSpPr>
          <p:cNvPr id="15" name="Oval 14"/>
          <p:cNvSpPr/>
          <p:nvPr/>
        </p:nvSpPr>
        <p:spPr>
          <a:xfrm>
            <a:off x="4611757" y="3419062"/>
            <a:ext cx="1321905" cy="765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10371" t="14345" r="78670" b="71492"/>
          <a:stretch/>
        </p:blipFill>
        <p:spPr bwMode="auto">
          <a:xfrm>
            <a:off x="699439" y="4376429"/>
            <a:ext cx="4573270" cy="1341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5"/>
          <a:srcRect l="18072" t="17407" r="77112" b="64740"/>
          <a:stretch/>
        </p:blipFill>
        <p:spPr bwMode="auto">
          <a:xfrm>
            <a:off x="7016284" y="922529"/>
            <a:ext cx="1685925" cy="141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48679" y="5840708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 Portal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848" y="229511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HRMS</a:t>
            </a:r>
          </a:p>
        </p:txBody>
      </p:sp>
      <p:sp>
        <p:nvSpPr>
          <p:cNvPr id="20" name="Oval 19"/>
          <p:cNvSpPr/>
          <p:nvPr/>
        </p:nvSpPr>
        <p:spPr>
          <a:xfrm>
            <a:off x="2617307" y="4555433"/>
            <a:ext cx="1321905" cy="765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Agency Pilot Invitation Email sent by Fri, </a:t>
            </a:r>
            <a:r>
              <a:rPr lang="en-US"/>
              <a:t>Dec 4</a:t>
            </a:r>
            <a:r>
              <a:rPr lang="en-US" baseline="30000"/>
              <a:t>th</a:t>
            </a:r>
            <a:endParaRPr lang="en-US" baseline="30000" dirty="0"/>
          </a:p>
          <a:p>
            <a:pPr marL="1028700" lvl="1" indent="-342900"/>
            <a:r>
              <a:rPr lang="en-US" dirty="0"/>
              <a:t>Explanation email and Log Sheet Template</a:t>
            </a:r>
          </a:p>
          <a:p>
            <a:pPr marL="1028700" lvl="1" indent="-342900"/>
            <a:endParaRPr lang="en-US" dirty="0"/>
          </a:p>
          <a:p>
            <a:r>
              <a:rPr lang="en-US" dirty="0"/>
              <a:t>Agency reply requested by Dec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1028700" lvl="1" indent="-342900"/>
            <a:r>
              <a:rPr lang="en-US" dirty="0"/>
              <a:t>Contact SHR for more detail or discussion about participation requirements</a:t>
            </a:r>
          </a:p>
          <a:p>
            <a:endParaRPr lang="en-US" dirty="0"/>
          </a:p>
          <a:p>
            <a:r>
              <a:rPr lang="en-US" dirty="0"/>
              <a:t>Pilot begins January 1, 2021</a:t>
            </a:r>
          </a:p>
          <a:p>
            <a:pPr marL="1028700" lvl="1" indent="-342900"/>
            <a:r>
              <a:rPr lang="en-US" dirty="0"/>
              <a:t>Begin logging new incoming complaints. No retroactive complaint data required.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E87447C3-3344-4FBE-AA23-AD78C8E19AC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20746" y="1930343"/>
            <a:ext cx="6435725" cy="1597025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OFM </a:t>
            </a:r>
            <a:fld id="{52C0D4C4-6D3B-4DE6-BF9F-53780C057D5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59917" y="2654489"/>
            <a:ext cx="5947170" cy="2081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Robin Vazquez, Workforce Strategies Chief </a:t>
            </a:r>
          </a:p>
          <a:p>
            <a:r>
              <a:rPr lang="en-US" dirty="0"/>
              <a:t>Work Cell: 360-485-5132</a:t>
            </a:r>
          </a:p>
          <a:p>
            <a:r>
              <a:rPr lang="en-US" dirty="0">
                <a:hlinkClick r:id="rId2"/>
              </a:rPr>
              <a:t>Robin.Vazquez@ofm.wa.gov</a:t>
            </a:r>
            <a:r>
              <a:rPr lang="en-US" dirty="0"/>
              <a:t>; or</a:t>
            </a:r>
          </a:p>
          <a:p>
            <a:endParaRPr lang="en-US" dirty="0"/>
          </a:p>
          <a:p>
            <a:r>
              <a:rPr lang="en-US" dirty="0"/>
              <a:t>Altavia Jones, DEI Innovations Strategist</a:t>
            </a:r>
          </a:p>
          <a:p>
            <a:r>
              <a:rPr lang="en-US" dirty="0"/>
              <a:t>Work Cell: 360-972-5492</a:t>
            </a:r>
          </a:p>
          <a:p>
            <a:r>
              <a:rPr lang="en-US" dirty="0">
                <a:hlinkClick r:id="rId3"/>
              </a:rPr>
              <a:t>Altavia.jones@ofm.wa.gov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82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3E2FF"/>
      </a:accent1>
      <a:accent2>
        <a:srgbClr val="00B0F0"/>
      </a:accent2>
      <a:accent3>
        <a:srgbClr val="1680F0"/>
      </a:accent3>
      <a:accent4>
        <a:srgbClr val="445268"/>
      </a:accent4>
      <a:accent5>
        <a:srgbClr val="0D3D61"/>
      </a:accent5>
      <a:accent6>
        <a:srgbClr val="1F4E79"/>
      </a:accent6>
      <a:hlink>
        <a:srgbClr val="0563C1"/>
      </a:hlink>
      <a:folHlink>
        <a:srgbClr val="954F72"/>
      </a:folHlink>
    </a:clrScheme>
    <a:fontScheme name="Custom 3">
      <a:majorFont>
        <a:latin typeface="Franklin Gothic Heavy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9987ccb2-fedd-444e-99c7-a3b7a566b7c6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E7AC09BE8BB47A2167528D560AB5C" ma:contentTypeVersion="6" ma:contentTypeDescription="Create a new document." ma:contentTypeScope="" ma:versionID="819d042e9084dca3ddf47532f8da6ee9">
  <xsd:schema xmlns:xsd="http://www.w3.org/2001/XMLSchema" xmlns:xs="http://www.w3.org/2001/XMLSchema" xmlns:p="http://schemas.microsoft.com/office/2006/metadata/properties" xmlns:ns1="http://schemas.microsoft.com/sharepoint/v3" xmlns:ns2="9987ccb2-fedd-444e-99c7-a3b7a566b7c6" targetNamespace="http://schemas.microsoft.com/office/2006/metadata/properties" ma:root="true" ma:fieldsID="6231946738a2a9d93c15267e247f686d" ns1:_="" ns2:_="">
    <xsd:import namespace="http://schemas.microsoft.com/sharepoint/v3"/>
    <xsd:import namespace="9987ccb2-fedd-444e-99c7-a3b7a566b7c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7ccb2-fedd-444e-99c7-a3b7a566b7c6" elementFormDefault="qualified">
    <xsd:import namespace="http://schemas.microsoft.com/office/2006/documentManagement/types"/>
    <xsd:import namespace="http://schemas.microsoft.com/office/infopath/2007/PartnerControls"/>
    <xsd:element name="Tags" ma:index="10" nillable="true" ma:displayName="Tags" ma:internalName="Ta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DD569F-B89B-4960-A35B-EA2E4AC4D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58D409-310C-4F65-8B28-04AB20274EB3}">
  <ds:schemaRefs>
    <ds:schemaRef ds:uri="http://schemas.microsoft.com/office/2006/documentManagement/types"/>
    <ds:schemaRef ds:uri="http://schemas.openxmlformats.org/package/2006/metadata/core-properties"/>
    <ds:schemaRef ds:uri="9987ccb2-fedd-444e-99c7-a3b7a566b7c6"/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531FFD-323D-4BD9-A9FC-B0D6B243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87ccb2-fedd-444e-99c7-a3b7a566b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336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Franklin Gothic Heavy</vt:lpstr>
      <vt:lpstr>Georgia</vt:lpstr>
      <vt:lpstr>Segoe UI Light</vt:lpstr>
      <vt:lpstr>Wingdings 2</vt:lpstr>
      <vt:lpstr>Office Theme</vt:lpstr>
      <vt:lpstr>PowerPoint Presentation</vt:lpstr>
      <vt:lpstr>SOURCE REFERENCE</vt:lpstr>
      <vt:lpstr>BACKGROUND</vt:lpstr>
      <vt:lpstr>ACTION PLAN / TIMELINE</vt:lpstr>
      <vt:lpstr>AGENCY PILOT REQUIREMENTS</vt:lpstr>
      <vt:lpstr>AGENCY PILOT TOOLS &amp; SOURCES</vt:lpstr>
      <vt:lpstr>NEXT STEPS</vt:lpstr>
      <vt:lpstr>PowerPoint Presentation</vt:lpstr>
      <vt:lpstr>PowerPoint Presentation</vt:lpstr>
    </vt:vector>
  </TitlesOfParts>
  <Company>Washington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Cahill, Erin (OFM)</dc:creator>
  <cp:lastModifiedBy>Vazquez, Robin (OFM)</cp:lastModifiedBy>
  <cp:revision>75</cp:revision>
  <dcterms:created xsi:type="dcterms:W3CDTF">2018-02-16T20:00:56Z</dcterms:created>
  <dcterms:modified xsi:type="dcterms:W3CDTF">2020-11-30T16:19:22Z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0x010100468E7AC09BE8BB47A2167528D560AB5C</vt:lpwstr>
  </property>
</Properties>
</file>