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8"/>
  </p:notesMasterIdLst>
  <p:sldIdLst>
    <p:sldId id="256" r:id="rId2"/>
    <p:sldId id="257" r:id="rId3"/>
    <p:sldId id="265" r:id="rId4"/>
    <p:sldId id="270" r:id="rId5"/>
    <p:sldId id="259" r:id="rId6"/>
    <p:sldId id="260" r:id="rId7"/>
    <p:sldId id="261" r:id="rId8"/>
    <p:sldId id="275" r:id="rId9"/>
    <p:sldId id="262" r:id="rId10"/>
    <p:sldId id="258" r:id="rId11"/>
    <p:sldId id="273" r:id="rId12"/>
    <p:sldId id="264" r:id="rId13"/>
    <p:sldId id="263" r:id="rId14"/>
    <p:sldId id="267" r:id="rId15"/>
    <p:sldId id="268" r:id="rId16"/>
    <p:sldId id="269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92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88" y="3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4061EE-581E-472F-96F4-61823C769064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33F6CE-FBD6-4770-A329-466C23767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676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3F6CE-FBD6-4770-A329-466C237679E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949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3F6CE-FBD6-4770-A329-466C237679E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4355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3F6CE-FBD6-4770-A329-466C237679E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1459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93FE06-E99B-4740-A6D2-6927815D197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5285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3F6CE-FBD6-4770-A329-466C237679E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624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0D17-7C50-4F4D-A934-17EE8845676C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4F6C4D3-7B99-412A-A2D2-24F425509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956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0D17-7C50-4F4D-A934-17EE8845676C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4F6C4D3-7B99-412A-A2D2-24F425509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962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0D17-7C50-4F4D-A934-17EE8845676C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4F6C4D3-7B99-412A-A2D2-24F42550987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14401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0D17-7C50-4F4D-A934-17EE8845676C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4F6C4D3-7B99-412A-A2D2-24F425509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6770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0D17-7C50-4F4D-A934-17EE8845676C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4F6C4D3-7B99-412A-A2D2-24F425509870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996708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0D17-7C50-4F4D-A934-17EE8845676C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4F6C4D3-7B99-412A-A2D2-24F425509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9964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0D17-7C50-4F4D-A934-17EE8845676C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C4D3-7B99-412A-A2D2-24F425509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3324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0D17-7C50-4F4D-A934-17EE8845676C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C4D3-7B99-412A-A2D2-24F425509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198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0D17-7C50-4F4D-A934-17EE8845676C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C4D3-7B99-412A-A2D2-24F425509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596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0D17-7C50-4F4D-A934-17EE8845676C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4F6C4D3-7B99-412A-A2D2-24F425509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431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0D17-7C50-4F4D-A934-17EE8845676C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4F6C4D3-7B99-412A-A2D2-24F425509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515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0D17-7C50-4F4D-A934-17EE8845676C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4F6C4D3-7B99-412A-A2D2-24F425509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86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0D17-7C50-4F4D-A934-17EE8845676C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C4D3-7B99-412A-A2D2-24F425509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732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0D17-7C50-4F4D-A934-17EE8845676C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C4D3-7B99-412A-A2D2-24F425509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786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0D17-7C50-4F4D-A934-17EE8845676C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C4D3-7B99-412A-A2D2-24F425509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492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0D17-7C50-4F4D-A934-17EE8845676C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4F6C4D3-7B99-412A-A2D2-24F425509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724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90D17-7C50-4F4D-A934-17EE8845676C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4F6C4D3-7B99-412A-A2D2-24F425509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610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Re-Evaluating Reasonable Accommodations Provided Based on Business Needs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Carl Gaul, </a:t>
            </a:r>
            <a:r>
              <a:rPr lang="en-US" dirty="0" smtClean="0"/>
              <a:t>Assistant Attorney General</a:t>
            </a:r>
          </a:p>
          <a:p>
            <a:r>
              <a:rPr lang="en-US" dirty="0" smtClean="0"/>
              <a:t>Labor and Personnel Division</a:t>
            </a:r>
          </a:p>
          <a:p>
            <a:r>
              <a:rPr lang="en-US" dirty="0" smtClean="0"/>
              <a:t>Office of the </a:t>
            </a:r>
            <a:r>
              <a:rPr lang="en-US" smtClean="0"/>
              <a:t>Attorney General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944506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Additional RA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because an employee has one accommodation does not mean they do not need another</a:t>
            </a:r>
          </a:p>
          <a:p>
            <a:pPr lvl="1"/>
            <a:r>
              <a:rPr lang="en-US" dirty="0" smtClean="0"/>
              <a:t>Necessary</a:t>
            </a:r>
          </a:p>
          <a:p>
            <a:pPr lvl="1"/>
            <a:r>
              <a:rPr lang="en-US" dirty="0" smtClean="0"/>
              <a:t>Effective</a:t>
            </a:r>
          </a:p>
          <a:p>
            <a:pPr lvl="1"/>
            <a:r>
              <a:rPr lang="en-US" dirty="0" smtClean="0"/>
              <a:t>Impose undue hardship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594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an Accommodation Might Be an Undue Hardshi</a:t>
            </a:r>
            <a:r>
              <a:rPr lang="en-US" dirty="0"/>
              <a:t>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333374"/>
          </a:xfrm>
        </p:spPr>
        <p:txBody>
          <a:bodyPr>
            <a:normAutofit/>
          </a:bodyPr>
          <a:lstStyle/>
          <a:p>
            <a:r>
              <a:rPr lang="en-US" dirty="0" smtClean="0"/>
              <a:t>Adverse Effect on Other Employees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1200" u="sng" dirty="0" smtClean="0"/>
              <a:t>Modifying Schedules </a:t>
            </a:r>
            <a:r>
              <a:rPr lang="en-US" sz="1200" dirty="0" smtClean="0"/>
              <a:t>might overburden other employees; adversely affect other employees’ ability to perform their essential functions OR the modification significantly disrupts the operations of the employer</a:t>
            </a:r>
          </a:p>
          <a:p>
            <a:pPr marL="0" indent="0">
              <a:buNone/>
            </a:pPr>
            <a:r>
              <a:rPr lang="en-US" sz="1200" dirty="0"/>
              <a:t>	</a:t>
            </a:r>
            <a:r>
              <a:rPr lang="en-US" sz="1200" u="sng" dirty="0" smtClean="0"/>
              <a:t>Leave of Absence</a:t>
            </a:r>
            <a:r>
              <a:rPr lang="en-US" sz="1200" dirty="0" smtClean="0"/>
              <a:t> might have other employees working longer hours</a:t>
            </a:r>
            <a:endParaRPr lang="en-US" sz="1200" dirty="0"/>
          </a:p>
          <a:p>
            <a:pPr marL="0" indent="0">
              <a:buNone/>
            </a:pPr>
            <a:r>
              <a:rPr lang="en-US" sz="1200" dirty="0" smtClean="0"/>
              <a:t>	</a:t>
            </a:r>
            <a:r>
              <a:rPr lang="en-US" sz="1200" u="sng" dirty="0" smtClean="0"/>
              <a:t>Reassignment</a:t>
            </a:r>
            <a:r>
              <a:rPr lang="en-US" sz="1200" dirty="0" smtClean="0"/>
              <a:t> when the search goes on so long that it becomes an undue hardship</a:t>
            </a:r>
            <a:endParaRPr lang="en-US" u="sng" dirty="0" smtClean="0"/>
          </a:p>
          <a:p>
            <a:r>
              <a:rPr lang="en-US" dirty="0" smtClean="0"/>
              <a:t>Too Expensive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1200" dirty="0" smtClean="0"/>
              <a:t>Courts are not receptive to this reason</a:t>
            </a:r>
          </a:p>
          <a:p>
            <a:pPr marL="0" indent="0">
              <a:buNone/>
            </a:pPr>
            <a:r>
              <a:rPr lang="en-US" sz="1200" dirty="0"/>
              <a:t>	</a:t>
            </a:r>
            <a:r>
              <a:rPr lang="en-US" sz="1200" dirty="0" smtClean="0"/>
              <a:t>Costs spent for accommodation depends on employer’s resources not employee’s salary</a:t>
            </a:r>
          </a:p>
          <a:p>
            <a:pPr marL="0" indent="0">
              <a:buNone/>
            </a:pPr>
            <a:r>
              <a:rPr lang="en-US" sz="1200" dirty="0" smtClean="0"/>
              <a:t>	Changes in training, excessive overtime</a:t>
            </a:r>
            <a:endParaRPr lang="en-US" dirty="0" smtClean="0"/>
          </a:p>
          <a:p>
            <a:r>
              <a:rPr lang="en-US" dirty="0" smtClean="0"/>
              <a:t>Collective Bargaining Agreement (CBA)</a:t>
            </a:r>
          </a:p>
          <a:p>
            <a:pPr marL="0" indent="0">
              <a:buNone/>
            </a:pPr>
            <a:r>
              <a:rPr lang="en-US" sz="1200" dirty="0" smtClean="0"/>
              <a:t>	Courts </a:t>
            </a:r>
            <a:r>
              <a:rPr lang="en-US" sz="1200" dirty="0"/>
              <a:t>have held that a conflicting collective bargaining agreement can be used to </a:t>
            </a:r>
            <a:r>
              <a:rPr lang="en-US" sz="1200" dirty="0" smtClean="0"/>
              <a:t>show undue </a:t>
            </a:r>
            <a:r>
              <a:rPr lang="en-US" sz="1200" dirty="0"/>
              <a:t>hardship. For example, in </a:t>
            </a:r>
            <a:r>
              <a:rPr lang="en-US" sz="1200" dirty="0" err="1"/>
              <a:t>Kempter</a:t>
            </a:r>
            <a:r>
              <a:rPr lang="en-US" sz="1200" dirty="0"/>
              <a:t> v. Michigan Bell Telephone Co., 2013 U.S</a:t>
            </a:r>
            <a:r>
              <a:rPr lang="en-US" sz="1200" dirty="0" smtClean="0"/>
              <a:t>. App</a:t>
            </a:r>
            <a:r>
              <a:rPr lang="en-US" sz="1200" dirty="0"/>
              <a:t>. LEXIS 17930 (6th Cir. 2013)(unpublished), the court </a:t>
            </a:r>
            <a:r>
              <a:rPr lang="en-US" sz="1200" dirty="0" smtClean="0"/>
              <a:t> held </a:t>
            </a:r>
            <a:r>
              <a:rPr lang="en-US" sz="1200" dirty="0"/>
              <a:t>that the ADA did </a:t>
            </a:r>
            <a:r>
              <a:rPr lang="en-US" sz="1200" dirty="0" smtClean="0"/>
              <a:t>not require </a:t>
            </a:r>
            <a:r>
              <a:rPr lang="en-US" sz="1200" dirty="0"/>
              <a:t>that the plaintiff be given a particular job as a reassignment where this </a:t>
            </a:r>
            <a:r>
              <a:rPr lang="en-US" sz="1200" dirty="0" smtClean="0"/>
              <a:t>would violate </a:t>
            </a:r>
            <a:r>
              <a:rPr lang="en-US" sz="1200" dirty="0"/>
              <a:t>another employee’s collective bargaining rights</a:t>
            </a:r>
          </a:p>
        </p:txBody>
      </p:sp>
    </p:spTree>
    <p:extLst>
      <p:ext uri="{BB962C8B-B14F-4D97-AF65-F5344CB8AC3E}">
        <p14:creationId xmlns:p14="http://schemas.microsoft.com/office/powerpoint/2010/main" val="36276725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Case Example 1: </a:t>
            </a:r>
            <a:br>
              <a:rPr lang="en-US" dirty="0" smtClean="0"/>
            </a:br>
            <a:r>
              <a:rPr lang="en-US" dirty="0" smtClean="0"/>
              <a:t>Always Make the Effort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Perkins </a:t>
            </a:r>
            <a:r>
              <a:rPr lang="en-US" u="sng" dirty="0"/>
              <a:t>v. Bd. of Trustees of Univ. of Illinois</a:t>
            </a:r>
            <a:r>
              <a:rPr lang="en-US" dirty="0"/>
              <a:t>, No. 95 C 4320, 1996 WL 374126, at *4 (N.D. Ill. June 27, 1996)</a:t>
            </a:r>
          </a:p>
          <a:p>
            <a:pPr lvl="1"/>
            <a:r>
              <a:rPr lang="en-US" dirty="0" smtClean="0"/>
              <a:t>Plaintiff employee was allergic to dust, which resulted in serious adverse health consequences</a:t>
            </a:r>
          </a:p>
          <a:p>
            <a:pPr lvl="1"/>
            <a:r>
              <a:rPr lang="en-US" dirty="0" smtClean="0"/>
              <a:t>Requested  a reasonable accommodation detailing his restrictions</a:t>
            </a:r>
          </a:p>
          <a:p>
            <a:pPr lvl="1"/>
            <a:r>
              <a:rPr lang="en-US" dirty="0" smtClean="0"/>
              <a:t>Plaintiff then made no further effort and did not respond to inquiries from HR</a:t>
            </a:r>
          </a:p>
          <a:p>
            <a:pPr lvl="1"/>
            <a:r>
              <a:rPr lang="en-US" dirty="0" smtClean="0"/>
              <a:t>Defense verdict.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133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7622" y="624110"/>
            <a:ext cx="9325743" cy="128089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Case 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267200"/>
          </a:xfrm>
        </p:spPr>
        <p:txBody>
          <a:bodyPr/>
          <a:lstStyle/>
          <a:p>
            <a:r>
              <a:rPr lang="en-US" u="sng" dirty="0" smtClean="0"/>
              <a:t>Torres </a:t>
            </a:r>
            <a:r>
              <a:rPr lang="en-US" u="sng" dirty="0"/>
              <a:t>v. Children's Hosp. &amp; Health Sys., Inc.</a:t>
            </a:r>
            <a:r>
              <a:rPr lang="en-US" dirty="0"/>
              <a:t>, </a:t>
            </a:r>
            <a:r>
              <a:rPr lang="en-US" dirty="0" smtClean="0"/>
              <a:t>2020 </a:t>
            </a:r>
            <a:r>
              <a:rPr lang="en-US" dirty="0"/>
              <a:t>WL 7029483, at *8 (E.D. Wis. Nov. 30, 2020)</a:t>
            </a:r>
          </a:p>
          <a:p>
            <a:pPr lvl="1"/>
            <a:r>
              <a:rPr lang="en-US" dirty="0" smtClean="0"/>
              <a:t>EE with mental health related disability</a:t>
            </a:r>
          </a:p>
          <a:p>
            <a:pPr lvl="1"/>
            <a:r>
              <a:rPr lang="en-US" dirty="0" smtClean="0"/>
              <a:t>Position: medical assistant</a:t>
            </a:r>
          </a:p>
          <a:p>
            <a:pPr lvl="1"/>
            <a:r>
              <a:rPr lang="en-US" dirty="0" smtClean="0"/>
              <a:t>Associated medications contributed to frequent absences and tardiness</a:t>
            </a:r>
          </a:p>
          <a:p>
            <a:pPr lvl="1"/>
            <a:r>
              <a:rPr lang="en-US" dirty="0" smtClean="0"/>
              <a:t>RA Process</a:t>
            </a:r>
          </a:p>
          <a:p>
            <a:pPr lvl="2"/>
            <a:r>
              <a:rPr lang="en-US" dirty="0" smtClean="0"/>
              <a:t>Requested and received later scheduled start times</a:t>
            </a:r>
          </a:p>
          <a:p>
            <a:pPr lvl="2"/>
            <a:r>
              <a:rPr lang="en-US" dirty="0" smtClean="0"/>
              <a:t>Also received permission to take intermittent leave</a:t>
            </a:r>
          </a:p>
          <a:p>
            <a:pPr lvl="2"/>
            <a:r>
              <a:rPr lang="en-US" dirty="0" smtClean="0"/>
              <a:t>Permitted to be tardy or absent for up to eight shifts each month</a:t>
            </a:r>
          </a:p>
          <a:p>
            <a:pPr lvl="2"/>
            <a:r>
              <a:rPr lang="en-US" dirty="0" smtClean="0"/>
              <a:t>Required to provide notice at least one hour in advance</a:t>
            </a:r>
          </a:p>
          <a:p>
            <a:pPr lvl="3"/>
            <a:r>
              <a:rPr lang="en-US" dirty="0" smtClean="0"/>
              <a:t>Gave supervisor opportunity to reassign responsibilities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794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7622" y="624110"/>
            <a:ext cx="9325743" cy="128089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Case 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267200"/>
          </a:xfrm>
        </p:spPr>
        <p:txBody>
          <a:bodyPr/>
          <a:lstStyle/>
          <a:p>
            <a:r>
              <a:rPr lang="en-US" u="sng" dirty="0" smtClean="0"/>
              <a:t>Torres </a:t>
            </a:r>
            <a:r>
              <a:rPr lang="en-US" u="sng" dirty="0"/>
              <a:t>v. Children's Hosp. &amp; Health Sys., Inc.</a:t>
            </a:r>
            <a:r>
              <a:rPr lang="en-US" dirty="0"/>
              <a:t>, </a:t>
            </a:r>
            <a:r>
              <a:rPr lang="en-US" dirty="0" smtClean="0"/>
              <a:t>2020 </a:t>
            </a:r>
            <a:r>
              <a:rPr lang="en-US" dirty="0"/>
              <a:t>WL 7029483, at *8 (E.D. Wis. Nov. 30, 2020)</a:t>
            </a:r>
          </a:p>
          <a:p>
            <a:pPr lvl="1"/>
            <a:r>
              <a:rPr lang="en-US" dirty="0" smtClean="0"/>
              <a:t>Accommodation proved difficult for supervisor</a:t>
            </a:r>
          </a:p>
          <a:p>
            <a:pPr lvl="2"/>
            <a:r>
              <a:rPr lang="en-US" dirty="0" smtClean="0"/>
              <a:t>Allowed EE to miss 75% of her 12-13 shifts per month</a:t>
            </a:r>
          </a:p>
          <a:p>
            <a:pPr lvl="2"/>
            <a:r>
              <a:rPr lang="en-US" dirty="0" smtClean="0"/>
              <a:t>EE consistently failed to provide 1 hour’s notice of tardiness or absence</a:t>
            </a:r>
          </a:p>
          <a:p>
            <a:pPr lvl="2"/>
            <a:r>
              <a:rPr lang="en-US" dirty="0" smtClean="0"/>
              <a:t>Plaintiff asked for additional accommodation: excused from reporting tardiness/absence in advance</a:t>
            </a:r>
          </a:p>
          <a:p>
            <a:pPr lvl="1"/>
            <a:r>
              <a:rPr lang="en-US" dirty="0" smtClean="0"/>
              <a:t>Due to the administrative difficulty, ER decided it would re-evaluate the reasonableness of the accommodation</a:t>
            </a:r>
          </a:p>
          <a:p>
            <a:pPr lvl="1"/>
            <a:r>
              <a:rPr lang="en-US" dirty="0" smtClean="0"/>
              <a:t>Then, the EE qualified for FMLA and received approval for intermittent leave, regardless of accommodation status</a:t>
            </a:r>
          </a:p>
          <a:p>
            <a:pPr lvl="1"/>
            <a:r>
              <a:rPr lang="en-US" dirty="0" smtClean="0"/>
              <a:t>Re-evaluation delayed until after FMLA expired</a:t>
            </a:r>
          </a:p>
          <a:p>
            <a:pPr lvl="1"/>
            <a:endParaRPr lang="en-US" dirty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066764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7622" y="624110"/>
            <a:ext cx="9325743" cy="128089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Case 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267200"/>
          </a:xfrm>
        </p:spPr>
        <p:txBody>
          <a:bodyPr/>
          <a:lstStyle/>
          <a:p>
            <a:r>
              <a:rPr lang="en-US" u="sng" dirty="0" smtClean="0"/>
              <a:t>Torres </a:t>
            </a:r>
            <a:r>
              <a:rPr lang="en-US" u="sng" dirty="0"/>
              <a:t>v. Children's Hosp. &amp; Health Sys., Inc.</a:t>
            </a:r>
            <a:r>
              <a:rPr lang="en-US" dirty="0"/>
              <a:t>, </a:t>
            </a:r>
            <a:r>
              <a:rPr lang="en-US" dirty="0" smtClean="0"/>
              <a:t>2020 </a:t>
            </a:r>
            <a:r>
              <a:rPr lang="en-US" dirty="0"/>
              <a:t>WL 7029483, at *8 (E.D. Wis. Nov. 30, 2020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Court turned to the essential functions</a:t>
            </a:r>
          </a:p>
          <a:p>
            <a:pPr lvl="1"/>
            <a:r>
              <a:rPr lang="en-US" dirty="0"/>
              <a:t>Reliable attendance was an essential function of the </a:t>
            </a:r>
            <a:r>
              <a:rPr lang="en-US" dirty="0" smtClean="0"/>
              <a:t>position</a:t>
            </a:r>
          </a:p>
          <a:p>
            <a:pPr lvl="1"/>
            <a:r>
              <a:rPr lang="en-US" dirty="0" smtClean="0"/>
              <a:t>“Thus</a:t>
            </a:r>
            <a:r>
              <a:rPr lang="en-US" dirty="0"/>
              <a:t>, it appears that the </a:t>
            </a:r>
            <a:r>
              <a:rPr lang="en-US" b="1" dirty="0" smtClean="0"/>
              <a:t>plaintiff</a:t>
            </a:r>
            <a:r>
              <a:rPr lang="en-US" dirty="0" smtClean="0"/>
              <a:t> </a:t>
            </a:r>
            <a:r>
              <a:rPr lang="en-US" dirty="0"/>
              <a:t>would have </a:t>
            </a:r>
            <a:r>
              <a:rPr lang="en-US" b="1" dirty="0"/>
              <a:t>needed</a:t>
            </a:r>
            <a:r>
              <a:rPr lang="en-US" dirty="0"/>
              <a:t> enough sporadic </a:t>
            </a:r>
            <a:r>
              <a:rPr lang="en-US" b="1" dirty="0"/>
              <a:t>leave to cover at least one-third of her shifts each month</a:t>
            </a:r>
            <a:r>
              <a:rPr lang="en-US" dirty="0"/>
              <a:t>. And because there is no indication that the plaintiff's mental condition is temporary, her need for this leave would likely have continued for </a:t>
            </a:r>
            <a:r>
              <a:rPr lang="en-US" b="1" dirty="0"/>
              <a:t>as long as she held the job</a:t>
            </a:r>
            <a:r>
              <a:rPr lang="en-US" dirty="0" smtClean="0"/>
              <a:t>.”</a:t>
            </a:r>
          </a:p>
          <a:p>
            <a:pPr lvl="1"/>
            <a:r>
              <a:rPr lang="en-US" dirty="0" smtClean="0"/>
              <a:t>“The </a:t>
            </a:r>
            <a:r>
              <a:rPr lang="en-US" dirty="0"/>
              <a:t>frequent, </a:t>
            </a:r>
            <a:r>
              <a:rPr lang="en-US" dirty="0" smtClean="0"/>
              <a:t>sporadic</a:t>
            </a:r>
            <a:r>
              <a:rPr lang="en-US" dirty="0"/>
              <a:t>, and unpredictable leave that the plaintiff sought as an </a:t>
            </a:r>
            <a:r>
              <a:rPr lang="en-US" b="1" dirty="0"/>
              <a:t>accommodation would not have enabled her to perform these essential functions</a:t>
            </a:r>
            <a:r>
              <a:rPr lang="en-US" dirty="0"/>
              <a:t>. Instead, such leave would have </a:t>
            </a:r>
            <a:r>
              <a:rPr lang="en-US" i="1" dirty="0"/>
              <a:t>excused</a:t>
            </a:r>
            <a:r>
              <a:rPr lang="en-US" dirty="0"/>
              <a:t> her from performing them</a:t>
            </a:r>
            <a:r>
              <a:rPr lang="en-US" dirty="0" smtClean="0"/>
              <a:t>.”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5983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7622" y="624110"/>
            <a:ext cx="9325743" cy="128089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Case 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267200"/>
          </a:xfrm>
        </p:spPr>
        <p:txBody>
          <a:bodyPr/>
          <a:lstStyle/>
          <a:p>
            <a:r>
              <a:rPr lang="en-US" u="sng" dirty="0" smtClean="0"/>
              <a:t>Torres </a:t>
            </a:r>
            <a:r>
              <a:rPr lang="en-US" u="sng" dirty="0"/>
              <a:t>v. Children's Hosp. &amp; Health Sys., Inc.</a:t>
            </a:r>
            <a:r>
              <a:rPr lang="en-US" dirty="0"/>
              <a:t>, </a:t>
            </a:r>
            <a:r>
              <a:rPr lang="en-US" dirty="0" smtClean="0"/>
              <a:t>2020 </a:t>
            </a:r>
            <a:r>
              <a:rPr lang="en-US" dirty="0"/>
              <a:t>WL 7029483, at *8 (E.D. Wis. Nov. 30, 2020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“Although Children's actually accommodated the plaintiff by tolerating her frequent and unpredictable absences for nearly a year, it does not follow that the ADA </a:t>
            </a:r>
            <a:r>
              <a:rPr lang="en-US" i="1" dirty="0"/>
              <a:t>required</a:t>
            </a:r>
            <a:r>
              <a:rPr lang="en-US" dirty="0"/>
              <a:t> Children's to make or continue to make this accommodation</a:t>
            </a:r>
            <a:r>
              <a:rPr lang="en-US" dirty="0" smtClean="0"/>
              <a:t>.” </a:t>
            </a:r>
          </a:p>
          <a:p>
            <a:pPr lvl="1"/>
            <a:r>
              <a:rPr lang="en-US" dirty="0" smtClean="0"/>
              <a:t>“[I]f </a:t>
            </a:r>
            <a:r>
              <a:rPr lang="en-US" dirty="0"/>
              <a:t>an </a:t>
            </a:r>
            <a:r>
              <a:rPr lang="en-US" dirty="0" smtClean="0"/>
              <a:t>employer bends </a:t>
            </a:r>
            <a:r>
              <a:rPr lang="en-US" dirty="0"/>
              <a:t>over backwards to accommodate a disabled worker—goes further than the law requires—by [making an accommodation], it must not be punished for its generosity by being deemed to have conceded the reasonableness of so far-reaching an accommodation.”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975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Reasonable Accommodation Already In Place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After 60 days, or other reasonable time period</a:t>
            </a:r>
          </a:p>
          <a:p>
            <a:pPr lvl="1"/>
            <a:r>
              <a:rPr lang="en-US" dirty="0" smtClean="0"/>
              <a:t>If an employee communicates a need for change, re-engage</a:t>
            </a:r>
          </a:p>
          <a:p>
            <a:pPr lvl="1"/>
            <a:r>
              <a:rPr lang="en-US" dirty="0" smtClean="0"/>
              <a:t>Employee may need a different or additional accommodation</a:t>
            </a:r>
          </a:p>
          <a:p>
            <a:pPr lvl="1"/>
            <a:r>
              <a:rPr lang="en-US" i="1" dirty="0" smtClean="0"/>
              <a:t>Can</a:t>
            </a:r>
            <a:r>
              <a:rPr lang="en-US" dirty="0" smtClean="0"/>
              <a:t> be appropriate to ask for more medical documentation</a:t>
            </a:r>
          </a:p>
          <a:p>
            <a:r>
              <a:rPr lang="en-US" dirty="0" smtClean="0"/>
              <a:t>You/program discover that the RA is not meeting business needs</a:t>
            </a:r>
          </a:p>
          <a:p>
            <a:pPr lvl="1"/>
            <a:r>
              <a:rPr lang="en-US" dirty="0" smtClean="0"/>
              <a:t>Another RA process</a:t>
            </a:r>
          </a:p>
          <a:p>
            <a:pPr lvl="1"/>
            <a:r>
              <a:rPr lang="en-US" dirty="0" smtClean="0"/>
              <a:t>Undue Hardship Defense</a:t>
            </a:r>
          </a:p>
          <a:p>
            <a:pPr lvl="1"/>
            <a:r>
              <a:rPr lang="en-US" dirty="0" smtClean="0"/>
              <a:t>Direct Threat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171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Always: Essential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i="1" dirty="0" smtClean="0"/>
              <a:t>“</a:t>
            </a:r>
            <a:r>
              <a:rPr lang="en-US" sz="2800" dirty="0" smtClean="0"/>
              <a:t>Essential functions are the basic jobs duties that an employee must be able to perform, with or without a reasonable accommodation.</a:t>
            </a:r>
          </a:p>
          <a:p>
            <a:r>
              <a:rPr lang="en-US" sz="2800" dirty="0" smtClean="0"/>
              <a:t>Functions and tasks.</a:t>
            </a:r>
          </a:p>
          <a:p>
            <a:endParaRPr lang="en-US" sz="2800" dirty="0" smtClean="0"/>
          </a:p>
          <a:p>
            <a:r>
              <a:rPr lang="en-US" sz="2800" b="1" u="sng" dirty="0" smtClean="0"/>
              <a:t>WHAT</a:t>
            </a:r>
            <a:r>
              <a:rPr lang="en-US" dirty="0" smtClean="0"/>
              <a:t> </a:t>
            </a:r>
            <a:r>
              <a:rPr lang="en-US" b="1" i="1" u="sng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</a:t>
            </a:r>
            <a:r>
              <a:rPr lang="en-US" sz="2800" b="1" u="sng" dirty="0" smtClean="0"/>
              <a:t>HOW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981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Undue Hardship Meaning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Employers should always keep in mind that they do not have to provide an</a:t>
            </a:r>
          </a:p>
          <a:p>
            <a:pPr marL="0" indent="0">
              <a:buNone/>
            </a:pPr>
            <a:r>
              <a:rPr lang="en-US" dirty="0"/>
              <a:t>accommodation that causes an </a:t>
            </a:r>
            <a:r>
              <a:rPr lang="en-US" i="1" u="sng" dirty="0"/>
              <a:t>undue hardship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"</a:t>
            </a:r>
            <a:r>
              <a:rPr lang="en-US" dirty="0"/>
              <a:t>Undue hardship" means </a:t>
            </a:r>
            <a:r>
              <a:rPr lang="en-US" dirty="0" smtClean="0"/>
              <a:t>significant difficulty </a:t>
            </a:r>
            <a:r>
              <a:rPr lang="en-US" dirty="0"/>
              <a:t>or expense in providing the accommodation.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This </a:t>
            </a:r>
            <a:r>
              <a:rPr lang="en-US" dirty="0"/>
              <a:t>analysis focuses on </a:t>
            </a:r>
            <a:r>
              <a:rPr lang="en-US" dirty="0" smtClean="0"/>
              <a:t>the particular </a:t>
            </a:r>
            <a:r>
              <a:rPr lang="en-US" dirty="0"/>
              <a:t>employer's resources, and on whether the accommodation is unduly </a:t>
            </a:r>
            <a:r>
              <a:rPr lang="en-US" dirty="0" smtClean="0"/>
              <a:t>extensive, substantial</a:t>
            </a:r>
            <a:r>
              <a:rPr lang="en-US" dirty="0"/>
              <a:t>, or disruptive, or would fundamentally alter the nature or operation of </a:t>
            </a:r>
            <a:r>
              <a:rPr lang="en-US" dirty="0" smtClean="0"/>
              <a:t>the business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42 </a:t>
            </a:r>
            <a:r>
              <a:rPr lang="en-US" dirty="0"/>
              <a:t>U.S.C. 12111(10); 29 C.F.R. § 1630.2(p).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584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1395" y="191623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4000" cap="all" dirty="0">
                <a:latin typeface="Arial" pitchFamily="34" charset="0"/>
                <a:cs typeface="Arial" pitchFamily="34" charset="0"/>
              </a:rPr>
              <a:t>Undue Hardship DEFENSE</a:t>
            </a:r>
            <a:br>
              <a:rPr lang="en-US" sz="4000" cap="all" dirty="0">
                <a:latin typeface="Arial" pitchFamily="34" charset="0"/>
                <a:cs typeface="Arial" pitchFamily="34" charset="0"/>
              </a:rPr>
            </a:br>
            <a:endParaRPr lang="en-US" sz="4000" cap="al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828800"/>
            <a:ext cx="8229600" cy="4572000"/>
          </a:xfrm>
        </p:spPr>
        <p:txBody>
          <a:bodyPr>
            <a:noAutofit/>
          </a:bodyPr>
          <a:lstStyle/>
          <a:p>
            <a:pPr lvl="0">
              <a:buFont typeface="Wingdings" pitchFamily="2" charset="2"/>
              <a:buChar char="Ø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Undue hardship is defined as something that is unduly costly or extensive or disruptive or fundamentally alters the nature or operation of the agency.  </a:t>
            </a:r>
          </a:p>
          <a:p>
            <a:pPr lvl="0">
              <a:buFont typeface="Wingdings" pitchFamily="2" charset="2"/>
              <a:buChar char="Ø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Employer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need only establish the undue hardship if it makes no reasonable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accommodation or does not continue to accommodate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Undue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hardship is the defense of last resort and has a very high threshold.  This defense is rarely successful.</a:t>
            </a:r>
          </a:p>
          <a:p>
            <a:endParaRPr lang="en-US" sz="105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336D0-C480-479D-9FCB-320F2027618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732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>
                <a:latin typeface="Arial" pitchFamily="34" charset="0"/>
                <a:cs typeface="Arial" pitchFamily="34" charset="0"/>
              </a:rPr>
              <a:t>UNDUE HARDSHIP DEFENSE -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FACTORS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Font typeface="Wingdings" pitchFamily="2" charset="2"/>
              <a:buChar char="Ø"/>
            </a:pP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Roetter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v. Michigan Dept. of Corrections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2012 US App LEXIs 1343 (6th Cir. 2012) (unpublished)</a:t>
            </a:r>
            <a:endParaRPr lang="en-US" sz="2400" i="1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Factors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considered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Nature and cost of the accommodation</a:t>
            </a:r>
          </a:p>
          <a:p>
            <a:pPr lvl="1">
              <a:buFont typeface="Courier New" pitchFamily="49" charset="0"/>
              <a:buChar char="o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Overall financial resources of the facility</a:t>
            </a:r>
          </a:p>
          <a:p>
            <a:pPr lvl="1">
              <a:buFont typeface="Courier New" pitchFamily="49" charset="0"/>
              <a:buChar char="o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Size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of the employer’s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business, number of employees, effect on expenses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Type of operation, impact on operations</a:t>
            </a:r>
          </a:p>
          <a:p>
            <a:pPr lvl="1">
              <a:buFont typeface="Courier New" pitchFamily="49" charset="0"/>
              <a:buChar char="o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Impact of the accommodation on operations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336D0-C480-479D-9FCB-320F2027618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664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latin typeface="Arial" pitchFamily="34" charset="0"/>
                <a:cs typeface="Arial" pitchFamily="34" charset="0"/>
              </a:rPr>
              <a:t>DIRECT THREAT DEFENSE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[D]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irect</a:t>
            </a:r>
            <a:r>
              <a:rPr lang="en-US" dirty="0">
                <a:latin typeface="Arial" pitchFamily="34" charset="0"/>
                <a:cs typeface="Arial" pitchFamily="34" charset="0"/>
              </a:rPr>
              <a:t> threat means a significant risk of substantial harm to the health or safety of the individual or others that cannot be eliminated or reduced by reasonable accommodation. .   . . 29 C.F.R. § 1630.2.  </a:t>
            </a:r>
          </a:p>
          <a:p>
            <a:pP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Employer has burden to prove that direct threat exists and cannot be accommodated. May require medical examination.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336D0-C480-479D-9FCB-320F2027618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4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Employee must show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ea typeface="Times New Roman" panose="02020603050405020304" pitchFamily="18" charset="0"/>
                <a:cs typeface="TimesNewRomanPSMT"/>
              </a:rPr>
              <a:t> That a proposed accommodation would enable them to perform the essential </a:t>
            </a:r>
            <a:r>
              <a:rPr lang="en-US" dirty="0" smtClean="0">
                <a:ea typeface="Times New Roman" panose="02020603050405020304" pitchFamily="18" charset="0"/>
                <a:cs typeface="TimesNewRomanPSMT"/>
              </a:rPr>
              <a:t>functions of </a:t>
            </a:r>
            <a:r>
              <a:rPr lang="en-US" dirty="0">
                <a:ea typeface="Times New Roman" panose="02020603050405020304" pitchFamily="18" charset="0"/>
                <a:cs typeface="TimesNewRomanPSMT"/>
              </a:rPr>
              <a:t>their job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ea typeface="Times New Roman" panose="02020603050405020304" pitchFamily="18" charset="0"/>
                <a:cs typeface="TimesNewRomanPSMT"/>
              </a:rPr>
              <a:t>And at least on the face of things, it is feasible for the employer under the circumstances.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ea typeface="Times New Roman" panose="02020603050405020304" pitchFamily="18" charset="0"/>
                <a:cs typeface="TimesNewRomanPSMT"/>
              </a:rPr>
              <a:t>The employer can then defend by showing that the proposed accommodation is not as feasible as it appears but rather that there are further costs to be considered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ea typeface="Times New Roman" panose="02020603050405020304" pitchFamily="18" charset="0"/>
                <a:cs typeface="TimesNewRomanPSMT"/>
              </a:rPr>
              <a:t> Courts have found that “the difficulty of providing [the employee’s] proposed accommodation will often be relevant both to the reasonableness of the accommodation and to whether it imposes an undue hardship.”</a:t>
            </a:r>
            <a:endParaRPr lang="en-US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569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you re-evaluate…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Supervisor feedback</a:t>
            </a:r>
          </a:p>
          <a:p>
            <a:r>
              <a:rPr lang="en-US" dirty="0" smtClean="0"/>
              <a:t>Performance</a:t>
            </a:r>
          </a:p>
          <a:p>
            <a:r>
              <a:rPr lang="en-US" dirty="0" smtClean="0"/>
              <a:t>Essential Functions</a:t>
            </a:r>
          </a:p>
          <a:p>
            <a:r>
              <a:rPr lang="en-US" dirty="0" smtClean="0"/>
              <a:t>Co-workers</a:t>
            </a:r>
          </a:p>
          <a:p>
            <a:r>
              <a:rPr lang="en-US" dirty="0" smtClean="0"/>
              <a:t>Deliverables</a:t>
            </a:r>
          </a:p>
          <a:p>
            <a:r>
              <a:rPr lang="en-US" dirty="0" smtClean="0"/>
              <a:t>Is it working for the employee?</a:t>
            </a:r>
          </a:p>
          <a:p>
            <a:endParaRPr lang="en-US" dirty="0"/>
          </a:p>
          <a:p>
            <a:r>
              <a:rPr lang="en-US" dirty="0" smtClean="0"/>
              <a:t>This will vary broadly across different accommodations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25735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7066</TotalTime>
  <Words>1289</Words>
  <Application>Microsoft Office PowerPoint</Application>
  <PresentationFormat>Widescreen</PresentationFormat>
  <Paragraphs>115</Paragraphs>
  <Slides>16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Calibri</vt:lpstr>
      <vt:lpstr>Century Gothic</vt:lpstr>
      <vt:lpstr>Courier New</vt:lpstr>
      <vt:lpstr>Times New Roman</vt:lpstr>
      <vt:lpstr>TimesNewRomanPSMT</vt:lpstr>
      <vt:lpstr>Wingdings</vt:lpstr>
      <vt:lpstr>Wingdings 3</vt:lpstr>
      <vt:lpstr>Wisp</vt:lpstr>
      <vt:lpstr>Re-Evaluating Reasonable Accommodations Provided Based on Business Needs</vt:lpstr>
      <vt:lpstr>Reasonable Accommodation Already In Place</vt:lpstr>
      <vt:lpstr>As Always: Essential Functions</vt:lpstr>
      <vt:lpstr>Undue Hardship Meaning</vt:lpstr>
      <vt:lpstr> Undue Hardship DEFENSE </vt:lpstr>
      <vt:lpstr>UNDUE HARDSHIP DEFENSE - FACTORS</vt:lpstr>
      <vt:lpstr>DIRECT THREAT DEFENSE</vt:lpstr>
      <vt:lpstr>Employee must show</vt:lpstr>
      <vt:lpstr>When you re-evaluate…</vt:lpstr>
      <vt:lpstr>Additional RA Process</vt:lpstr>
      <vt:lpstr>Reasons an Accommodation Might Be an Undue Hardship</vt:lpstr>
      <vt:lpstr>Case Example 1:  Always Make the Effort</vt:lpstr>
      <vt:lpstr>Case Example 2</vt:lpstr>
      <vt:lpstr>Case Example 2</vt:lpstr>
      <vt:lpstr>Case Example 2</vt:lpstr>
      <vt:lpstr>Case Example 2</vt:lpstr>
    </vt:vector>
  </TitlesOfParts>
  <Company>Office of the Attorney General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Re-Evaluating Reasonable Accommodations</dc:title>
  <dc:creator>Gaul, Carl (ATG)</dc:creator>
  <cp:lastModifiedBy>Brown, Elizabeth Delay (ATG)</cp:lastModifiedBy>
  <cp:revision>23</cp:revision>
  <dcterms:created xsi:type="dcterms:W3CDTF">2023-09-15T19:35:02Z</dcterms:created>
  <dcterms:modified xsi:type="dcterms:W3CDTF">2023-09-20T19:39:30Z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1720329041</vt:i4>
  </property>
  <property fmtid="{D5CDD505-2E9C-101B-9397-08002B2CF9AE}" pid="3" name="_NewReviewCycle">
    <vt:lpwstr/>
  </property>
  <property fmtid="{D5CDD505-2E9C-101B-9397-08002B2CF9AE}" pid="4" name="_EmailSubject">
    <vt:lpwstr>RA Roundtable DRAFT Flyer</vt:lpwstr>
  </property>
  <property fmtid="{D5CDD505-2E9C-101B-9397-08002B2CF9AE}" pid="5" name="_AuthorEmail">
    <vt:lpwstr>elizabeth.brown@atg.wa.gov</vt:lpwstr>
  </property>
  <property fmtid="{D5CDD505-2E9C-101B-9397-08002B2CF9AE}" pid="6" name="_AuthorEmailDisplayName">
    <vt:lpwstr>Brown, Elizabeth Delay (ATG)</vt:lpwstr>
  </property>
  <property fmtid="{D5CDD505-2E9C-101B-9397-08002B2CF9AE}" pid="7" name="_PreviousAdHocReviewCycleID">
    <vt:i4>-215417347</vt:i4>
  </property>
</Properties>
</file>