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4" r:id="rId2"/>
    <p:sldId id="283" r:id="rId3"/>
    <p:sldId id="265" r:id="rId4"/>
    <p:sldId id="273" r:id="rId5"/>
    <p:sldId id="279" r:id="rId6"/>
    <p:sldId id="281" r:id="rId7"/>
    <p:sldId id="282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E69"/>
    <a:srgbClr val="7DB6C3"/>
    <a:srgbClr val="01085F"/>
    <a:srgbClr val="011139"/>
    <a:srgbClr val="010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6/8/2021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6/8/2021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6/8/2021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6/8/2021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6/8/2021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6/8/2021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sh.calvert@ofm.wa.gov" TargetMode="External"/><Relationship Id="rId2" Type="http://schemas.openxmlformats.org/officeDocument/2006/relationships/hyperlink" Target="https://ofm.wa.gov/state-human-resources/workforce-data-planning/statewide-exit-survey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surveymonkey.com/r/StatewideExitSurve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5000625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Lifecycle &amp; The Employee Experience</a:t>
            </a:r>
          </a:p>
        </p:txBody>
      </p:sp>
    </p:spTree>
    <p:extLst>
      <p:ext uri="{BB962C8B-B14F-4D97-AF65-F5344CB8AC3E}">
        <p14:creationId xmlns:p14="http://schemas.microsoft.com/office/powerpoint/2010/main" val="12629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bg1">
                <a:lumMod val="65000"/>
              </a:schemeClr>
            </a:gs>
            <a:gs pos="37000">
              <a:srgbClr val="B9B9B9"/>
            </a:gs>
            <a:gs pos="100000">
              <a:schemeClr val="bg1">
                <a:lumMod val="50000"/>
              </a:schemeClr>
            </a:gs>
            <a:gs pos="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DDFF9A8-532A-4ADE-8653-4BC8CB02ADBB}"/>
              </a:ext>
            </a:extLst>
          </p:cNvPr>
          <p:cNvSpPr/>
          <p:nvPr/>
        </p:nvSpPr>
        <p:spPr>
          <a:xfrm>
            <a:off x="3758268" y="1636778"/>
            <a:ext cx="2337732" cy="2003675"/>
          </a:xfrm>
          <a:custGeom>
            <a:avLst/>
            <a:gdLst>
              <a:gd name="connsiteX0" fmla="*/ 2337732 w 2337732"/>
              <a:gd name="connsiteY0" fmla="*/ 0 h 2003675"/>
              <a:gd name="connsiteX1" fmla="*/ 2337732 w 2337732"/>
              <a:gd name="connsiteY1" fmla="*/ 1330895 h 2003675"/>
              <a:gd name="connsiteX2" fmla="*/ 1431610 w 2337732"/>
              <a:gd name="connsiteY2" fmla="*/ 2003675 h 2003675"/>
              <a:gd name="connsiteX3" fmla="*/ 0 w 2337732"/>
              <a:gd name="connsiteY3" fmla="*/ 1538517 h 2003675"/>
              <a:gd name="connsiteX4" fmla="*/ 37608 w 2337732"/>
              <a:gd name="connsiteY4" fmla="*/ 1442887 h 2003675"/>
              <a:gd name="connsiteX5" fmla="*/ 2119829 w 2337732"/>
              <a:gd name="connsiteY5" fmla="*/ 10241 h 2003675"/>
              <a:gd name="connsiteX6" fmla="*/ 2337732 w 2337732"/>
              <a:gd name="connsiteY6" fmla="*/ 0 h 200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732" h="2003675">
                <a:moveTo>
                  <a:pt x="2337732" y="0"/>
                </a:moveTo>
                <a:lnTo>
                  <a:pt x="2337732" y="1330895"/>
                </a:lnTo>
                <a:lnTo>
                  <a:pt x="1431610" y="2003675"/>
                </a:lnTo>
                <a:lnTo>
                  <a:pt x="0" y="1538517"/>
                </a:lnTo>
                <a:lnTo>
                  <a:pt x="37608" y="1442887"/>
                </a:lnTo>
                <a:cubicBezTo>
                  <a:pt x="391328" y="664560"/>
                  <a:pt x="1179878" y="99082"/>
                  <a:pt x="2119829" y="10241"/>
                </a:cubicBezTo>
                <a:lnTo>
                  <a:pt x="2337732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610030-67B7-4B79-A9CE-A4A4244B75B2}"/>
              </a:ext>
            </a:extLst>
          </p:cNvPr>
          <p:cNvSpPr/>
          <p:nvPr/>
        </p:nvSpPr>
        <p:spPr>
          <a:xfrm>
            <a:off x="6179976" y="1636778"/>
            <a:ext cx="2337731" cy="2003674"/>
          </a:xfrm>
          <a:custGeom>
            <a:avLst/>
            <a:gdLst>
              <a:gd name="connsiteX0" fmla="*/ 0 w 2337731"/>
              <a:gd name="connsiteY0" fmla="*/ 0 h 2003674"/>
              <a:gd name="connsiteX1" fmla="*/ 217903 w 2337731"/>
              <a:gd name="connsiteY1" fmla="*/ 10241 h 2003674"/>
              <a:gd name="connsiteX2" fmla="*/ 2300124 w 2337731"/>
              <a:gd name="connsiteY2" fmla="*/ 1442887 h 2003674"/>
              <a:gd name="connsiteX3" fmla="*/ 2337731 w 2337731"/>
              <a:gd name="connsiteY3" fmla="*/ 1538516 h 2003674"/>
              <a:gd name="connsiteX4" fmla="*/ 906121 w 2337731"/>
              <a:gd name="connsiteY4" fmla="*/ 2003674 h 2003674"/>
              <a:gd name="connsiteX5" fmla="*/ 0 w 2337731"/>
              <a:gd name="connsiteY5" fmla="*/ 1330895 h 2003674"/>
              <a:gd name="connsiteX6" fmla="*/ 0 w 2337731"/>
              <a:gd name="connsiteY6" fmla="*/ 0 h 200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731" h="2003674">
                <a:moveTo>
                  <a:pt x="0" y="0"/>
                </a:moveTo>
                <a:lnTo>
                  <a:pt x="217903" y="10241"/>
                </a:lnTo>
                <a:cubicBezTo>
                  <a:pt x="1157854" y="99082"/>
                  <a:pt x="1946404" y="664560"/>
                  <a:pt x="2300124" y="1442887"/>
                </a:cubicBezTo>
                <a:lnTo>
                  <a:pt x="2337731" y="1538516"/>
                </a:lnTo>
                <a:lnTo>
                  <a:pt x="906121" y="2003674"/>
                </a:lnTo>
                <a:lnTo>
                  <a:pt x="0" y="13308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54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E6DD372-9C41-4100-AC8A-99B41D422594}"/>
              </a:ext>
            </a:extLst>
          </p:cNvPr>
          <p:cNvSpPr/>
          <p:nvPr/>
        </p:nvSpPr>
        <p:spPr>
          <a:xfrm>
            <a:off x="6791723" y="3253587"/>
            <a:ext cx="1888129" cy="2663572"/>
          </a:xfrm>
          <a:custGeom>
            <a:avLst/>
            <a:gdLst>
              <a:gd name="connsiteX0" fmla="*/ 1756774 w 1888129"/>
              <a:gd name="connsiteY0" fmla="*/ 0 h 2663572"/>
              <a:gd name="connsiteX1" fmla="*/ 1773852 w 1888129"/>
              <a:gd name="connsiteY1" fmla="*/ 43427 h 2663572"/>
              <a:gd name="connsiteX2" fmla="*/ 1888129 w 1888129"/>
              <a:gd name="connsiteY2" fmla="*/ 746912 h 2663572"/>
              <a:gd name="connsiteX3" fmla="*/ 963127 w 1888129"/>
              <a:gd name="connsiteY3" fmla="*/ 2572397 h 2663572"/>
              <a:gd name="connsiteX4" fmla="*/ 832120 w 1888129"/>
              <a:gd name="connsiteY4" fmla="*/ 2663572 h 2663572"/>
              <a:gd name="connsiteX5" fmla="*/ 0 w 1888129"/>
              <a:gd name="connsiteY5" fmla="*/ 1518257 h 2663572"/>
              <a:gd name="connsiteX6" fmla="*/ 335939 w 1888129"/>
              <a:gd name="connsiteY6" fmla="*/ 461657 h 2663572"/>
              <a:gd name="connsiteX7" fmla="*/ 1756774 w 1888129"/>
              <a:gd name="connsiteY7" fmla="*/ 0 h 266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8129" h="2663572">
                <a:moveTo>
                  <a:pt x="1756774" y="0"/>
                </a:moveTo>
                <a:lnTo>
                  <a:pt x="1773852" y="43427"/>
                </a:lnTo>
                <a:cubicBezTo>
                  <a:pt x="1848120" y="265658"/>
                  <a:pt x="1888129" y="501936"/>
                  <a:pt x="1888129" y="746912"/>
                </a:cubicBezTo>
                <a:cubicBezTo>
                  <a:pt x="1888129" y="1481839"/>
                  <a:pt x="1528049" y="2138494"/>
                  <a:pt x="963127" y="2572397"/>
                </a:cubicBezTo>
                <a:lnTo>
                  <a:pt x="832120" y="2663572"/>
                </a:lnTo>
                <a:lnTo>
                  <a:pt x="0" y="1518257"/>
                </a:lnTo>
                <a:lnTo>
                  <a:pt x="335939" y="461657"/>
                </a:lnTo>
                <a:lnTo>
                  <a:pt x="1756774" y="0"/>
                </a:lnTo>
                <a:close/>
              </a:path>
            </a:pathLst>
          </a:custGeom>
          <a:solidFill>
            <a:srgbClr val="011139">
              <a:alpha val="80000"/>
            </a:srgbClr>
          </a:solidFill>
          <a:ln>
            <a:solidFill>
              <a:srgbClr val="010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C31C0F2-6D30-4D14-8E3A-EE95621C93D2}"/>
              </a:ext>
            </a:extLst>
          </p:cNvPr>
          <p:cNvSpPr/>
          <p:nvPr/>
        </p:nvSpPr>
        <p:spPr>
          <a:xfrm>
            <a:off x="3596124" y="3253588"/>
            <a:ext cx="1891032" cy="2667980"/>
          </a:xfrm>
          <a:custGeom>
            <a:avLst/>
            <a:gdLst>
              <a:gd name="connsiteX0" fmla="*/ 131355 w 1891032"/>
              <a:gd name="connsiteY0" fmla="*/ 0 h 2667980"/>
              <a:gd name="connsiteX1" fmla="*/ 1552190 w 1891032"/>
              <a:gd name="connsiteY1" fmla="*/ 461657 h 2667980"/>
              <a:gd name="connsiteX2" fmla="*/ 1891032 w 1891032"/>
              <a:gd name="connsiteY2" fmla="*/ 1527388 h 2667980"/>
              <a:gd name="connsiteX3" fmla="*/ 1062344 w 1891032"/>
              <a:gd name="connsiteY3" fmla="*/ 2667980 h 2667980"/>
              <a:gd name="connsiteX4" fmla="*/ 925002 w 1891032"/>
              <a:gd name="connsiteY4" fmla="*/ 2572396 h 2667980"/>
              <a:gd name="connsiteX5" fmla="*/ 0 w 1891032"/>
              <a:gd name="connsiteY5" fmla="*/ 746911 h 2667980"/>
              <a:gd name="connsiteX6" fmla="*/ 114277 w 1891032"/>
              <a:gd name="connsiteY6" fmla="*/ 43426 h 2667980"/>
              <a:gd name="connsiteX7" fmla="*/ 131355 w 1891032"/>
              <a:gd name="connsiteY7" fmla="*/ 0 h 266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032" h="2667980">
                <a:moveTo>
                  <a:pt x="131355" y="0"/>
                </a:moveTo>
                <a:lnTo>
                  <a:pt x="1552190" y="461657"/>
                </a:lnTo>
                <a:lnTo>
                  <a:pt x="1891032" y="1527388"/>
                </a:lnTo>
                <a:lnTo>
                  <a:pt x="1062344" y="2667980"/>
                </a:lnTo>
                <a:lnTo>
                  <a:pt x="925002" y="2572396"/>
                </a:lnTo>
                <a:cubicBezTo>
                  <a:pt x="360080" y="2138493"/>
                  <a:pt x="0" y="1481838"/>
                  <a:pt x="0" y="746911"/>
                </a:cubicBezTo>
                <a:cubicBezTo>
                  <a:pt x="0" y="501935"/>
                  <a:pt x="40009" y="265657"/>
                  <a:pt x="114277" y="43426"/>
                </a:cubicBezTo>
                <a:lnTo>
                  <a:pt x="131355" y="0"/>
                </a:lnTo>
                <a:close/>
              </a:path>
            </a:pathLst>
          </a:custGeom>
          <a:solidFill>
            <a:srgbClr val="315E69">
              <a:alpha val="40000"/>
            </a:srgbClr>
          </a:solidFill>
          <a:ln>
            <a:solidFill>
              <a:srgbClr val="315E69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C97D5FB-1824-43FB-BC13-73A710E5D47B}"/>
              </a:ext>
            </a:extLst>
          </p:cNvPr>
          <p:cNvSpPr/>
          <p:nvPr/>
        </p:nvSpPr>
        <p:spPr>
          <a:xfrm>
            <a:off x="4728121" y="4871224"/>
            <a:ext cx="2826495" cy="1494971"/>
          </a:xfrm>
          <a:custGeom>
            <a:avLst/>
            <a:gdLst>
              <a:gd name="connsiteX0" fmla="*/ 2032005 w 2826495"/>
              <a:gd name="connsiteY0" fmla="*/ 0 h 1494971"/>
              <a:gd name="connsiteX1" fmla="*/ 2826495 w 2826495"/>
              <a:gd name="connsiteY1" fmla="*/ 1093521 h 1494971"/>
              <a:gd name="connsiteX2" fmla="*/ 2621470 w 2826495"/>
              <a:gd name="connsiteY2" fmla="*/ 1209444 h 1494971"/>
              <a:gd name="connsiteX3" fmla="*/ 1409867 w 2826495"/>
              <a:gd name="connsiteY3" fmla="*/ 1494971 h 1494971"/>
              <a:gd name="connsiteX4" fmla="*/ 198264 w 2826495"/>
              <a:gd name="connsiteY4" fmla="*/ 1209444 h 1494971"/>
              <a:gd name="connsiteX5" fmla="*/ 0 w 2826495"/>
              <a:gd name="connsiteY5" fmla="*/ 1097344 h 1494971"/>
              <a:gd name="connsiteX6" fmla="*/ 790632 w 2826495"/>
              <a:gd name="connsiteY6" fmla="*/ 9132 h 1494971"/>
              <a:gd name="connsiteX7" fmla="*/ 791231 w 2826495"/>
              <a:gd name="connsiteY7" fmla="*/ 11014 h 1494971"/>
              <a:gd name="connsiteX8" fmla="*/ 2028503 w 2826495"/>
              <a:gd name="connsiteY8" fmla="*/ 11014 h 1494971"/>
              <a:gd name="connsiteX9" fmla="*/ 2032005 w 2826495"/>
              <a:gd name="connsiteY9" fmla="*/ 0 h 14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6495" h="1494971">
                <a:moveTo>
                  <a:pt x="2032005" y="0"/>
                </a:moveTo>
                <a:lnTo>
                  <a:pt x="2826495" y="1093521"/>
                </a:lnTo>
                <a:lnTo>
                  <a:pt x="2621470" y="1209444"/>
                </a:lnTo>
                <a:cubicBezTo>
                  <a:pt x="2261306" y="1391538"/>
                  <a:pt x="1848565" y="1494971"/>
                  <a:pt x="1409867" y="1494971"/>
                </a:cubicBezTo>
                <a:cubicBezTo>
                  <a:pt x="971169" y="1494971"/>
                  <a:pt x="558428" y="1391538"/>
                  <a:pt x="198264" y="1209444"/>
                </a:cubicBezTo>
                <a:lnTo>
                  <a:pt x="0" y="1097344"/>
                </a:lnTo>
                <a:lnTo>
                  <a:pt x="790632" y="9132"/>
                </a:lnTo>
                <a:lnTo>
                  <a:pt x="791231" y="11014"/>
                </a:lnTo>
                <a:lnTo>
                  <a:pt x="2028503" y="11014"/>
                </a:lnTo>
                <a:lnTo>
                  <a:pt x="2032005" y="0"/>
                </a:lnTo>
                <a:close/>
              </a:path>
            </a:pathLst>
          </a:custGeom>
          <a:solidFill>
            <a:schemeClr val="tx1">
              <a:lumMod val="50000"/>
              <a:alpha val="78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3" name="Graphic 52" descr="Female Profile">
            <a:extLst>
              <a:ext uri="{FF2B5EF4-FFF2-40B4-BE49-F238E27FC236}">
                <a16:creationId xmlns:a16="http://schemas.microsoft.com/office/drawing/2014/main" id="{775CC819-905B-4464-80AC-B0092A86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7426" y="3309938"/>
            <a:ext cx="1381125" cy="1381125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D783D5B5-7A33-4B46-A6AE-6BF4B000AB6D}"/>
              </a:ext>
            </a:extLst>
          </p:cNvPr>
          <p:cNvSpPr/>
          <p:nvPr/>
        </p:nvSpPr>
        <p:spPr>
          <a:xfrm>
            <a:off x="3937957" y="2783867"/>
            <a:ext cx="485775" cy="453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2788B0A-744B-401A-ADE8-C458BFB30481}"/>
              </a:ext>
            </a:extLst>
          </p:cNvPr>
          <p:cNvSpPr/>
          <p:nvPr/>
        </p:nvSpPr>
        <p:spPr>
          <a:xfrm>
            <a:off x="6258144" y="1726394"/>
            <a:ext cx="485775" cy="453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E5E8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A2395F5-1985-43EB-8518-88E38CE0B4A8}"/>
              </a:ext>
            </a:extLst>
          </p:cNvPr>
          <p:cNvSpPr/>
          <p:nvPr/>
        </p:nvSpPr>
        <p:spPr>
          <a:xfrm>
            <a:off x="8088665" y="3436381"/>
            <a:ext cx="485775" cy="453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E5E8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60191CC-E56D-4764-B332-C086439EBA13}"/>
              </a:ext>
            </a:extLst>
          </p:cNvPr>
          <p:cNvSpPr/>
          <p:nvPr/>
        </p:nvSpPr>
        <p:spPr>
          <a:xfrm>
            <a:off x="6861453" y="5641546"/>
            <a:ext cx="485775" cy="453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E5E8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13609CA-9787-4927-B7AB-46A75B821676}"/>
              </a:ext>
            </a:extLst>
          </p:cNvPr>
          <p:cNvSpPr/>
          <p:nvPr/>
        </p:nvSpPr>
        <p:spPr>
          <a:xfrm>
            <a:off x="4329744" y="5276127"/>
            <a:ext cx="485775" cy="453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E5E8E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546AB-2D33-4F88-893B-C98A5473ADD2}"/>
              </a:ext>
            </a:extLst>
          </p:cNvPr>
          <p:cNvSpPr txBox="1"/>
          <p:nvPr/>
        </p:nvSpPr>
        <p:spPr>
          <a:xfrm>
            <a:off x="4428221" y="2085508"/>
            <a:ext cx="155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</a:rPr>
              <a:t>Recruitment &amp; Onboarding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229878-C4DB-447D-8E97-4191DFC938FE}"/>
              </a:ext>
            </a:extLst>
          </p:cNvPr>
          <p:cNvSpPr txBox="1"/>
          <p:nvPr/>
        </p:nvSpPr>
        <p:spPr>
          <a:xfrm>
            <a:off x="4367069" y="2542429"/>
            <a:ext cx="201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Sourcing and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Evaluating hiring processes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DEB13C7-9802-4C1B-A761-F9526AFFFF73}"/>
              </a:ext>
            </a:extLst>
          </p:cNvPr>
          <p:cNvSpPr txBox="1"/>
          <p:nvPr/>
        </p:nvSpPr>
        <p:spPr>
          <a:xfrm>
            <a:off x="6439279" y="2160299"/>
            <a:ext cx="170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u="sng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Workforce Representation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F77FF6-AE27-4A03-BB5F-98D72AE04EFB}"/>
              </a:ext>
            </a:extLst>
          </p:cNvPr>
          <p:cNvSpPr txBox="1"/>
          <p:nvPr/>
        </p:nvSpPr>
        <p:spPr>
          <a:xfrm>
            <a:off x="6728048" y="2645901"/>
            <a:ext cx="201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Composition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Business Resource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Groups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C4CB80D-C348-40FE-8D2F-FA4A3A8AB892}"/>
              </a:ext>
            </a:extLst>
          </p:cNvPr>
          <p:cNvSpPr txBox="1"/>
          <p:nvPr/>
        </p:nvSpPr>
        <p:spPr>
          <a:xfrm>
            <a:off x="6566921" y="3983695"/>
            <a:ext cx="2337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u="sng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Employee </a:t>
            </a:r>
          </a:p>
          <a:p>
            <a:r>
              <a:rPr lang="en-US" dirty="0"/>
              <a:t>Development </a:t>
            </a:r>
          </a:p>
          <a:p>
            <a:r>
              <a:rPr lang="en-US" dirty="0"/>
              <a:t>&amp; Performance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CFACA8-CD1C-47FA-8D3F-15BA563E50EC}"/>
              </a:ext>
            </a:extLst>
          </p:cNvPr>
          <p:cNvSpPr txBox="1"/>
          <p:nvPr/>
        </p:nvSpPr>
        <p:spPr>
          <a:xfrm>
            <a:off x="6921010" y="4628694"/>
            <a:ext cx="201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Evaluation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4635F7-FD6D-4F16-A7A4-0EEB16175ED7}"/>
              </a:ext>
            </a:extLst>
          </p:cNvPr>
          <p:cNvSpPr txBox="1"/>
          <p:nvPr/>
        </p:nvSpPr>
        <p:spPr>
          <a:xfrm>
            <a:off x="5077443" y="4859528"/>
            <a:ext cx="2121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u="sng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Experience </a:t>
            </a:r>
          </a:p>
          <a:p>
            <a:r>
              <a:rPr lang="en-US" dirty="0"/>
              <a:t> &amp; Retention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53BFA5E-26F3-472D-B15A-8F02AE44AE93}"/>
              </a:ext>
            </a:extLst>
          </p:cNvPr>
          <p:cNvSpPr txBox="1"/>
          <p:nvPr/>
        </p:nvSpPr>
        <p:spPr>
          <a:xfrm>
            <a:off x="5531954" y="5317482"/>
            <a:ext cx="147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Modern Work Environment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Complaints &amp; Investigations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66C66E-B3EC-492E-97F0-FFF5A91342C2}"/>
              </a:ext>
            </a:extLst>
          </p:cNvPr>
          <p:cNvSpPr txBox="1"/>
          <p:nvPr/>
        </p:nvSpPr>
        <p:spPr>
          <a:xfrm>
            <a:off x="3551326" y="3634389"/>
            <a:ext cx="163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 u="sng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Movement</a:t>
            </a:r>
          </a:p>
          <a:p>
            <a:r>
              <a:rPr lang="en-US" dirty="0"/>
              <a:t> &amp; Turnover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C425CE8-7235-4379-9CF1-BF3092E9966B}"/>
              </a:ext>
            </a:extLst>
          </p:cNvPr>
          <p:cNvSpPr txBox="1"/>
          <p:nvPr/>
        </p:nvSpPr>
        <p:spPr>
          <a:xfrm>
            <a:off x="3636791" y="4091735"/>
            <a:ext cx="201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Why are employees leaving?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Where are they going?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CC69B5A-341A-4CFD-A27C-350983B56511}"/>
              </a:ext>
            </a:extLst>
          </p:cNvPr>
          <p:cNvSpPr txBox="1"/>
          <p:nvPr/>
        </p:nvSpPr>
        <p:spPr>
          <a:xfrm>
            <a:off x="944137" y="379141"/>
            <a:ext cx="10303727" cy="1034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Reorganizing How We Collect and Think About Data</a:t>
            </a:r>
          </a:p>
        </p:txBody>
      </p:sp>
    </p:spTree>
    <p:extLst>
      <p:ext uri="{BB962C8B-B14F-4D97-AF65-F5344CB8AC3E}">
        <p14:creationId xmlns:p14="http://schemas.microsoft.com/office/powerpoint/2010/main" val="1347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5000625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Washington State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Exit Survey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point of an exit survey?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Gives employees an opportunity to reflect on time with organization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patterns or red flags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recruitment and retention strategies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Retain institutional knowledge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B648F-686D-4CBA-B742-7F7E73E6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299" y="2924174"/>
            <a:ext cx="1876425" cy="1876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4195C-0F8A-420B-AC87-D02D2060C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531" y="4278122"/>
            <a:ext cx="2214272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Employee Exit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9174480" cy="412394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eligible?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executive branch employees that leave voluntarily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Terminations are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 included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Employees are not required to take the survey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collects data?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OFM-State HR creates the survey and collects the data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will I see the results?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Raw and summary data available if more than 10 responses (demographics excluded) collected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exceptions may be made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agency participation required?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Currently, agencies are not required but strongly encouraged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Simply send survey link to employee that is exiting prior to them leaving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BD187-D35D-4B5F-848D-7897DDCC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554" y="715777"/>
            <a:ext cx="3615241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D0A7-CCF4-4DC9-B0FB-928E9AC2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on the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9310E-DCE0-4423-8F77-7AE3CC027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7936230" cy="412394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Satisfaction with benefits, pay, supervisor, flexibility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 reasons for leaving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are you going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likely to return and recommend organization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 on work environment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class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with state &amp; organization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characteristics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 added questions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AC89A-ED1E-4F1F-959B-9860BE9E7267}"/>
              </a:ext>
            </a:extLst>
          </p:cNvPr>
          <p:cNvSpPr txBox="1"/>
          <p:nvPr/>
        </p:nvSpPr>
        <p:spPr>
          <a:xfrm>
            <a:off x="8934450" y="6205974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*Most questions are voluntary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CD83E-EF47-442B-887F-2B7E7FD9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709" y="2562225"/>
            <a:ext cx="4301566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on the horizon?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July 1, 2021, all executive branch agencies (no matter the size) must offer the exit survey to exiting employees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Revamp of survey questions and data visualizations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Retirement specific questions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agency report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829EB-3B00-4758-9D1B-985F83B7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3811454"/>
            <a:ext cx="4114800" cy="23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Employee Exit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the exit survey, visit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https://ofm.wa.gov/state-human-resources/workforce-data-planning/statewide-exit-survey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any questions, please contact me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josh.calvert@ofm.wa.gov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360-810-1497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Washington State Employee Exit Survey Link:</a:t>
            </a:r>
          </a:p>
          <a:p>
            <a:pPr marL="4572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https://www.surveymonkey.com/r/StatewideExitSurvey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7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359</TotalTime>
  <Words>358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Euphemia</vt:lpstr>
      <vt:lpstr>Banded Design Blue 16x9</vt:lpstr>
      <vt:lpstr>Data Lifecycle &amp; The Employee Experience</vt:lpstr>
      <vt:lpstr>PowerPoint Presentation</vt:lpstr>
      <vt:lpstr>Washington State  Employee Exit Survey</vt:lpstr>
      <vt:lpstr>What is the point of an exit survey? </vt:lpstr>
      <vt:lpstr>State Employee Exit Survey</vt:lpstr>
      <vt:lpstr>What’s on the survey?</vt:lpstr>
      <vt:lpstr>What is on the horizon? </vt:lpstr>
      <vt:lpstr>Washington State Employee Exit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 Employee Exit Survey</dc:title>
  <dc:creator>Calvert, Josh (OFM)</dc:creator>
  <cp:lastModifiedBy>Flanagan, Shawn (OFM)</cp:lastModifiedBy>
  <cp:revision>26</cp:revision>
  <dcterms:created xsi:type="dcterms:W3CDTF">2021-05-05T21:54:46Z</dcterms:created>
  <dcterms:modified xsi:type="dcterms:W3CDTF">2021-06-08T17:26:35Z</dcterms:modified>
</cp:coreProperties>
</file>