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4"/>
  </p:sldMasterIdLst>
  <p:notesMasterIdLst>
    <p:notesMasterId r:id="rId38"/>
  </p:notesMasterIdLst>
  <p:handoutMasterIdLst>
    <p:handoutMasterId r:id="rId39"/>
  </p:handoutMasterIdLst>
  <p:sldIdLst>
    <p:sldId id="457" r:id="rId5"/>
    <p:sldId id="445" r:id="rId6"/>
    <p:sldId id="461" r:id="rId7"/>
    <p:sldId id="462" r:id="rId8"/>
    <p:sldId id="463" r:id="rId9"/>
    <p:sldId id="464" r:id="rId10"/>
    <p:sldId id="465" r:id="rId11"/>
    <p:sldId id="466" r:id="rId12"/>
    <p:sldId id="467" r:id="rId13"/>
    <p:sldId id="468" r:id="rId14"/>
    <p:sldId id="469" r:id="rId15"/>
    <p:sldId id="470" r:id="rId16"/>
    <p:sldId id="472" r:id="rId17"/>
    <p:sldId id="471" r:id="rId18"/>
    <p:sldId id="473" r:id="rId19"/>
    <p:sldId id="474" r:id="rId20"/>
    <p:sldId id="475" r:id="rId21"/>
    <p:sldId id="476" r:id="rId22"/>
    <p:sldId id="477" r:id="rId23"/>
    <p:sldId id="478" r:id="rId24"/>
    <p:sldId id="483" r:id="rId25"/>
    <p:sldId id="479" r:id="rId26"/>
    <p:sldId id="480" r:id="rId27"/>
    <p:sldId id="481" r:id="rId28"/>
    <p:sldId id="482" r:id="rId29"/>
    <p:sldId id="484" r:id="rId30"/>
    <p:sldId id="485" r:id="rId31"/>
    <p:sldId id="486" r:id="rId32"/>
    <p:sldId id="487" r:id="rId33"/>
    <p:sldId id="488" r:id="rId34"/>
    <p:sldId id="489" r:id="rId35"/>
    <p:sldId id="459" r:id="rId36"/>
    <p:sldId id="460"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6" userDrawn="1">
          <p15:clr>
            <a:srgbClr val="A4A3A4"/>
          </p15:clr>
        </p15:guide>
        <p15:guide id="2" pos="19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0E2929-8338-A842-2BD3-B1BC2EF11F9A}" name="Meyer, Sheila (OFM)" initials="SM" userId="S::Sheila.Meyer@ofm.wa.gov::91c6e73a-96da-4eca-8680-336ba0e8dc5f" providerId="AD"/>
  <p188:author id="{A4DB5B29-3E12-58E9-E802-ED8B42702EE9}" name="Nielson, Steve (OFM)" initials="SN" userId="S::Steve.Nielson@OFM.WA.GOV::172a0141-828b-4d2a-96d6-85a8d749a681" providerId="AD"/>
  <p188:author id="{86B9FA29-4C4A-BECC-FBED-09FFE8146693}" name="Thomas, Ralph (OFM)" initials="TR(" userId="S::Ralph.Thomas@OFM.WA.GOV::0fea18a9-0102-48fa-83ee-f21bdb74dc2c" providerId="AD"/>
  <p188:author id="{EF280A2E-A8A5-B505-C89F-651686D40FE7}" name="Wilkes, Louisa (OFM)" initials="LW" userId="S::Louisa.Wilkes@ofm.wa.gov::019d267c-613a-463f-a463-631ae2a50e31" providerId="AD"/>
  <p188:author id="{1BA51941-EFF7-8FAB-17B4-ABA8D237096A}" name="Smith, Elizabeth (OFM)" initials="ES" userId="S::elizabeth.smith@ofm.wa.gov::a59cc44c-91e2-416a-b4de-1060a73009f9" providerId="AD"/>
  <p188:author id="{5DFD4B4D-987D-B60A-A69D-256062D453AA}" name="Baldini, Myra (OFM)" initials="B(" userId="S::myra.baldini@ofm.wa.gov::9988cbe2-8f02-4a3b-9025-864b101a37a4" providerId="AD"/>
  <p188:author id="{8B50DAA0-E4A3-9001-8B73-4700F87E1E70}" name="Masterson, Jennifer (OFM)" initials="MJ(" userId="S::jennifer.masterson@ofm.wa.gov::ab31efda-c15c-451f-9362-07df94161a97" providerId="AD"/>
  <p188:author id="{1BBDF2B5-7059-0AAC-6A44-6013F2926601}" name="Nickerson, Seth (OFM)" initials="N(" userId="S::seth.nickerson@ofm.wa.gov::b914db15-0dee-480b-8426-6a4a01db268f" providerId="AD"/>
  <p188:author id="{3A99DBB7-D0FD-8700-6679-38F1D6AF6DE2}" name="Snell, Nona (OFM)" initials="SN(" userId="S::Nona.Snell@ofm.wa.gov::2d7f02e9-bbee-4d05-b1e8-325c89322a6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sterson, Jennifer (OFM)" initials="MJ(" lastIdx="1" clrIdx="0">
    <p:extLst>
      <p:ext uri="{19B8F6BF-5375-455C-9EA6-DF929625EA0E}">
        <p15:presenceInfo xmlns:p15="http://schemas.microsoft.com/office/powerpoint/2012/main" userId="S-1-5-21-2226630325-536777373-1012264283-13965" providerId="AD"/>
      </p:ext>
    </p:extLst>
  </p:cmAuthor>
  <p:cmAuthor id="2" name="Baldini, Myra (OFM)" initials="BM(" lastIdx="13" clrIdx="1">
    <p:extLst>
      <p:ext uri="{19B8F6BF-5375-455C-9EA6-DF929625EA0E}">
        <p15:presenceInfo xmlns:p15="http://schemas.microsoft.com/office/powerpoint/2012/main" userId="S::Myra.Baldini@ofm.wa.gov::9988cbe2-8f02-4a3b-9025-864b101a37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33E"/>
    <a:srgbClr val="5EBBDD"/>
    <a:srgbClr val="355E71"/>
    <a:srgbClr val="51617B"/>
    <a:srgbClr val="445268"/>
    <a:srgbClr val="0D3D61"/>
    <a:srgbClr val="E0F2F8"/>
    <a:srgbClr val="E5E9EF"/>
    <a:srgbClr val="1680F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419" autoAdjust="0"/>
  </p:normalViewPr>
  <p:slideViewPr>
    <p:cSldViewPr snapToGrid="0">
      <p:cViewPr varScale="1">
        <p:scale>
          <a:sx n="86" d="100"/>
          <a:sy n="86" d="100"/>
        </p:scale>
        <p:origin x="1554" y="84"/>
      </p:cViewPr>
      <p:guideLst>
        <p:guide orient="horz" pos="1896"/>
        <p:guide pos="198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A38EF0FD-A960-4227-8157-2515A9E8D534}" type="datetimeFigureOut">
              <a:rPr lang="en-US" smtClean="0"/>
              <a:t>11/14/2024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E692C39-361F-4B48-947F-F728DEEF1556}" type="slidenum">
              <a:rPr lang="en-US" smtClean="0"/>
              <a:t>‹#›</a:t>
            </a:fld>
            <a:endParaRPr lang="en-US"/>
          </a:p>
        </p:txBody>
      </p:sp>
    </p:spTree>
    <p:extLst>
      <p:ext uri="{BB962C8B-B14F-4D97-AF65-F5344CB8AC3E}">
        <p14:creationId xmlns:p14="http://schemas.microsoft.com/office/powerpoint/2010/main" val="2729947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2B4F0791-0BEA-4611-8EE5-CD2781F84E19}" type="datetimeFigureOut">
              <a:rPr lang="en-US" smtClean="0"/>
              <a:t>11/14/2024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8770E3E-7611-49E3-9AEA-3A90DE37498F}" type="slidenum">
              <a:rPr lang="en-US" smtClean="0"/>
              <a:t>‹#›</a:t>
            </a:fld>
            <a:endParaRPr lang="en-US"/>
          </a:p>
        </p:txBody>
      </p:sp>
    </p:spTree>
    <p:extLst>
      <p:ext uri="{BB962C8B-B14F-4D97-AF65-F5344CB8AC3E}">
        <p14:creationId xmlns:p14="http://schemas.microsoft.com/office/powerpoint/2010/main" val="3892608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change this image: Right click image &gt; Select “Change Picture”</a:t>
            </a:r>
          </a:p>
          <a:p>
            <a:endParaRPr lang="en-US"/>
          </a:p>
        </p:txBody>
      </p:sp>
      <p:sp>
        <p:nvSpPr>
          <p:cNvPr id="4" name="Slide Number Placeholder 3"/>
          <p:cNvSpPr>
            <a:spLocks noGrp="1"/>
          </p:cNvSpPr>
          <p:nvPr>
            <p:ph type="sldNum" sz="quarter" idx="5"/>
          </p:nvPr>
        </p:nvSpPr>
        <p:spPr/>
        <p:txBody>
          <a:bodyPr/>
          <a:lstStyle/>
          <a:p>
            <a:fld id="{58770E3E-7611-49E3-9AEA-3A90DE37498F}" type="slidenum">
              <a:rPr lang="en-US" smtClean="0"/>
              <a:t>2</a:t>
            </a:fld>
            <a:endParaRPr lang="en-US"/>
          </a:p>
        </p:txBody>
      </p:sp>
    </p:spTree>
    <p:extLst>
      <p:ext uri="{BB962C8B-B14F-4D97-AF65-F5344CB8AC3E}">
        <p14:creationId xmlns:p14="http://schemas.microsoft.com/office/powerpoint/2010/main" val="320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social security administration has a critical links document which helps employers on how to correctly report names and social security numbers.  They encourage employers to verify the employee’s name and social security number as part of their hiring process.  They also encourage employers to use the Social Security Number Verification Service.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11</a:t>
            </a:fld>
            <a:endParaRPr lang="en-US"/>
          </a:p>
        </p:txBody>
      </p:sp>
    </p:spTree>
    <p:extLst>
      <p:ext uri="{BB962C8B-B14F-4D97-AF65-F5344CB8AC3E}">
        <p14:creationId xmlns:p14="http://schemas.microsoft.com/office/powerpoint/2010/main" val="81748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run the Verification Failure Report in HRMS to identify any issues.  The procedures for running that report is located on the HRMS Support Hub within the Year End section of the website.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contacts for Social Security in our state.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12</a:t>
            </a:fld>
            <a:endParaRPr lang="en-US"/>
          </a:p>
        </p:txBody>
      </p:sp>
    </p:spTree>
    <p:extLst>
      <p:ext uri="{BB962C8B-B14F-4D97-AF65-F5344CB8AC3E}">
        <p14:creationId xmlns:p14="http://schemas.microsoft.com/office/powerpoint/2010/main" val="2925137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run the Verification Failure Report in HRMS to identify any issues.  The procedures for running that report is located on the HRMS Support Hub within the Year End section of the website.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contacts for Social Security in our state.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13</a:t>
            </a:fld>
            <a:endParaRPr lang="en-US"/>
          </a:p>
        </p:txBody>
      </p:sp>
    </p:spTree>
    <p:extLst>
      <p:ext uri="{BB962C8B-B14F-4D97-AF65-F5344CB8AC3E}">
        <p14:creationId xmlns:p14="http://schemas.microsoft.com/office/powerpoint/2010/main" val="609508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agencies that are using HRMS, there are a couple of steps needed to get the data onto the employee’s W2.  </a:t>
            </a:r>
          </a:p>
          <a:p>
            <a:endParaRPr lang="en-US" dirty="0"/>
          </a:p>
          <a:p>
            <a:r>
              <a:rPr lang="en-US" dirty="0"/>
              <a:t>First, you’ll need to let OFM know your agency’s state ID for those other states.  You’ll want to email the OFM help desk, which is heretohelp@ofm.wa.gov, by </a:t>
            </a:r>
            <a:r>
              <a:rPr lang="en-US" b="1" dirty="0"/>
              <a:t>December 13</a:t>
            </a:r>
            <a:r>
              <a:rPr lang="en-US" b="1" baseline="30000" dirty="0"/>
              <a:t>th</a:t>
            </a:r>
            <a:r>
              <a:rPr lang="en-US" b="1" dirty="0"/>
              <a:t>.  </a:t>
            </a:r>
            <a:r>
              <a:rPr lang="en-US" dirty="0"/>
              <a:t>Then you’ll want to follow the procedures on how to get the other state wage and tax information onto the W2 by processing the necessary manual year to date adjustments.  The deadline to do that is </a:t>
            </a:r>
            <a:r>
              <a:rPr lang="en-US" b="1" dirty="0"/>
              <a:t>January 7</a:t>
            </a:r>
            <a:r>
              <a:rPr lang="en-US" b="1" baseline="30000" dirty="0"/>
              <a:t>th</a:t>
            </a:r>
            <a:r>
              <a:rPr lang="en-US" dirty="0"/>
              <a:t>.  </a:t>
            </a:r>
          </a:p>
          <a:p>
            <a:endParaRPr lang="en-US" dirty="0"/>
          </a:p>
          <a:p>
            <a:r>
              <a:rPr lang="en-US" dirty="0"/>
              <a:t>If you aren’t using HRMS or miss that deadline, you can log into your Social Security Administration’s Business Services account and include that on the W2 for the employee without submitting the form through their portal.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14</a:t>
            </a:fld>
            <a:endParaRPr lang="en-US"/>
          </a:p>
        </p:txBody>
      </p:sp>
    </p:spTree>
    <p:extLst>
      <p:ext uri="{BB962C8B-B14F-4D97-AF65-F5344CB8AC3E}">
        <p14:creationId xmlns:p14="http://schemas.microsoft.com/office/powerpoint/2010/main" val="3159095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you’ll want to follow the procedures on how to get the other state wage and tax information onto the W2 by processing the necessary manual year to date adjustments.  The deadline to do that is </a:t>
            </a:r>
            <a:r>
              <a:rPr lang="en-US" b="1" dirty="0"/>
              <a:t>January 7</a:t>
            </a:r>
            <a:r>
              <a:rPr lang="en-US" b="1" baseline="30000" dirty="0"/>
              <a:t>th</a:t>
            </a:r>
            <a:r>
              <a:rPr lang="en-US" dirty="0"/>
              <a:t>.  </a:t>
            </a:r>
          </a:p>
          <a:p>
            <a:endParaRPr lang="en-US" dirty="0"/>
          </a:p>
          <a:p>
            <a:r>
              <a:rPr lang="en-US" dirty="0"/>
              <a:t>If you aren’t using HRMS or miss that deadline, you can log into your Social Security Administration’s Business Services account and include that on the W2 for the employee without submitting the form through their portal.  </a:t>
            </a:r>
          </a:p>
          <a:p>
            <a:endParaRPr lang="en-US" dirty="0"/>
          </a:p>
          <a:p>
            <a:r>
              <a:rPr lang="en-US" dirty="0"/>
              <a:t>New for OOS automated process: HRMS will add OR and ID w/h info to the employee’s w-2 for amounts collected systematically.  Any taxes collected using the manual method will still need manual adjustments!</a:t>
            </a:r>
          </a:p>
        </p:txBody>
      </p:sp>
      <p:sp>
        <p:nvSpPr>
          <p:cNvPr id="4" name="Slide Number Placeholder 3"/>
          <p:cNvSpPr>
            <a:spLocks noGrp="1"/>
          </p:cNvSpPr>
          <p:nvPr>
            <p:ph type="sldNum" sz="quarter" idx="5"/>
          </p:nvPr>
        </p:nvSpPr>
        <p:spPr/>
        <p:txBody>
          <a:bodyPr/>
          <a:lstStyle/>
          <a:p>
            <a:fld id="{58770E3E-7611-49E3-9AEA-3A90DE37498F}" type="slidenum">
              <a:rPr lang="en-US" smtClean="0"/>
              <a:t>15</a:t>
            </a:fld>
            <a:endParaRPr lang="en-US"/>
          </a:p>
        </p:txBody>
      </p:sp>
    </p:spTree>
    <p:extLst>
      <p:ext uri="{BB962C8B-B14F-4D97-AF65-F5344CB8AC3E}">
        <p14:creationId xmlns:p14="http://schemas.microsoft.com/office/powerpoint/2010/main" val="4151196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ea typeface="Times New Roman" panose="02020603050405020304" pitchFamily="18" charset="0"/>
              </a:rPr>
              <a:t>If you have to do a manual tax deposit, the JV needs to be sent to the Office of the State Treasurer by 11:30 am in order to process for the next day settlement.  Here’s a link to the instructions and form.  You still must enter the manual year to date adjustments in PU19.  </a:t>
            </a:r>
          </a:p>
          <a:p>
            <a:endParaRPr lang="en-US" dirty="0">
              <a:effectLst/>
              <a:ea typeface="Times New Roman" panose="02020603050405020304" pitchFamily="18" charset="0"/>
            </a:endParaRPr>
          </a:p>
          <a:p>
            <a:r>
              <a:rPr lang="en-US" dirty="0">
                <a:effectLst/>
                <a:ea typeface="Times New Roman" panose="02020603050405020304" pitchFamily="18" charset="0"/>
              </a:rPr>
              <a:t>Some reasons why you would do a manual tax deposit are:  you accounted for a taxable meal or gift card, etc. and the employee didn't have wages, which will show a balance due on your 941.  Or if you need to pay an employee after period 24 has exited, but prior to December 31st.</a:t>
            </a:r>
            <a:endParaRPr lang="en-US" dirty="0"/>
          </a:p>
          <a:p>
            <a:endParaRPr lang="en-US" dirty="0"/>
          </a:p>
          <a:p>
            <a:r>
              <a:rPr lang="en-US" dirty="0">
                <a:effectLst/>
                <a:ea typeface="Times New Roman" panose="02020603050405020304" pitchFamily="18" charset="0"/>
              </a:rPr>
              <a:t>It’s always a good idea for your Accounting Office to review what signatures are on file with OST.  Doing so will ensure that your agency has the right people in place for year-and and beyond.  </a:t>
            </a:r>
            <a:r>
              <a:rPr lang="en-US" i="1" dirty="0">
                <a:effectLst/>
                <a:ea typeface="Times New Roman" panose="02020603050405020304" pitchFamily="18" charset="0"/>
              </a:rPr>
              <a:t>This is especially important due to the large number of agencies still working remotely and the increased time it takes to get new authorized signers added for your agency.</a:t>
            </a:r>
            <a:endParaRPr lang="en-US" dirty="0">
              <a:effectLs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16</a:t>
            </a:fld>
            <a:endParaRPr lang="en-US"/>
          </a:p>
        </p:txBody>
      </p:sp>
    </p:spTree>
    <p:extLst>
      <p:ext uri="{BB962C8B-B14F-4D97-AF65-F5344CB8AC3E}">
        <p14:creationId xmlns:p14="http://schemas.microsoft.com/office/powerpoint/2010/main" val="741093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several resources available for payroll on OFM’s website.  We have Chapter 25 in SAAM, the State Administrative and Accounting Manual.  We have a Payroll Resources website, which has information about deceased employees, the state pay dates, payroll card info; garnishments and overpayments; comp time cash out for terminating employees; and a mid-period transfer template, just to name a few of the items.</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17</a:t>
            </a:fld>
            <a:endParaRPr lang="en-US"/>
          </a:p>
        </p:txBody>
      </p:sp>
    </p:spTree>
    <p:extLst>
      <p:ext uri="{BB962C8B-B14F-4D97-AF65-F5344CB8AC3E}">
        <p14:creationId xmlns:p14="http://schemas.microsoft.com/office/powerpoint/2010/main" val="2173447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the rates and limits for next year.  </a:t>
            </a:r>
          </a:p>
          <a:p>
            <a:endParaRPr lang="en-US" dirty="0"/>
          </a:p>
          <a:p>
            <a:r>
              <a:rPr lang="en-US" dirty="0"/>
              <a:t>The social security wage base is increasing to $</a:t>
            </a:r>
            <a:r>
              <a:rPr lang="en-US" b="1" dirty="0"/>
              <a:t>176,100</a:t>
            </a:r>
            <a:r>
              <a:rPr lang="en-US" dirty="0"/>
              <a:t> for 2025.  Both the employee and employer tax rates remains at 6.2% each.  Employees that are at or near the max that end up transferring into your agency from another HRMS agency, follow the procedures to make sure social security is not deducted.  I’ve included a link to the procedures.  </a:t>
            </a:r>
          </a:p>
          <a:p>
            <a:endParaRPr lang="en-US" dirty="0"/>
          </a:p>
          <a:p>
            <a:r>
              <a:rPr lang="en-US" dirty="0"/>
              <a:t>The Medicare tax rates remains at 1.45% each.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18</a:t>
            </a:fld>
            <a:endParaRPr lang="en-US"/>
          </a:p>
        </p:txBody>
      </p:sp>
    </p:spTree>
    <p:extLst>
      <p:ext uri="{BB962C8B-B14F-4D97-AF65-F5344CB8AC3E}">
        <p14:creationId xmlns:p14="http://schemas.microsoft.com/office/powerpoint/2010/main" val="467661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the time of this training, the milage rate remains at $0.67 per mile.  </a:t>
            </a:r>
          </a:p>
          <a:p>
            <a:endParaRPr lang="en-US" dirty="0"/>
          </a:p>
          <a:p>
            <a:r>
              <a:rPr lang="en-US" dirty="0"/>
              <a:t>And both the qualified parking provided by the employer as well as the transit passes and vanpool privileges are projected to increase to </a:t>
            </a:r>
            <a:r>
              <a:rPr lang="en-US" b="1" dirty="0"/>
              <a:t>$325</a:t>
            </a:r>
            <a:r>
              <a:rPr lang="en-US" dirty="0"/>
              <a:t> per month in 2025.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19</a:t>
            </a:fld>
            <a:endParaRPr lang="en-US"/>
          </a:p>
        </p:txBody>
      </p:sp>
    </p:spTree>
    <p:extLst>
      <p:ext uri="{BB962C8B-B14F-4D97-AF65-F5344CB8AC3E}">
        <p14:creationId xmlns:p14="http://schemas.microsoft.com/office/powerpoint/2010/main" val="2958457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compensation limits for retirement is increasing to $350,000 for 2025.  </a:t>
            </a:r>
          </a:p>
          <a:p>
            <a:endParaRPr lang="en-US" dirty="0"/>
          </a:p>
          <a:p>
            <a:r>
              <a:rPr lang="en-US" dirty="0"/>
              <a:t>The amount that employees can contribute to Deferred Comp is increasing to $23,500 (Pretax and/or Roth) The catch-up option for participants 50 and older is also increasing to $31,000.  And lastly the special catch-up for participants close to retirement is increasing to $47,000.</a:t>
            </a:r>
          </a:p>
          <a:p>
            <a:endParaRPr lang="en-US" dirty="0"/>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20</a:t>
            </a:fld>
            <a:endParaRPr lang="en-US"/>
          </a:p>
        </p:txBody>
      </p:sp>
    </p:spTree>
    <p:extLst>
      <p:ext uri="{BB962C8B-B14F-4D97-AF65-F5344CB8AC3E}">
        <p14:creationId xmlns:p14="http://schemas.microsoft.com/office/powerpoint/2010/main" val="176606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things to consider for completing your year end planning:  </a:t>
            </a:r>
          </a:p>
          <a:p>
            <a:r>
              <a:rPr lang="en-US" dirty="0"/>
              <a:t>Look at the lessons learned from last year.</a:t>
            </a:r>
          </a:p>
          <a:p>
            <a:r>
              <a:rPr lang="en-US" dirty="0"/>
              <a:t>Complete an internal calendar for different things to consider, such as address changes for W-2’s and other mailings, cash allowances, taxable travel, and anything else you identify.  </a:t>
            </a:r>
          </a:p>
          <a:p>
            <a:r>
              <a:rPr lang="en-US" dirty="0"/>
              <a:t>You’ll also want to coordinate with other offices in your agency like HR for any last minute new hires or separations; the accounts payable office to make sure the 1099’s for deceased employees are ready to go; and the travel desk.  </a:t>
            </a:r>
          </a:p>
          <a:p>
            <a:r>
              <a:rPr lang="en-US" dirty="0"/>
              <a:t>With folks wanting to take time off for the holidays, make sure you have enough coverage in December and January.  </a:t>
            </a:r>
          </a:p>
          <a:p>
            <a:r>
              <a:rPr lang="en-US" dirty="0"/>
              <a:t>Unexpected power outages, VPN issues and potential bad weather, try to be as prepared as possible.  </a:t>
            </a:r>
          </a:p>
          <a:p>
            <a:r>
              <a:rPr lang="en-US" dirty="0"/>
              <a:t>Remember the 2012 and 2019 storms!</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3</a:t>
            </a:fld>
            <a:endParaRPr lang="en-US"/>
          </a:p>
        </p:txBody>
      </p:sp>
    </p:spTree>
    <p:extLst>
      <p:ext uri="{BB962C8B-B14F-4D97-AF65-F5344CB8AC3E}">
        <p14:creationId xmlns:p14="http://schemas.microsoft.com/office/powerpoint/2010/main" val="1612119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21</a:t>
            </a:fld>
            <a:endParaRPr lang="en-US"/>
          </a:p>
        </p:txBody>
      </p:sp>
    </p:spTree>
    <p:extLst>
      <p:ext uri="{BB962C8B-B14F-4D97-AF65-F5344CB8AC3E}">
        <p14:creationId xmlns:p14="http://schemas.microsoft.com/office/powerpoint/2010/main" val="1186681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part of the Affordable Care Act, it’s required for employers to report the total cost of employer sponsored health coverage on the employee’s W2.  This became effective in 2012.  This is listed in box 12 using code DD.  Please note that the employer provided health insurance doesn’t equal employee premiums plus the state share.  The amount listed on the employee’s W2 is the amount sent to the providers by Health Care Authority and the amounts can differ from one employee to the next because it will depend on who is covered and the plan the employee has chosen.  </a:t>
            </a:r>
          </a:p>
          <a:p>
            <a:endParaRPr lang="en-US" dirty="0"/>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22</a:t>
            </a:fld>
            <a:endParaRPr lang="en-US"/>
          </a:p>
        </p:txBody>
      </p:sp>
    </p:spTree>
    <p:extLst>
      <p:ext uri="{BB962C8B-B14F-4D97-AF65-F5344CB8AC3E}">
        <p14:creationId xmlns:p14="http://schemas.microsoft.com/office/powerpoint/2010/main" val="2654817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Remember to process any necessary health adjustments in HRMS for employees that are newly eligible or employees transferring in or out of your agency.  That will help ensure the employee’s W2 is accurately reporting the data for Box 12.</a:t>
            </a:r>
          </a:p>
          <a:p>
            <a:endParaRPr lang="en-US" dirty="0"/>
          </a:p>
          <a:p>
            <a:r>
              <a:rPr lang="en-US" dirty="0"/>
              <a:t>And be sure to reconcile your health insurance GL on a regular basis.  </a:t>
            </a:r>
          </a:p>
          <a:p>
            <a:endParaRPr lang="en-US" dirty="0"/>
          </a:p>
          <a:p>
            <a:r>
              <a:rPr lang="en-US" dirty="0"/>
              <a:t>The HRMS Health Care Activity Report will help identify your discrepancies.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23</a:t>
            </a:fld>
            <a:endParaRPr lang="en-US"/>
          </a:p>
        </p:txBody>
      </p:sp>
    </p:spTree>
    <p:extLst>
      <p:ext uri="{BB962C8B-B14F-4D97-AF65-F5344CB8AC3E}">
        <p14:creationId xmlns:p14="http://schemas.microsoft.com/office/powerpoint/2010/main" val="816348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dirty="0">
                <a:effectLst/>
                <a:ea typeface="Times New Roman" panose="02020603050405020304" pitchFamily="18" charset="0"/>
              </a:rPr>
              <a:t>And a little bit more about the 1095s</a:t>
            </a:r>
          </a:p>
          <a:p>
            <a:pPr marL="342900" marR="0" lvl="0"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Who prepares Forms 1095-C and 1094-C?</a:t>
            </a:r>
          </a:p>
          <a:p>
            <a:pPr marL="342900" marR="0" lvl="0"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HCA is designated by the governor to prepare the forms for all state agencies and higher education institutions.</a:t>
            </a:r>
          </a:p>
          <a:p>
            <a:pPr marL="342900" marR="0" lvl="0"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The 1095-C is provided to any employee who was determined to be “full time” for at least one month of the report year; or, to Uniform Medical Plan subscribers who were enrolled at least one month of the report year.  It provides employee/subscriber level details.  The 1094-C is provided to IRS and summarizes the employer-level offer of medical coverage information (think W-2 and W-3).</a:t>
            </a:r>
          </a:p>
          <a:p>
            <a:pPr marL="0" marR="0" lvl="0" indent="0">
              <a:spcBef>
                <a:spcPts val="0"/>
              </a:spcBef>
              <a:spcAft>
                <a:spcPts val="0"/>
              </a:spcAft>
              <a:buFont typeface="Symbol" panose="05050102010706020507" pitchFamily="18" charset="2"/>
              <a:buNone/>
            </a:pPr>
            <a:endParaRPr lang="en-US" sz="1200" dirty="0">
              <a:effectLst/>
              <a:ea typeface="Times New Roman" panose="02020603050405020304" pitchFamily="18" charset="0"/>
            </a:endParaRPr>
          </a:p>
          <a:p>
            <a:pPr marL="228600" indent="-228600">
              <a:buFont typeface="Wingdings" panose="05000000000000000000" pitchFamily="2" charset="2"/>
              <a:buChar char=""/>
            </a:pPr>
            <a:r>
              <a:rPr lang="en-US" b="0" dirty="0">
                <a:effectLst/>
                <a:ea typeface="Times New Roman" panose="02020603050405020304" pitchFamily="18" charset="0"/>
              </a:rPr>
              <a:t>These forms will have the </a:t>
            </a:r>
            <a:r>
              <a:rPr lang="en-US" b="1" dirty="0">
                <a:effectLst/>
                <a:ea typeface="Times New Roman" panose="02020603050405020304" pitchFamily="18" charset="0"/>
              </a:rPr>
              <a:t>employer’s </a:t>
            </a:r>
            <a:r>
              <a:rPr lang="en-US" dirty="0">
                <a:effectLst/>
                <a:ea typeface="Times New Roman" panose="02020603050405020304" pitchFamily="18" charset="0"/>
              </a:rPr>
              <a:t>name, EIN, address, employer contact person, HCA contact person.</a:t>
            </a:r>
          </a:p>
          <a:p>
            <a:pPr marL="0" marR="0" lvl="0" indent="0">
              <a:spcBef>
                <a:spcPts val="0"/>
              </a:spcBef>
              <a:spcAft>
                <a:spcPts val="0"/>
              </a:spcAft>
              <a:buFont typeface="Symbol" panose="05050102010706020507" pitchFamily="18" charset="2"/>
              <a:buNone/>
            </a:pPr>
            <a:endParaRPr lang="en-US" dirty="0">
              <a:effectLst/>
              <a:ea typeface="Times New Roman" panose="02020603050405020304" pitchFamily="18" charset="0"/>
            </a:endParaRPr>
          </a:p>
          <a:p>
            <a:pPr marL="171450" indent="-171450">
              <a:buFont typeface="Arial" panose="020B0604020202020204" pitchFamily="34" charset="0"/>
              <a:buChar char="•"/>
            </a:pPr>
            <a:r>
              <a:rPr lang="en-US" sz="1200" dirty="0">
                <a:effectLst/>
                <a:ea typeface="Times New Roman" panose="02020603050405020304" pitchFamily="18" charset="0"/>
              </a:rPr>
              <a:t>Forms are distributed in January to meet the California state individual mandate deadline for those employees or former employees who live in California. </a:t>
            </a:r>
          </a:p>
          <a:p>
            <a:pPr marL="171450" indent="-171450">
              <a:buFont typeface="Arial" panose="020B0604020202020204" pitchFamily="34" charset="0"/>
              <a:buChar char="•"/>
            </a:pPr>
            <a:r>
              <a:rPr lang="en-US" sz="1200" dirty="0">
                <a:effectLst/>
                <a:ea typeface="Times New Roman" panose="02020603050405020304" pitchFamily="18" charset="0"/>
              </a:rPr>
              <a:t>HCA also completes the reporting to 4 other states besides WA and CA for the states that have established a state-level individual mandate.  Enrollment is reported for employees or former employees who are residents of those states and who enrolled in UMP coverage during the report year. </a:t>
            </a:r>
          </a:p>
          <a:p>
            <a:pPr marL="171450" indent="-171450">
              <a:buFont typeface="Arial" panose="020B0604020202020204" pitchFamily="34" charset="0"/>
              <a:buChar char="•"/>
            </a:pPr>
            <a:r>
              <a:rPr lang="en-US" sz="1200" dirty="0">
                <a:effectLst/>
                <a:ea typeface="Times New Roman" panose="02020603050405020304" pitchFamily="18" charset="0"/>
              </a:rPr>
              <a:t>If you have questions about the 1095s, please send a message through HCA’s Support Portal.  I’ve also listed a link to the ACA guidance page.</a:t>
            </a:r>
          </a:p>
          <a:p>
            <a:endParaRPr lang="en-US" dirty="0"/>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24</a:t>
            </a:fld>
            <a:endParaRPr lang="en-US"/>
          </a:p>
        </p:txBody>
      </p:sp>
    </p:spTree>
    <p:extLst>
      <p:ext uri="{BB962C8B-B14F-4D97-AF65-F5344CB8AC3E}">
        <p14:creationId xmlns:p14="http://schemas.microsoft.com/office/powerpoint/2010/main" val="2099630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the employee opts in, they will not receive a paper W2 mailed to them.  We are also working on improving the accessibility of the online version. </a:t>
            </a:r>
          </a:p>
        </p:txBody>
      </p:sp>
      <p:sp>
        <p:nvSpPr>
          <p:cNvPr id="4" name="Slide Number Placeholder 3"/>
          <p:cNvSpPr>
            <a:spLocks noGrp="1"/>
          </p:cNvSpPr>
          <p:nvPr>
            <p:ph type="sldNum" sz="quarter" idx="5"/>
          </p:nvPr>
        </p:nvSpPr>
        <p:spPr/>
        <p:txBody>
          <a:bodyPr/>
          <a:lstStyle/>
          <a:p>
            <a:fld id="{58770E3E-7611-49E3-9AEA-3A90DE37498F}" type="slidenum">
              <a:rPr lang="en-US" smtClean="0"/>
              <a:t>25</a:t>
            </a:fld>
            <a:endParaRPr lang="en-US"/>
          </a:p>
        </p:txBody>
      </p:sp>
    </p:spTree>
    <p:extLst>
      <p:ext uri="{BB962C8B-B14F-4D97-AF65-F5344CB8AC3E}">
        <p14:creationId xmlns:p14="http://schemas.microsoft.com/office/powerpoint/2010/main" val="2004700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PFML follows the same social security wage base, the gross wages subject to PFML is increasing to $176,100.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premiums accrue in your payroll revolving account, account 035, and general ledger 5180.  The employer premiums are recorded using </a:t>
            </a:r>
            <a:r>
              <a:rPr lang="en-US" dirty="0" err="1"/>
              <a:t>subobject</a:t>
            </a:r>
            <a:r>
              <a:rPr lang="en-US" dirty="0"/>
              <a:t> BK.  Be sure to pay ESD the amount that they invoice.  And move any rounding amounts back to the agency operating account.  We have a document posted on the OFM Payroll Resources website that illustrates those transactions.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26</a:t>
            </a:fld>
            <a:endParaRPr lang="en-US"/>
          </a:p>
        </p:txBody>
      </p:sp>
    </p:spTree>
    <p:extLst>
      <p:ext uri="{BB962C8B-B14F-4D97-AF65-F5344CB8AC3E}">
        <p14:creationId xmlns:p14="http://schemas.microsoft.com/office/powerpoint/2010/main" val="3730281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premiums are accruing in your payroll revolving account, account 035, general ledger 5183.  And since the premiums are for employees only, there is no </a:t>
            </a:r>
            <a:r>
              <a:rPr lang="en-US" dirty="0" err="1"/>
              <a:t>subobject</a:t>
            </a:r>
            <a:r>
              <a:rPr lang="en-US" dirty="0"/>
              <a:t> for LTSS.  There’s also no limit on the amount of wages subject to LTSS.  </a:t>
            </a:r>
          </a:p>
          <a:p>
            <a:endParaRPr lang="en-US" dirty="0"/>
          </a:p>
          <a:p>
            <a:r>
              <a:rPr lang="en-US" dirty="0"/>
              <a:t>As a reminder, the localization rules are applied the same for both LTSS and PFML.  This means if the employee’s work is non-localized, you will need to ensure the proper exemption indicator is in place for each of the tax types for PFML and LTSS, which is Exempt, not reportable “Y”.</a:t>
            </a:r>
          </a:p>
          <a:p>
            <a:endParaRPr lang="en-US" dirty="0"/>
          </a:p>
          <a:p>
            <a:r>
              <a:rPr lang="en-US" dirty="0"/>
              <a:t>If the employee has an ESD approved exemption, use the Exempt, reportable indicator “R”. </a:t>
            </a:r>
          </a:p>
          <a:p>
            <a:endParaRPr lang="en-US" dirty="0"/>
          </a:p>
          <a:p>
            <a:r>
              <a:rPr lang="en-US" dirty="0"/>
              <a:t>Here are a couple of links to the FAQ’s for employees and the employer Q &amp; A documents, last updated on October 5, 2023.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27</a:t>
            </a:fld>
            <a:endParaRPr lang="en-US"/>
          </a:p>
        </p:txBody>
      </p:sp>
    </p:spTree>
    <p:extLst>
      <p:ext uri="{BB962C8B-B14F-4D97-AF65-F5344CB8AC3E}">
        <p14:creationId xmlns:p14="http://schemas.microsoft.com/office/powerpoint/2010/main" val="1059078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done, I promise.  </a:t>
            </a:r>
          </a:p>
          <a:p>
            <a:r>
              <a:rPr lang="en-US" dirty="0"/>
              <a:t>A lot of you have employees that are teleworking outside of the state of WA, so I want to take this opportunity to remind folks that we have some guidance and resources available on the state HR website as well as the HRMS Support Hub.  </a:t>
            </a:r>
          </a:p>
          <a:p>
            <a:endParaRPr lang="en-US" dirty="0"/>
          </a:p>
          <a:p>
            <a:r>
              <a:rPr lang="en-US" dirty="0"/>
              <a:t>The guidance is intended to help balance finding qualified candidates while ensuring the reinvestment of taxpayer dollars goes back in our WA state communities.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28</a:t>
            </a:fld>
            <a:endParaRPr lang="en-US"/>
          </a:p>
        </p:txBody>
      </p:sp>
    </p:spTree>
    <p:extLst>
      <p:ext uri="{BB962C8B-B14F-4D97-AF65-F5344CB8AC3E}">
        <p14:creationId xmlns:p14="http://schemas.microsoft.com/office/powerpoint/2010/main" val="1906563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list of just a few of the things to consider for out of state telework.  </a:t>
            </a:r>
          </a:p>
          <a:p>
            <a:endParaRPr lang="en-US" dirty="0"/>
          </a:p>
          <a:p>
            <a:r>
              <a:rPr lang="en-US" sz="1200" dirty="0">
                <a:effectLst/>
                <a:latin typeface="Calibri" panose="020F0502020204030204" pitchFamily="34" charset="0"/>
                <a:ea typeface="Calibri" panose="020F0502020204030204" pitchFamily="34" charset="0"/>
              </a:rPr>
              <a:t>Reminder!  Employers need to be well versed in that state’s tax law, for example, the employer will still need to determine which employees are subject to which taxes.</a:t>
            </a:r>
          </a:p>
          <a:p>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In addition, the employer will still need to follow the other states minimum wage laws, break and meal period laws, overtime laws, as well as many other types of laws around leave, pay, benefits, etc. as none of this will be built into HRMS.</a:t>
            </a:r>
            <a:endParaRPr lang="en-US" dirty="0"/>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29</a:t>
            </a:fld>
            <a:endParaRPr lang="en-US"/>
          </a:p>
        </p:txBody>
      </p:sp>
    </p:spTree>
    <p:extLst>
      <p:ext uri="{BB962C8B-B14F-4D97-AF65-F5344CB8AC3E}">
        <p14:creationId xmlns:p14="http://schemas.microsoft.com/office/powerpoint/2010/main" val="595272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list of just a few of the things to consider for out of state telework.  </a:t>
            </a:r>
          </a:p>
          <a:p>
            <a:endParaRPr lang="en-US" dirty="0"/>
          </a:p>
          <a:p>
            <a:r>
              <a:rPr lang="en-US" sz="1200" dirty="0">
                <a:effectLst/>
                <a:latin typeface="Calibri" panose="020F0502020204030204" pitchFamily="34" charset="0"/>
                <a:ea typeface="Calibri" panose="020F0502020204030204" pitchFamily="34" charset="0"/>
              </a:rPr>
              <a:t>Reminder!  Employers need to be well versed in that state’s tax law, for example, the employer will still need to determine which employees are subject to which taxes.</a:t>
            </a:r>
          </a:p>
          <a:p>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In addition, the employer will still need to follow the other states minimum wage laws, break and meal period laws, overtime laws, as well as many other types of laws around leave, pay, benefits, etc. as none of this will be built into HRMS.</a:t>
            </a:r>
            <a:endParaRPr lang="en-US" dirty="0"/>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30</a:t>
            </a:fld>
            <a:endParaRPr lang="en-US"/>
          </a:p>
        </p:txBody>
      </p:sp>
    </p:spTree>
    <p:extLst>
      <p:ext uri="{BB962C8B-B14F-4D97-AF65-F5344CB8AC3E}">
        <p14:creationId xmlns:p14="http://schemas.microsoft.com/office/powerpoint/2010/main" val="147404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 you have to process any manual payments or manual tax deposits we have instructions on the OFM Payroll Resources and the Office of the State Treasurer websites.  </a:t>
            </a:r>
          </a:p>
          <a:p>
            <a:r>
              <a:rPr lang="en-US" dirty="0"/>
              <a:t>During your year end planning, talk about what you can do to prevent these from occurring.  </a:t>
            </a:r>
          </a:p>
          <a:p>
            <a:endParaRPr lang="en-US" dirty="0"/>
          </a:p>
          <a:p>
            <a:r>
              <a:rPr lang="en-US" dirty="0"/>
              <a:t>Be sure to run your 941 and W3 in HRMS after each payday and reconcile your deposits; balance your 941 to W-2; and prior to finalizing your 941 check for a balance due on line 14 or a refund on line 15.  Remember to check for errors and warnings in PU19.  </a:t>
            </a:r>
          </a:p>
          <a:p>
            <a:endParaRPr lang="en-US" dirty="0"/>
          </a:p>
          <a:p>
            <a:r>
              <a:rPr lang="en-US" dirty="0"/>
              <a:t>Reconciling the 941 should be done throughout the year.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4</a:t>
            </a:fld>
            <a:endParaRPr lang="en-US"/>
          </a:p>
        </p:txBody>
      </p:sp>
    </p:spTree>
    <p:extLst>
      <p:ext uri="{BB962C8B-B14F-4D97-AF65-F5344CB8AC3E}">
        <p14:creationId xmlns:p14="http://schemas.microsoft.com/office/powerpoint/2010/main" val="175936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list of just a few of the things to consider for out of state telework.  </a:t>
            </a:r>
          </a:p>
          <a:p>
            <a:endParaRPr lang="en-US" dirty="0"/>
          </a:p>
          <a:p>
            <a:r>
              <a:rPr lang="en-US" sz="1200" dirty="0">
                <a:effectLst/>
                <a:latin typeface="Calibri" panose="020F0502020204030204" pitchFamily="34" charset="0"/>
                <a:ea typeface="Calibri" panose="020F0502020204030204" pitchFamily="34" charset="0"/>
              </a:rPr>
              <a:t>Reminder!  Employers need to be well versed in that state’s tax law, for example, the employer will still need to determine which employees are subject to which taxes.</a:t>
            </a:r>
          </a:p>
          <a:p>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In addition, the employer will still need to follow the other states minimum wage laws, break and meal period laws, overtime laws, as well as many other types of laws around leave, pay, benefits, etc. as none of this will be built into HRMS.</a:t>
            </a:r>
            <a:endParaRPr lang="en-US" dirty="0"/>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31</a:t>
            </a:fld>
            <a:endParaRPr lang="en-US"/>
          </a:p>
        </p:txBody>
      </p:sp>
    </p:spTree>
    <p:extLst>
      <p:ext uri="{BB962C8B-B14F-4D97-AF65-F5344CB8AC3E}">
        <p14:creationId xmlns:p14="http://schemas.microsoft.com/office/powerpoint/2010/main" val="2551508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900">
              <a:solidFill>
                <a:srgbClr val="FF0000"/>
              </a:solidFill>
            </a:endParaRPr>
          </a:p>
          <a:p>
            <a:pPr algn="l"/>
            <a:r>
              <a:rPr lang="en-US"/>
              <a:t>To change this image: </a:t>
            </a:r>
          </a:p>
          <a:p>
            <a:pPr algn="l"/>
            <a:r>
              <a:rPr lang="en-US"/>
              <a:t>Move or send the transparent/color shape backward. Then right click image &gt; Select “Change Picture”</a:t>
            </a:r>
          </a:p>
          <a:p>
            <a:endParaRPr lang="en-US"/>
          </a:p>
        </p:txBody>
      </p:sp>
      <p:sp>
        <p:nvSpPr>
          <p:cNvPr id="4" name="Slide Number Placeholder 3"/>
          <p:cNvSpPr>
            <a:spLocks noGrp="1"/>
          </p:cNvSpPr>
          <p:nvPr>
            <p:ph type="sldNum" sz="quarter" idx="5"/>
          </p:nvPr>
        </p:nvSpPr>
        <p:spPr/>
        <p:txBody>
          <a:bodyPr/>
          <a:lstStyle/>
          <a:p>
            <a:fld id="{A4387895-10BA-42DE-A42D-D7FA65C7A274}" type="slidenum">
              <a:rPr lang="en-US" smtClean="0"/>
              <a:t>32</a:t>
            </a:fld>
            <a:endParaRPr lang="en-US"/>
          </a:p>
        </p:txBody>
      </p:sp>
    </p:spTree>
    <p:extLst>
      <p:ext uri="{BB962C8B-B14F-4D97-AF65-F5344CB8AC3E}">
        <p14:creationId xmlns:p14="http://schemas.microsoft.com/office/powerpoint/2010/main" val="1924519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33</a:t>
            </a:fld>
            <a:endParaRPr lang="en-US"/>
          </a:p>
        </p:txBody>
      </p:sp>
    </p:spTree>
    <p:extLst>
      <p:ext uri="{BB962C8B-B14F-4D97-AF65-F5344CB8AC3E}">
        <p14:creationId xmlns:p14="http://schemas.microsoft.com/office/powerpoint/2010/main" val="279871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Verify with your accounts payable office that they have what they need for the 1099s for amounts paid for deceased employees.  </a:t>
            </a:r>
          </a:p>
          <a:p>
            <a:r>
              <a:rPr lang="en-US" dirty="0"/>
              <a:t>And it’s the gross pay, less any deferrals, that should be reported in Box 3 on the 1099, other income.  </a:t>
            </a:r>
          </a:p>
          <a:p>
            <a:r>
              <a:rPr lang="en-US" dirty="0"/>
              <a:t>You should use wage type 3102 for the net pay.  That will accrue the money in GL 5145, which is due to deceased employees.  </a:t>
            </a:r>
          </a:p>
          <a:p>
            <a:r>
              <a:rPr lang="en-US" dirty="0"/>
              <a:t>If your agency is using Account Ability for 1099s, keep in mind there is a deadline to get things updated in order to meet the IRS requirement of January 31</a:t>
            </a:r>
            <a:r>
              <a:rPr lang="en-US" baseline="30000" dirty="0"/>
              <a:t>st</a:t>
            </a:r>
            <a:r>
              <a:rPr lang="en-US" dirty="0"/>
              <a:t>.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5</a:t>
            </a:fld>
            <a:endParaRPr lang="en-US"/>
          </a:p>
        </p:txBody>
      </p:sp>
    </p:spTree>
    <p:extLst>
      <p:ext uri="{BB962C8B-B14F-4D97-AF65-F5344CB8AC3E}">
        <p14:creationId xmlns:p14="http://schemas.microsoft.com/office/powerpoint/2010/main" val="278655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off-cycle workbench for 2024 is December 16</a:t>
            </a:r>
            <a:r>
              <a:rPr lang="en-US" baseline="30000" dirty="0"/>
              <a:t>th</a:t>
            </a:r>
            <a:r>
              <a:rPr lang="en-US" dirty="0"/>
              <a:t>.  This is the last day for cancellations in HRMS.  </a:t>
            </a:r>
          </a:p>
          <a:p>
            <a:endParaRPr lang="en-US" dirty="0"/>
          </a:p>
          <a:p>
            <a:r>
              <a:rPr lang="en-US" dirty="0"/>
              <a:t>And the last pay day of the year is December 24th.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6</a:t>
            </a:fld>
            <a:endParaRPr lang="en-US"/>
          </a:p>
        </p:txBody>
      </p:sp>
    </p:spTree>
    <p:extLst>
      <p:ext uri="{BB962C8B-B14F-4D97-AF65-F5344CB8AC3E}">
        <p14:creationId xmlns:p14="http://schemas.microsoft.com/office/powerpoint/2010/main" val="33301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sending out the 2024 4</a:t>
            </a:r>
            <a:r>
              <a:rPr lang="en-US" baseline="30000" dirty="0"/>
              <a:t>th</a:t>
            </a:r>
            <a:r>
              <a:rPr lang="en-US" dirty="0"/>
              <a:t> quarter 941, make sure your 941 is in balance.  That will help you avoid any penalties with the IRS, Social Security, or both.  </a:t>
            </a:r>
          </a:p>
          <a:p>
            <a:r>
              <a:rPr lang="en-US" dirty="0"/>
              <a:t>And once the statewide process to generate the W2s has started, if you have any additional manual adjustments, this will mean you have to do a W2c.  The last day for entering any manual year to date adjustments in PU19 is </a:t>
            </a:r>
            <a:r>
              <a:rPr lang="en-US" b="1" dirty="0"/>
              <a:t>January 7th</a:t>
            </a:r>
            <a:r>
              <a:rPr lang="en-US" dirty="0">
                <a:highlight>
                  <a:srgbClr val="FFFF00"/>
                </a:highlight>
              </a:rPr>
              <a:t>.  </a:t>
            </a:r>
            <a:r>
              <a:rPr lang="en-US" dirty="0"/>
              <a:t>Agencies will be locked out of PU19 starting on </a:t>
            </a:r>
            <a:r>
              <a:rPr lang="en-US" b="1" dirty="0">
                <a:highlight>
                  <a:srgbClr val="FFFF00"/>
                </a:highlight>
              </a:rPr>
              <a:t>January 8th </a:t>
            </a:r>
            <a:r>
              <a:rPr lang="en-US" dirty="0"/>
              <a:t>through the time period it takes to generate all of those W2s, which is usually mid-January.  </a:t>
            </a:r>
          </a:p>
          <a:p>
            <a:endParaRPr lang="en-US" dirty="0"/>
          </a:p>
          <a:p>
            <a:r>
              <a:rPr lang="en-US" dirty="0"/>
              <a:t>I know I sound repetitive, but don’t wait to reconcile, you should be </a:t>
            </a:r>
            <a:r>
              <a:rPr lang="en-US" b="1" dirty="0"/>
              <a:t>reconciling after every pay day.  </a:t>
            </a:r>
            <a:r>
              <a:rPr lang="en-US" dirty="0"/>
              <a:t>So don’t wait until January to start that process.  </a:t>
            </a:r>
          </a:p>
          <a:p>
            <a:endParaRPr lang="en-US" dirty="0"/>
          </a:p>
          <a:p>
            <a:r>
              <a:rPr lang="en-US" dirty="0"/>
              <a:t>But you do want to wait to finalize your 4</a:t>
            </a:r>
            <a:r>
              <a:rPr lang="en-US" baseline="30000" dirty="0"/>
              <a:t>th</a:t>
            </a:r>
            <a:r>
              <a:rPr lang="en-US" dirty="0"/>
              <a:t> quarter 941 until the filing date, which is January 31</a:t>
            </a:r>
            <a:r>
              <a:rPr lang="en-US" baseline="30000" dirty="0"/>
              <a:t>st</a:t>
            </a:r>
            <a:r>
              <a:rPr lang="en-US" dirty="0"/>
              <a:t>.  This will help you from having to do a 941x if something comes up and you’ve filed too early.  </a:t>
            </a:r>
          </a:p>
          <a:p>
            <a:endParaRPr lang="en-US" dirty="0"/>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7</a:t>
            </a:fld>
            <a:endParaRPr lang="en-US"/>
          </a:p>
        </p:txBody>
      </p:sp>
    </p:spTree>
    <p:extLst>
      <p:ext uri="{BB962C8B-B14F-4D97-AF65-F5344CB8AC3E}">
        <p14:creationId xmlns:p14="http://schemas.microsoft.com/office/powerpoint/2010/main" val="183264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employees that submitted an Exempt W4, those forms will expire on February 15</a:t>
            </a:r>
            <a:r>
              <a:rPr lang="en-US" baseline="30000" dirty="0"/>
              <a:t>th</a:t>
            </a:r>
            <a:r>
              <a:rPr lang="en-US" dirty="0"/>
              <a:t>.  You’ll want to run the Tax Exempt Status Report in HRMS to identify which employees claimed exempt after Day 4 for the December 10</a:t>
            </a:r>
            <a:r>
              <a:rPr lang="en-US" baseline="30000" dirty="0"/>
              <a:t>th</a:t>
            </a:r>
            <a:r>
              <a:rPr lang="en-US" dirty="0"/>
              <a:t> </a:t>
            </a:r>
            <a:r>
              <a:rPr lang="en-US" dirty="0" err="1"/>
              <a:t>paydate</a:t>
            </a:r>
            <a:r>
              <a:rPr lang="en-US" dirty="0"/>
              <a:t>.  </a:t>
            </a:r>
          </a:p>
          <a:p>
            <a:endParaRPr lang="en-US" dirty="0"/>
          </a:p>
          <a:p>
            <a:r>
              <a:rPr lang="en-US" dirty="0"/>
              <a:t>It’s a good idea to schedule a year-end debriefing meeting to go over what worked well and what are the areas that may need to improve.  </a:t>
            </a:r>
          </a:p>
          <a:p>
            <a:endParaRPr lang="en-US" dirty="0"/>
          </a:p>
          <a:p>
            <a:r>
              <a:rPr lang="en-US" dirty="0"/>
              <a:t>Take a look at next year’s payroll calendar, located on the HRMS Support Hub and look for early paydays and cutoffs.  </a:t>
            </a:r>
          </a:p>
          <a:p>
            <a:endParaRPr lang="en-US" dirty="0"/>
          </a:p>
          <a:p>
            <a:r>
              <a:rPr lang="en-US" dirty="0"/>
              <a:t>And throughout the year only make changes to an employee’s W4 record in HRMS (IT 0210), during the time period that they are active in your agency.  A change to those records that crosses business areas will very likely cause an out of balance issue in both agencies' payroll revolving account, account 035.</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8</a:t>
            </a:fld>
            <a:endParaRPr lang="en-US"/>
          </a:p>
        </p:txBody>
      </p:sp>
    </p:spTree>
    <p:extLst>
      <p:ext uri="{BB962C8B-B14F-4D97-AF65-F5344CB8AC3E}">
        <p14:creationId xmlns:p14="http://schemas.microsoft.com/office/powerpoint/2010/main" val="2207978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some assistance with fringe benefits, check out the IRS Publication 15-B as well as Publication 5137, which was updated in October of 2022.  </a:t>
            </a:r>
          </a:p>
          <a:p>
            <a:endParaRPr lang="en-US" dirty="0"/>
          </a:p>
          <a:p>
            <a:r>
              <a:rPr lang="en-US" dirty="0"/>
              <a:t>We also have a link to several webinars from the IRS.  This is a very handy resource page.  They range anywhere from 5 minutes in length to about an hour.  </a:t>
            </a:r>
          </a:p>
          <a:p>
            <a:endParaRPr lang="en-US" dirty="0"/>
          </a:p>
          <a:p>
            <a:r>
              <a:rPr lang="en-US" dirty="0">
                <a:highlight>
                  <a:srgbClr val="FFFF00"/>
                </a:highlight>
              </a:rPr>
              <a:t>If you need to call the IRS, here are a couple of numbers to use as well as our point of contact, Ekaterina </a:t>
            </a:r>
            <a:r>
              <a:rPr lang="en-US" dirty="0" err="1">
                <a:highlight>
                  <a:srgbClr val="FFFF00"/>
                </a:highlight>
              </a:rPr>
              <a:t>Rolan</a:t>
            </a:r>
            <a:endParaRPr lang="en-US" dirty="0">
              <a:highlight>
                <a:srgbClr val="FFFF00"/>
              </a:highlight>
            </a:endParaRPr>
          </a:p>
          <a:p>
            <a:endParaRPr lang="en-US" dirty="0">
              <a:highlight>
                <a:srgbClr val="FFFF00"/>
              </a:highlight>
            </a:endParaRPr>
          </a:p>
          <a:p>
            <a:r>
              <a:rPr lang="en-US" dirty="0">
                <a:highlight>
                  <a:srgbClr val="FFFF00"/>
                </a:highlight>
              </a:rPr>
              <a:t>Email is best</a:t>
            </a:r>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9</a:t>
            </a:fld>
            <a:endParaRPr lang="en-US"/>
          </a:p>
        </p:txBody>
      </p:sp>
    </p:spTree>
    <p:extLst>
      <p:ext uri="{BB962C8B-B14F-4D97-AF65-F5344CB8AC3E}">
        <p14:creationId xmlns:p14="http://schemas.microsoft.com/office/powerpoint/2010/main" val="3009065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IRS states that payroll payments made to a deceased employee are not subject to federal income tax.  </a:t>
            </a:r>
          </a:p>
          <a:p>
            <a:endParaRPr lang="en-US" dirty="0"/>
          </a:p>
          <a:p>
            <a:r>
              <a:rPr lang="en-US" dirty="0"/>
              <a:t>And all wage payments to a deceased employee, except sick leave buyouts, are subject to social security and Medicare taxes in the calendar year of death, but not in subsequent years.  </a:t>
            </a:r>
          </a:p>
          <a:p>
            <a:endParaRPr lang="en-US" dirty="0"/>
          </a:p>
          <a:p>
            <a:r>
              <a:rPr lang="en-US" dirty="0"/>
              <a:t>Sick leave buyouts made to deceased employees’ survivors are exempt from both social security and Medicare taxes.  </a:t>
            </a:r>
          </a:p>
          <a:p>
            <a:endParaRPr lang="en-US" dirty="0"/>
          </a:p>
          <a:p>
            <a:r>
              <a:rPr lang="en-US" dirty="0"/>
              <a:t>And the person, people, or estate that you paid will receive a 1099.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10</a:t>
            </a:fld>
            <a:endParaRPr lang="en-US"/>
          </a:p>
        </p:txBody>
      </p:sp>
    </p:spTree>
    <p:extLst>
      <p:ext uri="{BB962C8B-B14F-4D97-AF65-F5344CB8AC3E}">
        <p14:creationId xmlns:p14="http://schemas.microsoft.com/office/powerpoint/2010/main" val="388825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6.png"/><Relationship Id="rId3" Type="http://schemas.openxmlformats.org/officeDocument/2006/relationships/hyperlink" Target="https://www.instagram.com/washgov?fbclid=IwY2xjawD9UvZleHRuA2FlbQIxMAABHZ89fpJMMUNHIk_FXxgGY0W1RCV158J016SiUeJ-_erF8PhGbSl1sKB84Q_aem_Sx7-LrdyUMoHQW9sjzVD9w" TargetMode="External"/><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hyperlink" Target="http://ofm.wa.gov/" TargetMode="External"/><Relationship Id="rId1" Type="http://schemas.openxmlformats.org/officeDocument/2006/relationships/slideMaster" Target="../slideMasters/slideMaster1.xml"/><Relationship Id="rId6" Type="http://schemas.openxmlformats.org/officeDocument/2006/relationships/hyperlink" Target="https://www.facebook.com/profile.php?id=61562291397206" TargetMode="External"/><Relationship Id="rId11" Type="http://schemas.openxmlformats.org/officeDocument/2006/relationships/image" Target="../media/image13.svg"/><Relationship Id="rId5" Type="http://schemas.openxmlformats.org/officeDocument/2006/relationships/image" Target="../media/image9.sv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https://www.linkedin.com/company/82285406/admin/feed/posts/"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mal Presentation Title">
    <p:spTree>
      <p:nvGrpSpPr>
        <p:cNvPr id="1" name=""/>
        <p:cNvGrpSpPr/>
        <p:nvPr/>
      </p:nvGrpSpPr>
      <p:grpSpPr>
        <a:xfrm>
          <a:off x="0" y="0"/>
          <a:ext cx="0" cy="0"/>
          <a:chOff x="0" y="0"/>
          <a:chExt cx="0" cy="0"/>
        </a:xfrm>
      </p:grpSpPr>
      <p:sp>
        <p:nvSpPr>
          <p:cNvPr id="3" name="Dark_Blue_BG (Locked)">
            <a:extLst>
              <a:ext uri="{FF2B5EF4-FFF2-40B4-BE49-F238E27FC236}">
                <a16:creationId xmlns:a16="http://schemas.microsoft.com/office/drawing/2014/main" id="{9CB99DC0-A269-B095-648B-4C6A54F3BF0C}"/>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_Placeholder">
            <a:extLst>
              <a:ext uri="{FF2B5EF4-FFF2-40B4-BE49-F238E27FC236}">
                <a16:creationId xmlns:a16="http://schemas.microsoft.com/office/drawing/2014/main" id="{DB808114-4A33-993D-4AA0-E462D13901BF}"/>
              </a:ext>
            </a:extLst>
          </p:cNvPr>
          <p:cNvSpPr>
            <a:spLocks noGrp="1"/>
          </p:cNvSpPr>
          <p:nvPr>
            <p:ph type="body" sz="quarter" idx="13" hasCustomPrompt="1"/>
          </p:nvPr>
        </p:nvSpPr>
        <p:spPr>
          <a:xfrm>
            <a:off x="759181" y="834696"/>
            <a:ext cx="5693833" cy="438150"/>
          </a:xfrm>
        </p:spPr>
        <p:txBody>
          <a:bodyPr>
            <a:noAutofit/>
          </a:bodyPr>
          <a:lstStyle>
            <a:lvl1pPr marL="0" indent="0" algn="l" defTabSz="457200" rtl="0" eaLnBrk="1" latinLnBrk="0" hangingPunct="1">
              <a:buNone/>
              <a:defRPr lang="en-US" sz="3200" kern="1200" dirty="0" smtClean="0">
                <a:solidFill>
                  <a:schemeClr val="accent6"/>
                </a:solidFill>
                <a:latin typeface="+mn-lt"/>
                <a:ea typeface="Segoe UI Black" panose="020B0A02040204020203" pitchFamily="34" charset="0"/>
                <a:cs typeface="Segoe UI Light" panose="020B0502040204020203" pitchFamily="34" charset="0"/>
              </a:defRPr>
            </a:lvl1pPr>
          </a:lstStyle>
          <a:p>
            <a:pPr lvl="0"/>
            <a:r>
              <a:rPr lang="en-US"/>
              <a:t>Month Year</a:t>
            </a:r>
          </a:p>
        </p:txBody>
      </p:sp>
      <p:sp>
        <p:nvSpPr>
          <p:cNvPr id="5" name="Sub_Placeholder">
            <a:extLst>
              <a:ext uri="{FF2B5EF4-FFF2-40B4-BE49-F238E27FC236}">
                <a16:creationId xmlns:a16="http://schemas.microsoft.com/office/drawing/2014/main" id="{B6CCF4CC-D4A6-1B86-4679-88183687956B}"/>
              </a:ext>
            </a:extLst>
          </p:cNvPr>
          <p:cNvSpPr>
            <a:spLocks noGrp="1"/>
          </p:cNvSpPr>
          <p:nvPr>
            <p:ph type="body" sz="quarter" idx="15" hasCustomPrompt="1"/>
          </p:nvPr>
        </p:nvSpPr>
        <p:spPr>
          <a:xfrm>
            <a:off x="759181" y="3586637"/>
            <a:ext cx="7514167" cy="757399"/>
          </a:xfrm>
        </p:spPr>
        <p:txBody>
          <a:bodyPr>
            <a:noAutofit/>
          </a:bodyPr>
          <a:lstStyle>
            <a:lvl1pPr marL="0" indent="0" algn="l" defTabSz="457200" rtl="0" eaLnBrk="1" latinLnBrk="0" hangingPunct="1">
              <a:buNone/>
              <a:defRPr lang="en-US" sz="3600" i="0" kern="1200" baseline="0" dirty="0" smtClean="0">
                <a:solidFill>
                  <a:schemeClr val="bg1"/>
                </a:solidFill>
                <a:latin typeface="+mn-lt"/>
                <a:ea typeface="Segoe UI Black" panose="020B0A02040204020203" pitchFamily="34" charset="0"/>
                <a:cs typeface="Segoe UI Semilight" panose="020B0402040204020203" pitchFamily="34" charset="0"/>
              </a:defRPr>
            </a:lvl1pPr>
          </a:lstStyle>
          <a:p>
            <a:pPr lvl="0"/>
            <a:r>
              <a:rPr lang="en-US"/>
              <a:t>Use this area for your sub headline</a:t>
            </a:r>
          </a:p>
        </p:txBody>
      </p:sp>
      <p:sp>
        <p:nvSpPr>
          <p:cNvPr id="6" name="Presentation_Title_H1">
            <a:extLst>
              <a:ext uri="{FF2B5EF4-FFF2-40B4-BE49-F238E27FC236}">
                <a16:creationId xmlns:a16="http://schemas.microsoft.com/office/drawing/2014/main" id="{52339393-9667-F796-208F-DCAF3A3DAD51}"/>
              </a:ext>
            </a:extLst>
          </p:cNvPr>
          <p:cNvSpPr>
            <a:spLocks noGrp="1"/>
          </p:cNvSpPr>
          <p:nvPr>
            <p:ph type="body" sz="quarter" idx="16" hasCustomPrompt="1"/>
          </p:nvPr>
        </p:nvSpPr>
        <p:spPr>
          <a:xfrm>
            <a:off x="759181" y="1529715"/>
            <a:ext cx="8890000" cy="1658938"/>
          </a:xfrm>
        </p:spPr>
        <p:txBody>
          <a:bodyPr>
            <a:noAutofit/>
          </a:bodyPr>
          <a:lstStyle>
            <a:lvl1pPr marL="0" indent="0">
              <a:lnSpc>
                <a:spcPct val="100000"/>
              </a:lnSpc>
              <a:buNone/>
              <a:defRPr lang="en-US" sz="6600" b="1" kern="1200" dirty="0" smtClean="0">
                <a:solidFill>
                  <a:schemeClr val="bg1"/>
                </a:solidFill>
                <a:latin typeface="+mj-lt"/>
                <a:ea typeface="Segoe UI Black" panose="020B0A02040204020203" pitchFamily="34" charset="0"/>
                <a:cs typeface="Segoe UI Black" panose="020B0A02040204020203" pitchFamily="34" charset="0"/>
              </a:defRPr>
            </a:lvl1pPr>
          </a:lstStyle>
          <a:p>
            <a:pPr lvl="0"/>
            <a:r>
              <a:rPr lang="en-US"/>
              <a:t>Presentation headline extending two lines</a:t>
            </a:r>
          </a:p>
        </p:txBody>
      </p:sp>
      <p:pic>
        <p:nvPicPr>
          <p:cNvPr id="11" name="Graphic 10">
            <a:extLst>
              <a:ext uri="{FF2B5EF4-FFF2-40B4-BE49-F238E27FC236}">
                <a16:creationId xmlns:a16="http://schemas.microsoft.com/office/drawing/2014/main" id="{F447A30F-5698-698D-92D8-D19608BB0A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946" y="85683"/>
            <a:ext cx="5347054" cy="7167329"/>
          </a:xfrm>
          <a:prstGeom prst="rect">
            <a:avLst/>
          </a:prstGeom>
        </p:spPr>
      </p:pic>
      <p:pic>
        <p:nvPicPr>
          <p:cNvPr id="7" name="Picture 6" descr="Washington State Office of Financial Management">
            <a:extLst>
              <a:ext uri="{FF2B5EF4-FFF2-40B4-BE49-F238E27FC236}">
                <a16:creationId xmlns:a16="http://schemas.microsoft.com/office/drawing/2014/main" id="{4E2787F7-F8B7-F9D4-1640-DF388655058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502606" y="5143500"/>
            <a:ext cx="2612359" cy="1207201"/>
          </a:xfrm>
          <a:prstGeom prst="rect">
            <a:avLst/>
          </a:prstGeom>
        </p:spPr>
      </p:pic>
      <p:sp>
        <p:nvSpPr>
          <p:cNvPr id="12" name="Text Placeholder 38">
            <a:extLst>
              <a:ext uri="{FF2B5EF4-FFF2-40B4-BE49-F238E27FC236}">
                <a16:creationId xmlns:a16="http://schemas.microsoft.com/office/drawing/2014/main" id="{009F4360-F0C8-FF5F-3DDB-3F8995E08C7A}"/>
              </a:ext>
            </a:extLst>
          </p:cNvPr>
          <p:cNvSpPr>
            <a:spLocks noGrp="1"/>
          </p:cNvSpPr>
          <p:nvPr>
            <p:ph type="body" sz="quarter" idx="17" hasCustomPrompt="1"/>
          </p:nvPr>
        </p:nvSpPr>
        <p:spPr>
          <a:xfrm>
            <a:off x="876300" y="5143500"/>
            <a:ext cx="4152900" cy="1160463"/>
          </a:xfrm>
        </p:spPr>
        <p:txBody>
          <a:bodyPr/>
          <a:lstStyle>
            <a:lvl1pPr marL="0" indent="0">
              <a:lnSpc>
                <a:spcPct val="100000"/>
              </a:lnSpc>
              <a:spcBef>
                <a:spcPts val="0"/>
              </a:spcBef>
              <a:buNone/>
              <a:defRPr/>
            </a:lvl1pPr>
            <a:lvl2pPr marL="457200" indent="0">
              <a:buNone/>
              <a:defRPr/>
            </a:lvl2pPr>
          </a:lstStyle>
          <a:p>
            <a:r>
              <a:rPr lang="en-US" sz="2400">
                <a:solidFill>
                  <a:schemeClr val="bg1"/>
                </a:solidFill>
                <a:latin typeface="+mn-lt"/>
                <a:cs typeface="Segoe UI" panose="020B0502040204020203" pitchFamily="34" charset="0"/>
              </a:rPr>
              <a:t>Presenter Name | Title</a:t>
            </a:r>
          </a:p>
          <a:p>
            <a:r>
              <a:rPr lang="en-US" sz="2400">
                <a:solidFill>
                  <a:schemeClr val="bg1"/>
                </a:solidFill>
                <a:latin typeface="+mn-lt"/>
                <a:cs typeface="Segoe UI" panose="020B0502040204020203" pitchFamily="34" charset="0"/>
              </a:rPr>
              <a:t>Presenter Division</a:t>
            </a:r>
          </a:p>
          <a:p>
            <a:pPr lvl="1"/>
            <a:endParaRPr lang="en-US"/>
          </a:p>
        </p:txBody>
      </p:sp>
    </p:spTree>
    <p:extLst>
      <p:ext uri="{BB962C8B-B14F-4D97-AF65-F5344CB8AC3E}">
        <p14:creationId xmlns:p14="http://schemas.microsoft.com/office/powerpoint/2010/main" val="279223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rmal Presenation Titl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F7B9B70-C38D-4695-F06F-BCDC21D372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49120" y="353299"/>
            <a:ext cx="4589140" cy="6151401"/>
          </a:xfrm>
          <a:prstGeom prst="rect">
            <a:avLst/>
          </a:prstGeom>
        </p:spPr>
      </p:pic>
      <p:sp>
        <p:nvSpPr>
          <p:cNvPr id="4" name="Date_Placeholder">
            <a:extLst>
              <a:ext uri="{FF2B5EF4-FFF2-40B4-BE49-F238E27FC236}">
                <a16:creationId xmlns:a16="http://schemas.microsoft.com/office/drawing/2014/main" id="{DB808114-4A33-993D-4AA0-E462D13901BF}"/>
              </a:ext>
            </a:extLst>
          </p:cNvPr>
          <p:cNvSpPr>
            <a:spLocks noGrp="1"/>
          </p:cNvSpPr>
          <p:nvPr>
            <p:ph type="body" sz="quarter" idx="13" hasCustomPrompt="1"/>
          </p:nvPr>
        </p:nvSpPr>
        <p:spPr>
          <a:xfrm>
            <a:off x="759181" y="834696"/>
            <a:ext cx="5693833" cy="438150"/>
          </a:xfrm>
        </p:spPr>
        <p:txBody>
          <a:bodyPr>
            <a:noAutofit/>
          </a:bodyPr>
          <a:lstStyle>
            <a:lvl1pPr marL="0" indent="0" algn="l" defTabSz="457200" rtl="0" eaLnBrk="1" latinLnBrk="0" hangingPunct="1">
              <a:buNone/>
              <a:defRPr lang="en-US" sz="3200" kern="1200" dirty="0" smtClean="0">
                <a:solidFill>
                  <a:schemeClr val="accent6"/>
                </a:solidFill>
                <a:latin typeface="+mn-lt"/>
                <a:ea typeface="Segoe UI Black" panose="020B0A02040204020203" pitchFamily="34" charset="0"/>
                <a:cs typeface="Segoe UI Light" panose="020B0502040204020203" pitchFamily="34" charset="0"/>
              </a:defRPr>
            </a:lvl1pPr>
          </a:lstStyle>
          <a:p>
            <a:pPr lvl="0"/>
            <a:r>
              <a:rPr lang="en-US"/>
              <a:t>Month Year</a:t>
            </a:r>
          </a:p>
        </p:txBody>
      </p:sp>
      <p:sp>
        <p:nvSpPr>
          <p:cNvPr id="5" name="Sub_Placeholder">
            <a:extLst>
              <a:ext uri="{FF2B5EF4-FFF2-40B4-BE49-F238E27FC236}">
                <a16:creationId xmlns:a16="http://schemas.microsoft.com/office/drawing/2014/main" id="{B6CCF4CC-D4A6-1B86-4679-88183687956B}"/>
              </a:ext>
            </a:extLst>
          </p:cNvPr>
          <p:cNvSpPr>
            <a:spLocks noGrp="1"/>
          </p:cNvSpPr>
          <p:nvPr>
            <p:ph type="body" sz="quarter" idx="15" hasCustomPrompt="1"/>
          </p:nvPr>
        </p:nvSpPr>
        <p:spPr>
          <a:xfrm>
            <a:off x="759181" y="3586637"/>
            <a:ext cx="7514167" cy="757399"/>
          </a:xfrm>
        </p:spPr>
        <p:txBody>
          <a:bodyPr>
            <a:noAutofit/>
          </a:bodyPr>
          <a:lstStyle>
            <a:lvl1pPr marL="0" indent="0" algn="l" defTabSz="457200" rtl="0" eaLnBrk="1" latinLnBrk="0" hangingPunct="1">
              <a:buNone/>
              <a:defRPr lang="en-US" sz="3600" i="0" kern="1200" baseline="0" dirty="0" smtClean="0">
                <a:solidFill>
                  <a:schemeClr val="accent1"/>
                </a:solidFill>
                <a:latin typeface="+mn-lt"/>
                <a:ea typeface="Segoe UI Black" panose="020B0A02040204020203" pitchFamily="34" charset="0"/>
                <a:cs typeface="Segoe UI Semilight" panose="020B0402040204020203" pitchFamily="34" charset="0"/>
              </a:defRPr>
            </a:lvl1pPr>
          </a:lstStyle>
          <a:p>
            <a:pPr lvl="0"/>
            <a:r>
              <a:rPr lang="en-US"/>
              <a:t>Use this area for your sub headline</a:t>
            </a:r>
          </a:p>
        </p:txBody>
      </p:sp>
      <p:sp>
        <p:nvSpPr>
          <p:cNvPr id="6" name="Presentation_Title_H1">
            <a:extLst>
              <a:ext uri="{FF2B5EF4-FFF2-40B4-BE49-F238E27FC236}">
                <a16:creationId xmlns:a16="http://schemas.microsoft.com/office/drawing/2014/main" id="{52339393-9667-F796-208F-DCAF3A3DAD51}"/>
              </a:ext>
            </a:extLst>
          </p:cNvPr>
          <p:cNvSpPr>
            <a:spLocks noGrp="1"/>
          </p:cNvSpPr>
          <p:nvPr>
            <p:ph type="body" sz="quarter" idx="16" hasCustomPrompt="1"/>
          </p:nvPr>
        </p:nvSpPr>
        <p:spPr>
          <a:xfrm>
            <a:off x="759181" y="1529715"/>
            <a:ext cx="8890000" cy="1658938"/>
          </a:xfrm>
        </p:spPr>
        <p:txBody>
          <a:bodyPr>
            <a:noAutofit/>
          </a:bodyPr>
          <a:lstStyle>
            <a:lvl1pPr marL="0" indent="0">
              <a:lnSpc>
                <a:spcPct val="100000"/>
              </a:lnSpc>
              <a:buNone/>
              <a:defRPr lang="en-US" sz="6600" b="1" kern="1200" dirty="0" smtClean="0">
                <a:solidFill>
                  <a:schemeClr val="accent1"/>
                </a:solidFill>
                <a:latin typeface="+mj-lt"/>
                <a:ea typeface="Segoe UI Black" panose="020B0A02040204020203" pitchFamily="34" charset="0"/>
                <a:cs typeface="Segoe UI Black" panose="020B0A02040204020203" pitchFamily="34" charset="0"/>
              </a:defRPr>
            </a:lvl1pPr>
          </a:lstStyle>
          <a:p>
            <a:pPr lvl="0"/>
            <a:r>
              <a:rPr lang="en-US"/>
              <a:t>Presentation headline extending two lines</a:t>
            </a:r>
          </a:p>
        </p:txBody>
      </p:sp>
      <p:sp>
        <p:nvSpPr>
          <p:cNvPr id="9" name="Text Placeholder 8">
            <a:extLst>
              <a:ext uri="{FF2B5EF4-FFF2-40B4-BE49-F238E27FC236}">
                <a16:creationId xmlns:a16="http://schemas.microsoft.com/office/drawing/2014/main" id="{51523B93-8A2B-22BE-C267-CBC8C2E9FEBA}"/>
              </a:ext>
            </a:extLst>
          </p:cNvPr>
          <p:cNvSpPr>
            <a:spLocks noGrp="1"/>
          </p:cNvSpPr>
          <p:nvPr>
            <p:ph type="body" sz="quarter" idx="17" hasCustomPrompt="1"/>
          </p:nvPr>
        </p:nvSpPr>
        <p:spPr>
          <a:xfrm>
            <a:off x="758825" y="4905375"/>
            <a:ext cx="4075113" cy="1277938"/>
          </a:xfrm>
        </p:spPr>
        <p:txBody>
          <a:bodyPr/>
          <a:lstStyle>
            <a:lvl1pPr marL="0" indent="0">
              <a:spcBef>
                <a:spcPts val="0"/>
              </a:spcBef>
              <a:buNone/>
              <a:defRPr>
                <a:solidFill>
                  <a:schemeClr val="accent1"/>
                </a:solidFill>
              </a:defRPr>
            </a:lvl1pPr>
          </a:lstStyle>
          <a:p>
            <a:pPr lvl="0"/>
            <a:r>
              <a:rPr lang="en-US"/>
              <a:t>Presenter Name | Title</a:t>
            </a:r>
          </a:p>
          <a:p>
            <a:pPr lvl="0"/>
            <a:r>
              <a:rPr lang="en-US"/>
              <a:t>Presenter Division</a:t>
            </a:r>
          </a:p>
        </p:txBody>
      </p:sp>
      <p:pic>
        <p:nvPicPr>
          <p:cNvPr id="15" name="Picture 14" descr="A black background with blue and orange text&#10;&#10;Description automatically generated">
            <a:extLst>
              <a:ext uri="{FF2B5EF4-FFF2-40B4-BE49-F238E27FC236}">
                <a16:creationId xmlns:a16="http://schemas.microsoft.com/office/drawing/2014/main" id="{1EBA51AE-0D78-7C6B-F48A-9E88FAE5A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74948" y="4783452"/>
            <a:ext cx="2770241" cy="1280160"/>
          </a:xfrm>
          <a:prstGeom prst="rect">
            <a:avLst/>
          </a:prstGeom>
        </p:spPr>
      </p:pic>
    </p:spTree>
    <p:extLst>
      <p:ext uri="{BB962C8B-B14F-4D97-AF65-F5344CB8AC3E}">
        <p14:creationId xmlns:p14="http://schemas.microsoft.com/office/powerpoint/2010/main" val="403515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FFCD3A-5BD0-8E5B-3BA6-08259167E774}"/>
              </a:ext>
            </a:extLst>
          </p:cNvPr>
          <p:cNvSpPr/>
          <p:nvPr userDrawn="1"/>
        </p:nvSpPr>
        <p:spPr>
          <a:xfrm>
            <a:off x="0" y="6188958"/>
            <a:ext cx="12192000" cy="669041"/>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C80F4A-4572-73D3-FB77-28329870B367}"/>
              </a:ext>
            </a:extLst>
          </p:cNvPr>
          <p:cNvSpPr/>
          <p:nvPr userDrawn="1"/>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with white and orange letters&#10;&#10;Description automatically generated">
            <a:extLst>
              <a:ext uri="{FF2B5EF4-FFF2-40B4-BE49-F238E27FC236}">
                <a16:creationId xmlns:a16="http://schemas.microsoft.com/office/drawing/2014/main" id="{85A03C7F-A8D9-B735-7447-94221D4057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
        <p:nvSpPr>
          <p:cNvPr id="3" name="Content Placeholder 2"/>
          <p:cNvSpPr>
            <a:spLocks noGrp="1"/>
          </p:cNvSpPr>
          <p:nvPr>
            <p:ph idx="1"/>
          </p:nvPr>
        </p:nvSpPr>
        <p:spPr>
          <a:xfrm>
            <a:off x="1371600" y="1825625"/>
            <a:ext cx="99822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B382E02B-816E-4156-9A36-2A899D5CA256}"/>
              </a:ext>
            </a:extLst>
          </p:cNvPr>
          <p:cNvSpPr>
            <a:spLocks noGrp="1"/>
          </p:cNvSpPr>
          <p:nvPr>
            <p:ph type="dt" sz="half" idx="2"/>
          </p:nvPr>
        </p:nvSpPr>
        <p:spPr>
          <a:xfrm>
            <a:off x="10182662" y="6428335"/>
            <a:ext cx="1337727" cy="365125"/>
          </a:xfrm>
          <a:prstGeom prst="rect">
            <a:avLst/>
          </a:prstGeom>
        </p:spPr>
        <p:txBody>
          <a:bodyPr lIns="274320"/>
          <a:lstStyle>
            <a:lvl1pPr>
              <a:defRPr sz="1200">
                <a:solidFill>
                  <a:schemeClr val="bg1"/>
                </a:solidFill>
              </a:defRPr>
            </a:lvl1pPr>
          </a:lstStyle>
          <a:p>
            <a:r>
              <a:rPr lang="en-US"/>
              <a:t>OFM </a:t>
            </a:r>
            <a:fld id="{E87447C3-3344-4FBE-AA23-AD78C8E19ACA}" type="datetime1">
              <a:rPr lang="en-US" smtClean="0"/>
              <a:pPr/>
              <a:t>11/14/2024</a:t>
            </a:fld>
            <a:endParaRPr lang="en-US"/>
          </a:p>
        </p:txBody>
      </p:sp>
      <p:sp>
        <p:nvSpPr>
          <p:cNvPr id="11" name="Slide Number Placeholder 5">
            <a:extLst>
              <a:ext uri="{FF2B5EF4-FFF2-40B4-BE49-F238E27FC236}">
                <a16:creationId xmlns:a16="http://schemas.microsoft.com/office/drawing/2014/main" id="{A8490A14-B1CE-43BF-BEB2-CCD1113D5CED}"/>
              </a:ext>
            </a:extLst>
          </p:cNvPr>
          <p:cNvSpPr>
            <a:spLocks noGrp="1"/>
          </p:cNvSpPr>
          <p:nvPr>
            <p:ph type="sldNum" sz="quarter" idx="4"/>
          </p:nvPr>
        </p:nvSpPr>
        <p:spPr>
          <a:xfrm>
            <a:off x="11521440" y="6428335"/>
            <a:ext cx="670559" cy="365125"/>
          </a:xfrm>
          <a:prstGeom prst="rect">
            <a:avLst/>
          </a:prstGeom>
        </p:spPr>
        <p:txBody>
          <a:bodyPr rIns="274320"/>
          <a:lstStyle>
            <a:lvl1pPr algn="r">
              <a:defRPr sz="1200">
                <a:solidFill>
                  <a:schemeClr val="bg1"/>
                </a:solidFill>
              </a:defRPr>
            </a:lvl1pPr>
          </a:lstStyle>
          <a:p>
            <a:fld id="{675BEBA6-4A57-406D-B671-F270610AB5E4}" type="slidenum">
              <a:rPr lang="en-US" smtClean="0"/>
              <a:pPr/>
              <a:t>‹#›</a:t>
            </a:fld>
            <a:endParaRPr lang="en-US"/>
          </a:p>
        </p:txBody>
      </p:sp>
      <p:sp>
        <p:nvSpPr>
          <p:cNvPr id="2" name="Rectangle 1">
            <a:extLst>
              <a:ext uri="{FF2B5EF4-FFF2-40B4-BE49-F238E27FC236}">
                <a16:creationId xmlns:a16="http://schemas.microsoft.com/office/drawing/2014/main" id="{631B762E-CDA9-3FE4-8A94-37E2DE8D3964}"/>
              </a:ext>
            </a:extLst>
          </p:cNvPr>
          <p:cNvSpPr/>
          <p:nvPr userDrawn="1"/>
        </p:nvSpPr>
        <p:spPr>
          <a:xfrm>
            <a:off x="952500" y="520700"/>
            <a:ext cx="109728" cy="914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FB15893-D6E9-96FA-1FD4-927CF10D6435}"/>
              </a:ext>
            </a:extLst>
          </p:cNvPr>
          <p:cNvSpPr>
            <a:spLocks noGrp="1"/>
          </p:cNvSpPr>
          <p:nvPr>
            <p:ph type="body" sz="quarter" idx="3" hasCustomPrompt="1"/>
          </p:nvPr>
        </p:nvSpPr>
        <p:spPr>
          <a:xfrm>
            <a:off x="1371600" y="611188"/>
            <a:ext cx="9982200" cy="823912"/>
          </a:xfrm>
        </p:spPr>
        <p:txBody>
          <a:bodyPr anchor="b">
            <a:noAutofit/>
          </a:bodyPr>
          <a:lstStyle>
            <a:lvl1pPr marL="0" indent="0">
              <a:buNone/>
              <a:defRPr sz="4800" b="1">
                <a:solidFill>
                  <a:schemeClr val="tx2"/>
                </a:solidFill>
                <a:latin typeface="+mn-lt"/>
                <a:ea typeface="Segoe UI Black" panose="020B0A02040204020203"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Slide title: Standard Page</a:t>
            </a:r>
          </a:p>
        </p:txBody>
      </p:sp>
    </p:spTree>
    <p:extLst>
      <p:ext uri="{BB962C8B-B14F-4D97-AF65-F5344CB8AC3E}">
        <p14:creationId xmlns:p14="http://schemas.microsoft.com/office/powerpoint/2010/main" val="356246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11B273-9756-2132-811D-ED54CF4A92AB}"/>
              </a:ext>
            </a:extLst>
          </p:cNvPr>
          <p:cNvSpPr/>
          <p:nvPr userDrawn="1"/>
        </p:nvSpPr>
        <p:spPr>
          <a:xfrm>
            <a:off x="0" y="6188959"/>
            <a:ext cx="12192000" cy="690920"/>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F22A1C9-0198-4F44-10EF-5092752CBA01}"/>
              </a:ext>
            </a:extLst>
          </p:cNvPr>
          <p:cNvSpPr/>
          <p:nvPr userDrawn="1"/>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white and orange letters&#10;&#10;Description automatically generated">
            <a:extLst>
              <a:ext uri="{FF2B5EF4-FFF2-40B4-BE49-F238E27FC236}">
                <a16:creationId xmlns:a16="http://schemas.microsoft.com/office/drawing/2014/main" id="{26781C06-F0EC-9F45-7BC4-C97ECEA8EE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
        <p:nvSpPr>
          <p:cNvPr id="7" name="Date Placeholder 3">
            <a:extLst>
              <a:ext uri="{FF2B5EF4-FFF2-40B4-BE49-F238E27FC236}">
                <a16:creationId xmlns:a16="http://schemas.microsoft.com/office/drawing/2014/main" id="{95E5A272-62E9-13CA-DB83-40A73AB11D48}"/>
              </a:ext>
            </a:extLst>
          </p:cNvPr>
          <p:cNvSpPr>
            <a:spLocks noGrp="1"/>
          </p:cNvSpPr>
          <p:nvPr>
            <p:ph type="dt" sz="half" idx="2"/>
          </p:nvPr>
        </p:nvSpPr>
        <p:spPr>
          <a:xfrm>
            <a:off x="9609673" y="6483420"/>
            <a:ext cx="1657350" cy="365125"/>
          </a:xfrm>
          <a:prstGeom prst="rect">
            <a:avLst/>
          </a:prstGeom>
        </p:spPr>
        <p:txBody>
          <a:bodyPr lIns="274320"/>
          <a:lstStyle>
            <a:lvl1pPr>
              <a:defRPr sz="1200">
                <a:solidFill>
                  <a:schemeClr val="bg1"/>
                </a:solidFill>
              </a:defRPr>
            </a:lvl1pPr>
          </a:lstStyle>
          <a:p>
            <a:r>
              <a:rPr lang="en-US"/>
              <a:t>OFM </a:t>
            </a:r>
            <a:fld id="{E87447C3-3344-4FBE-AA23-AD78C8E19ACA}" type="datetime1">
              <a:rPr lang="en-US" smtClean="0"/>
              <a:pPr/>
              <a:t>11/14/2024</a:t>
            </a:fld>
            <a:endParaRPr lang="en-US"/>
          </a:p>
        </p:txBody>
      </p:sp>
      <p:sp>
        <p:nvSpPr>
          <p:cNvPr id="8" name="Slide Number Placeholder 5">
            <a:extLst>
              <a:ext uri="{FF2B5EF4-FFF2-40B4-BE49-F238E27FC236}">
                <a16:creationId xmlns:a16="http://schemas.microsoft.com/office/drawing/2014/main" id="{540F53E7-B718-FA35-A74C-D6D481229CFF}"/>
              </a:ext>
            </a:extLst>
          </p:cNvPr>
          <p:cNvSpPr>
            <a:spLocks noGrp="1"/>
          </p:cNvSpPr>
          <p:nvPr>
            <p:ph type="sldNum" sz="quarter" idx="4"/>
          </p:nvPr>
        </p:nvSpPr>
        <p:spPr>
          <a:xfrm>
            <a:off x="11268074" y="6483420"/>
            <a:ext cx="923925" cy="365125"/>
          </a:xfrm>
          <a:prstGeom prst="rect">
            <a:avLst/>
          </a:prstGeom>
        </p:spPr>
        <p:txBody>
          <a:bodyPr rIns="274320"/>
          <a:lstStyle>
            <a:lvl1pPr algn="r">
              <a:defRPr sz="1200">
                <a:solidFill>
                  <a:schemeClr val="bg1"/>
                </a:solidFill>
              </a:defRPr>
            </a:lvl1pPr>
          </a:lstStyle>
          <a:p>
            <a:fld id="{675BEBA6-4A57-406D-B671-F270610AB5E4}" type="slidenum">
              <a:rPr lang="en-US" smtClean="0"/>
              <a:pPr/>
              <a:t>‹#›</a:t>
            </a:fld>
            <a:endParaRPr lang="en-US"/>
          </a:p>
        </p:txBody>
      </p:sp>
      <p:sp>
        <p:nvSpPr>
          <p:cNvPr id="9" name="Rectangle 8">
            <a:extLst>
              <a:ext uri="{FF2B5EF4-FFF2-40B4-BE49-F238E27FC236}">
                <a16:creationId xmlns:a16="http://schemas.microsoft.com/office/drawing/2014/main" id="{2723C5C3-3132-54CC-3D31-901444EC4941}"/>
              </a:ext>
            </a:extLst>
          </p:cNvPr>
          <p:cNvSpPr/>
          <p:nvPr userDrawn="1"/>
        </p:nvSpPr>
        <p:spPr>
          <a:xfrm>
            <a:off x="952500" y="520700"/>
            <a:ext cx="109728" cy="914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4">
            <a:extLst>
              <a:ext uri="{FF2B5EF4-FFF2-40B4-BE49-F238E27FC236}">
                <a16:creationId xmlns:a16="http://schemas.microsoft.com/office/drawing/2014/main" id="{20A0B4CA-1A40-C441-3797-C8C36945B68F}"/>
              </a:ext>
            </a:extLst>
          </p:cNvPr>
          <p:cNvSpPr>
            <a:spLocks noGrp="1"/>
          </p:cNvSpPr>
          <p:nvPr>
            <p:ph type="body" sz="quarter" idx="3" hasCustomPrompt="1"/>
          </p:nvPr>
        </p:nvSpPr>
        <p:spPr>
          <a:xfrm>
            <a:off x="1371600" y="611188"/>
            <a:ext cx="9982200" cy="823912"/>
          </a:xfrm>
        </p:spPr>
        <p:txBody>
          <a:bodyPr anchor="b">
            <a:noAutofit/>
          </a:bodyPr>
          <a:lstStyle>
            <a:lvl1pPr marL="0" indent="0">
              <a:buNone/>
              <a:defRPr sz="4800" b="1">
                <a:solidFill>
                  <a:schemeClr val="tx2"/>
                </a:solidFill>
                <a:latin typeface="+mn-lt"/>
                <a:ea typeface="Segoe UI Black" panose="020B0A02040204020203"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Slide title: Two column</a:t>
            </a:r>
          </a:p>
        </p:txBody>
      </p:sp>
      <p:sp>
        <p:nvSpPr>
          <p:cNvPr id="15" name="Text Placeholder 14">
            <a:extLst>
              <a:ext uri="{FF2B5EF4-FFF2-40B4-BE49-F238E27FC236}">
                <a16:creationId xmlns:a16="http://schemas.microsoft.com/office/drawing/2014/main" id="{C5A53916-F892-994B-C35C-4971F7416EE1}"/>
              </a:ext>
            </a:extLst>
          </p:cNvPr>
          <p:cNvSpPr>
            <a:spLocks noGrp="1"/>
          </p:cNvSpPr>
          <p:nvPr>
            <p:ph type="body" sz="quarter" idx="10"/>
          </p:nvPr>
        </p:nvSpPr>
        <p:spPr>
          <a:xfrm>
            <a:off x="1371598" y="1857375"/>
            <a:ext cx="9982201" cy="3752850"/>
          </a:xfrm>
        </p:spPr>
        <p:txBody>
          <a:bodyPr numCol="2" spcCol="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64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62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Contact">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DF186AF6-1945-942D-19C7-AD11E744D092}"/>
              </a:ext>
            </a:extLst>
          </p:cNvPr>
          <p:cNvSpPr/>
          <p:nvPr userDrawn="1"/>
        </p:nvSpPr>
        <p:spPr>
          <a:xfrm>
            <a:off x="7881257" y="0"/>
            <a:ext cx="4308641" cy="685800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71600" y="1825625"/>
            <a:ext cx="5290457"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B15893-D6E9-96FA-1FD4-927CF10D6435}"/>
              </a:ext>
            </a:extLst>
          </p:cNvPr>
          <p:cNvSpPr>
            <a:spLocks noGrp="1"/>
          </p:cNvSpPr>
          <p:nvPr>
            <p:ph type="body" sz="quarter" idx="3" hasCustomPrompt="1"/>
          </p:nvPr>
        </p:nvSpPr>
        <p:spPr>
          <a:xfrm>
            <a:off x="1371600" y="611188"/>
            <a:ext cx="6277429" cy="823912"/>
          </a:xfrm>
        </p:spPr>
        <p:txBody>
          <a:bodyPr anchor="b">
            <a:noAutofit/>
          </a:bodyPr>
          <a:lstStyle>
            <a:lvl1pPr marL="0" indent="0">
              <a:buNone/>
              <a:defRPr sz="4800" b="1">
                <a:solidFill>
                  <a:schemeClr val="tx2"/>
                </a:solidFill>
                <a:latin typeface="+mn-lt"/>
                <a:ea typeface="Segoe UI Black" panose="020B0A02040204020203"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For more information</a:t>
            </a:r>
          </a:p>
        </p:txBody>
      </p:sp>
      <p:sp>
        <p:nvSpPr>
          <p:cNvPr id="49" name="TextBox 48">
            <a:extLst>
              <a:ext uri="{FF2B5EF4-FFF2-40B4-BE49-F238E27FC236}">
                <a16:creationId xmlns:a16="http://schemas.microsoft.com/office/drawing/2014/main" id="{550DEE2E-E6B2-19F2-175A-38064545ECE1}"/>
              </a:ext>
            </a:extLst>
          </p:cNvPr>
          <p:cNvSpPr txBox="1"/>
          <p:nvPr userDrawn="1"/>
        </p:nvSpPr>
        <p:spPr>
          <a:xfrm>
            <a:off x="8565028" y="2854846"/>
            <a:ext cx="2885492" cy="1030026"/>
          </a:xfrm>
          <a:prstGeom prst="rect">
            <a:avLst/>
          </a:prstGeom>
          <a:noFill/>
        </p:spPr>
        <p:txBody>
          <a:bodyPr wrap="square">
            <a:spAutoFit/>
          </a:bodyPr>
          <a:lstStyle/>
          <a:p>
            <a:pPr algn="l">
              <a:lnSpc>
                <a:spcPct val="114000"/>
              </a:lnSpc>
              <a:spcAft>
                <a:spcPts val="1200"/>
              </a:spcAft>
            </a:pPr>
            <a:r>
              <a:rPr lang="en-US" sz="1800"/>
              <a:t>Scan the QR code to visit </a:t>
            </a:r>
            <a:r>
              <a:rPr lang="en-US" sz="1800">
                <a:hlinkClick r:id="rId2"/>
              </a:rPr>
              <a:t>ofm.wa.gov</a:t>
            </a:r>
            <a:r>
              <a:rPr lang="en-US" sz="1800"/>
              <a:t> or find us on social media. </a:t>
            </a:r>
          </a:p>
        </p:txBody>
      </p:sp>
      <p:pic>
        <p:nvPicPr>
          <p:cNvPr id="51" name="Graphic 50" descr="Instagram link">
            <a:hlinkClick r:id="rId3"/>
            <a:extLst>
              <a:ext uri="{FF2B5EF4-FFF2-40B4-BE49-F238E27FC236}">
                <a16:creationId xmlns:a16="http://schemas.microsoft.com/office/drawing/2014/main" id="{86DAF088-DCD8-2330-71EF-1B73CB2AE7B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19098" y="1461608"/>
            <a:ext cx="464834" cy="459181"/>
          </a:xfrm>
          <a:prstGeom prst="rect">
            <a:avLst/>
          </a:prstGeom>
        </p:spPr>
      </p:pic>
      <p:pic>
        <p:nvPicPr>
          <p:cNvPr id="52" name="Graphic 51" descr="facebook link">
            <a:hlinkClick r:id="rId6"/>
            <a:extLst>
              <a:ext uri="{FF2B5EF4-FFF2-40B4-BE49-F238E27FC236}">
                <a16:creationId xmlns:a16="http://schemas.microsoft.com/office/drawing/2014/main" id="{08B55977-294F-16FD-33DF-00D7CA62C86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819098" y="835167"/>
            <a:ext cx="464834" cy="459181"/>
          </a:xfrm>
          <a:prstGeom prst="rect">
            <a:avLst/>
          </a:prstGeom>
        </p:spPr>
      </p:pic>
      <p:pic>
        <p:nvPicPr>
          <p:cNvPr id="53" name="Graphic 52" descr="LinkedIn link">
            <a:hlinkClick r:id="rId9"/>
            <a:extLst>
              <a:ext uri="{FF2B5EF4-FFF2-40B4-BE49-F238E27FC236}">
                <a16:creationId xmlns:a16="http://schemas.microsoft.com/office/drawing/2014/main" id="{DF1FEE11-88F0-890E-C234-5F3FE71CE01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819322" y="2088049"/>
            <a:ext cx="464386" cy="458737"/>
          </a:xfrm>
          <a:prstGeom prst="rect">
            <a:avLst/>
          </a:prstGeom>
        </p:spPr>
      </p:pic>
      <p:pic>
        <p:nvPicPr>
          <p:cNvPr id="54" name="Picture 53" descr="A black background with a black square&#10;&#10;Description automatically generated with medium confidence">
            <a:extLst>
              <a:ext uri="{FF2B5EF4-FFF2-40B4-BE49-F238E27FC236}">
                <a16:creationId xmlns:a16="http://schemas.microsoft.com/office/drawing/2014/main" id="{7E6DB162-75F9-60B3-13F2-80345FBA05DD}"/>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22172" t="14498" r="22649" b="13800"/>
          <a:stretch/>
        </p:blipFill>
        <p:spPr>
          <a:xfrm>
            <a:off x="8565028" y="747109"/>
            <a:ext cx="1985875" cy="1935599"/>
          </a:xfrm>
          <a:prstGeom prst="rect">
            <a:avLst/>
          </a:prstGeom>
        </p:spPr>
      </p:pic>
      <p:pic>
        <p:nvPicPr>
          <p:cNvPr id="55" name="Picture 54" descr="Washington State Office of Financial Management">
            <a:extLst>
              <a:ext uri="{FF2B5EF4-FFF2-40B4-BE49-F238E27FC236}">
                <a16:creationId xmlns:a16="http://schemas.microsoft.com/office/drawing/2014/main" id="{0F34FC55-12C2-834E-02ED-8D45820B25A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565028" y="4237985"/>
            <a:ext cx="2770241" cy="1280160"/>
          </a:xfrm>
          <a:prstGeom prst="rect">
            <a:avLst/>
          </a:prstGeom>
        </p:spPr>
      </p:pic>
    </p:spTree>
    <p:extLst>
      <p:ext uri="{BB962C8B-B14F-4D97-AF65-F5344CB8AC3E}">
        <p14:creationId xmlns:p14="http://schemas.microsoft.com/office/powerpoint/2010/main" val="157587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46F16-17B3-6D67-5009-59EA0C27F4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ED620-CFA7-0F43-AA63-880F4D4DF4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2741F-C82D-A4B6-2A12-0086F63DCDAF}"/>
              </a:ext>
            </a:extLst>
          </p:cNvPr>
          <p:cNvSpPr>
            <a:spLocks noGrp="1"/>
          </p:cNvSpPr>
          <p:nvPr>
            <p:ph type="dt" sz="half" idx="10"/>
          </p:nvPr>
        </p:nvSpPr>
        <p:spPr/>
        <p:txBody>
          <a:bodyPr/>
          <a:lstStyle/>
          <a:p>
            <a:fld id="{685A8683-1F68-4F71-A273-5A07340CE9D7}" type="datetimeFigureOut">
              <a:rPr lang="en-US" smtClean="0"/>
              <a:t>11/14/2024</a:t>
            </a:fld>
            <a:endParaRPr lang="en-US"/>
          </a:p>
        </p:txBody>
      </p:sp>
      <p:sp>
        <p:nvSpPr>
          <p:cNvPr id="5" name="Footer Placeholder 4">
            <a:extLst>
              <a:ext uri="{FF2B5EF4-FFF2-40B4-BE49-F238E27FC236}">
                <a16:creationId xmlns:a16="http://schemas.microsoft.com/office/drawing/2014/main" id="{8D7D2022-6D8A-9E74-3026-29ABAD76D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5F424-3871-998E-CA1A-2653C9F308BA}"/>
              </a:ext>
            </a:extLst>
          </p:cNvPr>
          <p:cNvSpPr>
            <a:spLocks noGrp="1"/>
          </p:cNvSpPr>
          <p:nvPr>
            <p:ph type="sldNum" sz="quarter" idx="12"/>
          </p:nvPr>
        </p:nvSpPr>
        <p:spPr/>
        <p:txBody>
          <a:bodyPr/>
          <a:lstStyle/>
          <a:p>
            <a:fld id="{25E15B12-02C0-41C0-9C62-A5FEFB117F4E}" type="slidenum">
              <a:rPr lang="en-US" smtClean="0"/>
              <a:t>‹#›</a:t>
            </a:fld>
            <a:endParaRPr lang="en-US"/>
          </a:p>
        </p:txBody>
      </p:sp>
    </p:spTree>
    <p:extLst>
      <p:ext uri="{BB962C8B-B14F-4D97-AF65-F5344CB8AC3E}">
        <p14:creationId xmlns:p14="http://schemas.microsoft.com/office/powerpoint/2010/main" val="69386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8702281"/>
      </p:ext>
    </p:extLst>
  </p:cSld>
  <p:clrMap bg1="lt1" tx1="dk1" bg2="lt2" tx2="dk2" accent1="accent1" accent2="accent2" accent3="accent3" accent4="accent4" accent5="accent5" accent6="accent6" hlink="hlink" folHlink="folHlink"/>
  <p:sldLayoutIdLst>
    <p:sldLayoutId id="2147483725" r:id="rId1"/>
    <p:sldLayoutId id="2147483727" r:id="rId2"/>
    <p:sldLayoutId id="2147483708" r:id="rId3"/>
    <p:sldLayoutId id="2147483720" r:id="rId4"/>
    <p:sldLayoutId id="2147483724" r:id="rId5"/>
    <p:sldLayoutId id="2147483728" r:id="rId6"/>
    <p:sldLayoutId id="2147483726"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8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8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8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8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ssa.gov/employer/critical.ht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ssa.gov/employer/ssnv.ht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upport.hrms.wa.gov/resources/year-end-activities/year-end-social-security-number-verification?utm_medium=email&amp;utm_source=govdeliver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mailto:SEA.ESLO@ssa.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rs.gov/pub/irs-pdf/iw2w3.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support.hrms.wa.gov/sites/default/files/public/PDFProcedures/YTD_MANUAL_ADJUSTMENT_W2.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ssa.gov/employer/"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tre.wa.gov/accounting-and-banking-services/cash-management/electronic-federal-tax-payment-system-instruction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support.hrms.wa.gov/sites/default/files/public/PDFProcedures/YTD_MANUAL_ADJUSTMENT_W2.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ofm.wa.gov/"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www.ofm.wa.gov/resources/payroll.asp" TargetMode="External"/><Relationship Id="rId4" Type="http://schemas.openxmlformats.org/officeDocument/2006/relationships/hyperlink" Target="http://www.ofm.wa.gov/policy/default.as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hrms.wa.gov/oasi-adjustments-ees-transfer-between-agencie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ofm.wa.gov/sites/default/files/public/legacy/policy/10.90.pdf#10.90.20"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ofm.wa.gov/sites/default/files/public/legacy/policy/10.10.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drs.wa.gov/wp-content/uploads/2023/02/Roth-Employer-FAQ.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ACA1095-C@hca.wa.gov"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hca.wa.gov/pebb-benefits-admins/administrative-tools-and-resources/hca-reporting-guidanc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ofm.wa.gov/sites/default/files/public/resources/payroll/LTSS_PFML_Rounding.xlsx"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ofm.wa.gov/state-human-resources/hr-projects/long-term-services-and-supports-ltsswa-cares-fund-employee-premiu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ofm.wa.gov/sites/default/files/public/resources/payroll/Employer_LTSS_QA.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ofm.wa.gov/state-human-resources/statewide-telework-and-hybrid-work-resources/out-state-remote-work-guidance-and-resource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support.hrms.wa.gov/resources/payroll-out-state-employee-tax-resourc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30.xml.rels><?xml version="1.0" encoding="UTF-8" standalone="yes"?>
<Relationships xmlns="http://schemas.openxmlformats.org/package/2006/relationships"><Relationship Id="rId3" Type="http://schemas.openxmlformats.org/officeDocument/2006/relationships/hyperlink" Target="mailto:EFTJV@tre.wa.gov"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mailto:warrantinquiry@tre.wa.gov"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heretohelp@ofm.wa.gov"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mailto:payeeregistration@ofm.wa.g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hyperlink" Target="mailto:ofmmiswapayroll@ofm.wa.gov"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ofm.wa.gov/accounting/administrative-accounting-resources/payroll/personnelpayroll-associatio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tre.wa.gov/partners/for-state-agencies/cash-management/forms-and-instruction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upport.hrms.wa.gov/resources/payroll-calendar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irs.gov/pub/irs-pdf/p15b.pdf?_ga=1.14343934.873758405.1453249327"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irs.gov/government-entities/webinars-for-tax-exempt-government-entities" TargetMode="External"/><Relationship Id="rId4" Type="http://schemas.openxmlformats.org/officeDocument/2006/relationships/hyperlink" Target="https://www.irs.gov/pub/irs-pdf/p5137.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DA747F-DE0A-B85B-907A-1D78F8AA0E14}"/>
              </a:ext>
            </a:extLst>
          </p:cNvPr>
          <p:cNvSpPr>
            <a:spLocks noGrp="1"/>
          </p:cNvSpPr>
          <p:nvPr>
            <p:ph type="body" sz="quarter" idx="13"/>
          </p:nvPr>
        </p:nvSpPr>
        <p:spPr>
          <a:xfrm>
            <a:off x="758825" y="834696"/>
            <a:ext cx="5693833" cy="438150"/>
          </a:xfrm>
        </p:spPr>
        <p:txBody>
          <a:bodyPr/>
          <a:lstStyle/>
          <a:p>
            <a:r>
              <a:rPr lang="en-US" dirty="0">
                <a:solidFill>
                  <a:schemeClr val="accent2"/>
                </a:solidFill>
              </a:rPr>
              <a:t>November 2024</a:t>
            </a:r>
          </a:p>
        </p:txBody>
      </p:sp>
      <p:sp>
        <p:nvSpPr>
          <p:cNvPr id="3" name="Text Placeholder 2">
            <a:extLst>
              <a:ext uri="{FF2B5EF4-FFF2-40B4-BE49-F238E27FC236}">
                <a16:creationId xmlns:a16="http://schemas.microsoft.com/office/drawing/2014/main" id="{539DB6CC-F697-4B24-05AD-74DD1F844E50}"/>
              </a:ext>
            </a:extLst>
          </p:cNvPr>
          <p:cNvSpPr>
            <a:spLocks noGrp="1"/>
          </p:cNvSpPr>
          <p:nvPr>
            <p:ph type="body" sz="quarter" idx="15"/>
          </p:nvPr>
        </p:nvSpPr>
        <p:spPr>
          <a:xfrm>
            <a:off x="758825" y="3667997"/>
            <a:ext cx="7514167" cy="757399"/>
          </a:xfrm>
        </p:spPr>
        <p:txBody>
          <a:bodyPr/>
          <a:lstStyle/>
          <a:p>
            <a:endParaRPr lang="en-US" dirty="0"/>
          </a:p>
        </p:txBody>
      </p:sp>
      <p:sp>
        <p:nvSpPr>
          <p:cNvPr id="6" name="Text Placeholder 38">
            <a:extLst>
              <a:ext uri="{FF2B5EF4-FFF2-40B4-BE49-F238E27FC236}">
                <a16:creationId xmlns:a16="http://schemas.microsoft.com/office/drawing/2014/main" id="{B5F58DA1-791E-6195-AD2E-50E79D5862EC}"/>
              </a:ext>
            </a:extLst>
          </p:cNvPr>
          <p:cNvSpPr>
            <a:spLocks noGrp="1"/>
          </p:cNvSpPr>
          <p:nvPr>
            <p:ph type="body" sz="quarter" idx="16"/>
          </p:nvPr>
        </p:nvSpPr>
        <p:spPr/>
        <p:txBody>
          <a:bodyPr/>
          <a:lstStyle>
            <a:lvl1pPr marL="0" indent="0">
              <a:lnSpc>
                <a:spcPct val="100000"/>
              </a:lnSpc>
              <a:spcBef>
                <a:spcPts val="0"/>
              </a:spcBef>
              <a:buNone/>
              <a:defRPr/>
            </a:lvl1pPr>
            <a:lvl2pPr marL="457200" indent="0">
              <a:buNone/>
              <a:defRPr/>
            </a:lvl2pPr>
          </a:lstStyle>
          <a:p>
            <a:r>
              <a:rPr lang="en-US" sz="2400">
                <a:solidFill>
                  <a:schemeClr val="bg1"/>
                </a:solidFill>
                <a:latin typeface="+mn-lt"/>
                <a:cs typeface="Segoe UI" panose="020B0502040204020203" pitchFamily="34" charset="0"/>
              </a:rPr>
              <a:t>Presenter Name | Title</a:t>
            </a:r>
          </a:p>
          <a:p>
            <a:r>
              <a:rPr lang="en-US" sz="2400">
                <a:solidFill>
                  <a:schemeClr val="bg1"/>
                </a:solidFill>
                <a:latin typeface="+mn-lt"/>
                <a:cs typeface="Segoe UI" panose="020B0502040204020203" pitchFamily="34" charset="0"/>
              </a:rPr>
              <a:t>Presenter Division</a:t>
            </a:r>
            <a:endParaRPr lang="en-US"/>
          </a:p>
        </p:txBody>
      </p:sp>
      <p:sp>
        <p:nvSpPr>
          <p:cNvPr id="5" name="Text Placeholder 4">
            <a:extLst>
              <a:ext uri="{FF2B5EF4-FFF2-40B4-BE49-F238E27FC236}">
                <a16:creationId xmlns:a16="http://schemas.microsoft.com/office/drawing/2014/main" id="{12DA2EA4-2E91-3795-6D63-9FF4D0E1258B}"/>
              </a:ext>
            </a:extLst>
          </p:cNvPr>
          <p:cNvSpPr>
            <a:spLocks noGrp="1"/>
          </p:cNvSpPr>
          <p:nvPr>
            <p:ph type="body" sz="quarter" idx="17"/>
          </p:nvPr>
        </p:nvSpPr>
        <p:spPr>
          <a:xfrm>
            <a:off x="758825" y="5108575"/>
            <a:ext cx="4075113" cy="1277938"/>
          </a:xfrm>
        </p:spPr>
        <p:txBody>
          <a:bodyPr/>
          <a:lstStyle/>
          <a:p>
            <a:r>
              <a:rPr lang="en-US" dirty="0"/>
              <a:t>SWA Payroll Unit</a:t>
            </a:r>
          </a:p>
        </p:txBody>
      </p:sp>
      <p:sp>
        <p:nvSpPr>
          <p:cNvPr id="4" name="Text Placeholder 3">
            <a:extLst>
              <a:ext uri="{FF2B5EF4-FFF2-40B4-BE49-F238E27FC236}">
                <a16:creationId xmlns:a16="http://schemas.microsoft.com/office/drawing/2014/main" id="{A71C7FC8-2F7A-AB7E-9A7C-6E063FDBAE56}"/>
              </a:ext>
            </a:extLst>
          </p:cNvPr>
          <p:cNvSpPr>
            <a:spLocks noGrp="1"/>
          </p:cNvSpPr>
          <p:nvPr>
            <p:ph type="title" idx="4294967295"/>
          </p:nvPr>
        </p:nvSpPr>
        <p:spPr>
          <a:xfrm>
            <a:off x="758825" y="1530349"/>
            <a:ext cx="9627054" cy="21376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dirty="0">
                <a:ln>
                  <a:noFill/>
                </a:ln>
                <a:solidFill>
                  <a:schemeClr val="accent1"/>
                </a:solidFill>
                <a:effectLst/>
                <a:uLnTx/>
                <a:uFillTx/>
                <a:latin typeface="+mj-lt"/>
                <a:ea typeface="Segoe UI Black" panose="020B0A02040204020203" pitchFamily="34" charset="0"/>
                <a:cs typeface="Segoe UI Black" panose="020B0A02040204020203" pitchFamily="34" charset="0"/>
              </a:rPr>
              <a:t>Year End 2024 and Beginning 2025</a:t>
            </a:r>
          </a:p>
        </p:txBody>
      </p:sp>
    </p:spTree>
    <p:extLst>
      <p:ext uri="{BB962C8B-B14F-4D97-AF65-F5344CB8AC3E}">
        <p14:creationId xmlns:p14="http://schemas.microsoft.com/office/powerpoint/2010/main" val="403322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Internal Revenue Service Continued</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544271"/>
            <a:ext cx="7901355" cy="4540006"/>
          </a:xfrm>
        </p:spPr>
        <p:txBody>
          <a:bodyPr numCol="1" spcCol="548640"/>
          <a:lstStyle/>
          <a:p>
            <a:pPr>
              <a:lnSpc>
                <a:spcPct val="113000"/>
              </a:lnSpc>
              <a:spcBef>
                <a:spcPts val="1200"/>
              </a:spcBef>
            </a:pPr>
            <a:r>
              <a:rPr lang="en-US" sz="1800" b="1" dirty="0"/>
              <a:t>Deceased Employees – Reporting Rules</a:t>
            </a:r>
          </a:p>
          <a:p>
            <a:pPr lvl="1">
              <a:lnSpc>
                <a:spcPct val="113000"/>
              </a:lnSpc>
              <a:spcBef>
                <a:spcPts val="1200"/>
              </a:spcBef>
            </a:pPr>
            <a:r>
              <a:rPr lang="en-US" sz="1600" b="1" dirty="0">
                <a:latin typeface="+mn-lt"/>
              </a:rPr>
              <a:t>All payroll payments</a:t>
            </a:r>
            <a:r>
              <a:rPr lang="en-US" sz="1600" dirty="0">
                <a:latin typeface="+mn-lt"/>
              </a:rPr>
              <a:t> made to a deceased employee (in the calendar year of death as well as future calendar years) are </a:t>
            </a:r>
            <a:r>
              <a:rPr lang="en-US" sz="1600" b="1" u="sng" dirty="0">
                <a:latin typeface="+mn-lt"/>
              </a:rPr>
              <a:t>not</a:t>
            </a:r>
            <a:r>
              <a:rPr lang="en-US" sz="1600" b="1" dirty="0">
                <a:latin typeface="+mn-lt"/>
              </a:rPr>
              <a:t> subject to federal income tax</a:t>
            </a:r>
            <a:r>
              <a:rPr lang="en-US" sz="1600" dirty="0">
                <a:latin typeface="+mn-lt"/>
              </a:rPr>
              <a:t>.</a:t>
            </a:r>
          </a:p>
          <a:p>
            <a:pPr lvl="1">
              <a:lnSpc>
                <a:spcPct val="113000"/>
              </a:lnSpc>
              <a:spcBef>
                <a:spcPts val="1200"/>
              </a:spcBef>
            </a:pPr>
            <a:r>
              <a:rPr lang="en-US" sz="1600" dirty="0">
                <a:latin typeface="+mn-lt"/>
              </a:rPr>
              <a:t>Except for</a:t>
            </a:r>
            <a:r>
              <a:rPr lang="en-US" sz="1600" b="1" dirty="0">
                <a:latin typeface="+mn-lt"/>
              </a:rPr>
              <a:t> sick leave buyouts</a:t>
            </a:r>
            <a:r>
              <a:rPr lang="en-US" sz="1600" dirty="0">
                <a:latin typeface="+mn-lt"/>
              </a:rPr>
              <a:t>, all wage payments (pay, overtime, comp time, annual leave, etc.) to a deceased employee are </a:t>
            </a:r>
            <a:r>
              <a:rPr lang="en-US" sz="1600" b="1" dirty="0">
                <a:latin typeface="+mn-lt"/>
              </a:rPr>
              <a:t>subject to Social Security and Medicare taxes in the calendar year of death, but not in subsequent years</a:t>
            </a:r>
            <a:r>
              <a:rPr lang="en-US" sz="1600" dirty="0">
                <a:latin typeface="+mn-lt"/>
              </a:rPr>
              <a:t> (Excluding payments to employees who have reached their respective maximums).  The earning period being processed is not relevant – only the actual pay date.</a:t>
            </a:r>
          </a:p>
          <a:p>
            <a:pPr lvl="1">
              <a:lnSpc>
                <a:spcPct val="113000"/>
              </a:lnSpc>
              <a:spcBef>
                <a:spcPts val="1200"/>
              </a:spcBef>
            </a:pPr>
            <a:r>
              <a:rPr lang="en-US" sz="1600" b="1" dirty="0">
                <a:latin typeface="+mn-lt"/>
              </a:rPr>
              <a:t>Sick leave buyouts </a:t>
            </a:r>
            <a:r>
              <a:rPr lang="en-US" sz="1600" dirty="0">
                <a:latin typeface="+mn-lt"/>
              </a:rPr>
              <a:t>made to deceased employees’ survivors are </a:t>
            </a:r>
            <a:r>
              <a:rPr lang="en-US" sz="1600" b="1" dirty="0">
                <a:latin typeface="+mn-lt"/>
              </a:rPr>
              <a:t>exempt from Social Security and Medicare taxes</a:t>
            </a:r>
            <a:r>
              <a:rPr lang="en-US" sz="1600" dirty="0">
                <a:latin typeface="+mn-lt"/>
              </a:rPr>
              <a:t>.</a:t>
            </a:r>
          </a:p>
          <a:p>
            <a:pPr lvl="1">
              <a:lnSpc>
                <a:spcPct val="113000"/>
              </a:lnSpc>
              <a:spcBef>
                <a:spcPts val="1200"/>
              </a:spcBef>
            </a:pPr>
            <a:r>
              <a:rPr lang="en-US" sz="1600" dirty="0">
                <a:latin typeface="+mn-lt"/>
              </a:rPr>
              <a:t>The </a:t>
            </a:r>
            <a:r>
              <a:rPr lang="en-US" sz="1600" b="1" dirty="0">
                <a:latin typeface="+mn-lt"/>
              </a:rPr>
              <a:t>claimant</a:t>
            </a:r>
            <a:r>
              <a:rPr lang="en-US" sz="1600" dirty="0">
                <a:latin typeface="+mn-lt"/>
              </a:rPr>
              <a:t> of payouts made to the deceased employee receives a Form </a:t>
            </a:r>
            <a:r>
              <a:rPr lang="en-US" sz="1600" b="1" dirty="0">
                <a:latin typeface="+mn-lt"/>
              </a:rPr>
              <a:t>1099-MISC</a:t>
            </a:r>
            <a:r>
              <a:rPr lang="en-US" sz="1600" dirty="0">
                <a:latin typeface="+mn-lt"/>
              </a:rPr>
              <a:t>.  Per previous conversations with the IRS, </a:t>
            </a:r>
            <a:r>
              <a:rPr lang="en-US" sz="1600" b="1" dirty="0">
                <a:latin typeface="+mn-lt"/>
              </a:rPr>
              <a:t>Gross Pay </a:t>
            </a:r>
            <a:r>
              <a:rPr lang="en-US" sz="1600" dirty="0">
                <a:latin typeface="+mn-lt"/>
              </a:rPr>
              <a:t>less deferrals are reported.  Report in Box 3, “Other Income.”</a:t>
            </a:r>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10</a:t>
            </a:fld>
            <a:endParaRPr lang="en-US"/>
          </a:p>
        </p:txBody>
      </p:sp>
    </p:spTree>
    <p:extLst>
      <p:ext uri="{BB962C8B-B14F-4D97-AF65-F5344CB8AC3E}">
        <p14:creationId xmlns:p14="http://schemas.microsoft.com/office/powerpoint/2010/main" val="2645724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Social Security Administration</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544271"/>
            <a:ext cx="7901355" cy="4540006"/>
          </a:xfrm>
        </p:spPr>
        <p:txBody>
          <a:bodyPr numCol="1" spcCol="548640"/>
          <a:lstStyle/>
          <a:p>
            <a:pPr>
              <a:lnSpc>
                <a:spcPct val="113000"/>
              </a:lnSpc>
              <a:spcBef>
                <a:spcPts val="1200"/>
              </a:spcBef>
            </a:pPr>
            <a:r>
              <a:rPr lang="en-US" sz="1800" b="1" dirty="0"/>
              <a:t>Reporting to Social Security</a:t>
            </a:r>
          </a:p>
          <a:p>
            <a:pPr lvl="1">
              <a:lnSpc>
                <a:spcPct val="113000"/>
              </a:lnSpc>
              <a:spcBef>
                <a:spcPts val="1200"/>
              </a:spcBef>
            </a:pPr>
            <a:r>
              <a:rPr lang="en-US" sz="1800" dirty="0">
                <a:latin typeface="+mn-lt"/>
              </a:rPr>
              <a:t>The Social Security Administration (SSA) maintains the “Critical Links” document, which provides guidance to employers on correctly reporting names and social security numbers on Forms W-2 so that SSA can match each W-2 to the employee’s lifelong earnings history.  The “Critical Links” page can be found at: </a:t>
            </a:r>
            <a:r>
              <a:rPr lang="en-US" sz="1800" dirty="0">
                <a:latin typeface="+mn-lt"/>
                <a:hlinkClick r:id="rId3"/>
              </a:rPr>
              <a:t>http://www.ssa.gov/employer/critical.htm</a:t>
            </a:r>
            <a:r>
              <a:rPr lang="en-US" sz="1800" dirty="0">
                <a:latin typeface="+mn-lt"/>
              </a:rPr>
              <a:t>. </a:t>
            </a:r>
          </a:p>
          <a:p>
            <a:pPr lvl="1">
              <a:lnSpc>
                <a:spcPct val="113000"/>
              </a:lnSpc>
              <a:spcBef>
                <a:spcPts val="1200"/>
              </a:spcBef>
            </a:pPr>
            <a:r>
              <a:rPr lang="en-US" sz="1800" dirty="0">
                <a:latin typeface="+mn-lt"/>
              </a:rPr>
              <a:t>Employers to verify an employee’s name and social security number  (SSN) on the employee’s W-4 form as part of the hiring process for tax withholding and reporting purposes.</a:t>
            </a:r>
          </a:p>
          <a:p>
            <a:pPr lvl="1">
              <a:lnSpc>
                <a:spcPct val="113000"/>
              </a:lnSpc>
              <a:spcBef>
                <a:spcPts val="1200"/>
              </a:spcBef>
            </a:pPr>
            <a:r>
              <a:rPr lang="en-US" sz="1800" dirty="0">
                <a:latin typeface="+mn-lt"/>
              </a:rPr>
              <a:t>Employers to use the Social Security Number Verification Service (SSNVS) to verify social security numbers on-line.  More information is available at </a:t>
            </a:r>
            <a:r>
              <a:rPr lang="en-US" sz="1800" dirty="0">
                <a:latin typeface="+mn-lt"/>
                <a:hlinkClick r:id="rId4"/>
              </a:rPr>
              <a:t>http://www.ssa.gov/employer/ssnv.htm</a:t>
            </a:r>
            <a:r>
              <a:rPr lang="en-US" sz="1800" dirty="0">
                <a:latin typeface="+mn-lt"/>
              </a:rPr>
              <a:t>.</a:t>
            </a:r>
          </a:p>
          <a:p>
            <a:pPr lvl="1">
              <a:lnSpc>
                <a:spcPct val="113000"/>
              </a:lnSpc>
              <a:spcBef>
                <a:spcPts val="1200"/>
              </a:spcBef>
            </a:pPr>
            <a:endParaRPr lang="en-US" sz="1800" dirty="0">
              <a:latin typeface="+mn-lt"/>
            </a:endParaRPr>
          </a:p>
          <a:p>
            <a:pPr lvl="1">
              <a:lnSpc>
                <a:spcPct val="113000"/>
              </a:lnSpc>
              <a:spcBef>
                <a:spcPts val="1200"/>
              </a:spcBef>
            </a:pPr>
            <a:endParaRPr lang="en-US" sz="1800" b="1"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11</a:t>
            </a:fld>
            <a:endParaRPr lang="en-US"/>
          </a:p>
        </p:txBody>
      </p:sp>
    </p:spTree>
    <p:extLst>
      <p:ext uri="{BB962C8B-B14F-4D97-AF65-F5344CB8AC3E}">
        <p14:creationId xmlns:p14="http://schemas.microsoft.com/office/powerpoint/2010/main" val="976012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Social Security Administration Cont.</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544271"/>
            <a:ext cx="7901355" cy="4540006"/>
          </a:xfrm>
        </p:spPr>
        <p:txBody>
          <a:bodyPr numCol="1" spcCol="548640"/>
          <a:lstStyle/>
          <a:p>
            <a:pPr lvl="1">
              <a:lnSpc>
                <a:spcPct val="113000"/>
              </a:lnSpc>
              <a:spcBef>
                <a:spcPts val="1200"/>
              </a:spcBef>
            </a:pPr>
            <a:r>
              <a:rPr lang="en-US" sz="1800" dirty="0">
                <a:latin typeface="+mn-lt"/>
              </a:rPr>
              <a:t>Remember to run the HRMS report ZHR_RPTPY033_SSN_VER to identify employees within your agency that may have issues.  The procedures for running the report and resolving the SSN discrepancies can be accessed on the </a:t>
            </a:r>
            <a:r>
              <a:rPr lang="en-US" sz="1800" dirty="0">
                <a:latin typeface="+mn-lt"/>
                <a:hlinkClick r:id="rId3"/>
              </a:rPr>
              <a:t>Year End website</a:t>
            </a:r>
            <a:r>
              <a:rPr lang="en-US" sz="1800" dirty="0">
                <a:latin typeface="+mn-lt"/>
              </a:rPr>
              <a:t>.  </a:t>
            </a:r>
          </a:p>
          <a:p>
            <a:pPr lvl="1">
              <a:lnSpc>
                <a:spcPct val="113000"/>
              </a:lnSpc>
              <a:spcBef>
                <a:spcPts val="1200"/>
              </a:spcBef>
            </a:pPr>
            <a:r>
              <a:rPr lang="en-US" sz="1800" dirty="0">
                <a:latin typeface="+mn-lt"/>
              </a:rPr>
              <a:t>Washington’s SSA Contact:</a:t>
            </a:r>
          </a:p>
          <a:p>
            <a:pPr lvl="2">
              <a:lnSpc>
                <a:spcPct val="113000"/>
              </a:lnSpc>
              <a:spcBef>
                <a:spcPts val="1200"/>
              </a:spcBef>
            </a:pPr>
            <a:r>
              <a:rPr lang="en-US" sz="1800" dirty="0">
                <a:hlinkClick r:id="rId4"/>
              </a:rPr>
              <a:t>SEA.ESLO@ssa.gov</a:t>
            </a:r>
            <a:endParaRPr lang="en-US" sz="1800" dirty="0"/>
          </a:p>
          <a:p>
            <a:pPr lvl="2">
              <a:lnSpc>
                <a:spcPct val="113000"/>
              </a:lnSpc>
              <a:spcBef>
                <a:spcPts val="1200"/>
              </a:spcBef>
            </a:pPr>
            <a:r>
              <a:rPr lang="en-US" sz="1800" dirty="0">
                <a:latin typeface="+mn-lt"/>
              </a:rPr>
              <a:t>206-615-2133</a:t>
            </a:r>
          </a:p>
          <a:p>
            <a:pPr lvl="1">
              <a:lnSpc>
                <a:spcPct val="113000"/>
              </a:lnSpc>
              <a:spcBef>
                <a:spcPts val="1200"/>
              </a:spcBef>
            </a:pPr>
            <a:endParaRPr lang="en-US" sz="1800" b="1"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12</a:t>
            </a:fld>
            <a:endParaRPr lang="en-US"/>
          </a:p>
        </p:txBody>
      </p:sp>
    </p:spTree>
    <p:extLst>
      <p:ext uri="{BB962C8B-B14F-4D97-AF65-F5344CB8AC3E}">
        <p14:creationId xmlns:p14="http://schemas.microsoft.com/office/powerpoint/2010/main" val="222602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Other State Withholding Tax</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544271"/>
            <a:ext cx="7901355" cy="4540006"/>
          </a:xfrm>
        </p:spPr>
        <p:txBody>
          <a:bodyPr numCol="1" spcCol="548640"/>
          <a:lstStyle/>
          <a:p>
            <a:pPr lvl="1">
              <a:lnSpc>
                <a:spcPct val="113000"/>
              </a:lnSpc>
              <a:spcBef>
                <a:spcPts val="1200"/>
              </a:spcBef>
            </a:pPr>
            <a:r>
              <a:rPr lang="en-US" sz="1800" dirty="0">
                <a:latin typeface="+mn-lt"/>
              </a:rPr>
              <a:t>State and local tax data needs to be reported on the employee's copy of the W-2 so that they can file state or local tax returns.  However, the W-2 file that the state sends to the SSA does not need to contain that information.  The SSA does not read state and local tax data nor pass it on to anyone.</a:t>
            </a:r>
          </a:p>
          <a:p>
            <a:pPr lvl="1">
              <a:lnSpc>
                <a:spcPct val="113000"/>
              </a:lnSpc>
              <a:spcBef>
                <a:spcPts val="1200"/>
              </a:spcBef>
            </a:pPr>
            <a:r>
              <a:rPr lang="en-US" sz="1800" dirty="0">
                <a:latin typeface="+mn-lt"/>
              </a:rPr>
              <a:t>Depending upon the locality involved, agencies may need to send state or local W-2 data to that entity.  For example, Oregon requires W-2 data to be sent electronically.</a:t>
            </a:r>
          </a:p>
          <a:p>
            <a:pPr lvl="1">
              <a:lnSpc>
                <a:spcPct val="113000"/>
              </a:lnSpc>
              <a:spcBef>
                <a:spcPts val="1200"/>
              </a:spcBef>
            </a:pPr>
            <a:r>
              <a:rPr lang="en-US" sz="1800" dirty="0">
                <a:latin typeface="+mn-lt"/>
              </a:rPr>
              <a:t>Each state has slightly different rules and regulations, so you need to check with those in which you have employees.</a:t>
            </a:r>
          </a:p>
          <a:p>
            <a:pPr lvl="1">
              <a:lnSpc>
                <a:spcPct val="113000"/>
              </a:lnSpc>
              <a:spcBef>
                <a:spcPts val="1200"/>
              </a:spcBef>
            </a:pPr>
            <a:r>
              <a:rPr lang="en-US" sz="1800" dirty="0">
                <a:latin typeface="+mn-lt"/>
              </a:rPr>
              <a:t>Further instructions for 2024 W-2 &amp; W-3 forms can be found at the following IRS web address: </a:t>
            </a:r>
            <a:r>
              <a:rPr lang="en-US" sz="1800" dirty="0">
                <a:latin typeface="+mn-lt"/>
                <a:hlinkClick r:id="rId3"/>
              </a:rPr>
              <a:t>http://www.irs.gov/pub/irs-pdf/iw2w3.pdf</a:t>
            </a:r>
            <a:r>
              <a:rPr lang="en-US" sz="1800" dirty="0">
                <a:latin typeface="+mn-lt"/>
              </a:rPr>
              <a:t> </a:t>
            </a:r>
          </a:p>
          <a:p>
            <a:pPr lvl="1">
              <a:lnSpc>
                <a:spcPct val="113000"/>
              </a:lnSpc>
              <a:spcBef>
                <a:spcPts val="1200"/>
              </a:spcBef>
            </a:pPr>
            <a:endParaRPr lang="en-US" sz="1800" b="1"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13</a:t>
            </a:fld>
            <a:endParaRPr lang="en-US"/>
          </a:p>
        </p:txBody>
      </p:sp>
    </p:spTree>
    <p:extLst>
      <p:ext uri="{BB962C8B-B14F-4D97-AF65-F5344CB8AC3E}">
        <p14:creationId xmlns:p14="http://schemas.microsoft.com/office/powerpoint/2010/main" val="735690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Other State Withholding Tax cont.</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544271"/>
            <a:ext cx="8274205" cy="4540006"/>
          </a:xfrm>
        </p:spPr>
        <p:txBody>
          <a:bodyPr numCol="1" spcCol="548640"/>
          <a:lstStyle/>
          <a:p>
            <a:pPr lvl="1">
              <a:lnSpc>
                <a:spcPct val="113000"/>
              </a:lnSpc>
              <a:spcBef>
                <a:spcPts val="1200"/>
              </a:spcBef>
            </a:pPr>
            <a:r>
              <a:rPr lang="en-US" sz="1800" dirty="0">
                <a:latin typeface="+mn-lt"/>
              </a:rPr>
              <a:t>Agencies using HRMS can include other state wage and tax information by following HRMS procedures.  </a:t>
            </a:r>
          </a:p>
          <a:p>
            <a:pPr lvl="2">
              <a:lnSpc>
                <a:spcPct val="113000"/>
              </a:lnSpc>
              <a:spcBef>
                <a:spcPts val="1200"/>
              </a:spcBef>
            </a:pPr>
            <a:r>
              <a:rPr lang="en-US" sz="1800" dirty="0">
                <a:latin typeface="+mn-lt"/>
              </a:rPr>
              <a:t>For other state’s income taxes to be reported on employees’ Forms W-2, a state ID is required.</a:t>
            </a:r>
          </a:p>
          <a:p>
            <a:pPr lvl="2">
              <a:lnSpc>
                <a:spcPct val="113000"/>
              </a:lnSpc>
              <a:spcBef>
                <a:spcPts val="1200"/>
              </a:spcBef>
            </a:pPr>
            <a:r>
              <a:rPr lang="en-US" sz="1800" dirty="0">
                <a:latin typeface="+mn-lt"/>
              </a:rPr>
              <a:t>HRMS must have the state’s ID number in the system.</a:t>
            </a:r>
          </a:p>
          <a:p>
            <a:pPr lvl="2">
              <a:lnSpc>
                <a:spcPct val="113000"/>
              </a:lnSpc>
              <a:spcBef>
                <a:spcPts val="1200"/>
              </a:spcBef>
            </a:pPr>
            <a:r>
              <a:rPr lang="en-US" sz="1800" dirty="0">
                <a:latin typeface="+mn-lt"/>
              </a:rPr>
              <a:t>For state ID numbers that are not presently in HRMS, complete a State ID Number Form and send it to HRMS by </a:t>
            </a:r>
            <a:r>
              <a:rPr lang="en-US" sz="1800" b="1" dirty="0">
                <a:latin typeface="+mn-lt"/>
              </a:rPr>
              <a:t>December 13, 2024</a:t>
            </a:r>
            <a:r>
              <a:rPr lang="en-US" sz="1800" dirty="0">
                <a:latin typeface="+mn-lt"/>
              </a:rPr>
              <a:t>:  Refer to the OFM Service News Notification sent on November 8, 2024.</a:t>
            </a:r>
          </a:p>
          <a:p>
            <a:pPr lvl="2">
              <a:lnSpc>
                <a:spcPct val="113000"/>
              </a:lnSpc>
              <a:spcBef>
                <a:spcPts val="1200"/>
              </a:spcBef>
            </a:pPr>
            <a:r>
              <a:rPr lang="en-US" sz="1800" dirty="0"/>
              <a:t>The procedures on how to include other state wage and tax information on the W-2 are located here:  </a:t>
            </a:r>
            <a:r>
              <a:rPr lang="en-US" sz="1800" dirty="0">
                <a:hlinkClick r:id="rId3"/>
              </a:rPr>
              <a:t>https://support.hrms.wa.gov/sites/default/files/public/PDFProcedures/YTD_MANUAL_ADJUSTMENT_W2.pdf</a:t>
            </a:r>
            <a:r>
              <a:rPr lang="en-US" sz="1800" dirty="0"/>
              <a:t> </a:t>
            </a:r>
          </a:p>
          <a:p>
            <a:pPr lvl="2">
              <a:lnSpc>
                <a:spcPct val="113000"/>
              </a:lnSpc>
              <a:spcBef>
                <a:spcPts val="1200"/>
              </a:spcBef>
            </a:pPr>
            <a:endParaRPr lang="en-US" sz="1800"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14</a:t>
            </a:fld>
            <a:endParaRPr lang="en-US"/>
          </a:p>
        </p:txBody>
      </p:sp>
    </p:spTree>
    <p:extLst>
      <p:ext uri="{BB962C8B-B14F-4D97-AF65-F5344CB8AC3E}">
        <p14:creationId xmlns:p14="http://schemas.microsoft.com/office/powerpoint/2010/main" val="570121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Other State Withholding Tax cont.</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544271"/>
            <a:ext cx="7948246" cy="4610344"/>
          </a:xfrm>
        </p:spPr>
        <p:txBody>
          <a:bodyPr numCol="1" spcCol="548640"/>
          <a:lstStyle/>
          <a:p>
            <a:pPr lvl="2">
              <a:lnSpc>
                <a:spcPct val="113000"/>
              </a:lnSpc>
              <a:spcBef>
                <a:spcPts val="1200"/>
              </a:spcBef>
            </a:pPr>
            <a:r>
              <a:rPr lang="en-US" sz="1700" dirty="0"/>
              <a:t>Last day to key manual YTD entries is </a:t>
            </a:r>
            <a:r>
              <a:rPr lang="en-US" sz="1700" b="1" dirty="0"/>
              <a:t>Tuesday, January 7, 2025</a:t>
            </a:r>
            <a:r>
              <a:rPr lang="en-US" sz="1700" dirty="0"/>
              <a:t>.  </a:t>
            </a:r>
          </a:p>
          <a:p>
            <a:pPr lvl="2">
              <a:lnSpc>
                <a:spcPct val="113000"/>
              </a:lnSpc>
              <a:spcBef>
                <a:spcPts val="1200"/>
              </a:spcBef>
            </a:pPr>
            <a:r>
              <a:rPr lang="en-US" sz="1700" dirty="0">
                <a:latin typeface="+mn-lt"/>
              </a:rPr>
              <a:t>Agencies not using HRMS or miss the deadline can include other state wage and tax information by updating (but not sending) the Form W-2 found on SSA’s Business Services Online website at </a:t>
            </a:r>
            <a:r>
              <a:rPr lang="en-US" sz="1700" dirty="0">
                <a:latin typeface="+mn-lt"/>
                <a:hlinkClick r:id="rId3"/>
              </a:rPr>
              <a:t>http://www.ssa.gov/employer/</a:t>
            </a:r>
            <a:r>
              <a:rPr lang="en-US" sz="1700" dirty="0">
                <a:latin typeface="+mn-lt"/>
              </a:rPr>
              <a:t> </a:t>
            </a:r>
            <a:endParaRPr lang="en-US" sz="1700" dirty="0"/>
          </a:p>
          <a:p>
            <a:pPr marL="457200" lvl="1" indent="0">
              <a:lnSpc>
                <a:spcPct val="113000"/>
              </a:lnSpc>
              <a:spcBef>
                <a:spcPts val="1200"/>
              </a:spcBef>
              <a:buNone/>
            </a:pPr>
            <a:r>
              <a:rPr lang="en-US" sz="1700" b="1" dirty="0">
                <a:latin typeface="+mn-lt"/>
              </a:rPr>
              <a:t>NEW: For agencies using the new OOS automated process:</a:t>
            </a:r>
          </a:p>
          <a:p>
            <a:pPr lvl="2">
              <a:lnSpc>
                <a:spcPct val="113000"/>
              </a:lnSpc>
              <a:spcBef>
                <a:spcPts val="1200"/>
              </a:spcBef>
            </a:pPr>
            <a:r>
              <a:rPr lang="en-US" sz="1700" dirty="0"/>
              <a:t>HRMS will add Oregon and Idaho withholding information to employees’ W-2s for taxes collected systematically through the new OOS automated process.</a:t>
            </a:r>
          </a:p>
          <a:p>
            <a:pPr lvl="2">
              <a:lnSpc>
                <a:spcPct val="113000"/>
              </a:lnSpc>
              <a:spcBef>
                <a:spcPts val="1200"/>
              </a:spcBef>
            </a:pPr>
            <a:r>
              <a:rPr lang="en-US" sz="1700" dirty="0">
                <a:latin typeface="+mn-lt"/>
              </a:rPr>
              <a:t>Taxes collected using the manual wage</a:t>
            </a:r>
            <a:r>
              <a:rPr lang="en-US" sz="1700" dirty="0"/>
              <a:t> types entered on Recurring Payments/Deductions (0014) and Additional Payments (0015) </a:t>
            </a:r>
            <a:r>
              <a:rPr lang="en-US" sz="1700" b="1" dirty="0"/>
              <a:t>will still require manual YTD adjustments </a:t>
            </a:r>
            <a:r>
              <a:rPr lang="en-US" sz="1700" dirty="0"/>
              <a:t>to be added to employees’ W-2s. </a:t>
            </a:r>
            <a:endParaRPr lang="en-US" sz="1700" dirty="0">
              <a:latin typeface="+mn-lt"/>
            </a:endParaRPr>
          </a:p>
          <a:p>
            <a:pPr lvl="2">
              <a:lnSpc>
                <a:spcPct val="113000"/>
              </a:lnSpc>
              <a:spcBef>
                <a:spcPts val="1200"/>
              </a:spcBef>
            </a:pPr>
            <a:endParaRPr lang="en-US" sz="1800" dirty="0">
              <a:latin typeface="+mn-lt"/>
            </a:endParaRPr>
          </a:p>
          <a:p>
            <a:pPr lvl="2">
              <a:lnSpc>
                <a:spcPct val="113000"/>
              </a:lnSpc>
              <a:spcBef>
                <a:spcPts val="1200"/>
              </a:spcBef>
            </a:pPr>
            <a:endParaRPr lang="en-US" sz="1800"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15</a:t>
            </a:fld>
            <a:endParaRPr lang="en-US"/>
          </a:p>
        </p:txBody>
      </p:sp>
    </p:spTree>
    <p:extLst>
      <p:ext uri="{BB962C8B-B14F-4D97-AF65-F5344CB8AC3E}">
        <p14:creationId xmlns:p14="http://schemas.microsoft.com/office/powerpoint/2010/main" val="2158743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EFTPS Payments Not Made Through HRMS</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544271"/>
            <a:ext cx="7948246" cy="4610344"/>
          </a:xfrm>
        </p:spPr>
        <p:txBody>
          <a:bodyPr numCol="1" spcCol="548640"/>
          <a:lstStyle/>
          <a:p>
            <a:pPr>
              <a:lnSpc>
                <a:spcPct val="113000"/>
              </a:lnSpc>
              <a:spcBef>
                <a:spcPts val="1200"/>
              </a:spcBef>
            </a:pPr>
            <a:r>
              <a:rPr lang="en-US" sz="1700" dirty="0"/>
              <a:t>Journal vouchers to be sent to the Office of the State Treasurer (OST) for IRS payments (EFTPS) are due by  </a:t>
            </a:r>
            <a:r>
              <a:rPr lang="en-US" sz="1700" b="1" dirty="0"/>
              <a:t>12:00pm</a:t>
            </a:r>
            <a:r>
              <a:rPr lang="en-US" sz="1700" dirty="0"/>
              <a:t> in order to process for next day settlement.  In the event you require same-day tax transmission, the wire must be at OST by </a:t>
            </a:r>
            <a:r>
              <a:rPr lang="en-US" sz="1700" b="1" dirty="0"/>
              <a:t>11:00am</a:t>
            </a:r>
            <a:r>
              <a:rPr lang="en-US" sz="1700" dirty="0"/>
              <a:t>.</a:t>
            </a:r>
          </a:p>
          <a:p>
            <a:pPr>
              <a:lnSpc>
                <a:spcPct val="113000"/>
              </a:lnSpc>
              <a:spcBef>
                <a:spcPts val="1200"/>
              </a:spcBef>
            </a:pPr>
            <a:r>
              <a:rPr lang="en-US" sz="1700" dirty="0"/>
              <a:t>Links to the EFTPS instructions and the EFTPS form are available on the cash management page: </a:t>
            </a:r>
            <a:r>
              <a:rPr lang="en-US" sz="1700" dirty="0">
                <a:hlinkClick r:id="rId3"/>
              </a:rPr>
              <a:t>https://tre.wa.gov/accounting-and-banking-services/cash-management/electronic-federal-tax-payment-system-instructions </a:t>
            </a:r>
            <a:r>
              <a:rPr lang="en-US" sz="1700" dirty="0"/>
              <a:t> </a:t>
            </a:r>
          </a:p>
          <a:p>
            <a:pPr>
              <a:lnSpc>
                <a:spcPct val="113000"/>
              </a:lnSpc>
              <a:spcBef>
                <a:spcPts val="1200"/>
              </a:spcBef>
            </a:pPr>
            <a:r>
              <a:rPr lang="en-US" sz="1700" b="1" dirty="0"/>
              <a:t>Note:</a:t>
            </a:r>
            <a:r>
              <a:rPr lang="en-US" sz="1700" dirty="0"/>
              <a:t>  In order for the deposit to show on the HRMS generated IRS Forms 941/Schedule B, agencies still must go into HRMS and enter it.  Use transaction code </a:t>
            </a:r>
            <a:r>
              <a:rPr lang="en-US" sz="1700" b="1" dirty="0"/>
              <a:t>PU19</a:t>
            </a:r>
            <a:r>
              <a:rPr lang="en-US" sz="1700" dirty="0"/>
              <a:t>.  </a:t>
            </a:r>
          </a:p>
          <a:p>
            <a:pPr>
              <a:lnSpc>
                <a:spcPct val="113000"/>
              </a:lnSpc>
              <a:spcBef>
                <a:spcPts val="1200"/>
              </a:spcBef>
            </a:pPr>
            <a:r>
              <a:rPr lang="en-US" sz="1700" dirty="0"/>
              <a:t>The instructions for entering this in PU19 are located here:   </a:t>
            </a:r>
            <a:r>
              <a:rPr lang="en-US" sz="1700" dirty="0">
                <a:hlinkClick r:id="rId4"/>
              </a:rPr>
              <a:t>https://support.hrms.wa.gov/sites/default/files/public/PDFProcedures/YTD_MANUAL_ADJUSTMENT_W2.pdf</a:t>
            </a:r>
            <a:r>
              <a:rPr lang="en-US" sz="1700" dirty="0"/>
              <a:t> </a:t>
            </a:r>
          </a:p>
          <a:p>
            <a:pPr>
              <a:lnSpc>
                <a:spcPct val="113000"/>
              </a:lnSpc>
              <a:spcBef>
                <a:spcPts val="1200"/>
              </a:spcBef>
            </a:pPr>
            <a:endParaRPr lang="en-US" sz="1600"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16</a:t>
            </a:fld>
            <a:endParaRPr lang="en-US"/>
          </a:p>
        </p:txBody>
      </p:sp>
    </p:spTree>
    <p:extLst>
      <p:ext uri="{BB962C8B-B14F-4D97-AF65-F5344CB8AC3E}">
        <p14:creationId xmlns:p14="http://schemas.microsoft.com/office/powerpoint/2010/main" val="827213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Office of Financial Management – Payroll Resources</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544271"/>
            <a:ext cx="7948246" cy="1884729"/>
          </a:xfrm>
        </p:spPr>
        <p:txBody>
          <a:bodyPr numCol="1" spcCol="548640"/>
          <a:lstStyle/>
          <a:p>
            <a:pPr>
              <a:lnSpc>
                <a:spcPct val="113000"/>
              </a:lnSpc>
              <a:spcBef>
                <a:spcPts val="1200"/>
              </a:spcBef>
            </a:pPr>
            <a:r>
              <a:rPr lang="en-US" sz="1800" dirty="0"/>
              <a:t>OFM Home Page : </a:t>
            </a:r>
            <a:r>
              <a:rPr lang="en-US" sz="1800" dirty="0">
                <a:hlinkClick r:id="rId3"/>
              </a:rPr>
              <a:t>www.ofm.wa.gov</a:t>
            </a:r>
            <a:endParaRPr lang="en-US" sz="1800" dirty="0"/>
          </a:p>
          <a:p>
            <a:pPr>
              <a:lnSpc>
                <a:spcPct val="113000"/>
              </a:lnSpc>
              <a:spcBef>
                <a:spcPts val="1200"/>
              </a:spcBef>
            </a:pPr>
            <a:r>
              <a:rPr lang="en-US" sz="1800" dirty="0"/>
              <a:t>State Administrative and Accounting Manual (SAAM) – Payroll = Chapter 25 </a:t>
            </a:r>
            <a:r>
              <a:rPr lang="en-US" sz="1800" dirty="0">
                <a:hlinkClick r:id="rId4"/>
              </a:rPr>
              <a:t>http://www.ofm.wa.gov/policy/default.asp</a:t>
            </a:r>
            <a:r>
              <a:rPr lang="en-US" sz="1800" dirty="0"/>
              <a:t> </a:t>
            </a:r>
          </a:p>
          <a:p>
            <a:pPr>
              <a:lnSpc>
                <a:spcPct val="113000"/>
              </a:lnSpc>
              <a:spcBef>
                <a:spcPts val="1200"/>
              </a:spcBef>
            </a:pPr>
            <a:r>
              <a:rPr lang="en-US" sz="1800" dirty="0"/>
              <a:t>OFM Payroll Resources Website:  </a:t>
            </a:r>
            <a:r>
              <a:rPr lang="en-US" sz="1800" dirty="0">
                <a:hlinkClick r:id="rId5"/>
              </a:rPr>
              <a:t>http://www.ofm.wa.gov/resources/payroll.asp</a:t>
            </a:r>
            <a:r>
              <a:rPr lang="en-US" sz="1800" dirty="0"/>
              <a:t> </a:t>
            </a:r>
          </a:p>
          <a:p>
            <a:pPr marL="0" indent="0">
              <a:lnSpc>
                <a:spcPct val="113000"/>
              </a:lnSpc>
              <a:spcBef>
                <a:spcPts val="1200"/>
              </a:spcBef>
              <a:buNone/>
            </a:pPr>
            <a:r>
              <a:rPr lang="en-US" sz="1800" dirty="0"/>
              <a:t>Items of interest on the OFM Payroll Resources website:</a:t>
            </a:r>
          </a:p>
          <a:p>
            <a:pPr lvl="1">
              <a:lnSpc>
                <a:spcPct val="113000"/>
              </a:lnSpc>
              <a:spcBef>
                <a:spcPts val="1200"/>
              </a:spcBef>
            </a:pPr>
            <a:endParaRPr lang="en-US" sz="1600"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17</a:t>
            </a:fld>
            <a:endParaRPr lang="en-US"/>
          </a:p>
        </p:txBody>
      </p:sp>
      <p:sp>
        <p:nvSpPr>
          <p:cNvPr id="6" name="TextBox 5">
            <a:extLst>
              <a:ext uri="{FF2B5EF4-FFF2-40B4-BE49-F238E27FC236}">
                <a16:creationId xmlns:a16="http://schemas.microsoft.com/office/drawing/2014/main" id="{C0E1CA24-3082-42E2-E96E-E490563A4358}"/>
              </a:ext>
            </a:extLst>
          </p:cNvPr>
          <p:cNvSpPr txBox="1"/>
          <p:nvPr/>
        </p:nvSpPr>
        <p:spPr>
          <a:xfrm>
            <a:off x="1371600" y="3940517"/>
            <a:ext cx="9108831" cy="2308324"/>
          </a:xfrm>
          <a:prstGeom prst="rect">
            <a:avLst/>
          </a:prstGeom>
          <a:noFill/>
        </p:spPr>
        <p:txBody>
          <a:bodyPr wrap="square" numCol="2" rtlCol="0">
            <a:spAutoFit/>
          </a:bodyPr>
          <a:lstStyle/>
          <a:p>
            <a:pPr marL="285750" indent="-285750">
              <a:buFont typeface="Arial" panose="020B0604020202020204" pitchFamily="34" charset="0"/>
              <a:buChar char="•"/>
            </a:pPr>
            <a:r>
              <a:rPr lang="en-US" dirty="0"/>
              <a:t>IRS/SSA materials (forms and publications)</a:t>
            </a:r>
          </a:p>
          <a:p>
            <a:pPr marL="285750" indent="-285750">
              <a:buFont typeface="Arial" panose="020B0604020202020204" pitchFamily="34" charset="0"/>
              <a:buChar char="•"/>
            </a:pPr>
            <a:r>
              <a:rPr lang="en-US" dirty="0"/>
              <a:t>Deceased employees</a:t>
            </a:r>
          </a:p>
          <a:p>
            <a:pPr marL="285750" indent="-285750">
              <a:buFont typeface="Arial" panose="020B0604020202020204" pitchFamily="34" charset="0"/>
              <a:buChar char="•"/>
            </a:pPr>
            <a:r>
              <a:rPr lang="en-US" dirty="0"/>
              <a:t>State paydates, federal holidays, IRS $100,000 next day deposit dates</a:t>
            </a:r>
          </a:p>
          <a:p>
            <a:pPr marL="285750" indent="-285750">
              <a:buFont typeface="Arial" panose="020B0604020202020204" pitchFamily="34" charset="0"/>
              <a:buChar char="•"/>
            </a:pPr>
            <a:r>
              <a:rPr lang="en-US" dirty="0"/>
              <a:t>ACH authorization form</a:t>
            </a:r>
          </a:p>
          <a:p>
            <a:pPr marL="285750" indent="-285750">
              <a:buFont typeface="Arial" panose="020B0604020202020204" pitchFamily="34" charset="0"/>
              <a:buChar char="•"/>
            </a:pPr>
            <a:r>
              <a:rPr lang="en-US" dirty="0"/>
              <a:t>Payroll card information</a:t>
            </a:r>
          </a:p>
          <a:p>
            <a:pPr marL="285750" indent="-285750">
              <a:buFont typeface="Arial" panose="020B0604020202020204" pitchFamily="34" charset="0"/>
              <a:buChar char="•"/>
            </a:pPr>
            <a:r>
              <a:rPr lang="en-US" dirty="0"/>
              <a:t>Garnishments and Overpayments</a:t>
            </a:r>
          </a:p>
          <a:p>
            <a:pPr marL="285750" indent="-285750">
              <a:buFont typeface="Arial" panose="020B0604020202020204" pitchFamily="34" charset="0"/>
              <a:buChar char="•"/>
            </a:pPr>
            <a:r>
              <a:rPr lang="en-US" dirty="0"/>
              <a:t>Reconciliation</a:t>
            </a:r>
          </a:p>
          <a:p>
            <a:pPr marL="285750" indent="-285750">
              <a:buFont typeface="Arial" panose="020B0604020202020204" pitchFamily="34" charset="0"/>
              <a:buChar char="•"/>
            </a:pPr>
            <a:r>
              <a:rPr lang="en-US" dirty="0"/>
              <a:t>Settlement payments attributable to wages</a:t>
            </a:r>
          </a:p>
          <a:p>
            <a:pPr marL="285750" indent="-285750">
              <a:buFont typeface="Arial" panose="020B0604020202020204" pitchFamily="34" charset="0"/>
              <a:buChar char="•"/>
            </a:pPr>
            <a:r>
              <a:rPr lang="en-US" dirty="0"/>
              <a:t>Comp time cash-out for terminating employees</a:t>
            </a:r>
          </a:p>
          <a:p>
            <a:pPr marL="285750" indent="-285750">
              <a:buFont typeface="Arial" panose="020B0604020202020204" pitchFamily="34" charset="0"/>
              <a:buChar char="•"/>
            </a:pPr>
            <a:r>
              <a:rPr lang="en-US" dirty="0"/>
              <a:t>Mid-Period transfer template</a:t>
            </a:r>
          </a:p>
          <a:p>
            <a:pPr marL="285750" indent="-285750">
              <a:buFont typeface="Arial" panose="020B0604020202020204" pitchFamily="34" charset="0"/>
              <a:buChar char="•"/>
            </a:pPr>
            <a:r>
              <a:rPr lang="en-US" dirty="0"/>
              <a:t>PPA website</a:t>
            </a:r>
          </a:p>
          <a:p>
            <a:pPr marL="285750" indent="-285750">
              <a:buFont typeface="Arial" panose="020B0604020202020204" pitchFamily="34" charset="0"/>
              <a:buChar char="•"/>
            </a:pPr>
            <a:r>
              <a:rPr lang="en-US" dirty="0"/>
              <a:t>And Many MORE! Check it out!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52283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Rates/Limits for 2025</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544271"/>
            <a:ext cx="7948246" cy="4610344"/>
          </a:xfrm>
        </p:spPr>
        <p:txBody>
          <a:bodyPr numCol="1" spcCol="548640"/>
          <a:lstStyle/>
          <a:p>
            <a:pPr>
              <a:lnSpc>
                <a:spcPct val="113000"/>
              </a:lnSpc>
              <a:spcBef>
                <a:spcPts val="1200"/>
              </a:spcBef>
            </a:pPr>
            <a:r>
              <a:rPr lang="en-US" sz="1600" b="1" dirty="0"/>
              <a:t>Social Security Wage Base:</a:t>
            </a:r>
          </a:p>
          <a:p>
            <a:pPr lvl="1">
              <a:lnSpc>
                <a:spcPct val="113000"/>
              </a:lnSpc>
              <a:spcBef>
                <a:spcPts val="1200"/>
              </a:spcBef>
            </a:pPr>
            <a:r>
              <a:rPr lang="en-US" sz="1500" dirty="0">
                <a:cs typeface="Times New Roman" panose="02020603050405020304" pitchFamily="18" charset="0"/>
              </a:rPr>
              <a:t>$168,600 in 2024 and</a:t>
            </a:r>
          </a:p>
          <a:p>
            <a:pPr lvl="1">
              <a:lnSpc>
                <a:spcPct val="113000"/>
              </a:lnSpc>
              <a:spcBef>
                <a:spcPts val="1200"/>
              </a:spcBef>
            </a:pPr>
            <a:r>
              <a:rPr lang="en-US" sz="1500" b="1" dirty="0">
                <a:cs typeface="Times New Roman" panose="02020603050405020304" pitchFamily="18" charset="0"/>
              </a:rPr>
              <a:t>$176,100 for 2025</a:t>
            </a:r>
          </a:p>
          <a:p>
            <a:pPr lvl="1">
              <a:lnSpc>
                <a:spcPct val="113000"/>
              </a:lnSpc>
              <a:spcBef>
                <a:spcPts val="1200"/>
              </a:spcBef>
            </a:pPr>
            <a:r>
              <a:rPr lang="en-US" sz="1500" dirty="0">
                <a:cs typeface="Times New Roman" panose="02020603050405020304" pitchFamily="18" charset="0"/>
              </a:rPr>
              <a:t>The employee and employer tax rates remain at </a:t>
            </a:r>
            <a:r>
              <a:rPr lang="en-US" sz="1500" b="1" dirty="0">
                <a:cs typeface="Times New Roman" panose="02020603050405020304" pitchFamily="18" charset="0"/>
              </a:rPr>
              <a:t>6.2% each </a:t>
            </a:r>
            <a:r>
              <a:rPr lang="en-US" sz="1500" dirty="0">
                <a:cs typeface="Times New Roman" panose="02020603050405020304" pitchFamily="18" charset="0"/>
              </a:rPr>
              <a:t>(12.4% total).  </a:t>
            </a:r>
          </a:p>
          <a:p>
            <a:pPr lvl="1">
              <a:lnSpc>
                <a:spcPct val="113000"/>
              </a:lnSpc>
              <a:spcBef>
                <a:spcPts val="1200"/>
              </a:spcBef>
            </a:pPr>
            <a:r>
              <a:rPr lang="en-US" sz="1500" b="1" dirty="0"/>
              <a:t>Note:  </a:t>
            </a:r>
            <a:r>
              <a:rPr lang="en-US" sz="1500" dirty="0"/>
              <a:t>For employees that are at or near the max that transfer into your agency from another HRMS agency, follow </a:t>
            </a:r>
            <a:r>
              <a:rPr lang="en-US" sz="1500" dirty="0">
                <a:hlinkClick r:id="rId3"/>
              </a:rPr>
              <a:t>HRMS procedures</a:t>
            </a:r>
            <a:r>
              <a:rPr lang="en-US" sz="1500" dirty="0"/>
              <a:t> to ensure that Social Security will not be deducted when the employee maxes out for the year (the state of Washington is one employer for Social Security purposes). </a:t>
            </a:r>
          </a:p>
          <a:p>
            <a:pPr lvl="1">
              <a:lnSpc>
                <a:spcPct val="113000"/>
              </a:lnSpc>
              <a:spcBef>
                <a:spcPts val="1200"/>
              </a:spcBef>
            </a:pPr>
            <a:r>
              <a:rPr lang="en-US" sz="1500" b="1" dirty="0"/>
              <a:t>Medicare Tax Rates </a:t>
            </a:r>
            <a:r>
              <a:rPr lang="en-US" sz="1500" dirty="0"/>
              <a:t>remains at </a:t>
            </a:r>
            <a:r>
              <a:rPr lang="en-US" sz="1500" b="1" dirty="0"/>
              <a:t>1.45% each </a:t>
            </a:r>
            <a:r>
              <a:rPr lang="en-US" sz="1500" dirty="0"/>
              <a:t>(2.90% total).  There is no maximum wage base for Medicare taxes.  </a:t>
            </a:r>
          </a:p>
          <a:p>
            <a:pPr lvl="2">
              <a:lnSpc>
                <a:spcPct val="113000"/>
              </a:lnSpc>
              <a:spcBef>
                <a:spcPts val="1200"/>
              </a:spcBef>
            </a:pPr>
            <a:r>
              <a:rPr lang="en-US" sz="1500" b="1" dirty="0"/>
              <a:t>Note:  </a:t>
            </a:r>
            <a:r>
              <a:rPr lang="en-US" sz="1500" dirty="0"/>
              <a:t>Employers must withhold an additional 0.9% from wages paid to an employee that exceeds $200,000 during the year (regardless of employee’s filing status).  This makes the effective employee Medicare tax rate </a:t>
            </a:r>
            <a:r>
              <a:rPr lang="en-US" sz="1500" b="1" dirty="0"/>
              <a:t>2.35% on wages over $200,000</a:t>
            </a:r>
            <a:r>
              <a:rPr lang="en-US" sz="1500" dirty="0"/>
              <a:t>.  </a:t>
            </a:r>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18</a:t>
            </a:fld>
            <a:endParaRPr lang="en-US"/>
          </a:p>
        </p:txBody>
      </p:sp>
    </p:spTree>
    <p:extLst>
      <p:ext uri="{BB962C8B-B14F-4D97-AF65-F5344CB8AC3E}">
        <p14:creationId xmlns:p14="http://schemas.microsoft.com/office/powerpoint/2010/main" val="2401170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Rates/Limits for 2025 Continued</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544271"/>
            <a:ext cx="7948246" cy="4610344"/>
          </a:xfrm>
        </p:spPr>
        <p:txBody>
          <a:bodyPr numCol="1" spcCol="548640"/>
          <a:lstStyle/>
          <a:p>
            <a:pPr>
              <a:lnSpc>
                <a:spcPct val="113000"/>
              </a:lnSpc>
              <a:spcBef>
                <a:spcPts val="1200"/>
              </a:spcBef>
            </a:pPr>
            <a:r>
              <a:rPr lang="en-US" sz="1600" b="1" dirty="0"/>
              <a:t>POV Mileage Rate:</a:t>
            </a:r>
          </a:p>
          <a:p>
            <a:pPr lvl="1">
              <a:lnSpc>
                <a:spcPct val="113000"/>
              </a:lnSpc>
              <a:spcBef>
                <a:spcPts val="1200"/>
              </a:spcBef>
            </a:pPr>
            <a:r>
              <a:rPr lang="en-US" sz="1600" b="1" dirty="0"/>
              <a:t>$0.67 per mile max effective January 1, 2024 </a:t>
            </a:r>
            <a:r>
              <a:rPr lang="en-US" sz="1600" dirty="0"/>
              <a:t>(refer to SAAM subsections </a:t>
            </a:r>
            <a:r>
              <a:rPr lang="en-US" sz="1600" dirty="0">
                <a:hlinkClick r:id="rId3"/>
              </a:rPr>
              <a:t>10.90.20</a:t>
            </a:r>
            <a:r>
              <a:rPr lang="en-US" sz="1600" dirty="0"/>
              <a:t> and </a:t>
            </a:r>
            <a:r>
              <a:rPr lang="en-US" sz="1600" dirty="0">
                <a:hlinkClick r:id="rId4"/>
              </a:rPr>
              <a:t>10.10.10.b</a:t>
            </a:r>
            <a:r>
              <a:rPr lang="en-US" sz="1600" dirty="0"/>
              <a:t>.</a:t>
            </a:r>
          </a:p>
          <a:p>
            <a:pPr>
              <a:lnSpc>
                <a:spcPct val="113000"/>
              </a:lnSpc>
              <a:spcBef>
                <a:spcPts val="1200"/>
              </a:spcBef>
            </a:pPr>
            <a:r>
              <a:rPr lang="en-US" sz="1600" b="1" dirty="0"/>
              <a:t>Qualified Transportation Fringe Benefit Limits:</a:t>
            </a:r>
          </a:p>
          <a:p>
            <a:pPr lvl="1">
              <a:lnSpc>
                <a:spcPct val="113000"/>
              </a:lnSpc>
              <a:spcBef>
                <a:spcPts val="1200"/>
              </a:spcBef>
            </a:pPr>
            <a:r>
              <a:rPr lang="en-US" sz="1600" dirty="0">
                <a:cs typeface="Times New Roman" panose="02020603050405020304" pitchFamily="18" charset="0"/>
              </a:rPr>
              <a:t>Qualified parking provided by an employer to an employee:</a:t>
            </a:r>
          </a:p>
          <a:p>
            <a:pPr lvl="2">
              <a:lnSpc>
                <a:spcPct val="113000"/>
              </a:lnSpc>
              <a:spcBef>
                <a:spcPts val="1200"/>
              </a:spcBef>
            </a:pPr>
            <a:r>
              <a:rPr lang="en-US" sz="1600" dirty="0">
                <a:cs typeface="Times New Roman" panose="02020603050405020304" pitchFamily="18" charset="0"/>
              </a:rPr>
              <a:t>$315/</a:t>
            </a:r>
            <a:r>
              <a:rPr lang="en-US" sz="1600" dirty="0" err="1">
                <a:cs typeface="Times New Roman" panose="02020603050405020304" pitchFamily="18" charset="0"/>
              </a:rPr>
              <a:t>mo</a:t>
            </a:r>
            <a:r>
              <a:rPr lang="en-US" sz="1600" dirty="0">
                <a:cs typeface="Times New Roman" panose="02020603050405020304" pitchFamily="18" charset="0"/>
              </a:rPr>
              <a:t> in 2024 and projected to be </a:t>
            </a:r>
            <a:r>
              <a:rPr lang="en-US" sz="1600" b="1" dirty="0">
                <a:cs typeface="Times New Roman" panose="02020603050405020304" pitchFamily="18" charset="0"/>
              </a:rPr>
              <a:t>$325/</a:t>
            </a:r>
            <a:r>
              <a:rPr lang="en-US" sz="1600" b="1" dirty="0" err="1">
                <a:cs typeface="Times New Roman" panose="02020603050405020304" pitchFamily="18" charset="0"/>
              </a:rPr>
              <a:t>mo</a:t>
            </a:r>
            <a:r>
              <a:rPr lang="en-US" sz="1600" b="1" dirty="0">
                <a:cs typeface="Times New Roman" panose="02020603050405020304" pitchFamily="18" charset="0"/>
              </a:rPr>
              <a:t> for 2025 </a:t>
            </a:r>
          </a:p>
          <a:p>
            <a:pPr lvl="1">
              <a:lnSpc>
                <a:spcPct val="113000"/>
              </a:lnSpc>
              <a:spcBef>
                <a:spcPts val="1200"/>
              </a:spcBef>
            </a:pPr>
            <a:r>
              <a:rPr lang="en-US" sz="1600" dirty="0">
                <a:cs typeface="Times New Roman" panose="02020603050405020304" pitchFamily="18" charset="0"/>
              </a:rPr>
              <a:t>Combined Commuter Highway Vehicle Transportation, Transit Passes and Vanpool Privileges:</a:t>
            </a:r>
          </a:p>
          <a:p>
            <a:pPr lvl="2">
              <a:lnSpc>
                <a:spcPct val="113000"/>
              </a:lnSpc>
              <a:spcBef>
                <a:spcPts val="1200"/>
              </a:spcBef>
            </a:pPr>
            <a:r>
              <a:rPr lang="en-US" sz="1600" dirty="0">
                <a:cs typeface="Times New Roman" panose="02020603050405020304" pitchFamily="18" charset="0"/>
              </a:rPr>
              <a:t>$315/</a:t>
            </a:r>
            <a:r>
              <a:rPr lang="en-US" sz="1600" dirty="0" err="1">
                <a:cs typeface="Times New Roman" panose="02020603050405020304" pitchFamily="18" charset="0"/>
              </a:rPr>
              <a:t>mo</a:t>
            </a:r>
            <a:r>
              <a:rPr lang="en-US" sz="1600" dirty="0">
                <a:cs typeface="Times New Roman" panose="02020603050405020304" pitchFamily="18" charset="0"/>
              </a:rPr>
              <a:t> in 2024 and projected to be </a:t>
            </a:r>
            <a:r>
              <a:rPr lang="en-US" sz="1600" b="1" dirty="0">
                <a:cs typeface="Times New Roman" panose="02020603050405020304" pitchFamily="18" charset="0"/>
              </a:rPr>
              <a:t>$325/</a:t>
            </a:r>
            <a:r>
              <a:rPr lang="en-US" sz="1600" b="1" dirty="0" err="1">
                <a:cs typeface="Times New Roman" panose="02020603050405020304" pitchFamily="18" charset="0"/>
              </a:rPr>
              <a:t>mo</a:t>
            </a:r>
            <a:r>
              <a:rPr lang="en-US" sz="1600" b="1" dirty="0">
                <a:cs typeface="Times New Roman" panose="02020603050405020304" pitchFamily="18" charset="0"/>
              </a:rPr>
              <a:t> for 2025 </a:t>
            </a:r>
          </a:p>
          <a:p>
            <a:pPr lvl="2">
              <a:lnSpc>
                <a:spcPct val="113000"/>
              </a:lnSpc>
              <a:spcBef>
                <a:spcPts val="1200"/>
              </a:spcBef>
            </a:pPr>
            <a:endParaRPr lang="en-US" sz="1600" dirty="0">
              <a:cs typeface="Times New Roman" panose="02020603050405020304" pitchFamily="18" charset="0"/>
            </a:endParaRPr>
          </a:p>
          <a:p>
            <a:pPr lvl="2">
              <a:lnSpc>
                <a:spcPct val="113000"/>
              </a:lnSpc>
              <a:spcBef>
                <a:spcPts val="1200"/>
              </a:spcBef>
            </a:pPr>
            <a:endParaRPr lang="en-US" sz="1600" b="1" dirty="0">
              <a:cs typeface="Times New Roman" panose="02020603050405020304" pitchFamily="18" charset="0"/>
            </a:endParaRPr>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500" dirty="0"/>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19</a:t>
            </a:fld>
            <a:endParaRPr lang="en-US"/>
          </a:p>
        </p:txBody>
      </p:sp>
    </p:spTree>
    <p:extLst>
      <p:ext uri="{BB962C8B-B14F-4D97-AF65-F5344CB8AC3E}">
        <p14:creationId xmlns:p14="http://schemas.microsoft.com/office/powerpoint/2010/main" val="3801940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5B1EF0-FD44-510B-64CE-26F218C802CA}"/>
              </a:ext>
              <a:ext uri="{C183D7F6-B498-43B3-948B-1728B52AA6E4}">
                <adec:decorative xmlns:adec="http://schemas.microsoft.com/office/drawing/2017/decorative" val="1"/>
              </a:ext>
            </a:extLst>
          </p:cNvPr>
          <p:cNvPicPr>
            <a:picLocks noChangeAspect="1"/>
          </p:cNvPicPr>
          <p:nvPr/>
        </p:nvPicPr>
        <p:blipFill rotWithShape="1">
          <a:blip r:embed="rId3"/>
          <a:srcRect t="15625"/>
          <a:stretch/>
        </p:blipFill>
        <p:spPr>
          <a:xfrm>
            <a:off x="0" y="0"/>
            <a:ext cx="12192000" cy="6858000"/>
          </a:xfrm>
          <a:prstGeom prst="rect">
            <a:avLst/>
          </a:prstGeom>
        </p:spPr>
      </p:pic>
      <p:sp>
        <p:nvSpPr>
          <p:cNvPr id="8" name="Graphic 2">
            <a:extLst>
              <a:ext uri="{FF2B5EF4-FFF2-40B4-BE49-F238E27FC236}">
                <a16:creationId xmlns:a16="http://schemas.microsoft.com/office/drawing/2014/main" id="{9D82D4A3-4749-2220-B9B2-3F54009ED96A}"/>
              </a:ext>
              <a:ext uri="{C183D7F6-B498-43B3-948B-1728B52AA6E4}">
                <adec:decorative xmlns:adec="http://schemas.microsoft.com/office/drawing/2017/decorative" val="1"/>
              </a:ext>
            </a:extLst>
          </p:cNvPr>
          <p:cNvSpPr/>
          <p:nvPr/>
        </p:nvSpPr>
        <p:spPr>
          <a:xfrm>
            <a:off x="-1" y="0"/>
            <a:ext cx="8283257" cy="6858000"/>
          </a:xfrm>
          <a:custGeom>
            <a:avLst/>
            <a:gdLst>
              <a:gd name="connsiteX0" fmla="*/ 0 w 7508557"/>
              <a:gd name="connsiteY0" fmla="*/ 0 h 6858000"/>
              <a:gd name="connsiteX1" fmla="*/ 0 w 7508557"/>
              <a:gd name="connsiteY1" fmla="*/ 6858000 h 6858000"/>
              <a:gd name="connsiteX2" fmla="*/ 7508557 w 7508557"/>
              <a:gd name="connsiteY2" fmla="*/ 6858000 h 6858000"/>
              <a:gd name="connsiteX3" fmla="*/ 5501770 w 7508557"/>
              <a:gd name="connsiteY3" fmla="*/ 0 h 6858000"/>
              <a:gd name="connsiteX4" fmla="*/ 0 w 7508557"/>
              <a:gd name="connsiteY4" fmla="*/ 0 h 6858000"/>
              <a:gd name="connsiteX0" fmla="*/ 0 w 7508557"/>
              <a:gd name="connsiteY0" fmla="*/ 0 h 6858000"/>
              <a:gd name="connsiteX1" fmla="*/ 0 w 7508557"/>
              <a:gd name="connsiteY1" fmla="*/ 6858000 h 6858000"/>
              <a:gd name="connsiteX2" fmla="*/ 7508557 w 7508557"/>
              <a:gd name="connsiteY2" fmla="*/ 6858000 h 6858000"/>
              <a:gd name="connsiteX3" fmla="*/ 5019170 w 7508557"/>
              <a:gd name="connsiteY3" fmla="*/ 50800 h 6858000"/>
              <a:gd name="connsiteX4" fmla="*/ 0 w 7508557"/>
              <a:gd name="connsiteY4" fmla="*/ 0 h 6858000"/>
              <a:gd name="connsiteX0" fmla="*/ 0 w 8283257"/>
              <a:gd name="connsiteY0" fmla="*/ 0 h 6858000"/>
              <a:gd name="connsiteX1" fmla="*/ 0 w 8283257"/>
              <a:gd name="connsiteY1" fmla="*/ 6858000 h 6858000"/>
              <a:gd name="connsiteX2" fmla="*/ 8283257 w 8283257"/>
              <a:gd name="connsiteY2" fmla="*/ 6819900 h 6858000"/>
              <a:gd name="connsiteX3" fmla="*/ 5019170 w 8283257"/>
              <a:gd name="connsiteY3" fmla="*/ 50800 h 6858000"/>
              <a:gd name="connsiteX4" fmla="*/ 0 w 8283257"/>
              <a:gd name="connsiteY4" fmla="*/ 0 h 6858000"/>
              <a:gd name="connsiteX0" fmla="*/ 0 w 8283257"/>
              <a:gd name="connsiteY0" fmla="*/ 0 h 6858000"/>
              <a:gd name="connsiteX1" fmla="*/ 0 w 8283257"/>
              <a:gd name="connsiteY1" fmla="*/ 6858000 h 6858000"/>
              <a:gd name="connsiteX2" fmla="*/ 8283257 w 8283257"/>
              <a:gd name="connsiteY2" fmla="*/ 6819900 h 6858000"/>
              <a:gd name="connsiteX3" fmla="*/ 5006470 w 8283257"/>
              <a:gd name="connsiteY3" fmla="*/ 38100 h 6858000"/>
              <a:gd name="connsiteX4" fmla="*/ 0 w 8283257"/>
              <a:gd name="connsiteY4" fmla="*/ 0 h 6858000"/>
              <a:gd name="connsiteX0" fmla="*/ 0 w 8283257"/>
              <a:gd name="connsiteY0" fmla="*/ 0 h 6858000"/>
              <a:gd name="connsiteX1" fmla="*/ 0 w 8283257"/>
              <a:gd name="connsiteY1" fmla="*/ 6858000 h 6858000"/>
              <a:gd name="connsiteX2" fmla="*/ 8283257 w 8283257"/>
              <a:gd name="connsiteY2" fmla="*/ 6819900 h 6858000"/>
              <a:gd name="connsiteX3" fmla="*/ 4923343 w 8283257"/>
              <a:gd name="connsiteY3" fmla="*/ 51954 h 6858000"/>
              <a:gd name="connsiteX4" fmla="*/ 0 w 8283257"/>
              <a:gd name="connsiteY4" fmla="*/ 0 h 6858000"/>
              <a:gd name="connsiteX0" fmla="*/ 0 w 8283257"/>
              <a:gd name="connsiteY0" fmla="*/ 24246 h 6882246"/>
              <a:gd name="connsiteX1" fmla="*/ 0 w 8283257"/>
              <a:gd name="connsiteY1" fmla="*/ 6882246 h 6882246"/>
              <a:gd name="connsiteX2" fmla="*/ 8283257 w 8283257"/>
              <a:gd name="connsiteY2" fmla="*/ 6844146 h 6882246"/>
              <a:gd name="connsiteX3" fmla="*/ 4885243 w 8283257"/>
              <a:gd name="connsiteY3" fmla="*/ 0 h 6882246"/>
              <a:gd name="connsiteX4" fmla="*/ 0 w 8283257"/>
              <a:gd name="connsiteY4" fmla="*/ 24246 h 6882246"/>
              <a:gd name="connsiteX0" fmla="*/ 0 w 8283257"/>
              <a:gd name="connsiteY0" fmla="*/ 0 h 6858000"/>
              <a:gd name="connsiteX1" fmla="*/ 0 w 8283257"/>
              <a:gd name="connsiteY1" fmla="*/ 6858000 h 6858000"/>
              <a:gd name="connsiteX2" fmla="*/ 8283257 w 8283257"/>
              <a:gd name="connsiteY2" fmla="*/ 6819900 h 6858000"/>
              <a:gd name="connsiteX3" fmla="*/ 4656643 w 8283257"/>
              <a:gd name="connsiteY3" fmla="*/ 13854 h 6858000"/>
              <a:gd name="connsiteX4" fmla="*/ 0 w 828325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3257" h="6858000">
                <a:moveTo>
                  <a:pt x="0" y="0"/>
                </a:moveTo>
                <a:lnTo>
                  <a:pt x="0" y="6858000"/>
                </a:lnTo>
                <a:lnTo>
                  <a:pt x="8283257" y="6819900"/>
                </a:lnTo>
                <a:lnTo>
                  <a:pt x="4656643" y="13854"/>
                </a:lnTo>
                <a:lnTo>
                  <a:pt x="0" y="0"/>
                </a:lnTo>
                <a:close/>
              </a:path>
            </a:pathLst>
          </a:custGeom>
          <a:solidFill>
            <a:schemeClr val="accent1">
              <a:alpha val="86000"/>
            </a:schemeClr>
          </a:solidFill>
          <a:ln w="0"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A157D93B-355F-DE51-013D-78BF4282380E}"/>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74"/>
          <a:stretch/>
        </p:blipFill>
        <p:spPr>
          <a:xfrm>
            <a:off x="10866923" y="6333823"/>
            <a:ext cx="994120" cy="385497"/>
          </a:xfrm>
          <a:prstGeom prst="rect">
            <a:avLst/>
          </a:prstGeom>
        </p:spPr>
      </p:pic>
      <p:sp>
        <p:nvSpPr>
          <p:cNvPr id="9" name="Text Placeholder 4">
            <a:extLst>
              <a:ext uri="{FF2B5EF4-FFF2-40B4-BE49-F238E27FC236}">
                <a16:creationId xmlns:a16="http://schemas.microsoft.com/office/drawing/2014/main" id="{8C5FD308-3497-19AE-D59D-8F0174D4FF99}"/>
              </a:ext>
            </a:extLst>
          </p:cNvPr>
          <p:cNvSpPr txBox="1">
            <a:spLocks noGrp="1"/>
          </p:cNvSpPr>
          <p:nvPr>
            <p:ph type="title" idx="4294967295"/>
          </p:nvPr>
        </p:nvSpPr>
        <p:spPr>
          <a:xfrm>
            <a:off x="1045028" y="1282114"/>
            <a:ext cx="38608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schemeClr val="bg1"/>
                </a:solidFill>
                <a:effectLst/>
                <a:uLnTx/>
                <a:uFillTx/>
                <a:latin typeface="+mn-lt"/>
                <a:ea typeface="Segoe UI Black" panose="020B0A02040204020203" pitchFamily="34" charset="0"/>
                <a:cs typeface="Calibri" panose="020F0502020204030204" pitchFamily="34" charset="0"/>
              </a:rPr>
              <a:t>Agenda</a:t>
            </a:r>
          </a:p>
        </p:txBody>
      </p:sp>
      <p:sp>
        <p:nvSpPr>
          <p:cNvPr id="7" name="TextBox 6">
            <a:extLst>
              <a:ext uri="{FF2B5EF4-FFF2-40B4-BE49-F238E27FC236}">
                <a16:creationId xmlns:a16="http://schemas.microsoft.com/office/drawing/2014/main" id="{A5B35357-52B7-9227-04B6-AFE9BB5B63EE}"/>
              </a:ext>
            </a:extLst>
          </p:cNvPr>
          <p:cNvSpPr txBox="1"/>
          <p:nvPr/>
        </p:nvSpPr>
        <p:spPr>
          <a:xfrm>
            <a:off x="1215957" y="2106025"/>
            <a:ext cx="9320009" cy="4555093"/>
          </a:xfrm>
          <a:prstGeom prst="rect">
            <a:avLst/>
          </a:prstGeom>
          <a:noFill/>
        </p:spPr>
        <p:txBody>
          <a:bodyPr wrap="square" numCol="2" rtlCol="0">
            <a:spAutoFit/>
          </a:bodyPr>
          <a:lstStyle/>
          <a:p>
            <a:pPr marL="455612" indent="-342900">
              <a:spcAft>
                <a:spcPts val="1200"/>
              </a:spcAft>
              <a:buClr>
                <a:srgbClr val="1680BC"/>
              </a:buClr>
              <a:buFont typeface="Arial" panose="020B0604020202020204" pitchFamily="34" charset="0"/>
              <a:buChar char="•"/>
            </a:pPr>
            <a:r>
              <a:rPr lang="en-US" sz="2200" b="1" dirty="0">
                <a:solidFill>
                  <a:schemeClr val="bg1"/>
                </a:solidFill>
              </a:rPr>
              <a:t>Key Dates</a:t>
            </a:r>
          </a:p>
          <a:p>
            <a:pPr marL="455612" indent="-342900">
              <a:spcAft>
                <a:spcPts val="1200"/>
              </a:spcAft>
              <a:buClr>
                <a:srgbClr val="1680BC"/>
              </a:buClr>
              <a:buFont typeface="Arial" panose="020B0604020202020204" pitchFamily="34" charset="0"/>
              <a:buChar char="•"/>
            </a:pPr>
            <a:r>
              <a:rPr lang="en-US" sz="2200" b="1" dirty="0">
                <a:solidFill>
                  <a:schemeClr val="bg1"/>
                </a:solidFill>
              </a:rPr>
              <a:t>Internal Revenue Service (IRS)</a:t>
            </a:r>
          </a:p>
          <a:p>
            <a:pPr marL="455612" indent="-342900">
              <a:spcAft>
                <a:spcPts val="1200"/>
              </a:spcAft>
              <a:buClr>
                <a:srgbClr val="1680BC"/>
              </a:buClr>
              <a:buFont typeface="Arial" panose="020B0604020202020204" pitchFamily="34" charset="0"/>
              <a:buChar char="•"/>
            </a:pPr>
            <a:r>
              <a:rPr lang="en-US" sz="2200" b="1" dirty="0">
                <a:solidFill>
                  <a:schemeClr val="bg1"/>
                </a:solidFill>
              </a:rPr>
              <a:t>Social Security Administration (SSA)</a:t>
            </a:r>
          </a:p>
          <a:p>
            <a:pPr marL="455612" indent="-342900">
              <a:spcAft>
                <a:spcPts val="1200"/>
              </a:spcAft>
              <a:buClr>
                <a:srgbClr val="1680BC"/>
              </a:buClr>
              <a:buFont typeface="Arial" panose="020B0604020202020204" pitchFamily="34" charset="0"/>
              <a:buChar char="•"/>
            </a:pPr>
            <a:r>
              <a:rPr lang="en-US" sz="2200" b="1" dirty="0">
                <a:solidFill>
                  <a:schemeClr val="bg1"/>
                </a:solidFill>
              </a:rPr>
              <a:t>Other State Withholding Tax</a:t>
            </a:r>
          </a:p>
          <a:p>
            <a:pPr marL="455612" indent="-342900">
              <a:spcAft>
                <a:spcPts val="1200"/>
              </a:spcAft>
              <a:buClr>
                <a:srgbClr val="1680BC"/>
              </a:buClr>
              <a:buFont typeface="Arial" panose="020B0604020202020204" pitchFamily="34" charset="0"/>
              <a:buChar char="•"/>
            </a:pPr>
            <a:r>
              <a:rPr lang="en-US" sz="2200" b="1" dirty="0">
                <a:solidFill>
                  <a:schemeClr val="bg1"/>
                </a:solidFill>
              </a:rPr>
              <a:t>EFTPS Payments Not Made Through HRMS</a:t>
            </a:r>
          </a:p>
          <a:p>
            <a:pPr marL="455612" indent="-342900">
              <a:spcAft>
                <a:spcPts val="1200"/>
              </a:spcAft>
              <a:buClr>
                <a:srgbClr val="1680BC"/>
              </a:buClr>
              <a:buFont typeface="Arial" panose="020B0604020202020204" pitchFamily="34" charset="0"/>
              <a:buChar char="•"/>
            </a:pPr>
            <a:r>
              <a:rPr lang="en-US" sz="2200" b="1" dirty="0">
                <a:solidFill>
                  <a:schemeClr val="bg1"/>
                </a:solidFill>
              </a:rPr>
              <a:t>Office of Financial Management (OFM) – Payroll Resources</a:t>
            </a:r>
          </a:p>
          <a:p>
            <a:pPr marL="455612" indent="-342900">
              <a:spcAft>
                <a:spcPts val="1200"/>
              </a:spcAft>
              <a:buClr>
                <a:srgbClr val="1680BC"/>
              </a:buClr>
              <a:buFont typeface="Arial" panose="020B0604020202020204" pitchFamily="34" charset="0"/>
              <a:buChar char="•"/>
            </a:pPr>
            <a:r>
              <a:rPr lang="en-US" sz="2200" b="1" dirty="0">
                <a:solidFill>
                  <a:schemeClr val="bg1"/>
                </a:solidFill>
              </a:rPr>
              <a:t>Rates/Limits for 2025</a:t>
            </a:r>
          </a:p>
          <a:p>
            <a:pPr marL="455612" indent="-342900">
              <a:spcAft>
                <a:spcPts val="1200"/>
              </a:spcAft>
              <a:buClr>
                <a:srgbClr val="1680BC"/>
              </a:buClr>
              <a:buFont typeface="Arial" panose="020B0604020202020204" pitchFamily="34" charset="0"/>
              <a:buChar char="•"/>
            </a:pPr>
            <a:r>
              <a:rPr lang="en-US" sz="2200" b="1" dirty="0">
                <a:solidFill>
                  <a:schemeClr val="bg1"/>
                </a:solidFill>
              </a:rPr>
              <a:t>Affordable Care Act</a:t>
            </a:r>
          </a:p>
          <a:p>
            <a:pPr marL="455612" indent="-342900">
              <a:spcAft>
                <a:spcPts val="1200"/>
              </a:spcAft>
              <a:buClr>
                <a:srgbClr val="1680BC"/>
              </a:buClr>
              <a:buFont typeface="Arial" panose="020B0604020202020204" pitchFamily="34" charset="0"/>
              <a:buChar char="•"/>
            </a:pPr>
            <a:r>
              <a:rPr lang="en-US" sz="2200" b="1" dirty="0">
                <a:solidFill>
                  <a:schemeClr val="bg1"/>
                </a:solidFill>
              </a:rPr>
              <a:t>Electronic IRS Form W-2 </a:t>
            </a:r>
          </a:p>
          <a:p>
            <a:pPr marL="455612" indent="-342900">
              <a:spcAft>
                <a:spcPts val="1200"/>
              </a:spcAft>
              <a:buClr>
                <a:srgbClr val="1680BC"/>
              </a:buClr>
              <a:buFont typeface="Arial" panose="020B0604020202020204" pitchFamily="34" charset="0"/>
              <a:buChar char="•"/>
            </a:pPr>
            <a:r>
              <a:rPr lang="en-US" sz="2200" b="1" dirty="0">
                <a:solidFill>
                  <a:schemeClr val="bg1"/>
                </a:solidFill>
              </a:rPr>
              <a:t>Paid Family and Medical Leave</a:t>
            </a:r>
          </a:p>
          <a:p>
            <a:pPr marL="455612" indent="-342900">
              <a:spcAft>
                <a:spcPts val="1200"/>
              </a:spcAft>
              <a:buClr>
                <a:srgbClr val="1680BC"/>
              </a:buClr>
              <a:buFont typeface="Arial" panose="020B0604020202020204" pitchFamily="34" charset="0"/>
              <a:buChar char="•"/>
            </a:pPr>
            <a:r>
              <a:rPr lang="en-US" sz="2200" b="1" dirty="0">
                <a:solidFill>
                  <a:schemeClr val="bg1"/>
                </a:solidFill>
              </a:rPr>
              <a:t>Long Term Services and Support</a:t>
            </a:r>
          </a:p>
          <a:p>
            <a:pPr marL="455612" indent="-342900">
              <a:spcAft>
                <a:spcPts val="1200"/>
              </a:spcAft>
              <a:buClr>
                <a:srgbClr val="1680BC"/>
              </a:buClr>
              <a:buFont typeface="Arial" panose="020B0604020202020204" pitchFamily="34" charset="0"/>
              <a:buChar char="•"/>
            </a:pPr>
            <a:r>
              <a:rPr lang="en-US" sz="2200" b="1" dirty="0">
                <a:solidFill>
                  <a:schemeClr val="bg1"/>
                </a:solidFill>
              </a:rPr>
              <a:t>Out of State Telework</a:t>
            </a:r>
          </a:p>
          <a:p>
            <a:pPr marL="455612" indent="-342900">
              <a:spcAft>
                <a:spcPts val="1200"/>
              </a:spcAft>
              <a:buClr>
                <a:srgbClr val="1680BC"/>
              </a:buClr>
              <a:buFont typeface="Arial" panose="020B0604020202020204" pitchFamily="34" charset="0"/>
              <a:buChar char="•"/>
            </a:pPr>
            <a:r>
              <a:rPr lang="en-US" sz="2200" b="1" dirty="0">
                <a:solidFill>
                  <a:schemeClr val="bg1"/>
                </a:solidFill>
              </a:rPr>
              <a:t>Contact Information – OFM and OST</a:t>
            </a:r>
          </a:p>
          <a:p>
            <a:pPr marL="285750" indent="-285750">
              <a:spcAft>
                <a:spcPts val="1200"/>
              </a:spcAft>
              <a:buFont typeface="Arial" panose="020B0604020202020204" pitchFamily="34" charset="0"/>
              <a:buChar char="•"/>
            </a:pPr>
            <a:endParaRPr lang="en-US" sz="2800" dirty="0"/>
          </a:p>
        </p:txBody>
      </p:sp>
    </p:spTree>
    <p:extLst>
      <p:ext uri="{BB962C8B-B14F-4D97-AF65-F5344CB8AC3E}">
        <p14:creationId xmlns:p14="http://schemas.microsoft.com/office/powerpoint/2010/main" val="3160267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Rates/Limits for 2025 Continued</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435100"/>
            <a:ext cx="7948246" cy="4610344"/>
          </a:xfrm>
        </p:spPr>
        <p:txBody>
          <a:bodyPr numCol="1" spcCol="548640"/>
          <a:lstStyle/>
          <a:p>
            <a:pPr>
              <a:lnSpc>
                <a:spcPct val="113000"/>
              </a:lnSpc>
              <a:spcBef>
                <a:spcPts val="1200"/>
              </a:spcBef>
            </a:pPr>
            <a:r>
              <a:rPr lang="en-US" sz="1400" b="1" dirty="0"/>
              <a:t>Compensation Limits for Retirement Contributions </a:t>
            </a:r>
          </a:p>
          <a:p>
            <a:pPr lvl="1">
              <a:lnSpc>
                <a:spcPct val="113000"/>
              </a:lnSpc>
              <a:spcBef>
                <a:spcPts val="1200"/>
              </a:spcBef>
            </a:pPr>
            <a:r>
              <a:rPr lang="en-US" sz="1400" dirty="0">
                <a:cs typeface="Times New Roman" panose="02020603050405020304" pitchFamily="18" charset="0"/>
              </a:rPr>
              <a:t>$345,000 in 2024 and</a:t>
            </a:r>
          </a:p>
          <a:p>
            <a:pPr lvl="1">
              <a:lnSpc>
                <a:spcPct val="113000"/>
              </a:lnSpc>
              <a:spcBef>
                <a:spcPts val="1200"/>
              </a:spcBef>
            </a:pPr>
            <a:r>
              <a:rPr lang="en-US" sz="1400" b="1" dirty="0">
                <a:cs typeface="Times New Roman" panose="02020603050405020304" pitchFamily="18" charset="0"/>
              </a:rPr>
              <a:t>$350,000 for 2025</a:t>
            </a:r>
          </a:p>
          <a:p>
            <a:pPr>
              <a:lnSpc>
                <a:spcPct val="113000"/>
              </a:lnSpc>
              <a:spcBef>
                <a:spcPts val="1200"/>
              </a:spcBef>
            </a:pPr>
            <a:r>
              <a:rPr lang="en-US" sz="1400" b="1" dirty="0"/>
              <a:t>Contribution Limits for Deferred Compensation Program (Pretax and/or Roth)</a:t>
            </a:r>
          </a:p>
          <a:p>
            <a:pPr lvl="1">
              <a:lnSpc>
                <a:spcPct val="113000"/>
              </a:lnSpc>
              <a:spcBef>
                <a:spcPts val="1200"/>
              </a:spcBef>
            </a:pPr>
            <a:r>
              <a:rPr lang="en-US" sz="1400" dirty="0">
                <a:cs typeface="Times New Roman" panose="02020603050405020304" pitchFamily="18" charset="0"/>
              </a:rPr>
              <a:t>$23,000 in 2024 and</a:t>
            </a:r>
          </a:p>
          <a:p>
            <a:pPr lvl="1">
              <a:lnSpc>
                <a:spcPct val="113000"/>
              </a:lnSpc>
              <a:spcBef>
                <a:spcPts val="1200"/>
              </a:spcBef>
            </a:pPr>
            <a:r>
              <a:rPr lang="en-US" sz="1400" b="1" dirty="0">
                <a:cs typeface="Times New Roman" panose="02020603050405020304" pitchFamily="18" charset="0"/>
              </a:rPr>
              <a:t>$23,500 for 2025</a:t>
            </a:r>
          </a:p>
          <a:p>
            <a:pPr>
              <a:lnSpc>
                <a:spcPct val="113000"/>
              </a:lnSpc>
              <a:spcBef>
                <a:spcPts val="1200"/>
              </a:spcBef>
            </a:pPr>
            <a:r>
              <a:rPr lang="en-US" sz="1400" b="1" dirty="0"/>
              <a:t>Catch-up options for participants aged 50 and older</a:t>
            </a:r>
          </a:p>
          <a:p>
            <a:pPr lvl="1">
              <a:lnSpc>
                <a:spcPct val="113000"/>
              </a:lnSpc>
              <a:spcBef>
                <a:spcPts val="1200"/>
              </a:spcBef>
            </a:pPr>
            <a:r>
              <a:rPr lang="en-US" sz="1400" dirty="0">
                <a:cs typeface="Times New Roman" panose="02020603050405020304" pitchFamily="18" charset="0"/>
              </a:rPr>
              <a:t>$30,500 in 2024 and</a:t>
            </a:r>
          </a:p>
          <a:p>
            <a:pPr lvl="1">
              <a:lnSpc>
                <a:spcPct val="113000"/>
              </a:lnSpc>
              <a:spcBef>
                <a:spcPts val="1200"/>
              </a:spcBef>
            </a:pPr>
            <a:r>
              <a:rPr lang="en-US" sz="1400" b="1" dirty="0">
                <a:cs typeface="Times New Roman" panose="02020603050405020304" pitchFamily="18" charset="0"/>
              </a:rPr>
              <a:t>$31,000 for 2025</a:t>
            </a:r>
          </a:p>
          <a:p>
            <a:pPr>
              <a:lnSpc>
                <a:spcPct val="113000"/>
              </a:lnSpc>
              <a:spcBef>
                <a:spcPts val="1200"/>
              </a:spcBef>
            </a:pPr>
            <a:r>
              <a:rPr lang="en-US" sz="1400" b="1" dirty="0"/>
              <a:t>Special Catch-up limit for participants nearing retirement</a:t>
            </a:r>
          </a:p>
          <a:p>
            <a:pPr lvl="1">
              <a:lnSpc>
                <a:spcPct val="113000"/>
              </a:lnSpc>
              <a:spcBef>
                <a:spcPts val="1200"/>
              </a:spcBef>
            </a:pPr>
            <a:r>
              <a:rPr lang="en-US" sz="1400" dirty="0">
                <a:cs typeface="Times New Roman" panose="02020603050405020304" pitchFamily="18" charset="0"/>
              </a:rPr>
              <a:t>$46,000 in 2024 and</a:t>
            </a:r>
          </a:p>
          <a:p>
            <a:pPr lvl="1">
              <a:lnSpc>
                <a:spcPct val="113000"/>
              </a:lnSpc>
              <a:spcBef>
                <a:spcPts val="1200"/>
              </a:spcBef>
            </a:pPr>
            <a:r>
              <a:rPr lang="en-US" sz="1400" b="1" dirty="0">
                <a:cs typeface="Times New Roman" panose="02020603050405020304" pitchFamily="18" charset="0"/>
              </a:rPr>
              <a:t>$47,000 for 2025</a:t>
            </a:r>
          </a:p>
          <a:p>
            <a:pPr lvl="1">
              <a:lnSpc>
                <a:spcPct val="113000"/>
              </a:lnSpc>
              <a:spcBef>
                <a:spcPts val="1200"/>
              </a:spcBef>
            </a:pPr>
            <a:endParaRPr lang="en-US" sz="1600" b="1" dirty="0"/>
          </a:p>
          <a:p>
            <a:pPr lvl="1">
              <a:lnSpc>
                <a:spcPct val="113000"/>
              </a:lnSpc>
              <a:spcBef>
                <a:spcPts val="1200"/>
              </a:spcBef>
            </a:pPr>
            <a:endParaRPr lang="en-US" sz="1600" b="1" dirty="0"/>
          </a:p>
          <a:p>
            <a:pPr lvl="1">
              <a:lnSpc>
                <a:spcPct val="113000"/>
              </a:lnSpc>
              <a:spcBef>
                <a:spcPts val="1200"/>
              </a:spcBef>
            </a:pPr>
            <a:endParaRPr lang="en-US" sz="1600" b="1" dirty="0"/>
          </a:p>
          <a:p>
            <a:pPr marL="457200" lvl="1" indent="0">
              <a:lnSpc>
                <a:spcPct val="113000"/>
              </a:lnSpc>
              <a:spcBef>
                <a:spcPts val="1200"/>
              </a:spcBef>
              <a:buNone/>
            </a:pPr>
            <a:endParaRPr lang="en-US" sz="1600" b="1" dirty="0"/>
          </a:p>
          <a:p>
            <a:pPr lvl="2">
              <a:lnSpc>
                <a:spcPct val="113000"/>
              </a:lnSpc>
              <a:spcBef>
                <a:spcPts val="1200"/>
              </a:spcBef>
            </a:pPr>
            <a:endParaRPr lang="en-US" sz="1600" dirty="0">
              <a:cs typeface="Times New Roman" panose="02020603050405020304" pitchFamily="18" charset="0"/>
            </a:endParaRPr>
          </a:p>
          <a:p>
            <a:pPr lvl="2">
              <a:lnSpc>
                <a:spcPct val="113000"/>
              </a:lnSpc>
              <a:spcBef>
                <a:spcPts val="1200"/>
              </a:spcBef>
            </a:pPr>
            <a:endParaRPr lang="en-US" sz="1600" b="1" dirty="0">
              <a:cs typeface="Times New Roman" panose="02020603050405020304" pitchFamily="18" charset="0"/>
            </a:endParaRPr>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500" dirty="0"/>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20</a:t>
            </a:fld>
            <a:endParaRPr lang="en-US"/>
          </a:p>
        </p:txBody>
      </p:sp>
    </p:spTree>
    <p:extLst>
      <p:ext uri="{BB962C8B-B14F-4D97-AF65-F5344CB8AC3E}">
        <p14:creationId xmlns:p14="http://schemas.microsoft.com/office/powerpoint/2010/main" val="4044501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Deferred Compensation</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435099"/>
            <a:ext cx="9601200" cy="4993235"/>
          </a:xfrm>
        </p:spPr>
        <p:txBody>
          <a:bodyPr numCol="1" spcCol="548640"/>
          <a:lstStyle/>
          <a:p>
            <a:pPr lvl="1">
              <a:lnSpc>
                <a:spcPct val="113000"/>
              </a:lnSpc>
              <a:spcBef>
                <a:spcPts val="1200"/>
              </a:spcBef>
            </a:pPr>
            <a:r>
              <a:rPr lang="en-US" sz="1600" b="0" i="0" dirty="0">
                <a:solidFill>
                  <a:srgbClr val="3D3D3D"/>
                </a:solidFill>
                <a:effectLst/>
              </a:rPr>
              <a:t>DCP now offers a Roth (post tax) option as well as the traditional pretax option. Each option affects when your contributions will be taxed.</a:t>
            </a:r>
          </a:p>
          <a:p>
            <a:pPr lvl="1">
              <a:lnSpc>
                <a:spcPct val="113000"/>
              </a:lnSpc>
              <a:spcBef>
                <a:spcPts val="1200"/>
              </a:spcBef>
            </a:pPr>
            <a:r>
              <a:rPr lang="en-US" sz="1600" b="1" i="0" dirty="0">
                <a:solidFill>
                  <a:srgbClr val="3D3D3D"/>
                </a:solidFill>
                <a:effectLst/>
              </a:rPr>
              <a:t>What is traditional DCP?</a:t>
            </a:r>
            <a:r>
              <a:rPr lang="en-US" sz="1600" b="0" i="0" dirty="0">
                <a:solidFill>
                  <a:srgbClr val="3D3D3D"/>
                </a:solidFill>
                <a:effectLst/>
              </a:rPr>
              <a:t> </a:t>
            </a:r>
          </a:p>
          <a:p>
            <a:pPr lvl="2">
              <a:lnSpc>
                <a:spcPct val="113000"/>
              </a:lnSpc>
              <a:spcBef>
                <a:spcPts val="1200"/>
              </a:spcBef>
            </a:pPr>
            <a:r>
              <a:rPr lang="en-US" sz="1600" b="0" i="0" dirty="0">
                <a:solidFill>
                  <a:srgbClr val="3D3D3D"/>
                </a:solidFill>
                <a:effectLst/>
              </a:rPr>
              <a:t>With the traditional DCP option, employee contributions are made before tax. Withdrawals, including investment earnings, are taxed in the year of withdrawal.</a:t>
            </a:r>
          </a:p>
          <a:p>
            <a:pPr lvl="1">
              <a:lnSpc>
                <a:spcPct val="113000"/>
              </a:lnSpc>
              <a:spcBef>
                <a:spcPts val="1200"/>
              </a:spcBef>
            </a:pPr>
            <a:r>
              <a:rPr lang="en-US" sz="1600" b="1" i="0" dirty="0">
                <a:solidFill>
                  <a:srgbClr val="3D3D3D"/>
                </a:solidFill>
                <a:effectLst/>
              </a:rPr>
              <a:t>What is Roth?</a:t>
            </a:r>
          </a:p>
          <a:p>
            <a:pPr lvl="2">
              <a:lnSpc>
                <a:spcPct val="113000"/>
              </a:lnSpc>
              <a:spcBef>
                <a:spcPts val="1200"/>
              </a:spcBef>
            </a:pPr>
            <a:r>
              <a:rPr lang="en-US" sz="1600" b="0" i="0" dirty="0">
                <a:solidFill>
                  <a:srgbClr val="3D3D3D"/>
                </a:solidFill>
                <a:effectLst/>
              </a:rPr>
              <a:t>With the DCP Roth option, </a:t>
            </a:r>
            <a:r>
              <a:rPr lang="en-US" sz="1600" dirty="0">
                <a:solidFill>
                  <a:srgbClr val="3D3D3D"/>
                </a:solidFill>
              </a:rPr>
              <a:t>employees can choose to pay tax when they make contributions (Roth). </a:t>
            </a:r>
          </a:p>
          <a:p>
            <a:pPr lvl="1">
              <a:lnSpc>
                <a:spcPct val="113000"/>
              </a:lnSpc>
              <a:spcBef>
                <a:spcPts val="1200"/>
              </a:spcBef>
            </a:pPr>
            <a:r>
              <a:rPr lang="en-US" sz="1600" dirty="0">
                <a:hlinkClick r:id="rId3"/>
              </a:rPr>
              <a:t>Roth-Employer-FAQ.pdf</a:t>
            </a:r>
            <a:endParaRPr lang="en-US" sz="1600" dirty="0"/>
          </a:p>
          <a:p>
            <a:pPr lvl="1">
              <a:lnSpc>
                <a:spcPct val="113000"/>
              </a:lnSpc>
              <a:spcBef>
                <a:spcPts val="1200"/>
              </a:spcBef>
            </a:pPr>
            <a:r>
              <a:rPr lang="en-US" sz="2000" dirty="0">
                <a:solidFill>
                  <a:srgbClr val="3D3D3D"/>
                </a:solidFill>
              </a:rPr>
              <a:t>Employees can contribute to both DCP Roth and pretax DCP.</a:t>
            </a:r>
          </a:p>
          <a:p>
            <a:pPr marL="457200" lvl="1" indent="0">
              <a:lnSpc>
                <a:spcPct val="113000"/>
              </a:lnSpc>
              <a:spcBef>
                <a:spcPts val="1200"/>
              </a:spcBef>
              <a:buNone/>
            </a:pPr>
            <a:endParaRPr lang="en-US" sz="2000" i="0" dirty="0">
              <a:solidFill>
                <a:srgbClr val="3D3D3D"/>
              </a:solidFill>
              <a:effectLst/>
            </a:endParaRPr>
          </a:p>
          <a:p>
            <a:pPr marL="457200" lvl="1" indent="0">
              <a:lnSpc>
                <a:spcPct val="113000"/>
              </a:lnSpc>
              <a:spcBef>
                <a:spcPts val="1200"/>
              </a:spcBef>
              <a:buNone/>
            </a:pPr>
            <a:endParaRPr lang="en-US" sz="1600" b="1" dirty="0"/>
          </a:p>
          <a:p>
            <a:pPr marL="457200" lvl="1" indent="0">
              <a:lnSpc>
                <a:spcPct val="113000"/>
              </a:lnSpc>
              <a:spcBef>
                <a:spcPts val="1200"/>
              </a:spcBef>
              <a:buNone/>
            </a:pPr>
            <a:endParaRPr lang="en-US" sz="1600" b="1" dirty="0"/>
          </a:p>
          <a:p>
            <a:pPr lvl="2">
              <a:lnSpc>
                <a:spcPct val="113000"/>
              </a:lnSpc>
              <a:spcBef>
                <a:spcPts val="1200"/>
              </a:spcBef>
            </a:pPr>
            <a:endParaRPr lang="en-US" sz="1600" dirty="0">
              <a:cs typeface="Times New Roman" panose="02020603050405020304" pitchFamily="18" charset="0"/>
            </a:endParaRPr>
          </a:p>
          <a:p>
            <a:pPr lvl="2">
              <a:lnSpc>
                <a:spcPct val="113000"/>
              </a:lnSpc>
              <a:spcBef>
                <a:spcPts val="1200"/>
              </a:spcBef>
            </a:pPr>
            <a:endParaRPr lang="en-US" sz="1600" b="1" dirty="0">
              <a:cs typeface="Times New Roman" panose="02020603050405020304" pitchFamily="18" charset="0"/>
            </a:endParaRPr>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500" dirty="0"/>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21</a:t>
            </a:fld>
            <a:endParaRPr lang="en-US"/>
          </a:p>
        </p:txBody>
      </p:sp>
    </p:spTree>
    <p:extLst>
      <p:ext uri="{BB962C8B-B14F-4D97-AF65-F5344CB8AC3E}">
        <p14:creationId xmlns:p14="http://schemas.microsoft.com/office/powerpoint/2010/main" val="3716383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Affordable Care Act</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435100"/>
            <a:ext cx="7948246" cy="4610344"/>
          </a:xfrm>
        </p:spPr>
        <p:txBody>
          <a:bodyPr numCol="1" spcCol="548640"/>
          <a:lstStyle/>
          <a:p>
            <a:pPr marL="0" indent="0">
              <a:lnSpc>
                <a:spcPct val="113000"/>
              </a:lnSpc>
              <a:spcBef>
                <a:spcPts val="1200"/>
              </a:spcBef>
              <a:buNone/>
            </a:pPr>
            <a:r>
              <a:rPr lang="en-US" sz="1800" b="1" dirty="0"/>
              <a:t>W-2 Reporting of Cost of Employer Provided Health Coverage</a:t>
            </a:r>
          </a:p>
          <a:p>
            <a:pPr marL="0" indent="0">
              <a:lnSpc>
                <a:spcPct val="113000"/>
              </a:lnSpc>
              <a:spcBef>
                <a:spcPts val="1200"/>
              </a:spcBef>
              <a:buNone/>
            </a:pPr>
            <a:r>
              <a:rPr lang="en-US" sz="1800" b="1" dirty="0"/>
              <a:t>The federal Affordable Care Act (ACA) Requires employers to report the total cost of employer sponsor health coverage on employees’ Form W-2</a:t>
            </a:r>
          </a:p>
          <a:p>
            <a:pPr lvl="1">
              <a:lnSpc>
                <a:spcPct val="113000"/>
              </a:lnSpc>
              <a:spcBef>
                <a:spcPts val="1200"/>
              </a:spcBef>
            </a:pPr>
            <a:r>
              <a:rPr lang="en-US" sz="1800" dirty="0"/>
              <a:t>Reported in Box 12 of Form W-2, code DD</a:t>
            </a:r>
          </a:p>
          <a:p>
            <a:pPr lvl="1">
              <a:lnSpc>
                <a:spcPct val="113000"/>
              </a:lnSpc>
              <a:spcBef>
                <a:spcPts val="1200"/>
              </a:spcBef>
            </a:pPr>
            <a:r>
              <a:rPr lang="en-US" sz="1800" b="1" dirty="0"/>
              <a:t>Note: </a:t>
            </a:r>
            <a:r>
              <a:rPr lang="en-US" sz="1800" dirty="0"/>
              <a:t>The cost of employer provided health insurance </a:t>
            </a:r>
            <a:r>
              <a:rPr lang="en-US" sz="1800" b="1" dirty="0"/>
              <a:t>does not equal employee premiums plus state share</a:t>
            </a:r>
          </a:p>
          <a:p>
            <a:pPr lvl="2">
              <a:lnSpc>
                <a:spcPct val="113000"/>
              </a:lnSpc>
              <a:spcBef>
                <a:spcPts val="1200"/>
              </a:spcBef>
            </a:pPr>
            <a:r>
              <a:rPr lang="en-US" sz="1800" dirty="0"/>
              <a:t>The amount shown on the W-2 will be the amount paid to health insurance providers by HCA. </a:t>
            </a:r>
          </a:p>
          <a:p>
            <a:pPr lvl="2">
              <a:lnSpc>
                <a:spcPct val="113000"/>
              </a:lnSpc>
              <a:spcBef>
                <a:spcPts val="1200"/>
              </a:spcBef>
            </a:pPr>
            <a:r>
              <a:rPr lang="en-US" sz="1800" dirty="0"/>
              <a:t>This means that the amount shown on the earnings statement will differ (EE premiums + state share) from the amount on the W-2. </a:t>
            </a:r>
            <a:r>
              <a:rPr lang="en-US" sz="1800" b="1" dirty="0"/>
              <a:t>	</a:t>
            </a:r>
            <a:r>
              <a:rPr lang="en-US" sz="1600" b="1" dirty="0"/>
              <a:t>	</a:t>
            </a:r>
          </a:p>
          <a:p>
            <a:pPr lvl="1">
              <a:lnSpc>
                <a:spcPct val="113000"/>
              </a:lnSpc>
              <a:spcBef>
                <a:spcPts val="1200"/>
              </a:spcBef>
            </a:pPr>
            <a:endParaRPr lang="en-US" sz="1600" b="1" dirty="0"/>
          </a:p>
          <a:p>
            <a:pPr marL="457200" lvl="1" indent="0">
              <a:lnSpc>
                <a:spcPct val="113000"/>
              </a:lnSpc>
              <a:spcBef>
                <a:spcPts val="1200"/>
              </a:spcBef>
              <a:buNone/>
            </a:pPr>
            <a:endParaRPr lang="en-US" sz="1600" b="1" dirty="0"/>
          </a:p>
          <a:p>
            <a:pPr lvl="2">
              <a:lnSpc>
                <a:spcPct val="113000"/>
              </a:lnSpc>
              <a:spcBef>
                <a:spcPts val="1200"/>
              </a:spcBef>
            </a:pPr>
            <a:endParaRPr lang="en-US" sz="1600" dirty="0">
              <a:cs typeface="Times New Roman" panose="02020603050405020304" pitchFamily="18" charset="0"/>
            </a:endParaRPr>
          </a:p>
          <a:p>
            <a:pPr lvl="2">
              <a:lnSpc>
                <a:spcPct val="113000"/>
              </a:lnSpc>
              <a:spcBef>
                <a:spcPts val="1200"/>
              </a:spcBef>
            </a:pPr>
            <a:endParaRPr lang="en-US" sz="1600" b="1" dirty="0">
              <a:cs typeface="Times New Roman" panose="02020603050405020304" pitchFamily="18" charset="0"/>
            </a:endParaRPr>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500" dirty="0"/>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22</a:t>
            </a:fld>
            <a:endParaRPr lang="en-US"/>
          </a:p>
        </p:txBody>
      </p:sp>
    </p:spTree>
    <p:extLst>
      <p:ext uri="{BB962C8B-B14F-4D97-AF65-F5344CB8AC3E}">
        <p14:creationId xmlns:p14="http://schemas.microsoft.com/office/powerpoint/2010/main" val="3291385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Affordable Care Act Continued</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435100"/>
            <a:ext cx="7948246" cy="4610344"/>
          </a:xfrm>
        </p:spPr>
        <p:txBody>
          <a:bodyPr numCol="1" spcCol="548640"/>
          <a:lstStyle/>
          <a:p>
            <a:pPr marL="0" indent="0">
              <a:lnSpc>
                <a:spcPct val="113000"/>
              </a:lnSpc>
              <a:spcBef>
                <a:spcPts val="1200"/>
              </a:spcBef>
              <a:buNone/>
            </a:pPr>
            <a:r>
              <a:rPr lang="en-US" sz="1800" b="1" dirty="0"/>
              <a:t>Employee (EE) and Employer (ER) Adjustments</a:t>
            </a:r>
          </a:p>
          <a:p>
            <a:pPr>
              <a:lnSpc>
                <a:spcPct val="113000"/>
              </a:lnSpc>
              <a:spcBef>
                <a:spcPts val="1200"/>
              </a:spcBef>
            </a:pPr>
            <a:r>
              <a:rPr lang="en-US" sz="1800" dirty="0"/>
              <a:t>Ensure that employee premiums and employer amounts are recorder properly for all employees, especially:</a:t>
            </a:r>
          </a:p>
          <a:p>
            <a:pPr lvl="1">
              <a:lnSpc>
                <a:spcPct val="113000"/>
              </a:lnSpc>
              <a:spcBef>
                <a:spcPts val="1200"/>
              </a:spcBef>
            </a:pPr>
            <a:r>
              <a:rPr lang="en-US" sz="1800" dirty="0"/>
              <a:t>New employees</a:t>
            </a:r>
          </a:p>
          <a:p>
            <a:pPr lvl="1">
              <a:lnSpc>
                <a:spcPct val="113000"/>
              </a:lnSpc>
              <a:spcBef>
                <a:spcPts val="1200"/>
              </a:spcBef>
            </a:pPr>
            <a:r>
              <a:rPr lang="en-US" sz="1800" dirty="0"/>
              <a:t>Terminating employees</a:t>
            </a:r>
          </a:p>
          <a:p>
            <a:pPr lvl="1">
              <a:lnSpc>
                <a:spcPct val="113000"/>
              </a:lnSpc>
              <a:spcBef>
                <a:spcPts val="1200"/>
              </a:spcBef>
            </a:pPr>
            <a:r>
              <a:rPr lang="en-US" sz="1800" dirty="0"/>
              <a:t>Employees on leave without pay (LWOP)</a:t>
            </a:r>
          </a:p>
          <a:p>
            <a:pPr>
              <a:lnSpc>
                <a:spcPct val="113000"/>
              </a:lnSpc>
              <a:spcBef>
                <a:spcPts val="1200"/>
              </a:spcBef>
            </a:pPr>
            <a:r>
              <a:rPr lang="en-US" sz="1800" dirty="0"/>
              <a:t>When processing ER medical cost (WT 2550), be sure to also use WT 2575 (provider cost). Failing to do so will cause inaccurate reporting in Box 12, DD. </a:t>
            </a:r>
          </a:p>
          <a:p>
            <a:pPr>
              <a:lnSpc>
                <a:spcPct val="113000"/>
              </a:lnSpc>
              <a:spcBef>
                <a:spcPts val="1200"/>
              </a:spcBef>
            </a:pPr>
            <a:r>
              <a:rPr lang="en-US" sz="1800" dirty="0"/>
              <a:t>Utilize the HRMS Health Care Activity Report ZHR_RPTBNN36, using Tax Reporter File Format to help identify discrepancies	</a:t>
            </a:r>
            <a:r>
              <a:rPr lang="en-US" sz="1600" b="1" dirty="0"/>
              <a:t>	</a:t>
            </a:r>
          </a:p>
          <a:p>
            <a:pPr lvl="1">
              <a:lnSpc>
                <a:spcPct val="113000"/>
              </a:lnSpc>
              <a:spcBef>
                <a:spcPts val="1200"/>
              </a:spcBef>
            </a:pPr>
            <a:endParaRPr lang="en-US" sz="1600" b="1" dirty="0"/>
          </a:p>
          <a:p>
            <a:pPr marL="457200" lvl="1" indent="0">
              <a:lnSpc>
                <a:spcPct val="113000"/>
              </a:lnSpc>
              <a:spcBef>
                <a:spcPts val="1200"/>
              </a:spcBef>
              <a:buNone/>
            </a:pPr>
            <a:endParaRPr lang="en-US" sz="1600" b="1" dirty="0"/>
          </a:p>
          <a:p>
            <a:pPr lvl="2">
              <a:lnSpc>
                <a:spcPct val="113000"/>
              </a:lnSpc>
              <a:spcBef>
                <a:spcPts val="1200"/>
              </a:spcBef>
            </a:pPr>
            <a:endParaRPr lang="en-US" sz="1600" dirty="0">
              <a:cs typeface="Times New Roman" panose="02020603050405020304" pitchFamily="18" charset="0"/>
            </a:endParaRPr>
          </a:p>
          <a:p>
            <a:pPr lvl="2">
              <a:lnSpc>
                <a:spcPct val="113000"/>
              </a:lnSpc>
              <a:spcBef>
                <a:spcPts val="1200"/>
              </a:spcBef>
            </a:pPr>
            <a:endParaRPr lang="en-US" sz="1600" b="1" dirty="0">
              <a:cs typeface="Times New Roman" panose="02020603050405020304" pitchFamily="18" charset="0"/>
            </a:endParaRPr>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500" dirty="0"/>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23</a:t>
            </a:fld>
            <a:endParaRPr lang="en-US"/>
          </a:p>
        </p:txBody>
      </p:sp>
    </p:spTree>
    <p:extLst>
      <p:ext uri="{BB962C8B-B14F-4D97-AF65-F5344CB8AC3E}">
        <p14:creationId xmlns:p14="http://schemas.microsoft.com/office/powerpoint/2010/main" val="3246231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Affordable Care Act Continued</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435100"/>
            <a:ext cx="7948246" cy="4610344"/>
          </a:xfrm>
        </p:spPr>
        <p:txBody>
          <a:bodyPr numCol="1" spcCol="548640"/>
          <a:lstStyle/>
          <a:p>
            <a:pPr marL="0" lvl="1" indent="0">
              <a:lnSpc>
                <a:spcPct val="100000"/>
              </a:lnSpc>
              <a:spcBef>
                <a:spcPts val="1000"/>
              </a:spcBef>
              <a:spcAft>
                <a:spcPts val="1200"/>
              </a:spcAft>
              <a:buClr>
                <a:srgbClr val="1680BC"/>
              </a:buClr>
              <a:buNone/>
              <a:tabLst>
                <a:tab pos="685800" algn="l"/>
              </a:tabLst>
            </a:pPr>
            <a:r>
              <a:rPr lang="en-US" sz="1800" b="1" dirty="0">
                <a:latin typeface="Calibri" panose="020F0502020204030204" pitchFamily="34" charset="0"/>
                <a:ea typeface="Segoe UI Black" panose="020B0A02040204020203" pitchFamily="34" charset="0"/>
                <a:cs typeface="Calibri" panose="020F0502020204030204" pitchFamily="34" charset="0"/>
              </a:rPr>
              <a:t>Employee and Employer Reporting Requirements</a:t>
            </a:r>
          </a:p>
          <a:p>
            <a:pPr marL="285750" lvl="1" indent="-285750">
              <a:lnSpc>
                <a:spcPct val="100000"/>
              </a:lnSpc>
              <a:spcBef>
                <a:spcPts val="1000"/>
              </a:spcBef>
              <a:spcAft>
                <a:spcPts val="1200"/>
              </a:spcAft>
              <a:tabLst>
                <a:tab pos="685800" algn="l"/>
              </a:tabLst>
            </a:pPr>
            <a:r>
              <a:rPr lang="en-US" sz="1800" b="1" dirty="0">
                <a:latin typeface="Calibri" panose="020F0502020204030204" pitchFamily="34" charset="0"/>
                <a:ea typeface="Segoe UI Black" panose="020B0A02040204020203" pitchFamily="34" charset="0"/>
                <a:cs typeface="Calibri" panose="020F0502020204030204" pitchFamily="34" charset="0"/>
              </a:rPr>
              <a:t>IRS Form 1095-C: </a:t>
            </a:r>
            <a:r>
              <a:rPr lang="en-US" sz="1800" dirty="0">
                <a:latin typeface="Calibri" panose="020F0502020204030204" pitchFamily="34" charset="0"/>
                <a:ea typeface="Segoe UI Black" panose="020B0A02040204020203" pitchFamily="34" charset="0"/>
                <a:cs typeface="Calibri" panose="020F0502020204030204" pitchFamily="34" charset="0"/>
              </a:rPr>
              <a:t>Employer-Provided Health Insurance Offer and Coverage</a:t>
            </a:r>
          </a:p>
          <a:p>
            <a:pPr marL="285750" lvl="1" indent="-285750">
              <a:lnSpc>
                <a:spcPct val="100000"/>
              </a:lnSpc>
              <a:spcBef>
                <a:spcPts val="1000"/>
              </a:spcBef>
              <a:spcAft>
                <a:spcPts val="1200"/>
              </a:spcAft>
              <a:tabLst>
                <a:tab pos="685800" algn="l"/>
              </a:tabLst>
            </a:pPr>
            <a:r>
              <a:rPr lang="en-US" sz="1800" b="1" dirty="0">
                <a:latin typeface="Calibri" panose="020F0502020204030204" pitchFamily="34" charset="0"/>
                <a:ea typeface="Segoe UI Black" panose="020B0A02040204020203" pitchFamily="34" charset="0"/>
                <a:cs typeface="Calibri" panose="020F0502020204030204" pitchFamily="34" charset="0"/>
              </a:rPr>
              <a:t>IRS Form 1094-C: </a:t>
            </a:r>
            <a:r>
              <a:rPr lang="en-US" sz="1800" dirty="0">
                <a:latin typeface="Calibri" panose="020F0502020204030204" pitchFamily="34" charset="0"/>
                <a:ea typeface="Segoe UI Black" panose="020B0A02040204020203" pitchFamily="34" charset="0"/>
                <a:cs typeface="Calibri" panose="020F0502020204030204" pitchFamily="34" charset="0"/>
              </a:rPr>
              <a:t>Transmittal of Employer-Provided Health Insurance Offer and Coverage Information Returns</a:t>
            </a:r>
          </a:p>
          <a:p>
            <a:pPr marL="742950" lvl="2" indent="-285750">
              <a:lnSpc>
                <a:spcPct val="100000"/>
              </a:lnSpc>
              <a:spcBef>
                <a:spcPts val="1000"/>
              </a:spcBef>
              <a:spcAft>
                <a:spcPts val="1200"/>
              </a:spcAft>
              <a:tabLst>
                <a:tab pos="685800" algn="l"/>
              </a:tabLst>
            </a:pPr>
            <a:r>
              <a:rPr lang="en-US" sz="1600" dirty="0">
                <a:latin typeface="Calibri" panose="020F0502020204030204" pitchFamily="34" charset="0"/>
                <a:ea typeface="Segoe UI Black" panose="020B0A02040204020203" pitchFamily="34" charset="0"/>
                <a:cs typeface="Calibri" panose="020F0502020204030204" pitchFamily="34" charset="0"/>
              </a:rPr>
              <a:t>2024 forms will be postmarked by February 2025</a:t>
            </a:r>
          </a:p>
          <a:p>
            <a:pPr marL="742950" lvl="2" indent="-285750">
              <a:lnSpc>
                <a:spcPct val="100000"/>
              </a:lnSpc>
              <a:spcBef>
                <a:spcPts val="1000"/>
              </a:spcBef>
              <a:spcAft>
                <a:spcPts val="1200"/>
              </a:spcAft>
              <a:tabLst>
                <a:tab pos="685800" algn="l"/>
              </a:tabLst>
            </a:pPr>
            <a:r>
              <a:rPr lang="en-US" sz="1600" dirty="0">
                <a:latin typeface="Calibri" panose="020F0502020204030204" pitchFamily="34" charset="0"/>
                <a:ea typeface="Segoe UI Black" panose="020B0A02040204020203" pitchFamily="34" charset="0"/>
                <a:cs typeface="Calibri" panose="020F0502020204030204" pitchFamily="34" charset="0"/>
              </a:rPr>
              <a:t>IRS identifies the former employer as the contact for retirees</a:t>
            </a:r>
          </a:p>
          <a:p>
            <a:pPr marL="742950" lvl="2" indent="-285750">
              <a:lnSpc>
                <a:spcPct val="100000"/>
              </a:lnSpc>
              <a:spcBef>
                <a:spcPts val="1000"/>
              </a:spcBef>
              <a:spcAft>
                <a:spcPts val="1200"/>
              </a:spcAft>
              <a:tabLst>
                <a:tab pos="685800" algn="l"/>
              </a:tabLst>
            </a:pPr>
            <a:r>
              <a:rPr lang="en-US" sz="1600" dirty="0">
                <a:latin typeface="Calibri" panose="020F0502020204030204" pitchFamily="34" charset="0"/>
                <a:ea typeface="Segoe UI Black" panose="020B0A02040204020203" pitchFamily="34" charset="0"/>
                <a:cs typeface="Calibri" panose="020F0502020204030204" pitchFamily="34" charset="0"/>
              </a:rPr>
              <a:t>Questions can be directed to PEBB via HCA Support or contact 1095 team directly:</a:t>
            </a:r>
          </a:p>
          <a:p>
            <a:pPr marL="1200150" lvl="3" indent="-285750">
              <a:lnSpc>
                <a:spcPct val="100000"/>
              </a:lnSpc>
              <a:spcBef>
                <a:spcPts val="1000"/>
              </a:spcBef>
              <a:spcAft>
                <a:spcPts val="1200"/>
              </a:spcAft>
              <a:tabLst>
                <a:tab pos="685800" algn="l"/>
              </a:tabLst>
            </a:pPr>
            <a:r>
              <a:rPr lang="en-US" sz="1600" dirty="0"/>
              <a:t>General email:  </a:t>
            </a:r>
            <a:r>
              <a:rPr lang="en-US" sz="1600" dirty="0">
                <a:hlinkClick r:id="rId3"/>
              </a:rPr>
              <a:t>ACA1095-C@hca.wa.gov</a:t>
            </a:r>
            <a:endParaRPr lang="en-US" sz="1600" dirty="0"/>
          </a:p>
          <a:p>
            <a:pPr marL="1200150" lvl="3" indent="-285750">
              <a:lnSpc>
                <a:spcPct val="100000"/>
              </a:lnSpc>
              <a:spcBef>
                <a:spcPts val="1000"/>
              </a:spcBef>
              <a:spcAft>
                <a:spcPts val="1200"/>
              </a:spcAft>
              <a:tabLst>
                <a:tab pos="685800" algn="l"/>
              </a:tabLst>
            </a:pPr>
            <a:r>
              <a:rPr lang="en-US" sz="1600" dirty="0"/>
              <a:t>ACA Guidance page:  </a:t>
            </a:r>
            <a:r>
              <a:rPr lang="en-US" sz="1600" u="sng" dirty="0">
                <a:solidFill>
                  <a:srgbClr val="0000FF"/>
                </a:solidFill>
                <a:effectLst/>
                <a:ea typeface="Times New Roman" panose="02020603050405020304" pitchFamily="18" charset="0"/>
                <a:hlinkClick r:id="rId4"/>
              </a:rPr>
              <a:t>https://www.hca.wa.gov/pebb-benefits-admins/administrative-tools-and-resources/hca-reporting-guidance</a:t>
            </a:r>
            <a:endParaRPr lang="en-US" sz="1600" dirty="0"/>
          </a:p>
          <a:p>
            <a:pPr marL="1200150" lvl="3" indent="-285750">
              <a:lnSpc>
                <a:spcPct val="100000"/>
              </a:lnSpc>
              <a:spcBef>
                <a:spcPts val="1000"/>
              </a:spcBef>
              <a:spcAft>
                <a:spcPts val="1200"/>
              </a:spcAft>
              <a:buClr>
                <a:srgbClr val="1680BC"/>
              </a:buClr>
              <a:tabLst>
                <a:tab pos="685800" algn="l"/>
              </a:tabLst>
            </a:pPr>
            <a:endParaRPr lang="en-US" sz="1600" dirty="0"/>
          </a:p>
          <a:p>
            <a:pPr marL="1200150" lvl="3" indent="-285750">
              <a:lnSpc>
                <a:spcPct val="100000"/>
              </a:lnSpc>
              <a:spcBef>
                <a:spcPts val="1000"/>
              </a:spcBef>
              <a:spcAft>
                <a:spcPts val="1200"/>
              </a:spcAft>
              <a:buClr>
                <a:srgbClr val="1680BC"/>
              </a:buClr>
              <a:tabLst>
                <a:tab pos="685800" algn="l"/>
              </a:tabLst>
            </a:pPr>
            <a:endParaRPr lang="en-US" sz="1600" dirty="0"/>
          </a:p>
          <a:p>
            <a:pPr marL="457200" lvl="1" indent="0">
              <a:lnSpc>
                <a:spcPct val="113000"/>
              </a:lnSpc>
              <a:spcBef>
                <a:spcPts val="1200"/>
              </a:spcBef>
              <a:buNone/>
            </a:pPr>
            <a:endParaRPr lang="en-US" sz="1600" b="1" dirty="0"/>
          </a:p>
          <a:p>
            <a:pPr lvl="2">
              <a:lnSpc>
                <a:spcPct val="113000"/>
              </a:lnSpc>
              <a:spcBef>
                <a:spcPts val="1200"/>
              </a:spcBef>
            </a:pPr>
            <a:endParaRPr lang="en-US" sz="1600" dirty="0">
              <a:cs typeface="Times New Roman" panose="02020603050405020304" pitchFamily="18" charset="0"/>
            </a:endParaRPr>
          </a:p>
          <a:p>
            <a:pPr lvl="2">
              <a:lnSpc>
                <a:spcPct val="113000"/>
              </a:lnSpc>
              <a:spcBef>
                <a:spcPts val="1200"/>
              </a:spcBef>
            </a:pPr>
            <a:endParaRPr lang="en-US" sz="1600" b="1" dirty="0">
              <a:cs typeface="Times New Roman" panose="02020603050405020304" pitchFamily="18" charset="0"/>
            </a:endParaRPr>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500" dirty="0"/>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24</a:t>
            </a:fld>
            <a:endParaRPr lang="en-US"/>
          </a:p>
        </p:txBody>
      </p:sp>
    </p:spTree>
    <p:extLst>
      <p:ext uri="{BB962C8B-B14F-4D97-AF65-F5344CB8AC3E}">
        <p14:creationId xmlns:p14="http://schemas.microsoft.com/office/powerpoint/2010/main" val="2703447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Electronic IRS Form W-2 </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435100"/>
            <a:ext cx="7948246" cy="4610344"/>
          </a:xfrm>
        </p:spPr>
        <p:txBody>
          <a:bodyPr numCol="1" spcCol="548640"/>
          <a:lstStyle/>
          <a:p>
            <a:pPr marL="0" lvl="1" indent="0">
              <a:lnSpc>
                <a:spcPct val="100000"/>
              </a:lnSpc>
              <a:spcBef>
                <a:spcPts val="1000"/>
              </a:spcBef>
              <a:spcAft>
                <a:spcPts val="1200"/>
              </a:spcAft>
              <a:buNone/>
              <a:tabLst>
                <a:tab pos="685800" algn="l"/>
              </a:tabLst>
            </a:pPr>
            <a:r>
              <a:rPr lang="en-US" sz="1400" b="1" dirty="0"/>
              <a:t>2024 Forms W-2</a:t>
            </a:r>
          </a:p>
          <a:p>
            <a:pPr marL="742950" lvl="2" indent="-285750">
              <a:lnSpc>
                <a:spcPct val="100000"/>
              </a:lnSpc>
              <a:spcBef>
                <a:spcPts val="1000"/>
              </a:spcBef>
              <a:spcAft>
                <a:spcPts val="1200"/>
              </a:spcAft>
              <a:tabLst>
                <a:tab pos="685800" algn="l"/>
              </a:tabLst>
            </a:pPr>
            <a:r>
              <a:rPr lang="en-US" sz="1400" dirty="0"/>
              <a:t>Effective July 2024, there is a new </a:t>
            </a:r>
            <a:r>
              <a:rPr lang="en-US" sz="1400" dirty="0" err="1"/>
              <a:t>MyPortal</a:t>
            </a:r>
            <a:r>
              <a:rPr lang="en-US" sz="1400" dirty="0"/>
              <a:t> Online Selection Tile to Allow for Online-only Forms W-2. W-2s will be available for a rolling 5 years. </a:t>
            </a:r>
          </a:p>
          <a:p>
            <a:pPr marL="742950" lvl="2" indent="-285750">
              <a:lnSpc>
                <a:spcPct val="100000"/>
              </a:lnSpc>
              <a:spcBef>
                <a:spcPts val="1000"/>
              </a:spcBef>
              <a:spcAft>
                <a:spcPts val="1200"/>
              </a:spcAft>
              <a:tabLst>
                <a:tab pos="685800" algn="l"/>
              </a:tabLst>
            </a:pPr>
            <a:r>
              <a:rPr lang="en-US" sz="1400" dirty="0"/>
              <a:t>Employees can now opt-in for online-only Forms W-2 using the new My Online Selections tile in </a:t>
            </a:r>
            <a:r>
              <a:rPr lang="en-US" sz="1400" dirty="0" err="1"/>
              <a:t>MyPortal</a:t>
            </a:r>
            <a:r>
              <a:rPr lang="en-US" sz="1400" dirty="0"/>
              <a:t>. They can make their selection for 2024 through the end of December 2024.</a:t>
            </a:r>
          </a:p>
          <a:p>
            <a:pPr marL="1200150" lvl="3" indent="-285750">
              <a:lnSpc>
                <a:spcPct val="100000"/>
              </a:lnSpc>
              <a:spcBef>
                <a:spcPts val="1000"/>
              </a:spcBef>
              <a:spcAft>
                <a:spcPts val="1200"/>
              </a:spcAft>
              <a:tabLst>
                <a:tab pos="685800" algn="l"/>
              </a:tabLst>
            </a:pPr>
            <a:r>
              <a:rPr lang="en-US" sz="1400" dirty="0"/>
              <a:t>By default, employees will receive a mailed Form W-2 each year; however, they can now change this default to view their forms online-only</a:t>
            </a:r>
          </a:p>
          <a:p>
            <a:pPr marL="1200150" lvl="3" indent="-285750">
              <a:lnSpc>
                <a:spcPct val="100000"/>
              </a:lnSpc>
              <a:spcBef>
                <a:spcPts val="1000"/>
              </a:spcBef>
              <a:spcAft>
                <a:spcPts val="1200"/>
              </a:spcAft>
              <a:tabLst>
                <a:tab pos="685800" algn="l"/>
              </a:tabLst>
            </a:pPr>
            <a:r>
              <a:rPr lang="en-US" sz="1400" dirty="0"/>
              <a:t>By choosing to opt-in for online-only Forms W-2, employees will no longer receive a mailed Form W-2. They may switch back to a mailed Form W-2 at any time before the end of the calendar year.</a:t>
            </a:r>
          </a:p>
          <a:p>
            <a:pPr marL="1200150" lvl="3" indent="-285750">
              <a:lnSpc>
                <a:spcPct val="100000"/>
              </a:lnSpc>
              <a:spcBef>
                <a:spcPts val="1000"/>
              </a:spcBef>
              <a:spcAft>
                <a:spcPts val="1200"/>
              </a:spcAft>
              <a:tabLst>
                <a:tab pos="685800" algn="l"/>
              </a:tabLst>
            </a:pPr>
            <a:r>
              <a:rPr lang="en-US" sz="1400" dirty="0"/>
              <a:t>If an employee separates from state service and their My Online Selection option is set to Online, they will automatically be changed to On Paper upon their withdrawn status. </a:t>
            </a:r>
          </a:p>
          <a:p>
            <a:pPr marL="1200150" lvl="3" indent="-285750">
              <a:lnSpc>
                <a:spcPct val="100000"/>
              </a:lnSpc>
              <a:spcBef>
                <a:spcPts val="1000"/>
              </a:spcBef>
              <a:spcAft>
                <a:spcPts val="1200"/>
              </a:spcAft>
              <a:tabLst>
                <a:tab pos="685800" algn="l"/>
              </a:tabLst>
            </a:pPr>
            <a:r>
              <a:rPr lang="en-US" sz="1400" dirty="0"/>
              <a:t>To view employees’ online selection in HRMS, use Direct Selection field for IT3228 in PA20.</a:t>
            </a:r>
          </a:p>
          <a:p>
            <a:pPr lvl="2">
              <a:lnSpc>
                <a:spcPct val="113000"/>
              </a:lnSpc>
              <a:spcBef>
                <a:spcPts val="1200"/>
              </a:spcBef>
            </a:pPr>
            <a:endParaRPr lang="en-US" sz="1600" dirty="0">
              <a:cs typeface="Times New Roman" panose="02020603050405020304" pitchFamily="18" charset="0"/>
            </a:endParaRPr>
          </a:p>
          <a:p>
            <a:pPr lvl="2">
              <a:lnSpc>
                <a:spcPct val="113000"/>
              </a:lnSpc>
              <a:spcBef>
                <a:spcPts val="1200"/>
              </a:spcBef>
            </a:pPr>
            <a:endParaRPr lang="en-US" sz="1600" b="1" dirty="0">
              <a:cs typeface="Times New Roman" panose="02020603050405020304" pitchFamily="18" charset="0"/>
            </a:endParaRPr>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500" dirty="0"/>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25</a:t>
            </a:fld>
            <a:endParaRPr lang="en-US"/>
          </a:p>
        </p:txBody>
      </p:sp>
    </p:spTree>
    <p:extLst>
      <p:ext uri="{BB962C8B-B14F-4D97-AF65-F5344CB8AC3E}">
        <p14:creationId xmlns:p14="http://schemas.microsoft.com/office/powerpoint/2010/main" val="2130393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Paid Family and Medical Leave (PFML)</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435100"/>
            <a:ext cx="7948246" cy="4610344"/>
          </a:xfrm>
        </p:spPr>
        <p:txBody>
          <a:bodyPr numCol="1" spcCol="548640"/>
          <a:lstStyle/>
          <a:p>
            <a:pPr>
              <a:lnSpc>
                <a:spcPct val="113000"/>
              </a:lnSpc>
              <a:spcBef>
                <a:spcPts val="1200"/>
              </a:spcBef>
            </a:pPr>
            <a:r>
              <a:rPr lang="en-US" sz="1600" b="1" dirty="0">
                <a:cs typeface="Times New Roman" panose="02020603050405020304" pitchFamily="18" charset="0"/>
              </a:rPr>
              <a:t>PFML Premiums</a:t>
            </a:r>
          </a:p>
          <a:p>
            <a:pPr lvl="1">
              <a:lnSpc>
                <a:spcPct val="113000"/>
              </a:lnSpc>
              <a:spcBef>
                <a:spcPts val="1200"/>
              </a:spcBef>
            </a:pPr>
            <a:r>
              <a:rPr lang="en-US" sz="1600" b="1" dirty="0">
                <a:cs typeface="Times New Roman" panose="02020603050405020304" pitchFamily="18" charset="0"/>
              </a:rPr>
              <a:t>2024 0.74% (Employees pay 71.43% and employers pay 28.57%)</a:t>
            </a:r>
          </a:p>
          <a:p>
            <a:pPr lvl="1">
              <a:lnSpc>
                <a:spcPct val="113000"/>
              </a:lnSpc>
              <a:spcBef>
                <a:spcPts val="1200"/>
              </a:spcBef>
            </a:pPr>
            <a:r>
              <a:rPr lang="en-US" sz="1600" b="1" dirty="0">
                <a:cs typeface="Times New Roman" panose="02020603050405020304" pitchFamily="18" charset="0"/>
              </a:rPr>
              <a:t>2025 0.92% (Employees pay 71.52% and employers pay 28.48%)</a:t>
            </a:r>
          </a:p>
          <a:p>
            <a:pPr lvl="1">
              <a:lnSpc>
                <a:spcPct val="113000"/>
              </a:lnSpc>
              <a:spcBef>
                <a:spcPts val="1200"/>
              </a:spcBef>
            </a:pPr>
            <a:r>
              <a:rPr lang="en-US" sz="1600" b="1" dirty="0">
                <a:cs typeface="Times New Roman" panose="02020603050405020304" pitchFamily="18" charset="0"/>
              </a:rPr>
              <a:t>2025 Wage Base $176,100 (same as Social Security Wage Base)</a:t>
            </a:r>
          </a:p>
          <a:p>
            <a:pPr>
              <a:lnSpc>
                <a:spcPct val="113000"/>
              </a:lnSpc>
              <a:spcBef>
                <a:spcPts val="1200"/>
              </a:spcBef>
            </a:pPr>
            <a:r>
              <a:rPr lang="en-US" sz="1600" dirty="0"/>
              <a:t>Agencies with fewer than 50 employees (as determined by ESD) do not owe employer premiums. ESD will notify employers in early October if there is a change from small to large, or large to small. Remember to notify OFM if your agency receives this notification.</a:t>
            </a:r>
          </a:p>
          <a:p>
            <a:pPr>
              <a:lnSpc>
                <a:spcPct val="113000"/>
              </a:lnSpc>
              <a:spcBef>
                <a:spcPts val="1200"/>
              </a:spcBef>
            </a:pPr>
            <a:r>
              <a:rPr lang="en-US" sz="1600" dirty="0"/>
              <a:t>Pay ESD the amount invoiced each quarter</a:t>
            </a:r>
          </a:p>
          <a:p>
            <a:pPr>
              <a:lnSpc>
                <a:spcPct val="113000"/>
              </a:lnSpc>
              <a:spcBef>
                <a:spcPts val="1200"/>
              </a:spcBef>
            </a:pPr>
            <a:r>
              <a:rPr lang="en-US" sz="1600" dirty="0"/>
              <a:t>Account </a:t>
            </a:r>
            <a:r>
              <a:rPr lang="en-US" sz="1600" b="1" dirty="0"/>
              <a:t>035</a:t>
            </a:r>
            <a:r>
              <a:rPr lang="en-US" sz="1600" dirty="0"/>
              <a:t>, General Ledger </a:t>
            </a:r>
            <a:r>
              <a:rPr lang="en-US" sz="1600" b="1" dirty="0"/>
              <a:t>5180</a:t>
            </a:r>
            <a:r>
              <a:rPr lang="en-US" sz="1600" dirty="0"/>
              <a:t>, </a:t>
            </a:r>
            <a:r>
              <a:rPr lang="en-US" sz="1600" dirty="0" err="1"/>
              <a:t>Subobject</a:t>
            </a:r>
            <a:r>
              <a:rPr lang="en-US" sz="1600" dirty="0"/>
              <a:t> </a:t>
            </a:r>
            <a:r>
              <a:rPr lang="en-US" sz="1600" b="1" dirty="0"/>
              <a:t>BK</a:t>
            </a:r>
          </a:p>
          <a:p>
            <a:pPr>
              <a:lnSpc>
                <a:spcPct val="113000"/>
              </a:lnSpc>
              <a:spcBef>
                <a:spcPts val="1200"/>
              </a:spcBef>
            </a:pPr>
            <a:r>
              <a:rPr lang="en-US" sz="1600" dirty="0"/>
              <a:t>Move rounding amounts back to the operating account.</a:t>
            </a:r>
          </a:p>
          <a:p>
            <a:pPr lvl="1">
              <a:lnSpc>
                <a:spcPct val="113000"/>
              </a:lnSpc>
              <a:spcBef>
                <a:spcPts val="1200"/>
              </a:spcBef>
            </a:pPr>
            <a:r>
              <a:rPr lang="en-US" sz="1600" dirty="0"/>
              <a:t>Refer to the </a:t>
            </a:r>
            <a:r>
              <a:rPr lang="en-US" sz="1600" dirty="0">
                <a:hlinkClick r:id="rId3"/>
              </a:rPr>
              <a:t>Rounding Differences Between ESD Invoice and Accruals in 035 5180  and 035 5183 </a:t>
            </a:r>
            <a:r>
              <a:rPr lang="en-US" sz="1600" dirty="0"/>
              <a:t>document on the Payroll Resources website.  </a:t>
            </a:r>
          </a:p>
          <a:p>
            <a:pPr lvl="1">
              <a:lnSpc>
                <a:spcPct val="113000"/>
              </a:lnSpc>
              <a:spcBef>
                <a:spcPts val="1200"/>
              </a:spcBef>
            </a:pPr>
            <a:endParaRPr lang="en-US" sz="1600" dirty="0"/>
          </a:p>
          <a:p>
            <a:pPr lvl="1">
              <a:lnSpc>
                <a:spcPct val="113000"/>
              </a:lnSpc>
              <a:spcBef>
                <a:spcPts val="1200"/>
              </a:spcBef>
            </a:pPr>
            <a:endParaRPr lang="en-US" sz="1600" dirty="0">
              <a:cs typeface="Times New Roman" panose="02020603050405020304" pitchFamily="18" charset="0"/>
            </a:endParaRPr>
          </a:p>
          <a:p>
            <a:pPr marL="0" indent="0">
              <a:lnSpc>
                <a:spcPct val="113000"/>
              </a:lnSpc>
              <a:spcBef>
                <a:spcPts val="1200"/>
              </a:spcBef>
              <a:buNone/>
            </a:pPr>
            <a:endParaRPr lang="en-US" sz="1600" b="1" dirty="0">
              <a:cs typeface="Times New Roman" panose="02020603050405020304" pitchFamily="18" charset="0"/>
            </a:endParaRPr>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500" dirty="0"/>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26</a:t>
            </a:fld>
            <a:endParaRPr lang="en-US"/>
          </a:p>
        </p:txBody>
      </p:sp>
    </p:spTree>
    <p:extLst>
      <p:ext uri="{BB962C8B-B14F-4D97-AF65-F5344CB8AC3E}">
        <p14:creationId xmlns:p14="http://schemas.microsoft.com/office/powerpoint/2010/main" val="2147860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Long Term Services and Support (LTSS)</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435100"/>
            <a:ext cx="7948246" cy="4610344"/>
          </a:xfrm>
        </p:spPr>
        <p:txBody>
          <a:bodyPr numCol="1" spcCol="548640"/>
          <a:lstStyle/>
          <a:p>
            <a:pPr>
              <a:lnSpc>
                <a:spcPct val="113000"/>
              </a:lnSpc>
              <a:spcBef>
                <a:spcPts val="1200"/>
              </a:spcBef>
            </a:pPr>
            <a:r>
              <a:rPr lang="en-US" sz="1500" b="1" dirty="0">
                <a:cs typeface="Times New Roman" panose="02020603050405020304" pitchFamily="18" charset="0"/>
              </a:rPr>
              <a:t>LTSS Premiums for employees</a:t>
            </a:r>
          </a:p>
          <a:p>
            <a:pPr lvl="1">
              <a:lnSpc>
                <a:spcPct val="113000"/>
              </a:lnSpc>
              <a:spcBef>
                <a:spcPts val="1200"/>
              </a:spcBef>
            </a:pPr>
            <a:r>
              <a:rPr lang="en-US" sz="1500" dirty="0">
                <a:cs typeface="Times New Roman" panose="02020603050405020304" pitchFamily="18" charset="0"/>
              </a:rPr>
              <a:t>Premiums are currently 0.58% of gross wages</a:t>
            </a:r>
          </a:p>
          <a:p>
            <a:pPr lvl="1">
              <a:lnSpc>
                <a:spcPct val="113000"/>
              </a:lnSpc>
              <a:spcBef>
                <a:spcPts val="1200"/>
              </a:spcBef>
            </a:pPr>
            <a:r>
              <a:rPr lang="en-US" sz="1500" dirty="0"/>
              <a:t>Account </a:t>
            </a:r>
            <a:r>
              <a:rPr lang="en-US" sz="1500" b="1" dirty="0"/>
              <a:t>035</a:t>
            </a:r>
            <a:r>
              <a:rPr lang="en-US" sz="1500" dirty="0"/>
              <a:t>, General Ledger </a:t>
            </a:r>
            <a:r>
              <a:rPr lang="en-US" sz="1500" b="1" dirty="0"/>
              <a:t>5183</a:t>
            </a:r>
            <a:r>
              <a:rPr lang="en-US" sz="1500" dirty="0"/>
              <a:t>, no </a:t>
            </a:r>
            <a:r>
              <a:rPr lang="en-US" sz="1500" dirty="0" err="1"/>
              <a:t>Subobject</a:t>
            </a:r>
            <a:r>
              <a:rPr lang="en-US" sz="1500" dirty="0"/>
              <a:t> (premiums are employee only)</a:t>
            </a:r>
            <a:endParaRPr lang="en-US" sz="1500" b="1" dirty="0"/>
          </a:p>
          <a:p>
            <a:pPr lvl="1">
              <a:lnSpc>
                <a:spcPct val="113000"/>
              </a:lnSpc>
              <a:spcBef>
                <a:spcPts val="1200"/>
              </a:spcBef>
            </a:pPr>
            <a:r>
              <a:rPr lang="en-US" sz="1500" dirty="0"/>
              <a:t>There is no limit on the amount of wages subject to LTSS</a:t>
            </a:r>
          </a:p>
          <a:p>
            <a:pPr lvl="1">
              <a:lnSpc>
                <a:spcPct val="113000"/>
              </a:lnSpc>
              <a:spcBef>
                <a:spcPts val="1200"/>
              </a:spcBef>
            </a:pPr>
            <a:r>
              <a:rPr lang="en-US" sz="1500" dirty="0"/>
              <a:t>If the employee has an ESD approved exemption, use the Exempt, reportable “R” on IT0235 (Other Taxes US)</a:t>
            </a:r>
          </a:p>
          <a:p>
            <a:pPr lvl="1">
              <a:lnSpc>
                <a:spcPct val="113000"/>
              </a:lnSpc>
              <a:spcBef>
                <a:spcPts val="1200"/>
              </a:spcBef>
            </a:pPr>
            <a:r>
              <a:rPr lang="en-US" sz="1500" dirty="0"/>
              <a:t>For employees whose work is non-localized or who are determined as not liable for LTSS and PFML premiums, use the Exempt, not reportable “Y” on IT0235 (Other Taxes US)</a:t>
            </a:r>
          </a:p>
          <a:p>
            <a:pPr lvl="1">
              <a:lnSpc>
                <a:spcPct val="113000"/>
              </a:lnSpc>
              <a:spcBef>
                <a:spcPts val="1200"/>
              </a:spcBef>
            </a:pPr>
            <a:r>
              <a:rPr lang="en-US" sz="1500" dirty="0"/>
              <a:t>FAQ’s for Employees located on the State HR website: </a:t>
            </a:r>
            <a:r>
              <a:rPr lang="en-US" sz="1500" dirty="0">
                <a:hlinkClick r:id="rId3"/>
              </a:rPr>
              <a:t>https://ofm.wa.gov/state-human-resources/hr-projects/long-term-services-and-supports-ltsswa-cares-fund-employee-premium</a:t>
            </a:r>
            <a:r>
              <a:rPr lang="en-US" sz="1500" dirty="0"/>
              <a:t> </a:t>
            </a:r>
          </a:p>
          <a:p>
            <a:pPr lvl="1">
              <a:lnSpc>
                <a:spcPct val="113000"/>
              </a:lnSpc>
              <a:spcBef>
                <a:spcPts val="1200"/>
              </a:spcBef>
            </a:pPr>
            <a:r>
              <a:rPr lang="en-US" sz="1500" dirty="0"/>
              <a:t>Employer Q &amp; A located on the Payroll Resources website (last updated Oct 5, 2023): </a:t>
            </a:r>
            <a:r>
              <a:rPr lang="en-US" sz="1500" dirty="0">
                <a:hlinkClick r:id="rId4"/>
              </a:rPr>
              <a:t>https://ofm.wa.gov/sites/default/files/public/resources/payroll/Employer_LTSS_QA.pdf</a:t>
            </a:r>
            <a:r>
              <a:rPr lang="en-US" sz="1500" dirty="0"/>
              <a:t>  </a:t>
            </a:r>
            <a:endParaRPr lang="en-US" sz="1500" dirty="0">
              <a:latin typeface="+mn-lt"/>
              <a:cs typeface="Times New Roman" panose="02020603050405020304" pitchFamily="18" charset="0"/>
            </a:endParaRPr>
          </a:p>
          <a:p>
            <a:pPr lvl="1">
              <a:lnSpc>
                <a:spcPct val="113000"/>
              </a:lnSpc>
              <a:spcBef>
                <a:spcPts val="1200"/>
              </a:spcBef>
            </a:pPr>
            <a:endParaRPr lang="en-US" sz="1600" dirty="0"/>
          </a:p>
          <a:p>
            <a:pPr lvl="1">
              <a:lnSpc>
                <a:spcPct val="113000"/>
              </a:lnSpc>
              <a:spcBef>
                <a:spcPts val="1200"/>
              </a:spcBef>
            </a:pPr>
            <a:endParaRPr lang="en-US" sz="1600" dirty="0"/>
          </a:p>
          <a:p>
            <a:pPr lvl="1">
              <a:lnSpc>
                <a:spcPct val="113000"/>
              </a:lnSpc>
              <a:spcBef>
                <a:spcPts val="1200"/>
              </a:spcBef>
            </a:pPr>
            <a:endParaRPr lang="en-US" sz="1600" dirty="0">
              <a:cs typeface="Times New Roman" panose="02020603050405020304" pitchFamily="18" charset="0"/>
            </a:endParaRPr>
          </a:p>
          <a:p>
            <a:pPr marL="0" indent="0">
              <a:lnSpc>
                <a:spcPct val="113000"/>
              </a:lnSpc>
              <a:spcBef>
                <a:spcPts val="1200"/>
              </a:spcBef>
              <a:buNone/>
            </a:pPr>
            <a:endParaRPr lang="en-US" sz="1600" b="1" dirty="0">
              <a:cs typeface="Times New Roman" panose="02020603050405020304" pitchFamily="18" charset="0"/>
            </a:endParaRPr>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500" dirty="0"/>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27</a:t>
            </a:fld>
            <a:endParaRPr lang="en-US"/>
          </a:p>
        </p:txBody>
      </p:sp>
    </p:spTree>
    <p:extLst>
      <p:ext uri="{BB962C8B-B14F-4D97-AF65-F5344CB8AC3E}">
        <p14:creationId xmlns:p14="http://schemas.microsoft.com/office/powerpoint/2010/main" val="220777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Out of State Telework</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435100"/>
            <a:ext cx="7948246" cy="4610344"/>
          </a:xfrm>
        </p:spPr>
        <p:txBody>
          <a:bodyPr numCol="1" spcCol="548640"/>
          <a:lstStyle/>
          <a:p>
            <a:pPr>
              <a:lnSpc>
                <a:spcPct val="113000"/>
              </a:lnSpc>
              <a:spcBef>
                <a:spcPts val="1200"/>
              </a:spcBef>
            </a:pPr>
            <a:r>
              <a:rPr lang="en-US" sz="1400" b="1" dirty="0"/>
              <a:t>Out of State Telework Guidance and Resources</a:t>
            </a:r>
          </a:p>
          <a:p>
            <a:pPr lvl="1">
              <a:lnSpc>
                <a:spcPct val="113000"/>
              </a:lnSpc>
              <a:spcBef>
                <a:spcPts val="1200"/>
              </a:spcBef>
            </a:pPr>
            <a:r>
              <a:rPr lang="en-US" sz="1400" dirty="0"/>
              <a:t>Reasons why an agency may want to consider approving a request to work outside the state</a:t>
            </a:r>
          </a:p>
          <a:p>
            <a:pPr lvl="1">
              <a:lnSpc>
                <a:spcPct val="113000"/>
              </a:lnSpc>
              <a:spcBef>
                <a:spcPts val="1200"/>
              </a:spcBef>
            </a:pPr>
            <a:r>
              <a:rPr lang="en-US" sz="1400" dirty="0"/>
              <a:t>Guidance on how to manage out of state tax and benefit compliance issues, especially for Oregon and Idaho-based workers.  </a:t>
            </a:r>
          </a:p>
          <a:p>
            <a:pPr lvl="2">
              <a:lnSpc>
                <a:spcPct val="113000"/>
              </a:lnSpc>
              <a:spcBef>
                <a:spcPts val="1200"/>
              </a:spcBef>
            </a:pPr>
            <a:r>
              <a:rPr lang="en-US" sz="1400" dirty="0">
                <a:hlinkClick r:id="rId3"/>
              </a:rPr>
              <a:t>https://ofm.wa.gov/state-human-resources/statewide-telework-and-hybrid-work-resources/out-state-remote-work-guidance-and-resources</a:t>
            </a:r>
            <a:endParaRPr lang="en-US" sz="1400" dirty="0"/>
          </a:p>
          <a:p>
            <a:pPr lvl="2">
              <a:lnSpc>
                <a:spcPct val="113000"/>
              </a:lnSpc>
              <a:spcBef>
                <a:spcPts val="1200"/>
              </a:spcBef>
            </a:pPr>
            <a:r>
              <a:rPr lang="en-US" sz="1400" b="1" dirty="0"/>
              <a:t>New automated tax processing in HRMS for OR and ID</a:t>
            </a:r>
          </a:p>
          <a:p>
            <a:pPr>
              <a:lnSpc>
                <a:spcPct val="113000"/>
              </a:lnSpc>
              <a:spcBef>
                <a:spcPts val="1200"/>
              </a:spcBef>
            </a:pPr>
            <a:r>
              <a:rPr lang="en-US" sz="1400" b="1" dirty="0"/>
              <a:t>Payroll Out of State Employee Tax Resources</a:t>
            </a:r>
          </a:p>
          <a:p>
            <a:pPr lvl="1">
              <a:lnSpc>
                <a:spcPct val="113000"/>
              </a:lnSpc>
              <a:spcBef>
                <a:spcPts val="1200"/>
              </a:spcBef>
            </a:pPr>
            <a:r>
              <a:rPr lang="en-US" sz="1400" dirty="0"/>
              <a:t>HRMS Other State Tax Wage Types</a:t>
            </a:r>
          </a:p>
          <a:p>
            <a:pPr lvl="1">
              <a:lnSpc>
                <a:spcPct val="113000"/>
              </a:lnSpc>
              <a:spcBef>
                <a:spcPts val="1200"/>
              </a:spcBef>
            </a:pPr>
            <a:r>
              <a:rPr lang="en-US" sz="1400" dirty="0"/>
              <a:t>Washington Labor &amp; Industry Reciprocal States</a:t>
            </a:r>
          </a:p>
          <a:p>
            <a:pPr lvl="1">
              <a:lnSpc>
                <a:spcPct val="113000"/>
              </a:lnSpc>
              <a:spcBef>
                <a:spcPts val="1200"/>
              </a:spcBef>
            </a:pPr>
            <a:r>
              <a:rPr lang="en-US" sz="1400" dirty="0"/>
              <a:t>Multistate Employer Registration Form for New Hire Reporting</a:t>
            </a:r>
          </a:p>
          <a:p>
            <a:pPr lvl="1">
              <a:lnSpc>
                <a:spcPct val="113000"/>
              </a:lnSpc>
              <a:spcBef>
                <a:spcPts val="1200"/>
              </a:spcBef>
            </a:pPr>
            <a:r>
              <a:rPr lang="en-US" sz="1400" dirty="0"/>
              <a:t>Federation of Tax Administrators – State Tax Agencies</a:t>
            </a:r>
          </a:p>
          <a:p>
            <a:pPr lvl="2">
              <a:lnSpc>
                <a:spcPct val="113000"/>
              </a:lnSpc>
              <a:spcBef>
                <a:spcPts val="1200"/>
              </a:spcBef>
            </a:pPr>
            <a:r>
              <a:rPr lang="en-US" sz="1400" dirty="0">
                <a:hlinkClick r:id="rId4"/>
              </a:rPr>
              <a:t>https://support.hrms.wa.gov/resources/payroll-out-state-employee-tax-resources</a:t>
            </a:r>
            <a:r>
              <a:rPr lang="en-US" sz="1400" dirty="0"/>
              <a:t> </a:t>
            </a:r>
          </a:p>
          <a:p>
            <a:pPr lvl="2">
              <a:lnSpc>
                <a:spcPct val="113000"/>
              </a:lnSpc>
              <a:spcBef>
                <a:spcPts val="1200"/>
              </a:spcBef>
            </a:pPr>
            <a:endParaRPr lang="en-US" sz="1600" b="1" dirty="0">
              <a:highlight>
                <a:srgbClr val="FFFF00"/>
              </a:highlight>
            </a:endParaRPr>
          </a:p>
          <a:p>
            <a:pPr lvl="2">
              <a:lnSpc>
                <a:spcPct val="113000"/>
              </a:lnSpc>
              <a:spcBef>
                <a:spcPts val="1200"/>
              </a:spcBef>
            </a:pPr>
            <a:endParaRPr lang="en-US" sz="1600" dirty="0"/>
          </a:p>
          <a:p>
            <a:pPr lvl="1">
              <a:lnSpc>
                <a:spcPct val="113000"/>
              </a:lnSpc>
              <a:spcBef>
                <a:spcPts val="1200"/>
              </a:spcBef>
            </a:pPr>
            <a:endParaRPr lang="en-US" sz="1600" dirty="0"/>
          </a:p>
          <a:p>
            <a:pPr lvl="1">
              <a:lnSpc>
                <a:spcPct val="113000"/>
              </a:lnSpc>
              <a:spcBef>
                <a:spcPts val="1200"/>
              </a:spcBef>
            </a:pPr>
            <a:endParaRPr lang="en-US" sz="1600" dirty="0">
              <a:cs typeface="Times New Roman" panose="02020603050405020304" pitchFamily="18" charset="0"/>
            </a:endParaRPr>
          </a:p>
          <a:p>
            <a:pPr marL="0" indent="0">
              <a:lnSpc>
                <a:spcPct val="113000"/>
              </a:lnSpc>
              <a:spcBef>
                <a:spcPts val="1200"/>
              </a:spcBef>
              <a:buNone/>
            </a:pPr>
            <a:endParaRPr lang="en-US" sz="1600" b="1" dirty="0">
              <a:cs typeface="Times New Roman" panose="02020603050405020304" pitchFamily="18" charset="0"/>
            </a:endParaRPr>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500" dirty="0"/>
          </a:p>
          <a:p>
            <a:pPr lvl="2">
              <a:lnSpc>
                <a:spcPct val="113000"/>
              </a:lnSpc>
              <a:spcBef>
                <a:spcPts val="1200"/>
              </a:spcBef>
            </a:pPr>
            <a:endParaRPr lang="en-US" sz="1600" b="1" dirty="0"/>
          </a:p>
          <a:p>
            <a:pPr lvl="1">
              <a:lnSpc>
                <a:spcPct val="113000"/>
              </a:lnSpc>
              <a:spcBef>
                <a:spcPts val="1200"/>
              </a:spcBef>
            </a:pPr>
            <a:endParaRPr lang="en-US" sz="1600" dirty="0"/>
          </a:p>
          <a:p>
            <a:pPr lvl="1">
              <a:lnSpc>
                <a:spcPct val="113000"/>
              </a:lnSpc>
              <a:spcBef>
                <a:spcPts val="1200"/>
              </a:spcBef>
            </a:pPr>
            <a:endParaRPr lang="en-US" sz="1600" dirty="0">
              <a:latin typeface="+mn-lt"/>
            </a:endParaRPr>
          </a:p>
          <a:p>
            <a:pPr lvl="1">
              <a:lnSpc>
                <a:spcPct val="113000"/>
              </a:lnSpc>
              <a:spcBef>
                <a:spcPts val="1200"/>
              </a:spcBef>
            </a:pPr>
            <a:endParaRPr lang="en-US" sz="1600" dirty="0">
              <a:latin typeface="+mn-lt"/>
            </a:endParaRPr>
          </a:p>
          <a:p>
            <a:pPr lvl="1">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28</a:t>
            </a:fld>
            <a:endParaRPr lang="en-US"/>
          </a:p>
        </p:txBody>
      </p:sp>
    </p:spTree>
    <p:extLst>
      <p:ext uri="{BB962C8B-B14F-4D97-AF65-F5344CB8AC3E}">
        <p14:creationId xmlns:p14="http://schemas.microsoft.com/office/powerpoint/2010/main" val="3782005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Out of State Telework Continued</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402739" y="1549400"/>
            <a:ext cx="7948246" cy="384175"/>
          </a:xfrm>
        </p:spPr>
        <p:txBody>
          <a:bodyPr numCol="1" spcCol="548640"/>
          <a:lstStyle/>
          <a:p>
            <a:pPr>
              <a:lnSpc>
                <a:spcPct val="113000"/>
              </a:lnSpc>
              <a:spcBef>
                <a:spcPts val="1200"/>
              </a:spcBef>
            </a:pPr>
            <a:r>
              <a:rPr lang="en-US" sz="1600" b="1" dirty="0"/>
              <a:t>Areas of Consideration, but not limited to</a:t>
            </a:r>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29</a:t>
            </a:fld>
            <a:endParaRPr lang="en-US"/>
          </a:p>
        </p:txBody>
      </p:sp>
      <p:sp>
        <p:nvSpPr>
          <p:cNvPr id="6" name="TextBox 5">
            <a:extLst>
              <a:ext uri="{FF2B5EF4-FFF2-40B4-BE49-F238E27FC236}">
                <a16:creationId xmlns:a16="http://schemas.microsoft.com/office/drawing/2014/main" id="{767D3343-DF7D-70F7-5886-B222435F85CE}"/>
              </a:ext>
            </a:extLst>
          </p:cNvPr>
          <p:cNvSpPr txBox="1"/>
          <p:nvPr/>
        </p:nvSpPr>
        <p:spPr>
          <a:xfrm>
            <a:off x="1371600" y="2257940"/>
            <a:ext cx="8010525" cy="2646878"/>
          </a:xfrm>
          <a:prstGeom prst="rect">
            <a:avLst/>
          </a:prstGeom>
          <a:noFill/>
        </p:spPr>
        <p:txBody>
          <a:bodyPr wrap="square" numCol="2" rtlCol="0">
            <a:spAutoFit/>
          </a:bodyPr>
          <a:lstStyle/>
          <a:p>
            <a:pPr marL="742950" lvl="2" indent="-285750">
              <a:lnSpc>
                <a:spcPct val="100000"/>
              </a:lnSpc>
              <a:spcBef>
                <a:spcPts val="1000"/>
              </a:spcBef>
              <a:spcAft>
                <a:spcPts val="1200"/>
              </a:spcAft>
              <a:buFont typeface="Arial" panose="020B0604020202020204" pitchFamily="34" charset="0"/>
              <a:buChar char="•"/>
              <a:tabLst>
                <a:tab pos="685800" algn="l"/>
              </a:tabLst>
            </a:pPr>
            <a:r>
              <a:rPr lang="en-US" sz="1600" dirty="0"/>
              <a:t>Taxes</a:t>
            </a:r>
          </a:p>
          <a:p>
            <a:pPr marL="1200150" lvl="3" indent="-285750">
              <a:lnSpc>
                <a:spcPct val="100000"/>
              </a:lnSpc>
              <a:spcBef>
                <a:spcPts val="800"/>
              </a:spcBef>
              <a:spcAft>
                <a:spcPts val="800"/>
              </a:spcAft>
              <a:buFont typeface="Arial" panose="020B0604020202020204" pitchFamily="34" charset="0"/>
              <a:buChar char="•"/>
              <a:tabLst>
                <a:tab pos="685800" algn="l"/>
              </a:tabLst>
            </a:pPr>
            <a:r>
              <a:rPr lang="en-US" sz="1600" dirty="0"/>
              <a:t>State and local</a:t>
            </a:r>
          </a:p>
          <a:p>
            <a:pPr marL="1200150" lvl="3" indent="-285750">
              <a:lnSpc>
                <a:spcPct val="100000"/>
              </a:lnSpc>
              <a:spcBef>
                <a:spcPts val="800"/>
              </a:spcBef>
              <a:spcAft>
                <a:spcPts val="800"/>
              </a:spcAft>
              <a:buFont typeface="Arial" panose="020B0604020202020204" pitchFamily="34" charset="0"/>
              <a:buChar char="•"/>
              <a:tabLst>
                <a:tab pos="685800" algn="l"/>
              </a:tabLst>
            </a:pPr>
            <a:r>
              <a:rPr lang="en-US" sz="1600" dirty="0"/>
              <a:t>Unemployment</a:t>
            </a:r>
          </a:p>
          <a:p>
            <a:pPr marL="1200150" lvl="3" indent="-285750">
              <a:lnSpc>
                <a:spcPct val="100000"/>
              </a:lnSpc>
              <a:spcBef>
                <a:spcPts val="800"/>
              </a:spcBef>
              <a:spcAft>
                <a:spcPts val="800"/>
              </a:spcAft>
              <a:buFont typeface="Arial" panose="020B0604020202020204" pitchFamily="34" charset="0"/>
              <a:buChar char="•"/>
              <a:tabLst>
                <a:tab pos="685800" algn="l"/>
              </a:tabLst>
            </a:pPr>
            <a:r>
              <a:rPr lang="en-US" sz="1600" dirty="0"/>
              <a:t>Workers’ Compensation</a:t>
            </a:r>
          </a:p>
          <a:p>
            <a:pPr marL="1200150" lvl="3" indent="-285750">
              <a:lnSpc>
                <a:spcPct val="100000"/>
              </a:lnSpc>
              <a:spcBef>
                <a:spcPts val="800"/>
              </a:spcBef>
              <a:spcAft>
                <a:spcPts val="800"/>
              </a:spcAft>
              <a:buFont typeface="Arial" panose="020B0604020202020204" pitchFamily="34" charset="0"/>
              <a:buChar char="•"/>
              <a:tabLst>
                <a:tab pos="685800" algn="l"/>
              </a:tabLst>
            </a:pPr>
            <a:r>
              <a:rPr lang="en-US" sz="1600" dirty="0"/>
              <a:t>Paid Family and Medical Leave</a:t>
            </a:r>
          </a:p>
          <a:p>
            <a:pPr marL="742950" lvl="2" indent="-285750">
              <a:lnSpc>
                <a:spcPct val="100000"/>
              </a:lnSpc>
              <a:spcBef>
                <a:spcPts val="800"/>
              </a:spcBef>
              <a:spcAft>
                <a:spcPts val="800"/>
              </a:spcAft>
              <a:buFont typeface="Arial" panose="020B0604020202020204" pitchFamily="34" charset="0"/>
              <a:buChar char="•"/>
              <a:tabLst>
                <a:tab pos="685800" algn="l"/>
              </a:tabLst>
            </a:pPr>
            <a:r>
              <a:rPr lang="en-US" sz="1600" dirty="0"/>
              <a:t>Wage and Hour law</a:t>
            </a:r>
          </a:p>
          <a:p>
            <a:pPr marL="742950" lvl="2" indent="-285750">
              <a:lnSpc>
                <a:spcPct val="100000"/>
              </a:lnSpc>
              <a:spcBef>
                <a:spcPts val="800"/>
              </a:spcBef>
              <a:spcAft>
                <a:spcPts val="800"/>
              </a:spcAft>
              <a:buFont typeface="Arial" panose="020B0604020202020204" pitchFamily="34" charset="0"/>
              <a:buChar char="•"/>
              <a:tabLst>
                <a:tab pos="685800" algn="l"/>
              </a:tabLst>
            </a:pPr>
            <a:r>
              <a:rPr lang="en-US" sz="1600" dirty="0"/>
              <a:t>Non-discrimination laws</a:t>
            </a:r>
          </a:p>
          <a:p>
            <a:pPr marL="742950" lvl="2" indent="-285750">
              <a:lnSpc>
                <a:spcPct val="100000"/>
              </a:lnSpc>
              <a:spcBef>
                <a:spcPts val="800"/>
              </a:spcBef>
              <a:spcAft>
                <a:spcPts val="800"/>
              </a:spcAft>
              <a:buFont typeface="Arial" panose="020B0604020202020204" pitchFamily="34" charset="0"/>
              <a:buChar char="•"/>
              <a:tabLst>
                <a:tab pos="685800" algn="l"/>
              </a:tabLst>
            </a:pPr>
            <a:r>
              <a:rPr lang="en-US" sz="1600" dirty="0"/>
              <a:t>Time zone differences</a:t>
            </a:r>
          </a:p>
          <a:p>
            <a:pPr marL="742950" lvl="2" indent="-285750">
              <a:lnSpc>
                <a:spcPct val="100000"/>
              </a:lnSpc>
              <a:spcBef>
                <a:spcPts val="800"/>
              </a:spcBef>
              <a:spcAft>
                <a:spcPts val="800"/>
              </a:spcAft>
              <a:buFont typeface="Arial" panose="020B0604020202020204" pitchFamily="34" charset="0"/>
              <a:buChar char="•"/>
              <a:tabLst>
                <a:tab pos="685800" algn="l"/>
              </a:tabLst>
            </a:pPr>
            <a:r>
              <a:rPr lang="en-US" sz="1600" dirty="0"/>
              <a:t>Medical, dental, and vision insurance</a:t>
            </a:r>
          </a:p>
          <a:p>
            <a:pPr marL="742950" lvl="2" indent="-285750">
              <a:lnSpc>
                <a:spcPct val="100000"/>
              </a:lnSpc>
              <a:spcBef>
                <a:spcPts val="800"/>
              </a:spcBef>
              <a:spcAft>
                <a:spcPts val="800"/>
              </a:spcAft>
              <a:buFont typeface="Arial" panose="020B0604020202020204" pitchFamily="34" charset="0"/>
              <a:buChar char="•"/>
              <a:tabLst>
                <a:tab pos="685800" algn="l"/>
              </a:tabLst>
            </a:pPr>
            <a:r>
              <a:rPr lang="en-US" sz="1600" dirty="0"/>
              <a:t>Privacy laws</a:t>
            </a:r>
          </a:p>
          <a:p>
            <a:pPr marL="742950" lvl="2" indent="-285750">
              <a:lnSpc>
                <a:spcPct val="100000"/>
              </a:lnSpc>
              <a:spcBef>
                <a:spcPts val="800"/>
              </a:spcBef>
              <a:spcAft>
                <a:spcPts val="800"/>
              </a:spcAft>
              <a:buFont typeface="Arial" panose="020B0604020202020204" pitchFamily="34" charset="0"/>
              <a:buChar char="•"/>
              <a:tabLst>
                <a:tab pos="685800" algn="l"/>
              </a:tabLst>
            </a:pPr>
            <a:r>
              <a:rPr lang="en-US" sz="1600" dirty="0"/>
              <a:t>Authorization to work out of state</a:t>
            </a:r>
          </a:p>
          <a:p>
            <a:pPr marL="742950" lvl="2" indent="-285750">
              <a:lnSpc>
                <a:spcPct val="100000"/>
              </a:lnSpc>
              <a:spcBef>
                <a:spcPts val="800"/>
              </a:spcBef>
              <a:spcAft>
                <a:spcPts val="800"/>
              </a:spcAft>
              <a:buFont typeface="Arial" panose="020B0604020202020204" pitchFamily="34" charset="0"/>
              <a:buChar char="•"/>
              <a:tabLst>
                <a:tab pos="685800" algn="l"/>
              </a:tabLst>
            </a:pPr>
            <a:r>
              <a:rPr lang="en-US" sz="1600" dirty="0"/>
              <a:t>Travel</a:t>
            </a:r>
          </a:p>
        </p:txBody>
      </p:sp>
    </p:spTree>
    <p:extLst>
      <p:ext uri="{BB962C8B-B14F-4D97-AF65-F5344CB8AC3E}">
        <p14:creationId xmlns:p14="http://schemas.microsoft.com/office/powerpoint/2010/main" val="602307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Key Dates</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524835"/>
            <a:ext cx="6869151" cy="3473488"/>
          </a:xfrm>
        </p:spPr>
        <p:txBody>
          <a:bodyPr numCol="1" spcCol="548640"/>
          <a:lstStyle/>
          <a:p>
            <a:pPr>
              <a:lnSpc>
                <a:spcPct val="113000"/>
              </a:lnSpc>
              <a:spcBef>
                <a:spcPts val="1200"/>
              </a:spcBef>
            </a:pPr>
            <a:r>
              <a:rPr lang="en-US" b="1" dirty="0"/>
              <a:t>Year End Planning</a:t>
            </a:r>
          </a:p>
          <a:p>
            <a:pPr lvl="1">
              <a:lnSpc>
                <a:spcPct val="113000"/>
              </a:lnSpc>
              <a:spcBef>
                <a:spcPts val="1200"/>
              </a:spcBef>
            </a:pPr>
            <a:r>
              <a:rPr lang="en-US" sz="2000" dirty="0"/>
              <a:t>Lessons learned from 2023</a:t>
            </a:r>
          </a:p>
          <a:p>
            <a:pPr lvl="1">
              <a:lnSpc>
                <a:spcPct val="113000"/>
              </a:lnSpc>
              <a:spcBef>
                <a:spcPts val="1200"/>
              </a:spcBef>
            </a:pPr>
            <a:r>
              <a:rPr lang="en-US" sz="2000" dirty="0"/>
              <a:t>Internal Calendar (employee address changes for W-2s; account coding, taxable travel)</a:t>
            </a:r>
          </a:p>
          <a:p>
            <a:pPr lvl="1">
              <a:lnSpc>
                <a:spcPct val="113000"/>
              </a:lnSpc>
              <a:spcBef>
                <a:spcPts val="1200"/>
              </a:spcBef>
            </a:pPr>
            <a:r>
              <a:rPr lang="en-US" sz="2000" dirty="0"/>
              <a:t>Coordinate with other offices in your agency (HR; Accounts Payable, Travel Desk)</a:t>
            </a:r>
          </a:p>
          <a:p>
            <a:pPr lvl="1">
              <a:lnSpc>
                <a:spcPct val="113000"/>
              </a:lnSpc>
              <a:spcBef>
                <a:spcPts val="1200"/>
              </a:spcBef>
            </a:pPr>
            <a:r>
              <a:rPr lang="en-US" sz="2000" dirty="0"/>
              <a:t>Ensure proper staffing levels for December and January</a:t>
            </a:r>
          </a:p>
          <a:p>
            <a:pPr lvl="1">
              <a:lnSpc>
                <a:spcPct val="113000"/>
              </a:lnSpc>
              <a:spcBef>
                <a:spcPts val="1200"/>
              </a:spcBef>
            </a:pPr>
            <a:r>
              <a:rPr lang="en-US" sz="2000" dirty="0"/>
              <a:t>Severe weather</a:t>
            </a:r>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3</a:t>
            </a:fld>
            <a:endParaRPr lang="en-US"/>
          </a:p>
        </p:txBody>
      </p:sp>
      <p:pic>
        <p:nvPicPr>
          <p:cNvPr id="8" name="Graphic 7" descr="Daily calendar with solid fill">
            <a:extLst>
              <a:ext uri="{FF2B5EF4-FFF2-40B4-BE49-F238E27FC236}">
                <a16:creationId xmlns:a16="http://schemas.microsoft.com/office/drawing/2014/main" id="{5F378D46-1F90-A57B-3C8E-1BC1D9291A4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080500" y="1404806"/>
            <a:ext cx="1593453" cy="1593453"/>
          </a:xfrm>
          <a:prstGeom prst="rect">
            <a:avLst/>
          </a:prstGeom>
        </p:spPr>
      </p:pic>
    </p:spTree>
    <p:extLst>
      <p:ext uri="{BB962C8B-B14F-4D97-AF65-F5344CB8AC3E}">
        <p14:creationId xmlns:p14="http://schemas.microsoft.com/office/powerpoint/2010/main" val="522861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Need Help?</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402739" y="1549400"/>
            <a:ext cx="7948246" cy="4279900"/>
          </a:xfrm>
        </p:spPr>
        <p:txBody>
          <a:bodyPr numCol="1" spcCol="548640"/>
          <a:lstStyle/>
          <a:p>
            <a:pPr marL="285750" lvl="1" indent="-285750">
              <a:lnSpc>
                <a:spcPct val="100000"/>
              </a:lnSpc>
              <a:spcBef>
                <a:spcPts val="600"/>
              </a:spcBef>
              <a:spcAft>
                <a:spcPts val="600"/>
              </a:spcAft>
              <a:buClr>
                <a:srgbClr val="1680BC"/>
              </a:buClr>
              <a:tabLst>
                <a:tab pos="685800" algn="l"/>
              </a:tabLst>
            </a:pPr>
            <a:r>
              <a:rPr lang="en-US" sz="1400" b="1" dirty="0"/>
              <a:t>OFM – Statewide Accounting</a:t>
            </a:r>
          </a:p>
          <a:p>
            <a:pPr marL="457200" lvl="2" indent="0">
              <a:lnSpc>
                <a:spcPct val="100000"/>
              </a:lnSpc>
              <a:spcBef>
                <a:spcPts val="600"/>
              </a:spcBef>
              <a:spcAft>
                <a:spcPts val="600"/>
              </a:spcAft>
              <a:buClr>
                <a:srgbClr val="1680BC"/>
              </a:buClr>
              <a:buNone/>
              <a:tabLst>
                <a:tab pos="685800" algn="l"/>
              </a:tabLst>
            </a:pPr>
            <a:r>
              <a:rPr lang="en-US" sz="1400" dirty="0"/>
              <a:t>Accounting-related problems or concerns and payroll issues (</a:t>
            </a:r>
            <a:r>
              <a:rPr lang="en-US" sz="1400" i="1" dirty="0"/>
              <a:t>see below for OST-related items or HRMS system concerns</a:t>
            </a:r>
            <a:r>
              <a:rPr lang="en-US" sz="1400" dirty="0"/>
              <a:t>)</a:t>
            </a:r>
          </a:p>
          <a:p>
            <a:pPr marL="1200150" lvl="3" indent="-285750">
              <a:lnSpc>
                <a:spcPct val="100000"/>
              </a:lnSpc>
              <a:spcBef>
                <a:spcPts val="600"/>
              </a:spcBef>
              <a:spcAft>
                <a:spcPts val="600"/>
              </a:spcAft>
              <a:buClr>
                <a:srgbClr val="1680BC"/>
              </a:buClr>
              <a:tabLst>
                <a:tab pos="685800" algn="l"/>
              </a:tabLst>
            </a:pPr>
            <a:r>
              <a:rPr lang="en-US" sz="1400" dirty="0"/>
              <a:t>Elizabeth Smith, Louisa Wilkes, Sheila Meyer</a:t>
            </a:r>
          </a:p>
          <a:p>
            <a:pPr marL="1200150" lvl="3" indent="-285750">
              <a:lnSpc>
                <a:spcPct val="100000"/>
              </a:lnSpc>
              <a:spcBef>
                <a:spcPts val="600"/>
              </a:spcBef>
              <a:spcAft>
                <a:spcPts val="600"/>
              </a:spcAft>
              <a:buClr>
                <a:srgbClr val="1680BC"/>
              </a:buClr>
              <a:tabLst>
                <a:tab pos="685800" algn="l"/>
              </a:tabLst>
            </a:pPr>
            <a:r>
              <a:rPr lang="en-US" sz="1400" dirty="0"/>
              <a:t>ofmmiswapayroll@ofm.wa.gov</a:t>
            </a:r>
          </a:p>
          <a:p>
            <a:pPr marL="285750" lvl="1" indent="-285750">
              <a:lnSpc>
                <a:spcPct val="100000"/>
              </a:lnSpc>
              <a:spcBef>
                <a:spcPts val="600"/>
              </a:spcBef>
              <a:spcAft>
                <a:spcPts val="600"/>
              </a:spcAft>
              <a:buClr>
                <a:srgbClr val="1680BC"/>
              </a:buClr>
              <a:tabLst>
                <a:tab pos="685800" algn="l"/>
              </a:tabLst>
            </a:pPr>
            <a:r>
              <a:rPr lang="en-US" sz="1400" b="1" dirty="0"/>
              <a:t>OST – Office of the State Treasurer</a:t>
            </a:r>
          </a:p>
          <a:p>
            <a:pPr marL="457200" lvl="2" indent="0">
              <a:lnSpc>
                <a:spcPct val="100000"/>
              </a:lnSpc>
              <a:spcBef>
                <a:spcPts val="600"/>
              </a:spcBef>
              <a:spcAft>
                <a:spcPts val="600"/>
              </a:spcAft>
              <a:buClr>
                <a:srgbClr val="1680BC"/>
              </a:buClr>
              <a:buNone/>
              <a:tabLst>
                <a:tab pos="685800" algn="l"/>
              </a:tabLst>
            </a:pPr>
            <a:r>
              <a:rPr lang="en-US" sz="1400" dirty="0"/>
              <a:t>Tax payments not made through HRMS / OFM – (</a:t>
            </a:r>
            <a:r>
              <a:rPr lang="en-US" sz="1400" i="1" dirty="0"/>
              <a:t>email is preferred</a:t>
            </a:r>
            <a:r>
              <a:rPr lang="en-US" sz="1400" dirty="0"/>
              <a:t>)</a:t>
            </a:r>
          </a:p>
          <a:p>
            <a:pPr marL="1200150" lvl="3" indent="-285750">
              <a:lnSpc>
                <a:spcPct val="100000"/>
              </a:lnSpc>
              <a:spcBef>
                <a:spcPts val="600"/>
              </a:spcBef>
              <a:spcAft>
                <a:spcPts val="600"/>
              </a:spcAft>
              <a:buClr>
                <a:srgbClr val="1680BC"/>
              </a:buClr>
              <a:tabLst>
                <a:tab pos="685800" algn="l"/>
              </a:tabLst>
            </a:pPr>
            <a:r>
              <a:rPr lang="en-US" sz="1400" dirty="0"/>
              <a:t>Cindy Doughty</a:t>
            </a:r>
            <a:r>
              <a:rPr lang="en-US" sz="1400" b="1" dirty="0"/>
              <a:t>	</a:t>
            </a:r>
            <a:r>
              <a:rPr lang="en-US" sz="1400" dirty="0"/>
              <a:t>360.902.8908	</a:t>
            </a:r>
            <a:r>
              <a:rPr lang="en-US" sz="1400" dirty="0">
                <a:hlinkClick r:id="rId3"/>
              </a:rPr>
              <a:t>EFTJV@tre.wa.gov</a:t>
            </a:r>
            <a:r>
              <a:rPr lang="en-US" sz="1400" dirty="0"/>
              <a:t> </a:t>
            </a:r>
          </a:p>
          <a:p>
            <a:pPr marL="1200150" lvl="3" indent="-285750">
              <a:lnSpc>
                <a:spcPct val="100000"/>
              </a:lnSpc>
              <a:spcBef>
                <a:spcPts val="600"/>
              </a:spcBef>
              <a:spcAft>
                <a:spcPts val="600"/>
              </a:spcAft>
              <a:buClr>
                <a:srgbClr val="1680BC"/>
              </a:buClr>
              <a:tabLst>
                <a:tab pos="685800" algn="l"/>
              </a:tabLst>
            </a:pPr>
            <a:r>
              <a:rPr lang="en-US" sz="1400" dirty="0"/>
              <a:t>Ryan Pitroff	360.902.8917	</a:t>
            </a:r>
            <a:r>
              <a:rPr lang="en-US" sz="1400" dirty="0">
                <a:hlinkClick r:id="rId3"/>
              </a:rPr>
              <a:t>EFTJV@tre.wa.gov</a:t>
            </a:r>
            <a:r>
              <a:rPr lang="en-US" sz="1400" dirty="0"/>
              <a:t> </a:t>
            </a:r>
          </a:p>
          <a:p>
            <a:pPr marL="1200150" lvl="3" indent="-285750">
              <a:lnSpc>
                <a:spcPct val="100000"/>
              </a:lnSpc>
              <a:spcBef>
                <a:spcPts val="600"/>
              </a:spcBef>
              <a:spcAft>
                <a:spcPts val="600"/>
              </a:spcAft>
              <a:buClr>
                <a:srgbClr val="1680BC"/>
              </a:buClr>
              <a:tabLst>
                <a:tab pos="685800" algn="l"/>
              </a:tabLst>
            </a:pPr>
            <a:r>
              <a:rPr lang="en-US" sz="1400" dirty="0"/>
              <a:t>Lesa Williams	360.902.8911	</a:t>
            </a:r>
            <a:r>
              <a:rPr lang="en-US" sz="1400" dirty="0">
                <a:hlinkClick r:id="rId3"/>
              </a:rPr>
              <a:t>EFTJV@tre.wa.gov</a:t>
            </a:r>
            <a:r>
              <a:rPr lang="en-US" sz="1400" dirty="0"/>
              <a:t> </a:t>
            </a:r>
          </a:p>
          <a:p>
            <a:pPr marL="1200150" lvl="3" indent="-285750">
              <a:lnSpc>
                <a:spcPct val="100000"/>
              </a:lnSpc>
              <a:spcBef>
                <a:spcPts val="600"/>
              </a:spcBef>
              <a:spcAft>
                <a:spcPts val="600"/>
              </a:spcAft>
              <a:buClr>
                <a:srgbClr val="1680BC"/>
              </a:buClr>
              <a:tabLst>
                <a:tab pos="685800" algn="l"/>
              </a:tabLst>
            </a:pPr>
            <a:r>
              <a:rPr lang="en-US" sz="1400" dirty="0"/>
              <a:t>Vicki Boudia	360.902.8988	</a:t>
            </a:r>
            <a:r>
              <a:rPr lang="en-US" sz="1400" dirty="0">
                <a:hlinkClick r:id="rId3"/>
              </a:rPr>
              <a:t>EFTJV@tre.wa.gov</a:t>
            </a:r>
            <a:r>
              <a:rPr lang="en-US" sz="1400" dirty="0"/>
              <a:t> </a:t>
            </a:r>
            <a:endParaRPr lang="en-US" sz="1800" dirty="0"/>
          </a:p>
          <a:p>
            <a:pPr marL="457200" lvl="2" indent="0">
              <a:lnSpc>
                <a:spcPct val="100000"/>
              </a:lnSpc>
              <a:spcBef>
                <a:spcPts val="600"/>
              </a:spcBef>
              <a:spcAft>
                <a:spcPts val="600"/>
              </a:spcAft>
              <a:buClr>
                <a:srgbClr val="1680BC"/>
              </a:buClr>
              <a:buNone/>
              <a:tabLst>
                <a:tab pos="685800" algn="l"/>
              </a:tabLst>
            </a:pPr>
            <a:r>
              <a:rPr lang="en-US" sz="1400" dirty="0">
                <a:latin typeface="+mn-lt"/>
                <a:cs typeface="Times New Roman" panose="02020603050405020304" pitchFamily="18" charset="0"/>
              </a:rPr>
              <a:t>Payroll warrants </a:t>
            </a:r>
            <a:r>
              <a:rPr lang="en-US" sz="1400" dirty="0">
                <a:cs typeface="Times New Roman" panose="02020603050405020304" pitchFamily="18" charset="0"/>
              </a:rPr>
              <a:t>– (</a:t>
            </a:r>
            <a:r>
              <a:rPr lang="en-US" sz="1400" i="1" dirty="0">
                <a:cs typeface="Times New Roman" panose="02020603050405020304" pitchFamily="18" charset="0"/>
              </a:rPr>
              <a:t>email is preferred</a:t>
            </a:r>
            <a:r>
              <a:rPr lang="en-US" sz="1400" dirty="0">
                <a:cs typeface="Times New Roman" panose="02020603050405020304" pitchFamily="18" charset="0"/>
              </a:rPr>
              <a:t>)</a:t>
            </a:r>
          </a:p>
          <a:p>
            <a:pPr marL="1200150" lvl="3" indent="-285750">
              <a:lnSpc>
                <a:spcPct val="100000"/>
              </a:lnSpc>
              <a:spcBef>
                <a:spcPts val="600"/>
              </a:spcBef>
              <a:spcAft>
                <a:spcPts val="600"/>
              </a:spcAft>
              <a:buClr>
                <a:srgbClr val="1680BC"/>
              </a:buClr>
              <a:tabLst>
                <a:tab pos="685800" algn="l"/>
              </a:tabLst>
            </a:pPr>
            <a:r>
              <a:rPr lang="en-US" sz="1400" dirty="0"/>
              <a:t>Warrant Division	360.902.8994	</a:t>
            </a:r>
            <a:r>
              <a:rPr lang="en-US" sz="1400" dirty="0">
                <a:hlinkClick r:id="rId4"/>
              </a:rPr>
              <a:t>warrantinquiry@tre.wa.gov</a:t>
            </a:r>
            <a:r>
              <a:rPr lang="en-US" sz="1400" dirty="0"/>
              <a:t>   </a:t>
            </a:r>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30</a:t>
            </a:fld>
            <a:endParaRPr lang="en-US"/>
          </a:p>
        </p:txBody>
      </p:sp>
    </p:spTree>
    <p:extLst>
      <p:ext uri="{BB962C8B-B14F-4D97-AF65-F5344CB8AC3E}">
        <p14:creationId xmlns:p14="http://schemas.microsoft.com/office/powerpoint/2010/main" val="2428733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Need Help?</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402739" y="1549400"/>
            <a:ext cx="7948246" cy="4279900"/>
          </a:xfrm>
        </p:spPr>
        <p:txBody>
          <a:bodyPr numCol="1" spcCol="548640"/>
          <a:lstStyle/>
          <a:p>
            <a:pPr marL="285750" lvl="1" indent="-285750">
              <a:lnSpc>
                <a:spcPct val="100000"/>
              </a:lnSpc>
              <a:spcBef>
                <a:spcPts val="600"/>
              </a:spcBef>
              <a:spcAft>
                <a:spcPts val="600"/>
              </a:spcAft>
              <a:buClr>
                <a:srgbClr val="1680BC"/>
              </a:buClr>
              <a:tabLst>
                <a:tab pos="685800" algn="l"/>
              </a:tabLst>
            </a:pPr>
            <a:r>
              <a:rPr lang="en-US" sz="2000" b="1" dirty="0"/>
              <a:t>OFM – Information Technology Services</a:t>
            </a:r>
          </a:p>
          <a:p>
            <a:pPr marL="457200" lvl="2" indent="0">
              <a:lnSpc>
                <a:spcPct val="100000"/>
              </a:lnSpc>
              <a:spcBef>
                <a:spcPts val="600"/>
              </a:spcBef>
              <a:spcAft>
                <a:spcPts val="600"/>
              </a:spcAft>
              <a:buClr>
                <a:srgbClr val="1680BC"/>
              </a:buClr>
              <a:buNone/>
              <a:tabLst>
                <a:tab pos="685800" algn="l"/>
              </a:tabLst>
            </a:pPr>
            <a:r>
              <a:rPr lang="en-US" sz="2000" dirty="0"/>
              <a:t>Processing schedules; HRMS questions; payroll direct deposit</a:t>
            </a:r>
          </a:p>
          <a:p>
            <a:pPr marL="1200150" lvl="3" indent="-285750">
              <a:lnSpc>
                <a:spcPct val="100000"/>
              </a:lnSpc>
              <a:spcBef>
                <a:spcPts val="600"/>
              </a:spcBef>
              <a:spcAft>
                <a:spcPts val="600"/>
              </a:spcAft>
              <a:buClr>
                <a:srgbClr val="1680BC"/>
              </a:buClr>
              <a:tabLst>
                <a:tab pos="685800" algn="l"/>
              </a:tabLst>
            </a:pPr>
            <a:r>
              <a:rPr lang="en-US" sz="2000" dirty="0"/>
              <a:t>OFM Help Desk	360.407.9100	</a:t>
            </a:r>
            <a:r>
              <a:rPr lang="en-US" sz="2000" dirty="0">
                <a:hlinkClick r:id="rId3"/>
              </a:rPr>
              <a:t>heretohelp@ofm.wa.gov</a:t>
            </a:r>
            <a:r>
              <a:rPr lang="en-US" sz="2000" dirty="0"/>
              <a:t> </a:t>
            </a:r>
          </a:p>
          <a:p>
            <a:pPr marL="1200150" lvl="3" indent="-285750">
              <a:lnSpc>
                <a:spcPct val="100000"/>
              </a:lnSpc>
              <a:spcBef>
                <a:spcPts val="600"/>
              </a:spcBef>
              <a:spcAft>
                <a:spcPts val="600"/>
              </a:spcAft>
              <a:buClr>
                <a:srgbClr val="1680BC"/>
              </a:buClr>
              <a:tabLst>
                <a:tab pos="685800" algn="l"/>
              </a:tabLst>
            </a:pPr>
            <a:r>
              <a:rPr lang="en-US" sz="2000" dirty="0"/>
              <a:t>Toll free number	855.928.3241		</a:t>
            </a:r>
          </a:p>
          <a:p>
            <a:pPr marL="457200" lvl="2" indent="0">
              <a:lnSpc>
                <a:spcPct val="100000"/>
              </a:lnSpc>
              <a:spcBef>
                <a:spcPts val="600"/>
              </a:spcBef>
              <a:spcAft>
                <a:spcPts val="600"/>
              </a:spcAft>
              <a:buClr>
                <a:srgbClr val="1680BC"/>
              </a:buClr>
              <a:buNone/>
              <a:tabLst>
                <a:tab pos="685800" algn="l"/>
              </a:tabLst>
            </a:pPr>
            <a:r>
              <a:rPr lang="en-US" sz="2000" dirty="0"/>
              <a:t>Payroll Vendors (</a:t>
            </a:r>
            <a:r>
              <a:rPr lang="en-US" sz="2000" i="1" dirty="0"/>
              <a:t>3rd party payments</a:t>
            </a:r>
            <a:r>
              <a:rPr lang="en-US" sz="2000" dirty="0"/>
              <a:t>)</a:t>
            </a:r>
          </a:p>
          <a:p>
            <a:pPr marL="1200150" lvl="3" indent="-285750">
              <a:lnSpc>
                <a:spcPct val="100000"/>
              </a:lnSpc>
              <a:spcBef>
                <a:spcPts val="600"/>
              </a:spcBef>
              <a:spcAft>
                <a:spcPts val="600"/>
              </a:spcAft>
              <a:buClr>
                <a:srgbClr val="1680BC"/>
              </a:buClr>
              <a:tabLst>
                <a:tab pos="685800" algn="l"/>
              </a:tabLst>
            </a:pPr>
            <a:r>
              <a:rPr lang="en-US" sz="2000" dirty="0"/>
              <a:t>Payee Help Desk	360.407.8180	</a:t>
            </a:r>
            <a:r>
              <a:rPr lang="en-US" sz="2000" dirty="0">
                <a:hlinkClick r:id="rId4"/>
              </a:rPr>
              <a:t>payeeregistration@ofm.wa.gov</a:t>
            </a:r>
            <a:r>
              <a:rPr lang="en-US" sz="2000" dirty="0"/>
              <a:t> </a:t>
            </a:r>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31</a:t>
            </a:fld>
            <a:endParaRPr lang="en-US"/>
          </a:p>
        </p:txBody>
      </p:sp>
    </p:spTree>
    <p:extLst>
      <p:ext uri="{BB962C8B-B14F-4D97-AF65-F5344CB8AC3E}">
        <p14:creationId xmlns:p14="http://schemas.microsoft.com/office/powerpoint/2010/main" val="1254939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72FD1-095E-9E3F-4882-61654ECC95B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17" t="9861" r="7690" b="18584"/>
          <a:stretch/>
        </p:blipFill>
        <p:spPr>
          <a:xfrm>
            <a:off x="-1" y="0"/>
            <a:ext cx="12189899" cy="6858000"/>
          </a:xfrm>
          <a:prstGeom prst="rect">
            <a:avLst/>
          </a:prstGeom>
        </p:spPr>
      </p:pic>
      <p:sp>
        <p:nvSpPr>
          <p:cNvPr id="6" name="Rectangle 5">
            <a:extLst>
              <a:ext uri="{FF2B5EF4-FFF2-40B4-BE49-F238E27FC236}">
                <a16:creationId xmlns:a16="http://schemas.microsoft.com/office/drawing/2014/main" id="{515ACB4D-39AF-6ACD-8CA0-D7E47AC08FAB}"/>
              </a:ext>
              <a:ext uri="{C183D7F6-B498-43B3-948B-1728B52AA6E4}">
                <adec:decorative xmlns:adec="http://schemas.microsoft.com/office/drawing/2017/decorative" val="1"/>
              </a:ext>
            </a:extLst>
          </p:cNvPr>
          <p:cNvSpPr>
            <a:spLocks/>
          </p:cNvSpPr>
          <p:nvPr/>
        </p:nvSpPr>
        <p:spPr>
          <a:xfrm>
            <a:off x="0" y="-1"/>
            <a:ext cx="12192000" cy="6858000"/>
          </a:xfrm>
          <a:prstGeom prst="rect">
            <a:avLst/>
          </a:prstGeom>
          <a:solidFill>
            <a:srgbClr val="444BA0">
              <a:alpha val="7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B0C0D0-9D1B-7052-6B8A-2A37DB4EADD5}"/>
              </a:ext>
              <a:ext uri="{C183D7F6-B498-43B3-948B-1728B52AA6E4}">
                <adec:decorative xmlns:adec="http://schemas.microsoft.com/office/drawing/2017/decorative" val="1"/>
              </a:ext>
            </a:extLst>
          </p:cNvPr>
          <p:cNvSpPr/>
          <p:nvPr/>
        </p:nvSpPr>
        <p:spPr>
          <a:xfrm>
            <a:off x="0" y="6188959"/>
            <a:ext cx="12192000" cy="669040"/>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44DD90-7952-B7FF-5F5C-E4F1AF4F747A}"/>
              </a:ext>
              <a:ext uri="{C183D7F6-B498-43B3-948B-1728B52AA6E4}">
                <adec:decorative xmlns:adec="http://schemas.microsoft.com/office/drawing/2017/decorative" val="1"/>
              </a:ext>
            </a:extLst>
          </p:cNvPr>
          <p:cNvSpPr/>
          <p:nvPr/>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DB31AA-5866-5C9E-00E0-C918BAEB6F9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
        <p:nvSpPr>
          <p:cNvPr id="8" name="Title 7">
            <a:extLst>
              <a:ext uri="{FF2B5EF4-FFF2-40B4-BE49-F238E27FC236}">
                <a16:creationId xmlns:a16="http://schemas.microsoft.com/office/drawing/2014/main" id="{A8A3DF2F-F4B4-F9B7-181D-9C2D62EC53F8}"/>
              </a:ext>
            </a:extLst>
          </p:cNvPr>
          <p:cNvSpPr txBox="1">
            <a:spLocks noGrp="1"/>
          </p:cNvSpPr>
          <p:nvPr>
            <p:ph type="title" idx="4294967295"/>
          </p:nvPr>
        </p:nvSpPr>
        <p:spPr>
          <a:xfrm>
            <a:off x="3198298" y="2645588"/>
            <a:ext cx="57912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chemeClr val="bg1"/>
                </a:solidFill>
                <a:effectLst/>
                <a:uLnTx/>
                <a:uFillTx/>
                <a:latin typeface="+mn-lt"/>
                <a:ea typeface="+mn-ea"/>
                <a:cs typeface="+mn-cs"/>
              </a:rPr>
              <a:t>Questions?</a:t>
            </a:r>
            <a:endParaRPr kumimoji="0" lang="en-US" sz="4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81460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DD0F2C-DE65-847D-F3C9-86B9209EE104}"/>
              </a:ext>
            </a:extLst>
          </p:cNvPr>
          <p:cNvSpPr>
            <a:spLocks noGrp="1"/>
          </p:cNvSpPr>
          <p:nvPr>
            <p:ph type="title" idx="4294967295"/>
          </p:nvPr>
        </p:nvSpPr>
        <p:spPr>
          <a:xfrm>
            <a:off x="820738" y="777875"/>
            <a:ext cx="6276975" cy="823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schemeClr val="tx2"/>
                </a:solidFill>
                <a:effectLst/>
                <a:uLnTx/>
                <a:uFillTx/>
                <a:latin typeface="+mn-lt"/>
                <a:ea typeface="Segoe UI Black" panose="020B0A02040204020203" pitchFamily="34" charset="0"/>
                <a:cs typeface="Calibri" panose="020F0502020204030204" pitchFamily="34" charset="0"/>
              </a:rPr>
              <a:t>For more information</a:t>
            </a:r>
          </a:p>
        </p:txBody>
      </p:sp>
      <p:sp>
        <p:nvSpPr>
          <p:cNvPr id="2" name="Content Placeholder 1">
            <a:extLst>
              <a:ext uri="{FF2B5EF4-FFF2-40B4-BE49-F238E27FC236}">
                <a16:creationId xmlns:a16="http://schemas.microsoft.com/office/drawing/2014/main" id="{27E2FA7B-FC20-B8C7-FE6B-F0F54FA6CF6A}"/>
              </a:ext>
            </a:extLst>
          </p:cNvPr>
          <p:cNvSpPr>
            <a:spLocks noGrp="1"/>
          </p:cNvSpPr>
          <p:nvPr>
            <p:ph idx="1"/>
          </p:nvPr>
        </p:nvSpPr>
        <p:spPr>
          <a:xfrm>
            <a:off x="820058" y="2094717"/>
            <a:ext cx="6727371" cy="3985306"/>
          </a:xfrm>
        </p:spPr>
        <p:txBody>
          <a:bodyPr/>
          <a:lstStyle/>
          <a:p>
            <a:pPr marL="0" indent="0">
              <a:lnSpc>
                <a:spcPct val="108000"/>
              </a:lnSpc>
              <a:spcAft>
                <a:spcPts val="1200"/>
              </a:spcAft>
              <a:buNone/>
            </a:pPr>
            <a:r>
              <a:rPr lang="en-US" sz="3200" b="1" dirty="0">
                <a:solidFill>
                  <a:srgbClr val="444BA0"/>
                </a:solidFill>
              </a:rPr>
              <a:t>Contact:</a:t>
            </a:r>
          </a:p>
          <a:p>
            <a:pPr marL="0" indent="0">
              <a:lnSpc>
                <a:spcPct val="114000"/>
              </a:lnSpc>
              <a:spcAft>
                <a:spcPts val="1200"/>
              </a:spcAft>
              <a:buNone/>
            </a:pPr>
            <a:r>
              <a:rPr lang="en-US" sz="2400" dirty="0"/>
              <a:t>SWA Payroll Unit</a:t>
            </a:r>
            <a:br>
              <a:rPr lang="en-US" sz="2400" dirty="0"/>
            </a:br>
            <a:r>
              <a:rPr lang="en-US" sz="2400" dirty="0">
                <a:hlinkClick r:id="rId3"/>
              </a:rPr>
              <a:t>ofmmiswapayroll@ofm.wa</a:t>
            </a:r>
            <a:r>
              <a:rPr lang="en-US" sz="2400">
                <a:hlinkClick r:id="rId3"/>
              </a:rPr>
              <a:t>.gov</a:t>
            </a:r>
            <a:r>
              <a:rPr lang="en-US" sz="2400"/>
              <a:t> </a:t>
            </a:r>
            <a:endParaRPr lang="en-US" sz="2400" dirty="0"/>
          </a:p>
        </p:txBody>
      </p:sp>
      <p:sp>
        <p:nvSpPr>
          <p:cNvPr id="3" name="Rectangle 2">
            <a:extLst>
              <a:ext uri="{FF2B5EF4-FFF2-40B4-BE49-F238E27FC236}">
                <a16:creationId xmlns:a16="http://schemas.microsoft.com/office/drawing/2014/main" id="{FAA2BB66-DEFE-CE72-9B55-703995D086EB}"/>
              </a:ext>
              <a:ext uri="{C183D7F6-B498-43B3-948B-1728B52AA6E4}">
                <adec:decorative xmlns:adec="http://schemas.microsoft.com/office/drawing/2017/decorative" val="1"/>
              </a:ext>
            </a:extLst>
          </p:cNvPr>
          <p:cNvSpPr/>
          <p:nvPr/>
        </p:nvSpPr>
        <p:spPr>
          <a:xfrm>
            <a:off x="0" y="6188959"/>
            <a:ext cx="12192000" cy="669040"/>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F6B5EF4-37DB-05E2-76E7-C1887CD97864}"/>
              </a:ext>
              <a:ext uri="{C183D7F6-B498-43B3-948B-1728B52AA6E4}">
                <adec:decorative xmlns:adec="http://schemas.microsoft.com/office/drawing/2017/decorative" val="1"/>
              </a:ext>
            </a:extLst>
          </p:cNvPr>
          <p:cNvSpPr/>
          <p:nvPr/>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Office of Financial Management Logo">
            <a:extLst>
              <a:ext uri="{FF2B5EF4-FFF2-40B4-BE49-F238E27FC236}">
                <a16:creationId xmlns:a16="http://schemas.microsoft.com/office/drawing/2014/main" id="{336577DA-3687-CC80-F2E6-977E00511E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Tree>
    <p:extLst>
      <p:ext uri="{BB962C8B-B14F-4D97-AF65-F5344CB8AC3E}">
        <p14:creationId xmlns:p14="http://schemas.microsoft.com/office/powerpoint/2010/main" val="13196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Key Dates </a:t>
            </a:r>
            <a:r>
              <a:rPr lang="en-US" sz="4800" b="1" dirty="0">
                <a:solidFill>
                  <a:schemeClr val="tx2"/>
                </a:solidFill>
                <a:latin typeface="+mn-lt"/>
                <a:ea typeface="Segoe UI Black" panose="020B0A02040204020203" pitchFamily="34" charset="0"/>
                <a:cs typeface="Calibri" panose="020F0502020204030204" pitchFamily="34" charset="0"/>
              </a:rPr>
              <a:t>C</a:t>
            </a:r>
            <a:r>
              <a:rPr kumimoji="0" lang="en-US" sz="4800" b="1" i="0" u="none" strike="noStrike" kern="1200" cap="none" spc="0" normalizeH="0" baseline="0" noProof="0" dirty="0" err="1">
                <a:ln>
                  <a:noFill/>
                </a:ln>
                <a:solidFill>
                  <a:schemeClr val="tx2"/>
                </a:solidFill>
                <a:effectLst/>
                <a:uLnTx/>
                <a:uFillTx/>
                <a:latin typeface="+mn-lt"/>
                <a:ea typeface="Segoe UI Black" panose="020B0A02040204020203" pitchFamily="34" charset="0"/>
                <a:cs typeface="Calibri" panose="020F0502020204030204" pitchFamily="34" charset="0"/>
              </a:rPr>
              <a:t>ontinued</a:t>
            </a:r>
            <a:endPar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544271"/>
            <a:ext cx="7901355" cy="3473488"/>
          </a:xfrm>
        </p:spPr>
        <p:txBody>
          <a:bodyPr numCol="1" spcCol="548640"/>
          <a:lstStyle/>
          <a:p>
            <a:pPr>
              <a:lnSpc>
                <a:spcPct val="113000"/>
              </a:lnSpc>
              <a:spcBef>
                <a:spcPts val="1200"/>
              </a:spcBef>
            </a:pPr>
            <a:r>
              <a:rPr lang="en-US" sz="1700" b="1" dirty="0"/>
              <a:t>Review Procedures</a:t>
            </a:r>
          </a:p>
          <a:p>
            <a:pPr lvl="1">
              <a:lnSpc>
                <a:spcPct val="113000"/>
              </a:lnSpc>
              <a:spcBef>
                <a:spcPts val="1200"/>
              </a:spcBef>
            </a:pPr>
            <a:r>
              <a:rPr lang="en-US" sz="1700" dirty="0">
                <a:latin typeface="+mn-lt"/>
              </a:rPr>
              <a:t>Emergency payroll payments - </a:t>
            </a:r>
            <a:r>
              <a:rPr lang="en-US" sz="1700" dirty="0">
                <a:latin typeface="+mn-lt"/>
                <a:hlinkClick r:id="rId3"/>
              </a:rPr>
              <a:t>OFM Payroll Resources Site</a:t>
            </a:r>
            <a:endParaRPr lang="en-US" sz="1700" dirty="0"/>
          </a:p>
          <a:p>
            <a:pPr lvl="1">
              <a:lnSpc>
                <a:spcPct val="113000"/>
              </a:lnSpc>
              <a:spcBef>
                <a:spcPts val="1200"/>
              </a:spcBef>
            </a:pPr>
            <a:r>
              <a:rPr lang="en-US" sz="1700" dirty="0">
                <a:latin typeface="+mn-lt"/>
              </a:rPr>
              <a:t>Manual ACH/warrant cancellations – </a:t>
            </a:r>
            <a:r>
              <a:rPr lang="en-US" sz="1700" dirty="0">
                <a:latin typeface="+mn-lt"/>
                <a:hlinkClick r:id="rId3"/>
              </a:rPr>
              <a:t>OFM Payroll Resources Site</a:t>
            </a:r>
            <a:endParaRPr lang="en-US" sz="1700" dirty="0"/>
          </a:p>
          <a:p>
            <a:pPr lvl="1">
              <a:lnSpc>
                <a:spcPct val="113000"/>
              </a:lnSpc>
              <a:spcBef>
                <a:spcPts val="1200"/>
              </a:spcBef>
            </a:pPr>
            <a:r>
              <a:rPr lang="en-US" sz="1700" dirty="0">
                <a:latin typeface="+mn-lt"/>
              </a:rPr>
              <a:t>Manual tax deposits – </a:t>
            </a:r>
            <a:r>
              <a:rPr lang="en-US" sz="1700" dirty="0">
                <a:latin typeface="+mn-lt"/>
                <a:hlinkClick r:id="rId4"/>
              </a:rPr>
              <a:t>OST Cash Management Forms and Instructions Site</a:t>
            </a:r>
            <a:endParaRPr lang="en-US" sz="1700" dirty="0">
              <a:latin typeface="+mn-lt"/>
            </a:endParaRPr>
          </a:p>
          <a:p>
            <a:pPr>
              <a:lnSpc>
                <a:spcPct val="113000"/>
              </a:lnSpc>
              <a:spcBef>
                <a:spcPts val="1200"/>
              </a:spcBef>
            </a:pPr>
            <a:r>
              <a:rPr lang="en-US" sz="1700" b="1" dirty="0"/>
              <a:t>Run Forms 941 and W-3 in HRMS after each payday</a:t>
            </a:r>
          </a:p>
          <a:p>
            <a:pPr lvl="1">
              <a:lnSpc>
                <a:spcPct val="113000"/>
              </a:lnSpc>
              <a:spcBef>
                <a:spcPts val="1200"/>
              </a:spcBef>
            </a:pPr>
            <a:r>
              <a:rPr lang="en-US" sz="1700" dirty="0"/>
              <a:t>Reconcile deposits</a:t>
            </a:r>
          </a:p>
          <a:p>
            <a:pPr lvl="1">
              <a:lnSpc>
                <a:spcPct val="113000"/>
              </a:lnSpc>
              <a:spcBef>
                <a:spcPts val="1200"/>
              </a:spcBef>
            </a:pPr>
            <a:r>
              <a:rPr lang="en-US" sz="1700" dirty="0"/>
              <a:t>Balance 941 to W-2</a:t>
            </a:r>
          </a:p>
          <a:p>
            <a:pPr lvl="1">
              <a:lnSpc>
                <a:spcPct val="113000"/>
              </a:lnSpc>
              <a:spcBef>
                <a:spcPts val="1200"/>
              </a:spcBef>
            </a:pPr>
            <a:r>
              <a:rPr lang="en-US" sz="1700" dirty="0"/>
              <a:t>Prior to filing Form 941</a:t>
            </a:r>
          </a:p>
          <a:p>
            <a:pPr lvl="2">
              <a:lnSpc>
                <a:spcPct val="113000"/>
              </a:lnSpc>
              <a:spcBef>
                <a:spcPts val="1200"/>
              </a:spcBef>
            </a:pPr>
            <a:r>
              <a:rPr lang="en-US" sz="1700" dirty="0"/>
              <a:t>Check for a balance due (Line 14) or refund (Line 15)</a:t>
            </a:r>
          </a:p>
          <a:p>
            <a:pPr lvl="2">
              <a:lnSpc>
                <a:spcPct val="113000"/>
              </a:lnSpc>
              <a:spcBef>
                <a:spcPts val="1200"/>
              </a:spcBef>
            </a:pPr>
            <a:r>
              <a:rPr lang="en-US" sz="1700" dirty="0"/>
              <a:t>Check for Errors and warnings in PU19</a:t>
            </a:r>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4</a:t>
            </a:fld>
            <a:endParaRPr lang="en-US"/>
          </a:p>
        </p:txBody>
      </p:sp>
    </p:spTree>
    <p:extLst>
      <p:ext uri="{BB962C8B-B14F-4D97-AF65-F5344CB8AC3E}">
        <p14:creationId xmlns:p14="http://schemas.microsoft.com/office/powerpoint/2010/main" val="408023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Key Dates Continued</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692256"/>
            <a:ext cx="7901355" cy="3473488"/>
          </a:xfrm>
        </p:spPr>
        <p:txBody>
          <a:bodyPr numCol="1" spcCol="548640"/>
          <a:lstStyle/>
          <a:p>
            <a:pPr>
              <a:lnSpc>
                <a:spcPct val="113000"/>
              </a:lnSpc>
              <a:spcBef>
                <a:spcPts val="1200"/>
              </a:spcBef>
            </a:pPr>
            <a:r>
              <a:rPr lang="en-US" sz="1800" b="1" dirty="0"/>
              <a:t>Payments for deceased employees</a:t>
            </a:r>
          </a:p>
          <a:p>
            <a:pPr lvl="1">
              <a:lnSpc>
                <a:spcPct val="113000"/>
              </a:lnSpc>
              <a:spcBef>
                <a:spcPts val="1200"/>
              </a:spcBef>
            </a:pPr>
            <a:r>
              <a:rPr lang="en-US" sz="1800" b="1" dirty="0"/>
              <a:t>Use wage type 3102 for net pay </a:t>
            </a:r>
            <a:r>
              <a:rPr lang="en-US" sz="1800" dirty="0"/>
              <a:t>– it accrues to general ledger </a:t>
            </a:r>
            <a:r>
              <a:rPr lang="en-US" sz="1800" b="1" dirty="0"/>
              <a:t>5145</a:t>
            </a:r>
            <a:r>
              <a:rPr lang="en-US" sz="1800" dirty="0"/>
              <a:t> (Due to Deceased Employees Estates)</a:t>
            </a:r>
          </a:p>
          <a:p>
            <a:pPr lvl="1">
              <a:lnSpc>
                <a:spcPct val="113000"/>
              </a:lnSpc>
              <a:spcBef>
                <a:spcPts val="1200"/>
              </a:spcBef>
            </a:pPr>
            <a:r>
              <a:rPr lang="en-US" sz="1800" dirty="0"/>
              <a:t>Verify that Accounts Payable has all Form 1099-Misc data needed</a:t>
            </a:r>
          </a:p>
          <a:p>
            <a:pPr lvl="1">
              <a:lnSpc>
                <a:spcPct val="113000"/>
              </a:lnSpc>
              <a:spcBef>
                <a:spcPts val="1200"/>
              </a:spcBef>
            </a:pPr>
            <a:r>
              <a:rPr lang="en-US" sz="1800" dirty="0"/>
              <a:t>Per previous conversations with the IRS, </a:t>
            </a:r>
            <a:r>
              <a:rPr lang="en-US" sz="1800" b="1" dirty="0"/>
              <a:t>Gross Pay less deferrals </a:t>
            </a:r>
            <a:r>
              <a:rPr lang="en-US" sz="1800" dirty="0"/>
              <a:t>are reported. Report in Box 3, “Other Income”.</a:t>
            </a:r>
          </a:p>
          <a:p>
            <a:pPr lvl="1">
              <a:lnSpc>
                <a:spcPct val="113000"/>
              </a:lnSpc>
              <a:spcBef>
                <a:spcPts val="1200"/>
              </a:spcBef>
            </a:pPr>
            <a:r>
              <a:rPr lang="en-US" sz="1800" b="1" dirty="0"/>
              <a:t>Forms 1099-Misc </a:t>
            </a:r>
            <a:r>
              <a:rPr lang="en-US" sz="1800" dirty="0"/>
              <a:t>must be filed with the IRS by </a:t>
            </a:r>
            <a:r>
              <a:rPr lang="en-US" sz="1800" b="1" dirty="0"/>
              <a:t>January 31, 2025</a:t>
            </a:r>
            <a:r>
              <a:rPr lang="en-US" sz="1800" dirty="0"/>
              <a:t>. Be sure the preparer has data in time to meet deadline. </a:t>
            </a:r>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5</a:t>
            </a:fld>
            <a:endParaRPr lang="en-US"/>
          </a:p>
        </p:txBody>
      </p:sp>
    </p:spTree>
    <p:extLst>
      <p:ext uri="{BB962C8B-B14F-4D97-AF65-F5344CB8AC3E}">
        <p14:creationId xmlns:p14="http://schemas.microsoft.com/office/powerpoint/2010/main" val="411744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Key Dates Continued</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2073660"/>
            <a:ext cx="7901355" cy="3473488"/>
          </a:xfrm>
        </p:spPr>
        <p:txBody>
          <a:bodyPr numCol="1" spcCol="548640"/>
          <a:lstStyle/>
          <a:p>
            <a:pPr>
              <a:lnSpc>
                <a:spcPct val="113000"/>
              </a:lnSpc>
              <a:spcBef>
                <a:spcPts val="1200"/>
              </a:spcBef>
            </a:pPr>
            <a:r>
              <a:rPr lang="en-US" sz="1800" b="1" dirty="0"/>
              <a:t>Final Off-Cycle Workbench for 2024</a:t>
            </a:r>
          </a:p>
          <a:p>
            <a:pPr lvl="1">
              <a:lnSpc>
                <a:spcPct val="113000"/>
              </a:lnSpc>
              <a:spcBef>
                <a:spcPts val="1200"/>
              </a:spcBef>
            </a:pPr>
            <a:r>
              <a:rPr lang="en-US" sz="1800" b="1" dirty="0"/>
              <a:t>December 16, 2024</a:t>
            </a:r>
          </a:p>
          <a:p>
            <a:pPr>
              <a:lnSpc>
                <a:spcPct val="113000"/>
              </a:lnSpc>
              <a:spcBef>
                <a:spcPts val="1200"/>
              </a:spcBef>
            </a:pPr>
            <a:r>
              <a:rPr lang="en-US" sz="1800" b="1" dirty="0"/>
              <a:t>Final Payday for 2024</a:t>
            </a:r>
          </a:p>
          <a:p>
            <a:pPr lvl="1">
              <a:lnSpc>
                <a:spcPct val="113000"/>
              </a:lnSpc>
              <a:spcBef>
                <a:spcPts val="1200"/>
              </a:spcBef>
            </a:pPr>
            <a:r>
              <a:rPr lang="en-US" sz="1800" b="1" dirty="0"/>
              <a:t>December 24, 2024</a:t>
            </a:r>
          </a:p>
          <a:p>
            <a:pPr lvl="1">
              <a:lnSpc>
                <a:spcPct val="113000"/>
              </a:lnSpc>
              <a:spcBef>
                <a:spcPts val="1200"/>
              </a:spcBef>
            </a:pPr>
            <a:endParaRPr lang="en-US" sz="1800" dirty="0">
              <a:highlight>
                <a:srgbClr val="FFFF00"/>
              </a:highlight>
            </a:endParaRPr>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6</a:t>
            </a:fld>
            <a:endParaRPr lang="en-US"/>
          </a:p>
        </p:txBody>
      </p:sp>
    </p:spTree>
    <p:extLst>
      <p:ext uri="{BB962C8B-B14F-4D97-AF65-F5344CB8AC3E}">
        <p14:creationId xmlns:p14="http://schemas.microsoft.com/office/powerpoint/2010/main" val="2289225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Key Dates Continued</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544271"/>
            <a:ext cx="7901355" cy="4235206"/>
          </a:xfrm>
        </p:spPr>
        <p:txBody>
          <a:bodyPr numCol="1" spcCol="548640"/>
          <a:lstStyle/>
          <a:p>
            <a:pPr>
              <a:lnSpc>
                <a:spcPct val="113000"/>
              </a:lnSpc>
              <a:spcBef>
                <a:spcPts val="1200"/>
              </a:spcBef>
            </a:pPr>
            <a:r>
              <a:rPr lang="en-US" sz="1800" b="1" dirty="0"/>
              <a:t>4</a:t>
            </a:r>
            <a:r>
              <a:rPr lang="en-US" sz="1800" b="1" baseline="30000" dirty="0"/>
              <a:t>th</a:t>
            </a:r>
            <a:r>
              <a:rPr lang="en-US" sz="1800" b="1" dirty="0"/>
              <a:t> Quarter 2024 IRS Form 941</a:t>
            </a:r>
          </a:p>
          <a:p>
            <a:pPr lvl="1">
              <a:lnSpc>
                <a:spcPct val="113000"/>
              </a:lnSpc>
              <a:spcBef>
                <a:spcPts val="1200"/>
              </a:spcBef>
            </a:pPr>
            <a:r>
              <a:rPr lang="en-US" sz="1800" dirty="0"/>
              <a:t>Prior to mailing, ensure that Forms 941, 941-X, W-2, and W-2c are in balance. </a:t>
            </a:r>
            <a:r>
              <a:rPr lang="en-US" sz="1800" b="1" dirty="0"/>
              <a:t>Note: </a:t>
            </a:r>
            <a:r>
              <a:rPr lang="en-US" sz="1800" dirty="0"/>
              <a:t>Once the Tax Reporter role has been deactivated in HRMS (January 8, 2025) to start the statewide W-2 process, you will have to do a W-2c if you have additional adjustments to process for the previous calendar year(s). </a:t>
            </a:r>
          </a:p>
          <a:p>
            <a:pPr lvl="1">
              <a:lnSpc>
                <a:spcPct val="113000"/>
              </a:lnSpc>
              <a:spcBef>
                <a:spcPts val="1200"/>
              </a:spcBef>
            </a:pPr>
            <a:r>
              <a:rPr lang="en-US" sz="1800" b="1" dirty="0"/>
              <a:t>DON’T</a:t>
            </a:r>
            <a:r>
              <a:rPr lang="en-US" sz="1800" dirty="0"/>
              <a:t> wait until the end of January to complete the 2024 reconciliation process. </a:t>
            </a:r>
          </a:p>
          <a:p>
            <a:pPr lvl="1">
              <a:lnSpc>
                <a:spcPct val="113000"/>
              </a:lnSpc>
              <a:spcBef>
                <a:spcPts val="1200"/>
              </a:spcBef>
            </a:pPr>
            <a:r>
              <a:rPr lang="en-US" sz="1800" b="1" dirty="0"/>
              <a:t>DO</a:t>
            </a:r>
            <a:r>
              <a:rPr lang="en-US" sz="1800" dirty="0"/>
              <a:t> wait until the 941 filing deadline to file. Why? This avoids a 941-X if you find a correction for 4</a:t>
            </a:r>
            <a:r>
              <a:rPr lang="en-US" sz="1800" baseline="30000" dirty="0"/>
              <a:t>th</a:t>
            </a:r>
            <a:r>
              <a:rPr lang="en-US" sz="1800" dirty="0"/>
              <a:t> Quarter 2024 Form 941. This should be postmarked by </a:t>
            </a:r>
            <a:r>
              <a:rPr lang="en-US" sz="1800" b="1" dirty="0"/>
              <a:t>January 31, 2025</a:t>
            </a:r>
            <a:r>
              <a:rPr lang="en-US" sz="1800" dirty="0"/>
              <a:t>.</a:t>
            </a:r>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7</a:t>
            </a:fld>
            <a:endParaRPr lang="en-US"/>
          </a:p>
        </p:txBody>
      </p:sp>
    </p:spTree>
    <p:extLst>
      <p:ext uri="{BB962C8B-B14F-4D97-AF65-F5344CB8AC3E}">
        <p14:creationId xmlns:p14="http://schemas.microsoft.com/office/powerpoint/2010/main" val="387714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Key Dates Continued</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544271"/>
            <a:ext cx="7901355" cy="4540006"/>
          </a:xfrm>
        </p:spPr>
        <p:txBody>
          <a:bodyPr numCol="1" spcCol="548640"/>
          <a:lstStyle/>
          <a:p>
            <a:pPr>
              <a:lnSpc>
                <a:spcPct val="113000"/>
              </a:lnSpc>
              <a:spcBef>
                <a:spcPts val="1200"/>
              </a:spcBef>
            </a:pPr>
            <a:r>
              <a:rPr lang="en-US" sz="1600" b="1" dirty="0"/>
              <a:t>Other Reminders</a:t>
            </a:r>
          </a:p>
          <a:p>
            <a:pPr lvl="1">
              <a:lnSpc>
                <a:spcPct val="113000"/>
              </a:lnSpc>
              <a:spcBef>
                <a:spcPts val="1200"/>
              </a:spcBef>
            </a:pPr>
            <a:r>
              <a:rPr lang="en-US" sz="1600" dirty="0"/>
              <a:t>Exempt Forms W-4 expire February 15, 2025</a:t>
            </a:r>
          </a:p>
          <a:p>
            <a:pPr lvl="2">
              <a:lnSpc>
                <a:spcPct val="113000"/>
              </a:lnSpc>
              <a:spcBef>
                <a:spcPts val="1200"/>
              </a:spcBef>
            </a:pPr>
            <a:r>
              <a:rPr lang="en-US" sz="1600" dirty="0"/>
              <a:t>After day 4 for the 12/10 payroll, run HRMS report ZHR_RPTPY661 “Tax Exempt Status Report” to find employees who are claiming exempt.</a:t>
            </a:r>
          </a:p>
          <a:p>
            <a:pPr lvl="2">
              <a:lnSpc>
                <a:spcPct val="113000"/>
              </a:lnSpc>
              <a:spcBef>
                <a:spcPts val="1200"/>
              </a:spcBef>
            </a:pPr>
            <a:r>
              <a:rPr lang="en-US" sz="1600" dirty="0"/>
              <a:t>Begin withholding for any employee who previously claimed exempt but has not turned in a new Form W-4 for the current year.</a:t>
            </a:r>
          </a:p>
          <a:p>
            <a:pPr lvl="1">
              <a:lnSpc>
                <a:spcPct val="113000"/>
              </a:lnSpc>
              <a:spcBef>
                <a:spcPts val="1200"/>
              </a:spcBef>
            </a:pPr>
            <a:r>
              <a:rPr lang="en-US" sz="1600" dirty="0"/>
              <a:t>Schedule a Year-End debriefing meeting to review successes and areas to improve.</a:t>
            </a:r>
          </a:p>
          <a:p>
            <a:pPr lvl="1">
              <a:lnSpc>
                <a:spcPct val="113000"/>
              </a:lnSpc>
              <a:spcBef>
                <a:spcPts val="1200"/>
              </a:spcBef>
            </a:pPr>
            <a:r>
              <a:rPr lang="en-US" sz="1600" dirty="0"/>
              <a:t>Go over the 2025 </a:t>
            </a:r>
            <a:r>
              <a:rPr lang="en-US" sz="1600" dirty="0">
                <a:hlinkClick r:id="rId3"/>
              </a:rPr>
              <a:t>payroll calendar </a:t>
            </a:r>
            <a:r>
              <a:rPr lang="en-US" sz="1600" dirty="0"/>
              <a:t>(watch for early paydays)</a:t>
            </a:r>
          </a:p>
          <a:p>
            <a:pPr lvl="1">
              <a:lnSpc>
                <a:spcPct val="113000"/>
              </a:lnSpc>
              <a:spcBef>
                <a:spcPts val="1200"/>
              </a:spcBef>
            </a:pPr>
            <a:r>
              <a:rPr lang="en-US" sz="1600" dirty="0"/>
              <a:t>Throughout the year, watch for effective dating on Form W-4 changes.</a:t>
            </a:r>
          </a:p>
          <a:p>
            <a:pPr lvl="2">
              <a:lnSpc>
                <a:spcPct val="113000"/>
              </a:lnSpc>
              <a:spcBef>
                <a:spcPts val="1200"/>
              </a:spcBef>
            </a:pPr>
            <a:r>
              <a:rPr lang="en-US" sz="1600" dirty="0"/>
              <a:t>If you use a date that does not include a period at your agency, you may affect another agency’s payroll, causing an out of balance condition for both agencies in account 035.</a:t>
            </a:r>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8</a:t>
            </a:fld>
            <a:endParaRPr lang="en-US"/>
          </a:p>
        </p:txBody>
      </p:sp>
    </p:spTree>
    <p:extLst>
      <p:ext uri="{BB962C8B-B14F-4D97-AF65-F5344CB8AC3E}">
        <p14:creationId xmlns:p14="http://schemas.microsoft.com/office/powerpoint/2010/main" val="1582832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87BF2-2FB6-718F-7F9E-33407981E7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Internal Revenue Service</a:t>
            </a:r>
          </a:p>
        </p:txBody>
      </p:sp>
      <p:sp>
        <p:nvSpPr>
          <p:cNvPr id="2" name="Content Placeholder 1">
            <a:extLst>
              <a:ext uri="{FF2B5EF4-FFF2-40B4-BE49-F238E27FC236}">
                <a16:creationId xmlns:a16="http://schemas.microsoft.com/office/drawing/2014/main" id="{22C1CF17-2B0F-6054-E222-4EC6D04D69F1}"/>
              </a:ext>
            </a:extLst>
          </p:cNvPr>
          <p:cNvSpPr>
            <a:spLocks noGrp="1"/>
          </p:cNvSpPr>
          <p:nvPr>
            <p:ph idx="1"/>
          </p:nvPr>
        </p:nvSpPr>
        <p:spPr>
          <a:xfrm>
            <a:off x="1371600" y="1544271"/>
            <a:ext cx="7901355" cy="4540006"/>
          </a:xfrm>
        </p:spPr>
        <p:txBody>
          <a:bodyPr numCol="1" spcCol="548640"/>
          <a:lstStyle/>
          <a:p>
            <a:pPr>
              <a:lnSpc>
                <a:spcPct val="113000"/>
              </a:lnSpc>
              <a:spcBef>
                <a:spcPts val="1200"/>
              </a:spcBef>
            </a:pPr>
            <a:r>
              <a:rPr lang="en-US" sz="1600" b="1" dirty="0"/>
              <a:t>IRS Publications and Resources</a:t>
            </a:r>
          </a:p>
          <a:p>
            <a:pPr lvl="1">
              <a:lnSpc>
                <a:spcPct val="113000"/>
              </a:lnSpc>
              <a:spcBef>
                <a:spcPts val="1200"/>
              </a:spcBef>
            </a:pPr>
            <a:r>
              <a:rPr lang="en-US" sz="1600" dirty="0">
                <a:latin typeface="+mn-lt"/>
              </a:rPr>
              <a:t>Taxable Fringe Benefits:  </a:t>
            </a:r>
            <a:r>
              <a:rPr lang="en-US" sz="1600" u="sng" dirty="0">
                <a:solidFill>
                  <a:srgbClr val="0000FF"/>
                </a:solidFill>
                <a:effectLst/>
                <a:latin typeface="+mn-lt"/>
                <a:ea typeface="Times New Roman" panose="02020603050405020304" pitchFamily="18" charset="0"/>
                <a:hlinkClick r:id="rId3"/>
              </a:rPr>
              <a:t>https://www.irs.gov/pub/irs-pdf/p15b.pdf?_ga=1.14343934.873758405.1453249327</a:t>
            </a:r>
            <a:endParaRPr lang="en-US" sz="1600" u="sng" dirty="0">
              <a:solidFill>
                <a:srgbClr val="0000FF"/>
              </a:solidFill>
              <a:effectLst/>
              <a:ea typeface="Times New Roman" panose="02020603050405020304" pitchFamily="18" charset="0"/>
            </a:endParaRPr>
          </a:p>
          <a:p>
            <a:pPr lvl="1">
              <a:lnSpc>
                <a:spcPct val="113000"/>
              </a:lnSpc>
              <a:spcBef>
                <a:spcPts val="1200"/>
              </a:spcBef>
            </a:pPr>
            <a:r>
              <a:rPr lang="en-US" sz="1600" dirty="0">
                <a:latin typeface="+mn-lt"/>
              </a:rPr>
              <a:t>Publication 5137 – Fringe Benefit Guide (updated in Oct. 2022):  </a:t>
            </a:r>
            <a:r>
              <a:rPr lang="en-US" sz="1600" u="sng" dirty="0">
                <a:solidFill>
                  <a:srgbClr val="0000FF"/>
                </a:solidFill>
                <a:effectLst/>
                <a:latin typeface="+mn-lt"/>
                <a:ea typeface="Times New Roman" panose="02020603050405020304" pitchFamily="18" charset="0"/>
                <a:hlinkClick r:id="rId4"/>
              </a:rPr>
              <a:t>https://www.irs.gov/pub/irs-pdf/p5137.pdf</a:t>
            </a:r>
            <a:endParaRPr lang="en-US" sz="1600" u="sng" dirty="0">
              <a:solidFill>
                <a:srgbClr val="0000FF"/>
              </a:solidFill>
              <a:effectLst/>
              <a:ea typeface="Times New Roman" panose="02020603050405020304" pitchFamily="18" charset="0"/>
            </a:endParaRPr>
          </a:p>
          <a:p>
            <a:pPr lvl="1">
              <a:lnSpc>
                <a:spcPct val="113000"/>
              </a:lnSpc>
              <a:spcBef>
                <a:spcPts val="1200"/>
              </a:spcBef>
            </a:pPr>
            <a:r>
              <a:rPr lang="en-US" sz="1600" dirty="0">
                <a:latin typeface="+mn-lt"/>
              </a:rPr>
              <a:t>Webinars for Tax-Exempt &amp; Government Entities:  </a:t>
            </a:r>
            <a:r>
              <a:rPr lang="en-US" sz="1600" u="sng" dirty="0">
                <a:solidFill>
                  <a:srgbClr val="0000FF"/>
                </a:solidFill>
                <a:effectLst/>
                <a:latin typeface="+mn-lt"/>
                <a:ea typeface="Times New Roman" panose="02020603050405020304" pitchFamily="18" charset="0"/>
                <a:hlinkClick r:id="rId5"/>
              </a:rPr>
              <a:t>https://www.irs.gov/government-entities/webinars-for-tax-exempt-government-entities</a:t>
            </a:r>
            <a:r>
              <a:rPr lang="en-US" sz="1600" u="sng" dirty="0">
                <a:solidFill>
                  <a:srgbClr val="0000FF"/>
                </a:solidFill>
                <a:effectLst/>
                <a:latin typeface="+mn-lt"/>
                <a:ea typeface="Times New Roman" panose="02020603050405020304" pitchFamily="18" charset="0"/>
              </a:rPr>
              <a:t> </a:t>
            </a:r>
          </a:p>
          <a:p>
            <a:pPr lvl="1">
              <a:lnSpc>
                <a:spcPct val="113000"/>
              </a:lnSpc>
              <a:spcBef>
                <a:spcPts val="1200"/>
              </a:spcBef>
            </a:pPr>
            <a:r>
              <a:rPr lang="en-US" sz="1600" dirty="0">
                <a:latin typeface="+mn-lt"/>
              </a:rPr>
              <a:t>IRS Contact Information for Government Agencies:</a:t>
            </a:r>
          </a:p>
          <a:p>
            <a:pPr lvl="2">
              <a:lnSpc>
                <a:spcPct val="113000"/>
              </a:lnSpc>
              <a:spcBef>
                <a:spcPts val="1200"/>
              </a:spcBef>
            </a:pPr>
            <a:r>
              <a:rPr lang="en-US" sz="1600" dirty="0"/>
              <a:t>1.877.829.5500 or 1.801.620.5492</a:t>
            </a:r>
          </a:p>
          <a:p>
            <a:pPr lvl="1">
              <a:lnSpc>
                <a:spcPct val="113000"/>
              </a:lnSpc>
              <a:spcBef>
                <a:spcPts val="1200"/>
              </a:spcBef>
            </a:pPr>
            <a:r>
              <a:rPr lang="en-US" sz="1600" dirty="0"/>
              <a:t>Washington’s Federal, State, and Local Government contact:</a:t>
            </a:r>
          </a:p>
          <a:p>
            <a:pPr lvl="2">
              <a:lnSpc>
                <a:spcPct val="113000"/>
              </a:lnSpc>
              <a:spcBef>
                <a:spcPts val="1200"/>
              </a:spcBef>
            </a:pPr>
            <a:r>
              <a:rPr lang="en-US" sz="1600" dirty="0"/>
              <a:t>Ekaterina (Kate) </a:t>
            </a:r>
            <a:r>
              <a:rPr lang="en-US" sz="1600" dirty="0" err="1"/>
              <a:t>Rolan</a:t>
            </a:r>
            <a:r>
              <a:rPr lang="en-US" sz="1600" dirty="0"/>
              <a:t>, Ekaterina.Rolan@irs.gov</a:t>
            </a:r>
          </a:p>
          <a:p>
            <a:pPr lvl="2">
              <a:lnSpc>
                <a:spcPct val="113000"/>
              </a:lnSpc>
              <a:spcBef>
                <a:spcPts val="1200"/>
              </a:spcBef>
            </a:pPr>
            <a:endParaRPr lang="en-US" sz="1600" dirty="0"/>
          </a:p>
          <a:p>
            <a:pPr marL="457200" lvl="1" indent="0">
              <a:lnSpc>
                <a:spcPct val="113000"/>
              </a:lnSpc>
              <a:spcBef>
                <a:spcPts val="1200"/>
              </a:spcBef>
              <a:buNone/>
            </a:pPr>
            <a:endParaRPr lang="en-US" sz="1800" dirty="0"/>
          </a:p>
          <a:p>
            <a:pPr lvl="1">
              <a:lnSpc>
                <a:spcPct val="113000"/>
              </a:lnSpc>
              <a:spcBef>
                <a:spcPts val="1200"/>
              </a:spcBef>
            </a:pPr>
            <a:endParaRPr lang="en-US" sz="1600" dirty="0"/>
          </a:p>
        </p:txBody>
      </p:sp>
      <p:sp>
        <p:nvSpPr>
          <p:cNvPr id="3" name="Date Placeholder 2">
            <a:extLst>
              <a:ext uri="{FF2B5EF4-FFF2-40B4-BE49-F238E27FC236}">
                <a16:creationId xmlns:a16="http://schemas.microsoft.com/office/drawing/2014/main" id="{788F2927-4911-E6BD-A9C7-B0C9AD5AD34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11/14/2024</a:t>
            </a:fld>
            <a:endParaRPr lang="en-US"/>
          </a:p>
        </p:txBody>
      </p:sp>
      <p:sp>
        <p:nvSpPr>
          <p:cNvPr id="4" name="Slide Number Placeholder 3">
            <a:extLst>
              <a:ext uri="{FF2B5EF4-FFF2-40B4-BE49-F238E27FC236}">
                <a16:creationId xmlns:a16="http://schemas.microsoft.com/office/drawing/2014/main" id="{C7BEEF39-3001-EB32-C008-3FD6BF79D33B}"/>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9</a:t>
            </a:fld>
            <a:endParaRPr lang="en-US"/>
          </a:p>
        </p:txBody>
      </p:sp>
    </p:spTree>
    <p:extLst>
      <p:ext uri="{BB962C8B-B14F-4D97-AF65-F5344CB8AC3E}">
        <p14:creationId xmlns:p14="http://schemas.microsoft.com/office/powerpoint/2010/main" val="889238570"/>
      </p:ext>
    </p:extLst>
  </p:cSld>
  <p:clrMapOvr>
    <a:masterClrMapping/>
  </p:clrMapOvr>
</p:sld>
</file>

<file path=ppt/theme/theme1.xml><?xml version="1.0" encoding="utf-8"?>
<a:theme xmlns:a="http://schemas.openxmlformats.org/drawingml/2006/main" name="1_Office Theme">
  <a:themeElements>
    <a:clrScheme name="OFM_2024">
      <a:dk1>
        <a:sysClr val="windowText" lastClr="000000"/>
      </a:dk1>
      <a:lt1>
        <a:sysClr val="window" lastClr="FFFFFF"/>
      </a:lt1>
      <a:dk2>
        <a:srgbClr val="0E2841"/>
      </a:dk2>
      <a:lt2>
        <a:srgbClr val="E8E8E8"/>
      </a:lt2>
      <a:accent1>
        <a:srgbClr val="464BA0"/>
      </a:accent1>
      <a:accent2>
        <a:srgbClr val="DE7426"/>
      </a:accent2>
      <a:accent3>
        <a:srgbClr val="339678"/>
      </a:accent3>
      <a:accent4>
        <a:srgbClr val="3680B6"/>
      </a:accent4>
      <a:accent5>
        <a:srgbClr val="C2095A"/>
      </a:accent5>
      <a:accent6>
        <a:srgbClr val="B7C933"/>
      </a:accent6>
      <a:hlink>
        <a:srgbClr val="464BA0"/>
      </a:hlink>
      <a:folHlink>
        <a:srgbClr val="DE7426"/>
      </a:folHlink>
    </a:clrScheme>
    <a:fontScheme name="OFM_Fonts">
      <a:majorFont>
        <a:latin typeface="Source Sans Pro"/>
        <a:ea typeface=""/>
        <a:cs typeface=""/>
      </a:majorFont>
      <a:minorFont>
        <a:latin typeface="Source Sans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66B6027F6B6740B4532B7B8F9937C1" ma:contentTypeVersion="18" ma:contentTypeDescription="Create a new document." ma:contentTypeScope="" ma:versionID="8ad29c770c09fe3625aca42036cc2ee1">
  <xsd:schema xmlns:xsd="http://www.w3.org/2001/XMLSchema" xmlns:xs="http://www.w3.org/2001/XMLSchema" xmlns:p="http://schemas.microsoft.com/office/2006/metadata/properties" xmlns:ns2="2b9635ce-46b8-489f-9cf4-2b08fad62156" xmlns:ns3="88ccb87b-fab4-4888-a40b-7da801e76172" targetNamespace="http://schemas.microsoft.com/office/2006/metadata/properties" ma:root="true" ma:fieldsID="279a1e0c3fe13c8019a1863854d0fc43" ns2:_="" ns3:_="">
    <xsd:import namespace="2b9635ce-46b8-489f-9cf4-2b08fad62156"/>
    <xsd:import namespace="88ccb87b-fab4-4888-a40b-7da801e7617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Category" minOccurs="0"/>
                <xsd:element ref="ns2:Link_to_Downloa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635ce-46b8-489f-9cf4-2b08fad6215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Category" ma:index="19" nillable="true" ma:displayName="Category" ma:description="this column indicates the category under which the asset appears on the site" ma:format="Dropdown" ma:internalName="Category">
      <xsd:simpleType>
        <xsd:restriction base="dms:Choice">
          <xsd:enumeration value="Background"/>
          <xsd:enumeration value="Presentation"/>
          <xsd:enumeration value="Agenda"/>
          <xsd:enumeration value="Report"/>
          <xsd:enumeration value="Business_Card"/>
          <xsd:enumeration value="Social_Media"/>
          <xsd:enumeration value="Email_Signature"/>
          <xsd:enumeration value="Color"/>
          <xsd:enumeration value="Logo"/>
        </xsd:restriction>
      </xsd:simpleType>
    </xsd:element>
    <xsd:element name="Link_to_Download" ma:index="20" nillable="true" ma:displayName="File_Path" ma:description="select item and run flow to pull file path and generate download link" ma:internalName="Link_to_Downloa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ccb87b-fab4-4888-a40b-7da801e7617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468f5b6-798f-453a-bf09-7cd43fe72726}" ma:internalName="TaxCatchAll" ma:showField="CatchAllData" ma:web="88ccb87b-fab4-4888-a40b-7da801e761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8ccb87b-fab4-4888-a40b-7da801e76172" xsi:nil="true"/>
    <lcf76f155ced4ddcb4097134ff3c332f xmlns="2b9635ce-46b8-489f-9cf4-2b08fad62156">
      <Terms xmlns="http://schemas.microsoft.com/office/infopath/2007/PartnerControls"/>
    </lcf76f155ced4ddcb4097134ff3c332f>
    <Category xmlns="2b9635ce-46b8-489f-9cf4-2b08fad62156">Presentation</Category>
    <Link_to_Download xmlns="2b9635ce-46b8-489f-9cf4-2b08fad62156">Branding files/OFM-InFormal-Presentation-Template.pptx</Link_to_Downloa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D5FB5F-FDA4-47E0-BC44-123347C74E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635ce-46b8-489f-9cf4-2b08fad62156"/>
    <ds:schemaRef ds:uri="88ccb87b-fab4-4888-a40b-7da801e76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58D409-310C-4F65-8B28-04AB20274EB3}">
  <ds:schemaRefs>
    <ds:schemaRef ds:uri="http://schemas.microsoft.com/office/infopath/2007/PartnerControls"/>
    <ds:schemaRef ds:uri="http://schemas.microsoft.com/office/2006/metadata/properties"/>
    <ds:schemaRef ds:uri="http://purl.org/dc/elements/1.1/"/>
    <ds:schemaRef ds:uri="http://www.w3.org/XML/1998/namespace"/>
    <ds:schemaRef ds:uri="http://schemas.microsoft.com/office/2006/documentManagement/types"/>
    <ds:schemaRef ds:uri="88ccb87b-fab4-4888-a40b-7da801e76172"/>
    <ds:schemaRef ds:uri="http://purl.org/dc/dcmitype/"/>
    <ds:schemaRef ds:uri="2b9635ce-46b8-489f-9cf4-2b08fad62156"/>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7EDD569F-B89B-4960-A35B-EA2E4AC4D6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2679</TotalTime>
  <Words>6395</Words>
  <Application>Microsoft Office PowerPoint</Application>
  <PresentationFormat>Widescreen</PresentationFormat>
  <Paragraphs>646</Paragraphs>
  <Slides>33</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Source Sans Pro</vt:lpstr>
      <vt:lpstr>Symbol</vt:lpstr>
      <vt:lpstr>Times New Roman</vt:lpstr>
      <vt:lpstr>Wingdings</vt:lpstr>
      <vt:lpstr>1_Office Theme</vt:lpstr>
      <vt:lpstr>Year End 2024 and Beginning 2025</vt:lpstr>
      <vt:lpstr>Agenda</vt:lpstr>
      <vt:lpstr>Key Dates</vt:lpstr>
      <vt:lpstr>Key Dates Continued</vt:lpstr>
      <vt:lpstr>Key Dates Continued</vt:lpstr>
      <vt:lpstr>Key Dates Continued</vt:lpstr>
      <vt:lpstr>Key Dates Continued</vt:lpstr>
      <vt:lpstr>Key Dates Continued</vt:lpstr>
      <vt:lpstr>Internal Revenue Service</vt:lpstr>
      <vt:lpstr>Internal Revenue Service Continued</vt:lpstr>
      <vt:lpstr>Social Security Administration</vt:lpstr>
      <vt:lpstr>Social Security Administration Cont.</vt:lpstr>
      <vt:lpstr>Other State Withholding Tax</vt:lpstr>
      <vt:lpstr>Other State Withholding Tax cont.</vt:lpstr>
      <vt:lpstr>Other State Withholding Tax cont.</vt:lpstr>
      <vt:lpstr>EFTPS Payments Not Made Through HRMS</vt:lpstr>
      <vt:lpstr>Office of Financial Management – Payroll Resources</vt:lpstr>
      <vt:lpstr>Rates/Limits for 2025</vt:lpstr>
      <vt:lpstr>Rates/Limits for 2025 Continued</vt:lpstr>
      <vt:lpstr>Rates/Limits for 2025 Continued</vt:lpstr>
      <vt:lpstr>Deferred Compensation</vt:lpstr>
      <vt:lpstr>Affordable Care Act</vt:lpstr>
      <vt:lpstr>Affordable Care Act Continued</vt:lpstr>
      <vt:lpstr>Affordable Care Act Continued</vt:lpstr>
      <vt:lpstr>Electronic IRS Form W-2 </vt:lpstr>
      <vt:lpstr>Paid Family and Medical Leave (PFML)</vt:lpstr>
      <vt:lpstr>Long Term Services and Support (LTSS)</vt:lpstr>
      <vt:lpstr>Out of State Telework</vt:lpstr>
      <vt:lpstr>Out of State Telework Continued</vt:lpstr>
      <vt:lpstr>Need Help?</vt:lpstr>
      <vt:lpstr>Need Help?</vt:lpstr>
      <vt:lpstr>Questions?</vt:lpstr>
      <vt:lpstr>For more information</vt:lpstr>
    </vt:vector>
  </TitlesOfParts>
  <Company>Washington Technology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Cahill, Erin (OFM)</dc:creator>
  <cp:lastModifiedBy>Smith, Elizabeth (OFM)</cp:lastModifiedBy>
  <cp:revision>40</cp:revision>
  <cp:lastPrinted>2020-01-10T19:05:27Z</cp:lastPrinted>
  <dcterms:created xsi:type="dcterms:W3CDTF">2018-02-16T20:00:56Z</dcterms:created>
  <dcterms:modified xsi:type="dcterms:W3CDTF">2024-11-14T22:01:07Z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0x0101001066B6027F6B6740B4532B7B8F9937C1</vt:lpwstr>
  </property>
  <property fmtid="{D5CDD505-2E9C-101B-9397-08002B2CF9AE}" pid="3" name="MediaServiceImageTags">
    <vt:lpwstr/>
  </property>
</Properties>
</file>