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00" r:id="rId5"/>
    <p:sldId id="301" r:id="rId6"/>
    <p:sldId id="302" r:id="rId7"/>
    <p:sldId id="303" r:id="rId8"/>
    <p:sldId id="320" r:id="rId9"/>
    <p:sldId id="321" r:id="rId10"/>
    <p:sldId id="322" r:id="rId11"/>
    <p:sldId id="323" r:id="rId12"/>
    <p:sldId id="324" r:id="rId13"/>
    <p:sldId id="325" r:id="rId14"/>
    <p:sldId id="326" r:id="rId15"/>
    <p:sldId id="327" r:id="rId16"/>
    <p:sldId id="328" r:id="rId17"/>
    <p:sldId id="329" r:id="rId18"/>
    <p:sldId id="330"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393B-046C-478A-ABAE-68961865D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5F64CC-408F-4CB7-8022-B71274E96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A55065-1CA1-48E8-ABFA-C7F4F7A5A354}"/>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5" name="Footer Placeholder 4">
            <a:extLst>
              <a:ext uri="{FF2B5EF4-FFF2-40B4-BE49-F238E27FC236}">
                <a16:creationId xmlns:a16="http://schemas.microsoft.com/office/drawing/2014/main" id="{6412DB5C-CF27-4C39-9A40-57537D14D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8937F-5C4B-4758-B145-15B8C6FF8A9A}"/>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77144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F2CE-1B81-4DCF-8739-6606F15BE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5B17E-7007-4923-884E-B9CE4D0888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96903-0A39-4608-A0F1-6218A9525D3D}"/>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5" name="Footer Placeholder 4">
            <a:extLst>
              <a:ext uri="{FF2B5EF4-FFF2-40B4-BE49-F238E27FC236}">
                <a16:creationId xmlns:a16="http://schemas.microsoft.com/office/drawing/2014/main" id="{ED44635F-D364-418B-A970-06AB3DB76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FBBA9-D6D1-4AEB-AF17-F483E19F8278}"/>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72467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A8814-0838-4750-A26F-C8383A255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8B16E7-B239-4C79-84B6-B7BF754105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E7D50-E768-43CF-916B-23D9D0BCCFCA}"/>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5" name="Footer Placeholder 4">
            <a:extLst>
              <a:ext uri="{FF2B5EF4-FFF2-40B4-BE49-F238E27FC236}">
                <a16:creationId xmlns:a16="http://schemas.microsoft.com/office/drawing/2014/main" id="{0E954753-32D2-40CF-8E17-1A53EF840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CD33F-FE44-432B-924C-9E9A96536C11}"/>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182052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4E88-AB40-4BAD-AE9A-2EA53D698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DE843-D2CC-4190-8D52-35F278364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11BF3-0C4F-48BD-9F9B-75814C041BE3}"/>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5" name="Footer Placeholder 4">
            <a:extLst>
              <a:ext uri="{FF2B5EF4-FFF2-40B4-BE49-F238E27FC236}">
                <a16:creationId xmlns:a16="http://schemas.microsoft.com/office/drawing/2014/main" id="{366A3BA8-D472-4FA7-850F-D70F5DF1C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2410C-0310-43FB-9365-0BCC46E0B88B}"/>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331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1137-BC9E-4B51-8732-0203DE8B48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66C82-5ABC-4428-80FD-5C150AD849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5B7B36-A3BB-49FC-A780-000781E91F3E}"/>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5" name="Footer Placeholder 4">
            <a:extLst>
              <a:ext uri="{FF2B5EF4-FFF2-40B4-BE49-F238E27FC236}">
                <a16:creationId xmlns:a16="http://schemas.microsoft.com/office/drawing/2014/main" id="{0D9D3557-AA73-42BD-9099-3AFF4F82C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2C2D8-25B1-4A8E-BBE5-842D62118DCE}"/>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74927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39B5-687C-4483-8101-4EC0C2747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2D71A-FBA8-4E76-88D7-A5D25A73C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1B928-B33B-4D7E-B2A1-82881E4034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C711C-B60E-43B8-853D-525967314B31}"/>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6" name="Footer Placeholder 5">
            <a:extLst>
              <a:ext uri="{FF2B5EF4-FFF2-40B4-BE49-F238E27FC236}">
                <a16:creationId xmlns:a16="http://schemas.microsoft.com/office/drawing/2014/main" id="{36E6AFDC-8E8C-45C7-AA8C-0F2727FFD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EBDB4-022E-49E6-BAAC-6E89A9FC4A2F}"/>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314026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10EC-9131-4874-91FA-8CD5136F0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0C4DD-DF08-4A22-9E87-A17439884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5C237-AEAF-4549-921F-14CD55A8B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C2C4B-5410-45D2-AA4B-C681E0ACE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7C54B1-604C-47F0-B1C7-5C8FF5FF97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95E31-32F1-4DD9-A039-B9C6E91B152C}"/>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8" name="Footer Placeholder 7">
            <a:extLst>
              <a:ext uri="{FF2B5EF4-FFF2-40B4-BE49-F238E27FC236}">
                <a16:creationId xmlns:a16="http://schemas.microsoft.com/office/drawing/2014/main" id="{8B1B8DCD-EB4B-4D55-B4C4-DDC4AF0E33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5152FC-FC08-4702-B9FE-38B696A97935}"/>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99738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9A16-0774-4B08-A8AE-449039C9A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A66DEC-6D7F-4146-97D6-72F8711D2FEB}"/>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4" name="Footer Placeholder 3">
            <a:extLst>
              <a:ext uri="{FF2B5EF4-FFF2-40B4-BE49-F238E27FC236}">
                <a16:creationId xmlns:a16="http://schemas.microsoft.com/office/drawing/2014/main" id="{BF625C57-3AF6-44DE-99DA-086507C2F1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10340C-4B2B-4971-8573-88792BB3A65C}"/>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22129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0E256-7221-4B48-853E-9655908CCBBA}"/>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3" name="Footer Placeholder 2">
            <a:extLst>
              <a:ext uri="{FF2B5EF4-FFF2-40B4-BE49-F238E27FC236}">
                <a16:creationId xmlns:a16="http://schemas.microsoft.com/office/drawing/2014/main" id="{DE6E2B2A-23E1-46C6-9BE5-02B42D951A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D148E-0EE5-4A9D-B425-ECBEB0A3D56C}"/>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58372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FCC6-B9C7-494A-B638-27921E093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3A9FA8-D7B7-4AB4-9E24-FD231C9E5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8E5DB-E3B9-4927-A880-C16835DC3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552CA-D85C-4023-BA88-0242FB4B118A}"/>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6" name="Footer Placeholder 5">
            <a:extLst>
              <a:ext uri="{FF2B5EF4-FFF2-40B4-BE49-F238E27FC236}">
                <a16:creationId xmlns:a16="http://schemas.microsoft.com/office/drawing/2014/main" id="{267EEF26-2B13-4AD7-AA6D-8B42E83C5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806E4-E7A0-4F06-ABAF-EB9BA66C2BFC}"/>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240458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212A-DC04-429B-8B63-00FED8708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892ED-5511-4FBE-834B-7C5C564DC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D75F7F-774B-4BC8-AA29-12065E5DF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ADBAD-84B5-4802-9496-05AF8DE459AA}"/>
              </a:ext>
            </a:extLst>
          </p:cNvPr>
          <p:cNvSpPr>
            <a:spLocks noGrp="1"/>
          </p:cNvSpPr>
          <p:nvPr>
            <p:ph type="dt" sz="half" idx="10"/>
          </p:nvPr>
        </p:nvSpPr>
        <p:spPr/>
        <p:txBody>
          <a:bodyPr/>
          <a:lstStyle/>
          <a:p>
            <a:fld id="{1E7BE14F-4C8A-4C31-9846-066EE9BC4780}" type="datetimeFigureOut">
              <a:rPr lang="en-US" smtClean="0"/>
              <a:t>12/5/2021</a:t>
            </a:fld>
            <a:endParaRPr lang="en-US"/>
          </a:p>
        </p:txBody>
      </p:sp>
      <p:sp>
        <p:nvSpPr>
          <p:cNvPr id="6" name="Footer Placeholder 5">
            <a:extLst>
              <a:ext uri="{FF2B5EF4-FFF2-40B4-BE49-F238E27FC236}">
                <a16:creationId xmlns:a16="http://schemas.microsoft.com/office/drawing/2014/main" id="{B209D876-117C-48B6-915A-3012DDBA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B96DB-4D71-4B18-B31F-CAE24A0280C6}"/>
              </a:ext>
            </a:extLst>
          </p:cNvPr>
          <p:cNvSpPr>
            <a:spLocks noGrp="1"/>
          </p:cNvSpPr>
          <p:nvPr>
            <p:ph type="sldNum" sz="quarter" idx="12"/>
          </p:nvPr>
        </p:nvSpPr>
        <p:spPr/>
        <p:txBody>
          <a:bodyPr/>
          <a:lstStyle/>
          <a:p>
            <a:fld id="{4D3FFE5F-98B1-4111-9531-7BE378CA818C}" type="slidenum">
              <a:rPr lang="en-US" smtClean="0"/>
              <a:t>‹#›</a:t>
            </a:fld>
            <a:endParaRPr lang="en-US"/>
          </a:p>
        </p:txBody>
      </p:sp>
    </p:spTree>
    <p:extLst>
      <p:ext uri="{BB962C8B-B14F-4D97-AF65-F5344CB8AC3E}">
        <p14:creationId xmlns:p14="http://schemas.microsoft.com/office/powerpoint/2010/main" val="15966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C91D8-121E-46A9-AA8C-47CE5D697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5D851-F342-40C2-9CE4-E5D85DFC1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C2D3C-62A0-42F7-93B4-D02892EAD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BE14F-4C8A-4C31-9846-066EE9BC4780}" type="datetimeFigureOut">
              <a:rPr lang="en-US" smtClean="0"/>
              <a:t>12/5/2021</a:t>
            </a:fld>
            <a:endParaRPr lang="en-US"/>
          </a:p>
        </p:txBody>
      </p:sp>
      <p:sp>
        <p:nvSpPr>
          <p:cNvPr id="5" name="Footer Placeholder 4">
            <a:extLst>
              <a:ext uri="{FF2B5EF4-FFF2-40B4-BE49-F238E27FC236}">
                <a16:creationId xmlns:a16="http://schemas.microsoft.com/office/drawing/2014/main" id="{BB3B21F6-5D42-4815-BF3A-DA774DD34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0693E-B811-498E-9C52-963A55322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FFE5F-98B1-4111-9531-7BE378CA818C}" type="slidenum">
              <a:rPr lang="en-US" smtClean="0"/>
              <a:t>‹#›</a:t>
            </a:fld>
            <a:endParaRPr lang="en-US"/>
          </a:p>
        </p:txBody>
      </p:sp>
    </p:spTree>
    <p:extLst>
      <p:ext uri="{BB962C8B-B14F-4D97-AF65-F5344CB8AC3E}">
        <p14:creationId xmlns:p14="http://schemas.microsoft.com/office/powerpoint/2010/main" val="46412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hootsuite.com/" TargetMode="External"/><Relationship Id="rId2" Type="http://schemas.openxmlformats.org/officeDocument/2006/relationships/hyperlink" Target="https/bitly.com" TargetMode="External"/><Relationship Id="rId1" Type="http://schemas.openxmlformats.org/officeDocument/2006/relationships/slideLayout" Target="../slideLayouts/slideLayout1.xml"/><Relationship Id="rId5" Type="http://schemas.openxmlformats.org/officeDocument/2006/relationships/hyperlink" Target="https://www.canva.com/" TargetMode="External"/><Relationship Id="rId4" Type="http://schemas.openxmlformats.org/officeDocument/2006/relationships/hyperlink" Target="https://buffe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hiretual.com/features/boolean-builder/" TargetMode="External"/><Relationship Id="rId2" Type="http://schemas.openxmlformats.org/officeDocument/2006/relationships/hyperlink" Target="http://cse.google.com/cse?cx=005704587298353977169%3Aztqzquc6ifw" TargetMode="External"/><Relationship Id="rId1" Type="http://schemas.openxmlformats.org/officeDocument/2006/relationships/slideLayout" Target="../slideLayouts/slideLayout1.xml"/><Relationship Id="rId4" Type="http://schemas.openxmlformats.org/officeDocument/2006/relationships/hyperlink" Target="https://recruitin.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inkedin.com/in/joseadominguez"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142933" y="2407081"/>
            <a:ext cx="10513106" cy="1453014"/>
          </a:xfrm>
        </p:spPr>
        <p:txBody>
          <a:bodyPr>
            <a:normAutofit fontScale="90000"/>
          </a:bodyPr>
          <a:lstStyle/>
          <a:p>
            <a:pPr algn="l"/>
            <a:r>
              <a:rPr lang="en-US" sz="4800" b="1" dirty="0">
                <a:solidFill>
                  <a:schemeClr val="accent1">
                    <a:lumMod val="75000"/>
                  </a:schemeClr>
                </a:solidFill>
                <a:effectLst/>
                <a:latin typeface="Calibri" panose="020F0502020204030204" pitchFamily="34" charset="0"/>
                <a:ea typeface="Calibri" panose="020F0502020204030204" pitchFamily="34" charset="0"/>
              </a:rPr>
              <a:t>Recruiting through the Great Resignation: </a:t>
            </a:r>
            <a:br>
              <a:rPr lang="en-US" sz="4000" dirty="0">
                <a:solidFill>
                  <a:schemeClr val="accent1">
                    <a:lumMod val="75000"/>
                  </a:schemeClr>
                </a:solidFill>
                <a:effectLst/>
                <a:latin typeface="Calibri" panose="020F0502020204030204" pitchFamily="34" charset="0"/>
                <a:ea typeface="Calibri" panose="020F0502020204030204" pitchFamily="34" charset="0"/>
              </a:rPr>
            </a:br>
            <a:r>
              <a:rPr lang="en-US" sz="4000" dirty="0">
                <a:solidFill>
                  <a:schemeClr val="accent1">
                    <a:lumMod val="75000"/>
                  </a:schemeClr>
                </a:solidFill>
                <a:effectLst/>
                <a:latin typeface="Calibri" panose="020F0502020204030204" pitchFamily="34" charset="0"/>
                <a:ea typeface="Calibri" panose="020F0502020204030204" pitchFamily="34" charset="0"/>
              </a:rPr>
              <a:t>Best Practices from Private Sector Recruiting</a:t>
            </a:r>
            <a:br>
              <a:rPr lang="en-US" sz="4000" dirty="0">
                <a:solidFill>
                  <a:schemeClr val="accent1">
                    <a:lumMod val="75000"/>
                  </a:schemeClr>
                </a:solidFill>
                <a:effectLst/>
                <a:latin typeface="Calibri" panose="020F0502020204030204" pitchFamily="34" charset="0"/>
                <a:ea typeface="Calibri" panose="020F0502020204030204" pitchFamily="34" charset="0"/>
              </a:rPr>
            </a:br>
            <a:r>
              <a:rPr lang="en-US" sz="4000" dirty="0">
                <a:solidFill>
                  <a:schemeClr val="accent1">
                    <a:lumMod val="75000"/>
                  </a:schemeClr>
                </a:solidFill>
                <a:effectLst/>
                <a:latin typeface="Calibri" panose="020F0502020204030204" pitchFamily="34" charset="0"/>
                <a:ea typeface="Calibri" panose="020F0502020204030204" pitchFamily="34" charset="0"/>
              </a:rPr>
              <a:t>Part 2</a:t>
            </a:r>
            <a:endParaRPr lang="en-US" sz="4000" dirty="0">
              <a:solidFill>
                <a:schemeClr val="accent1">
                  <a:lumMod val="75000"/>
                </a:schemeClr>
              </a:solidFill>
            </a:endParaRP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20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66274" y="792563"/>
            <a:ext cx="10513106" cy="1453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LinkedIn Posting Tips</a:t>
            </a:r>
          </a:p>
        </p:txBody>
      </p:sp>
      <p:sp>
        <p:nvSpPr>
          <p:cNvPr id="50" name="Content Placeholder 2">
            <a:extLst>
              <a:ext uri="{FF2B5EF4-FFF2-40B4-BE49-F238E27FC236}">
                <a16:creationId xmlns:a16="http://schemas.microsoft.com/office/drawing/2014/main" id="{2CB0F0DB-65B4-4785-BEB5-1EF953E83640}"/>
              </a:ext>
            </a:extLst>
          </p:cNvPr>
          <p:cNvSpPr txBox="1">
            <a:spLocks/>
          </p:cNvSpPr>
          <p:nvPr/>
        </p:nvSpPr>
        <p:spPr>
          <a:xfrm>
            <a:off x="966274" y="2492162"/>
            <a:ext cx="5497286" cy="20879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1">
                    <a:lumMod val="75000"/>
                  </a:schemeClr>
                </a:solidFill>
              </a:rPr>
              <a:t>Six points of reader engagement. Seven if you count the actual quiz…</a:t>
            </a:r>
            <a:endParaRPr lang="en-US" dirty="0"/>
          </a:p>
        </p:txBody>
      </p:sp>
      <p:pic>
        <p:nvPicPr>
          <p:cNvPr id="51" name="Content Placeholder 3">
            <a:extLst>
              <a:ext uri="{FF2B5EF4-FFF2-40B4-BE49-F238E27FC236}">
                <a16:creationId xmlns:a16="http://schemas.microsoft.com/office/drawing/2014/main" id="{55FE5E43-C79E-4E00-AD8A-CC240F0DF6A0}"/>
              </a:ext>
            </a:extLst>
          </p:cNvPr>
          <p:cNvPicPr>
            <a:picLocks noChangeAspect="1"/>
          </p:cNvPicPr>
          <p:nvPr/>
        </p:nvPicPr>
        <p:blipFill rotWithShape="1">
          <a:blip r:embed="rId2">
            <a:extLst>
              <a:ext uri="{28A0092B-C50C-407E-A947-70E740481C1C}">
                <a14:useLocalDpi xmlns:a14="http://schemas.microsoft.com/office/drawing/2010/main" val="0"/>
              </a:ext>
            </a:extLst>
          </a:blip>
          <a:srcRect l="30099"/>
          <a:stretch/>
        </p:blipFill>
        <p:spPr>
          <a:xfrm>
            <a:off x="6595288" y="439848"/>
            <a:ext cx="5243395" cy="6192612"/>
          </a:xfrm>
          <a:prstGeom prst="rect">
            <a:avLst/>
          </a:prstGeom>
          <a:ln>
            <a:solidFill>
              <a:schemeClr val="tx2"/>
            </a:solidFill>
          </a:ln>
          <a:effectLst/>
        </p:spPr>
      </p:pic>
      <p:pic>
        <p:nvPicPr>
          <p:cNvPr id="52" name="Picture 51" descr="Jean Darnell: Awaken Librarian!">
            <a:extLst>
              <a:ext uri="{FF2B5EF4-FFF2-40B4-BE49-F238E27FC236}">
                <a16:creationId xmlns:a16="http://schemas.microsoft.com/office/drawing/2014/main" id="{FAC23CBD-995E-4BA7-A8BF-D8A9EBD8C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87" y="420624"/>
            <a:ext cx="1477786" cy="1074258"/>
          </a:xfrm>
          <a:prstGeom prst="rect">
            <a:avLst/>
          </a:prstGeom>
        </p:spPr>
      </p:pic>
    </p:spTree>
    <p:extLst>
      <p:ext uri="{BB962C8B-B14F-4D97-AF65-F5344CB8AC3E}">
        <p14:creationId xmlns:p14="http://schemas.microsoft.com/office/powerpoint/2010/main" val="376160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1142933" y="35472"/>
            <a:ext cx="10513106" cy="1453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LinkedIn Searching Posts</a:t>
            </a:r>
          </a:p>
        </p:txBody>
      </p:sp>
      <p:pic>
        <p:nvPicPr>
          <p:cNvPr id="53" name="Content Placeholder 5">
            <a:extLst>
              <a:ext uri="{FF2B5EF4-FFF2-40B4-BE49-F238E27FC236}">
                <a16:creationId xmlns:a16="http://schemas.microsoft.com/office/drawing/2014/main" id="{DF250762-63AB-4763-9728-F60319F46348}"/>
              </a:ext>
            </a:extLst>
          </p:cNvPr>
          <p:cNvPicPr>
            <a:picLocks noChangeAspect="1"/>
          </p:cNvPicPr>
          <p:nvPr/>
        </p:nvPicPr>
        <p:blipFill rotWithShape="1">
          <a:blip r:embed="rId2"/>
          <a:srcRect l="1" r="-1506" b="63735"/>
          <a:stretch/>
        </p:blipFill>
        <p:spPr>
          <a:xfrm>
            <a:off x="6917007" y="3532536"/>
            <a:ext cx="3332437" cy="1453014"/>
          </a:xfrm>
          <a:prstGeom prst="rect">
            <a:avLst/>
          </a:prstGeom>
          <a:ln>
            <a:solidFill>
              <a:schemeClr val="tx2"/>
            </a:solidFill>
          </a:ln>
        </p:spPr>
      </p:pic>
      <p:pic>
        <p:nvPicPr>
          <p:cNvPr id="54" name="Picture 53">
            <a:extLst>
              <a:ext uri="{FF2B5EF4-FFF2-40B4-BE49-F238E27FC236}">
                <a16:creationId xmlns:a16="http://schemas.microsoft.com/office/drawing/2014/main" id="{0B6A5E60-A672-4B0A-8342-F6C387BA8294}"/>
              </a:ext>
            </a:extLst>
          </p:cNvPr>
          <p:cNvPicPr>
            <a:picLocks noChangeAspect="1"/>
          </p:cNvPicPr>
          <p:nvPr/>
        </p:nvPicPr>
        <p:blipFill rotWithShape="1">
          <a:blip r:embed="rId3"/>
          <a:srcRect r="-563" b="59071"/>
          <a:stretch/>
        </p:blipFill>
        <p:spPr>
          <a:xfrm>
            <a:off x="6917007" y="1796863"/>
            <a:ext cx="3332436" cy="1453014"/>
          </a:xfrm>
          <a:prstGeom prst="rect">
            <a:avLst/>
          </a:prstGeom>
          <a:ln>
            <a:solidFill>
              <a:schemeClr val="tx2"/>
            </a:solidFill>
          </a:ln>
        </p:spPr>
      </p:pic>
      <p:sp>
        <p:nvSpPr>
          <p:cNvPr id="55" name="TextBox 54">
            <a:extLst>
              <a:ext uri="{FF2B5EF4-FFF2-40B4-BE49-F238E27FC236}">
                <a16:creationId xmlns:a16="http://schemas.microsoft.com/office/drawing/2014/main" id="{A06A85BE-317C-49C0-89F4-48D376671B89}"/>
              </a:ext>
            </a:extLst>
          </p:cNvPr>
          <p:cNvSpPr txBox="1"/>
          <p:nvPr/>
        </p:nvSpPr>
        <p:spPr>
          <a:xfrm>
            <a:off x="2340502" y="1804037"/>
            <a:ext cx="5632500" cy="4524315"/>
          </a:xfrm>
          <a:prstGeom prst="rect">
            <a:avLst/>
          </a:prstGeom>
          <a:noFill/>
        </p:spPr>
        <p:txBody>
          <a:bodyPr wrap="square" rtlCol="0">
            <a:spAutoFit/>
          </a:bodyPr>
          <a:lstStyle/>
          <a:p>
            <a:r>
              <a:rPr lang="en-US" sz="2800" dirty="0">
                <a:solidFill>
                  <a:schemeClr val="accent1">
                    <a:lumMod val="75000"/>
                  </a:schemeClr>
                </a:solidFill>
              </a:rPr>
              <a:t>Degrees</a:t>
            </a:r>
          </a:p>
          <a:p>
            <a:r>
              <a:rPr lang="en-US" sz="2800" dirty="0">
                <a:solidFill>
                  <a:schemeClr val="accent1">
                    <a:lumMod val="75000"/>
                  </a:schemeClr>
                </a:solidFill>
              </a:rPr>
              <a:t>License</a:t>
            </a:r>
          </a:p>
          <a:p>
            <a:r>
              <a:rPr lang="en-US" sz="2800" dirty="0">
                <a:solidFill>
                  <a:schemeClr val="accent1">
                    <a:lumMod val="75000"/>
                  </a:schemeClr>
                </a:solidFill>
              </a:rPr>
              <a:t>Certification</a:t>
            </a:r>
          </a:p>
          <a:p>
            <a:r>
              <a:rPr lang="en-US" sz="2800" dirty="0">
                <a:solidFill>
                  <a:schemeClr val="accent1">
                    <a:lumMod val="75000"/>
                  </a:schemeClr>
                </a:solidFill>
              </a:rPr>
              <a:t>#Hashtags</a:t>
            </a:r>
          </a:p>
          <a:p>
            <a:r>
              <a:rPr lang="en-US" sz="2800" dirty="0">
                <a:solidFill>
                  <a:schemeClr val="accent1">
                    <a:lumMod val="75000"/>
                  </a:schemeClr>
                </a:solidFill>
              </a:rPr>
              <a:t>#</a:t>
            </a:r>
            <a:r>
              <a:rPr lang="en-US" sz="2800" dirty="0" err="1">
                <a:solidFill>
                  <a:schemeClr val="accent1">
                    <a:lumMod val="75000"/>
                  </a:schemeClr>
                </a:solidFill>
              </a:rPr>
              <a:t>opentowork</a:t>
            </a:r>
            <a:endParaRPr lang="en-US" sz="2800" dirty="0">
              <a:solidFill>
                <a:schemeClr val="accent1">
                  <a:lumMod val="75000"/>
                </a:schemeClr>
              </a:solidFill>
            </a:endParaRPr>
          </a:p>
          <a:p>
            <a:r>
              <a:rPr lang="en-US" sz="2800" dirty="0">
                <a:solidFill>
                  <a:schemeClr val="accent1">
                    <a:lumMod val="75000"/>
                  </a:schemeClr>
                </a:solidFill>
              </a:rPr>
              <a:t>Industry</a:t>
            </a:r>
          </a:p>
          <a:p>
            <a:r>
              <a:rPr lang="en-US" sz="2800" dirty="0">
                <a:solidFill>
                  <a:schemeClr val="accent1">
                    <a:lumMod val="75000"/>
                  </a:schemeClr>
                </a:solidFill>
              </a:rPr>
              <a:t>Diversity</a:t>
            </a:r>
          </a:p>
          <a:p>
            <a:r>
              <a:rPr lang="en-US" sz="2800" dirty="0">
                <a:solidFill>
                  <a:schemeClr val="accent1">
                    <a:lumMod val="75000"/>
                  </a:schemeClr>
                </a:solidFill>
              </a:rPr>
              <a:t>Phrases</a:t>
            </a:r>
          </a:p>
          <a:p>
            <a:r>
              <a:rPr lang="en-US" sz="2800" dirty="0">
                <a:solidFill>
                  <a:schemeClr val="accent1">
                    <a:lumMod val="75000"/>
                  </a:schemeClr>
                </a:solidFill>
              </a:rPr>
              <a:t>“Passed my NCLEX, CDL, CPA…”</a:t>
            </a:r>
          </a:p>
          <a:p>
            <a:endParaRPr lang="en-US" dirty="0"/>
          </a:p>
          <a:p>
            <a:endParaRPr lang="en-US" dirty="0"/>
          </a:p>
        </p:txBody>
      </p:sp>
    </p:spTree>
    <p:extLst>
      <p:ext uri="{BB962C8B-B14F-4D97-AF65-F5344CB8AC3E}">
        <p14:creationId xmlns:p14="http://schemas.microsoft.com/office/powerpoint/2010/main" val="284672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1045510" y="429605"/>
            <a:ext cx="10513106" cy="108420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Cross </a:t>
            </a:r>
          </a:p>
          <a:p>
            <a:pPr algn="l"/>
            <a:r>
              <a:rPr lang="en-US" sz="4400" b="1" dirty="0">
                <a:solidFill>
                  <a:schemeClr val="accent1">
                    <a:lumMod val="75000"/>
                  </a:schemeClr>
                </a:solidFill>
                <a:latin typeface="Calibri" panose="020F0502020204030204" pitchFamily="34" charset="0"/>
              </a:rPr>
              <a:t>Reference</a:t>
            </a:r>
          </a:p>
        </p:txBody>
      </p:sp>
      <p:pic>
        <p:nvPicPr>
          <p:cNvPr id="50" name="Content Placeholder 3">
            <a:extLst>
              <a:ext uri="{FF2B5EF4-FFF2-40B4-BE49-F238E27FC236}">
                <a16:creationId xmlns:a16="http://schemas.microsoft.com/office/drawing/2014/main" id="{4FB2029F-A74B-4E74-B4F6-AC4EAC66F0CC}"/>
              </a:ext>
            </a:extLst>
          </p:cNvPr>
          <p:cNvPicPr>
            <a:picLocks noChangeAspect="1"/>
          </p:cNvPicPr>
          <p:nvPr/>
        </p:nvPicPr>
        <p:blipFill>
          <a:blip r:embed="rId2"/>
          <a:stretch>
            <a:fillRect/>
          </a:stretch>
        </p:blipFill>
        <p:spPr>
          <a:xfrm>
            <a:off x="4309786" y="1291608"/>
            <a:ext cx="6110932" cy="2069247"/>
          </a:xfrm>
          <a:prstGeom prst="rect">
            <a:avLst/>
          </a:prstGeom>
          <a:ln>
            <a:solidFill>
              <a:schemeClr val="tx2"/>
            </a:solidFill>
          </a:ln>
          <a:effectLst>
            <a:outerShdw blurRad="50800" dist="38100" dir="8100000" algn="tr" rotWithShape="0">
              <a:prstClr val="black">
                <a:alpha val="40000"/>
              </a:prstClr>
            </a:outerShdw>
          </a:effectLst>
        </p:spPr>
      </p:pic>
      <p:pic>
        <p:nvPicPr>
          <p:cNvPr id="51" name="Picture 50">
            <a:extLst>
              <a:ext uri="{FF2B5EF4-FFF2-40B4-BE49-F238E27FC236}">
                <a16:creationId xmlns:a16="http://schemas.microsoft.com/office/drawing/2014/main" id="{FCA76948-AA83-4318-B219-88F38B8BF80A}"/>
              </a:ext>
            </a:extLst>
          </p:cNvPr>
          <p:cNvPicPr>
            <a:picLocks noChangeAspect="1"/>
          </p:cNvPicPr>
          <p:nvPr/>
        </p:nvPicPr>
        <p:blipFill>
          <a:blip r:embed="rId3"/>
          <a:stretch>
            <a:fillRect/>
          </a:stretch>
        </p:blipFill>
        <p:spPr>
          <a:xfrm>
            <a:off x="4309786" y="4322062"/>
            <a:ext cx="3572428" cy="1905295"/>
          </a:xfrm>
          <a:prstGeom prst="rect">
            <a:avLst/>
          </a:prstGeom>
          <a:ln>
            <a:solidFill>
              <a:schemeClr val="tx2"/>
            </a:solidFill>
          </a:ln>
          <a:effectLst>
            <a:outerShdw blurRad="50800" dist="38100" dir="8100000" algn="tr" rotWithShape="0">
              <a:prstClr val="black">
                <a:alpha val="40000"/>
              </a:prstClr>
            </a:outerShdw>
          </a:effectLst>
        </p:spPr>
      </p:pic>
      <p:pic>
        <p:nvPicPr>
          <p:cNvPr id="52" name="Picture 51" descr="Indeed - Wikipedia">
            <a:extLst>
              <a:ext uri="{FF2B5EF4-FFF2-40B4-BE49-F238E27FC236}">
                <a16:creationId xmlns:a16="http://schemas.microsoft.com/office/drawing/2014/main" id="{6866B7E0-9237-4607-B9DF-D33D60A3A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103" y="773610"/>
            <a:ext cx="1693594" cy="454191"/>
          </a:xfrm>
          <a:prstGeom prst="rect">
            <a:avLst/>
          </a:prstGeom>
        </p:spPr>
      </p:pic>
      <p:pic>
        <p:nvPicPr>
          <p:cNvPr id="56" name="Picture 55" descr="File:LinkedIn Logo.svg - Wikimedia Commons">
            <a:extLst>
              <a:ext uri="{FF2B5EF4-FFF2-40B4-BE49-F238E27FC236}">
                <a16:creationId xmlns:a16="http://schemas.microsoft.com/office/drawing/2014/main" id="{65BADD6D-9409-4C4C-A315-6F2992A2C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9786" y="3788057"/>
            <a:ext cx="2107555" cy="515363"/>
          </a:xfrm>
          <a:prstGeom prst="rect">
            <a:avLst/>
          </a:prstGeom>
        </p:spPr>
      </p:pic>
      <p:cxnSp>
        <p:nvCxnSpPr>
          <p:cNvPr id="3" name="Straight Connector 2">
            <a:extLst>
              <a:ext uri="{FF2B5EF4-FFF2-40B4-BE49-F238E27FC236}">
                <a16:creationId xmlns:a16="http://schemas.microsoft.com/office/drawing/2014/main" id="{CA81C6A7-4DA2-4DBA-9049-40374C2F6DBE}"/>
              </a:ext>
            </a:extLst>
          </p:cNvPr>
          <p:cNvCxnSpPr>
            <a:cxnSpLocks/>
          </p:cNvCxnSpPr>
          <p:nvPr/>
        </p:nvCxnSpPr>
        <p:spPr>
          <a:xfrm>
            <a:off x="3750906" y="3564294"/>
            <a:ext cx="760444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0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93643" y="205531"/>
            <a:ext cx="10513106" cy="1453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LinkedIn Posting Resources</a:t>
            </a:r>
          </a:p>
        </p:txBody>
      </p:sp>
      <p:sp>
        <p:nvSpPr>
          <p:cNvPr id="51" name="Content Placeholder 2">
            <a:extLst>
              <a:ext uri="{FF2B5EF4-FFF2-40B4-BE49-F238E27FC236}">
                <a16:creationId xmlns:a16="http://schemas.microsoft.com/office/drawing/2014/main" id="{9E91771A-233B-4247-9D8A-BA11E0F783C5}"/>
              </a:ext>
            </a:extLst>
          </p:cNvPr>
          <p:cNvSpPr txBox="1">
            <a:spLocks/>
          </p:cNvSpPr>
          <p:nvPr/>
        </p:nvSpPr>
        <p:spPr>
          <a:xfrm>
            <a:off x="2662655" y="2082603"/>
            <a:ext cx="8088086" cy="3618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hlinkClick r:id="rId2" action="ppaction://hlinkfile"/>
              </a:rPr>
              <a:t>Bitly.com</a:t>
            </a:r>
            <a:r>
              <a:rPr lang="en-US" dirty="0"/>
              <a:t> – Free URL shortener</a:t>
            </a:r>
          </a:p>
          <a:p>
            <a:pPr algn="l"/>
            <a:r>
              <a:rPr lang="en-US" dirty="0">
                <a:hlinkClick r:id="rId3"/>
              </a:rPr>
              <a:t>Hootesuite.com</a:t>
            </a:r>
            <a:r>
              <a:rPr lang="en-US" dirty="0"/>
              <a:t> – Manage social media posting, scheduling, and more over several platforms and URL shortener</a:t>
            </a:r>
          </a:p>
          <a:p>
            <a:pPr algn="l"/>
            <a:r>
              <a:rPr lang="en-US" dirty="0">
                <a:hlinkClick r:id="rId4"/>
              </a:rPr>
              <a:t>Buffer.com</a:t>
            </a:r>
            <a:r>
              <a:rPr lang="en-US" dirty="0"/>
              <a:t> – Similar to </a:t>
            </a:r>
            <a:r>
              <a:rPr lang="en-US" dirty="0" err="1"/>
              <a:t>Hootesuite</a:t>
            </a:r>
            <a:endParaRPr lang="en-US" dirty="0"/>
          </a:p>
          <a:p>
            <a:pPr algn="l"/>
            <a:r>
              <a:rPr lang="en-US" dirty="0">
                <a:hlinkClick r:id="rId5"/>
              </a:rPr>
              <a:t>Canva.com</a:t>
            </a:r>
            <a:r>
              <a:rPr lang="en-US" dirty="0"/>
              <a:t> – Drag and drop graphic design web site</a:t>
            </a:r>
          </a:p>
          <a:p>
            <a:pPr algn="l"/>
            <a:r>
              <a:rPr lang="en-US" dirty="0"/>
              <a:t>Competition research and cross reference</a:t>
            </a:r>
          </a:p>
          <a:p>
            <a:pPr algn="l"/>
            <a:r>
              <a:rPr lang="en-US" dirty="0"/>
              <a:t>Search schools for students and alumni</a:t>
            </a:r>
          </a:p>
        </p:txBody>
      </p:sp>
    </p:spTree>
    <p:extLst>
      <p:ext uri="{BB962C8B-B14F-4D97-AF65-F5344CB8AC3E}">
        <p14:creationId xmlns:p14="http://schemas.microsoft.com/office/powerpoint/2010/main" val="261983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93643" y="205531"/>
            <a:ext cx="10513106" cy="9108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Boolean Basics</a:t>
            </a:r>
          </a:p>
        </p:txBody>
      </p:sp>
      <p:sp>
        <p:nvSpPr>
          <p:cNvPr id="50" name="Content Placeholder 2">
            <a:extLst>
              <a:ext uri="{FF2B5EF4-FFF2-40B4-BE49-F238E27FC236}">
                <a16:creationId xmlns:a16="http://schemas.microsoft.com/office/drawing/2014/main" id="{6C618119-9651-4CFA-B62B-F8B4535932A2}"/>
              </a:ext>
            </a:extLst>
          </p:cNvPr>
          <p:cNvSpPr txBox="1">
            <a:spLocks/>
          </p:cNvSpPr>
          <p:nvPr/>
        </p:nvSpPr>
        <p:spPr>
          <a:xfrm>
            <a:off x="2117776" y="1321961"/>
            <a:ext cx="9760093" cy="533050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t>Keywords </a:t>
            </a:r>
            <a:r>
              <a:rPr lang="en-US" sz="1600" dirty="0">
                <a:solidFill>
                  <a:schemeClr val="accent2"/>
                </a:solidFill>
              </a:rPr>
              <a:t>Words relevant to job   </a:t>
            </a:r>
            <a:r>
              <a:rPr lang="en-US" dirty="0">
                <a:solidFill>
                  <a:schemeClr val="accent1"/>
                </a:solidFill>
              </a:rPr>
              <a:t>Skills   Certifications   Job Titles  </a:t>
            </a:r>
          </a:p>
          <a:p>
            <a:pPr algn="l"/>
            <a:r>
              <a:rPr lang="en-US" sz="3600" dirty="0"/>
              <a:t>AND  </a:t>
            </a:r>
            <a:r>
              <a:rPr lang="en-US" dirty="0">
                <a:solidFill>
                  <a:schemeClr val="accent1"/>
                </a:solidFill>
              </a:rPr>
              <a:t>Nurse AND ER      HR AND SPHR      Mechanic AND Diesel</a:t>
            </a:r>
          </a:p>
          <a:p>
            <a:pPr algn="l"/>
            <a:r>
              <a:rPr lang="en-US" sz="3600" dirty="0"/>
              <a:t>OR |</a:t>
            </a:r>
            <a:r>
              <a:rPr lang="en-US" dirty="0"/>
              <a:t>	 </a:t>
            </a:r>
            <a:r>
              <a:rPr lang="en-US" dirty="0">
                <a:solidFill>
                  <a:schemeClr val="accent1"/>
                </a:solidFill>
              </a:rPr>
              <a:t>Resume OR CV      CPA OR Accountant      BSW | MSW</a:t>
            </a:r>
          </a:p>
          <a:p>
            <a:pPr algn="l"/>
            <a:r>
              <a:rPr lang="en-US" sz="3600" dirty="0"/>
              <a:t>NOT  </a:t>
            </a:r>
            <a:r>
              <a:rPr lang="en-US" dirty="0">
                <a:solidFill>
                  <a:schemeClr val="accent1"/>
                </a:solidFill>
              </a:rPr>
              <a:t>-job    –apply    –sample    –submit    –example </a:t>
            </a:r>
          </a:p>
          <a:p>
            <a:pPr algn="l"/>
            <a:r>
              <a:rPr lang="en-US" sz="3600" dirty="0"/>
              <a:t>“ “ </a:t>
            </a:r>
            <a:r>
              <a:rPr lang="en-US" sz="1600" dirty="0">
                <a:solidFill>
                  <a:schemeClr val="accent2"/>
                </a:solidFill>
              </a:rPr>
              <a:t>exact keywords or phrase      </a:t>
            </a:r>
            <a:r>
              <a:rPr lang="en-US" dirty="0">
                <a:solidFill>
                  <a:schemeClr val="accent1"/>
                </a:solidFill>
              </a:rPr>
              <a:t>“human resources” </a:t>
            </a:r>
          </a:p>
          <a:p>
            <a:pPr algn="l"/>
            <a:r>
              <a:rPr lang="en-US" sz="1800" dirty="0">
                <a:solidFill>
                  <a:schemeClr val="accent2"/>
                </a:solidFill>
              </a:rPr>
              <a:t> </a:t>
            </a:r>
            <a:r>
              <a:rPr lang="en-US" sz="3600" dirty="0"/>
              <a:t>( ) </a:t>
            </a:r>
            <a:r>
              <a:rPr lang="en-US" sz="1600" dirty="0">
                <a:solidFill>
                  <a:schemeClr val="accent2"/>
                </a:solidFill>
              </a:rPr>
              <a:t>group parts of complex expressions</a:t>
            </a:r>
          </a:p>
          <a:p>
            <a:pPr algn="l"/>
            <a:r>
              <a:rPr lang="en-US" dirty="0"/>
              <a:t>	</a:t>
            </a:r>
            <a:r>
              <a:rPr lang="en-US" dirty="0">
                <a:solidFill>
                  <a:schemeClr val="accent1"/>
                </a:solidFill>
              </a:rPr>
              <a:t>(RN OR Nurse OR Registered Nurse) AND (Hospital OR Clinic OR ER)</a:t>
            </a:r>
            <a:r>
              <a:rPr lang="en-US" sz="1800" dirty="0">
                <a:solidFill>
                  <a:schemeClr val="accent2"/>
                </a:solidFill>
              </a:rPr>
              <a:t> </a:t>
            </a:r>
          </a:p>
          <a:p>
            <a:pPr algn="l"/>
            <a:r>
              <a:rPr lang="en-US" sz="3600" dirty="0"/>
              <a:t>Filetype </a:t>
            </a:r>
            <a:r>
              <a:rPr lang="en-US" sz="1600" dirty="0">
                <a:solidFill>
                  <a:schemeClr val="accent2"/>
                </a:solidFill>
              </a:rPr>
              <a:t>Type of document you are seeking </a:t>
            </a:r>
            <a:r>
              <a:rPr lang="en-US" dirty="0">
                <a:solidFill>
                  <a:schemeClr val="accent1"/>
                </a:solidFill>
              </a:rPr>
              <a:t>  .pdf     .doc     .xlsx </a:t>
            </a:r>
          </a:p>
          <a:p>
            <a:pPr algn="l"/>
            <a:r>
              <a:rPr lang="en-US" sz="3900" dirty="0"/>
              <a:t>Site </a:t>
            </a:r>
            <a:r>
              <a:rPr lang="en-US" sz="1600" dirty="0">
                <a:solidFill>
                  <a:schemeClr val="accent2"/>
                </a:solidFill>
              </a:rPr>
              <a:t>Website you are x-raying     </a:t>
            </a:r>
            <a:r>
              <a:rPr lang="en-US" dirty="0">
                <a:solidFill>
                  <a:schemeClr val="accent1"/>
                </a:solidFill>
              </a:rPr>
              <a:t>www.website.com</a:t>
            </a:r>
          </a:p>
          <a:p>
            <a:pPr algn="l"/>
            <a:endParaRPr lang="en-US" sz="1900" dirty="0">
              <a:solidFill>
                <a:schemeClr val="accent2"/>
              </a:solidFill>
            </a:endParaRPr>
          </a:p>
        </p:txBody>
      </p:sp>
    </p:spTree>
    <p:extLst>
      <p:ext uri="{BB962C8B-B14F-4D97-AF65-F5344CB8AC3E}">
        <p14:creationId xmlns:p14="http://schemas.microsoft.com/office/powerpoint/2010/main" val="407168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93643" y="205531"/>
            <a:ext cx="10513106" cy="9108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Boolean String Example</a:t>
            </a:r>
          </a:p>
        </p:txBody>
      </p:sp>
      <p:pic>
        <p:nvPicPr>
          <p:cNvPr id="51" name="Picture 50">
            <a:extLst>
              <a:ext uri="{FF2B5EF4-FFF2-40B4-BE49-F238E27FC236}">
                <a16:creationId xmlns:a16="http://schemas.microsoft.com/office/drawing/2014/main" id="{D41AB386-DDDA-411A-B7BB-849B616C04EC}"/>
              </a:ext>
            </a:extLst>
          </p:cNvPr>
          <p:cNvPicPr>
            <a:picLocks noChangeAspect="1"/>
          </p:cNvPicPr>
          <p:nvPr/>
        </p:nvPicPr>
        <p:blipFill>
          <a:blip r:embed="rId2"/>
          <a:stretch>
            <a:fillRect/>
          </a:stretch>
        </p:blipFill>
        <p:spPr>
          <a:xfrm>
            <a:off x="742574" y="1178758"/>
            <a:ext cx="1085010" cy="1085010"/>
          </a:xfrm>
          <a:prstGeom prst="rect">
            <a:avLst/>
          </a:prstGeom>
        </p:spPr>
      </p:pic>
      <p:sp>
        <p:nvSpPr>
          <p:cNvPr id="52" name="Content Placeholder 2">
            <a:extLst>
              <a:ext uri="{FF2B5EF4-FFF2-40B4-BE49-F238E27FC236}">
                <a16:creationId xmlns:a16="http://schemas.microsoft.com/office/drawing/2014/main" id="{17DDE715-B72F-4924-A4A4-D0BA8824F04F}"/>
              </a:ext>
            </a:extLst>
          </p:cNvPr>
          <p:cNvSpPr txBox="1">
            <a:spLocks/>
          </p:cNvSpPr>
          <p:nvPr/>
        </p:nvSpPr>
        <p:spPr>
          <a:xfrm>
            <a:off x="2117550" y="1228228"/>
            <a:ext cx="9018829" cy="13604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solidFill>
                  <a:schemeClr val="accent1"/>
                </a:solidFill>
              </a:rPr>
              <a:t>resume OR CV </a:t>
            </a:r>
            <a:r>
              <a:rPr lang="en-US" sz="3600" dirty="0" err="1">
                <a:solidFill>
                  <a:schemeClr val="accent1"/>
                </a:solidFill>
              </a:rPr>
              <a:t>filetype:pdf</a:t>
            </a:r>
            <a:r>
              <a:rPr lang="en-US" sz="3600" dirty="0">
                <a:solidFill>
                  <a:schemeClr val="accent1"/>
                </a:solidFill>
              </a:rPr>
              <a:t> CPA OR "certified public accountant" -sample -job –submit</a:t>
            </a:r>
          </a:p>
        </p:txBody>
      </p:sp>
      <p:sp>
        <p:nvSpPr>
          <p:cNvPr id="2" name="TextBox 1">
            <a:extLst>
              <a:ext uri="{FF2B5EF4-FFF2-40B4-BE49-F238E27FC236}">
                <a16:creationId xmlns:a16="http://schemas.microsoft.com/office/drawing/2014/main" id="{F6939138-68B9-42E0-B683-AC206718D5D8}"/>
              </a:ext>
            </a:extLst>
          </p:cNvPr>
          <p:cNvSpPr txBox="1"/>
          <p:nvPr/>
        </p:nvSpPr>
        <p:spPr>
          <a:xfrm>
            <a:off x="718314" y="2098414"/>
            <a:ext cx="1402545" cy="369332"/>
          </a:xfrm>
          <a:prstGeom prst="rect">
            <a:avLst/>
          </a:prstGeom>
          <a:noFill/>
        </p:spPr>
        <p:txBody>
          <a:bodyPr wrap="square" rtlCol="0">
            <a:spAutoFit/>
          </a:bodyPr>
          <a:lstStyle/>
          <a:p>
            <a:r>
              <a:rPr lang="en-US" dirty="0">
                <a:solidFill>
                  <a:schemeClr val="bg2">
                    <a:lumMod val="75000"/>
                  </a:schemeClr>
                </a:solidFill>
              </a:rPr>
              <a:t>Use Chrome</a:t>
            </a:r>
          </a:p>
        </p:txBody>
      </p:sp>
      <p:sp>
        <p:nvSpPr>
          <p:cNvPr id="53" name="Content Placeholder 2">
            <a:extLst>
              <a:ext uri="{FF2B5EF4-FFF2-40B4-BE49-F238E27FC236}">
                <a16:creationId xmlns:a16="http://schemas.microsoft.com/office/drawing/2014/main" id="{8A3DE16A-78FB-4DD6-8DD1-437A52741C84}"/>
              </a:ext>
            </a:extLst>
          </p:cNvPr>
          <p:cNvSpPr txBox="1">
            <a:spLocks/>
          </p:cNvSpPr>
          <p:nvPr/>
        </p:nvSpPr>
        <p:spPr>
          <a:xfrm>
            <a:off x="993643" y="2837598"/>
            <a:ext cx="11005524" cy="389235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ü"/>
            </a:pPr>
            <a:r>
              <a:rPr lang="en-US" dirty="0"/>
              <a:t>The string starts with </a:t>
            </a:r>
            <a:r>
              <a:rPr lang="en-US" dirty="0">
                <a:solidFill>
                  <a:schemeClr val="accent1"/>
                </a:solidFill>
              </a:rPr>
              <a:t>resume OR CV </a:t>
            </a:r>
            <a:r>
              <a:rPr lang="en-US" dirty="0"/>
              <a:t>because I'm looking for one or the other document. </a:t>
            </a:r>
          </a:p>
          <a:p>
            <a:pPr marL="342900" indent="-342900" algn="l">
              <a:buFont typeface="Wingdings" panose="05000000000000000000" pitchFamily="2" charset="2"/>
              <a:buChar char="ü"/>
            </a:pPr>
            <a:r>
              <a:rPr lang="en-US" dirty="0"/>
              <a:t>The </a:t>
            </a:r>
            <a:r>
              <a:rPr lang="en-US" dirty="0" err="1">
                <a:solidFill>
                  <a:schemeClr val="accent1"/>
                </a:solidFill>
              </a:rPr>
              <a:t>filetype:pdf</a:t>
            </a:r>
            <a:r>
              <a:rPr lang="en-US" dirty="0"/>
              <a:t> is an operator that tells Google to find an Adobe version of that document; a common resume format. </a:t>
            </a:r>
          </a:p>
          <a:p>
            <a:pPr marL="342900" indent="-342900" algn="l">
              <a:buFont typeface="Wingdings" panose="05000000000000000000" pitchFamily="2" charset="2"/>
              <a:buChar char="ü"/>
            </a:pPr>
            <a:r>
              <a:rPr lang="en-US" dirty="0"/>
              <a:t>I'm looking for a </a:t>
            </a:r>
            <a:r>
              <a:rPr lang="en-US" dirty="0">
                <a:solidFill>
                  <a:schemeClr val="accent1"/>
                </a:solidFill>
              </a:rPr>
              <a:t>CPA</a:t>
            </a:r>
            <a:r>
              <a:rPr lang="en-US" dirty="0"/>
              <a:t> but I added </a:t>
            </a:r>
            <a:r>
              <a:rPr lang="en-US" dirty="0">
                <a:solidFill>
                  <a:schemeClr val="accent1"/>
                </a:solidFill>
              </a:rPr>
              <a:t>OR "certified public accountant"</a:t>
            </a:r>
            <a:r>
              <a:rPr lang="en-US" dirty="0"/>
              <a:t> because it could show up on the resume either way. </a:t>
            </a:r>
          </a:p>
          <a:p>
            <a:pPr marL="342900" indent="-342900" algn="l">
              <a:buFont typeface="Wingdings" panose="05000000000000000000" pitchFamily="2" charset="2"/>
              <a:buChar char="ü"/>
            </a:pPr>
            <a:r>
              <a:rPr lang="en-US" dirty="0"/>
              <a:t>The </a:t>
            </a:r>
            <a:r>
              <a:rPr lang="en-US" dirty="0">
                <a:solidFill>
                  <a:schemeClr val="accent1"/>
                </a:solidFill>
              </a:rPr>
              <a:t>quotes</a:t>
            </a:r>
            <a:r>
              <a:rPr lang="en-US" dirty="0"/>
              <a:t> capture the phrase exactly how I want it in the results. </a:t>
            </a:r>
          </a:p>
          <a:p>
            <a:pPr marL="342900" indent="-342900" algn="l">
              <a:buFont typeface="Wingdings" panose="05000000000000000000" pitchFamily="2" charset="2"/>
              <a:buChar char="ü"/>
            </a:pPr>
            <a:r>
              <a:rPr lang="en-US" dirty="0"/>
              <a:t>Finally, I added </a:t>
            </a:r>
            <a:r>
              <a:rPr lang="en-US" dirty="0">
                <a:solidFill>
                  <a:schemeClr val="accent1"/>
                </a:solidFill>
              </a:rPr>
              <a:t>-sample -job -submit </a:t>
            </a:r>
            <a:r>
              <a:rPr lang="en-US" dirty="0"/>
              <a:t>because I want to remove all results that could be for job announcements, sample resumes or jobs that have "submit your application" wording. This will narrow my search down to almost only resumes or CVs; it's not a perfect science.</a:t>
            </a:r>
          </a:p>
        </p:txBody>
      </p:sp>
    </p:spTree>
    <p:extLst>
      <p:ext uri="{BB962C8B-B14F-4D97-AF65-F5344CB8AC3E}">
        <p14:creationId xmlns:p14="http://schemas.microsoft.com/office/powerpoint/2010/main" val="12806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65652" y="681037"/>
            <a:ext cx="10513106" cy="9108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Boolean Shortcuts</a:t>
            </a:r>
          </a:p>
        </p:txBody>
      </p:sp>
      <p:sp>
        <p:nvSpPr>
          <p:cNvPr id="50" name="Content Placeholder 2">
            <a:extLst>
              <a:ext uri="{FF2B5EF4-FFF2-40B4-BE49-F238E27FC236}">
                <a16:creationId xmlns:a16="http://schemas.microsoft.com/office/drawing/2014/main" id="{327B5D75-FAE3-4964-8EF0-ED3BC626606A}"/>
              </a:ext>
            </a:extLst>
          </p:cNvPr>
          <p:cNvSpPr txBox="1">
            <a:spLocks/>
          </p:cNvSpPr>
          <p:nvPr/>
        </p:nvSpPr>
        <p:spPr>
          <a:xfrm>
            <a:off x="1938452" y="1944557"/>
            <a:ext cx="9233530" cy="31219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u="sng" dirty="0" err="1">
                <a:hlinkClick r:id="rId2"/>
              </a:rPr>
              <a:t>LinkedinCSE</a:t>
            </a:r>
            <a:r>
              <a:rPr lang="en-US" sz="3600" u="sng" dirty="0">
                <a:hlinkClick r:id="rId3"/>
              </a:rPr>
              <a:t> </a:t>
            </a:r>
            <a:r>
              <a:rPr lang="en-US" sz="2800" dirty="0">
                <a:solidFill>
                  <a:schemeClr val="tx1">
                    <a:lumMod val="50000"/>
                    <a:lumOff val="50000"/>
                  </a:schemeClr>
                </a:solidFill>
              </a:rPr>
              <a:t>– Custom search engine for LinkedIn only</a:t>
            </a:r>
          </a:p>
          <a:p>
            <a:pPr algn="l"/>
            <a:r>
              <a:rPr lang="en-US" sz="3600" dirty="0">
                <a:hlinkClick r:id="rId3"/>
              </a:rPr>
              <a:t>Hiretual.com</a:t>
            </a:r>
            <a:r>
              <a:rPr lang="en-US" sz="3600" dirty="0"/>
              <a:t> </a:t>
            </a:r>
            <a:r>
              <a:rPr lang="en-US" sz="2800" dirty="0">
                <a:solidFill>
                  <a:schemeClr val="tx1">
                    <a:lumMod val="50000"/>
                    <a:lumOff val="50000"/>
                  </a:schemeClr>
                </a:solidFill>
              </a:rPr>
              <a:t>– Boolean builder (Keywords or JD)</a:t>
            </a:r>
          </a:p>
          <a:p>
            <a:pPr algn="l"/>
            <a:r>
              <a:rPr lang="en-US" sz="3600" dirty="0">
                <a:hlinkClick r:id="rId4"/>
              </a:rPr>
              <a:t>Recruitin.net</a:t>
            </a:r>
            <a:r>
              <a:rPr lang="en-US" sz="3600" dirty="0"/>
              <a:t> </a:t>
            </a:r>
            <a:r>
              <a:rPr lang="en-US" sz="2800" dirty="0">
                <a:solidFill>
                  <a:schemeClr val="tx1">
                    <a:lumMod val="50000"/>
                    <a:lumOff val="50000"/>
                  </a:schemeClr>
                </a:solidFill>
              </a:rPr>
              <a:t>– Boolean builder </a:t>
            </a:r>
          </a:p>
          <a:p>
            <a:pPr algn="l"/>
            <a:r>
              <a:rPr lang="en-US" sz="2800" dirty="0">
                <a:solidFill>
                  <a:schemeClr val="tx1">
                    <a:lumMod val="50000"/>
                    <a:lumOff val="50000"/>
                  </a:schemeClr>
                </a:solidFill>
              </a:rPr>
              <a:t>			(Keywords and use OR between locations)</a:t>
            </a:r>
          </a:p>
          <a:p>
            <a:endParaRPr lang="en-US" dirty="0"/>
          </a:p>
        </p:txBody>
      </p:sp>
      <p:sp>
        <p:nvSpPr>
          <p:cNvPr id="3" name="TextBox 2">
            <a:extLst>
              <a:ext uri="{FF2B5EF4-FFF2-40B4-BE49-F238E27FC236}">
                <a16:creationId xmlns:a16="http://schemas.microsoft.com/office/drawing/2014/main" id="{55C3347D-5E0A-4087-AC4D-C6349E3E0142}"/>
              </a:ext>
            </a:extLst>
          </p:cNvPr>
          <p:cNvSpPr txBox="1"/>
          <p:nvPr/>
        </p:nvSpPr>
        <p:spPr>
          <a:xfrm>
            <a:off x="2903745" y="4808100"/>
            <a:ext cx="5997659" cy="769441"/>
          </a:xfrm>
          <a:prstGeom prst="rect">
            <a:avLst/>
          </a:prstGeom>
          <a:noFill/>
        </p:spPr>
        <p:txBody>
          <a:bodyPr wrap="square" rtlCol="0">
            <a:spAutoFit/>
          </a:bodyPr>
          <a:lstStyle/>
          <a:p>
            <a:r>
              <a:rPr lang="en-US" sz="4400" dirty="0">
                <a:solidFill>
                  <a:schemeClr val="accent2">
                    <a:lumMod val="75000"/>
                  </a:schemeClr>
                </a:solidFill>
                <a:latin typeface="+mj-lt"/>
              </a:rPr>
              <a:t>Save your search strings!</a:t>
            </a:r>
          </a:p>
        </p:txBody>
      </p:sp>
    </p:spTree>
    <p:extLst>
      <p:ext uri="{BB962C8B-B14F-4D97-AF65-F5344CB8AC3E}">
        <p14:creationId xmlns:p14="http://schemas.microsoft.com/office/powerpoint/2010/main" val="304336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93644" y="419237"/>
            <a:ext cx="10513106" cy="9108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Boolean Strings:</a:t>
            </a:r>
            <a:endParaRPr lang="en-US" sz="4400" b="1" dirty="0">
              <a:solidFill>
                <a:schemeClr val="accent3"/>
              </a:solidFill>
              <a:latin typeface="Calibri" panose="020F0502020204030204" pitchFamily="34" charset="0"/>
            </a:endParaRPr>
          </a:p>
        </p:txBody>
      </p:sp>
      <p:sp>
        <p:nvSpPr>
          <p:cNvPr id="3" name="TextBox 2">
            <a:extLst>
              <a:ext uri="{FF2B5EF4-FFF2-40B4-BE49-F238E27FC236}">
                <a16:creationId xmlns:a16="http://schemas.microsoft.com/office/drawing/2014/main" id="{55C3347D-5E0A-4087-AC4D-C6349E3E0142}"/>
              </a:ext>
            </a:extLst>
          </p:cNvPr>
          <p:cNvSpPr txBox="1"/>
          <p:nvPr/>
        </p:nvSpPr>
        <p:spPr>
          <a:xfrm>
            <a:off x="5200697" y="560695"/>
            <a:ext cx="5997659" cy="769441"/>
          </a:xfrm>
          <a:prstGeom prst="rect">
            <a:avLst/>
          </a:prstGeom>
          <a:noFill/>
        </p:spPr>
        <p:txBody>
          <a:bodyPr wrap="square" rtlCol="0">
            <a:spAutoFit/>
          </a:bodyPr>
          <a:lstStyle/>
          <a:p>
            <a:r>
              <a:rPr lang="en-US" sz="4400" dirty="0">
                <a:solidFill>
                  <a:schemeClr val="accent2">
                    <a:lumMod val="75000"/>
                  </a:schemeClr>
                </a:solidFill>
                <a:latin typeface="+mj-lt"/>
              </a:rPr>
              <a:t>Save them!</a:t>
            </a:r>
          </a:p>
        </p:txBody>
      </p:sp>
      <p:sp>
        <p:nvSpPr>
          <p:cNvPr id="51" name="Content Placeholder 2">
            <a:extLst>
              <a:ext uri="{FF2B5EF4-FFF2-40B4-BE49-F238E27FC236}">
                <a16:creationId xmlns:a16="http://schemas.microsoft.com/office/drawing/2014/main" id="{5A29341F-CAF9-4BF9-9B27-B4F7E090C2CA}"/>
              </a:ext>
            </a:extLst>
          </p:cNvPr>
          <p:cNvSpPr txBox="1">
            <a:spLocks/>
          </p:cNvSpPr>
          <p:nvPr/>
        </p:nvSpPr>
        <p:spPr>
          <a:xfrm>
            <a:off x="1492999" y="1471594"/>
            <a:ext cx="10515600" cy="5167855"/>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b="1" dirty="0"/>
              <a:t>Licensed Practical Nurse:</a:t>
            </a:r>
          </a:p>
          <a:p>
            <a:pPr algn="l"/>
            <a:r>
              <a:rPr lang="en-US" sz="2600" dirty="0" err="1"/>
              <a:t>site:linkedin.com</a:t>
            </a:r>
            <a:r>
              <a:rPr lang="en-US" sz="2600" dirty="0"/>
              <a:t>/in OR </a:t>
            </a:r>
            <a:r>
              <a:rPr lang="en-US" sz="2600" dirty="0" err="1"/>
              <a:t>site:linkedin.com</a:t>
            </a:r>
            <a:r>
              <a:rPr lang="en-US" sz="2600" dirty="0"/>
              <a:t>/pub -</a:t>
            </a:r>
            <a:r>
              <a:rPr lang="en-US" sz="2600" dirty="0" err="1"/>
              <a:t>pub.dir</a:t>
            </a:r>
            <a:r>
              <a:rPr lang="en-US" sz="2600" dirty="0"/>
              <a:t> intitle:("LPN" OR "licensed practical nurse" OR "practical nurse") (</a:t>
            </a:r>
            <a:r>
              <a:rPr lang="en-US" sz="2600" dirty="0" err="1"/>
              <a:t>renton</a:t>
            </a:r>
            <a:r>
              <a:rPr lang="en-US" sz="2600" dirty="0"/>
              <a:t> WA)</a:t>
            </a:r>
          </a:p>
          <a:p>
            <a:pPr algn="l"/>
            <a:r>
              <a:rPr lang="en-US" sz="2600" b="1" dirty="0"/>
              <a:t>Social Worker:</a:t>
            </a:r>
          </a:p>
          <a:p>
            <a:pPr algn="l"/>
            <a:r>
              <a:rPr lang="en-US" sz="2600" dirty="0" err="1"/>
              <a:t>site:linkedin.com</a:t>
            </a:r>
            <a:r>
              <a:rPr lang="en-US" sz="2600" dirty="0"/>
              <a:t>/in OR </a:t>
            </a:r>
            <a:r>
              <a:rPr lang="en-US" sz="2600" dirty="0" err="1"/>
              <a:t>site:linkedin.com</a:t>
            </a:r>
            <a:r>
              <a:rPr lang="en-US" sz="2600" dirty="0"/>
              <a:t>/pub -</a:t>
            </a:r>
            <a:r>
              <a:rPr lang="en-US" sz="2600" dirty="0" err="1"/>
              <a:t>pub.dir</a:t>
            </a:r>
            <a:r>
              <a:rPr lang="en-US" sz="2600" dirty="0"/>
              <a:t> intitle:("</a:t>
            </a:r>
            <a:r>
              <a:rPr lang="en-US" sz="2600" dirty="0" err="1"/>
              <a:t>msw</a:t>
            </a:r>
            <a:r>
              <a:rPr lang="en-US" sz="2600" dirty="0"/>
              <a:t>" OR "</a:t>
            </a:r>
            <a:r>
              <a:rPr lang="en-US" sz="2600" dirty="0" err="1"/>
              <a:t>licsw</a:t>
            </a:r>
            <a:r>
              <a:rPr lang="en-US" sz="2600" dirty="0"/>
              <a:t>" OR "</a:t>
            </a:r>
            <a:r>
              <a:rPr lang="en-US" sz="2600" dirty="0" err="1"/>
              <a:t>lswaic</a:t>
            </a:r>
            <a:r>
              <a:rPr lang="en-US" sz="2600" dirty="0"/>
              <a:t>") (</a:t>
            </a:r>
            <a:r>
              <a:rPr lang="en-US" sz="2600" dirty="0" err="1"/>
              <a:t>renton</a:t>
            </a:r>
            <a:r>
              <a:rPr lang="en-US" sz="2600" dirty="0"/>
              <a:t> WA)</a:t>
            </a:r>
          </a:p>
          <a:p>
            <a:pPr algn="l"/>
            <a:r>
              <a:rPr lang="en-US" sz="2600" b="1" dirty="0"/>
              <a:t>HVAC Tech:</a:t>
            </a:r>
          </a:p>
          <a:p>
            <a:pPr algn="l"/>
            <a:r>
              <a:rPr lang="en-US" sz="2600" dirty="0" err="1"/>
              <a:t>site:linkedin.com</a:t>
            </a:r>
            <a:r>
              <a:rPr lang="en-US" sz="2600" dirty="0"/>
              <a:t>/in OR </a:t>
            </a:r>
            <a:r>
              <a:rPr lang="en-US" sz="2600" dirty="0" err="1"/>
              <a:t>site:linkedin.com</a:t>
            </a:r>
            <a:r>
              <a:rPr lang="en-US" sz="2600" dirty="0"/>
              <a:t>/pub -</a:t>
            </a:r>
            <a:r>
              <a:rPr lang="en-US" sz="2600" dirty="0" err="1"/>
              <a:t>pub.dir</a:t>
            </a:r>
            <a:r>
              <a:rPr lang="en-US" sz="2600" dirty="0"/>
              <a:t> intitle:(“HVAC Tech" OR “HVAC" OR “HVAC technician") (Tacoma WA)</a:t>
            </a:r>
          </a:p>
          <a:p>
            <a:pPr algn="l"/>
            <a:r>
              <a:rPr lang="en-US" sz="2600" b="1" dirty="0"/>
              <a:t>CPA or Accountant:</a:t>
            </a:r>
          </a:p>
          <a:p>
            <a:pPr algn="l"/>
            <a:r>
              <a:rPr lang="en-US" sz="2600" dirty="0" err="1"/>
              <a:t>site:facebook.com</a:t>
            </a:r>
            <a:r>
              <a:rPr lang="en-US" sz="2600" dirty="0"/>
              <a:t> </a:t>
            </a:r>
            <a:r>
              <a:rPr lang="en-US" sz="2600" dirty="0" err="1"/>
              <a:t>inurl:people</a:t>
            </a:r>
            <a:r>
              <a:rPr lang="en-US" sz="2600" dirty="0"/>
              <a:t> (CPA OR accountant OR Payroll OR "certified public accountant") WA “</a:t>
            </a:r>
            <a:r>
              <a:rPr lang="en-US" sz="2600" dirty="0" err="1"/>
              <a:t>olympia</a:t>
            </a:r>
            <a:r>
              <a:rPr lang="en-US" sz="2600" dirty="0"/>
              <a:t>" –post</a:t>
            </a:r>
          </a:p>
          <a:p>
            <a:pPr algn="l"/>
            <a:r>
              <a:rPr lang="en-US" sz="2600" b="1" dirty="0"/>
              <a:t>HVAC Technician:</a:t>
            </a:r>
          </a:p>
          <a:p>
            <a:pPr algn="l"/>
            <a:r>
              <a:rPr lang="en-US" sz="2600" dirty="0" err="1"/>
              <a:t>site:instagram.com</a:t>
            </a:r>
            <a:r>
              <a:rPr lang="en-US" sz="2600" dirty="0"/>
              <a:t> HVAC </a:t>
            </a:r>
            <a:r>
              <a:rPr lang="en-US" sz="2600" dirty="0" err="1"/>
              <a:t>seattle</a:t>
            </a:r>
            <a:r>
              <a:rPr lang="en-US" sz="2600" dirty="0"/>
              <a:t> –post    (you can also add a #hvac instead and get different results)</a:t>
            </a:r>
          </a:p>
          <a:p>
            <a:pPr algn="l"/>
            <a:r>
              <a:rPr lang="en-US" sz="2600" b="1" dirty="0"/>
              <a:t>Electrician:</a:t>
            </a:r>
          </a:p>
          <a:p>
            <a:pPr algn="l"/>
            <a:r>
              <a:rPr lang="en-US" sz="2600" dirty="0" err="1"/>
              <a:t>site:twitter.com</a:t>
            </a:r>
            <a:r>
              <a:rPr lang="en-US" sz="2600" dirty="0"/>
              <a:t> electrician </a:t>
            </a:r>
            <a:r>
              <a:rPr lang="en-US" sz="2600" dirty="0" err="1"/>
              <a:t>seattle</a:t>
            </a:r>
            <a:r>
              <a:rPr lang="en-US" sz="2600" dirty="0"/>
              <a:t> –tweet</a:t>
            </a:r>
          </a:p>
          <a:p>
            <a:pPr algn="l"/>
            <a:r>
              <a:rPr lang="en-US" sz="2600" b="1" dirty="0"/>
              <a:t>Chef:</a:t>
            </a:r>
          </a:p>
          <a:p>
            <a:pPr algn="l"/>
            <a:r>
              <a:rPr lang="en-US" sz="2600" dirty="0" err="1"/>
              <a:t>site:twitter.com</a:t>
            </a:r>
            <a:r>
              <a:rPr lang="en-US" sz="2600" dirty="0"/>
              <a:t> tweets “</a:t>
            </a:r>
            <a:r>
              <a:rPr lang="en-US" sz="2600" dirty="0" err="1"/>
              <a:t>olympia</a:t>
            </a:r>
            <a:r>
              <a:rPr lang="en-US" sz="2600" dirty="0"/>
              <a:t>, </a:t>
            </a:r>
            <a:r>
              <a:rPr lang="en-US" sz="2600" dirty="0" err="1"/>
              <a:t>wa</a:t>
            </a:r>
            <a:r>
              <a:rPr lang="en-US" sz="2600" dirty="0"/>
              <a:t>” “chef” -</a:t>
            </a:r>
            <a:r>
              <a:rPr lang="en-US" sz="2600" dirty="0" err="1"/>
              <a:t>intitle:jobs</a:t>
            </a:r>
            <a:r>
              <a:rPr lang="en-US" sz="2600" dirty="0"/>
              <a:t> -</a:t>
            </a:r>
            <a:r>
              <a:rPr lang="en-US" sz="2600" dirty="0" err="1"/>
              <a:t>inurl</a:t>
            </a:r>
            <a:r>
              <a:rPr lang="en-US" sz="2600" dirty="0"/>
              <a:t>:(</a:t>
            </a:r>
            <a:r>
              <a:rPr lang="en-US" sz="2600" dirty="0" err="1"/>
              <a:t>status|statuses</a:t>
            </a:r>
            <a:r>
              <a:rPr lang="en-US" sz="2600" dirty="0"/>
              <a:t>)</a:t>
            </a:r>
          </a:p>
          <a:p>
            <a:pPr algn="l"/>
            <a:r>
              <a:rPr lang="en-US" sz="2600" b="1" dirty="0"/>
              <a:t>Paralegal:</a:t>
            </a:r>
          </a:p>
          <a:p>
            <a:pPr algn="l"/>
            <a:r>
              <a:rPr lang="en-US" sz="2600" dirty="0" err="1"/>
              <a:t>site:twitter.com</a:t>
            </a:r>
            <a:r>
              <a:rPr lang="en-US" sz="2600" dirty="0"/>
              <a:t> tweets “</a:t>
            </a:r>
            <a:r>
              <a:rPr lang="en-US" sz="2600" dirty="0" err="1"/>
              <a:t>tacoma</a:t>
            </a:r>
            <a:r>
              <a:rPr lang="en-US" sz="2600" dirty="0"/>
              <a:t>” “paralegal” -</a:t>
            </a:r>
            <a:r>
              <a:rPr lang="en-US" sz="2600" dirty="0" err="1"/>
              <a:t>intitle:jobs</a:t>
            </a:r>
            <a:r>
              <a:rPr lang="en-US" sz="2600" dirty="0"/>
              <a:t> -</a:t>
            </a:r>
            <a:r>
              <a:rPr lang="en-US" sz="2600" dirty="0" err="1"/>
              <a:t>inurl</a:t>
            </a:r>
            <a:r>
              <a:rPr lang="en-US" sz="2600" dirty="0"/>
              <a:t>:(</a:t>
            </a:r>
            <a:r>
              <a:rPr lang="en-US" sz="2600" dirty="0" err="1"/>
              <a:t>status|statuses</a:t>
            </a:r>
            <a:r>
              <a:rPr lang="en-US" sz="2600" dirty="0"/>
              <a:t>)</a:t>
            </a:r>
          </a:p>
          <a:p>
            <a:endParaRPr lang="en-US" dirty="0"/>
          </a:p>
        </p:txBody>
      </p:sp>
    </p:spTree>
    <p:extLst>
      <p:ext uri="{BB962C8B-B14F-4D97-AF65-F5344CB8AC3E}">
        <p14:creationId xmlns:p14="http://schemas.microsoft.com/office/powerpoint/2010/main" val="394280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93644" y="419237"/>
            <a:ext cx="10513106" cy="9108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Messaging Contacts</a:t>
            </a:r>
            <a:endParaRPr lang="en-US" sz="4400" b="1" dirty="0">
              <a:solidFill>
                <a:schemeClr val="accent3"/>
              </a:solidFill>
              <a:latin typeface="Calibri" panose="020F0502020204030204" pitchFamily="34" charset="0"/>
            </a:endParaRPr>
          </a:p>
        </p:txBody>
      </p:sp>
      <p:sp>
        <p:nvSpPr>
          <p:cNvPr id="50" name="Content Placeholder 2">
            <a:extLst>
              <a:ext uri="{FF2B5EF4-FFF2-40B4-BE49-F238E27FC236}">
                <a16:creationId xmlns:a16="http://schemas.microsoft.com/office/drawing/2014/main" id="{AD8C5E0E-AFAF-45F7-AC1D-6957818CCA8B}"/>
              </a:ext>
            </a:extLst>
          </p:cNvPr>
          <p:cNvSpPr txBox="1">
            <a:spLocks/>
          </p:cNvSpPr>
          <p:nvPr/>
        </p:nvSpPr>
        <p:spPr>
          <a:xfrm>
            <a:off x="2063408" y="1545707"/>
            <a:ext cx="8825204"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ü"/>
            </a:pPr>
            <a:r>
              <a:rPr lang="en-US" sz="3200" dirty="0">
                <a:solidFill>
                  <a:schemeClr val="tx1">
                    <a:lumMod val="50000"/>
                    <a:lumOff val="50000"/>
                  </a:schemeClr>
                </a:solidFill>
              </a:rPr>
              <a:t>Don’t spam</a:t>
            </a:r>
          </a:p>
          <a:p>
            <a:pPr marL="342900" indent="-342900" algn="l">
              <a:buFont typeface="Wingdings" panose="05000000000000000000" pitchFamily="2" charset="2"/>
              <a:buChar char="ü"/>
            </a:pPr>
            <a:r>
              <a:rPr lang="en-US" sz="3200" dirty="0">
                <a:solidFill>
                  <a:schemeClr val="tx1">
                    <a:lumMod val="50000"/>
                    <a:lumOff val="50000"/>
                  </a:schemeClr>
                </a:solidFill>
              </a:rPr>
              <a:t>Always send a note when connecting on </a:t>
            </a:r>
            <a:r>
              <a:rPr lang="en-US" sz="3200" dirty="0" err="1">
                <a:solidFill>
                  <a:schemeClr val="tx1">
                    <a:lumMod val="50000"/>
                    <a:lumOff val="50000"/>
                  </a:schemeClr>
                </a:solidFill>
              </a:rPr>
              <a:t>linkedin</a:t>
            </a:r>
            <a:endParaRPr lang="en-US" sz="3200" dirty="0">
              <a:solidFill>
                <a:schemeClr val="tx1">
                  <a:lumMod val="50000"/>
                  <a:lumOff val="50000"/>
                </a:schemeClr>
              </a:solidFill>
            </a:endParaRPr>
          </a:p>
          <a:p>
            <a:pPr marL="342900" indent="-342900" algn="l">
              <a:buFont typeface="Wingdings" panose="05000000000000000000" pitchFamily="2" charset="2"/>
              <a:buChar char="ü"/>
            </a:pPr>
            <a:r>
              <a:rPr lang="en-US" sz="3200" dirty="0">
                <a:solidFill>
                  <a:schemeClr val="tx1">
                    <a:lumMod val="50000"/>
                    <a:lumOff val="50000"/>
                  </a:schemeClr>
                </a:solidFill>
              </a:rPr>
              <a:t>Intent is to move the prospect to the next step</a:t>
            </a:r>
          </a:p>
          <a:p>
            <a:pPr marL="342900" indent="-342900" algn="l">
              <a:buFont typeface="Wingdings" panose="05000000000000000000" pitchFamily="2" charset="2"/>
              <a:buChar char="ü"/>
            </a:pPr>
            <a:r>
              <a:rPr lang="en-US" sz="3200" dirty="0">
                <a:solidFill>
                  <a:schemeClr val="tx1">
                    <a:lumMod val="50000"/>
                    <a:lumOff val="50000"/>
                  </a:schemeClr>
                </a:solidFill>
              </a:rPr>
              <a:t>Give prospects the information they need to take the next step</a:t>
            </a:r>
          </a:p>
          <a:p>
            <a:pPr marL="342900" indent="-342900" algn="l">
              <a:buFont typeface="Wingdings" panose="05000000000000000000" pitchFamily="2" charset="2"/>
              <a:buChar char="ü"/>
            </a:pPr>
            <a:r>
              <a:rPr lang="en-US" sz="3200" dirty="0">
                <a:solidFill>
                  <a:schemeClr val="tx1">
                    <a:lumMod val="50000"/>
                    <a:lumOff val="50000"/>
                  </a:schemeClr>
                </a:solidFill>
              </a:rPr>
              <a:t>Don’t mislead, don’t promise or guarantee </a:t>
            </a:r>
          </a:p>
          <a:p>
            <a:pPr marL="342900" indent="-342900" algn="l">
              <a:buFont typeface="Wingdings" panose="05000000000000000000" pitchFamily="2" charset="2"/>
              <a:buChar char="ü"/>
            </a:pPr>
            <a:r>
              <a:rPr lang="en-US" sz="3200" dirty="0">
                <a:solidFill>
                  <a:schemeClr val="tx1">
                    <a:lumMod val="50000"/>
                    <a:lumOff val="50000"/>
                  </a:schemeClr>
                </a:solidFill>
              </a:rPr>
              <a:t>Be honest about the open competitive process</a:t>
            </a:r>
          </a:p>
          <a:p>
            <a:pPr marL="342900" indent="-342900" algn="l">
              <a:buFont typeface="Wingdings" panose="05000000000000000000" pitchFamily="2" charset="2"/>
              <a:buChar char="ü"/>
            </a:pPr>
            <a:r>
              <a:rPr lang="en-US" sz="3200" dirty="0">
                <a:solidFill>
                  <a:schemeClr val="tx1">
                    <a:lumMod val="50000"/>
                    <a:lumOff val="50000"/>
                  </a:schemeClr>
                </a:solidFill>
              </a:rPr>
              <a:t>Make it easy for them to apply</a:t>
            </a:r>
          </a:p>
          <a:p>
            <a:endParaRPr lang="en-US" dirty="0"/>
          </a:p>
        </p:txBody>
      </p:sp>
    </p:spTree>
    <p:extLst>
      <p:ext uri="{BB962C8B-B14F-4D97-AF65-F5344CB8AC3E}">
        <p14:creationId xmlns:p14="http://schemas.microsoft.com/office/powerpoint/2010/main" val="266057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024883" y="447471"/>
            <a:ext cx="10513106" cy="933239"/>
          </a:xfrm>
        </p:spPr>
        <p:txBody>
          <a:bodyPr>
            <a:normAutofit/>
          </a:bodyPr>
          <a:lstStyle/>
          <a:p>
            <a:pPr algn="l"/>
            <a:r>
              <a:rPr lang="en-US" sz="4000" dirty="0">
                <a:solidFill>
                  <a:schemeClr val="accent1">
                    <a:lumMod val="75000"/>
                  </a:schemeClr>
                </a:solidFill>
                <a:latin typeface="Calibri" panose="020F0502020204030204" pitchFamily="34" charset="0"/>
              </a:rPr>
              <a:t>Thank You! – Questions?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B2F95F41-45F9-4DE7-B557-B462DFADA578}"/>
              </a:ext>
            </a:extLst>
          </p:cNvPr>
          <p:cNvSpPr txBox="1"/>
          <p:nvPr/>
        </p:nvSpPr>
        <p:spPr>
          <a:xfrm>
            <a:off x="6891038" y="1618997"/>
            <a:ext cx="46282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ple-system"/>
                <a:ea typeface="+mn-ea"/>
                <a:cs typeface="+mn-cs"/>
                <a:hlinkClick r:id="rId2"/>
              </a:rPr>
              <a:t>linkedin.com/in/</a:t>
            </a:r>
            <a:r>
              <a:rPr kumimoji="0" lang="en-US" sz="1800" b="0" i="0" u="none" strike="noStrike" kern="1200" cap="none" spc="0" normalizeH="0" baseline="0" noProof="0" dirty="0" err="1">
                <a:ln>
                  <a:noFill/>
                </a:ln>
                <a:solidFill>
                  <a:prstClr val="black"/>
                </a:solidFill>
                <a:effectLst/>
                <a:uLnTx/>
                <a:uFillTx/>
                <a:latin typeface="-apple-system"/>
                <a:ea typeface="+mn-ea"/>
                <a:cs typeface="+mn-cs"/>
                <a:hlinkClick r:id="rId2"/>
              </a:rPr>
              <a:t>joseadominguez</a:t>
            </a:r>
            <a:endParaRPr kumimoji="0" lang="en-US" sz="1800" b="0" i="0" u="none" strike="noStrike" kern="1200" cap="none" spc="0" normalizeH="0" baseline="0" noProof="0" dirty="0">
              <a:ln>
                <a:noFill/>
              </a:ln>
              <a:solidFill>
                <a:prstClr val="black"/>
              </a:solidFill>
              <a:effectLst/>
              <a:uLnTx/>
              <a:uFillTx/>
              <a:latin typeface="-apple-system"/>
              <a:ea typeface="+mn-ea"/>
              <a:cs typeface="+mn-cs"/>
            </a:endParaRPr>
          </a:p>
        </p:txBody>
      </p:sp>
      <p:pic>
        <p:nvPicPr>
          <p:cNvPr id="57" name="Picture 56">
            <a:extLst>
              <a:ext uri="{FF2B5EF4-FFF2-40B4-BE49-F238E27FC236}">
                <a16:creationId xmlns:a16="http://schemas.microsoft.com/office/drawing/2014/main" id="{FBD63083-5603-4F4D-BCFE-0037CBC5C913}"/>
              </a:ext>
            </a:extLst>
          </p:cNvPr>
          <p:cNvPicPr>
            <a:picLocks noChangeAspect="1"/>
          </p:cNvPicPr>
          <p:nvPr/>
        </p:nvPicPr>
        <p:blipFill>
          <a:blip r:embed="rId3"/>
          <a:stretch>
            <a:fillRect/>
          </a:stretch>
        </p:blipFill>
        <p:spPr>
          <a:xfrm>
            <a:off x="1813497" y="1618997"/>
            <a:ext cx="4972744" cy="36200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2998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83991B3C-F0FB-4E3A-9E7A-5650C138FBBA}"/>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ea typeface="Calibri" panose="020F0502020204030204" pitchFamily="34" charset="0"/>
              </a:rPr>
              <a:t>Great Resignation: Recap</a:t>
            </a:r>
            <a:endParaRPr lang="en-US" dirty="0"/>
          </a:p>
        </p:txBody>
      </p:sp>
      <p:sp>
        <p:nvSpPr>
          <p:cNvPr id="50" name="Subtitle 2">
            <a:extLst>
              <a:ext uri="{FF2B5EF4-FFF2-40B4-BE49-F238E27FC236}">
                <a16:creationId xmlns:a16="http://schemas.microsoft.com/office/drawing/2014/main" id="{12274EF7-E37E-4CF2-9FD7-ECAC680ECD74}"/>
              </a:ext>
            </a:extLst>
          </p:cNvPr>
          <p:cNvSpPr txBox="1">
            <a:spLocks/>
          </p:cNvSpPr>
          <p:nvPr/>
        </p:nvSpPr>
        <p:spPr>
          <a:xfrm>
            <a:off x="2476070" y="2055813"/>
            <a:ext cx="7389383" cy="394908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800" dirty="0">
                <a:solidFill>
                  <a:schemeClr val="tx2"/>
                </a:solidFill>
                <a:latin typeface="+mj-lt"/>
              </a:rPr>
              <a:t>According to the U.S. Bureau of Labor Statistics:</a:t>
            </a:r>
          </a:p>
          <a:p>
            <a:pPr marL="914400" lvl="1" indent="-457200" algn="l">
              <a:lnSpc>
                <a:spcPct val="100000"/>
              </a:lnSpc>
              <a:buFont typeface="Wingdings" panose="05000000000000000000" pitchFamily="2" charset="2"/>
              <a:buChar char="ü"/>
            </a:pPr>
            <a:r>
              <a:rPr lang="en-US" sz="2800" dirty="0">
                <a:solidFill>
                  <a:schemeClr val="tx2"/>
                </a:solidFill>
                <a:latin typeface="+mj-lt"/>
              </a:rPr>
              <a:t>4 million Americans quit their jobs in July 2021. </a:t>
            </a:r>
          </a:p>
          <a:p>
            <a:pPr marL="914400" lvl="1" indent="-457200" algn="l">
              <a:lnSpc>
                <a:spcPct val="100000"/>
              </a:lnSpc>
              <a:buFont typeface="Wingdings" panose="05000000000000000000" pitchFamily="2" charset="2"/>
              <a:buChar char="ü"/>
            </a:pPr>
            <a:r>
              <a:rPr lang="en-US" sz="2800" dirty="0">
                <a:solidFill>
                  <a:schemeClr val="tx2"/>
                </a:solidFill>
                <a:latin typeface="+mj-lt"/>
              </a:rPr>
              <a:t>Resignations peaked in April and have remained abnormally high for the last several months, with a record-breaking 10.9 million open jobs at the end of July.</a:t>
            </a:r>
          </a:p>
          <a:p>
            <a:pPr algn="l"/>
            <a:endParaRPr lang="en-US" sz="3200" dirty="0"/>
          </a:p>
        </p:txBody>
      </p:sp>
    </p:spTree>
    <p:extLst>
      <p:ext uri="{BB962C8B-B14F-4D97-AF65-F5344CB8AC3E}">
        <p14:creationId xmlns:p14="http://schemas.microsoft.com/office/powerpoint/2010/main" val="127766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1188720" y="780330"/>
            <a:ext cx="10513106" cy="1453014"/>
          </a:xfrm>
        </p:spPr>
        <p:txBody>
          <a:bodyPr>
            <a:normAutofit/>
          </a:bodyPr>
          <a:lstStyle/>
          <a:p>
            <a:pPr algn="l"/>
            <a:r>
              <a:rPr lang="en-US" sz="4400" b="1" dirty="0">
                <a:solidFill>
                  <a:schemeClr val="accent1">
                    <a:lumMod val="75000"/>
                  </a:schemeClr>
                </a:solidFill>
                <a:latin typeface="Calibri" panose="020F0502020204030204" pitchFamily="34" charset="0"/>
              </a:rPr>
              <a:t>Finding</a:t>
            </a:r>
            <a:r>
              <a:rPr lang="en-US" sz="2800" dirty="0"/>
              <a:t> </a:t>
            </a:r>
            <a:r>
              <a:rPr lang="en-US" sz="4400" b="1" dirty="0">
                <a:solidFill>
                  <a:schemeClr val="accent1">
                    <a:lumMod val="75000"/>
                  </a:schemeClr>
                </a:solidFill>
                <a:latin typeface="Calibri" panose="020F0502020204030204" pitchFamily="34" charset="0"/>
              </a:rPr>
              <a:t>Candidates</a:t>
            </a: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2">
            <a:extLst>
              <a:ext uri="{FF2B5EF4-FFF2-40B4-BE49-F238E27FC236}">
                <a16:creationId xmlns:a16="http://schemas.microsoft.com/office/drawing/2014/main" id="{87BD7DC6-F93E-476C-BF95-E77F26D9BA30}"/>
              </a:ext>
            </a:extLst>
          </p:cNvPr>
          <p:cNvSpPr txBox="1">
            <a:spLocks/>
          </p:cNvSpPr>
          <p:nvPr/>
        </p:nvSpPr>
        <p:spPr>
          <a:xfrm>
            <a:off x="2063408" y="2592198"/>
            <a:ext cx="9290392" cy="34852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Wingdings" panose="05000000000000000000" pitchFamily="2" charset="2"/>
              <a:buChar char="ü"/>
            </a:pPr>
            <a:r>
              <a:rPr lang="en-US" sz="3600" dirty="0">
                <a:solidFill>
                  <a:schemeClr val="tx2"/>
                </a:solidFill>
                <a:latin typeface="+mj-lt"/>
              </a:rPr>
              <a:t>Keywords</a:t>
            </a:r>
          </a:p>
          <a:p>
            <a:pPr marL="914400" lvl="1" indent="-457200" algn="l">
              <a:lnSpc>
                <a:spcPct val="100000"/>
              </a:lnSpc>
              <a:buFont typeface="Wingdings" panose="05000000000000000000" pitchFamily="2" charset="2"/>
              <a:buChar char="ü"/>
            </a:pPr>
            <a:r>
              <a:rPr lang="en-US" sz="3600" dirty="0" err="1">
                <a:solidFill>
                  <a:schemeClr val="tx2"/>
                </a:solidFill>
                <a:latin typeface="+mj-lt"/>
              </a:rPr>
              <a:t>Linkedin</a:t>
            </a:r>
            <a:r>
              <a:rPr lang="en-US" sz="3600" dirty="0">
                <a:solidFill>
                  <a:schemeClr val="tx2"/>
                </a:solidFill>
                <a:latin typeface="+mj-lt"/>
              </a:rPr>
              <a:t> Basics for Sourcing</a:t>
            </a:r>
          </a:p>
          <a:p>
            <a:pPr marL="914400" lvl="1" indent="-457200" algn="l">
              <a:lnSpc>
                <a:spcPct val="100000"/>
              </a:lnSpc>
              <a:buFont typeface="Wingdings" panose="05000000000000000000" pitchFamily="2" charset="2"/>
              <a:buChar char="ü"/>
            </a:pPr>
            <a:r>
              <a:rPr lang="en-US" sz="3600" dirty="0">
                <a:solidFill>
                  <a:schemeClr val="tx2"/>
                </a:solidFill>
                <a:latin typeface="+mj-lt"/>
              </a:rPr>
              <a:t>Social media</a:t>
            </a:r>
          </a:p>
          <a:p>
            <a:pPr marL="914400" lvl="1" indent="-457200" algn="l">
              <a:lnSpc>
                <a:spcPct val="100000"/>
              </a:lnSpc>
              <a:buFont typeface="Wingdings" panose="05000000000000000000" pitchFamily="2" charset="2"/>
              <a:buChar char="ü"/>
            </a:pPr>
            <a:r>
              <a:rPr lang="en-US" sz="3600" dirty="0">
                <a:solidFill>
                  <a:schemeClr val="tx2"/>
                </a:solidFill>
                <a:latin typeface="+mj-lt"/>
              </a:rPr>
              <a:t>Google – Alerts, Boolean, CSE</a:t>
            </a:r>
          </a:p>
          <a:p>
            <a:pPr marL="914400" lvl="1" indent="-457200" algn="l">
              <a:lnSpc>
                <a:spcPct val="100000"/>
              </a:lnSpc>
              <a:buFont typeface="Wingdings" panose="05000000000000000000" pitchFamily="2" charset="2"/>
              <a:buChar char="ü"/>
            </a:pPr>
            <a:r>
              <a:rPr lang="en-US" sz="3600" dirty="0">
                <a:solidFill>
                  <a:schemeClr val="tx2"/>
                </a:solidFill>
                <a:latin typeface="+mj-lt"/>
              </a:rPr>
              <a:t>Research and Cross Referencing</a:t>
            </a:r>
          </a:p>
          <a:p>
            <a:endParaRPr lang="en-US" sz="3200" dirty="0"/>
          </a:p>
        </p:txBody>
      </p:sp>
    </p:spTree>
    <p:extLst>
      <p:ext uri="{BB962C8B-B14F-4D97-AF65-F5344CB8AC3E}">
        <p14:creationId xmlns:p14="http://schemas.microsoft.com/office/powerpoint/2010/main" val="405236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940655" y="7202"/>
            <a:ext cx="10513106" cy="974544"/>
          </a:xfrm>
        </p:spPr>
        <p:txBody>
          <a:bodyPr>
            <a:normAutofit/>
          </a:bodyPr>
          <a:lstStyle/>
          <a:p>
            <a:pPr algn="l"/>
            <a:r>
              <a:rPr lang="en-US" sz="4000" dirty="0">
                <a:solidFill>
                  <a:schemeClr val="accent1">
                    <a:lumMod val="75000"/>
                  </a:schemeClr>
                </a:solidFill>
              </a:rPr>
              <a:t>Keywords</a:t>
            </a: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2">
            <a:extLst>
              <a:ext uri="{FF2B5EF4-FFF2-40B4-BE49-F238E27FC236}">
                <a16:creationId xmlns:a16="http://schemas.microsoft.com/office/drawing/2014/main" id="{A0AB2D81-EABF-4EA5-9833-8444BF95506C}"/>
              </a:ext>
            </a:extLst>
          </p:cNvPr>
          <p:cNvSpPr txBox="1">
            <a:spLocks/>
          </p:cNvSpPr>
          <p:nvPr/>
        </p:nvSpPr>
        <p:spPr>
          <a:xfrm>
            <a:off x="940655" y="1244573"/>
            <a:ext cx="3678434" cy="4493538"/>
          </a:xfrm>
          <a:prstGeom prst="rect">
            <a:avLst/>
          </a:prstGeom>
          <a:ln w="12700" cmpd="sng">
            <a:solidFill>
              <a:schemeClr val="accent2">
                <a:lumMod val="75000"/>
              </a:schemeClr>
            </a:solidFill>
            <a:prstDash val="dash"/>
            <a:extLst>
              <a:ext uri="{C807C97D-BFC1-408E-A445-0C87EB9F89A2}">
                <ask:lineSketchStyleProps xmlns:ask="http://schemas.microsoft.com/office/drawing/2018/sketchyshapes" sd="1219033472">
                  <a:custGeom>
                    <a:avLst/>
                    <a:gdLst>
                      <a:gd name="connsiteX0" fmla="*/ 0 w 3835318"/>
                      <a:gd name="connsiteY0" fmla="*/ 0 h 4493538"/>
                      <a:gd name="connsiteX1" fmla="*/ 3835318 w 3835318"/>
                      <a:gd name="connsiteY1" fmla="*/ 0 h 4493538"/>
                      <a:gd name="connsiteX2" fmla="*/ 3835318 w 3835318"/>
                      <a:gd name="connsiteY2" fmla="*/ 4493538 h 4493538"/>
                      <a:gd name="connsiteX3" fmla="*/ 0 w 3835318"/>
                      <a:gd name="connsiteY3" fmla="*/ 4493538 h 4493538"/>
                      <a:gd name="connsiteX4" fmla="*/ 0 w 3835318"/>
                      <a:gd name="connsiteY4" fmla="*/ 0 h 44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318" h="4493538" fill="none" extrusionOk="0">
                        <a:moveTo>
                          <a:pt x="0" y="0"/>
                        </a:moveTo>
                        <a:cubicBezTo>
                          <a:pt x="1161123" y="-49533"/>
                          <a:pt x="2109091" y="-14809"/>
                          <a:pt x="3835318" y="0"/>
                        </a:cubicBezTo>
                        <a:cubicBezTo>
                          <a:pt x="3922957" y="935480"/>
                          <a:pt x="3762639" y="3677488"/>
                          <a:pt x="3835318" y="4493538"/>
                        </a:cubicBezTo>
                        <a:cubicBezTo>
                          <a:pt x="2611003" y="4445307"/>
                          <a:pt x="1476648" y="4577993"/>
                          <a:pt x="0" y="4493538"/>
                        </a:cubicBezTo>
                        <a:cubicBezTo>
                          <a:pt x="-38581" y="3942591"/>
                          <a:pt x="63341" y="1176652"/>
                          <a:pt x="0" y="0"/>
                        </a:cubicBezTo>
                        <a:close/>
                      </a:path>
                      <a:path w="3835318" h="4493538" stroke="0" extrusionOk="0">
                        <a:moveTo>
                          <a:pt x="0" y="0"/>
                        </a:moveTo>
                        <a:cubicBezTo>
                          <a:pt x="1046393" y="118645"/>
                          <a:pt x="3421389" y="116012"/>
                          <a:pt x="3835318" y="0"/>
                        </a:cubicBezTo>
                        <a:cubicBezTo>
                          <a:pt x="3702436" y="1754636"/>
                          <a:pt x="3920269" y="3709476"/>
                          <a:pt x="3835318" y="4493538"/>
                        </a:cubicBezTo>
                        <a:cubicBezTo>
                          <a:pt x="2381825" y="4628138"/>
                          <a:pt x="448816" y="4336342"/>
                          <a:pt x="0" y="4493538"/>
                        </a:cubicBezTo>
                        <a:cubicBezTo>
                          <a:pt x="-20187" y="2699311"/>
                          <a:pt x="-152480" y="2117364"/>
                          <a:pt x="0" y="0"/>
                        </a:cubicBezTo>
                        <a:close/>
                      </a:path>
                    </a:pathLst>
                  </a:custGeom>
                  <ask:type>
                    <ask:lineSketchNone/>
                  </ask:type>
                </ask:lineSketchStyleProps>
              </a:ext>
            </a:extLst>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dirty="0">
                <a:solidFill>
                  <a:schemeClr val="tx2"/>
                </a:solidFill>
              </a:rPr>
              <a:t>Job titles</a:t>
            </a:r>
          </a:p>
          <a:p>
            <a:pPr lvl="1" algn="l"/>
            <a:r>
              <a:rPr lang="en-US" dirty="0">
                <a:solidFill>
                  <a:schemeClr val="tx2"/>
                </a:solidFill>
              </a:rPr>
              <a:t>Skills</a:t>
            </a:r>
          </a:p>
          <a:p>
            <a:pPr lvl="1" algn="l"/>
            <a:r>
              <a:rPr lang="en-US" dirty="0">
                <a:solidFill>
                  <a:schemeClr val="tx2"/>
                </a:solidFill>
              </a:rPr>
              <a:t>Certifications</a:t>
            </a:r>
          </a:p>
          <a:p>
            <a:pPr lvl="1" algn="l"/>
            <a:r>
              <a:rPr lang="en-US" dirty="0">
                <a:solidFill>
                  <a:schemeClr val="tx2"/>
                </a:solidFill>
              </a:rPr>
              <a:t>Licenses</a:t>
            </a:r>
          </a:p>
          <a:p>
            <a:pPr lvl="1" algn="l"/>
            <a:r>
              <a:rPr lang="en-US" dirty="0">
                <a:solidFill>
                  <a:schemeClr val="tx2"/>
                </a:solidFill>
              </a:rPr>
              <a:t>Degrees</a:t>
            </a:r>
          </a:p>
          <a:p>
            <a:pPr lvl="1" algn="l"/>
            <a:r>
              <a:rPr lang="en-US" dirty="0">
                <a:solidFill>
                  <a:schemeClr val="tx2"/>
                </a:solidFill>
              </a:rPr>
              <a:t>Companies</a:t>
            </a:r>
          </a:p>
          <a:p>
            <a:pPr lvl="1" algn="l"/>
            <a:r>
              <a:rPr lang="en-US" dirty="0">
                <a:solidFill>
                  <a:schemeClr val="tx2"/>
                </a:solidFill>
              </a:rPr>
              <a:t>DEI terms</a:t>
            </a:r>
          </a:p>
          <a:p>
            <a:pPr lvl="1" algn="l"/>
            <a:r>
              <a:rPr lang="en-US" dirty="0">
                <a:solidFill>
                  <a:schemeClr val="tx2"/>
                </a:solidFill>
              </a:rPr>
              <a:t>Trades</a:t>
            </a:r>
          </a:p>
          <a:p>
            <a:pPr lvl="1" algn="l"/>
            <a:r>
              <a:rPr lang="en-US" dirty="0">
                <a:solidFill>
                  <a:schemeClr val="tx2"/>
                </a:solidFill>
              </a:rPr>
              <a:t>Industries </a:t>
            </a:r>
          </a:p>
          <a:p>
            <a:pPr lvl="1" algn="l"/>
            <a:r>
              <a:rPr lang="en-US" dirty="0">
                <a:solidFill>
                  <a:schemeClr val="tx2"/>
                </a:solidFill>
              </a:rPr>
              <a:t>Phrases or natural language</a:t>
            </a:r>
          </a:p>
          <a:p>
            <a:pPr lvl="1" algn="l"/>
            <a:r>
              <a:rPr lang="en-US" dirty="0">
                <a:solidFill>
                  <a:schemeClr val="tx2"/>
                </a:solidFill>
              </a:rPr>
              <a:t>Icons</a:t>
            </a:r>
          </a:p>
          <a:p>
            <a:endParaRPr lang="en-US" dirty="0"/>
          </a:p>
          <a:p>
            <a:endParaRPr lang="en-US" dirty="0"/>
          </a:p>
          <a:p>
            <a:endParaRPr lang="en-US" dirty="0"/>
          </a:p>
        </p:txBody>
      </p:sp>
      <p:sp>
        <p:nvSpPr>
          <p:cNvPr id="52" name="Content Placeholder 2">
            <a:extLst>
              <a:ext uri="{FF2B5EF4-FFF2-40B4-BE49-F238E27FC236}">
                <a16:creationId xmlns:a16="http://schemas.microsoft.com/office/drawing/2014/main" id="{DE5C2CF6-C394-4F6F-AB0B-6248E8535A68}"/>
              </a:ext>
            </a:extLst>
          </p:cNvPr>
          <p:cNvSpPr txBox="1">
            <a:spLocks/>
          </p:cNvSpPr>
          <p:nvPr/>
        </p:nvSpPr>
        <p:spPr>
          <a:xfrm>
            <a:off x="8466644" y="1244573"/>
            <a:ext cx="3255047" cy="4493538"/>
          </a:xfrm>
          <a:prstGeom prst="rect">
            <a:avLst/>
          </a:prstGeom>
          <a:ln w="12700" cmpd="sng">
            <a:solidFill>
              <a:schemeClr val="accent2">
                <a:lumMod val="75000"/>
              </a:schemeClr>
            </a:solidFill>
            <a:prstDash val="dash"/>
            <a:extLst>
              <a:ext uri="{C807C97D-BFC1-408E-A445-0C87EB9F89A2}">
                <ask:lineSketchStyleProps xmlns:ask="http://schemas.microsoft.com/office/drawing/2018/sketchyshapes" sd="1219033472">
                  <a:custGeom>
                    <a:avLst/>
                    <a:gdLst>
                      <a:gd name="connsiteX0" fmla="*/ 0 w 3835318"/>
                      <a:gd name="connsiteY0" fmla="*/ 0 h 4493538"/>
                      <a:gd name="connsiteX1" fmla="*/ 3835318 w 3835318"/>
                      <a:gd name="connsiteY1" fmla="*/ 0 h 4493538"/>
                      <a:gd name="connsiteX2" fmla="*/ 3835318 w 3835318"/>
                      <a:gd name="connsiteY2" fmla="*/ 4493538 h 4493538"/>
                      <a:gd name="connsiteX3" fmla="*/ 0 w 3835318"/>
                      <a:gd name="connsiteY3" fmla="*/ 4493538 h 4493538"/>
                      <a:gd name="connsiteX4" fmla="*/ 0 w 3835318"/>
                      <a:gd name="connsiteY4" fmla="*/ 0 h 44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318" h="4493538" fill="none" extrusionOk="0">
                        <a:moveTo>
                          <a:pt x="0" y="0"/>
                        </a:moveTo>
                        <a:cubicBezTo>
                          <a:pt x="1161123" y="-49533"/>
                          <a:pt x="2109091" y="-14809"/>
                          <a:pt x="3835318" y="0"/>
                        </a:cubicBezTo>
                        <a:cubicBezTo>
                          <a:pt x="3922957" y="935480"/>
                          <a:pt x="3762639" y="3677488"/>
                          <a:pt x="3835318" y="4493538"/>
                        </a:cubicBezTo>
                        <a:cubicBezTo>
                          <a:pt x="2611003" y="4445307"/>
                          <a:pt x="1476648" y="4577993"/>
                          <a:pt x="0" y="4493538"/>
                        </a:cubicBezTo>
                        <a:cubicBezTo>
                          <a:pt x="-38581" y="3942591"/>
                          <a:pt x="63341" y="1176652"/>
                          <a:pt x="0" y="0"/>
                        </a:cubicBezTo>
                        <a:close/>
                      </a:path>
                      <a:path w="3835318" h="4493538" stroke="0" extrusionOk="0">
                        <a:moveTo>
                          <a:pt x="0" y="0"/>
                        </a:moveTo>
                        <a:cubicBezTo>
                          <a:pt x="1046393" y="118645"/>
                          <a:pt x="3421389" y="116012"/>
                          <a:pt x="3835318" y="0"/>
                        </a:cubicBezTo>
                        <a:cubicBezTo>
                          <a:pt x="3702436" y="1754636"/>
                          <a:pt x="3920269" y="3709476"/>
                          <a:pt x="3835318" y="4493538"/>
                        </a:cubicBezTo>
                        <a:cubicBezTo>
                          <a:pt x="2381825" y="4628138"/>
                          <a:pt x="448816" y="4336342"/>
                          <a:pt x="0" y="4493538"/>
                        </a:cubicBezTo>
                        <a:cubicBezTo>
                          <a:pt x="-20187" y="2699311"/>
                          <a:pt x="-152480" y="2117364"/>
                          <a:pt x="0" y="0"/>
                        </a:cubicBezTo>
                        <a:close/>
                      </a:path>
                    </a:pathLst>
                  </a:custGeom>
                  <ask:type>
                    <ask:lineSketchNone/>
                  </ask:type>
                </ask:lineSketchStyleProps>
              </a:ext>
            </a:extLst>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dirty="0">
                <a:solidFill>
                  <a:schemeClr val="tx2"/>
                </a:solidFill>
              </a:rPr>
              <a:t>Military branch</a:t>
            </a:r>
          </a:p>
          <a:p>
            <a:pPr lvl="1" algn="l"/>
            <a:r>
              <a:rPr lang="en-US" dirty="0">
                <a:solidFill>
                  <a:schemeClr val="tx2"/>
                </a:solidFill>
              </a:rPr>
              <a:t>Veteran status</a:t>
            </a:r>
          </a:p>
          <a:p>
            <a:pPr lvl="1" algn="l"/>
            <a:r>
              <a:rPr lang="en-US" dirty="0">
                <a:solidFill>
                  <a:schemeClr val="tx2"/>
                </a:solidFill>
              </a:rPr>
              <a:t>Conferences</a:t>
            </a:r>
          </a:p>
          <a:p>
            <a:pPr lvl="1" algn="l"/>
            <a:r>
              <a:rPr lang="en-US" dirty="0">
                <a:solidFill>
                  <a:schemeClr val="tx2"/>
                </a:solidFill>
              </a:rPr>
              <a:t>Events</a:t>
            </a:r>
          </a:p>
          <a:p>
            <a:pPr lvl="1" algn="l"/>
            <a:r>
              <a:rPr lang="en-US" dirty="0">
                <a:solidFill>
                  <a:schemeClr val="tx2"/>
                </a:solidFill>
              </a:rPr>
              <a:t>Nonprofits</a:t>
            </a:r>
          </a:p>
          <a:p>
            <a:pPr lvl="1" algn="l"/>
            <a:r>
              <a:rPr lang="en-US" dirty="0">
                <a:solidFill>
                  <a:schemeClr val="tx2"/>
                </a:solidFill>
              </a:rPr>
              <a:t>Volunteerism</a:t>
            </a:r>
          </a:p>
          <a:p>
            <a:pPr lvl="1" algn="l"/>
            <a:r>
              <a:rPr lang="en-US" dirty="0">
                <a:solidFill>
                  <a:schemeClr val="tx2"/>
                </a:solidFill>
              </a:rPr>
              <a:t>Clubs</a:t>
            </a:r>
          </a:p>
          <a:p>
            <a:pPr lvl="1" algn="l"/>
            <a:r>
              <a:rPr lang="en-US" dirty="0">
                <a:solidFill>
                  <a:schemeClr val="tx2"/>
                </a:solidFill>
              </a:rPr>
              <a:t>Hashtags</a:t>
            </a:r>
          </a:p>
          <a:p>
            <a:pPr lvl="1" algn="l"/>
            <a:r>
              <a:rPr lang="en-US" dirty="0">
                <a:solidFill>
                  <a:schemeClr val="tx2"/>
                </a:solidFill>
              </a:rPr>
              <a:t>LinkedIn groups</a:t>
            </a:r>
          </a:p>
          <a:p>
            <a:pPr lvl="1" algn="l"/>
            <a:r>
              <a:rPr lang="en-US" dirty="0">
                <a:solidFill>
                  <a:schemeClr val="tx2"/>
                </a:solidFill>
              </a:rPr>
              <a:t>Resume</a:t>
            </a:r>
          </a:p>
          <a:p>
            <a:pPr lvl="1" algn="l"/>
            <a:r>
              <a:rPr lang="en-US" dirty="0">
                <a:solidFill>
                  <a:schemeClr val="tx2"/>
                </a:solidFill>
              </a:rPr>
              <a:t>CV</a:t>
            </a:r>
          </a:p>
          <a:p>
            <a:pPr lvl="1" algn="l"/>
            <a:r>
              <a:rPr lang="en-US" dirty="0">
                <a:solidFill>
                  <a:schemeClr val="tx2"/>
                </a:solidFill>
              </a:rPr>
              <a:t>Boards/Committees</a:t>
            </a:r>
          </a:p>
          <a:p>
            <a:pPr lvl="1" algn="l"/>
            <a:r>
              <a:rPr lang="en-US" dirty="0">
                <a:solidFill>
                  <a:schemeClr val="tx2"/>
                </a:solidFill>
              </a:rPr>
              <a:t>Employment status</a:t>
            </a:r>
          </a:p>
          <a:p>
            <a:endParaRPr lang="en-US" dirty="0"/>
          </a:p>
          <a:p>
            <a:endParaRPr lang="en-US" dirty="0"/>
          </a:p>
        </p:txBody>
      </p:sp>
      <p:sp>
        <p:nvSpPr>
          <p:cNvPr id="53" name="Content Placeholder 2">
            <a:extLst>
              <a:ext uri="{FF2B5EF4-FFF2-40B4-BE49-F238E27FC236}">
                <a16:creationId xmlns:a16="http://schemas.microsoft.com/office/drawing/2014/main" id="{74A0A1D4-6CC4-4408-A0DF-F419A44451C2}"/>
              </a:ext>
            </a:extLst>
          </p:cNvPr>
          <p:cNvSpPr txBox="1">
            <a:spLocks/>
          </p:cNvSpPr>
          <p:nvPr/>
        </p:nvSpPr>
        <p:spPr>
          <a:xfrm>
            <a:off x="5091359" y="1244573"/>
            <a:ext cx="2904976" cy="4493538"/>
          </a:xfrm>
          <a:prstGeom prst="rect">
            <a:avLst/>
          </a:prstGeom>
          <a:ln w="12700" cmpd="sng">
            <a:solidFill>
              <a:schemeClr val="accent2">
                <a:lumMod val="75000"/>
              </a:schemeClr>
            </a:solidFill>
            <a:prstDash val="dash"/>
            <a:extLst>
              <a:ext uri="{C807C97D-BFC1-408E-A445-0C87EB9F89A2}">
                <ask:lineSketchStyleProps xmlns:ask="http://schemas.microsoft.com/office/drawing/2018/sketchyshapes" sd="1219033472">
                  <a:custGeom>
                    <a:avLst/>
                    <a:gdLst>
                      <a:gd name="connsiteX0" fmla="*/ 0 w 3835318"/>
                      <a:gd name="connsiteY0" fmla="*/ 0 h 4493538"/>
                      <a:gd name="connsiteX1" fmla="*/ 3835318 w 3835318"/>
                      <a:gd name="connsiteY1" fmla="*/ 0 h 4493538"/>
                      <a:gd name="connsiteX2" fmla="*/ 3835318 w 3835318"/>
                      <a:gd name="connsiteY2" fmla="*/ 4493538 h 4493538"/>
                      <a:gd name="connsiteX3" fmla="*/ 0 w 3835318"/>
                      <a:gd name="connsiteY3" fmla="*/ 4493538 h 4493538"/>
                      <a:gd name="connsiteX4" fmla="*/ 0 w 3835318"/>
                      <a:gd name="connsiteY4" fmla="*/ 0 h 44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318" h="4493538" fill="none" extrusionOk="0">
                        <a:moveTo>
                          <a:pt x="0" y="0"/>
                        </a:moveTo>
                        <a:cubicBezTo>
                          <a:pt x="1161123" y="-49533"/>
                          <a:pt x="2109091" y="-14809"/>
                          <a:pt x="3835318" y="0"/>
                        </a:cubicBezTo>
                        <a:cubicBezTo>
                          <a:pt x="3922957" y="935480"/>
                          <a:pt x="3762639" y="3677488"/>
                          <a:pt x="3835318" y="4493538"/>
                        </a:cubicBezTo>
                        <a:cubicBezTo>
                          <a:pt x="2611003" y="4445307"/>
                          <a:pt x="1476648" y="4577993"/>
                          <a:pt x="0" y="4493538"/>
                        </a:cubicBezTo>
                        <a:cubicBezTo>
                          <a:pt x="-38581" y="3942591"/>
                          <a:pt x="63341" y="1176652"/>
                          <a:pt x="0" y="0"/>
                        </a:cubicBezTo>
                        <a:close/>
                      </a:path>
                      <a:path w="3835318" h="4493538" stroke="0" extrusionOk="0">
                        <a:moveTo>
                          <a:pt x="0" y="0"/>
                        </a:moveTo>
                        <a:cubicBezTo>
                          <a:pt x="1046393" y="118645"/>
                          <a:pt x="3421389" y="116012"/>
                          <a:pt x="3835318" y="0"/>
                        </a:cubicBezTo>
                        <a:cubicBezTo>
                          <a:pt x="3702436" y="1754636"/>
                          <a:pt x="3920269" y="3709476"/>
                          <a:pt x="3835318" y="4493538"/>
                        </a:cubicBezTo>
                        <a:cubicBezTo>
                          <a:pt x="2381825" y="4628138"/>
                          <a:pt x="448816" y="4336342"/>
                          <a:pt x="0" y="4493538"/>
                        </a:cubicBezTo>
                        <a:cubicBezTo>
                          <a:pt x="-20187" y="2699311"/>
                          <a:pt x="-152480" y="2117364"/>
                          <a:pt x="0" y="0"/>
                        </a:cubicBezTo>
                        <a:close/>
                      </a:path>
                    </a:pathLst>
                  </a:custGeom>
                  <ask:type>
                    <ask:lineSketchNone/>
                  </ask:type>
                </ask:lineSketchStyleProps>
              </a:ext>
            </a:extLst>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dirty="0">
                <a:solidFill>
                  <a:schemeClr val="tx2"/>
                </a:solidFill>
              </a:rPr>
              <a:t>Colleges</a:t>
            </a:r>
          </a:p>
          <a:p>
            <a:pPr lvl="1" algn="l"/>
            <a:r>
              <a:rPr lang="en-US" dirty="0">
                <a:solidFill>
                  <a:schemeClr val="tx2"/>
                </a:solidFill>
              </a:rPr>
              <a:t>Associations</a:t>
            </a:r>
          </a:p>
          <a:p>
            <a:pPr lvl="1" algn="l"/>
            <a:r>
              <a:rPr lang="en-US" dirty="0">
                <a:solidFill>
                  <a:schemeClr val="tx2"/>
                </a:solidFill>
              </a:rPr>
              <a:t>Awards</a:t>
            </a:r>
          </a:p>
          <a:p>
            <a:pPr lvl="1" algn="l"/>
            <a:r>
              <a:rPr lang="en-US" dirty="0">
                <a:solidFill>
                  <a:schemeClr val="tx2"/>
                </a:solidFill>
              </a:rPr>
              <a:t>City</a:t>
            </a:r>
          </a:p>
          <a:p>
            <a:pPr lvl="1" algn="l"/>
            <a:r>
              <a:rPr lang="en-US" dirty="0">
                <a:solidFill>
                  <a:schemeClr val="tx2"/>
                </a:solidFill>
              </a:rPr>
              <a:t>State </a:t>
            </a:r>
          </a:p>
          <a:p>
            <a:pPr lvl="1" algn="l"/>
            <a:r>
              <a:rPr lang="en-US" dirty="0">
                <a:solidFill>
                  <a:schemeClr val="tx2"/>
                </a:solidFill>
              </a:rPr>
              <a:t>County</a:t>
            </a:r>
          </a:p>
          <a:p>
            <a:pPr lvl="1" algn="l"/>
            <a:r>
              <a:rPr lang="en-US" dirty="0">
                <a:solidFill>
                  <a:schemeClr val="tx2"/>
                </a:solidFill>
              </a:rPr>
              <a:t>Country</a:t>
            </a:r>
          </a:p>
          <a:p>
            <a:pPr lvl="1" algn="l"/>
            <a:r>
              <a:rPr lang="en-US" dirty="0">
                <a:solidFill>
                  <a:schemeClr val="tx2"/>
                </a:solidFill>
              </a:rPr>
              <a:t>Languages</a:t>
            </a:r>
          </a:p>
          <a:p>
            <a:pPr lvl="1" algn="l"/>
            <a:r>
              <a:rPr lang="en-US" dirty="0">
                <a:solidFill>
                  <a:schemeClr val="tx2"/>
                </a:solidFill>
              </a:rPr>
              <a:t>Social media</a:t>
            </a:r>
          </a:p>
          <a:p>
            <a:pPr lvl="1" algn="l"/>
            <a:r>
              <a:rPr lang="en-US" dirty="0">
                <a:solidFill>
                  <a:schemeClr val="tx2"/>
                </a:solidFill>
              </a:rPr>
              <a:t>Zip code</a:t>
            </a:r>
          </a:p>
          <a:p>
            <a:pPr lvl="1" algn="l"/>
            <a:r>
              <a:rPr lang="en-US" dirty="0">
                <a:solidFill>
                  <a:schemeClr val="tx2"/>
                </a:solidFill>
              </a:rPr>
              <a:t>Area code</a:t>
            </a:r>
          </a:p>
          <a:p>
            <a:pPr lvl="1" algn="l"/>
            <a:r>
              <a:rPr lang="en-US" dirty="0">
                <a:solidFill>
                  <a:schemeClr val="tx2"/>
                </a:solidFill>
              </a:rPr>
              <a:t>Accomplishments</a:t>
            </a:r>
          </a:p>
          <a:p>
            <a:pPr lvl="1" algn="l"/>
            <a:r>
              <a:rPr lang="en-US" dirty="0">
                <a:solidFill>
                  <a:schemeClr val="tx2"/>
                </a:solidFill>
              </a:rPr>
              <a:t>Hobbies</a:t>
            </a:r>
          </a:p>
          <a:p>
            <a:pPr algn="l"/>
            <a:endParaRPr lang="en-US" dirty="0"/>
          </a:p>
          <a:p>
            <a:endParaRPr lang="en-US" dirty="0"/>
          </a:p>
          <a:p>
            <a:endParaRPr lang="en-US" dirty="0"/>
          </a:p>
        </p:txBody>
      </p:sp>
    </p:spTree>
    <p:extLst>
      <p:ext uri="{BB962C8B-B14F-4D97-AF65-F5344CB8AC3E}">
        <p14:creationId xmlns:p14="http://schemas.microsoft.com/office/powerpoint/2010/main" val="416277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24805-5883-4008-B571-C78892589113}"/>
              </a:ext>
            </a:extLst>
          </p:cNvPr>
          <p:cNvSpPr>
            <a:spLocks noGrp="1"/>
          </p:cNvSpPr>
          <p:nvPr>
            <p:ph type="ctrTitle"/>
          </p:nvPr>
        </p:nvSpPr>
        <p:spPr>
          <a:xfrm>
            <a:off x="993643" y="205531"/>
            <a:ext cx="10513106" cy="1453014"/>
          </a:xfrm>
        </p:spPr>
        <p:txBody>
          <a:bodyPr>
            <a:normAutofit/>
          </a:bodyPr>
          <a:lstStyle/>
          <a:p>
            <a:pPr algn="l"/>
            <a:r>
              <a:rPr lang="en-US" sz="4400" b="1" dirty="0">
                <a:solidFill>
                  <a:schemeClr val="accent1">
                    <a:lumMod val="75000"/>
                  </a:schemeClr>
                </a:solidFill>
                <a:latin typeface="Calibri" panose="020F0502020204030204" pitchFamily="34" charset="0"/>
              </a:rPr>
              <a:t>LinkedIn Search Basics</a:t>
            </a:r>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2">
            <a:extLst>
              <a:ext uri="{FF2B5EF4-FFF2-40B4-BE49-F238E27FC236}">
                <a16:creationId xmlns:a16="http://schemas.microsoft.com/office/drawing/2014/main" id="{9D1DEC73-F49B-45E1-909C-0458B29CCF62}"/>
              </a:ext>
            </a:extLst>
          </p:cNvPr>
          <p:cNvSpPr txBox="1">
            <a:spLocks/>
          </p:cNvSpPr>
          <p:nvPr/>
        </p:nvSpPr>
        <p:spPr>
          <a:xfrm>
            <a:off x="1898941" y="1979837"/>
            <a:ext cx="870251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1">
                    <a:lumMod val="75000"/>
                  </a:schemeClr>
                </a:solidFill>
              </a:rPr>
              <a:t>Free Account = A sample of the full potential</a:t>
            </a:r>
          </a:p>
          <a:p>
            <a:pPr algn="l"/>
            <a:r>
              <a:rPr lang="en-US" dirty="0">
                <a:solidFill>
                  <a:schemeClr val="accent1">
                    <a:lumMod val="75000"/>
                  </a:schemeClr>
                </a:solidFill>
              </a:rPr>
              <a:t>Limited search available each month</a:t>
            </a:r>
          </a:p>
          <a:p>
            <a:pPr algn="l"/>
            <a:r>
              <a:rPr lang="en-US" dirty="0">
                <a:solidFill>
                  <a:schemeClr val="accent1">
                    <a:lumMod val="75000"/>
                  </a:schemeClr>
                </a:solidFill>
              </a:rPr>
              <a:t>Commercial Use = Your attempt to exceed free account limits</a:t>
            </a:r>
          </a:p>
          <a:p>
            <a:pPr algn="l"/>
            <a:r>
              <a:rPr lang="en-US" dirty="0">
                <a:solidFill>
                  <a:schemeClr val="accent1">
                    <a:lumMod val="75000"/>
                  </a:schemeClr>
                </a:solidFill>
              </a:rPr>
              <a:t>What counts toward your limit:</a:t>
            </a:r>
          </a:p>
          <a:p>
            <a:pPr marL="914400" lvl="1" indent="-457200" algn="l">
              <a:buFont typeface="+mj-lt"/>
              <a:buAutoNum type="arabicPeriod"/>
            </a:pPr>
            <a:r>
              <a:rPr lang="en-US" dirty="0">
                <a:solidFill>
                  <a:schemeClr val="accent1">
                    <a:lumMod val="75000"/>
                  </a:schemeClr>
                </a:solidFill>
              </a:rPr>
              <a:t>Searching for LinkedIn profiles on LinkedIn.com and mobile.</a:t>
            </a:r>
          </a:p>
          <a:p>
            <a:pPr marL="914400" lvl="1" indent="-457200" algn="l">
              <a:buFont typeface="+mj-lt"/>
              <a:buAutoNum type="arabicPeriod"/>
            </a:pPr>
            <a:r>
              <a:rPr lang="en-US" dirty="0">
                <a:solidFill>
                  <a:schemeClr val="accent1">
                    <a:lumMod val="75000"/>
                  </a:schemeClr>
                </a:solidFill>
              </a:rPr>
              <a:t>Viewing profiles of people who you aren’t connect to</a:t>
            </a:r>
          </a:p>
          <a:p>
            <a:pPr marL="914400" lvl="1" indent="-457200" algn="l">
              <a:buFont typeface="+mj-lt"/>
              <a:buAutoNum type="arabicPeriod"/>
            </a:pPr>
            <a:r>
              <a:rPr lang="en-US" dirty="0">
                <a:solidFill>
                  <a:schemeClr val="accent1">
                    <a:lumMod val="75000"/>
                  </a:schemeClr>
                </a:solidFill>
              </a:rPr>
              <a:t>Searching outside of your network</a:t>
            </a:r>
          </a:p>
          <a:p>
            <a:pPr marL="914400" lvl="1" indent="-457200" algn="l">
              <a:buFont typeface="+mj-lt"/>
              <a:buAutoNum type="arabicPeriod"/>
            </a:pPr>
            <a:r>
              <a:rPr lang="en-US" dirty="0">
                <a:solidFill>
                  <a:schemeClr val="accent1">
                    <a:lumMod val="75000"/>
                  </a:schemeClr>
                </a:solidFill>
              </a:rPr>
              <a:t>Browsing LinkedIn profiles using the </a:t>
            </a:r>
            <a:r>
              <a:rPr lang="en-US" b="1" dirty="0">
                <a:solidFill>
                  <a:schemeClr val="accent1">
                    <a:lumMod val="75000"/>
                  </a:schemeClr>
                </a:solidFill>
              </a:rPr>
              <a:t>People Also Viewed</a:t>
            </a:r>
            <a:r>
              <a:rPr lang="en-US" dirty="0">
                <a:solidFill>
                  <a:schemeClr val="accent1">
                    <a:lumMod val="75000"/>
                  </a:schemeClr>
                </a:solidFill>
              </a:rPr>
              <a:t> section located on the right side of a profile.</a:t>
            </a:r>
          </a:p>
          <a:p>
            <a:pPr lvl="1"/>
            <a:endParaRPr lang="en-US" dirty="0"/>
          </a:p>
          <a:p>
            <a:pPr lvl="1"/>
            <a:endParaRPr lang="en-US" dirty="0"/>
          </a:p>
        </p:txBody>
      </p:sp>
    </p:spTree>
    <p:extLst>
      <p:ext uri="{BB962C8B-B14F-4D97-AF65-F5344CB8AC3E}">
        <p14:creationId xmlns:p14="http://schemas.microsoft.com/office/powerpoint/2010/main" val="72019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If It's Hip, It's Here (Archives): Ben's So New Money. A Close Look At The 100$ Redesign.">
            <a:extLst>
              <a:ext uri="{FF2B5EF4-FFF2-40B4-BE49-F238E27FC236}">
                <a16:creationId xmlns:a16="http://schemas.microsoft.com/office/drawing/2014/main" id="{C32FF6D5-1BE2-43B8-8EF5-BF638C009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118" y="49432"/>
            <a:ext cx="3866380" cy="3218226"/>
          </a:xfrm>
          <a:prstGeom prst="rect">
            <a:avLst/>
          </a:prstGeom>
        </p:spPr>
      </p:pic>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07D3E648-23A3-4A2E-8DE1-C8E84F3AEC36}"/>
              </a:ext>
            </a:extLst>
          </p:cNvPr>
          <p:cNvSpPr txBox="1">
            <a:spLocks/>
          </p:cNvSpPr>
          <p:nvPr/>
        </p:nvSpPr>
        <p:spPr>
          <a:xfrm>
            <a:off x="993643" y="205531"/>
            <a:ext cx="10513106" cy="1453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LinkedIn Search Tips</a:t>
            </a:r>
          </a:p>
        </p:txBody>
      </p:sp>
      <p:sp>
        <p:nvSpPr>
          <p:cNvPr id="50" name="Content Placeholder 2">
            <a:extLst>
              <a:ext uri="{FF2B5EF4-FFF2-40B4-BE49-F238E27FC236}">
                <a16:creationId xmlns:a16="http://schemas.microsoft.com/office/drawing/2014/main" id="{4218CB47-8500-43C1-BC91-97471845B555}"/>
              </a:ext>
            </a:extLst>
          </p:cNvPr>
          <p:cNvSpPr txBox="1">
            <a:spLocks/>
          </p:cNvSpPr>
          <p:nvPr/>
        </p:nvSpPr>
        <p:spPr>
          <a:xfrm>
            <a:off x="1976978" y="2065444"/>
            <a:ext cx="8546436" cy="40075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solidFill>
                  <a:schemeClr val="accent1">
                    <a:lumMod val="75000"/>
                  </a:schemeClr>
                </a:solidFill>
              </a:rPr>
              <a:t>Upgrade to a premium account</a:t>
            </a:r>
          </a:p>
          <a:p>
            <a:pPr lvl="1" algn="l"/>
            <a:endParaRPr lang="en-US" sz="3200" dirty="0">
              <a:solidFill>
                <a:schemeClr val="accent1">
                  <a:lumMod val="75000"/>
                </a:schemeClr>
              </a:solidFill>
            </a:endParaRPr>
          </a:p>
          <a:p>
            <a:pPr marL="914400" lvl="1" indent="-457200" algn="l">
              <a:buFont typeface="Wingdings" panose="05000000000000000000" pitchFamily="2" charset="2"/>
              <a:buChar char="ü"/>
            </a:pPr>
            <a:r>
              <a:rPr lang="en-US" sz="3200" dirty="0">
                <a:solidFill>
                  <a:schemeClr val="accent1">
                    <a:lumMod val="75000"/>
                  </a:schemeClr>
                </a:solidFill>
              </a:rPr>
              <a:t>Recruiter Lite 	$120 per month</a:t>
            </a:r>
          </a:p>
          <a:p>
            <a:pPr marL="914400" lvl="1" indent="-457200" algn="l">
              <a:buFont typeface="Wingdings" panose="05000000000000000000" pitchFamily="2" charset="2"/>
              <a:buChar char="ü"/>
            </a:pPr>
            <a:r>
              <a:rPr lang="en-US" sz="3200" dirty="0">
                <a:solidFill>
                  <a:schemeClr val="accent1">
                    <a:lumMod val="75000"/>
                  </a:schemeClr>
                </a:solidFill>
              </a:rPr>
              <a:t>Career 		$40 per month</a:t>
            </a:r>
          </a:p>
          <a:p>
            <a:pPr marL="914400" lvl="1" indent="-457200" algn="l">
              <a:buFont typeface="Wingdings" panose="05000000000000000000" pitchFamily="2" charset="2"/>
              <a:buChar char="ü"/>
            </a:pPr>
            <a:r>
              <a:rPr lang="en-US" sz="3200" dirty="0">
                <a:solidFill>
                  <a:schemeClr val="accent1">
                    <a:lumMod val="75000"/>
                  </a:schemeClr>
                </a:solidFill>
              </a:rPr>
              <a:t>Sales Navigator 	$80 per month</a:t>
            </a:r>
          </a:p>
          <a:p>
            <a:pPr marL="914400" lvl="1" indent="-457200" algn="l">
              <a:buFont typeface="Wingdings" panose="05000000000000000000" pitchFamily="2" charset="2"/>
              <a:buChar char="ü"/>
            </a:pPr>
            <a:r>
              <a:rPr lang="en-US" sz="3200" dirty="0">
                <a:solidFill>
                  <a:schemeClr val="accent1">
                    <a:lumMod val="75000"/>
                  </a:schemeClr>
                </a:solidFill>
              </a:rPr>
              <a:t>Business 		$56 per month</a:t>
            </a:r>
          </a:p>
          <a:p>
            <a:endParaRPr lang="en-US" dirty="0"/>
          </a:p>
          <a:p>
            <a:endParaRPr lang="en-US" dirty="0"/>
          </a:p>
        </p:txBody>
      </p:sp>
    </p:spTree>
    <p:extLst>
      <p:ext uri="{BB962C8B-B14F-4D97-AF65-F5344CB8AC3E}">
        <p14:creationId xmlns:p14="http://schemas.microsoft.com/office/powerpoint/2010/main" val="87077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993643" y="205531"/>
            <a:ext cx="10513106" cy="1032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Free LinkedIn Search</a:t>
            </a:r>
          </a:p>
        </p:txBody>
      </p:sp>
      <p:sp>
        <p:nvSpPr>
          <p:cNvPr id="50" name="Content Placeholder 2">
            <a:extLst>
              <a:ext uri="{FF2B5EF4-FFF2-40B4-BE49-F238E27FC236}">
                <a16:creationId xmlns:a16="http://schemas.microsoft.com/office/drawing/2014/main" id="{21907D64-FCB8-47BD-A276-CCAB6F9FDA47}"/>
              </a:ext>
            </a:extLst>
          </p:cNvPr>
          <p:cNvSpPr txBox="1">
            <a:spLocks/>
          </p:cNvSpPr>
          <p:nvPr/>
        </p:nvSpPr>
        <p:spPr>
          <a:xfrm>
            <a:off x="2242731" y="1443259"/>
            <a:ext cx="8986114" cy="461710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1">
                    <a:lumMod val="75000"/>
                  </a:schemeClr>
                </a:solidFill>
              </a:rPr>
              <a:t>Search 1</a:t>
            </a:r>
            <a:r>
              <a:rPr lang="en-US" baseline="30000" dirty="0">
                <a:solidFill>
                  <a:schemeClr val="accent1">
                    <a:lumMod val="75000"/>
                  </a:schemeClr>
                </a:solidFill>
              </a:rPr>
              <a:t>st</a:t>
            </a:r>
            <a:r>
              <a:rPr lang="en-US" dirty="0">
                <a:solidFill>
                  <a:schemeClr val="accent1">
                    <a:lumMod val="75000"/>
                  </a:schemeClr>
                </a:solidFill>
              </a:rPr>
              <a:t> degree connections</a:t>
            </a:r>
          </a:p>
          <a:p>
            <a:pPr algn="l"/>
            <a:r>
              <a:rPr lang="en-US" dirty="0">
                <a:solidFill>
                  <a:schemeClr val="accent1">
                    <a:lumMod val="75000"/>
                  </a:schemeClr>
                </a:solidFill>
              </a:rPr>
              <a:t>Searching profiles by name using the search box located at the top of every page on LinkedIn.com</a:t>
            </a:r>
          </a:p>
          <a:p>
            <a:pPr algn="l"/>
            <a:r>
              <a:rPr lang="en-US" dirty="0">
                <a:solidFill>
                  <a:schemeClr val="accent1">
                    <a:lumMod val="75000"/>
                  </a:schemeClr>
                </a:solidFill>
              </a:rPr>
              <a:t>Post jobs on your personal account - examples</a:t>
            </a:r>
          </a:p>
          <a:p>
            <a:pPr algn="l"/>
            <a:r>
              <a:rPr lang="en-US" dirty="0">
                <a:solidFill>
                  <a:schemeClr val="accent1">
                    <a:lumMod val="75000"/>
                  </a:schemeClr>
                </a:solidFill>
              </a:rPr>
              <a:t>Commenting on other posts – great way to start a conversation</a:t>
            </a:r>
          </a:p>
          <a:p>
            <a:pPr algn="l"/>
            <a:r>
              <a:rPr lang="en-US" dirty="0">
                <a:solidFill>
                  <a:schemeClr val="accent1">
                    <a:lumMod val="75000"/>
                  </a:schemeClr>
                </a:solidFill>
              </a:rPr>
              <a:t>Share content about jobs, company, industry, roles…</a:t>
            </a:r>
          </a:p>
          <a:p>
            <a:pPr algn="l"/>
            <a:r>
              <a:rPr lang="en-US" dirty="0">
                <a:solidFill>
                  <a:schemeClr val="accent1">
                    <a:lumMod val="75000"/>
                  </a:schemeClr>
                </a:solidFill>
              </a:rPr>
              <a:t>Searching for jobs on the jobs page – jobs that you hire</a:t>
            </a:r>
          </a:p>
          <a:p>
            <a:pPr algn="l"/>
            <a:r>
              <a:rPr lang="en-US" dirty="0">
                <a:solidFill>
                  <a:schemeClr val="accent1">
                    <a:lumMod val="75000"/>
                  </a:schemeClr>
                </a:solidFill>
              </a:rPr>
              <a:t>Search companies – competition or those that hire similarly</a:t>
            </a:r>
          </a:p>
          <a:p>
            <a:pPr algn="l"/>
            <a:r>
              <a:rPr lang="en-US" dirty="0">
                <a:solidFill>
                  <a:schemeClr val="accent1">
                    <a:lumMod val="75000"/>
                  </a:schemeClr>
                </a:solidFill>
              </a:rPr>
              <a:t>Search posts – degrees, licenses, certs, topics, industry</a:t>
            </a:r>
          </a:p>
          <a:p>
            <a:pPr algn="l"/>
            <a:r>
              <a:rPr lang="en-US" dirty="0">
                <a:solidFill>
                  <a:schemeClr val="accent1">
                    <a:lumMod val="75000"/>
                  </a:schemeClr>
                </a:solidFill>
              </a:rPr>
              <a:t>Search events – professions or industries </a:t>
            </a:r>
          </a:p>
          <a:p>
            <a:pPr algn="l"/>
            <a:r>
              <a:rPr lang="en-US" dirty="0">
                <a:solidFill>
                  <a:schemeClr val="accent1">
                    <a:lumMod val="75000"/>
                  </a:schemeClr>
                </a:solidFill>
              </a:rPr>
              <a:t>Join relevant groups – industries and professions that you hire</a:t>
            </a:r>
          </a:p>
          <a:p>
            <a:endParaRPr lang="en-US" dirty="0"/>
          </a:p>
          <a:p>
            <a:endParaRPr lang="en-US" dirty="0"/>
          </a:p>
        </p:txBody>
      </p:sp>
    </p:spTree>
    <p:extLst>
      <p:ext uri="{BB962C8B-B14F-4D97-AF65-F5344CB8AC3E}">
        <p14:creationId xmlns:p14="http://schemas.microsoft.com/office/powerpoint/2010/main" val="291583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3200" dirty="0"/>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1142933" y="293417"/>
            <a:ext cx="10513106" cy="1453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LinkedIn Sharing Tips</a:t>
            </a:r>
          </a:p>
        </p:txBody>
      </p:sp>
      <p:sp>
        <p:nvSpPr>
          <p:cNvPr id="51" name="Rectangle 50">
            <a:extLst>
              <a:ext uri="{FF2B5EF4-FFF2-40B4-BE49-F238E27FC236}">
                <a16:creationId xmlns:a16="http://schemas.microsoft.com/office/drawing/2014/main" id="{76ACB231-12D3-4D30-8E8E-E6380BC8C7D5}"/>
              </a:ext>
            </a:extLst>
          </p:cNvPr>
          <p:cNvSpPr/>
          <p:nvPr/>
        </p:nvSpPr>
        <p:spPr>
          <a:xfrm>
            <a:off x="1742909" y="2169402"/>
            <a:ext cx="4747518" cy="1384995"/>
          </a:xfrm>
          <a:prstGeom prst="rect">
            <a:avLst/>
          </a:prstGeom>
        </p:spPr>
        <p:txBody>
          <a:bodyPr wrap="none">
            <a:spAutoFit/>
          </a:bodyPr>
          <a:lstStyle/>
          <a:p>
            <a:r>
              <a:rPr lang="en-US" sz="2800" dirty="0">
                <a:solidFill>
                  <a:schemeClr val="accent1">
                    <a:lumMod val="75000"/>
                  </a:schemeClr>
                </a:solidFill>
              </a:rPr>
              <a:t>If your agency posts jobs or </a:t>
            </a:r>
          </a:p>
          <a:p>
            <a:r>
              <a:rPr lang="en-US" sz="2800" dirty="0">
                <a:solidFill>
                  <a:schemeClr val="accent1">
                    <a:lumMod val="75000"/>
                  </a:schemeClr>
                </a:solidFill>
              </a:rPr>
              <a:t>content, like it, share it, send it </a:t>
            </a:r>
          </a:p>
          <a:p>
            <a:r>
              <a:rPr lang="en-US" sz="2800" dirty="0">
                <a:solidFill>
                  <a:schemeClr val="accent1">
                    <a:lumMod val="75000"/>
                  </a:schemeClr>
                </a:solidFill>
              </a:rPr>
              <a:t>and comment…</a:t>
            </a:r>
          </a:p>
        </p:txBody>
      </p:sp>
      <p:pic>
        <p:nvPicPr>
          <p:cNvPr id="52" name="Content Placeholder 3">
            <a:extLst>
              <a:ext uri="{FF2B5EF4-FFF2-40B4-BE49-F238E27FC236}">
                <a16:creationId xmlns:a16="http://schemas.microsoft.com/office/drawing/2014/main" id="{9F6A1B4A-DC47-43AF-9CA6-83B373004B85}"/>
              </a:ext>
            </a:extLst>
          </p:cNvPr>
          <p:cNvPicPr>
            <a:picLocks noChangeAspect="1"/>
          </p:cNvPicPr>
          <p:nvPr/>
        </p:nvPicPr>
        <p:blipFill>
          <a:blip r:embed="rId2"/>
          <a:stretch>
            <a:fillRect/>
          </a:stretch>
        </p:blipFill>
        <p:spPr>
          <a:xfrm>
            <a:off x="6722665" y="1616993"/>
            <a:ext cx="4296057" cy="435133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3237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876C430-9B3A-4107-ACD2-7267205C8042}"/>
              </a:ext>
            </a:extLst>
          </p:cNvPr>
          <p:cNvSpPr>
            <a:spLocks noGrp="1"/>
          </p:cNvSpPr>
          <p:nvPr>
            <p:ph type="subTitle" idx="1"/>
          </p:nvPr>
        </p:nvSpPr>
        <p:spPr>
          <a:xfrm>
            <a:off x="2048231" y="2233345"/>
            <a:ext cx="8702510" cy="4218806"/>
          </a:xfrm>
        </p:spPr>
        <p:txBody>
          <a:bodyPr anchor="t">
            <a:normAutofit/>
          </a:bodyPr>
          <a:lstStyle/>
          <a:p>
            <a:pPr marL="342900" indent="-342900" algn="l">
              <a:lnSpc>
                <a:spcPct val="105000"/>
              </a:lnSpc>
              <a:spcBef>
                <a:spcPts val="0"/>
              </a:spcBef>
              <a:spcAft>
                <a:spcPts val="800"/>
              </a:spcAft>
              <a:buFont typeface="Symbol" panose="05050102010706020507" pitchFamily="18" charset="2"/>
              <a:buChar char=""/>
            </a:pPr>
            <a:endParaRPr lang="en-US" sz="2200" dirty="0">
              <a:solidFill>
                <a:schemeClr val="tx2">
                  <a:lumMod val="75000"/>
                </a:schemeClr>
              </a:solidFill>
              <a:effectLst/>
              <a:latin typeface="Calibri" panose="020F0502020204030204" pitchFamily="34" charset="0"/>
              <a:ea typeface="Times New Roman" panose="02020603050405020304" pitchFamily="18" charset="0"/>
            </a:endParaRPr>
          </a:p>
          <a:p>
            <a:pPr algn="l">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algn="l"/>
            <a:endParaRPr lang="en-US" sz="2800" dirty="0">
              <a:solidFill>
                <a:schemeClr val="accent1">
                  <a:lumMod val="75000"/>
                </a:schemeClr>
              </a:solidFill>
            </a:endParaRPr>
          </a:p>
        </p:txBody>
      </p:sp>
      <p:sp>
        <p:nvSpPr>
          <p:cNvPr id="46"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2">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4"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D4439401-80F9-4978-9E2D-1E610ECCB905}"/>
              </a:ext>
            </a:extLst>
          </p:cNvPr>
          <p:cNvSpPr txBox="1">
            <a:spLocks/>
          </p:cNvSpPr>
          <p:nvPr/>
        </p:nvSpPr>
        <p:spPr>
          <a:xfrm>
            <a:off x="1172500" y="306115"/>
            <a:ext cx="10513106" cy="14530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accent1">
                    <a:lumMod val="75000"/>
                  </a:schemeClr>
                </a:solidFill>
                <a:latin typeface="Calibri" panose="020F0502020204030204" pitchFamily="34" charset="0"/>
              </a:rPr>
              <a:t>LinkedIn Posting Tips</a:t>
            </a:r>
          </a:p>
        </p:txBody>
      </p:sp>
      <p:sp>
        <p:nvSpPr>
          <p:cNvPr id="50" name="Content Placeholder 2">
            <a:extLst>
              <a:ext uri="{FF2B5EF4-FFF2-40B4-BE49-F238E27FC236}">
                <a16:creationId xmlns:a16="http://schemas.microsoft.com/office/drawing/2014/main" id="{2CB0F0DB-65B4-4785-BEB5-1EF953E83640}"/>
              </a:ext>
            </a:extLst>
          </p:cNvPr>
          <p:cNvSpPr txBox="1">
            <a:spLocks/>
          </p:cNvSpPr>
          <p:nvPr/>
        </p:nvSpPr>
        <p:spPr>
          <a:xfrm>
            <a:off x="1617954" y="1855311"/>
            <a:ext cx="5497286" cy="20879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1">
                    <a:lumMod val="75000"/>
                  </a:schemeClr>
                </a:solidFill>
              </a:rPr>
              <a:t>Share jobs or content</a:t>
            </a:r>
          </a:p>
          <a:p>
            <a:pPr algn="l"/>
            <a:r>
              <a:rPr lang="en-US" sz="2800" dirty="0">
                <a:solidFill>
                  <a:schemeClr val="accent1">
                    <a:lumMod val="75000"/>
                  </a:schemeClr>
                </a:solidFill>
              </a:rPr>
              <a:t>What works about this post?</a:t>
            </a:r>
          </a:p>
          <a:p>
            <a:endParaRPr lang="en-US" dirty="0"/>
          </a:p>
        </p:txBody>
      </p:sp>
      <p:pic>
        <p:nvPicPr>
          <p:cNvPr id="54" name="Picture 53" descr="WhatsApp as a learning and support tool – Refugee Learning Stories">
            <a:extLst>
              <a:ext uri="{FF2B5EF4-FFF2-40B4-BE49-F238E27FC236}">
                <a16:creationId xmlns:a16="http://schemas.microsoft.com/office/drawing/2014/main" id="{2A1EE72E-AB25-4A88-92A9-E0B0B050EA9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2551" y="451803"/>
            <a:ext cx="834815" cy="834815"/>
          </a:xfrm>
          <a:prstGeom prst="rect">
            <a:avLst/>
          </a:prstGeom>
        </p:spPr>
      </p:pic>
      <p:pic>
        <p:nvPicPr>
          <p:cNvPr id="53" name="Picture 52">
            <a:extLst>
              <a:ext uri="{FF2B5EF4-FFF2-40B4-BE49-F238E27FC236}">
                <a16:creationId xmlns:a16="http://schemas.microsoft.com/office/drawing/2014/main" id="{3C794D39-E1B5-4F34-8667-8AAE66E64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184" y="659426"/>
            <a:ext cx="4977712" cy="5792725"/>
          </a:xfrm>
          <a:prstGeom prst="rect">
            <a:avLst/>
          </a:prstGeom>
          <a:ln>
            <a:solidFill>
              <a:schemeClr val="tx2"/>
            </a:solidFill>
          </a:ln>
          <a:effectLst/>
        </p:spPr>
      </p:pic>
    </p:spTree>
    <p:extLst>
      <p:ext uri="{BB962C8B-B14F-4D97-AF65-F5344CB8AC3E}">
        <p14:creationId xmlns:p14="http://schemas.microsoft.com/office/powerpoint/2010/main" val="1945415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24151</TotalTime>
  <Words>1111</Words>
  <Application>Microsoft Office PowerPoint</Application>
  <PresentationFormat>Widescreen</PresentationFormat>
  <Paragraphs>166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-apple-system</vt:lpstr>
      <vt:lpstr>Arial</vt:lpstr>
      <vt:lpstr>Calibri</vt:lpstr>
      <vt:lpstr>Calibri Light</vt:lpstr>
      <vt:lpstr>Symbol</vt:lpstr>
      <vt:lpstr>Wingdings</vt:lpstr>
      <vt:lpstr>Office Theme</vt:lpstr>
      <vt:lpstr>Recruiting through the Great Resignation:  Best Practices from Private Sector Recruiting Part 2</vt:lpstr>
      <vt:lpstr>PowerPoint Presentation</vt:lpstr>
      <vt:lpstr>Finding Candidates</vt:lpstr>
      <vt:lpstr>Keywords</vt:lpstr>
      <vt:lpstr>LinkedIn Search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through the Great Resignation:  Best Practices from Private Sector Recruiting</dc:title>
  <dc:creator>Richards, Sue Ann (OFM)</dc:creator>
  <cp:lastModifiedBy>Richards, Sue Ann (OFM)</cp:lastModifiedBy>
  <cp:revision>114</cp:revision>
  <dcterms:created xsi:type="dcterms:W3CDTF">2021-11-02T21:45:18Z</dcterms:created>
  <dcterms:modified xsi:type="dcterms:W3CDTF">2021-12-06T00:38:42Z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2021-11-02T22:27:21Z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62a72356-196c-4640-a753-a97876d7a0f9</vt:lpwstr>
  </property>
  <property fmtid="{D5CDD505-2E9C-101B-9397-08002B2CF9AE}" pid="8" name="MSIP_Label_1520fa42-cf58-4c22-8b93-58cf1d3bd1cb_ContentBits">
    <vt:lpwstr>0</vt:lpwstr>
  </property>
</Properties>
</file>