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310" r:id="rId6"/>
    <p:sldId id="262" r:id="rId7"/>
    <p:sldId id="265" r:id="rId8"/>
    <p:sldId id="287" r:id="rId9"/>
    <p:sldId id="282" r:id="rId10"/>
    <p:sldId id="309" r:id="rId11"/>
    <p:sldId id="308" r:id="rId12"/>
    <p:sldId id="280" r:id="rId13"/>
    <p:sldId id="269" r:id="rId14"/>
    <p:sldId id="281" r:id="rId15"/>
    <p:sldId id="290" r:id="rId16"/>
    <p:sldId id="275" r:id="rId17"/>
    <p:sldId id="297" r:id="rId18"/>
    <p:sldId id="298" r:id="rId19"/>
    <p:sldId id="299" r:id="rId20"/>
    <p:sldId id="292" r:id="rId21"/>
    <p:sldId id="301" r:id="rId22"/>
    <p:sldId id="274" r:id="rId23"/>
    <p:sldId id="293" r:id="rId24"/>
    <p:sldId id="288" r:id="rId25"/>
    <p:sldId id="291" r:id="rId26"/>
    <p:sldId id="294" r:id="rId27"/>
    <p:sldId id="306" r:id="rId28"/>
    <p:sldId id="289" r:id="rId29"/>
    <p:sldId id="295" r:id="rId30"/>
    <p:sldId id="305" r:id="rId31"/>
    <p:sldId id="307" r:id="rId32"/>
    <p:sldId id="296" r:id="rId33"/>
    <p:sldId id="304" r:id="rId34"/>
    <p:sldId id="303" r:id="rId35"/>
    <p:sldId id="286" r:id="rId36"/>
    <p:sldId id="276" r:id="rId37"/>
    <p:sldId id="300" r:id="rId38"/>
    <p:sldId id="268" r:id="rId39"/>
    <p:sldId id="312" r:id="rId40"/>
    <p:sldId id="311" r:id="rId4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33F"/>
    <a:srgbClr val="032B6D"/>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95" autoAdjust="0"/>
  </p:normalViewPr>
  <p:slideViewPr>
    <p:cSldViewPr>
      <p:cViewPr varScale="1">
        <p:scale>
          <a:sx n="51" d="100"/>
          <a:sy n="51" d="100"/>
        </p:scale>
        <p:origin x="-105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56"/>
    </p:cViewPr>
  </p:sorterViewPr>
  <p:notesViewPr>
    <p:cSldViewPr>
      <p:cViewPr>
        <p:scale>
          <a:sx n="82" d="100"/>
          <a:sy n="82" d="100"/>
        </p:scale>
        <p:origin x="-3894" y="-34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73B12D4-2434-4128-B9AE-9AB6103B8ED1}" type="datetimeFigureOut">
              <a:rPr lang="en-US" smtClean="0"/>
              <a:t>9/26/2016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E1A7266C-4550-4AA7-8ED4-C1DF90E6F06B}" type="slidenum">
              <a:rPr lang="en-US" smtClean="0"/>
              <a:t>‹#›</a:t>
            </a:fld>
            <a:endParaRPr lang="en-US"/>
          </a:p>
        </p:txBody>
      </p:sp>
    </p:spTree>
    <p:extLst>
      <p:ext uri="{BB962C8B-B14F-4D97-AF65-F5344CB8AC3E}">
        <p14:creationId xmlns:p14="http://schemas.microsoft.com/office/powerpoint/2010/main" val="2171296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3" tIns="46657" rIns="93313" bIns="46657" rtlCol="0"/>
          <a:lstStyle>
            <a:lvl1pPr algn="r">
              <a:defRPr sz="1200"/>
            </a:lvl1pPr>
          </a:lstStyle>
          <a:p>
            <a:fld id="{5294D073-375B-4414-951B-1CB3216E2BB8}" type="datetimeFigureOut">
              <a:rPr lang="en-US" smtClean="0"/>
              <a:pPr/>
              <a:t>9/26/2016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3" tIns="46657" rIns="93313" bIns="466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3" tIns="46657" rIns="93313" bIns="46657" rtlCol="0" anchor="b"/>
          <a:lstStyle>
            <a:lvl1pPr algn="r">
              <a:defRPr sz="1200"/>
            </a:lvl1pPr>
          </a:lstStyle>
          <a:p>
            <a:fld id="{906C41FE-50D3-409A-B028-0F48A32A3A64}" type="slidenum">
              <a:rPr lang="en-US" smtClean="0"/>
              <a:pPr/>
              <a:t>‹#›</a:t>
            </a:fld>
            <a:endParaRPr lang="en-US"/>
          </a:p>
        </p:txBody>
      </p:sp>
    </p:spTree>
    <p:extLst>
      <p:ext uri="{BB962C8B-B14F-4D97-AF65-F5344CB8AC3E}">
        <p14:creationId xmlns:p14="http://schemas.microsoft.com/office/powerpoint/2010/main" val="427845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bass.ofm.wa.gov/basslogon_tr/default.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bass.ofm.wa.gov/basslogon_tr/default.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a:t>
            </a:fld>
            <a:endParaRPr lang="en-US"/>
          </a:p>
        </p:txBody>
      </p:sp>
    </p:spTree>
    <p:extLst>
      <p:ext uri="{BB962C8B-B14F-4D97-AF65-F5344CB8AC3E}">
        <p14:creationId xmlns:p14="http://schemas.microsoft.com/office/powerpoint/2010/main" val="398489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10</a:t>
            </a:fld>
            <a:endParaRPr lang="en-US"/>
          </a:p>
        </p:txBody>
      </p:sp>
    </p:spTree>
    <p:extLst>
      <p:ext uri="{BB962C8B-B14F-4D97-AF65-F5344CB8AC3E}">
        <p14:creationId xmlns:p14="http://schemas.microsoft.com/office/powerpoint/2010/main" val="973307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11</a:t>
            </a:fld>
            <a:endParaRPr lang="en-US"/>
          </a:p>
        </p:txBody>
      </p:sp>
    </p:spTree>
    <p:extLst>
      <p:ext uri="{BB962C8B-B14F-4D97-AF65-F5344CB8AC3E}">
        <p14:creationId xmlns:p14="http://schemas.microsoft.com/office/powerpoint/2010/main" val="424333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components to the Capital Budget effort.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12</a:t>
            </a:fld>
            <a:endParaRPr lang="en-US"/>
          </a:p>
        </p:txBody>
      </p:sp>
    </p:spTree>
    <p:extLst>
      <p:ext uri="{BB962C8B-B14F-4D97-AF65-F5344CB8AC3E}">
        <p14:creationId xmlns:p14="http://schemas.microsoft.com/office/powerpoint/2010/main" val="218605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13</a:t>
            </a:fld>
            <a:endParaRPr lang="en-US"/>
          </a:p>
        </p:txBody>
      </p:sp>
    </p:spTree>
    <p:extLst>
      <p:ext uri="{BB962C8B-B14F-4D97-AF65-F5344CB8AC3E}">
        <p14:creationId xmlns:p14="http://schemas.microsoft.com/office/powerpoint/2010/main" val="737965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76835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14</a:t>
            </a:fld>
            <a:endParaRPr lang="en-US"/>
          </a:p>
        </p:txBody>
      </p:sp>
    </p:spTree>
    <p:extLst>
      <p:ext uri="{BB962C8B-B14F-4D97-AF65-F5344CB8AC3E}">
        <p14:creationId xmlns:p14="http://schemas.microsoft.com/office/powerpoint/2010/main" val="385791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15</a:t>
            </a:fld>
            <a:endParaRPr lang="en-US"/>
          </a:p>
        </p:txBody>
      </p:sp>
    </p:spTree>
    <p:extLst>
      <p:ext uri="{BB962C8B-B14F-4D97-AF65-F5344CB8AC3E}">
        <p14:creationId xmlns:p14="http://schemas.microsoft.com/office/powerpoint/2010/main" val="1727391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16</a:t>
            </a:fld>
            <a:endParaRPr lang="en-US"/>
          </a:p>
        </p:txBody>
      </p:sp>
    </p:spTree>
    <p:extLst>
      <p:ext uri="{BB962C8B-B14F-4D97-AF65-F5344CB8AC3E}">
        <p14:creationId xmlns:p14="http://schemas.microsoft.com/office/powerpoint/2010/main" val="406073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17</a:t>
            </a:fld>
            <a:endParaRPr lang="en-US"/>
          </a:p>
        </p:txBody>
      </p:sp>
    </p:spTree>
    <p:extLst>
      <p:ext uri="{BB962C8B-B14F-4D97-AF65-F5344CB8AC3E}">
        <p14:creationId xmlns:p14="http://schemas.microsoft.com/office/powerpoint/2010/main" val="345304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18</a:t>
            </a:fld>
            <a:endParaRPr lang="en-US"/>
          </a:p>
        </p:txBody>
      </p:sp>
    </p:spTree>
    <p:extLst>
      <p:ext uri="{BB962C8B-B14F-4D97-AF65-F5344CB8AC3E}">
        <p14:creationId xmlns:p14="http://schemas.microsoft.com/office/powerpoint/2010/main" val="415551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r>
              <a:rPr lang="en-US" dirty="0" smtClean="0"/>
              <a:t>exercise</a:t>
            </a:r>
          </a:p>
          <a:p>
            <a:r>
              <a:rPr lang="en-US" u="sng" dirty="0">
                <a:hlinkClick r:id="rId3"/>
              </a:rPr>
              <a:t>http://bass.ofm.wa.gov/basslogon_tr/default.aspx</a:t>
            </a:r>
            <a:endParaRPr lang="en-US" dirty="0"/>
          </a:p>
          <a:p>
            <a:endParaRPr lang="en-US" dirty="0"/>
          </a:p>
          <a:p>
            <a:r>
              <a:rPr lang="en-US" dirty="0"/>
              <a:t>Questions for after:</a:t>
            </a:r>
          </a:p>
          <a:p>
            <a:r>
              <a:rPr lang="en-US" dirty="0"/>
              <a:t>What role can create a version? – budget operations &amp; Edit Access user</a:t>
            </a:r>
          </a:p>
          <a:p>
            <a:r>
              <a:rPr lang="en-US" dirty="0"/>
              <a:t>What role uses the version? – Division user</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19</a:t>
            </a:fld>
            <a:endParaRPr lang="en-US"/>
          </a:p>
        </p:txBody>
      </p:sp>
    </p:spTree>
    <p:extLst>
      <p:ext uri="{BB962C8B-B14F-4D97-AF65-F5344CB8AC3E}">
        <p14:creationId xmlns:p14="http://schemas.microsoft.com/office/powerpoint/2010/main" val="382886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9474" name="Rectangle 2"/>
          <p:cNvSpPr>
            <a:spLocks noGrp="1" noRot="1" noChangeAspect="1" noChangeArrowheads="1" noTextEdit="1"/>
          </p:cNvSpPr>
          <p:nvPr>
            <p:ph type="sldImg"/>
          </p:nvPr>
        </p:nvSpPr>
        <p:spPr>
          <a:ln/>
        </p:spPr>
      </p:sp>
      <p:sp>
        <p:nvSpPr>
          <p:cNvPr id="5" name="Rectangle 6"/>
          <p:cNvSpPr>
            <a:spLocks noGrp="1" noChangeArrowheads="1"/>
          </p:cNvSpPr>
          <p:nvPr>
            <p:ph type="body" sz="quarter" idx="10"/>
          </p:nvPr>
        </p:nvSpPr>
        <p:spPr>
          <a:xfrm>
            <a:off x="702310" y="4421824"/>
            <a:ext cx="5618480" cy="4652326"/>
          </a:xfrm>
          <a:noFill/>
          <a:ln w="9525"/>
        </p:spPr>
        <p:txBody>
          <a:bodyPr>
            <a:normAutofit/>
          </a:bodyPr>
          <a:lstStyle/>
          <a:p>
            <a:pPr eaLnBrk="1" hangingPunct="1"/>
            <a:r>
              <a:rPr lang="en-US" sz="1600" b="1" dirty="0" smtClean="0"/>
              <a:t>Instructor: </a:t>
            </a:r>
          </a:p>
          <a:p>
            <a:r>
              <a:rPr lang="en-US" sz="1600" b="1" dirty="0"/>
              <a:t>Introduction:  </a:t>
            </a:r>
            <a:r>
              <a:rPr lang="en-US" sz="1600" dirty="0"/>
              <a:t>Name, Restrooms, Participant Lounge, Back Door, Computers &amp; Cell </a:t>
            </a:r>
            <a:r>
              <a:rPr lang="en-US" sz="1600" dirty="0" smtClean="0"/>
              <a:t>Phones, emergency exit, classroom number. Visitors  from OFM</a:t>
            </a:r>
            <a:endParaRPr lang="en-US" sz="1600" dirty="0"/>
          </a:p>
          <a:p>
            <a:pPr eaLnBrk="1" hangingPunct="1"/>
            <a:endParaRPr lang="en-US" sz="1600" b="1" dirty="0" smtClean="0"/>
          </a:p>
          <a:p>
            <a:pPr eaLnBrk="1" hangingPunct="1"/>
            <a:r>
              <a:rPr lang="en-US" sz="1600" b="1" dirty="0" smtClean="0"/>
              <a:t>Participant intro’s – Name, Agency &amp; Color - </a:t>
            </a:r>
            <a:r>
              <a:rPr lang="en-US" sz="1600" dirty="0" smtClean="0"/>
              <a:t>what color represents you?  </a:t>
            </a:r>
            <a:r>
              <a:rPr lang="en-US" sz="1600" b="1" dirty="0" smtClean="0"/>
              <a:t> </a:t>
            </a:r>
            <a:r>
              <a:rPr lang="en-US" sz="1600" dirty="0" smtClean="0"/>
              <a:t>Red, Orange, Yellow, Green, Blue, or Purple.</a:t>
            </a:r>
          </a:p>
          <a:p>
            <a:pPr eaLnBrk="1" hangingPunct="1"/>
            <a:endParaRPr lang="en-US" sz="1600" b="1" dirty="0"/>
          </a:p>
          <a:p>
            <a:pPr eaLnBrk="1" hangingPunct="1"/>
            <a:r>
              <a:rPr lang="en-US" sz="1600" b="1" dirty="0" smtClean="0"/>
              <a:t>Capital Budget System (CBS) </a:t>
            </a:r>
            <a:endParaRPr lang="en-US" sz="1600" b="1" dirty="0"/>
          </a:p>
          <a:p>
            <a:r>
              <a:rPr lang="en-US" sz="1600" dirty="0" smtClean="0"/>
              <a:t>Raise your hands</a:t>
            </a:r>
          </a:p>
          <a:p>
            <a:r>
              <a:rPr lang="en-US" sz="1600" dirty="0" smtClean="0"/>
              <a:t>How </a:t>
            </a:r>
            <a:r>
              <a:rPr lang="en-US" sz="1600" dirty="0"/>
              <a:t>many of you are familiar with the Capital Budget </a:t>
            </a:r>
            <a:r>
              <a:rPr lang="en-US" sz="1600" dirty="0" smtClean="0"/>
              <a:t>process ?</a:t>
            </a:r>
            <a:endParaRPr lang="en-US" sz="1600" dirty="0"/>
          </a:p>
          <a:p>
            <a:pPr eaLnBrk="1" hangingPunct="1"/>
            <a:r>
              <a:rPr lang="en-US" sz="1600" dirty="0" smtClean="0"/>
              <a:t>How </a:t>
            </a:r>
            <a:r>
              <a:rPr lang="en-US" sz="1600" dirty="0"/>
              <a:t>many of you have </a:t>
            </a:r>
            <a:r>
              <a:rPr lang="en-US" sz="1600" dirty="0" smtClean="0"/>
              <a:t>done any work in the CBS system?</a:t>
            </a:r>
          </a:p>
          <a:p>
            <a:pPr eaLnBrk="1" hangingPunct="1"/>
            <a:endParaRPr lang="en-US" sz="1600" dirty="0" smtClean="0"/>
          </a:p>
          <a:p>
            <a:r>
              <a:rPr lang="en-US" sz="1600" b="1" dirty="0" smtClean="0"/>
              <a:t>Purpose</a:t>
            </a:r>
            <a:r>
              <a:rPr lang="en-US" sz="1600" b="1" dirty="0"/>
              <a:t>:</a:t>
            </a:r>
            <a:r>
              <a:rPr lang="en-US" sz="1600" dirty="0"/>
              <a:t>  The purpose of this course, is to </a:t>
            </a:r>
            <a:r>
              <a:rPr lang="en-US" sz="1600" dirty="0" smtClean="0"/>
              <a:t>help you </a:t>
            </a:r>
            <a:r>
              <a:rPr lang="en-US" sz="1600" dirty="0"/>
              <a:t>become </a:t>
            </a:r>
            <a:r>
              <a:rPr lang="en-US" sz="1600" dirty="0" smtClean="0"/>
              <a:t>familiar with using the CBS application. </a:t>
            </a:r>
            <a:endParaRPr lang="en-US" sz="1600" dirty="0"/>
          </a:p>
        </p:txBody>
      </p:sp>
    </p:spTree>
    <p:extLst>
      <p:ext uri="{BB962C8B-B14F-4D97-AF65-F5344CB8AC3E}">
        <p14:creationId xmlns:p14="http://schemas.microsoft.com/office/powerpoint/2010/main" val="324141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20</a:t>
            </a:fld>
            <a:endParaRPr lang="en-US"/>
          </a:p>
        </p:txBody>
      </p:sp>
    </p:spTree>
    <p:extLst>
      <p:ext uri="{BB962C8B-B14F-4D97-AF65-F5344CB8AC3E}">
        <p14:creationId xmlns:p14="http://schemas.microsoft.com/office/powerpoint/2010/main" val="957311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en-US" dirty="0" smtClean="0"/>
              <a:t>Establishing the project</a:t>
            </a:r>
          </a:p>
          <a:p>
            <a:pPr defTabSz="933126">
              <a:defRPr/>
            </a:pPr>
            <a:endParaRPr lang="en-US" dirty="0"/>
          </a:p>
          <a:p>
            <a:pPr defTabSz="933126">
              <a:defRPr/>
            </a:pPr>
            <a:r>
              <a:rPr lang="en-US" u="sng" dirty="0">
                <a:hlinkClick r:id="rId3"/>
              </a:rPr>
              <a:t>http://</a:t>
            </a:r>
            <a:r>
              <a:rPr lang="en-US" u="sng" dirty="0" smtClean="0">
                <a:hlinkClick r:id="rId3"/>
              </a:rPr>
              <a:t>bass.ofm.wa.gov/basslogon_tr/default.aspx</a:t>
            </a:r>
            <a:endParaRPr lang="en-US" u="sng" dirty="0" smtClean="0"/>
          </a:p>
          <a:p>
            <a:pPr defTabSz="933126">
              <a:defRPr/>
            </a:pPr>
            <a:endParaRPr lang="en-US" u="sng" dirty="0"/>
          </a:p>
          <a:p>
            <a:pPr defTabSz="933126">
              <a:defRPr/>
            </a:pPr>
            <a:r>
              <a:rPr lang="en-US" dirty="0" smtClean="0"/>
              <a:t>You may copy a project within a  version and also copy a project from one version to another – lesson 3 of tutorial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21</a:t>
            </a:fld>
            <a:endParaRPr lang="en-US"/>
          </a:p>
        </p:txBody>
      </p:sp>
    </p:spTree>
    <p:extLst>
      <p:ext uri="{BB962C8B-B14F-4D97-AF65-F5344CB8AC3E}">
        <p14:creationId xmlns:p14="http://schemas.microsoft.com/office/powerpoint/2010/main" val="2791952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exercise</a:t>
            </a:r>
          </a:p>
          <a:p>
            <a:endParaRPr lang="en-US" dirty="0" smtClean="0"/>
          </a:p>
          <a:p>
            <a:r>
              <a:rPr lang="en-US" dirty="0" smtClean="0"/>
              <a:t>Questions for after:</a:t>
            </a:r>
          </a:p>
          <a:p>
            <a:endParaRPr lang="en-US" dirty="0" smtClean="0"/>
          </a:p>
          <a:p>
            <a:r>
              <a:rPr lang="en-US" dirty="0" smtClean="0"/>
              <a:t>Q - What do you need to verify  when selecting the Biennium, Budget Type and Version?</a:t>
            </a:r>
          </a:p>
          <a:p>
            <a:r>
              <a:rPr lang="en-US" dirty="0" smtClean="0"/>
              <a:t>A - Working Versions is selected </a:t>
            </a:r>
          </a:p>
          <a:p>
            <a:endParaRPr lang="en-US" dirty="0"/>
          </a:p>
          <a:p>
            <a:r>
              <a:rPr lang="en-US" dirty="0" smtClean="0"/>
              <a:t>Q – What can you do to help with the funding of your project?</a:t>
            </a:r>
          </a:p>
          <a:p>
            <a:r>
              <a:rPr lang="en-US" dirty="0" smtClean="0"/>
              <a:t>A - Tell </a:t>
            </a:r>
            <a:r>
              <a:rPr lang="en-US" dirty="0"/>
              <a:t>the whole story </a:t>
            </a:r>
            <a:r>
              <a:rPr lang="en-US" dirty="0" smtClean="0"/>
              <a:t>as clearly as possible for people to understand your request</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22</a:t>
            </a:fld>
            <a:endParaRPr lang="en-US"/>
          </a:p>
        </p:txBody>
      </p:sp>
    </p:spTree>
    <p:extLst>
      <p:ext uri="{BB962C8B-B14F-4D97-AF65-F5344CB8AC3E}">
        <p14:creationId xmlns:p14="http://schemas.microsoft.com/office/powerpoint/2010/main" val="3828863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23</a:t>
            </a:fld>
            <a:endParaRPr lang="en-US"/>
          </a:p>
        </p:txBody>
      </p:sp>
    </p:spTree>
    <p:extLst>
      <p:ext uri="{BB962C8B-B14F-4D97-AF65-F5344CB8AC3E}">
        <p14:creationId xmlns:p14="http://schemas.microsoft.com/office/powerpoint/2010/main" val="2026582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a:t>
            </a:r>
            <a:r>
              <a:rPr lang="en-US" baseline="0" dirty="0" smtClean="0"/>
              <a:t> who has security in CBS can create an Unassociated Cost Estimate.</a:t>
            </a:r>
          </a:p>
          <a:p>
            <a:endParaRPr lang="en-US" baseline="0" dirty="0" smtClean="0"/>
          </a:p>
          <a:p>
            <a:r>
              <a:rPr lang="en-US" baseline="0" dirty="0" smtClean="0"/>
              <a:t>If you can create or enter data into a project you can create the Associated Cost Estimates or attach an Unassociated Cost Estimates.  (Facility Users cannot do this process.)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24</a:t>
            </a:fld>
            <a:endParaRPr lang="en-US"/>
          </a:p>
        </p:txBody>
      </p:sp>
    </p:spTree>
    <p:extLst>
      <p:ext uri="{BB962C8B-B14F-4D97-AF65-F5344CB8AC3E}">
        <p14:creationId xmlns:p14="http://schemas.microsoft.com/office/powerpoint/2010/main" val="3559961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show how to do an Unassociated and</a:t>
            </a:r>
            <a:r>
              <a:rPr lang="en-US" baseline="0" dirty="0" smtClean="0"/>
              <a:t> the Associated</a:t>
            </a:r>
            <a:r>
              <a:rPr lang="en-US" baseline="0" dirty="0" smtClean="0">
                <a:solidFill>
                  <a:srgbClr val="FF0000"/>
                </a:solidFill>
              </a:rPr>
              <a:t>.  </a:t>
            </a:r>
            <a:endParaRPr lang="en-US" baseline="0" dirty="0" smtClean="0"/>
          </a:p>
          <a:p>
            <a:r>
              <a:rPr lang="en-US" baseline="0" dirty="0" smtClean="0"/>
              <a:t>If more information is needed use the </a:t>
            </a:r>
            <a:r>
              <a:rPr lang="en-US" b="1" baseline="0" dirty="0" smtClean="0"/>
              <a:t>Tutorial </a:t>
            </a:r>
            <a:r>
              <a:rPr lang="en-US" baseline="0" dirty="0" smtClean="0"/>
              <a:t>instructions for each.</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25</a:t>
            </a:fld>
            <a:endParaRPr lang="en-US"/>
          </a:p>
        </p:txBody>
      </p:sp>
    </p:spTree>
    <p:extLst>
      <p:ext uri="{BB962C8B-B14F-4D97-AF65-F5344CB8AC3E}">
        <p14:creationId xmlns:p14="http://schemas.microsoft.com/office/powerpoint/2010/main" val="3828863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26</a:t>
            </a:fld>
            <a:endParaRPr lang="en-US"/>
          </a:p>
        </p:txBody>
      </p:sp>
    </p:spTree>
    <p:extLst>
      <p:ext uri="{BB962C8B-B14F-4D97-AF65-F5344CB8AC3E}">
        <p14:creationId xmlns:p14="http://schemas.microsoft.com/office/powerpoint/2010/main" val="1857605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Reappropriations</a:t>
            </a:r>
            <a:r>
              <a:rPr lang="en-US" dirty="0" smtClean="0"/>
              <a:t> come from your budget schedule.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27</a:t>
            </a:fld>
            <a:endParaRPr lang="en-US"/>
          </a:p>
        </p:txBody>
      </p:sp>
    </p:spTree>
    <p:extLst>
      <p:ext uri="{BB962C8B-B14F-4D97-AF65-F5344CB8AC3E}">
        <p14:creationId xmlns:p14="http://schemas.microsoft.com/office/powerpoint/2010/main" val="1845335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28</a:t>
            </a:fld>
            <a:endParaRPr lang="en-US"/>
          </a:p>
        </p:txBody>
      </p:sp>
    </p:spTree>
    <p:extLst>
      <p:ext uri="{BB962C8B-B14F-4D97-AF65-F5344CB8AC3E}">
        <p14:creationId xmlns:p14="http://schemas.microsoft.com/office/powerpoint/2010/main" val="1845335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10 year section has a Rounding Feature that can be done manually or automatically each time that you enter a change.</a:t>
            </a:r>
          </a:p>
          <a:p>
            <a:endParaRPr lang="en-US" baseline="0" dirty="0" smtClean="0"/>
          </a:p>
          <a:p>
            <a:r>
              <a:rPr lang="en-US" baseline="0" dirty="0" smtClean="0"/>
              <a:t>If you choose the Automatic Rounding you </a:t>
            </a:r>
            <a:r>
              <a:rPr lang="en-US" b="1" baseline="0" dirty="0" smtClean="0"/>
              <a:t>CANNOT UNDO </a:t>
            </a:r>
            <a:r>
              <a:rPr lang="en-US" baseline="0" dirty="0" smtClean="0"/>
              <a:t>it.</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29</a:t>
            </a:fld>
            <a:endParaRPr lang="en-US"/>
          </a:p>
        </p:txBody>
      </p:sp>
    </p:spTree>
    <p:extLst>
      <p:ext uri="{BB962C8B-B14F-4D97-AF65-F5344CB8AC3E}">
        <p14:creationId xmlns:p14="http://schemas.microsoft.com/office/powerpoint/2010/main" val="189067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a:t>
            </a:fld>
            <a:endParaRPr lang="en-US"/>
          </a:p>
        </p:txBody>
      </p:sp>
    </p:spTree>
    <p:extLst>
      <p:ext uri="{BB962C8B-B14F-4D97-AF65-F5344CB8AC3E}">
        <p14:creationId xmlns:p14="http://schemas.microsoft.com/office/powerpoint/2010/main" val="265796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30</a:t>
            </a:fld>
            <a:endParaRPr lang="en-US"/>
          </a:p>
        </p:txBody>
      </p:sp>
    </p:spTree>
    <p:extLst>
      <p:ext uri="{BB962C8B-B14F-4D97-AF65-F5344CB8AC3E}">
        <p14:creationId xmlns:p14="http://schemas.microsoft.com/office/powerpoint/2010/main" val="4211614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 report sample</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31</a:t>
            </a:fld>
            <a:endParaRPr lang="en-US"/>
          </a:p>
        </p:txBody>
      </p:sp>
    </p:spTree>
    <p:extLst>
      <p:ext uri="{BB962C8B-B14F-4D97-AF65-F5344CB8AC3E}">
        <p14:creationId xmlns:p14="http://schemas.microsoft.com/office/powerpoint/2010/main" val="681253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32</a:t>
            </a:fld>
            <a:endParaRPr lang="en-US"/>
          </a:p>
        </p:txBody>
      </p:sp>
    </p:spTree>
    <p:extLst>
      <p:ext uri="{BB962C8B-B14F-4D97-AF65-F5344CB8AC3E}">
        <p14:creationId xmlns:p14="http://schemas.microsoft.com/office/powerpoint/2010/main" val="1961542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33</a:t>
            </a:fld>
            <a:endParaRPr lang="en-US"/>
          </a:p>
        </p:txBody>
      </p:sp>
    </p:spTree>
    <p:extLst>
      <p:ext uri="{BB962C8B-B14F-4D97-AF65-F5344CB8AC3E}">
        <p14:creationId xmlns:p14="http://schemas.microsoft.com/office/powerpoint/2010/main" val="1471127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692150"/>
            <a:ext cx="4654550" cy="3490913"/>
          </a:xfrm>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06C41FE-50D3-409A-B028-0F48A32A3A64}" type="slidenum">
              <a:rPr lang="en-US" smtClean="0"/>
              <a:pPr/>
              <a:t>34</a:t>
            </a:fld>
            <a:endParaRPr lang="en-US"/>
          </a:p>
        </p:txBody>
      </p:sp>
    </p:spTree>
    <p:extLst>
      <p:ext uri="{BB962C8B-B14F-4D97-AF65-F5344CB8AC3E}">
        <p14:creationId xmlns:p14="http://schemas.microsoft.com/office/powerpoint/2010/main" val="435310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35</a:t>
            </a:fld>
            <a:endParaRPr lang="en-US"/>
          </a:p>
        </p:txBody>
      </p:sp>
    </p:spTree>
    <p:extLst>
      <p:ext uri="{BB962C8B-B14F-4D97-AF65-F5344CB8AC3E}">
        <p14:creationId xmlns:p14="http://schemas.microsoft.com/office/powerpoint/2010/main" val="3897267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36</a:t>
            </a:fld>
            <a:endParaRPr lang="en-US"/>
          </a:p>
        </p:txBody>
      </p:sp>
    </p:spTree>
    <p:extLst>
      <p:ext uri="{BB962C8B-B14F-4D97-AF65-F5344CB8AC3E}">
        <p14:creationId xmlns:p14="http://schemas.microsoft.com/office/powerpoint/2010/main" val="3897267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37</a:t>
            </a:fld>
            <a:endParaRPr lang="en-US"/>
          </a:p>
        </p:txBody>
      </p:sp>
    </p:spTree>
    <p:extLst>
      <p:ext uri="{BB962C8B-B14F-4D97-AF65-F5344CB8AC3E}">
        <p14:creationId xmlns:p14="http://schemas.microsoft.com/office/powerpoint/2010/main" val="147112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budget types these are a few of them</a:t>
            </a:r>
          </a:p>
          <a:p>
            <a:endParaRPr lang="en-US" dirty="0" smtClean="0"/>
          </a:p>
          <a:p>
            <a:r>
              <a:rPr lang="en-US" dirty="0" smtClean="0"/>
              <a:t>Today we will focus on the Capital Budgeting System</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a:t>
            </a:fld>
            <a:endParaRPr lang="en-US"/>
          </a:p>
        </p:txBody>
      </p:sp>
    </p:spTree>
    <p:extLst>
      <p:ext uri="{BB962C8B-B14F-4D97-AF65-F5344CB8AC3E}">
        <p14:creationId xmlns:p14="http://schemas.microsoft.com/office/powerpoint/2010/main" val="204891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a:t>
            </a:fld>
            <a:endParaRPr lang="en-US"/>
          </a:p>
        </p:txBody>
      </p:sp>
    </p:spTree>
    <p:extLst>
      <p:ext uri="{BB962C8B-B14F-4D97-AF65-F5344CB8AC3E}">
        <p14:creationId xmlns:p14="http://schemas.microsoft.com/office/powerpoint/2010/main" val="199322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you are using the correct web browser or use compatibility mode if using a higher version.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6</a:t>
            </a:fld>
            <a:endParaRPr lang="en-US"/>
          </a:p>
        </p:txBody>
      </p:sp>
    </p:spTree>
    <p:extLst>
      <p:ext uri="{BB962C8B-B14F-4D97-AF65-F5344CB8AC3E}">
        <p14:creationId xmlns:p14="http://schemas.microsoft.com/office/powerpoint/2010/main" val="119337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Authorization – must be from requestors Chief financial officer or Budget manager</a:t>
            </a:r>
          </a:p>
          <a:p>
            <a:pPr defTabSz="933237">
              <a:defRPr/>
            </a:pPr>
            <a:endParaRPr lang="en-US" dirty="0" smtClean="0"/>
          </a:p>
          <a:p>
            <a:pPr defTabSz="933237">
              <a:defRPr/>
            </a:pPr>
            <a:r>
              <a:rPr lang="en-US" dirty="0"/>
              <a:t>E-mail </a:t>
            </a:r>
            <a:r>
              <a:rPr lang="en-US" dirty="0" smtClean="0"/>
              <a:t>account must </a:t>
            </a:r>
            <a:r>
              <a:rPr lang="en-US" dirty="0"/>
              <a:t>be established for the new user before security can be established because the temporary password and logon id are sent to the user. </a:t>
            </a:r>
          </a:p>
          <a:p>
            <a:pPr defTabSz="933237">
              <a:defRPr/>
            </a:pPr>
            <a:endParaRPr lang="en-US" dirty="0" smtClean="0"/>
          </a:p>
          <a:p>
            <a:pPr defTabSz="933237">
              <a:defRPr/>
            </a:pPr>
            <a:r>
              <a:rPr lang="en-US" dirty="0" smtClean="0"/>
              <a:t>The </a:t>
            </a:r>
            <a:r>
              <a:rPr lang="en-US" dirty="0"/>
              <a:t>preferred method of communication is e-mail to the Solutions Center. </a:t>
            </a:r>
            <a:r>
              <a:rPr lang="en-US" dirty="0" smtClean="0"/>
              <a:t> Use of the fax feature on the form is limited</a:t>
            </a:r>
          </a:p>
          <a:p>
            <a:pPr defTabSz="933237">
              <a:defRPr/>
            </a:pPr>
            <a:endParaRPr lang="en-US" dirty="0"/>
          </a:p>
          <a:p>
            <a:pPr defTabSz="933237">
              <a:defRPr/>
            </a:pPr>
            <a:endParaRPr lang="en-US" dirty="0" smtClean="0"/>
          </a:p>
          <a:p>
            <a:pPr defTabSz="933237">
              <a:defRPr/>
            </a:pPr>
            <a:endParaRPr lang="en-US" dirty="0" smtClean="0"/>
          </a:p>
          <a:p>
            <a:pPr defTabSz="93323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7</a:t>
            </a:fld>
            <a:endParaRPr lang="en-US"/>
          </a:p>
        </p:txBody>
      </p:sp>
    </p:spTree>
    <p:extLst>
      <p:ext uri="{BB962C8B-B14F-4D97-AF65-F5344CB8AC3E}">
        <p14:creationId xmlns:p14="http://schemas.microsoft.com/office/powerpoint/2010/main" val="140162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review each of the four security roles individually at a high level</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8</a:t>
            </a:fld>
            <a:endParaRPr lang="en-US"/>
          </a:p>
        </p:txBody>
      </p:sp>
    </p:spTree>
    <p:extLst>
      <p:ext uri="{BB962C8B-B14F-4D97-AF65-F5344CB8AC3E}">
        <p14:creationId xmlns:p14="http://schemas.microsoft.com/office/powerpoint/2010/main" val="173592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C41FE-50D3-409A-B028-0F48A32A3A64}" type="slidenum">
              <a:rPr lang="en-US" smtClean="0"/>
              <a:pPr/>
              <a:t>9</a:t>
            </a:fld>
            <a:endParaRPr lang="en-US"/>
          </a:p>
        </p:txBody>
      </p:sp>
    </p:spTree>
    <p:extLst>
      <p:ext uri="{BB962C8B-B14F-4D97-AF65-F5344CB8AC3E}">
        <p14:creationId xmlns:p14="http://schemas.microsoft.com/office/powerpoint/2010/main" val="265252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55F68E32-C663-45EF-8330-B9E427FC4F2E}" type="datetime1">
              <a:rPr lang="en-US" smtClean="0"/>
              <a:t>9/26/2016</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60DB4807-89B9-40AA-86B6-F956B4E8B02A}" type="datetime1">
              <a:rPr lang="en-US" smtClean="0"/>
              <a:t>9/26/2016</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1CA90D2C-3181-4E7A-8DBE-B1863061327B}" type="datetime1">
              <a:rPr lang="en-US" smtClean="0"/>
              <a:t>9/26/2016</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5FBE2210-8206-4B81-9921-39845DFCE5FB}" type="datetime1">
              <a:rPr lang="en-US" smtClean="0"/>
              <a:t>9/26/2016</a:t>
            </a:fld>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1E627363-4337-4CBB-B79D-55D0432909F7}" type="slidenum">
              <a:rPr lang="en-US"/>
              <a:pPr>
                <a:defRPr/>
              </a:pPr>
              <a:t>‹#›</a:t>
            </a:fld>
            <a:endParaRPr lang="en-US" dirty="0"/>
          </a:p>
        </p:txBody>
      </p:sp>
    </p:spTree>
    <p:extLst>
      <p:ext uri="{BB962C8B-B14F-4D97-AF65-F5344CB8AC3E}">
        <p14:creationId xmlns:p14="http://schemas.microsoft.com/office/powerpoint/2010/main" val="286102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88F6D-BF3A-42B2-AB85-C03508C6818D}" type="datetime1">
              <a:rPr lang="en-US" smtClean="0"/>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59"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bass.ofm.wa.gov/BASSLogon_pr/logon.aspx" TargetMode="External"/><Relationship Id="rId7" Type="http://schemas.openxmlformats.org/officeDocument/2006/relationships/hyperlink" Target="mailto:support@watech.w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ofm.wa.gov/budget/contacts/default.asp" TargetMode="External"/><Relationship Id="rId5" Type="http://schemas.openxmlformats.org/officeDocument/2006/relationships/hyperlink" Target="http://ofm.wa.gov/budget/instructions/capital.asp" TargetMode="External"/><Relationship Id="rId4" Type="http://schemas.openxmlformats.org/officeDocument/2006/relationships/hyperlink" Target="http://fortress.wa.gov/BassLogon_pr/logon.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solutionscenter@des.w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Capital Budget System (CBS)</a:t>
            </a:r>
          </a:p>
        </p:txBody>
      </p:sp>
      <p:sp>
        <p:nvSpPr>
          <p:cNvPr id="3" name="Subtitle 2"/>
          <p:cNvSpPr>
            <a:spLocks noGrp="1"/>
          </p:cNvSpPr>
          <p:nvPr>
            <p:ph type="subTitle" idx="1"/>
          </p:nvPr>
        </p:nvSpPr>
        <p:spPr/>
        <p:txBody>
          <a:bodyPr/>
          <a:lstStyle/>
          <a:p>
            <a:r>
              <a:rPr lang="en-US" dirty="0" smtClean="0"/>
              <a:t>Agency Training</a:t>
            </a:r>
            <a:endParaRPr lang="en-US" dirty="0"/>
          </a:p>
        </p:txBody>
      </p:sp>
      <p:pic>
        <p:nvPicPr>
          <p:cNvPr id="5" name="Picture 4" descr="Logo Green.png"/>
          <p:cNvPicPr>
            <a:picLocks noChangeAspect="1"/>
          </p:cNvPicPr>
          <p:nvPr/>
        </p:nvPicPr>
        <p:blipFill>
          <a:blip r:embed="rId3" cstate="print"/>
          <a:stretch>
            <a:fillRect/>
          </a:stretch>
        </p:blipFill>
        <p:spPr>
          <a:xfrm>
            <a:off x="1600200" y="5257800"/>
            <a:ext cx="5415252" cy="914400"/>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4633DB-60EA-4E8C-BBF5-C69050585220}"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7062"/>
            <a:ext cx="8229600" cy="4876800"/>
          </a:xfrm>
        </p:spPr>
        <p:txBody>
          <a:bodyPr>
            <a:normAutofit/>
          </a:bodyPr>
          <a:lstStyle/>
          <a:p>
            <a:pPr marL="514350" indent="-514350">
              <a:buFont typeface="+mj-lt"/>
              <a:buAutoNum type="arabicPeriod" startAt="3"/>
            </a:pPr>
            <a:r>
              <a:rPr lang="en-US" dirty="0" smtClean="0"/>
              <a:t>Agency Edit </a:t>
            </a:r>
            <a:r>
              <a:rPr lang="en-US" dirty="0"/>
              <a:t>Access </a:t>
            </a:r>
            <a:r>
              <a:rPr lang="en-US" dirty="0" smtClean="0"/>
              <a:t>User</a:t>
            </a:r>
          </a:p>
          <a:p>
            <a:pPr lvl="1"/>
            <a:r>
              <a:rPr lang="en-US" dirty="0"/>
              <a:t>Users can create projects with associated cost estimates</a:t>
            </a:r>
          </a:p>
          <a:p>
            <a:pPr lvl="1"/>
            <a:r>
              <a:rPr lang="en-US" dirty="0"/>
              <a:t>Users </a:t>
            </a:r>
            <a:r>
              <a:rPr lang="en-US" dirty="0" smtClean="0"/>
              <a:t>can collect </a:t>
            </a:r>
            <a:r>
              <a:rPr lang="en-US" dirty="0"/>
              <a:t>projects from Agency Facility Users </a:t>
            </a:r>
            <a:r>
              <a:rPr lang="en-US" dirty="0" smtClean="0"/>
              <a:t>and Agency Division User to create a Budget Group Version</a:t>
            </a:r>
          </a:p>
          <a:p>
            <a:pPr lvl="1"/>
            <a:r>
              <a:rPr lang="en-US" dirty="0" smtClean="0"/>
              <a:t>Versions assigned to Budget Group can be viewed or modified by the Budget Group</a:t>
            </a:r>
            <a:endParaRPr lang="en-US" dirty="0"/>
          </a:p>
          <a:p>
            <a:pPr lvl="1"/>
            <a:r>
              <a:rPr lang="en-US" dirty="0" smtClean="0"/>
              <a:t>Locked versions or projects data can only viewed</a:t>
            </a:r>
            <a:endParaRPr lang="en-US" dirty="0"/>
          </a:p>
        </p:txBody>
      </p:sp>
      <p:sp>
        <p:nvSpPr>
          <p:cNvPr id="3" name="Title 2"/>
          <p:cNvSpPr>
            <a:spLocks noGrp="1"/>
          </p:cNvSpPr>
          <p:nvPr>
            <p:ph type="title"/>
          </p:nvPr>
        </p:nvSpPr>
        <p:spPr>
          <a:xfrm>
            <a:off x="381000" y="76200"/>
            <a:ext cx="8229600" cy="914400"/>
          </a:xfrm>
        </p:spPr>
        <p:txBody>
          <a:bodyPr>
            <a:normAutofit fontScale="90000"/>
          </a:bodyPr>
          <a:lstStyle/>
          <a:p>
            <a:r>
              <a:rPr lang="en-US" dirty="0"/>
              <a:t>Security Roles</a:t>
            </a:r>
            <a:br>
              <a:rPr lang="en-US" dirty="0"/>
            </a:br>
            <a:r>
              <a:rPr lang="en-US" sz="2200" dirty="0"/>
              <a:t>Continued</a:t>
            </a:r>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10</a:t>
            </a:fld>
            <a:endParaRPr lang="en-US" dirty="0"/>
          </a:p>
        </p:txBody>
      </p:sp>
    </p:spTree>
    <p:extLst>
      <p:ext uri="{BB962C8B-B14F-4D97-AF65-F5344CB8AC3E}">
        <p14:creationId xmlns:p14="http://schemas.microsoft.com/office/powerpoint/2010/main" val="129383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43000"/>
            <a:ext cx="8229600" cy="4648200"/>
          </a:xfrm>
        </p:spPr>
        <p:txBody>
          <a:bodyPr>
            <a:normAutofit/>
          </a:bodyPr>
          <a:lstStyle/>
          <a:p>
            <a:pPr marL="514350" indent="-514350">
              <a:buFont typeface="+mj-lt"/>
              <a:buAutoNum type="arabicPeriod" startAt="4"/>
            </a:pPr>
            <a:r>
              <a:rPr lang="en-US" dirty="0" smtClean="0"/>
              <a:t>Agency Budget Operations User</a:t>
            </a:r>
          </a:p>
          <a:p>
            <a:pPr lvl="1"/>
            <a:r>
              <a:rPr lang="en-US" sz="2400" dirty="0"/>
              <a:t>Users can create projects with associated cost estimates</a:t>
            </a:r>
          </a:p>
          <a:p>
            <a:pPr lvl="1"/>
            <a:r>
              <a:rPr lang="en-US" sz="2400" dirty="0"/>
              <a:t>Users can collect projects from Agency Facility Users and Agency Division User to create a Budget Group Version</a:t>
            </a:r>
          </a:p>
          <a:p>
            <a:pPr lvl="1"/>
            <a:r>
              <a:rPr lang="en-US" sz="2400" dirty="0" smtClean="0"/>
              <a:t>User can Lock Versions and projects</a:t>
            </a:r>
          </a:p>
          <a:p>
            <a:pPr lvl="1"/>
            <a:r>
              <a:rPr lang="en-US" sz="2400" dirty="0" smtClean="0"/>
              <a:t>User can create versions for Agency Division User and the </a:t>
            </a:r>
            <a:r>
              <a:rPr lang="en-US" sz="2400" dirty="0"/>
              <a:t>Budget </a:t>
            </a:r>
            <a:r>
              <a:rPr lang="en-US" sz="2400" dirty="0" smtClean="0"/>
              <a:t>Group</a:t>
            </a:r>
          </a:p>
          <a:p>
            <a:pPr lvl="1"/>
            <a:r>
              <a:rPr lang="en-US" sz="2400" dirty="0" smtClean="0"/>
              <a:t>Users can submit Capital Budget request data to OFM</a:t>
            </a:r>
            <a:endParaRPr lang="en-US" sz="2400" dirty="0"/>
          </a:p>
          <a:p>
            <a:endParaRPr lang="en-US" dirty="0"/>
          </a:p>
        </p:txBody>
      </p:sp>
      <p:sp>
        <p:nvSpPr>
          <p:cNvPr id="3" name="Title 2"/>
          <p:cNvSpPr>
            <a:spLocks noGrp="1"/>
          </p:cNvSpPr>
          <p:nvPr>
            <p:ph type="title"/>
          </p:nvPr>
        </p:nvSpPr>
        <p:spPr/>
        <p:txBody>
          <a:bodyPr>
            <a:normAutofit fontScale="90000"/>
          </a:bodyPr>
          <a:lstStyle/>
          <a:p>
            <a:r>
              <a:rPr lang="en-US" dirty="0"/>
              <a:t>Security Roles</a:t>
            </a:r>
            <a:br>
              <a:rPr lang="en-US" dirty="0"/>
            </a:br>
            <a:r>
              <a:rPr lang="en-US" sz="2200" dirty="0"/>
              <a:t>Continued</a:t>
            </a:r>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11</a:t>
            </a:fld>
            <a:endParaRPr lang="en-US" dirty="0"/>
          </a:p>
        </p:txBody>
      </p:sp>
    </p:spTree>
    <p:extLst>
      <p:ext uri="{BB962C8B-B14F-4D97-AF65-F5344CB8AC3E}">
        <p14:creationId xmlns:p14="http://schemas.microsoft.com/office/powerpoint/2010/main" val="1823622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High Level Flow of CBS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900238"/>
            <a:ext cx="83153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F4633DB-60EA-4E8C-BBF5-C69050585220}" type="slidenum">
              <a:rPr lang="en-US" smtClean="0"/>
              <a:pPr/>
              <a:t>12</a:t>
            </a:fld>
            <a:endParaRPr lang="en-US" dirty="0"/>
          </a:p>
        </p:txBody>
      </p:sp>
    </p:spTree>
    <p:extLst>
      <p:ext uri="{BB962C8B-B14F-4D97-AF65-F5344CB8AC3E}">
        <p14:creationId xmlns:p14="http://schemas.microsoft.com/office/powerpoint/2010/main" val="3766555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CBS is a:</a:t>
            </a:r>
          </a:p>
          <a:p>
            <a:pPr lvl="1"/>
            <a:r>
              <a:rPr lang="en-US" dirty="0" smtClean="0"/>
              <a:t>Estimating </a:t>
            </a:r>
            <a:r>
              <a:rPr lang="en-US" dirty="0"/>
              <a:t>tool</a:t>
            </a:r>
          </a:p>
          <a:p>
            <a:pPr lvl="1"/>
            <a:r>
              <a:rPr lang="en-US" dirty="0"/>
              <a:t>Automatic Calculation for inflation</a:t>
            </a:r>
          </a:p>
          <a:p>
            <a:pPr lvl="1"/>
            <a:r>
              <a:rPr lang="en-US" dirty="0"/>
              <a:t>Multiple Version of </a:t>
            </a:r>
            <a:r>
              <a:rPr lang="en-US" dirty="0" smtClean="0"/>
              <a:t>Budgets</a:t>
            </a:r>
          </a:p>
          <a:p>
            <a:pPr lvl="1"/>
            <a:r>
              <a:rPr lang="en-US" dirty="0" smtClean="0"/>
              <a:t>Electronic submittal to OFM</a:t>
            </a:r>
            <a:endParaRPr lang="en-US" dirty="0"/>
          </a:p>
          <a:p>
            <a:pPr lvl="1"/>
            <a:r>
              <a:rPr lang="en-US" dirty="0" smtClean="0"/>
              <a:t>Secure</a:t>
            </a:r>
          </a:p>
          <a:p>
            <a:pPr lvl="2"/>
            <a:r>
              <a:rPr lang="en-US" dirty="0" smtClean="0"/>
              <a:t>Access within the SGN or through Fortress</a:t>
            </a:r>
          </a:p>
          <a:p>
            <a:pPr marL="0" indent="0">
              <a:buNone/>
            </a:pPr>
            <a:endParaRPr lang="en-US" dirty="0"/>
          </a:p>
        </p:txBody>
      </p:sp>
      <p:sp>
        <p:nvSpPr>
          <p:cNvPr id="3" name="Title 2"/>
          <p:cNvSpPr>
            <a:spLocks noGrp="1"/>
          </p:cNvSpPr>
          <p:nvPr>
            <p:ph type="title"/>
          </p:nvPr>
        </p:nvSpPr>
        <p:spPr/>
        <p:txBody>
          <a:bodyPr>
            <a:normAutofit/>
          </a:bodyPr>
          <a:lstStyle/>
          <a:p>
            <a:r>
              <a:rPr lang="en-US" dirty="0" smtClean="0"/>
              <a:t>What is the CBS System?</a:t>
            </a:r>
            <a:endParaRPr lang="en-US" dirty="0"/>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13</a:t>
            </a:fld>
            <a:endParaRPr lang="en-US" dirty="0"/>
          </a:p>
        </p:txBody>
      </p:sp>
    </p:spTree>
    <p:extLst>
      <p:ext uri="{BB962C8B-B14F-4D97-AF65-F5344CB8AC3E}">
        <p14:creationId xmlns:p14="http://schemas.microsoft.com/office/powerpoint/2010/main" val="1496001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Biennial Budget </a:t>
            </a:r>
            <a:r>
              <a:rPr lang="en-US" dirty="0"/>
              <a:t>(requested every two years in the even year)</a:t>
            </a:r>
          </a:p>
          <a:p>
            <a:pPr lvl="1"/>
            <a:r>
              <a:rPr lang="en-US" dirty="0"/>
              <a:t>A </a:t>
            </a:r>
            <a:r>
              <a:rPr lang="en-US" dirty="0" smtClean="0"/>
              <a:t>financial plan that shows:</a:t>
            </a:r>
          </a:p>
          <a:p>
            <a:pPr lvl="2"/>
            <a:r>
              <a:rPr lang="en-US" dirty="0" smtClean="0"/>
              <a:t>proposed expenditures</a:t>
            </a:r>
          </a:p>
          <a:p>
            <a:pPr lvl="2"/>
            <a:r>
              <a:rPr lang="en-US" dirty="0" smtClean="0"/>
              <a:t>Timeline</a:t>
            </a:r>
          </a:p>
          <a:p>
            <a:pPr lvl="2"/>
            <a:r>
              <a:rPr lang="en-US" dirty="0" smtClean="0"/>
              <a:t>Source of funding</a:t>
            </a:r>
          </a:p>
          <a:p>
            <a:pPr lvl="1"/>
            <a:endParaRPr lang="en-US" dirty="0"/>
          </a:p>
          <a:p>
            <a:endParaRPr lang="en-US" dirty="0" smtClean="0"/>
          </a:p>
          <a:p>
            <a:endParaRPr lang="en-US" dirty="0"/>
          </a:p>
        </p:txBody>
      </p:sp>
      <p:sp>
        <p:nvSpPr>
          <p:cNvPr id="3" name="Title 2"/>
          <p:cNvSpPr>
            <a:spLocks noGrp="1"/>
          </p:cNvSpPr>
          <p:nvPr>
            <p:ph type="title"/>
          </p:nvPr>
        </p:nvSpPr>
        <p:spPr>
          <a:xfrm>
            <a:off x="457200" y="4638"/>
            <a:ext cx="8229600" cy="914400"/>
          </a:xfrm>
        </p:spPr>
        <p:txBody>
          <a:bodyPr>
            <a:normAutofit fontScale="90000"/>
          </a:bodyPr>
          <a:lstStyle/>
          <a:p>
            <a:r>
              <a:rPr lang="en-US" dirty="0" smtClean="0"/>
              <a:t>What types of </a:t>
            </a:r>
            <a:r>
              <a:rPr lang="en-US" dirty="0"/>
              <a:t>Budget </a:t>
            </a:r>
            <a:r>
              <a:rPr lang="en-US" dirty="0" smtClean="0"/>
              <a:t>Requests can be entered into CBS?</a:t>
            </a:r>
            <a:br>
              <a:rPr lang="en-US" dirty="0" smtClean="0"/>
            </a:br>
            <a:endParaRPr lang="en-US" dirty="0"/>
          </a:p>
        </p:txBody>
      </p:sp>
      <p:pic>
        <p:nvPicPr>
          <p:cNvPr id="4" name="Picture 3" descr="Button_BnW.png"/>
          <p:cNvPicPr>
            <a:picLocks noChangeAspect="1"/>
          </p:cNvPicPr>
          <p:nvPr/>
        </p:nvPicPr>
        <p:blipFill>
          <a:blip r:embed="rId3" cstate="print"/>
          <a:stretch>
            <a:fillRect/>
          </a:stretch>
        </p:blipFill>
        <p:spPr>
          <a:xfrm>
            <a:off x="182880" y="5791200"/>
            <a:ext cx="960120" cy="87989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14</a:t>
            </a:fld>
            <a:endParaRPr lang="en-US" dirty="0"/>
          </a:p>
        </p:txBody>
      </p:sp>
    </p:spTree>
    <p:extLst>
      <p:ext uri="{BB962C8B-B14F-4D97-AF65-F5344CB8AC3E}">
        <p14:creationId xmlns:p14="http://schemas.microsoft.com/office/powerpoint/2010/main" val="384551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Supplemental 1 (requested in the Odd year)</a:t>
            </a:r>
          </a:p>
          <a:p>
            <a:pPr lvl="1"/>
            <a:r>
              <a:rPr lang="en-US" dirty="0"/>
              <a:t>Any legislative change to the original budget appropriations</a:t>
            </a:r>
          </a:p>
          <a:p>
            <a:r>
              <a:rPr lang="en-US" dirty="0"/>
              <a:t>Supplemental 2 (requested in the Even year with your regular Budget request)</a:t>
            </a:r>
          </a:p>
          <a:p>
            <a:pPr lvl="1"/>
            <a:r>
              <a:rPr lang="en-US" dirty="0"/>
              <a:t>Any legislative change to the original budget appropriations</a:t>
            </a:r>
          </a:p>
          <a:p>
            <a:endParaRPr lang="en-US" dirty="0" smtClean="0"/>
          </a:p>
          <a:p>
            <a:endParaRPr lang="en-US" dirty="0"/>
          </a:p>
        </p:txBody>
      </p:sp>
      <p:sp>
        <p:nvSpPr>
          <p:cNvPr id="3" name="Title 2"/>
          <p:cNvSpPr>
            <a:spLocks noGrp="1"/>
          </p:cNvSpPr>
          <p:nvPr>
            <p:ph type="title"/>
          </p:nvPr>
        </p:nvSpPr>
        <p:spPr>
          <a:xfrm>
            <a:off x="457200" y="0"/>
            <a:ext cx="8229600" cy="914400"/>
          </a:xfrm>
        </p:spPr>
        <p:txBody>
          <a:bodyPr>
            <a:normAutofit fontScale="90000"/>
          </a:bodyPr>
          <a:lstStyle/>
          <a:p>
            <a:r>
              <a:rPr lang="en-US" dirty="0"/>
              <a:t>What types of Budget Requests can be entered into CBS? </a:t>
            </a:r>
            <a:r>
              <a:rPr lang="en-US" sz="2200" dirty="0"/>
              <a:t>Continued</a:t>
            </a:r>
          </a:p>
        </p:txBody>
      </p:sp>
      <p:pic>
        <p:nvPicPr>
          <p:cNvPr id="4" name="Picture 3" descr="Button_BnW.png"/>
          <p:cNvPicPr>
            <a:picLocks noChangeAspect="1"/>
          </p:cNvPicPr>
          <p:nvPr/>
        </p:nvPicPr>
        <p:blipFill>
          <a:blip r:embed="rId3" cstate="print"/>
          <a:stretch>
            <a:fillRect/>
          </a:stretch>
        </p:blipFill>
        <p:spPr>
          <a:xfrm>
            <a:off x="182880" y="5791200"/>
            <a:ext cx="960120" cy="87989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15</a:t>
            </a:fld>
            <a:endParaRPr lang="en-US" dirty="0"/>
          </a:p>
        </p:txBody>
      </p:sp>
    </p:spTree>
    <p:extLst>
      <p:ext uri="{BB962C8B-B14F-4D97-AF65-F5344CB8AC3E}">
        <p14:creationId xmlns:p14="http://schemas.microsoft.com/office/powerpoint/2010/main" val="1887734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Re-appropriations</a:t>
            </a:r>
          </a:p>
          <a:p>
            <a:pPr lvl="1"/>
            <a:r>
              <a:rPr lang="en-US" dirty="0" smtClean="0"/>
              <a:t>Authorization to use funds that were not spent as originally planned, with appropriate approval </a:t>
            </a:r>
            <a:r>
              <a:rPr lang="en-US" dirty="0"/>
              <a:t>authority to ensure project </a:t>
            </a:r>
            <a:r>
              <a:rPr lang="en-US" dirty="0" smtClean="0"/>
              <a:t>completion</a:t>
            </a:r>
            <a:endParaRPr lang="en-US" dirty="0"/>
          </a:p>
        </p:txBody>
      </p:sp>
      <p:sp>
        <p:nvSpPr>
          <p:cNvPr id="3" name="Title 2"/>
          <p:cNvSpPr>
            <a:spLocks noGrp="1"/>
          </p:cNvSpPr>
          <p:nvPr>
            <p:ph type="title"/>
          </p:nvPr>
        </p:nvSpPr>
        <p:spPr/>
        <p:txBody>
          <a:bodyPr>
            <a:normAutofit fontScale="90000"/>
          </a:bodyPr>
          <a:lstStyle/>
          <a:p>
            <a:r>
              <a:rPr lang="en-US" dirty="0"/>
              <a:t>What types of Budget Requests can be entered into CBS? </a:t>
            </a:r>
            <a:r>
              <a:rPr lang="en-US" sz="2200" dirty="0"/>
              <a:t>Continued</a:t>
            </a:r>
            <a:endParaRPr lang="en-US" dirty="0"/>
          </a:p>
        </p:txBody>
      </p:sp>
      <p:pic>
        <p:nvPicPr>
          <p:cNvPr id="4" name="Content Placeholder 5" descr="Button_Orange.png"/>
          <p:cNvPicPr>
            <a:picLocks noChangeAspect="1"/>
          </p:cNvPicPr>
          <p:nvPr/>
        </p:nvPicPr>
        <p:blipFill>
          <a:blip r:embed="rId3" cstate="print"/>
          <a:stretch>
            <a:fillRect/>
          </a:stretch>
        </p:blipFill>
        <p:spPr>
          <a:xfrm>
            <a:off x="152400" y="5867400"/>
            <a:ext cx="957861" cy="877824"/>
          </a:xfrm>
          <a:prstGeom prst="rect">
            <a:avLst/>
          </a:prstGeom>
        </p:spPr>
      </p:pic>
      <p:sp>
        <p:nvSpPr>
          <p:cNvPr id="5" name="Slide Number Placeholder 4"/>
          <p:cNvSpPr>
            <a:spLocks noGrp="1"/>
          </p:cNvSpPr>
          <p:nvPr>
            <p:ph type="sldNum" sz="quarter" idx="12"/>
          </p:nvPr>
        </p:nvSpPr>
        <p:spPr/>
        <p:txBody>
          <a:bodyPr/>
          <a:lstStyle/>
          <a:p>
            <a:fld id="{AF4633DB-60EA-4E8C-BBF5-C69050585220}" type="slidenum">
              <a:rPr lang="en-US" smtClean="0"/>
              <a:pPr/>
              <a:t>16</a:t>
            </a:fld>
            <a:endParaRPr lang="en-US" dirty="0"/>
          </a:p>
        </p:txBody>
      </p:sp>
    </p:spTree>
    <p:extLst>
      <p:ext uri="{BB962C8B-B14F-4D97-AF65-F5344CB8AC3E}">
        <p14:creationId xmlns:p14="http://schemas.microsoft.com/office/powerpoint/2010/main" val="65519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 </a:t>
            </a:r>
          </a:p>
        </p:txBody>
      </p:sp>
      <p:sp>
        <p:nvSpPr>
          <p:cNvPr id="3" name="Title 2"/>
          <p:cNvSpPr>
            <a:spLocks noGrp="1"/>
          </p:cNvSpPr>
          <p:nvPr>
            <p:ph type="title"/>
          </p:nvPr>
        </p:nvSpPr>
        <p:spPr/>
        <p:txBody>
          <a:bodyPr/>
          <a:lstStyle/>
          <a:p>
            <a:r>
              <a:rPr lang="en-US" dirty="0" smtClean="0"/>
              <a:t>Version Flow</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4582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F4633DB-60EA-4E8C-BBF5-C69050585220}" type="slidenum">
              <a:rPr lang="en-US" smtClean="0"/>
              <a:pPr/>
              <a:t>17</a:t>
            </a:fld>
            <a:endParaRPr lang="en-US" dirty="0"/>
          </a:p>
        </p:txBody>
      </p:sp>
    </p:spTree>
    <p:extLst>
      <p:ext uri="{BB962C8B-B14F-4D97-AF65-F5344CB8AC3E}">
        <p14:creationId xmlns:p14="http://schemas.microsoft.com/office/powerpoint/2010/main" val="39925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a Version</a:t>
            </a:r>
          </a:p>
          <a:p>
            <a:r>
              <a:rPr lang="en-US" dirty="0" smtClean="0"/>
              <a:t>Budget Group (Budget Operations &amp; Edit Access User) creates Versions</a:t>
            </a:r>
          </a:p>
          <a:p>
            <a:r>
              <a:rPr lang="en-US" dirty="0" smtClean="0"/>
              <a:t>Division User uses the versions created by the Budget Group.</a:t>
            </a:r>
          </a:p>
          <a:p>
            <a:r>
              <a:rPr lang="en-US" dirty="0" smtClean="0"/>
              <a:t>Facility Users do not see versions when creating their projects &amp; cost estimates</a:t>
            </a:r>
            <a:endParaRPr lang="en-US" dirty="0"/>
          </a:p>
        </p:txBody>
      </p:sp>
      <p:sp>
        <p:nvSpPr>
          <p:cNvPr id="3" name="Title 2"/>
          <p:cNvSpPr>
            <a:spLocks noGrp="1"/>
          </p:cNvSpPr>
          <p:nvPr>
            <p:ph type="title"/>
          </p:nvPr>
        </p:nvSpPr>
        <p:spPr/>
        <p:txBody>
          <a:bodyPr/>
          <a:lstStyle/>
          <a:p>
            <a:r>
              <a:rPr lang="en-US" dirty="0" smtClean="0"/>
              <a:t>Establish a Version</a:t>
            </a:r>
            <a:endParaRPr lang="en-US" dirty="0"/>
          </a:p>
        </p:txBody>
      </p:sp>
      <p:sp>
        <p:nvSpPr>
          <p:cNvPr id="4" name="Slide Number Placeholder 3"/>
          <p:cNvSpPr>
            <a:spLocks noGrp="1"/>
          </p:cNvSpPr>
          <p:nvPr>
            <p:ph type="sldNum" sz="quarter" idx="12"/>
          </p:nvPr>
        </p:nvSpPr>
        <p:spPr/>
        <p:txBody>
          <a:bodyPr/>
          <a:lstStyle/>
          <a:p>
            <a:fld id="{AF4633DB-60EA-4E8C-BBF5-C69050585220}" type="slidenum">
              <a:rPr lang="en-US" smtClean="0"/>
              <a:pPr/>
              <a:t>18</a:t>
            </a:fld>
            <a:endParaRPr lang="en-US" dirty="0"/>
          </a:p>
        </p:txBody>
      </p:sp>
    </p:spTree>
    <p:extLst>
      <p:ext uri="{BB962C8B-B14F-4D97-AF65-F5344CB8AC3E}">
        <p14:creationId xmlns:p14="http://schemas.microsoft.com/office/powerpoint/2010/main" val="201080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pPr marL="0" indent="0" algn="ctr">
              <a:buNone/>
            </a:pPr>
            <a:r>
              <a:rPr lang="en-US" dirty="0" smtClean="0"/>
              <a:t>CREATING </a:t>
            </a:r>
          </a:p>
          <a:p>
            <a:pPr marL="0" indent="0" algn="ctr">
              <a:buNone/>
            </a:pPr>
            <a:r>
              <a:rPr lang="en-US" dirty="0" smtClean="0"/>
              <a:t>A </a:t>
            </a:r>
          </a:p>
          <a:p>
            <a:pPr marL="0" indent="0" algn="ctr">
              <a:buNone/>
            </a:pPr>
            <a:r>
              <a:rPr lang="en-US" dirty="0" smtClean="0"/>
              <a:t>VERSION</a:t>
            </a:r>
            <a:endParaRPr lang="en-US" dirty="0"/>
          </a:p>
        </p:txBody>
      </p:sp>
      <p:sp>
        <p:nvSpPr>
          <p:cNvPr id="3" name="Title 2"/>
          <p:cNvSpPr>
            <a:spLocks noGrp="1"/>
          </p:cNvSpPr>
          <p:nvPr>
            <p:ph type="title"/>
          </p:nvPr>
        </p:nvSpPr>
        <p:spPr/>
        <p:txBody>
          <a:bodyPr/>
          <a:lstStyle/>
          <a:p>
            <a:r>
              <a:rPr lang="en-US" dirty="0" smtClean="0"/>
              <a:t>Exercise and Review</a:t>
            </a:r>
            <a:endParaRPr lang="en-US" dirty="0"/>
          </a:p>
        </p:txBody>
      </p:sp>
      <p:pic>
        <p:nvPicPr>
          <p:cNvPr id="4" name="Picture 3" descr="Button_BnW.png"/>
          <p:cNvPicPr>
            <a:picLocks noChangeAspect="1"/>
          </p:cNvPicPr>
          <p:nvPr/>
        </p:nvPicPr>
        <p:blipFill>
          <a:blip r:embed="rId3" cstate="print"/>
          <a:stretch>
            <a:fillRect/>
          </a:stretch>
        </p:blipFill>
        <p:spPr>
          <a:xfrm>
            <a:off x="182880" y="5791200"/>
            <a:ext cx="960120" cy="87989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19</a:t>
            </a:fld>
            <a:endParaRPr lang="en-US" dirty="0"/>
          </a:p>
        </p:txBody>
      </p:sp>
    </p:spTree>
    <p:extLst>
      <p:ext uri="{BB962C8B-B14F-4D97-AF65-F5344CB8AC3E}">
        <p14:creationId xmlns:p14="http://schemas.microsoft.com/office/powerpoint/2010/main" val="1894699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5874" name="Picture 2" descr="C:\Documents and Settings\janetp\Local Settings\Temporary Internet Files\Content.IE5\WHUFW1IN\MPj04392570000[1].jpg"/>
          <p:cNvPicPr>
            <a:picLocks noChangeAspect="1" noChangeArrowheads="1"/>
          </p:cNvPicPr>
          <p:nvPr/>
        </p:nvPicPr>
        <p:blipFill>
          <a:blip r:embed="rId3" cstate="print"/>
          <a:srcRect/>
          <a:stretch>
            <a:fillRect/>
          </a:stretch>
        </p:blipFill>
        <p:spPr bwMode="auto">
          <a:xfrm>
            <a:off x="609600" y="0"/>
            <a:ext cx="7924800" cy="6400800"/>
          </a:xfrm>
          <a:prstGeom prst="rect">
            <a:avLst/>
          </a:prstGeom>
          <a:noFill/>
        </p:spPr>
      </p:pic>
      <p:sp>
        <p:nvSpPr>
          <p:cNvPr id="8" name="Rectangle 2"/>
          <p:cNvSpPr txBox="1">
            <a:spLocks noChangeArrowheads="1"/>
          </p:cNvSpPr>
          <p:nvPr/>
        </p:nvSpPr>
        <p:spPr>
          <a:xfrm>
            <a:off x="5181600" y="609600"/>
            <a:ext cx="3581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Britannic Bold" pitchFamily="34" charset="0"/>
                <a:ea typeface="+mj-ea"/>
                <a:cs typeface="+mj-cs"/>
              </a:rPr>
              <a:t>Introductions…</a:t>
            </a:r>
            <a:endParaRPr kumimoji="0" lang="en-US" sz="3000" b="0" i="0" u="none" strike="noStrike" kern="0" cap="none" spc="0" normalizeH="0" baseline="0" noProof="0" dirty="0">
              <a:ln>
                <a:noFill/>
              </a:ln>
              <a:solidFill>
                <a:srgbClr val="000099"/>
              </a:solidFill>
              <a:effectLst>
                <a:outerShdw blurRad="38100" dist="38100" dir="2700000" algn="tl">
                  <a:srgbClr val="000000">
                    <a:alpha val="43137"/>
                  </a:srgbClr>
                </a:outerShdw>
              </a:effectLst>
              <a:uLnTx/>
              <a:uFillTx/>
              <a:latin typeface="Britannic Bold" pitchFamily="34" charset="0"/>
              <a:ea typeface="+mj-ea"/>
              <a:cs typeface="+mj-cs"/>
            </a:endParaRPr>
          </a:p>
        </p:txBody>
      </p:sp>
      <p:sp>
        <p:nvSpPr>
          <p:cNvPr id="9" name="Rectangle 3"/>
          <p:cNvSpPr txBox="1">
            <a:spLocks noChangeArrowheads="1"/>
          </p:cNvSpPr>
          <p:nvPr/>
        </p:nvSpPr>
        <p:spPr>
          <a:xfrm>
            <a:off x="2857500" y="3276600"/>
            <a:ext cx="4991100" cy="2514600"/>
          </a:xfrm>
          <a:prstGeom prst="rect">
            <a:avLst/>
          </a:prstGeom>
        </p:spPr>
        <p:txBody>
          <a:bodyPr/>
          <a:lstStyle/>
          <a:p>
            <a:pPr marL="466725" marR="0" lvl="0" indent="-466725" algn="l" defTabSz="914400" rtl="0" eaLnBrk="1" fontAlgn="base" latinLnBrk="0" hangingPunct="1">
              <a:lnSpc>
                <a:spcPct val="100000"/>
              </a:lnSpc>
              <a:spcBef>
                <a:spcPct val="0"/>
              </a:spcBef>
              <a:spcAft>
                <a:spcPct val="50000"/>
              </a:spcAft>
              <a:buClr>
                <a:schemeClr val="tx1"/>
              </a:buClr>
              <a:buSzTx/>
              <a:buFont typeface="Wingdings" pitchFamily="2" charset="2"/>
              <a:buChar char="n"/>
              <a:tabLst/>
              <a:defRPr/>
            </a:pPr>
            <a:r>
              <a:rPr kumimoji="0" lang="en-US" sz="2800" b="0" i="0" u="none" strike="noStrike" kern="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Britannic Bold" pitchFamily="34" charset="0"/>
              </a:rPr>
              <a:t>Name</a:t>
            </a:r>
          </a:p>
          <a:p>
            <a:pPr marL="466725" marR="0" lvl="0" indent="-466725" algn="l" defTabSz="914400" rtl="0" eaLnBrk="1" fontAlgn="base" latinLnBrk="0" hangingPunct="1">
              <a:lnSpc>
                <a:spcPct val="100000"/>
              </a:lnSpc>
              <a:spcBef>
                <a:spcPct val="0"/>
              </a:spcBef>
              <a:spcAft>
                <a:spcPct val="50000"/>
              </a:spcAft>
              <a:buClr>
                <a:schemeClr val="tx1"/>
              </a:buClr>
              <a:buSzTx/>
              <a:buFont typeface="Wingdings" pitchFamily="2" charset="2"/>
              <a:buChar char="n"/>
              <a:tabLst/>
              <a:defRPr/>
            </a:pPr>
            <a:r>
              <a:rPr kumimoji="0" lang="en-US" sz="2800" b="0" i="0" u="none" strike="noStrike" kern="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Britannic Bold" pitchFamily="34" charset="0"/>
              </a:rPr>
              <a:t>Agency</a:t>
            </a:r>
          </a:p>
          <a:p>
            <a:pPr marL="466725" marR="0" lvl="0" indent="-466725" algn="l" defTabSz="914400" rtl="0" eaLnBrk="1" fontAlgn="base" latinLnBrk="0" hangingPunct="1">
              <a:lnSpc>
                <a:spcPct val="100000"/>
              </a:lnSpc>
              <a:spcBef>
                <a:spcPct val="0"/>
              </a:spcBef>
              <a:spcAft>
                <a:spcPct val="50000"/>
              </a:spcAft>
              <a:buClr>
                <a:schemeClr val="tx1"/>
              </a:buClr>
              <a:buSzTx/>
              <a:buFont typeface="Wingdings" pitchFamily="2" charset="2"/>
              <a:buChar char="n"/>
              <a:tabLst/>
              <a:defRPr/>
            </a:pPr>
            <a:r>
              <a:rPr kumimoji="0" lang="en-US" sz="2800" b="0" i="0" u="none" strike="noStrike" kern="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Britannic Bold" pitchFamily="34" charset="0"/>
              </a:rPr>
              <a:t>Capital Budget System Role</a:t>
            </a:r>
          </a:p>
          <a:p>
            <a:pPr marL="466725" marR="0" lvl="0" indent="-466725" algn="l" defTabSz="914400" rtl="0" eaLnBrk="1" fontAlgn="base" latinLnBrk="0" hangingPunct="1">
              <a:lnSpc>
                <a:spcPct val="100000"/>
              </a:lnSpc>
              <a:spcBef>
                <a:spcPct val="0"/>
              </a:spcBef>
              <a:spcAft>
                <a:spcPct val="50000"/>
              </a:spcAft>
              <a:buClr>
                <a:schemeClr val="tx1"/>
              </a:buClr>
              <a:buSzTx/>
              <a:buFont typeface="Wingdings" pitchFamily="2" charset="2"/>
              <a:buChar char="n"/>
              <a:tabLst/>
              <a:defRPr/>
            </a:pPr>
            <a:r>
              <a:rPr kumimoji="0" lang="en-US" sz="2800" b="0" i="0" u="none" strike="noStrike" kern="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Britannic Bold" pitchFamily="34" charset="0"/>
              </a:rPr>
              <a:t>Goals for the class</a:t>
            </a:r>
            <a:endParaRPr kumimoji="0" lang="en-US" sz="2800" b="0" i="0" u="none" strike="noStrike" kern="0" cap="none" spc="0" normalizeH="0" baseline="0" noProof="0" dirty="0">
              <a:ln>
                <a:noFill/>
              </a:ln>
              <a:solidFill>
                <a:srgbClr val="000099"/>
              </a:solidFill>
              <a:effectLst>
                <a:outerShdw blurRad="38100" dist="38100" dir="2700000" algn="tl">
                  <a:srgbClr val="000000">
                    <a:alpha val="43137"/>
                  </a:srgbClr>
                </a:outerShdw>
              </a:effectLst>
              <a:uLnTx/>
              <a:uFillTx/>
              <a:latin typeface="Britannic Bold" pitchFamily="34" charset="0"/>
            </a:endParaRPr>
          </a:p>
        </p:txBody>
      </p:sp>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a:noFill/>
        </p:spPr>
      </p:pic>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1E627363-4337-4CBB-B79D-55D0432909F7}" type="slidenum">
              <a:rPr lang="en-US" smtClean="0"/>
              <a:pPr>
                <a:defRPr/>
              </a:pPr>
              <a:t>2</a:t>
            </a:fld>
            <a:endParaRPr lang="en-US" dirty="0"/>
          </a:p>
        </p:txBody>
      </p:sp>
    </p:spTree>
    <p:extLst>
      <p:ext uri="{BB962C8B-B14F-4D97-AF65-F5344CB8AC3E}">
        <p14:creationId xmlns:p14="http://schemas.microsoft.com/office/powerpoint/2010/main" val="73987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8">
                                            <p:txEl>
                                              <p:pRg st="0" end="0"/>
                                            </p:txEl>
                                          </p:spTgt>
                                        </p:tgtEl>
                                      </p:cBhvr>
                                    </p:animEffect>
                                  </p:childTnLst>
                                </p:cTn>
                              </p:par>
                              <p:par>
                                <p:cTn id="12" presetID="54" presetClass="entr" presetSubtype="0" accel="100000" fill="hold" grpId="0"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0.05"/>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anim calcmode="lin" valueType="num">
                                      <p:cBhvr>
                                        <p:cTn id="16" dur="500" fill="hold"/>
                                        <p:tgtEl>
                                          <p:spTgt spid="9"/>
                                        </p:tgtEl>
                                        <p:attrNameLst>
                                          <p:attrName>ppt_x</p:attrName>
                                        </p:attrNameLst>
                                      </p:cBhvr>
                                      <p:tavLst>
                                        <p:tav tm="0">
                                          <p:val>
                                            <p:strVal val="#ppt_x-.2"/>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Projects Flow</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8382000"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F4633DB-60EA-4E8C-BBF5-C69050585220}" type="slidenum">
              <a:rPr lang="en-US" smtClean="0"/>
              <a:pPr/>
              <a:t>20</a:t>
            </a:fld>
            <a:endParaRPr lang="en-US" dirty="0"/>
          </a:p>
        </p:txBody>
      </p:sp>
    </p:spTree>
    <p:extLst>
      <p:ext uri="{BB962C8B-B14F-4D97-AF65-F5344CB8AC3E}">
        <p14:creationId xmlns:p14="http://schemas.microsoft.com/office/powerpoint/2010/main" val="2899943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3352800"/>
          </a:xfrm>
        </p:spPr>
        <p:txBody>
          <a:bodyPr>
            <a:normAutofit lnSpcReduction="10000"/>
          </a:bodyPr>
          <a:lstStyle/>
          <a:p>
            <a:r>
              <a:rPr lang="en-US" dirty="0" smtClean="0"/>
              <a:t>DETAIL TAB has general information</a:t>
            </a:r>
          </a:p>
          <a:p>
            <a:endParaRPr lang="en-US" dirty="0" smtClean="0"/>
          </a:p>
          <a:p>
            <a:r>
              <a:rPr lang="en-US" dirty="0" smtClean="0"/>
              <a:t>Agency Summary needs to tell the whole story as this is what will determine funding</a:t>
            </a:r>
          </a:p>
          <a:p>
            <a:endParaRPr lang="en-US" dirty="0" smtClean="0"/>
          </a:p>
          <a:p>
            <a:r>
              <a:rPr lang="en-US" dirty="0" smtClean="0"/>
              <a:t>Direction for actual entries</a:t>
            </a:r>
          </a:p>
          <a:p>
            <a:endParaRPr lang="en-US" dirty="0"/>
          </a:p>
        </p:txBody>
      </p:sp>
      <p:sp>
        <p:nvSpPr>
          <p:cNvPr id="3" name="Title 2"/>
          <p:cNvSpPr>
            <a:spLocks noGrp="1"/>
          </p:cNvSpPr>
          <p:nvPr>
            <p:ph type="title"/>
          </p:nvPr>
        </p:nvSpPr>
        <p:spPr/>
        <p:txBody>
          <a:bodyPr>
            <a:normAutofit/>
          </a:bodyPr>
          <a:lstStyle/>
          <a:p>
            <a:r>
              <a:rPr lang="en-US" dirty="0" smtClean="0"/>
              <a:t>Establish your Projects</a:t>
            </a:r>
            <a:endParaRPr lang="en-US" dirty="0"/>
          </a:p>
        </p:txBody>
      </p:sp>
      <p:pic>
        <p:nvPicPr>
          <p:cNvPr id="4" name="Picture 3" descr="Button_BnW.png"/>
          <p:cNvPicPr>
            <a:picLocks noChangeAspect="1"/>
          </p:cNvPicPr>
          <p:nvPr/>
        </p:nvPicPr>
        <p:blipFill>
          <a:blip r:embed="rId3" cstate="print"/>
          <a:stretch>
            <a:fillRect/>
          </a:stretch>
        </p:blipFill>
        <p:spPr>
          <a:xfrm>
            <a:off x="182880" y="5791200"/>
            <a:ext cx="960120" cy="87989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21</a:t>
            </a:fld>
            <a:endParaRPr lang="en-US" dirty="0"/>
          </a:p>
        </p:txBody>
      </p:sp>
    </p:spTree>
    <p:extLst>
      <p:ext uri="{BB962C8B-B14F-4D97-AF65-F5344CB8AC3E}">
        <p14:creationId xmlns:p14="http://schemas.microsoft.com/office/powerpoint/2010/main" val="1246631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pPr marL="0" indent="0" algn="ctr">
              <a:buNone/>
            </a:pPr>
            <a:r>
              <a:rPr lang="en-US" dirty="0" smtClean="0"/>
              <a:t>CREATING </a:t>
            </a:r>
          </a:p>
          <a:p>
            <a:pPr marL="0" indent="0" algn="ctr">
              <a:buNone/>
            </a:pPr>
            <a:r>
              <a:rPr lang="en-US" dirty="0" smtClean="0"/>
              <a:t>A </a:t>
            </a:r>
          </a:p>
          <a:p>
            <a:pPr marL="0" indent="0" algn="ctr">
              <a:buNone/>
            </a:pPr>
            <a:r>
              <a:rPr lang="en-US" dirty="0" smtClean="0"/>
              <a:t>PROJECT</a:t>
            </a:r>
            <a:endParaRPr lang="en-US" dirty="0"/>
          </a:p>
        </p:txBody>
      </p:sp>
      <p:sp>
        <p:nvSpPr>
          <p:cNvPr id="3" name="Title 2"/>
          <p:cNvSpPr>
            <a:spLocks noGrp="1"/>
          </p:cNvSpPr>
          <p:nvPr>
            <p:ph type="title"/>
          </p:nvPr>
        </p:nvSpPr>
        <p:spPr/>
        <p:txBody>
          <a:bodyPr/>
          <a:lstStyle/>
          <a:p>
            <a:r>
              <a:rPr lang="en-US" dirty="0" smtClean="0"/>
              <a:t>Exercise and Review</a:t>
            </a:r>
            <a:endParaRPr lang="en-US" dirty="0"/>
          </a:p>
        </p:txBody>
      </p:sp>
      <p:pic>
        <p:nvPicPr>
          <p:cNvPr id="4" name="Picture 3" descr="Button_BnW.png"/>
          <p:cNvPicPr>
            <a:picLocks noChangeAspect="1"/>
          </p:cNvPicPr>
          <p:nvPr/>
        </p:nvPicPr>
        <p:blipFill>
          <a:blip r:embed="rId3" cstate="print"/>
          <a:stretch>
            <a:fillRect/>
          </a:stretch>
        </p:blipFill>
        <p:spPr>
          <a:xfrm>
            <a:off x="182880" y="5791200"/>
            <a:ext cx="960120" cy="87989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22</a:t>
            </a:fld>
            <a:endParaRPr lang="en-US" dirty="0"/>
          </a:p>
        </p:txBody>
      </p:sp>
    </p:spTree>
    <p:extLst>
      <p:ext uri="{BB962C8B-B14F-4D97-AF65-F5344CB8AC3E}">
        <p14:creationId xmlns:p14="http://schemas.microsoft.com/office/powerpoint/2010/main" val="387052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Cost Estimates Flow</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3038"/>
            <a:ext cx="7391399" cy="480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F4633DB-60EA-4E8C-BBF5-C69050585220}" type="slidenum">
              <a:rPr lang="en-US" smtClean="0"/>
              <a:pPr/>
              <a:t>23</a:t>
            </a:fld>
            <a:endParaRPr lang="en-US" dirty="0"/>
          </a:p>
        </p:txBody>
      </p:sp>
    </p:spTree>
    <p:extLst>
      <p:ext uri="{BB962C8B-B14F-4D97-AF65-F5344CB8AC3E}">
        <p14:creationId xmlns:p14="http://schemas.microsoft.com/office/powerpoint/2010/main" val="469338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users can enter Cost Estimates into CBS</a:t>
            </a:r>
          </a:p>
          <a:p>
            <a:r>
              <a:rPr lang="en-US" dirty="0" smtClean="0"/>
              <a:t>Two types of Cost Estimates</a:t>
            </a:r>
          </a:p>
          <a:p>
            <a:pPr lvl="1"/>
            <a:r>
              <a:rPr lang="en-US" dirty="0" smtClean="0"/>
              <a:t>Associated Cost Estimates</a:t>
            </a:r>
          </a:p>
          <a:p>
            <a:pPr lvl="1"/>
            <a:r>
              <a:rPr lang="en-US" dirty="0" smtClean="0"/>
              <a:t>Unassociated Cost Estimates</a:t>
            </a:r>
          </a:p>
          <a:p>
            <a:r>
              <a:rPr lang="en-US" dirty="0" smtClean="0"/>
              <a:t>The cost estimates gives a breakdown of costs that will be associated with a project request.</a:t>
            </a:r>
            <a:endParaRPr lang="en-US" dirty="0"/>
          </a:p>
        </p:txBody>
      </p:sp>
      <p:sp>
        <p:nvSpPr>
          <p:cNvPr id="3" name="Title 2"/>
          <p:cNvSpPr>
            <a:spLocks noGrp="1"/>
          </p:cNvSpPr>
          <p:nvPr>
            <p:ph type="title"/>
          </p:nvPr>
        </p:nvSpPr>
        <p:spPr/>
        <p:txBody>
          <a:bodyPr/>
          <a:lstStyle/>
          <a:p>
            <a:r>
              <a:rPr lang="en-US" dirty="0" smtClean="0"/>
              <a:t>Cost Estimates</a:t>
            </a:r>
            <a:endParaRPr lang="en-US" dirty="0"/>
          </a:p>
        </p:txBody>
      </p:sp>
      <p:sp>
        <p:nvSpPr>
          <p:cNvPr id="4" name="Slide Number Placeholder 3"/>
          <p:cNvSpPr>
            <a:spLocks noGrp="1"/>
          </p:cNvSpPr>
          <p:nvPr>
            <p:ph type="sldNum" sz="quarter" idx="12"/>
          </p:nvPr>
        </p:nvSpPr>
        <p:spPr/>
        <p:txBody>
          <a:bodyPr/>
          <a:lstStyle/>
          <a:p>
            <a:fld id="{AF4633DB-60EA-4E8C-BBF5-C69050585220}" type="slidenum">
              <a:rPr lang="en-US" smtClean="0"/>
              <a:pPr/>
              <a:t>24</a:t>
            </a:fld>
            <a:endParaRPr lang="en-US" dirty="0"/>
          </a:p>
        </p:txBody>
      </p:sp>
    </p:spTree>
    <p:extLst>
      <p:ext uri="{BB962C8B-B14F-4D97-AF65-F5344CB8AC3E}">
        <p14:creationId xmlns:p14="http://schemas.microsoft.com/office/powerpoint/2010/main" val="371216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pPr marL="0" indent="0" algn="ctr">
              <a:buNone/>
            </a:pPr>
            <a:r>
              <a:rPr lang="en-US" dirty="0" smtClean="0"/>
              <a:t>Cost Estimates</a:t>
            </a:r>
          </a:p>
          <a:p>
            <a:pPr marL="0" indent="0" algn="ctr">
              <a:buNone/>
            </a:pPr>
            <a:r>
              <a:rPr lang="en-US" dirty="0" smtClean="0"/>
              <a:t>Main Tab &amp; Project Tab</a:t>
            </a:r>
            <a:endParaRPr lang="en-US" dirty="0"/>
          </a:p>
        </p:txBody>
      </p:sp>
      <p:sp>
        <p:nvSpPr>
          <p:cNvPr id="3" name="Title 2"/>
          <p:cNvSpPr>
            <a:spLocks noGrp="1"/>
          </p:cNvSpPr>
          <p:nvPr>
            <p:ph type="title"/>
          </p:nvPr>
        </p:nvSpPr>
        <p:spPr/>
        <p:txBody>
          <a:bodyPr/>
          <a:lstStyle/>
          <a:p>
            <a:r>
              <a:rPr lang="en-US" dirty="0" smtClean="0"/>
              <a:t>Exercise and Review</a:t>
            </a:r>
            <a:endParaRPr lang="en-US" dirty="0"/>
          </a:p>
        </p:txBody>
      </p:sp>
      <p:pic>
        <p:nvPicPr>
          <p:cNvPr id="4" name="Picture 3" descr="Button_BnW.png"/>
          <p:cNvPicPr>
            <a:picLocks noChangeAspect="1"/>
          </p:cNvPicPr>
          <p:nvPr/>
        </p:nvPicPr>
        <p:blipFill>
          <a:blip r:embed="rId3" cstate="print"/>
          <a:stretch>
            <a:fillRect/>
          </a:stretch>
        </p:blipFill>
        <p:spPr>
          <a:xfrm>
            <a:off x="182880" y="5791200"/>
            <a:ext cx="960120" cy="87989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25</a:t>
            </a:fld>
            <a:endParaRPr lang="en-US" dirty="0"/>
          </a:p>
        </p:txBody>
      </p:sp>
    </p:spTree>
    <p:extLst>
      <p:ext uri="{BB962C8B-B14F-4D97-AF65-F5344CB8AC3E}">
        <p14:creationId xmlns:p14="http://schemas.microsoft.com/office/powerpoint/2010/main" val="2565606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err="1" smtClean="0"/>
              <a:t>Reappropriation</a:t>
            </a:r>
            <a:r>
              <a:rPr lang="en-US" dirty="0" smtClean="0"/>
              <a:t> &amp; Others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428750"/>
            <a:ext cx="82010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F4633DB-60EA-4E8C-BBF5-C69050585220}" type="slidenum">
              <a:rPr lang="en-US" smtClean="0"/>
              <a:pPr/>
              <a:t>26</a:t>
            </a:fld>
            <a:endParaRPr lang="en-US" dirty="0"/>
          </a:p>
        </p:txBody>
      </p:sp>
    </p:spTree>
    <p:extLst>
      <p:ext uri="{BB962C8B-B14F-4D97-AF65-F5344CB8AC3E}">
        <p14:creationId xmlns:p14="http://schemas.microsoft.com/office/powerpoint/2010/main" val="3790449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53000"/>
          </a:xfrm>
        </p:spPr>
        <p:txBody>
          <a:bodyPr>
            <a:normAutofit fontScale="77500" lnSpcReduction="20000"/>
          </a:bodyPr>
          <a:lstStyle/>
          <a:p>
            <a:r>
              <a:rPr lang="en-US" dirty="0" smtClean="0"/>
              <a:t>You will need to do a search for the </a:t>
            </a:r>
            <a:r>
              <a:rPr lang="en-US" dirty="0" err="1" smtClean="0"/>
              <a:t>reappropriation</a:t>
            </a:r>
            <a:r>
              <a:rPr lang="en-US" dirty="0" smtClean="0"/>
              <a:t> data. You will have the following selections:</a:t>
            </a:r>
          </a:p>
          <a:p>
            <a:pPr lvl="1"/>
            <a:r>
              <a:rPr lang="en-US" dirty="0" smtClean="0"/>
              <a:t>Biennium</a:t>
            </a:r>
          </a:p>
          <a:p>
            <a:pPr lvl="1"/>
            <a:r>
              <a:rPr lang="en-US" dirty="0" smtClean="0"/>
              <a:t>Budget Types</a:t>
            </a:r>
          </a:p>
          <a:p>
            <a:pPr lvl="1"/>
            <a:r>
              <a:rPr lang="en-US" dirty="0" smtClean="0"/>
              <a:t>Version</a:t>
            </a:r>
          </a:p>
          <a:p>
            <a:r>
              <a:rPr lang="en-US" dirty="0" smtClean="0"/>
              <a:t>Below these selection fields you will see the following titles:</a:t>
            </a:r>
            <a:endParaRPr lang="en-US" dirty="0"/>
          </a:p>
          <a:p>
            <a:pPr lvl="1"/>
            <a:r>
              <a:rPr lang="en-US" sz="2200" dirty="0" err="1"/>
              <a:t>Preprior</a:t>
            </a:r>
            <a:r>
              <a:rPr lang="en-US" sz="2200" dirty="0"/>
              <a:t>: provides the calculated expenditures of a given project available to </a:t>
            </a:r>
            <a:r>
              <a:rPr lang="en-US" sz="2200" dirty="0" err="1"/>
              <a:t>reappropriation</a:t>
            </a:r>
            <a:endParaRPr lang="en-US" sz="2200" dirty="0"/>
          </a:p>
          <a:p>
            <a:pPr lvl="1"/>
            <a:r>
              <a:rPr lang="en-US" sz="2200" dirty="0"/>
              <a:t>Current EAS: provides the “Latest” dollar amount from TALS-EA</a:t>
            </a:r>
          </a:p>
          <a:p>
            <a:pPr lvl="1"/>
            <a:r>
              <a:rPr lang="en-US" sz="2200" dirty="0"/>
              <a:t>Actuals Current as </a:t>
            </a:r>
            <a:r>
              <a:rPr lang="en-US" sz="2200" dirty="0" smtClean="0"/>
              <a:t>of: </a:t>
            </a:r>
            <a:r>
              <a:rPr lang="en-US" sz="2200" dirty="0"/>
              <a:t>displays date of last actual dollar amount extraction from TALS and Enterprise Reporting</a:t>
            </a:r>
          </a:p>
          <a:p>
            <a:r>
              <a:rPr lang="en-US" dirty="0" smtClean="0"/>
              <a:t>Once you have selected the biennium &amp; version you will then need to click on the LOAD DATA button. </a:t>
            </a:r>
            <a:r>
              <a:rPr lang="en-US" dirty="0"/>
              <a:t>(Only do this once as it can mess up your </a:t>
            </a:r>
            <a:r>
              <a:rPr lang="en-US" dirty="0" smtClean="0"/>
              <a:t>data if repeated)</a:t>
            </a:r>
          </a:p>
        </p:txBody>
      </p:sp>
      <p:sp>
        <p:nvSpPr>
          <p:cNvPr id="3" name="Title 2"/>
          <p:cNvSpPr>
            <a:spLocks noGrp="1"/>
          </p:cNvSpPr>
          <p:nvPr>
            <p:ph type="title"/>
          </p:nvPr>
        </p:nvSpPr>
        <p:spPr/>
        <p:txBody>
          <a:bodyPr/>
          <a:lstStyle/>
          <a:p>
            <a:r>
              <a:rPr lang="en-US" dirty="0" err="1" smtClean="0"/>
              <a:t>Reappropriations</a:t>
            </a:r>
            <a:endParaRPr lang="en-US" dirty="0"/>
          </a:p>
        </p:txBody>
      </p:sp>
      <p:sp>
        <p:nvSpPr>
          <p:cNvPr id="4" name="Slide Number Placeholder 3"/>
          <p:cNvSpPr>
            <a:spLocks noGrp="1"/>
          </p:cNvSpPr>
          <p:nvPr>
            <p:ph type="sldNum" sz="quarter" idx="12"/>
          </p:nvPr>
        </p:nvSpPr>
        <p:spPr/>
        <p:txBody>
          <a:bodyPr/>
          <a:lstStyle/>
          <a:p>
            <a:fld id="{AF4633DB-60EA-4E8C-BBF5-C69050585220}" type="slidenum">
              <a:rPr lang="en-US" smtClean="0"/>
              <a:pPr/>
              <a:t>27</a:t>
            </a:fld>
            <a:endParaRPr lang="en-US" dirty="0"/>
          </a:p>
        </p:txBody>
      </p:sp>
    </p:spTree>
    <p:extLst>
      <p:ext uri="{BB962C8B-B14F-4D97-AF65-F5344CB8AC3E}">
        <p14:creationId xmlns:p14="http://schemas.microsoft.com/office/powerpoint/2010/main" val="15251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53000"/>
          </a:xfrm>
        </p:spPr>
        <p:txBody>
          <a:bodyPr>
            <a:normAutofit lnSpcReduction="10000"/>
          </a:bodyPr>
          <a:lstStyle/>
          <a:p>
            <a:r>
              <a:rPr lang="en-US" dirty="0" smtClean="0"/>
              <a:t>You will see new functions available for viewing your </a:t>
            </a:r>
            <a:r>
              <a:rPr lang="en-US" dirty="0" err="1" smtClean="0"/>
              <a:t>Reappropriation</a:t>
            </a:r>
            <a:r>
              <a:rPr lang="en-US" dirty="0" smtClean="0"/>
              <a:t> information and they are:</a:t>
            </a:r>
          </a:p>
          <a:p>
            <a:pPr lvl="1"/>
            <a:r>
              <a:rPr lang="en-US" dirty="0" smtClean="0"/>
              <a:t>Set/Unset Included</a:t>
            </a:r>
          </a:p>
          <a:p>
            <a:pPr lvl="1"/>
            <a:r>
              <a:rPr lang="en-US" dirty="0" smtClean="0"/>
              <a:t>View/Update</a:t>
            </a:r>
          </a:p>
          <a:p>
            <a:pPr lvl="1"/>
            <a:r>
              <a:rPr lang="en-US" dirty="0" smtClean="0"/>
              <a:t>Clear Sort</a:t>
            </a:r>
          </a:p>
          <a:p>
            <a:pPr lvl="1"/>
            <a:r>
              <a:rPr lang="en-US" dirty="0" smtClean="0"/>
              <a:t>Reset Default Sort</a:t>
            </a:r>
          </a:p>
          <a:p>
            <a:r>
              <a:rPr lang="en-US" dirty="0" smtClean="0"/>
              <a:t>User will need to select the projects for </a:t>
            </a:r>
            <a:r>
              <a:rPr lang="en-US" dirty="0" err="1" smtClean="0"/>
              <a:t>Reappropriation</a:t>
            </a:r>
            <a:r>
              <a:rPr lang="en-US" dirty="0" smtClean="0"/>
              <a:t> so that it will become part of your Budget Request</a:t>
            </a:r>
            <a:endParaRPr lang="en-US" dirty="0"/>
          </a:p>
        </p:txBody>
      </p:sp>
      <p:sp>
        <p:nvSpPr>
          <p:cNvPr id="3" name="Title 2"/>
          <p:cNvSpPr>
            <a:spLocks noGrp="1"/>
          </p:cNvSpPr>
          <p:nvPr>
            <p:ph type="title"/>
          </p:nvPr>
        </p:nvSpPr>
        <p:spPr/>
        <p:txBody>
          <a:bodyPr/>
          <a:lstStyle/>
          <a:p>
            <a:r>
              <a:rPr lang="en-US" dirty="0" err="1" smtClean="0"/>
              <a:t>Reappropriations</a:t>
            </a:r>
            <a:endParaRPr lang="en-US" dirty="0"/>
          </a:p>
        </p:txBody>
      </p:sp>
      <p:sp>
        <p:nvSpPr>
          <p:cNvPr id="4" name="Slide Number Placeholder 3"/>
          <p:cNvSpPr>
            <a:spLocks noGrp="1"/>
          </p:cNvSpPr>
          <p:nvPr>
            <p:ph type="sldNum" sz="quarter" idx="12"/>
          </p:nvPr>
        </p:nvSpPr>
        <p:spPr/>
        <p:txBody>
          <a:bodyPr/>
          <a:lstStyle/>
          <a:p>
            <a:fld id="{AF4633DB-60EA-4E8C-BBF5-C69050585220}" type="slidenum">
              <a:rPr lang="en-US" smtClean="0"/>
              <a:pPr/>
              <a:t>28</a:t>
            </a:fld>
            <a:endParaRPr lang="en-US" dirty="0"/>
          </a:p>
        </p:txBody>
      </p:sp>
    </p:spTree>
    <p:extLst>
      <p:ext uri="{BB962C8B-B14F-4D97-AF65-F5344CB8AC3E}">
        <p14:creationId xmlns:p14="http://schemas.microsoft.com/office/powerpoint/2010/main" val="149906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Ten Year View Flow</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086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F4633DB-60EA-4E8C-BBF5-C69050585220}" type="slidenum">
              <a:rPr lang="en-US" smtClean="0"/>
              <a:pPr/>
              <a:t>29</a:t>
            </a:fld>
            <a:endParaRPr lang="en-US" dirty="0"/>
          </a:p>
        </p:txBody>
      </p:sp>
    </p:spTree>
    <p:extLst>
      <p:ext uri="{BB962C8B-B14F-4D97-AF65-F5344CB8AC3E}">
        <p14:creationId xmlns:p14="http://schemas.microsoft.com/office/powerpoint/2010/main" val="1087525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48200"/>
          </a:xfrm>
        </p:spPr>
        <p:txBody>
          <a:bodyPr>
            <a:normAutofit fontScale="92500" lnSpcReduction="10000"/>
          </a:bodyPr>
          <a:lstStyle/>
          <a:p>
            <a:r>
              <a:rPr lang="en-US" sz="2800" dirty="0" smtClean="0"/>
              <a:t>OFM Budget division is the Business Owner of the Capital Budget System (CBS) and maintains Policy &amp; Instructions.</a:t>
            </a:r>
          </a:p>
          <a:p>
            <a:endParaRPr lang="en-US" sz="2800" dirty="0" smtClean="0"/>
          </a:p>
          <a:p>
            <a:r>
              <a:rPr lang="en-US" sz="2800" dirty="0" smtClean="0"/>
              <a:t>DES Enterprise Technology Solutions(ETS)is the Technology Owner of the CBS System and provides system training, maintenance, and updates.</a:t>
            </a:r>
          </a:p>
          <a:p>
            <a:endParaRPr lang="en-US" sz="2800" dirty="0" smtClean="0"/>
          </a:p>
          <a:p>
            <a:r>
              <a:rPr lang="en-US" sz="2800" dirty="0" smtClean="0"/>
              <a:t>OFM Budget &amp; ETS staff work together to make sure that the appropriate tools are available for agencies to complete their Capital Budget.</a:t>
            </a:r>
            <a:endParaRPr lang="en-US" sz="2800" dirty="0"/>
          </a:p>
        </p:txBody>
      </p:sp>
      <p:sp>
        <p:nvSpPr>
          <p:cNvPr id="3" name="Title 2"/>
          <p:cNvSpPr>
            <a:spLocks noGrp="1"/>
          </p:cNvSpPr>
          <p:nvPr>
            <p:ph type="title"/>
          </p:nvPr>
        </p:nvSpPr>
        <p:spPr>
          <a:xfrm>
            <a:off x="457200" y="152400"/>
            <a:ext cx="8229600" cy="838200"/>
          </a:xfrm>
        </p:spPr>
        <p:txBody>
          <a:bodyPr>
            <a:normAutofit/>
          </a:bodyPr>
          <a:lstStyle/>
          <a:p>
            <a:r>
              <a:rPr lang="en-US" sz="2400" dirty="0" smtClean="0"/>
              <a:t>Partnership between Office of Financial Management (OFM) and Department of Enterprise Services (DES)</a:t>
            </a:r>
            <a:endParaRPr lang="en-US" sz="2400" dirty="0"/>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loads from information entered in a particular version </a:t>
            </a:r>
          </a:p>
          <a:p>
            <a:r>
              <a:rPr lang="en-US" dirty="0" smtClean="0"/>
              <a:t>You can update the 10-year information from this tab</a:t>
            </a:r>
          </a:p>
          <a:p>
            <a:r>
              <a:rPr lang="en-US" dirty="0" smtClean="0"/>
              <a:t>The CBS001 report is ran from this screen</a:t>
            </a:r>
          </a:p>
          <a:p>
            <a:r>
              <a:rPr lang="en-US" dirty="0" smtClean="0"/>
              <a:t>Rounding is available</a:t>
            </a:r>
          </a:p>
          <a:p>
            <a:pPr lvl="1"/>
            <a:r>
              <a:rPr lang="en-US" dirty="0" smtClean="0"/>
              <a:t>Manually when you are ready</a:t>
            </a:r>
          </a:p>
          <a:p>
            <a:pPr lvl="1"/>
            <a:r>
              <a:rPr lang="en-US" dirty="0" smtClean="0"/>
              <a:t>Automatically applied to changes as they occur (cannot be turned off once applied)</a:t>
            </a:r>
          </a:p>
          <a:p>
            <a:endParaRPr lang="en-US" dirty="0"/>
          </a:p>
        </p:txBody>
      </p:sp>
      <p:sp>
        <p:nvSpPr>
          <p:cNvPr id="3" name="Title 2"/>
          <p:cNvSpPr>
            <a:spLocks noGrp="1"/>
          </p:cNvSpPr>
          <p:nvPr>
            <p:ph type="title"/>
          </p:nvPr>
        </p:nvSpPr>
        <p:spPr/>
        <p:txBody>
          <a:bodyPr/>
          <a:lstStyle/>
          <a:p>
            <a:r>
              <a:rPr lang="en-US" dirty="0" smtClean="0"/>
              <a:t>10-year View</a:t>
            </a:r>
            <a:endParaRPr lang="en-US" dirty="0"/>
          </a:p>
        </p:txBody>
      </p:sp>
      <p:sp>
        <p:nvSpPr>
          <p:cNvPr id="4" name="Slide Number Placeholder 3"/>
          <p:cNvSpPr>
            <a:spLocks noGrp="1"/>
          </p:cNvSpPr>
          <p:nvPr>
            <p:ph type="sldNum" sz="quarter" idx="12"/>
          </p:nvPr>
        </p:nvSpPr>
        <p:spPr/>
        <p:txBody>
          <a:bodyPr/>
          <a:lstStyle/>
          <a:p>
            <a:fld id="{AF4633DB-60EA-4E8C-BBF5-C69050585220}" type="slidenum">
              <a:rPr lang="en-US" smtClean="0"/>
              <a:pPr/>
              <a:t>30</a:t>
            </a:fld>
            <a:endParaRPr lang="en-US" dirty="0"/>
          </a:p>
        </p:txBody>
      </p:sp>
    </p:spTree>
    <p:extLst>
      <p:ext uri="{BB962C8B-B14F-4D97-AF65-F5344CB8AC3E}">
        <p14:creationId xmlns:p14="http://schemas.microsoft.com/office/powerpoint/2010/main" val="1216478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CBS001 Report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219200"/>
            <a:ext cx="7772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F4633DB-60EA-4E8C-BBF5-C69050585220}" type="slidenum">
              <a:rPr lang="en-US" smtClean="0"/>
              <a:pPr/>
              <a:t>31</a:t>
            </a:fld>
            <a:endParaRPr lang="en-US" dirty="0"/>
          </a:p>
        </p:txBody>
      </p:sp>
    </p:spTree>
    <p:extLst>
      <p:ext uri="{BB962C8B-B14F-4D97-AF65-F5344CB8AC3E}">
        <p14:creationId xmlns:p14="http://schemas.microsoft.com/office/powerpoint/2010/main" val="966446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3859" y="1219200"/>
            <a:ext cx="8229600" cy="4876800"/>
          </a:xfrm>
          <a:solidFill>
            <a:srgbClr val="FFFF00"/>
          </a:solidFill>
        </p:spPr>
        <p:txBody>
          <a:bodyPr>
            <a:normAutofit/>
          </a:bodyPr>
          <a:lstStyle/>
          <a:p>
            <a:r>
              <a:rPr lang="en-US" dirty="0" smtClean="0"/>
              <a:t>Some documentation is required per the OFM Budget Instructions such as: </a:t>
            </a:r>
          </a:p>
          <a:p>
            <a:pPr marL="800100" lvl="2" indent="0">
              <a:buNone/>
            </a:pPr>
            <a:r>
              <a:rPr lang="en-US" dirty="0" smtClean="0"/>
              <a:t> DAHP – Historical Preservation</a:t>
            </a:r>
          </a:p>
          <a:p>
            <a:r>
              <a:rPr lang="en-US" dirty="0" smtClean="0"/>
              <a:t>Cost Estimates – two tabs are available to create cost estimates.  One outside the project and one within the project.</a:t>
            </a:r>
          </a:p>
          <a:p>
            <a:r>
              <a:rPr lang="en-US" dirty="0" smtClean="0"/>
              <a:t>Locator is available within CBS however, if your location is not found other locator sites may also be used.</a:t>
            </a:r>
            <a:endParaRPr lang="en-US" dirty="0"/>
          </a:p>
        </p:txBody>
      </p:sp>
      <p:sp>
        <p:nvSpPr>
          <p:cNvPr id="3" name="Title 2"/>
          <p:cNvSpPr>
            <a:spLocks noGrp="1"/>
          </p:cNvSpPr>
          <p:nvPr>
            <p:ph type="title"/>
          </p:nvPr>
        </p:nvSpPr>
        <p:spPr/>
        <p:txBody>
          <a:bodyPr>
            <a:normAutofit/>
          </a:bodyPr>
          <a:lstStyle/>
          <a:p>
            <a:r>
              <a:rPr lang="en-US" dirty="0" smtClean="0"/>
              <a:t>Additional Information</a:t>
            </a:r>
            <a:endParaRPr lang="en-US" dirty="0"/>
          </a:p>
        </p:txBody>
      </p:sp>
      <p:pic>
        <p:nvPicPr>
          <p:cNvPr id="5" name="Content Placeholder 5" descr="Button_Orange.png"/>
          <p:cNvPicPr>
            <a:picLocks noChangeAspect="1"/>
          </p:cNvPicPr>
          <p:nvPr/>
        </p:nvPicPr>
        <p:blipFill>
          <a:blip r:embed="rId3" cstate="print"/>
          <a:stretch>
            <a:fillRect/>
          </a:stretch>
        </p:blipFill>
        <p:spPr>
          <a:xfrm>
            <a:off x="228600" y="5889597"/>
            <a:ext cx="914624" cy="838200"/>
          </a:xfrm>
          <a:prstGeom prst="rect">
            <a:avLst/>
          </a:prstGeom>
        </p:spPr>
      </p:pic>
      <p:sp>
        <p:nvSpPr>
          <p:cNvPr id="4" name="Slide Number Placeholder 3"/>
          <p:cNvSpPr>
            <a:spLocks noGrp="1"/>
          </p:cNvSpPr>
          <p:nvPr>
            <p:ph type="sldNum" sz="quarter" idx="12"/>
          </p:nvPr>
        </p:nvSpPr>
        <p:spPr/>
        <p:txBody>
          <a:bodyPr/>
          <a:lstStyle/>
          <a:p>
            <a:fld id="{AF4633DB-60EA-4E8C-BBF5-C69050585220}" type="slidenum">
              <a:rPr lang="en-US" smtClean="0"/>
              <a:pPr/>
              <a:t>32</a:t>
            </a:fld>
            <a:endParaRPr lang="en-US" dirty="0"/>
          </a:p>
        </p:txBody>
      </p:sp>
    </p:spTree>
    <p:extLst>
      <p:ext uri="{BB962C8B-B14F-4D97-AF65-F5344CB8AC3E}">
        <p14:creationId xmlns:p14="http://schemas.microsoft.com/office/powerpoint/2010/main" val="2988572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Remember to “Load” to see your Data</a:t>
            </a:r>
          </a:p>
          <a:p>
            <a:endParaRPr lang="en-US" dirty="0" smtClean="0"/>
          </a:p>
          <a:p>
            <a:r>
              <a:rPr lang="en-US" dirty="0" smtClean="0"/>
              <a:t>Project stays the same throughout all phases and for the life of the project.</a:t>
            </a:r>
          </a:p>
          <a:p>
            <a:endParaRPr lang="en-US" dirty="0" smtClean="0"/>
          </a:p>
          <a:p>
            <a:r>
              <a:rPr lang="en-US" dirty="0" smtClean="0"/>
              <a:t>Save often to avoid time outs</a:t>
            </a:r>
          </a:p>
          <a:p>
            <a:pPr lvl="1"/>
            <a:r>
              <a:rPr lang="en-US" dirty="0" smtClean="0"/>
              <a:t>If you use the Save &amp; Continue button you will be able to go directly to the next tab</a:t>
            </a:r>
          </a:p>
          <a:p>
            <a:pPr lvl="1"/>
            <a:r>
              <a:rPr lang="en-US" dirty="0" smtClean="0"/>
              <a:t>If you just Save you will stay on the Tab that you are working in.</a:t>
            </a:r>
          </a:p>
          <a:p>
            <a:endParaRPr lang="en-US" dirty="0"/>
          </a:p>
        </p:txBody>
      </p:sp>
      <p:sp>
        <p:nvSpPr>
          <p:cNvPr id="3" name="Title 2"/>
          <p:cNvSpPr>
            <a:spLocks noGrp="1"/>
          </p:cNvSpPr>
          <p:nvPr>
            <p:ph type="title"/>
          </p:nvPr>
        </p:nvSpPr>
        <p:spPr/>
        <p:txBody>
          <a:bodyPr>
            <a:normAutofit/>
          </a:bodyPr>
          <a:lstStyle/>
          <a:p>
            <a:r>
              <a:rPr lang="en-US" dirty="0" smtClean="0"/>
              <a:t>Tips for CBS</a:t>
            </a:r>
            <a:endParaRPr lang="en-US" dirty="0"/>
          </a:p>
        </p:txBody>
      </p:sp>
      <p:pic>
        <p:nvPicPr>
          <p:cNvPr id="4" name="Picture 3" descr="Button_BnW.png"/>
          <p:cNvPicPr>
            <a:picLocks noChangeAspect="1"/>
          </p:cNvPicPr>
          <p:nvPr/>
        </p:nvPicPr>
        <p:blipFill>
          <a:blip r:embed="rId3" cstate="print"/>
          <a:stretch>
            <a:fillRect/>
          </a:stretch>
        </p:blipFill>
        <p:spPr>
          <a:xfrm>
            <a:off x="182880" y="5791200"/>
            <a:ext cx="960120" cy="87989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33</a:t>
            </a:fld>
            <a:endParaRPr lang="en-US" dirty="0"/>
          </a:p>
        </p:txBody>
      </p:sp>
    </p:spTree>
    <p:extLst>
      <p:ext uri="{BB962C8B-B14F-4D97-AF65-F5344CB8AC3E}">
        <p14:creationId xmlns:p14="http://schemas.microsoft.com/office/powerpoint/2010/main" val="4214091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6090" y="1143000"/>
            <a:ext cx="8229600" cy="5257800"/>
          </a:xfrm>
          <a:solidFill>
            <a:srgbClr val="FFFF00"/>
          </a:solidFill>
        </p:spPr>
        <p:txBody>
          <a:bodyPr>
            <a:normAutofit fontScale="92500" lnSpcReduction="10000"/>
          </a:bodyPr>
          <a:lstStyle/>
          <a:p>
            <a:pPr marL="342900" lvl="1" indent="-342900">
              <a:buFont typeface="Arial" pitchFamily="34" charset="0"/>
              <a:buChar char="•"/>
            </a:pPr>
            <a:r>
              <a:rPr lang="en-US" sz="2400" dirty="0" smtClean="0"/>
              <a:t>BASS main application page provides access to </a:t>
            </a:r>
            <a:r>
              <a:rPr lang="en-US" sz="2400" dirty="0"/>
              <a:t>the login page, security form, tutorials, password changes &amp; </a:t>
            </a:r>
            <a:r>
              <a:rPr lang="en-US" sz="2400" dirty="0" smtClean="0"/>
              <a:t>listserv announcements.</a:t>
            </a:r>
            <a:endParaRPr lang="en-US" sz="2400" dirty="0"/>
          </a:p>
          <a:p>
            <a:pPr marL="800100" lvl="2" indent="0">
              <a:buNone/>
            </a:pPr>
            <a:r>
              <a:rPr lang="en-US" dirty="0" smtClean="0"/>
              <a:t>Within the SGN:   </a:t>
            </a:r>
            <a:r>
              <a:rPr lang="en-US" sz="2000" dirty="0">
                <a:hlinkClick r:id="rId3"/>
              </a:rPr>
              <a:t>http://</a:t>
            </a:r>
            <a:r>
              <a:rPr lang="en-US" sz="2000" dirty="0" smtClean="0">
                <a:hlinkClick r:id="rId3"/>
              </a:rPr>
              <a:t>bass.ofm.wa.gov/BASSLogon_pr/logon.aspx</a:t>
            </a:r>
            <a:endParaRPr lang="en-US" sz="2000" dirty="0" smtClean="0"/>
          </a:p>
          <a:p>
            <a:pPr marL="800100" lvl="2" indent="0">
              <a:buNone/>
            </a:pPr>
            <a:r>
              <a:rPr lang="en-US" dirty="0" smtClean="0"/>
              <a:t>Outside the SGN:</a:t>
            </a:r>
          </a:p>
          <a:p>
            <a:pPr marL="800100" lvl="2" indent="0">
              <a:buNone/>
            </a:pPr>
            <a:r>
              <a:rPr lang="en-US" sz="2000" dirty="0" smtClean="0">
                <a:hlinkClick r:id="rId4"/>
              </a:rPr>
              <a:t>http://fortress.wa.gov/BassLogon_pr/logon.aspx</a:t>
            </a:r>
            <a:endParaRPr lang="en-US" sz="2000" dirty="0" smtClean="0"/>
          </a:p>
          <a:p>
            <a:pPr marL="800100" lvl="2" indent="0">
              <a:buNone/>
            </a:pPr>
            <a:endParaRPr lang="en-US" sz="2000" dirty="0" smtClean="0"/>
          </a:p>
          <a:p>
            <a:r>
              <a:rPr lang="en-US" sz="2400" dirty="0" smtClean="0"/>
              <a:t>OFM Policy Budget information</a:t>
            </a:r>
          </a:p>
          <a:p>
            <a:pPr marL="400050" lvl="1" indent="0">
              <a:buNone/>
            </a:pPr>
            <a:r>
              <a:rPr lang="en-US" sz="2100" dirty="0" smtClean="0">
                <a:hlinkClick r:id="rId5"/>
              </a:rPr>
              <a:t>http</a:t>
            </a:r>
            <a:r>
              <a:rPr lang="en-US" sz="2100" dirty="0">
                <a:hlinkClick r:id="rId5"/>
              </a:rPr>
              <a:t>://</a:t>
            </a:r>
            <a:r>
              <a:rPr lang="en-US" sz="2100" dirty="0" smtClean="0">
                <a:hlinkClick r:id="rId5"/>
              </a:rPr>
              <a:t>ofm.wa.gov/budget/instructions/capital.asp</a:t>
            </a:r>
            <a:endParaRPr lang="en-US" sz="2100" dirty="0" smtClean="0"/>
          </a:p>
          <a:p>
            <a:r>
              <a:rPr lang="en-US" sz="2400" dirty="0" smtClean="0"/>
              <a:t>OFM Budget contact information</a:t>
            </a:r>
          </a:p>
          <a:p>
            <a:pPr marL="400050" lvl="1" indent="0">
              <a:buNone/>
            </a:pPr>
            <a:r>
              <a:rPr lang="en-US" sz="2100" u="sng" dirty="0">
                <a:hlinkClick r:id="rId6"/>
              </a:rPr>
              <a:t>http://www.ofm.wa.gov/budget/contacts/default.asp</a:t>
            </a:r>
            <a:endParaRPr lang="en-US" sz="2100" dirty="0"/>
          </a:p>
          <a:p>
            <a:pPr marL="400050" lvl="1" indent="0">
              <a:buNone/>
            </a:pPr>
            <a:endParaRPr lang="en-US" sz="2100" dirty="0"/>
          </a:p>
          <a:p>
            <a:r>
              <a:rPr lang="en-US" sz="2400" dirty="0" smtClean="0"/>
              <a:t>For system assistance </a:t>
            </a:r>
            <a:r>
              <a:rPr lang="en-US" sz="2400" dirty="0"/>
              <a:t>please </a:t>
            </a:r>
            <a:r>
              <a:rPr lang="en-US" sz="2400" dirty="0" smtClean="0"/>
              <a:t>contact the WaTech Support </a:t>
            </a:r>
            <a:r>
              <a:rPr lang="en-US" sz="2400" dirty="0"/>
              <a:t>Center at (360) 407-9100 </a:t>
            </a:r>
            <a:r>
              <a:rPr lang="en-US" sz="2400" dirty="0" smtClean="0"/>
              <a:t>or </a:t>
            </a:r>
            <a:r>
              <a:rPr lang="en-US" sz="2400" dirty="0" smtClean="0">
                <a:hlinkClick r:id="rId7"/>
              </a:rPr>
              <a:t>support@watech.wa.gov</a:t>
            </a:r>
            <a:endParaRPr lang="en-US" sz="2400" dirty="0" smtClean="0"/>
          </a:p>
          <a:p>
            <a:endParaRPr lang="en-US" sz="2400" dirty="0"/>
          </a:p>
          <a:p>
            <a:pPr marL="400050" lvl="1" indent="0">
              <a:buNone/>
            </a:pPr>
            <a:endParaRPr lang="en-US" dirty="0" smtClean="0"/>
          </a:p>
          <a:p>
            <a:pPr marL="400050" lvl="1" indent="0">
              <a:buNone/>
            </a:pPr>
            <a:endParaRPr lang="en-US" dirty="0"/>
          </a:p>
          <a:p>
            <a:pPr marL="400050" lvl="1" indent="0">
              <a:buNone/>
            </a:pPr>
            <a:endParaRPr lang="en-US" dirty="0" smtClean="0"/>
          </a:p>
          <a:p>
            <a:pPr marL="400050" lvl="1" indent="0">
              <a:buNone/>
            </a:pPr>
            <a:endParaRPr lang="en-US" dirty="0" smtClean="0"/>
          </a:p>
          <a:p>
            <a:pPr marL="0" indent="0">
              <a:buNone/>
            </a:pPr>
            <a:endParaRPr lang="en-US" dirty="0"/>
          </a:p>
        </p:txBody>
      </p:sp>
      <p:sp>
        <p:nvSpPr>
          <p:cNvPr id="3" name="Title 2"/>
          <p:cNvSpPr>
            <a:spLocks noGrp="1"/>
          </p:cNvSpPr>
          <p:nvPr>
            <p:ph type="title"/>
          </p:nvPr>
        </p:nvSpPr>
        <p:spPr/>
        <p:txBody>
          <a:bodyPr>
            <a:normAutofit/>
          </a:bodyPr>
          <a:lstStyle/>
          <a:p>
            <a:r>
              <a:rPr lang="en-US" dirty="0" smtClean="0"/>
              <a:t>Resources</a:t>
            </a:r>
            <a:endParaRPr lang="en-US" dirty="0"/>
          </a:p>
        </p:txBody>
      </p:sp>
      <p:pic>
        <p:nvPicPr>
          <p:cNvPr id="4" name="Content Placeholder 5" descr="Button_Orange.png"/>
          <p:cNvPicPr>
            <a:picLocks noChangeAspect="1"/>
          </p:cNvPicPr>
          <p:nvPr/>
        </p:nvPicPr>
        <p:blipFill>
          <a:blip r:embed="rId8" cstate="print"/>
          <a:stretch>
            <a:fillRect/>
          </a:stretch>
        </p:blipFill>
        <p:spPr>
          <a:xfrm>
            <a:off x="152400" y="5867400"/>
            <a:ext cx="957861" cy="877824"/>
          </a:xfrm>
          <a:prstGeom prst="rect">
            <a:avLst/>
          </a:prstGeom>
        </p:spPr>
      </p:pic>
      <p:sp>
        <p:nvSpPr>
          <p:cNvPr id="5" name="Slide Number Placeholder 4"/>
          <p:cNvSpPr>
            <a:spLocks noGrp="1"/>
          </p:cNvSpPr>
          <p:nvPr>
            <p:ph type="sldNum" sz="quarter" idx="12"/>
          </p:nvPr>
        </p:nvSpPr>
        <p:spPr/>
        <p:txBody>
          <a:bodyPr/>
          <a:lstStyle/>
          <a:p>
            <a:fld id="{AF4633DB-60EA-4E8C-BBF5-C69050585220}" type="slidenum">
              <a:rPr lang="en-US" smtClean="0"/>
              <a:pPr/>
              <a:t>34</a:t>
            </a:fld>
            <a:endParaRPr lang="en-US" dirty="0"/>
          </a:p>
        </p:txBody>
      </p:sp>
    </p:spTree>
    <p:extLst>
      <p:ext uri="{BB962C8B-B14F-4D97-AF65-F5344CB8AC3E}">
        <p14:creationId xmlns:p14="http://schemas.microsoft.com/office/powerpoint/2010/main" val="210090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p:txBody>
      </p:sp>
      <p:sp>
        <p:nvSpPr>
          <p:cNvPr id="3" name="Title 2"/>
          <p:cNvSpPr>
            <a:spLocks noGrp="1"/>
          </p:cNvSpPr>
          <p:nvPr>
            <p:ph type="title"/>
          </p:nvPr>
        </p:nvSpPr>
        <p:spPr>
          <a:xfrm>
            <a:off x="457200" y="304800"/>
            <a:ext cx="8229600" cy="762000"/>
          </a:xfrm>
        </p:spPr>
        <p:txBody>
          <a:bodyPr>
            <a:noAutofit/>
          </a:bodyPr>
          <a:lstStyle/>
          <a:p>
            <a:r>
              <a:rPr lang="en-US" sz="4200" dirty="0"/>
              <a:t>Questions?</a:t>
            </a:r>
            <a:br>
              <a:rPr lang="en-US" sz="4200" dirty="0"/>
            </a:br>
            <a:endParaRPr lang="en-US" sz="42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
        <p:nvSpPr>
          <p:cNvPr id="5" name="Slide Number Placeholder 4"/>
          <p:cNvSpPr>
            <a:spLocks noGrp="1"/>
          </p:cNvSpPr>
          <p:nvPr>
            <p:ph type="sldNum" sz="quarter" idx="12"/>
          </p:nvPr>
        </p:nvSpPr>
        <p:spPr/>
        <p:txBody>
          <a:bodyPr/>
          <a:lstStyle/>
          <a:p>
            <a:fld id="{AF4633DB-60EA-4E8C-BBF5-C69050585220}" type="slidenum">
              <a:rPr lang="en-US" smtClean="0"/>
              <a:pPr/>
              <a:t>35</a:t>
            </a:fld>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945" y="1219200"/>
            <a:ext cx="373380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t>Thank </a:t>
            </a:r>
            <a:r>
              <a:rPr lang="en-US" sz="2200" dirty="0"/>
              <a:t>you for attending this class. </a:t>
            </a:r>
            <a:endParaRPr lang="en-US" sz="2200" dirty="0" smtClean="0"/>
          </a:p>
          <a:p>
            <a:endParaRPr lang="en-US" sz="2200" dirty="0" smtClean="0"/>
          </a:p>
          <a:p>
            <a:r>
              <a:rPr lang="en-US" sz="2200" dirty="0" smtClean="0"/>
              <a:t>All </a:t>
            </a:r>
            <a:r>
              <a:rPr lang="en-US" sz="2200" dirty="0"/>
              <a:t>materials will be posted on the </a:t>
            </a:r>
            <a:r>
              <a:rPr lang="en-US" sz="2200" dirty="0" smtClean="0"/>
              <a:t>WaTech website </a:t>
            </a:r>
            <a:r>
              <a:rPr lang="en-US" sz="2200" dirty="0"/>
              <a:t>in the next few days</a:t>
            </a:r>
            <a:r>
              <a:rPr lang="en-US" sz="2200" dirty="0" smtClean="0"/>
              <a:t>.</a:t>
            </a:r>
          </a:p>
          <a:p>
            <a:endParaRPr lang="en-US" sz="2200" dirty="0"/>
          </a:p>
          <a:p>
            <a:r>
              <a:rPr lang="en-US" sz="2200" dirty="0" smtClean="0"/>
              <a:t> You are free to leave if desired or you may stay for some additional hands on work.</a:t>
            </a:r>
          </a:p>
          <a:p>
            <a:endParaRPr lang="en-US" sz="2200" dirty="0"/>
          </a:p>
          <a:p>
            <a:r>
              <a:rPr lang="en-US" sz="2200" dirty="0" smtClean="0"/>
              <a:t>For those who are staying you will be using the on-line CBS tutorial instructions from the BASS application page.   </a:t>
            </a:r>
          </a:p>
          <a:p>
            <a:pPr algn="ctr">
              <a:buNone/>
            </a:pPr>
            <a:endParaRPr lang="en-US" sz="2200" dirty="0" smtClean="0"/>
          </a:p>
          <a:p>
            <a:pPr>
              <a:buNone/>
            </a:pPr>
            <a:endParaRPr lang="en-US" dirty="0" smtClean="0"/>
          </a:p>
        </p:txBody>
      </p:sp>
      <p:sp>
        <p:nvSpPr>
          <p:cNvPr id="3" name="Title 2"/>
          <p:cNvSpPr>
            <a:spLocks noGrp="1"/>
          </p:cNvSpPr>
          <p:nvPr>
            <p:ph type="title"/>
          </p:nvPr>
        </p:nvSpPr>
        <p:spPr>
          <a:xfrm>
            <a:off x="457200" y="304800"/>
            <a:ext cx="8229600" cy="762000"/>
          </a:xfrm>
        </p:spPr>
        <p:txBody>
          <a:bodyPr>
            <a:noAutofit/>
          </a:bodyPr>
          <a:lstStyle/>
          <a:p>
            <a:r>
              <a:rPr lang="en-US" sz="4200" dirty="0" smtClean="0"/>
              <a:t>Thank you</a:t>
            </a:r>
            <a:endParaRPr lang="en-US" sz="4200" dirty="0"/>
          </a:p>
        </p:txBody>
      </p:sp>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p:spPr>
      </p:pic>
      <p:sp>
        <p:nvSpPr>
          <p:cNvPr id="5" name="Slide Number Placeholder 4"/>
          <p:cNvSpPr>
            <a:spLocks noGrp="1"/>
          </p:cNvSpPr>
          <p:nvPr>
            <p:ph type="sldNum" sz="quarter" idx="12"/>
          </p:nvPr>
        </p:nvSpPr>
        <p:spPr/>
        <p:txBody>
          <a:bodyPr/>
          <a:lstStyle/>
          <a:p>
            <a:fld id="{AF4633DB-60EA-4E8C-BBF5-C69050585220}" type="slidenum">
              <a:rPr lang="en-US" smtClean="0"/>
              <a:pPr/>
              <a:t>36</a:t>
            </a:fld>
            <a:endParaRPr lang="en-US" dirty="0"/>
          </a:p>
        </p:txBody>
      </p:sp>
      <p:pic>
        <p:nvPicPr>
          <p:cNvPr id="2050" name="Picture 2" descr="C:\Users\Pame\Pictures\Su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0"/>
            <a:ext cx="1829055" cy="182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91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Tutorials</a:t>
            </a:r>
            <a:endParaRPr lang="en-US" dirty="0"/>
          </a:p>
        </p:txBody>
      </p:sp>
      <p:pic>
        <p:nvPicPr>
          <p:cNvPr id="4" name="Picture 3" descr="Button_BnW.png"/>
          <p:cNvPicPr>
            <a:picLocks noChangeAspect="1"/>
          </p:cNvPicPr>
          <p:nvPr/>
        </p:nvPicPr>
        <p:blipFill>
          <a:blip r:embed="rId3" cstate="print"/>
          <a:stretch>
            <a:fillRect/>
          </a:stretch>
        </p:blipFill>
        <p:spPr>
          <a:xfrm>
            <a:off x="182880" y="5791200"/>
            <a:ext cx="960120" cy="87989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14" name="TextBox 13"/>
          <p:cNvSpPr txBox="1"/>
          <p:nvPr/>
        </p:nvSpPr>
        <p:spPr>
          <a:xfrm>
            <a:off x="6858000" y="4427636"/>
            <a:ext cx="2019300" cy="307777"/>
          </a:xfrm>
          <a:prstGeom prst="rect">
            <a:avLst/>
          </a:prstGeom>
          <a:noFill/>
        </p:spPr>
        <p:txBody>
          <a:bodyPr wrap="square" rtlCol="0">
            <a:spAutoFit/>
          </a:bodyPr>
          <a:lstStyle/>
          <a:p>
            <a:r>
              <a:rPr lang="en-US" sz="1400" dirty="0" smtClean="0"/>
              <a:t>Step by step instructions </a:t>
            </a:r>
            <a:endParaRPr lang="en-US" sz="1400" dirty="0"/>
          </a:p>
        </p:txBody>
      </p:sp>
      <p:sp>
        <p:nvSpPr>
          <p:cNvPr id="15" name="Slide Number Placeholder 14"/>
          <p:cNvSpPr>
            <a:spLocks noGrp="1"/>
          </p:cNvSpPr>
          <p:nvPr>
            <p:ph type="sldNum" sz="quarter" idx="12"/>
          </p:nvPr>
        </p:nvSpPr>
        <p:spPr/>
        <p:txBody>
          <a:bodyPr/>
          <a:lstStyle/>
          <a:p>
            <a:fld id="{AF4633DB-60EA-4E8C-BBF5-C69050585220}" type="slidenum">
              <a:rPr lang="en-US" smtClean="0"/>
              <a:pPr/>
              <a:t>37</a:t>
            </a:fld>
            <a:endParaRPr lang="en-US" dirty="0"/>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676400" y="1295400"/>
            <a:ext cx="494894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Left Arrow 12"/>
          <p:cNvSpPr/>
          <p:nvPr/>
        </p:nvSpPr>
        <p:spPr>
          <a:xfrm>
            <a:off x="5334000" y="4038600"/>
            <a:ext cx="2590800" cy="381000"/>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307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Capital – Capital Budgeting System (CBS</a:t>
            </a:r>
            <a:r>
              <a:rPr lang="en-US" dirty="0" smtClean="0"/>
              <a:t>)</a:t>
            </a:r>
          </a:p>
          <a:p>
            <a:pPr marL="0" indent="0">
              <a:buNone/>
            </a:pPr>
            <a:endParaRPr lang="en-US" dirty="0"/>
          </a:p>
          <a:p>
            <a:r>
              <a:rPr lang="en-US" dirty="0" smtClean="0"/>
              <a:t>Operation – Budget Development System (BDS)</a:t>
            </a:r>
          </a:p>
          <a:p>
            <a:endParaRPr lang="en-US" dirty="0"/>
          </a:p>
          <a:p>
            <a:r>
              <a:rPr lang="en-US" dirty="0" smtClean="0"/>
              <a:t>Transportation – Transportation Executive Information System (TEIS)</a:t>
            </a:r>
          </a:p>
          <a:p>
            <a:endParaRPr lang="en-US" dirty="0"/>
          </a:p>
          <a:p>
            <a:endParaRPr lang="en-US" dirty="0"/>
          </a:p>
        </p:txBody>
      </p:sp>
      <p:sp>
        <p:nvSpPr>
          <p:cNvPr id="3" name="Title 2"/>
          <p:cNvSpPr>
            <a:spLocks noGrp="1"/>
          </p:cNvSpPr>
          <p:nvPr>
            <p:ph type="title"/>
          </p:nvPr>
        </p:nvSpPr>
        <p:spPr/>
        <p:txBody>
          <a:bodyPr/>
          <a:lstStyle/>
          <a:p>
            <a:r>
              <a:rPr lang="en-US" dirty="0"/>
              <a:t>Budget </a:t>
            </a:r>
            <a:r>
              <a:rPr lang="en-US" dirty="0" smtClean="0"/>
              <a:t>Types &amp; Systems</a:t>
            </a:r>
            <a:endParaRPr lang="en-US" dirty="0"/>
          </a:p>
        </p:txBody>
      </p:sp>
      <p:pic>
        <p:nvPicPr>
          <p:cNvPr id="4" name="Picture 3" descr="Button_Green.png"/>
          <p:cNvPicPr>
            <a:picLocks noChangeAspect="1"/>
          </p:cNvPicPr>
          <p:nvPr/>
        </p:nvPicPr>
        <p:blipFill>
          <a:blip r:embed="rId3" cstate="print"/>
          <a:stretch>
            <a:fillRect/>
          </a:stretch>
        </p:blipFill>
        <p:spPr>
          <a:xfrm>
            <a:off x="181811" y="5791200"/>
            <a:ext cx="961189" cy="880874"/>
          </a:xfrm>
          <a:prstGeom prst="rect">
            <a:avLst/>
          </a:prstGeom>
        </p:spPr>
      </p:pic>
      <p:pic>
        <p:nvPicPr>
          <p:cNvPr id="5"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6" name="Slide Number Placeholder 5"/>
          <p:cNvSpPr>
            <a:spLocks noGrp="1"/>
          </p:cNvSpPr>
          <p:nvPr>
            <p:ph type="sldNum" sz="quarter" idx="12"/>
          </p:nvPr>
        </p:nvSpPr>
        <p:spPr/>
        <p:txBody>
          <a:bodyPr/>
          <a:lstStyle/>
          <a:p>
            <a:fld id="{AF4633DB-60EA-4E8C-BBF5-C69050585220}"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Gain a broad understanding of the CBS Application. </a:t>
            </a:r>
          </a:p>
          <a:p>
            <a:r>
              <a:rPr lang="en-US" dirty="0" smtClean="0"/>
              <a:t>Knowledge of the various Security Roles within the application</a:t>
            </a:r>
          </a:p>
          <a:p>
            <a:r>
              <a:rPr lang="en-US" dirty="0" smtClean="0"/>
              <a:t>Understand the different Budget Types</a:t>
            </a:r>
          </a:p>
          <a:p>
            <a:r>
              <a:rPr lang="en-US" dirty="0" smtClean="0"/>
              <a:t>View the Process flows</a:t>
            </a:r>
          </a:p>
          <a:p>
            <a:r>
              <a:rPr lang="en-US" dirty="0" smtClean="0"/>
              <a:t>Hands on activities    </a:t>
            </a:r>
          </a:p>
          <a:p>
            <a:r>
              <a:rPr lang="en-US" dirty="0" smtClean="0"/>
              <a:t>Available Resources</a:t>
            </a:r>
            <a:endParaRPr lang="en-US" dirty="0"/>
          </a:p>
          <a:p>
            <a:pPr lvl="1"/>
            <a:r>
              <a:rPr lang="en-US" dirty="0"/>
              <a:t>OFM Site</a:t>
            </a:r>
          </a:p>
          <a:p>
            <a:pPr lvl="1"/>
            <a:r>
              <a:rPr lang="en-US" dirty="0"/>
              <a:t>CBS Tutorial </a:t>
            </a:r>
            <a:r>
              <a:rPr lang="en-US" dirty="0" smtClean="0"/>
              <a:t>Site</a:t>
            </a:r>
          </a:p>
          <a:p>
            <a:pPr lvl="1"/>
            <a:r>
              <a:rPr lang="en-US" dirty="0" smtClean="0"/>
              <a:t>WaTech Support Center</a:t>
            </a:r>
            <a:endParaRPr lang="en-US" dirty="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5842883"/>
            <a:ext cx="963613"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F4633DB-60EA-4E8C-BBF5-C69050585220}" type="slidenum">
              <a:rPr lang="en-US" smtClean="0"/>
              <a:pPr/>
              <a:t>5</a:t>
            </a:fld>
            <a:endParaRPr lang="en-US" dirty="0"/>
          </a:p>
        </p:txBody>
      </p:sp>
    </p:spTree>
    <p:extLst>
      <p:ext uri="{BB962C8B-B14F-4D97-AF65-F5344CB8AC3E}">
        <p14:creationId xmlns:p14="http://schemas.microsoft.com/office/powerpoint/2010/main" val="569612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Browser Requirements</a:t>
            </a:r>
            <a:endParaRPr lang="en-US" dirty="0"/>
          </a:p>
        </p:txBody>
      </p:sp>
      <p:pic>
        <p:nvPicPr>
          <p:cNvPr id="5" name="Content Placeholder 5" descr="Button_Orange.png"/>
          <p:cNvPicPr>
            <a:picLocks noChangeAspect="1"/>
          </p:cNvPicPr>
          <p:nvPr/>
        </p:nvPicPr>
        <p:blipFill>
          <a:blip r:embed="rId3" cstate="print"/>
          <a:stretch>
            <a:fillRect/>
          </a:stretch>
        </p:blipFill>
        <p:spPr>
          <a:xfrm>
            <a:off x="173603" y="5791200"/>
            <a:ext cx="1066800" cy="977660"/>
          </a:xfrm>
          <a:prstGeom prst="rect">
            <a:avLst/>
          </a:prstGeom>
        </p:spPr>
      </p:pic>
      <p:sp>
        <p:nvSpPr>
          <p:cNvPr id="7" name="TextBox 6"/>
          <p:cNvSpPr txBox="1"/>
          <p:nvPr/>
        </p:nvSpPr>
        <p:spPr>
          <a:xfrm>
            <a:off x="1447800" y="1295400"/>
            <a:ext cx="6227197" cy="5632311"/>
          </a:xfrm>
          <a:prstGeom prst="rect">
            <a:avLst/>
          </a:prstGeom>
          <a:noFill/>
        </p:spPr>
        <p:txBody>
          <a:bodyPr wrap="square" rtlCol="0">
            <a:spAutoFit/>
          </a:bodyPr>
          <a:lstStyle/>
          <a:p>
            <a:r>
              <a:rPr lang="en-US" dirty="0" smtClean="0"/>
              <a:t>The </a:t>
            </a:r>
            <a:r>
              <a:rPr lang="en-US" dirty="0"/>
              <a:t>Budget Portfolio Systems has adopted</a:t>
            </a:r>
            <a:r>
              <a:rPr lang="en-US" b="1" dirty="0"/>
              <a:t> Microsoft Internet Explorer version 6.0 or 7.0</a:t>
            </a:r>
            <a:r>
              <a:rPr lang="en-US" dirty="0"/>
              <a:t> as the standard web browsers for system access. All system features and functions have been fully tested in and are supported by this standard. No other web browsers or release levels have been tested or are supported. </a:t>
            </a:r>
            <a:br>
              <a:rPr lang="en-US" dirty="0"/>
            </a:br>
            <a:r>
              <a:rPr lang="en-US" dirty="0"/>
              <a:t/>
            </a:r>
            <a:br>
              <a:rPr lang="en-US" dirty="0"/>
            </a:br>
            <a:r>
              <a:rPr lang="en-US" dirty="0"/>
              <a:t>You will need to use this standard to successfully access all Budget Portfolio System components. </a:t>
            </a:r>
            <a:br>
              <a:rPr lang="en-US" dirty="0"/>
            </a:br>
            <a:r>
              <a:rPr lang="en-US" dirty="0"/>
              <a:t/>
            </a:r>
            <a:br>
              <a:rPr lang="en-US" dirty="0"/>
            </a:br>
            <a:r>
              <a:rPr lang="en-US" dirty="0"/>
              <a:t>To determine your web browser release level, Select </a:t>
            </a:r>
            <a:r>
              <a:rPr lang="en-US" b="1" i="1" dirty="0"/>
              <a:t>Help</a:t>
            </a:r>
            <a:r>
              <a:rPr lang="en-US" dirty="0"/>
              <a:t> from your browser toolbar </a:t>
            </a:r>
          </a:p>
          <a:p>
            <a:r>
              <a:rPr lang="en-US" dirty="0"/>
              <a:t>Select </a:t>
            </a:r>
            <a:r>
              <a:rPr lang="en-US" b="1" i="1" dirty="0"/>
              <a:t>About Internet Explorer</a:t>
            </a:r>
            <a:r>
              <a:rPr lang="en-US" dirty="0"/>
              <a:t> </a:t>
            </a:r>
          </a:p>
          <a:p>
            <a:r>
              <a:rPr lang="en-US" dirty="0"/>
              <a:t>If you have </a:t>
            </a:r>
            <a:r>
              <a:rPr lang="en-US" b="1" dirty="0"/>
              <a:t>Microsoft Internet Explorer 6.0 or 7.0 </a:t>
            </a:r>
            <a:r>
              <a:rPr lang="en-US" dirty="0"/>
              <a:t> installed your about internet explorer window should clearly state this</a:t>
            </a:r>
            <a:r>
              <a:rPr lang="en-US" dirty="0" smtClean="0"/>
              <a:t>.</a:t>
            </a:r>
          </a:p>
          <a:p>
            <a:endParaRPr lang="en-US" dirty="0"/>
          </a:p>
          <a:p>
            <a:r>
              <a:rPr lang="en-US" dirty="0" smtClean="0"/>
              <a:t>If you have questions or need assistance please contact</a:t>
            </a:r>
          </a:p>
          <a:p>
            <a:r>
              <a:rPr lang="en-US" dirty="0" smtClean="0"/>
              <a:t>the DES Solution Center at (360) 407-9100 or </a:t>
            </a:r>
            <a:r>
              <a:rPr lang="en-US" dirty="0" smtClean="0">
                <a:hlinkClick r:id="rId4"/>
              </a:rPr>
              <a:t>solutionscenter@des.wa.gov</a:t>
            </a:r>
            <a:r>
              <a:rPr lang="en-US" dirty="0" smtClean="0"/>
              <a:t> </a:t>
            </a:r>
          </a:p>
          <a:p>
            <a:endParaRPr lang="en-US" dirty="0"/>
          </a:p>
          <a:p>
            <a:endParaRPr lang="en-US" dirty="0"/>
          </a:p>
        </p:txBody>
      </p:sp>
      <p:sp>
        <p:nvSpPr>
          <p:cNvPr id="2" name="Slide Number Placeholder 1"/>
          <p:cNvSpPr>
            <a:spLocks noGrp="1"/>
          </p:cNvSpPr>
          <p:nvPr>
            <p:ph type="sldNum" sz="quarter" idx="12"/>
          </p:nvPr>
        </p:nvSpPr>
        <p:spPr/>
        <p:txBody>
          <a:bodyPr/>
          <a:lstStyle/>
          <a:p>
            <a:fld id="{AF4633DB-60EA-4E8C-BBF5-C69050585220}" type="slidenum">
              <a:rPr lang="en-US" smtClean="0"/>
              <a:pPr/>
              <a:t>6</a:t>
            </a:fld>
            <a:endParaRPr lang="en-US" dirty="0"/>
          </a:p>
        </p:txBody>
      </p:sp>
    </p:spTree>
    <p:extLst>
      <p:ext uri="{BB962C8B-B14F-4D97-AF65-F5344CB8AC3E}">
        <p14:creationId xmlns:p14="http://schemas.microsoft.com/office/powerpoint/2010/main" val="2954670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utton_Orange.png"/>
          <p:cNvPicPr>
            <a:picLocks noChangeAspect="1"/>
          </p:cNvPicPr>
          <p:nvPr/>
        </p:nvPicPr>
        <p:blipFill>
          <a:blip r:embed="rId3" cstate="print"/>
          <a:stretch>
            <a:fillRect/>
          </a:stretch>
        </p:blipFill>
        <p:spPr>
          <a:xfrm>
            <a:off x="185139" y="5791200"/>
            <a:ext cx="957861" cy="877824"/>
          </a:xfrm>
          <a:prstGeom prst="rect">
            <a:avLst/>
          </a:prstGeom>
          <a:noFill/>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8315"/>
            <a:ext cx="4953000" cy="642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6"/>
          <p:cNvSpPr>
            <a:spLocks noGrp="1"/>
          </p:cNvSpPr>
          <p:nvPr>
            <p:ph type="subTitle" idx="1"/>
          </p:nvPr>
        </p:nvSpPr>
        <p:spPr>
          <a:xfrm>
            <a:off x="533400" y="1219200"/>
            <a:ext cx="2514600" cy="1676400"/>
          </a:xfrm>
        </p:spPr>
        <p:txBody>
          <a:bodyPr/>
          <a:lstStyle/>
          <a:p>
            <a:r>
              <a:rPr lang="en-US" dirty="0" smtClean="0"/>
              <a:t>Bass Security Form</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7</a:t>
            </a:fld>
            <a:endParaRPr lang="en-US" dirty="0"/>
          </a:p>
        </p:txBody>
      </p:sp>
    </p:spTree>
    <p:extLst>
      <p:ext uri="{BB962C8B-B14F-4D97-AF65-F5344CB8AC3E}">
        <p14:creationId xmlns:p14="http://schemas.microsoft.com/office/powerpoint/2010/main" val="22551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495800"/>
          </a:xfrm>
        </p:spPr>
        <p:txBody>
          <a:bodyPr>
            <a:normAutofit/>
          </a:bodyPr>
          <a:lstStyle/>
          <a:p>
            <a:pPr marL="514350" indent="-514350">
              <a:buFont typeface="+mj-lt"/>
              <a:buAutoNum type="arabicPeriod"/>
            </a:pPr>
            <a:r>
              <a:rPr lang="en-US" dirty="0" smtClean="0"/>
              <a:t>Agency </a:t>
            </a:r>
            <a:r>
              <a:rPr lang="en-US" dirty="0"/>
              <a:t>Facility </a:t>
            </a:r>
            <a:r>
              <a:rPr lang="en-US" dirty="0" smtClean="0"/>
              <a:t>User</a:t>
            </a:r>
          </a:p>
          <a:p>
            <a:pPr lvl="1"/>
            <a:r>
              <a:rPr lang="en-US" sz="2600" dirty="0" smtClean="0"/>
              <a:t>Users can create projects with associated cost estimates</a:t>
            </a:r>
          </a:p>
          <a:p>
            <a:pPr lvl="1"/>
            <a:r>
              <a:rPr lang="en-US" sz="2600" dirty="0" smtClean="0"/>
              <a:t>Users can submit to a Agency Division User, or BUDGET GROUP (Agency Edit Access User, or Agency Budget Operations User) </a:t>
            </a:r>
          </a:p>
          <a:p>
            <a:pPr lvl="1"/>
            <a:r>
              <a:rPr lang="en-US" sz="2600" dirty="0" smtClean="0"/>
              <a:t>Users in this group only see their personal entries </a:t>
            </a:r>
          </a:p>
          <a:p>
            <a:pPr lvl="1"/>
            <a:r>
              <a:rPr lang="en-US" sz="2600" dirty="0"/>
              <a:t>Users do not have version capability </a:t>
            </a:r>
          </a:p>
          <a:p>
            <a:pPr lvl="1"/>
            <a:r>
              <a:rPr lang="en-US" sz="2600" dirty="0" smtClean="0"/>
              <a:t>   </a:t>
            </a:r>
            <a:r>
              <a:rPr lang="en-US" dirty="0" smtClean="0"/>
              <a:t>	</a:t>
            </a:r>
            <a:endParaRPr lang="en-US" dirty="0"/>
          </a:p>
        </p:txBody>
      </p:sp>
      <p:sp>
        <p:nvSpPr>
          <p:cNvPr id="3" name="Title 2"/>
          <p:cNvSpPr>
            <a:spLocks noGrp="1"/>
          </p:cNvSpPr>
          <p:nvPr>
            <p:ph type="title"/>
          </p:nvPr>
        </p:nvSpPr>
        <p:spPr/>
        <p:txBody>
          <a:bodyPr/>
          <a:lstStyle/>
          <a:p>
            <a:r>
              <a:rPr lang="en-US" dirty="0"/>
              <a:t>Security Roles</a:t>
            </a:r>
          </a:p>
        </p:txBody>
      </p:sp>
      <p:pic>
        <p:nvPicPr>
          <p:cNvPr id="5" name="Content Placeholder 5" descr="Button_Orange.png"/>
          <p:cNvPicPr>
            <a:picLocks noChangeAspect="1"/>
          </p:cNvPicPr>
          <p:nvPr/>
        </p:nvPicPr>
        <p:blipFill>
          <a:blip r:embed="rId3" cstate="print"/>
          <a:stretch>
            <a:fillRect/>
          </a:stretch>
        </p:blipFill>
        <p:spPr>
          <a:xfrm>
            <a:off x="173603" y="5791200"/>
            <a:ext cx="1066800" cy="977660"/>
          </a:xfrm>
          <a:prstGeom prst="rect">
            <a:avLst/>
          </a:prstGeom>
        </p:spPr>
      </p:pic>
      <p:sp>
        <p:nvSpPr>
          <p:cNvPr id="4" name="TextBox 3"/>
          <p:cNvSpPr txBox="1"/>
          <p:nvPr/>
        </p:nvSpPr>
        <p:spPr>
          <a:xfrm>
            <a:off x="457200" y="1295400"/>
            <a:ext cx="8229600" cy="492443"/>
          </a:xfrm>
          <a:prstGeom prst="rect">
            <a:avLst/>
          </a:prstGeom>
          <a:noFill/>
        </p:spPr>
        <p:txBody>
          <a:bodyPr wrap="square" rtlCol="0">
            <a:spAutoFit/>
          </a:bodyPr>
          <a:lstStyle/>
          <a:p>
            <a:r>
              <a:rPr lang="en-US" sz="2600" dirty="0" smtClean="0">
                <a:latin typeface="Arial" panose="020B0604020202020204" pitchFamily="34" charset="0"/>
                <a:cs typeface="Arial" panose="020B0604020202020204" pitchFamily="34" charset="0"/>
              </a:rPr>
              <a:t>There are four different roles within the CBS system </a:t>
            </a:r>
            <a:endParaRPr lang="en-US" sz="2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F4633DB-60EA-4E8C-BBF5-C69050585220}" type="slidenum">
              <a:rPr lang="en-US" smtClean="0"/>
              <a:pPr/>
              <a:t>8</a:t>
            </a:fld>
            <a:endParaRPr lang="en-US" dirty="0"/>
          </a:p>
        </p:txBody>
      </p:sp>
    </p:spTree>
    <p:extLst>
      <p:ext uri="{BB962C8B-B14F-4D97-AF65-F5344CB8AC3E}">
        <p14:creationId xmlns:p14="http://schemas.microsoft.com/office/powerpoint/2010/main" val="282640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74662"/>
          </a:xfrm>
        </p:spPr>
        <p:txBody>
          <a:bodyPr>
            <a:normAutofit fontScale="92500"/>
          </a:bodyPr>
          <a:lstStyle/>
          <a:p>
            <a:pPr marL="514350" indent="-514350">
              <a:buFont typeface="+mj-lt"/>
              <a:buAutoNum type="arabicPeriod" startAt="2"/>
            </a:pPr>
            <a:r>
              <a:rPr lang="en-US" dirty="0" smtClean="0"/>
              <a:t>Agency </a:t>
            </a:r>
            <a:r>
              <a:rPr lang="en-US" dirty="0"/>
              <a:t>Division </a:t>
            </a:r>
            <a:r>
              <a:rPr lang="en-US" dirty="0" smtClean="0"/>
              <a:t>User</a:t>
            </a:r>
          </a:p>
          <a:p>
            <a:pPr lvl="1"/>
            <a:r>
              <a:rPr lang="en-US" dirty="0"/>
              <a:t>Users can create projects with associated cost estimates</a:t>
            </a:r>
          </a:p>
          <a:p>
            <a:pPr lvl="1"/>
            <a:r>
              <a:rPr lang="en-US" dirty="0" smtClean="0"/>
              <a:t>Users collect projects from Agency Facility Users for submission to the Agency Budget Office</a:t>
            </a:r>
          </a:p>
          <a:p>
            <a:pPr lvl="1"/>
            <a:r>
              <a:rPr lang="en-US" dirty="0" smtClean="0"/>
              <a:t>Users work with versions created by Budget Group</a:t>
            </a:r>
          </a:p>
          <a:p>
            <a:pPr lvl="1"/>
            <a:r>
              <a:rPr lang="en-US" dirty="0" smtClean="0"/>
              <a:t>Users can submit projects to the Budget Group</a:t>
            </a:r>
          </a:p>
          <a:p>
            <a:pPr lvl="1"/>
            <a:r>
              <a:rPr lang="en-US" dirty="0" smtClean="0"/>
              <a:t>Division User  is the only person who can see individual data in a version</a:t>
            </a:r>
          </a:p>
        </p:txBody>
      </p:sp>
      <p:sp>
        <p:nvSpPr>
          <p:cNvPr id="3" name="Title 2"/>
          <p:cNvSpPr>
            <a:spLocks noGrp="1"/>
          </p:cNvSpPr>
          <p:nvPr>
            <p:ph type="title"/>
          </p:nvPr>
        </p:nvSpPr>
        <p:spPr/>
        <p:txBody>
          <a:bodyPr>
            <a:normAutofit fontScale="90000"/>
          </a:bodyPr>
          <a:lstStyle/>
          <a:p>
            <a:r>
              <a:rPr lang="en-US" dirty="0"/>
              <a:t>Security Roles</a:t>
            </a:r>
            <a:br>
              <a:rPr lang="en-US" dirty="0"/>
            </a:br>
            <a:r>
              <a:rPr lang="en-US" sz="2200" dirty="0"/>
              <a:t>Continued</a:t>
            </a:r>
          </a:p>
        </p:txBody>
      </p:sp>
      <p:pic>
        <p:nvPicPr>
          <p:cNvPr id="5" name="Content Placeholder 5" descr="Button_Orange.png"/>
          <p:cNvPicPr>
            <a:picLocks noChangeAspect="1"/>
          </p:cNvPicPr>
          <p:nvPr/>
        </p:nvPicPr>
        <p:blipFill>
          <a:blip r:embed="rId3" cstate="print"/>
          <a:stretch>
            <a:fillRect/>
          </a:stretch>
        </p:blipFill>
        <p:spPr>
          <a:xfrm>
            <a:off x="157957" y="5980176"/>
            <a:ext cx="957861" cy="877824"/>
          </a:xfrm>
          <a:prstGeom prst="rect">
            <a:avLst/>
          </a:prstGeom>
        </p:spPr>
      </p:pic>
      <p:sp>
        <p:nvSpPr>
          <p:cNvPr id="4" name="Slide Number Placeholder 3"/>
          <p:cNvSpPr>
            <a:spLocks noGrp="1"/>
          </p:cNvSpPr>
          <p:nvPr>
            <p:ph type="sldNum" sz="quarter" idx="12"/>
          </p:nvPr>
        </p:nvSpPr>
        <p:spPr/>
        <p:txBody>
          <a:bodyPr/>
          <a:lstStyle/>
          <a:p>
            <a:fld id="{AF4633DB-60EA-4E8C-BBF5-C69050585220}" type="slidenum">
              <a:rPr lang="en-US" smtClean="0"/>
              <a:pPr/>
              <a:t>9</a:t>
            </a:fld>
            <a:endParaRPr lang="en-US" dirty="0"/>
          </a:p>
        </p:txBody>
      </p:sp>
    </p:spTree>
    <p:extLst>
      <p:ext uri="{BB962C8B-B14F-4D97-AF65-F5344CB8AC3E}">
        <p14:creationId xmlns:p14="http://schemas.microsoft.com/office/powerpoint/2010/main" val="823063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B848503616A74292EA15D8ED0BAC5C" ma:contentTypeVersion="2" ma:contentTypeDescription="Create a new document." ma:contentTypeScope="" ma:versionID="199bbf7cd570409f37eca82e06d98e46">
  <xsd:schema xmlns:xsd="http://www.w3.org/2001/XMLSchema" xmlns:p="http://schemas.microsoft.com/office/2006/metadata/properties" xmlns:ns1="http://schemas.microsoft.com/sharepoint/v3" targetNamespace="http://schemas.microsoft.com/office/2006/metadata/properties" ma:root="true" ma:fieldsID="fc53fe3379fb22849e9c6e617c85025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5F5B747-C14C-49C7-92DF-4153A47C5F99}">
  <ds:schemaRefs>
    <ds:schemaRef ds:uri="http://schemas.microsoft.com/sharepoint/v3/contenttype/forms"/>
  </ds:schemaRefs>
</ds:datastoreItem>
</file>

<file path=customXml/itemProps2.xml><?xml version="1.0" encoding="utf-8"?>
<ds:datastoreItem xmlns:ds="http://schemas.openxmlformats.org/officeDocument/2006/customXml" ds:itemID="{A2D30855-C3EC-4C47-8627-4D34EDE84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CCE7D81-4E8A-47AC-BB6E-4D2F8F316D45}">
  <ds:schemaRefs>
    <ds:schemaRef ds:uri="http://purl.org/dc/elements/1.1/"/>
    <ds:schemaRef ds:uri="http://purl.org/dc/dcmitype/"/>
    <ds:schemaRef ds:uri="http://www.w3.org/XML/1998/namespace"/>
    <ds:schemaRef ds:uri="http://schemas.microsoft.com/office/2006/documentManagement/types"/>
    <ds:schemaRef ds:uri="http://schemas.microsoft.com/sharepoint/v3"/>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DES-PPT-Template</Template>
  <TotalTime>5295</TotalTime>
  <Words>1785</Words>
  <Application>Microsoft Office PowerPoint</Application>
  <PresentationFormat>On-screen Show (4:3)</PresentationFormat>
  <Paragraphs>328</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DES-PPT-Template</vt:lpstr>
      <vt:lpstr>Capital Budget System (CBS)</vt:lpstr>
      <vt:lpstr>PowerPoint Presentation</vt:lpstr>
      <vt:lpstr>Partnership between Office of Financial Management (OFM) and Department of Enterprise Services (DES)</vt:lpstr>
      <vt:lpstr>Budget Types &amp; Systems</vt:lpstr>
      <vt:lpstr>Objectives</vt:lpstr>
      <vt:lpstr>Web Browser Requirements</vt:lpstr>
      <vt:lpstr>PowerPoint Presentation</vt:lpstr>
      <vt:lpstr>Security Roles</vt:lpstr>
      <vt:lpstr>Security Roles Continued</vt:lpstr>
      <vt:lpstr>Security Roles Continued</vt:lpstr>
      <vt:lpstr>Security Roles Continued</vt:lpstr>
      <vt:lpstr>High Level Flow of CBS</vt:lpstr>
      <vt:lpstr>What is the CBS System?</vt:lpstr>
      <vt:lpstr>What types of Budget Requests can be entered into CBS? </vt:lpstr>
      <vt:lpstr>What types of Budget Requests can be entered into CBS? Continued</vt:lpstr>
      <vt:lpstr>What types of Budget Requests can be entered into CBS? Continued</vt:lpstr>
      <vt:lpstr>Version Flow</vt:lpstr>
      <vt:lpstr>Establish a Version</vt:lpstr>
      <vt:lpstr>Exercise and Review</vt:lpstr>
      <vt:lpstr>Projects Flow</vt:lpstr>
      <vt:lpstr>Establish your Projects</vt:lpstr>
      <vt:lpstr>Exercise and Review</vt:lpstr>
      <vt:lpstr>Cost Estimates Flow</vt:lpstr>
      <vt:lpstr>Cost Estimates</vt:lpstr>
      <vt:lpstr>Exercise and Review</vt:lpstr>
      <vt:lpstr>Reappropriation &amp; Others</vt:lpstr>
      <vt:lpstr>Reappropriations</vt:lpstr>
      <vt:lpstr>Reappropriations</vt:lpstr>
      <vt:lpstr>Ten Year View Flow</vt:lpstr>
      <vt:lpstr>10-year View</vt:lpstr>
      <vt:lpstr>CBS001 Report</vt:lpstr>
      <vt:lpstr>Additional Information</vt:lpstr>
      <vt:lpstr>Tips for CBS</vt:lpstr>
      <vt:lpstr>Resources</vt:lpstr>
      <vt:lpstr>Questions? </vt:lpstr>
      <vt:lpstr>Thank you</vt:lpstr>
      <vt:lpstr>Tutorials</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jonp</dc:creator>
  <cp:lastModifiedBy>Johnson, Laura (WaTech)</cp:lastModifiedBy>
  <cp:revision>190</cp:revision>
  <cp:lastPrinted>2014-06-19T17:31:11Z</cp:lastPrinted>
  <dcterms:created xsi:type="dcterms:W3CDTF">2012-07-19T21:11:51Z</dcterms:created>
  <dcterms:modified xsi:type="dcterms:W3CDTF">2016-09-26T23:27:22Z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0x01010058B848503616A74292EA15D8ED0BAC5C</vt:lpwstr>
  </property>
  <property fmtid="{D5CDD505-2E9C-101B-9397-08002B2CF9AE}" pid="3" name="Category">
    <vt:lpwstr>Template</vt:lpwstr>
  </property>
</Properties>
</file>