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8" r:id="rId3"/>
    <p:sldId id="298" r:id="rId4"/>
    <p:sldId id="294" r:id="rId5"/>
    <p:sldId id="259" r:id="rId6"/>
    <p:sldId id="257" r:id="rId7"/>
    <p:sldId id="276" r:id="rId8"/>
    <p:sldId id="282" r:id="rId9"/>
    <p:sldId id="295" r:id="rId10"/>
    <p:sldId id="300" r:id="rId11"/>
    <p:sldId id="292" r:id="rId12"/>
    <p:sldId id="284" r:id="rId13"/>
    <p:sldId id="286" r:id="rId14"/>
    <p:sldId id="287" r:id="rId15"/>
    <p:sldId id="279" r:id="rId16"/>
    <p:sldId id="280" r:id="rId17"/>
    <p:sldId id="281" r:id="rId18"/>
    <p:sldId id="291" r:id="rId19"/>
    <p:sldId id="288" r:id="rId20"/>
    <p:sldId id="297" r:id="rId21"/>
    <p:sldId id="271" r:id="rId22"/>
    <p:sldId id="283" r:id="rId23"/>
    <p:sldId id="293" r:id="rId24"/>
    <p:sldId id="299" r:id="rId25"/>
    <p:sldId id="290" r:id="rId2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4DFFEC-69E0-4549-BD21-61DC94AF4C2E}" v="2446" dt="2024-06-06T17:51:19.8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467" autoAdjust="0"/>
  </p:normalViewPr>
  <p:slideViewPr>
    <p:cSldViewPr snapToGrid="0">
      <p:cViewPr varScale="1">
        <p:scale>
          <a:sx n="96" d="100"/>
          <a:sy n="96" d="100"/>
        </p:scale>
        <p:origin x="450"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s, Amanda (OFM)" userId="15e98f6e-c2fd-42ec-bbec-1d1d51b874ca" providerId="ADAL" clId="{044DFFEC-69E0-4549-BD21-61DC94AF4C2E}"/>
    <pc:docChg chg="undo custSel modSld">
      <pc:chgData name="Stephens, Amanda (OFM)" userId="15e98f6e-c2fd-42ec-bbec-1d1d51b874ca" providerId="ADAL" clId="{044DFFEC-69E0-4549-BD21-61DC94AF4C2E}" dt="2024-06-06T17:51:19.887" v="4055" actId="962"/>
      <pc:docMkLst>
        <pc:docMk/>
      </pc:docMkLst>
      <pc:sldChg chg="modSp">
        <pc:chgData name="Stephens, Amanda (OFM)" userId="15e98f6e-c2fd-42ec-bbec-1d1d51b874ca" providerId="ADAL" clId="{044DFFEC-69E0-4549-BD21-61DC94AF4C2E}" dt="2024-06-06T15:14:32.399" v="3445" actId="962"/>
        <pc:sldMkLst>
          <pc:docMk/>
          <pc:sldMk cId="0" sldId="256"/>
        </pc:sldMkLst>
        <pc:picChg chg="mod">
          <ac:chgData name="Stephens, Amanda (OFM)" userId="15e98f6e-c2fd-42ec-bbec-1d1d51b874ca" providerId="ADAL" clId="{044DFFEC-69E0-4549-BD21-61DC94AF4C2E}" dt="2024-06-06T15:14:01.539" v="3409" actId="962"/>
          <ac:picMkLst>
            <pc:docMk/>
            <pc:sldMk cId="0" sldId="256"/>
            <ac:picMk id="3074" creationId="{52A1CC4E-0F59-7790-3F35-224427AFAFFB}"/>
          </ac:picMkLst>
        </pc:picChg>
        <pc:picChg chg="mod">
          <ac:chgData name="Stephens, Amanda (OFM)" userId="15e98f6e-c2fd-42ec-bbec-1d1d51b874ca" providerId="ADAL" clId="{044DFFEC-69E0-4549-BD21-61DC94AF4C2E}" dt="2024-06-06T15:14:32.399" v="3445" actId="962"/>
          <ac:picMkLst>
            <pc:docMk/>
            <pc:sldMk cId="0" sldId="256"/>
            <ac:picMk id="3078" creationId="{B6D81206-B8F0-AF1C-E3DD-642A4DCFE375}"/>
          </ac:picMkLst>
        </pc:picChg>
      </pc:sldChg>
      <pc:sldChg chg="modSp">
        <pc:chgData name="Stephens, Amanda (OFM)" userId="15e98f6e-c2fd-42ec-bbec-1d1d51b874ca" providerId="ADAL" clId="{044DFFEC-69E0-4549-BD21-61DC94AF4C2E}" dt="2024-06-06T17:47:29.993" v="3983" actId="962"/>
        <pc:sldMkLst>
          <pc:docMk/>
          <pc:sldMk cId="0" sldId="258"/>
        </pc:sldMkLst>
        <pc:graphicFrameChg chg="mod">
          <ac:chgData name="Stephens, Amanda (OFM)" userId="15e98f6e-c2fd-42ec-bbec-1d1d51b874ca" providerId="ADAL" clId="{044DFFEC-69E0-4549-BD21-61DC94AF4C2E}" dt="2024-06-06T17:47:29.993" v="3983" actId="962"/>
          <ac:graphicFrameMkLst>
            <pc:docMk/>
            <pc:sldMk cId="0" sldId="258"/>
            <ac:graphicFrameMk id="5" creationId="{CB3B4BED-A3C4-DBC7-4226-C800F70B4281}"/>
          </ac:graphicFrameMkLst>
        </pc:graphicFrameChg>
      </pc:sldChg>
      <pc:sldChg chg="modSp">
        <pc:chgData name="Stephens, Amanda (OFM)" userId="15e98f6e-c2fd-42ec-bbec-1d1d51b874ca" providerId="ADAL" clId="{044DFFEC-69E0-4549-BD21-61DC94AF4C2E}" dt="2024-06-06T15:07:55.377" v="2879" actId="962"/>
        <pc:sldMkLst>
          <pc:docMk/>
          <pc:sldMk cId="0" sldId="279"/>
        </pc:sldMkLst>
        <pc:picChg chg="mod">
          <ac:chgData name="Stephens, Amanda (OFM)" userId="15e98f6e-c2fd-42ec-bbec-1d1d51b874ca" providerId="ADAL" clId="{044DFFEC-69E0-4549-BD21-61DC94AF4C2E}" dt="2024-06-06T15:07:55.377" v="2879" actId="962"/>
          <ac:picMkLst>
            <pc:docMk/>
            <pc:sldMk cId="0" sldId="279"/>
            <ac:picMk id="27651" creationId="{2731E01C-5B33-D30C-749F-FFCBF76E99E9}"/>
          </ac:picMkLst>
        </pc:picChg>
      </pc:sldChg>
      <pc:sldChg chg="modSp">
        <pc:chgData name="Stephens, Amanda (OFM)" userId="15e98f6e-c2fd-42ec-bbec-1d1d51b874ca" providerId="ADAL" clId="{044DFFEC-69E0-4549-BD21-61DC94AF4C2E}" dt="2024-06-06T17:50:00.736" v="4015" actId="13244"/>
        <pc:sldMkLst>
          <pc:docMk/>
          <pc:sldMk cId="0" sldId="280"/>
        </pc:sldMkLst>
        <pc:spChg chg="mod">
          <ac:chgData name="Stephens, Amanda (OFM)" userId="15e98f6e-c2fd-42ec-bbec-1d1d51b874ca" providerId="ADAL" clId="{044DFFEC-69E0-4549-BD21-61DC94AF4C2E}" dt="2024-06-06T17:50:00.736" v="4015" actId="13244"/>
          <ac:spMkLst>
            <pc:docMk/>
            <pc:sldMk cId="0" sldId="280"/>
            <ac:spMk id="2" creationId="{60DAEDB7-ECF7-D8AC-DB94-FC54A04D1B17}"/>
          </ac:spMkLst>
        </pc:spChg>
        <pc:picChg chg="mod">
          <ac:chgData name="Stephens, Amanda (OFM)" userId="15e98f6e-c2fd-42ec-bbec-1d1d51b874ca" providerId="ADAL" clId="{044DFFEC-69E0-4549-BD21-61DC94AF4C2E}" dt="2024-06-06T15:08:30.659" v="3009" actId="962"/>
          <ac:picMkLst>
            <pc:docMk/>
            <pc:sldMk cId="0" sldId="280"/>
            <ac:picMk id="29698" creationId="{E294FEBF-A508-3FBC-115C-2CCB5A11474F}"/>
          </ac:picMkLst>
        </pc:picChg>
      </pc:sldChg>
      <pc:sldChg chg="modSp">
        <pc:chgData name="Stephens, Amanda (OFM)" userId="15e98f6e-c2fd-42ec-bbec-1d1d51b874ca" providerId="ADAL" clId="{044DFFEC-69E0-4549-BD21-61DC94AF4C2E}" dt="2024-06-06T17:50:11.351" v="4016" actId="13244"/>
        <pc:sldMkLst>
          <pc:docMk/>
          <pc:sldMk cId="0" sldId="281"/>
        </pc:sldMkLst>
        <pc:spChg chg="mod">
          <ac:chgData name="Stephens, Amanda (OFM)" userId="15e98f6e-c2fd-42ec-bbec-1d1d51b874ca" providerId="ADAL" clId="{044DFFEC-69E0-4549-BD21-61DC94AF4C2E}" dt="2024-06-06T17:50:11.351" v="4016" actId="13244"/>
          <ac:spMkLst>
            <pc:docMk/>
            <pc:sldMk cId="0" sldId="281"/>
            <ac:spMk id="2" creationId="{ABF69079-BD5F-D26A-C37B-413FBD13A113}"/>
          </ac:spMkLst>
        </pc:spChg>
      </pc:sldChg>
      <pc:sldChg chg="modSp mod">
        <pc:chgData name="Stephens, Amanda (OFM)" userId="15e98f6e-c2fd-42ec-bbec-1d1d51b874ca" providerId="ADAL" clId="{044DFFEC-69E0-4549-BD21-61DC94AF4C2E}" dt="2024-06-06T17:49:28.783" v="4012" actId="13244"/>
        <pc:sldMkLst>
          <pc:docMk/>
          <pc:sldMk cId="0" sldId="282"/>
        </pc:sldMkLst>
        <pc:spChg chg="mod">
          <ac:chgData name="Stephens, Amanda (OFM)" userId="15e98f6e-c2fd-42ec-bbec-1d1d51b874ca" providerId="ADAL" clId="{044DFFEC-69E0-4549-BD21-61DC94AF4C2E}" dt="2024-06-06T17:49:28.783" v="4012" actId="13244"/>
          <ac:spMkLst>
            <pc:docMk/>
            <pc:sldMk cId="0" sldId="282"/>
            <ac:spMk id="2" creationId="{5FEC6637-E8A1-FD4C-ABF1-C4D77391B19F}"/>
          </ac:spMkLst>
        </pc:spChg>
        <pc:spChg chg="mod">
          <ac:chgData name="Stephens, Amanda (OFM)" userId="15e98f6e-c2fd-42ec-bbec-1d1d51b874ca" providerId="ADAL" clId="{044DFFEC-69E0-4549-BD21-61DC94AF4C2E}" dt="2024-06-06T14:52:41.689" v="176" actId="962"/>
          <ac:spMkLst>
            <pc:docMk/>
            <pc:sldMk cId="0" sldId="282"/>
            <ac:spMk id="5" creationId="{B3C76932-00C0-5E84-036F-3C3F4F59F44D}"/>
          </ac:spMkLst>
        </pc:spChg>
        <pc:picChg chg="mod">
          <ac:chgData name="Stephens, Amanda (OFM)" userId="15e98f6e-c2fd-42ec-bbec-1d1d51b874ca" providerId="ADAL" clId="{044DFFEC-69E0-4549-BD21-61DC94AF4C2E}" dt="2024-06-06T14:52:20.893" v="175" actId="962"/>
          <ac:picMkLst>
            <pc:docMk/>
            <pc:sldMk cId="0" sldId="282"/>
            <ac:picMk id="16386" creationId="{3C1654B2-9CD6-AB9B-16E7-4C04749A98E9}"/>
          </ac:picMkLst>
        </pc:picChg>
      </pc:sldChg>
      <pc:sldChg chg="modSp">
        <pc:chgData name="Stephens, Amanda (OFM)" userId="15e98f6e-c2fd-42ec-bbec-1d1d51b874ca" providerId="ADAL" clId="{044DFFEC-69E0-4549-BD21-61DC94AF4C2E}" dt="2024-06-06T15:11:13.667" v="3219" actId="962"/>
        <pc:sldMkLst>
          <pc:docMk/>
          <pc:sldMk cId="0" sldId="283"/>
        </pc:sldMkLst>
        <pc:picChg chg="mod">
          <ac:chgData name="Stephens, Amanda (OFM)" userId="15e98f6e-c2fd-42ec-bbec-1d1d51b874ca" providerId="ADAL" clId="{044DFFEC-69E0-4549-BD21-61DC94AF4C2E}" dt="2024-06-06T15:11:13.667" v="3219" actId="962"/>
          <ac:picMkLst>
            <pc:docMk/>
            <pc:sldMk cId="0" sldId="283"/>
            <ac:picMk id="40962" creationId="{13EC32D0-BC78-DEEB-1EB6-06F0CE5F3C97}"/>
          </ac:picMkLst>
        </pc:picChg>
      </pc:sldChg>
      <pc:sldChg chg="modSp">
        <pc:chgData name="Stephens, Amanda (OFM)" userId="15e98f6e-c2fd-42ec-bbec-1d1d51b874ca" providerId="ADAL" clId="{044DFFEC-69E0-4549-BD21-61DC94AF4C2E}" dt="2024-06-06T15:16:06.913" v="3675" actId="962"/>
        <pc:sldMkLst>
          <pc:docMk/>
          <pc:sldMk cId="0" sldId="284"/>
        </pc:sldMkLst>
        <pc:graphicFrameChg chg="mod">
          <ac:chgData name="Stephens, Amanda (OFM)" userId="15e98f6e-c2fd-42ec-bbec-1d1d51b874ca" providerId="ADAL" clId="{044DFFEC-69E0-4549-BD21-61DC94AF4C2E}" dt="2024-06-06T15:16:06.913" v="3675" actId="962"/>
          <ac:graphicFrameMkLst>
            <pc:docMk/>
            <pc:sldMk cId="0" sldId="284"/>
            <ac:graphicFrameMk id="5" creationId="{6BA54C83-FC75-1750-D57B-C0E4A5B29FF4}"/>
          </ac:graphicFrameMkLst>
        </pc:graphicFrameChg>
      </pc:sldChg>
      <pc:sldChg chg="modSp">
        <pc:chgData name="Stephens, Amanda (OFM)" userId="15e98f6e-c2fd-42ec-bbec-1d1d51b874ca" providerId="ADAL" clId="{044DFFEC-69E0-4549-BD21-61DC94AF4C2E}" dt="2024-06-06T15:06:06.199" v="2618" actId="962"/>
        <pc:sldMkLst>
          <pc:docMk/>
          <pc:sldMk cId="0" sldId="286"/>
        </pc:sldMkLst>
        <pc:picChg chg="mod">
          <ac:chgData name="Stephens, Amanda (OFM)" userId="15e98f6e-c2fd-42ec-bbec-1d1d51b874ca" providerId="ADAL" clId="{044DFFEC-69E0-4549-BD21-61DC94AF4C2E}" dt="2024-06-06T15:06:06.199" v="2618" actId="962"/>
          <ac:picMkLst>
            <pc:docMk/>
            <pc:sldMk cId="0" sldId="286"/>
            <ac:picMk id="23556" creationId="{5BE4CAEC-B52C-55EA-97B3-E5AA8A56CB9D}"/>
          </ac:picMkLst>
        </pc:picChg>
      </pc:sldChg>
      <pc:sldChg chg="modSp">
        <pc:chgData name="Stephens, Amanda (OFM)" userId="15e98f6e-c2fd-42ec-bbec-1d1d51b874ca" providerId="ADAL" clId="{044DFFEC-69E0-4549-BD21-61DC94AF4C2E}" dt="2024-06-06T15:06:19.445" v="2619" actId="962"/>
        <pc:sldMkLst>
          <pc:docMk/>
          <pc:sldMk cId="0" sldId="287"/>
        </pc:sldMkLst>
        <pc:picChg chg="mod">
          <ac:chgData name="Stephens, Amanda (OFM)" userId="15e98f6e-c2fd-42ec-bbec-1d1d51b874ca" providerId="ADAL" clId="{044DFFEC-69E0-4549-BD21-61DC94AF4C2E}" dt="2024-06-06T15:06:19.445" v="2619" actId="962"/>
          <ac:picMkLst>
            <pc:docMk/>
            <pc:sldMk cId="0" sldId="287"/>
            <ac:picMk id="25603" creationId="{E7C0B8BD-ACAC-B261-AF74-B4DE389A33F6}"/>
          </ac:picMkLst>
        </pc:picChg>
      </pc:sldChg>
      <pc:sldChg chg="modSp">
        <pc:chgData name="Stephens, Amanda (OFM)" userId="15e98f6e-c2fd-42ec-bbec-1d1d51b874ca" providerId="ADAL" clId="{044DFFEC-69E0-4549-BD21-61DC94AF4C2E}" dt="2024-06-06T15:09:55.331" v="3067" actId="962"/>
        <pc:sldMkLst>
          <pc:docMk/>
          <pc:sldMk cId="0" sldId="288"/>
        </pc:sldMkLst>
        <pc:graphicFrameChg chg="mod">
          <ac:chgData name="Stephens, Amanda (OFM)" userId="15e98f6e-c2fd-42ec-bbec-1d1d51b874ca" providerId="ADAL" clId="{044DFFEC-69E0-4549-BD21-61DC94AF4C2E}" dt="2024-06-06T15:09:55.331" v="3067" actId="962"/>
          <ac:graphicFrameMkLst>
            <pc:docMk/>
            <pc:sldMk cId="0" sldId="288"/>
            <ac:graphicFrameMk id="5" creationId="{30937629-654F-A738-DDA0-F20D16780066}"/>
          </ac:graphicFrameMkLst>
        </pc:graphicFrameChg>
      </pc:sldChg>
      <pc:sldChg chg="modSp">
        <pc:chgData name="Stephens, Amanda (OFM)" userId="15e98f6e-c2fd-42ec-bbec-1d1d51b874ca" providerId="ADAL" clId="{044DFFEC-69E0-4549-BD21-61DC94AF4C2E}" dt="2024-06-06T17:51:19.887" v="4055" actId="962"/>
        <pc:sldMkLst>
          <pc:docMk/>
          <pc:sldMk cId="0" sldId="290"/>
        </pc:sldMkLst>
        <pc:picChg chg="mod">
          <ac:chgData name="Stephens, Amanda (OFM)" userId="15e98f6e-c2fd-42ec-bbec-1d1d51b874ca" providerId="ADAL" clId="{044DFFEC-69E0-4549-BD21-61DC94AF4C2E}" dt="2024-06-06T15:13:47.002" v="3407" actId="962"/>
          <ac:picMkLst>
            <pc:docMk/>
            <pc:sldMk cId="0" sldId="290"/>
            <ac:picMk id="45058" creationId="{B96EA78E-A759-687C-B26C-54E887A5485B}"/>
          </ac:picMkLst>
        </pc:picChg>
        <pc:picChg chg="mod">
          <ac:chgData name="Stephens, Amanda (OFM)" userId="15e98f6e-c2fd-42ec-bbec-1d1d51b874ca" providerId="ADAL" clId="{044DFFEC-69E0-4549-BD21-61DC94AF4C2E}" dt="2024-06-06T17:51:19.887" v="4055" actId="962"/>
          <ac:picMkLst>
            <pc:docMk/>
            <pc:sldMk cId="0" sldId="290"/>
            <ac:picMk id="45062" creationId="{EE91EDF2-C5D0-DFF9-7135-7913939476A5}"/>
          </ac:picMkLst>
        </pc:picChg>
      </pc:sldChg>
      <pc:sldChg chg="modSp">
        <pc:chgData name="Stephens, Amanda (OFM)" userId="15e98f6e-c2fd-42ec-bbec-1d1d51b874ca" providerId="ADAL" clId="{044DFFEC-69E0-4549-BD21-61DC94AF4C2E}" dt="2024-06-06T14:54:41.202" v="438" actId="962"/>
        <pc:sldMkLst>
          <pc:docMk/>
          <pc:sldMk cId="0" sldId="295"/>
        </pc:sldMkLst>
        <pc:picChg chg="mod">
          <ac:chgData name="Stephens, Amanda (OFM)" userId="15e98f6e-c2fd-42ec-bbec-1d1d51b874ca" providerId="ADAL" clId="{044DFFEC-69E0-4549-BD21-61DC94AF4C2E}" dt="2024-06-06T14:54:41.202" v="438" actId="962"/>
          <ac:picMkLst>
            <pc:docMk/>
            <pc:sldMk cId="0" sldId="295"/>
            <ac:picMk id="18435" creationId="{9672EFE6-5AA7-2689-6610-177EA03691E8}"/>
          </ac:picMkLst>
        </pc:picChg>
      </pc:sldChg>
      <pc:sldChg chg="modSp">
        <pc:chgData name="Stephens, Amanda (OFM)" userId="15e98f6e-c2fd-42ec-bbec-1d1d51b874ca" providerId="ADAL" clId="{044DFFEC-69E0-4549-BD21-61DC94AF4C2E}" dt="2024-06-06T17:50:21.006" v="4017" actId="13244"/>
        <pc:sldMkLst>
          <pc:docMk/>
          <pc:sldMk cId="0" sldId="297"/>
        </pc:sldMkLst>
        <pc:spChg chg="mod">
          <ac:chgData name="Stephens, Amanda (OFM)" userId="15e98f6e-c2fd-42ec-bbec-1d1d51b874ca" providerId="ADAL" clId="{044DFFEC-69E0-4549-BD21-61DC94AF4C2E}" dt="2024-06-06T17:50:21.006" v="4017" actId="13244"/>
          <ac:spMkLst>
            <pc:docMk/>
            <pc:sldMk cId="0" sldId="297"/>
            <ac:spMk id="2" creationId="{CA954025-97FC-B205-6D2C-B59DF27FB838}"/>
          </ac:spMkLst>
        </pc:spChg>
      </pc:sldChg>
      <pc:sldChg chg="addSp modSp mod">
        <pc:chgData name="Stephens, Amanda (OFM)" userId="15e98f6e-c2fd-42ec-bbec-1d1d51b874ca" providerId="ADAL" clId="{044DFFEC-69E0-4549-BD21-61DC94AF4C2E}" dt="2024-06-06T17:49:49.048" v="4014" actId="13244"/>
        <pc:sldMkLst>
          <pc:docMk/>
          <pc:sldMk cId="3275495027" sldId="300"/>
        </pc:sldMkLst>
        <pc:spChg chg="add mod">
          <ac:chgData name="Stephens, Amanda (OFM)" userId="15e98f6e-c2fd-42ec-bbec-1d1d51b874ca" providerId="ADAL" clId="{044DFFEC-69E0-4549-BD21-61DC94AF4C2E}" dt="2024-06-06T17:49:44.800" v="4013" actId="13244"/>
          <ac:spMkLst>
            <pc:docMk/>
            <pc:sldMk cId="3275495027" sldId="300"/>
            <ac:spMk id="3" creationId="{E2ED4E3D-B62C-7781-6DA3-825AF028B852}"/>
          </ac:spMkLst>
        </pc:spChg>
        <pc:picChg chg="mod">
          <ac:chgData name="Stephens, Amanda (OFM)" userId="15e98f6e-c2fd-42ec-bbec-1d1d51b874ca" providerId="ADAL" clId="{044DFFEC-69E0-4549-BD21-61DC94AF4C2E}" dt="2024-06-06T17:49:49.048" v="4014" actId="13244"/>
          <ac:picMkLst>
            <pc:docMk/>
            <pc:sldMk cId="3275495027" sldId="300"/>
            <ac:picMk id="2" creationId="{76A42818-7CC2-F1BB-2D98-D7329D85456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7D46A9-20CF-4B01-8D97-868C93A6834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DA0D9535-187F-4D45-A238-4A12A6D1B930}">
      <dgm:prSet/>
      <dgm:spPr/>
      <dgm:t>
        <a:bodyPr/>
        <a:lstStyle/>
        <a:p>
          <a:r>
            <a:rPr lang="en-US" dirty="0"/>
            <a:t>Define the model minority stereotype</a:t>
          </a:r>
        </a:p>
      </dgm:t>
      <dgm:extLst>
        <a:ext uri="{E40237B7-FDA0-4F09-8148-C483321AD2D9}">
          <dgm14:cNvPr xmlns:dgm14="http://schemas.microsoft.com/office/drawing/2010/diagram" id="0" name="" descr="Today's goal#1&#10;Define the model minority stereotype&#10;"/>
        </a:ext>
      </dgm:extLst>
    </dgm:pt>
    <dgm:pt modelId="{1E8DA7E7-DF30-4121-A1BE-E791C9EBD110}" type="parTrans" cxnId="{85516254-F48A-4EF0-A8A6-AAF169A2CF00}">
      <dgm:prSet/>
      <dgm:spPr/>
      <dgm:t>
        <a:bodyPr/>
        <a:lstStyle/>
        <a:p>
          <a:endParaRPr lang="en-US"/>
        </a:p>
      </dgm:t>
    </dgm:pt>
    <dgm:pt modelId="{74633E92-6908-4BFD-A6F8-CDB0718279C7}" type="sibTrans" cxnId="{85516254-F48A-4EF0-A8A6-AAF169A2CF00}">
      <dgm:prSet/>
      <dgm:spPr/>
      <dgm:t>
        <a:bodyPr/>
        <a:lstStyle/>
        <a:p>
          <a:endParaRPr lang="en-US"/>
        </a:p>
      </dgm:t>
    </dgm:pt>
    <dgm:pt modelId="{8A368B7C-FB7A-41CB-96AD-DB5D050F2C90}">
      <dgm:prSet/>
      <dgm:spPr/>
      <dgm:t>
        <a:bodyPr/>
        <a:lstStyle/>
        <a:p>
          <a:r>
            <a:rPr lang="en-US" dirty="0"/>
            <a:t>Illustrate racial microaggressions commonly experienced by ANHPI </a:t>
          </a:r>
        </a:p>
      </dgm:t>
      <dgm:extLst>
        <a:ext uri="{E40237B7-FDA0-4F09-8148-C483321AD2D9}">
          <dgm14:cNvPr xmlns:dgm14="http://schemas.microsoft.com/office/drawing/2010/diagram" id="0" name="" descr="Today's goals"/>
        </a:ext>
      </dgm:extLst>
    </dgm:pt>
    <dgm:pt modelId="{8EEADDF1-54C8-44F9-936D-EB5AF60A1890}" type="parTrans" cxnId="{D3791CB0-439D-496D-AF8C-2F3873724ADF}">
      <dgm:prSet/>
      <dgm:spPr/>
      <dgm:t>
        <a:bodyPr/>
        <a:lstStyle/>
        <a:p>
          <a:endParaRPr lang="en-US"/>
        </a:p>
      </dgm:t>
    </dgm:pt>
    <dgm:pt modelId="{50D7C8CA-C53D-4581-B3E8-84B27770FFFE}" type="sibTrans" cxnId="{D3791CB0-439D-496D-AF8C-2F3873724ADF}">
      <dgm:prSet/>
      <dgm:spPr/>
      <dgm:t>
        <a:bodyPr/>
        <a:lstStyle/>
        <a:p>
          <a:endParaRPr lang="en-US"/>
        </a:p>
      </dgm:t>
    </dgm:pt>
    <dgm:pt modelId="{72862451-94E8-485F-A960-4215833784AF}">
      <dgm:prSet/>
      <dgm:spPr/>
      <dgm:t>
        <a:bodyPr/>
        <a:lstStyle/>
        <a:p>
          <a:r>
            <a:rPr lang="en-US" dirty="0"/>
            <a:t>Offer suggestions</a:t>
          </a:r>
        </a:p>
      </dgm:t>
    </dgm:pt>
    <dgm:pt modelId="{924CDDEB-DFE2-4FDE-88C0-11CC17650593}" type="parTrans" cxnId="{03F7BBC1-974A-4332-B661-57EA90353977}">
      <dgm:prSet/>
      <dgm:spPr/>
      <dgm:t>
        <a:bodyPr/>
        <a:lstStyle/>
        <a:p>
          <a:endParaRPr lang="en-US"/>
        </a:p>
      </dgm:t>
    </dgm:pt>
    <dgm:pt modelId="{2DAC1878-4994-4AE2-8BED-1ED6F080CF88}" type="sibTrans" cxnId="{03F7BBC1-974A-4332-B661-57EA90353977}">
      <dgm:prSet/>
      <dgm:spPr/>
      <dgm:t>
        <a:bodyPr/>
        <a:lstStyle/>
        <a:p>
          <a:endParaRPr lang="en-US"/>
        </a:p>
      </dgm:t>
    </dgm:pt>
    <dgm:pt modelId="{3AC180CF-F293-4424-9324-D77809ADF213}" type="pres">
      <dgm:prSet presAssocID="{037D46A9-20CF-4B01-8D97-868C93A68345}" presName="linear" presStyleCnt="0">
        <dgm:presLayoutVars>
          <dgm:animLvl val="lvl"/>
          <dgm:resizeHandles val="exact"/>
        </dgm:presLayoutVars>
      </dgm:prSet>
      <dgm:spPr/>
    </dgm:pt>
    <dgm:pt modelId="{A6792F48-40DB-43FD-B7E8-7D43AC634DB6}" type="pres">
      <dgm:prSet presAssocID="{DA0D9535-187F-4D45-A238-4A12A6D1B930}" presName="parentText" presStyleLbl="node1" presStyleIdx="0" presStyleCnt="3">
        <dgm:presLayoutVars>
          <dgm:chMax val="0"/>
          <dgm:bulletEnabled val="1"/>
        </dgm:presLayoutVars>
      </dgm:prSet>
      <dgm:spPr/>
    </dgm:pt>
    <dgm:pt modelId="{59ACAFD2-9A0D-47A4-80EB-757E0C2872FC}" type="pres">
      <dgm:prSet presAssocID="{74633E92-6908-4BFD-A6F8-CDB0718279C7}" presName="spacer" presStyleCnt="0"/>
      <dgm:spPr/>
    </dgm:pt>
    <dgm:pt modelId="{28595EDF-4CB1-43F1-A4E6-ABB72C77FDCC}" type="pres">
      <dgm:prSet presAssocID="{8A368B7C-FB7A-41CB-96AD-DB5D050F2C90}" presName="parentText" presStyleLbl="node1" presStyleIdx="1" presStyleCnt="3">
        <dgm:presLayoutVars>
          <dgm:chMax val="0"/>
          <dgm:bulletEnabled val="1"/>
        </dgm:presLayoutVars>
      </dgm:prSet>
      <dgm:spPr/>
    </dgm:pt>
    <dgm:pt modelId="{371FB5B7-EB70-4BAC-B26C-89758CD6A917}" type="pres">
      <dgm:prSet presAssocID="{50D7C8CA-C53D-4581-B3E8-84B27770FFFE}" presName="spacer" presStyleCnt="0"/>
      <dgm:spPr/>
    </dgm:pt>
    <dgm:pt modelId="{F05475E2-BF12-45D5-BD8A-75159535D475}" type="pres">
      <dgm:prSet presAssocID="{72862451-94E8-485F-A960-4215833784AF}" presName="parentText" presStyleLbl="node1" presStyleIdx="2" presStyleCnt="3">
        <dgm:presLayoutVars>
          <dgm:chMax val="0"/>
          <dgm:bulletEnabled val="1"/>
        </dgm:presLayoutVars>
      </dgm:prSet>
      <dgm:spPr/>
    </dgm:pt>
  </dgm:ptLst>
  <dgm:cxnLst>
    <dgm:cxn modelId="{43A8801B-4E5C-4903-90A7-A40EC3EED45F}" type="presOf" srcId="{037D46A9-20CF-4B01-8D97-868C93A68345}" destId="{3AC180CF-F293-4424-9324-D77809ADF213}" srcOrd="0" destOrd="0" presId="urn:microsoft.com/office/officeart/2005/8/layout/vList2"/>
    <dgm:cxn modelId="{7A510828-BAFC-441A-85F1-368AB5C4BE31}" type="presOf" srcId="{72862451-94E8-485F-A960-4215833784AF}" destId="{F05475E2-BF12-45D5-BD8A-75159535D475}" srcOrd="0" destOrd="0" presId="urn:microsoft.com/office/officeart/2005/8/layout/vList2"/>
    <dgm:cxn modelId="{06BBD169-B251-46B7-A4CF-68445E74D5F3}" type="presOf" srcId="{8A368B7C-FB7A-41CB-96AD-DB5D050F2C90}" destId="{28595EDF-4CB1-43F1-A4E6-ABB72C77FDCC}" srcOrd="0" destOrd="0" presId="urn:microsoft.com/office/officeart/2005/8/layout/vList2"/>
    <dgm:cxn modelId="{85516254-F48A-4EF0-A8A6-AAF169A2CF00}" srcId="{037D46A9-20CF-4B01-8D97-868C93A68345}" destId="{DA0D9535-187F-4D45-A238-4A12A6D1B930}" srcOrd="0" destOrd="0" parTransId="{1E8DA7E7-DF30-4121-A1BE-E791C9EBD110}" sibTransId="{74633E92-6908-4BFD-A6F8-CDB0718279C7}"/>
    <dgm:cxn modelId="{D3791CB0-439D-496D-AF8C-2F3873724ADF}" srcId="{037D46A9-20CF-4B01-8D97-868C93A68345}" destId="{8A368B7C-FB7A-41CB-96AD-DB5D050F2C90}" srcOrd="1" destOrd="0" parTransId="{8EEADDF1-54C8-44F9-936D-EB5AF60A1890}" sibTransId="{50D7C8CA-C53D-4581-B3E8-84B27770FFFE}"/>
    <dgm:cxn modelId="{03F7BBC1-974A-4332-B661-57EA90353977}" srcId="{037D46A9-20CF-4B01-8D97-868C93A68345}" destId="{72862451-94E8-485F-A960-4215833784AF}" srcOrd="2" destOrd="0" parTransId="{924CDDEB-DFE2-4FDE-88C0-11CC17650593}" sibTransId="{2DAC1878-4994-4AE2-8BED-1ED6F080CF88}"/>
    <dgm:cxn modelId="{920A75F3-556D-41F5-8036-7D8628DD17F1}" type="presOf" srcId="{DA0D9535-187F-4D45-A238-4A12A6D1B930}" destId="{A6792F48-40DB-43FD-B7E8-7D43AC634DB6}" srcOrd="0" destOrd="0" presId="urn:microsoft.com/office/officeart/2005/8/layout/vList2"/>
    <dgm:cxn modelId="{8D243AFA-A8C2-47B9-B14E-1F3AC272F9F7}" type="presParOf" srcId="{3AC180CF-F293-4424-9324-D77809ADF213}" destId="{A6792F48-40DB-43FD-B7E8-7D43AC634DB6}" srcOrd="0" destOrd="0" presId="urn:microsoft.com/office/officeart/2005/8/layout/vList2"/>
    <dgm:cxn modelId="{6888CDC6-3A31-4F30-B083-7EA7C0B946B1}" type="presParOf" srcId="{3AC180CF-F293-4424-9324-D77809ADF213}" destId="{59ACAFD2-9A0D-47A4-80EB-757E0C2872FC}" srcOrd="1" destOrd="0" presId="urn:microsoft.com/office/officeart/2005/8/layout/vList2"/>
    <dgm:cxn modelId="{BFE8DB79-5C68-41CE-AB7F-E3F701E894C3}" type="presParOf" srcId="{3AC180CF-F293-4424-9324-D77809ADF213}" destId="{28595EDF-4CB1-43F1-A4E6-ABB72C77FDCC}" srcOrd="2" destOrd="0" presId="urn:microsoft.com/office/officeart/2005/8/layout/vList2"/>
    <dgm:cxn modelId="{5B2A281E-1058-4835-A638-CA944B585710}" type="presParOf" srcId="{3AC180CF-F293-4424-9324-D77809ADF213}" destId="{371FB5B7-EB70-4BAC-B26C-89758CD6A917}" srcOrd="3" destOrd="0" presId="urn:microsoft.com/office/officeart/2005/8/layout/vList2"/>
    <dgm:cxn modelId="{E8950DC2-33F9-4B83-8DE8-0B2A0E497A0E}" type="presParOf" srcId="{3AC180CF-F293-4424-9324-D77809ADF213}" destId="{F05475E2-BF12-45D5-BD8A-75159535D47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7D46A9-20CF-4B01-8D97-868C93A6834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DA0D9535-187F-4D45-A238-4A12A6D1B930}">
      <dgm:prSet/>
      <dgm:spPr/>
      <dgm:t>
        <a:bodyPr/>
        <a:lstStyle/>
        <a:p>
          <a:r>
            <a:rPr lang="en-US" dirty="0"/>
            <a:t>Define the model minority stereotype</a:t>
          </a:r>
        </a:p>
      </dgm:t>
    </dgm:pt>
    <dgm:pt modelId="{1E8DA7E7-DF30-4121-A1BE-E791C9EBD110}" type="parTrans" cxnId="{85516254-F48A-4EF0-A8A6-AAF169A2CF00}">
      <dgm:prSet/>
      <dgm:spPr/>
      <dgm:t>
        <a:bodyPr/>
        <a:lstStyle/>
        <a:p>
          <a:endParaRPr lang="en-US"/>
        </a:p>
      </dgm:t>
    </dgm:pt>
    <dgm:pt modelId="{74633E92-6908-4BFD-A6F8-CDB0718279C7}" type="sibTrans" cxnId="{85516254-F48A-4EF0-A8A6-AAF169A2CF00}">
      <dgm:prSet/>
      <dgm:spPr/>
      <dgm:t>
        <a:bodyPr/>
        <a:lstStyle/>
        <a:p>
          <a:endParaRPr lang="en-US"/>
        </a:p>
      </dgm:t>
    </dgm:pt>
    <dgm:pt modelId="{8A368B7C-FB7A-41CB-96AD-DB5D050F2C90}">
      <dgm:prSet/>
      <dgm:spPr>
        <a:solidFill>
          <a:srgbClr val="C00000"/>
        </a:solidFill>
      </dgm:spPr>
      <dgm:t>
        <a:bodyPr/>
        <a:lstStyle/>
        <a:p>
          <a:r>
            <a:rPr lang="en-US" dirty="0"/>
            <a:t>Illustrate racial microaggressions commonly experienced by ANHPI </a:t>
          </a:r>
        </a:p>
      </dgm:t>
    </dgm:pt>
    <dgm:pt modelId="{8EEADDF1-54C8-44F9-936D-EB5AF60A1890}" type="parTrans" cxnId="{D3791CB0-439D-496D-AF8C-2F3873724ADF}">
      <dgm:prSet/>
      <dgm:spPr/>
      <dgm:t>
        <a:bodyPr/>
        <a:lstStyle/>
        <a:p>
          <a:endParaRPr lang="en-US"/>
        </a:p>
      </dgm:t>
    </dgm:pt>
    <dgm:pt modelId="{50D7C8CA-C53D-4581-B3E8-84B27770FFFE}" type="sibTrans" cxnId="{D3791CB0-439D-496D-AF8C-2F3873724ADF}">
      <dgm:prSet/>
      <dgm:spPr/>
      <dgm:t>
        <a:bodyPr/>
        <a:lstStyle/>
        <a:p>
          <a:endParaRPr lang="en-US"/>
        </a:p>
      </dgm:t>
    </dgm:pt>
    <dgm:pt modelId="{72862451-94E8-485F-A960-4215833784AF}">
      <dgm:prSet/>
      <dgm:spPr/>
      <dgm:t>
        <a:bodyPr/>
        <a:lstStyle/>
        <a:p>
          <a:r>
            <a:rPr lang="en-US" dirty="0"/>
            <a:t>Offer suggestions</a:t>
          </a:r>
        </a:p>
      </dgm:t>
    </dgm:pt>
    <dgm:pt modelId="{924CDDEB-DFE2-4FDE-88C0-11CC17650593}" type="parTrans" cxnId="{03F7BBC1-974A-4332-B661-57EA90353977}">
      <dgm:prSet/>
      <dgm:spPr/>
      <dgm:t>
        <a:bodyPr/>
        <a:lstStyle/>
        <a:p>
          <a:endParaRPr lang="en-US"/>
        </a:p>
      </dgm:t>
    </dgm:pt>
    <dgm:pt modelId="{2DAC1878-4994-4AE2-8BED-1ED6F080CF88}" type="sibTrans" cxnId="{03F7BBC1-974A-4332-B661-57EA90353977}">
      <dgm:prSet/>
      <dgm:spPr/>
      <dgm:t>
        <a:bodyPr/>
        <a:lstStyle/>
        <a:p>
          <a:endParaRPr lang="en-US"/>
        </a:p>
      </dgm:t>
    </dgm:pt>
    <dgm:pt modelId="{3AC180CF-F293-4424-9324-D77809ADF213}" type="pres">
      <dgm:prSet presAssocID="{037D46A9-20CF-4B01-8D97-868C93A68345}" presName="linear" presStyleCnt="0">
        <dgm:presLayoutVars>
          <dgm:animLvl val="lvl"/>
          <dgm:resizeHandles val="exact"/>
        </dgm:presLayoutVars>
      </dgm:prSet>
      <dgm:spPr/>
    </dgm:pt>
    <dgm:pt modelId="{A6792F48-40DB-43FD-B7E8-7D43AC634DB6}" type="pres">
      <dgm:prSet presAssocID="{DA0D9535-187F-4D45-A238-4A12A6D1B930}" presName="parentText" presStyleLbl="node1" presStyleIdx="0" presStyleCnt="3">
        <dgm:presLayoutVars>
          <dgm:chMax val="0"/>
          <dgm:bulletEnabled val="1"/>
        </dgm:presLayoutVars>
      </dgm:prSet>
      <dgm:spPr/>
    </dgm:pt>
    <dgm:pt modelId="{59ACAFD2-9A0D-47A4-80EB-757E0C2872FC}" type="pres">
      <dgm:prSet presAssocID="{74633E92-6908-4BFD-A6F8-CDB0718279C7}" presName="spacer" presStyleCnt="0"/>
      <dgm:spPr/>
    </dgm:pt>
    <dgm:pt modelId="{28595EDF-4CB1-43F1-A4E6-ABB72C77FDCC}" type="pres">
      <dgm:prSet presAssocID="{8A368B7C-FB7A-41CB-96AD-DB5D050F2C90}" presName="parentText" presStyleLbl="node1" presStyleIdx="1" presStyleCnt="3">
        <dgm:presLayoutVars>
          <dgm:chMax val="0"/>
          <dgm:bulletEnabled val="1"/>
        </dgm:presLayoutVars>
      </dgm:prSet>
      <dgm:spPr/>
    </dgm:pt>
    <dgm:pt modelId="{371FB5B7-EB70-4BAC-B26C-89758CD6A917}" type="pres">
      <dgm:prSet presAssocID="{50D7C8CA-C53D-4581-B3E8-84B27770FFFE}" presName="spacer" presStyleCnt="0"/>
      <dgm:spPr/>
    </dgm:pt>
    <dgm:pt modelId="{F05475E2-BF12-45D5-BD8A-75159535D475}" type="pres">
      <dgm:prSet presAssocID="{72862451-94E8-485F-A960-4215833784AF}" presName="parentText" presStyleLbl="node1" presStyleIdx="2" presStyleCnt="3">
        <dgm:presLayoutVars>
          <dgm:chMax val="0"/>
          <dgm:bulletEnabled val="1"/>
        </dgm:presLayoutVars>
      </dgm:prSet>
      <dgm:spPr/>
    </dgm:pt>
  </dgm:ptLst>
  <dgm:cxnLst>
    <dgm:cxn modelId="{43A8801B-4E5C-4903-90A7-A40EC3EED45F}" type="presOf" srcId="{037D46A9-20CF-4B01-8D97-868C93A68345}" destId="{3AC180CF-F293-4424-9324-D77809ADF213}" srcOrd="0" destOrd="0" presId="urn:microsoft.com/office/officeart/2005/8/layout/vList2"/>
    <dgm:cxn modelId="{7A510828-BAFC-441A-85F1-368AB5C4BE31}" type="presOf" srcId="{72862451-94E8-485F-A960-4215833784AF}" destId="{F05475E2-BF12-45D5-BD8A-75159535D475}" srcOrd="0" destOrd="0" presId="urn:microsoft.com/office/officeart/2005/8/layout/vList2"/>
    <dgm:cxn modelId="{06BBD169-B251-46B7-A4CF-68445E74D5F3}" type="presOf" srcId="{8A368B7C-FB7A-41CB-96AD-DB5D050F2C90}" destId="{28595EDF-4CB1-43F1-A4E6-ABB72C77FDCC}" srcOrd="0" destOrd="0" presId="urn:microsoft.com/office/officeart/2005/8/layout/vList2"/>
    <dgm:cxn modelId="{85516254-F48A-4EF0-A8A6-AAF169A2CF00}" srcId="{037D46A9-20CF-4B01-8D97-868C93A68345}" destId="{DA0D9535-187F-4D45-A238-4A12A6D1B930}" srcOrd="0" destOrd="0" parTransId="{1E8DA7E7-DF30-4121-A1BE-E791C9EBD110}" sibTransId="{74633E92-6908-4BFD-A6F8-CDB0718279C7}"/>
    <dgm:cxn modelId="{D3791CB0-439D-496D-AF8C-2F3873724ADF}" srcId="{037D46A9-20CF-4B01-8D97-868C93A68345}" destId="{8A368B7C-FB7A-41CB-96AD-DB5D050F2C90}" srcOrd="1" destOrd="0" parTransId="{8EEADDF1-54C8-44F9-936D-EB5AF60A1890}" sibTransId="{50D7C8CA-C53D-4581-B3E8-84B27770FFFE}"/>
    <dgm:cxn modelId="{03F7BBC1-974A-4332-B661-57EA90353977}" srcId="{037D46A9-20CF-4B01-8D97-868C93A68345}" destId="{72862451-94E8-485F-A960-4215833784AF}" srcOrd="2" destOrd="0" parTransId="{924CDDEB-DFE2-4FDE-88C0-11CC17650593}" sibTransId="{2DAC1878-4994-4AE2-8BED-1ED6F080CF88}"/>
    <dgm:cxn modelId="{920A75F3-556D-41F5-8036-7D8628DD17F1}" type="presOf" srcId="{DA0D9535-187F-4D45-A238-4A12A6D1B930}" destId="{A6792F48-40DB-43FD-B7E8-7D43AC634DB6}" srcOrd="0" destOrd="0" presId="urn:microsoft.com/office/officeart/2005/8/layout/vList2"/>
    <dgm:cxn modelId="{8D243AFA-A8C2-47B9-B14E-1F3AC272F9F7}" type="presParOf" srcId="{3AC180CF-F293-4424-9324-D77809ADF213}" destId="{A6792F48-40DB-43FD-B7E8-7D43AC634DB6}" srcOrd="0" destOrd="0" presId="urn:microsoft.com/office/officeart/2005/8/layout/vList2"/>
    <dgm:cxn modelId="{6888CDC6-3A31-4F30-B083-7EA7C0B946B1}" type="presParOf" srcId="{3AC180CF-F293-4424-9324-D77809ADF213}" destId="{59ACAFD2-9A0D-47A4-80EB-757E0C2872FC}" srcOrd="1" destOrd="0" presId="urn:microsoft.com/office/officeart/2005/8/layout/vList2"/>
    <dgm:cxn modelId="{BFE8DB79-5C68-41CE-AB7F-E3F701E894C3}" type="presParOf" srcId="{3AC180CF-F293-4424-9324-D77809ADF213}" destId="{28595EDF-4CB1-43F1-A4E6-ABB72C77FDCC}" srcOrd="2" destOrd="0" presId="urn:microsoft.com/office/officeart/2005/8/layout/vList2"/>
    <dgm:cxn modelId="{5B2A281E-1058-4835-A638-CA944B585710}" type="presParOf" srcId="{3AC180CF-F293-4424-9324-D77809ADF213}" destId="{371FB5B7-EB70-4BAC-B26C-89758CD6A917}" srcOrd="3" destOrd="0" presId="urn:microsoft.com/office/officeart/2005/8/layout/vList2"/>
    <dgm:cxn modelId="{E8950DC2-33F9-4B83-8DE8-0B2A0E497A0E}" type="presParOf" srcId="{3AC180CF-F293-4424-9324-D77809ADF213}" destId="{F05475E2-BF12-45D5-BD8A-75159535D47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7D46A9-20CF-4B01-8D97-868C93A6834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DA0D9535-187F-4D45-A238-4A12A6D1B930}">
      <dgm:prSet/>
      <dgm:spPr/>
      <dgm:t>
        <a:bodyPr/>
        <a:lstStyle/>
        <a:p>
          <a:r>
            <a:rPr lang="en-US" dirty="0"/>
            <a:t>Define the model minority stereotype</a:t>
          </a:r>
        </a:p>
      </dgm:t>
    </dgm:pt>
    <dgm:pt modelId="{1E8DA7E7-DF30-4121-A1BE-E791C9EBD110}" type="parTrans" cxnId="{85516254-F48A-4EF0-A8A6-AAF169A2CF00}">
      <dgm:prSet/>
      <dgm:spPr/>
      <dgm:t>
        <a:bodyPr/>
        <a:lstStyle/>
        <a:p>
          <a:endParaRPr lang="en-US"/>
        </a:p>
      </dgm:t>
    </dgm:pt>
    <dgm:pt modelId="{74633E92-6908-4BFD-A6F8-CDB0718279C7}" type="sibTrans" cxnId="{85516254-F48A-4EF0-A8A6-AAF169A2CF00}">
      <dgm:prSet/>
      <dgm:spPr/>
      <dgm:t>
        <a:bodyPr/>
        <a:lstStyle/>
        <a:p>
          <a:endParaRPr lang="en-US"/>
        </a:p>
      </dgm:t>
    </dgm:pt>
    <dgm:pt modelId="{8A368B7C-FB7A-41CB-96AD-DB5D050F2C90}">
      <dgm:prSet/>
      <dgm:spPr/>
      <dgm:t>
        <a:bodyPr/>
        <a:lstStyle/>
        <a:p>
          <a:r>
            <a:rPr lang="en-US" dirty="0"/>
            <a:t>Illustrate racial microaggressions commonly experienced by ANHPI </a:t>
          </a:r>
        </a:p>
      </dgm:t>
    </dgm:pt>
    <dgm:pt modelId="{8EEADDF1-54C8-44F9-936D-EB5AF60A1890}" type="parTrans" cxnId="{D3791CB0-439D-496D-AF8C-2F3873724ADF}">
      <dgm:prSet/>
      <dgm:spPr/>
      <dgm:t>
        <a:bodyPr/>
        <a:lstStyle/>
        <a:p>
          <a:endParaRPr lang="en-US"/>
        </a:p>
      </dgm:t>
    </dgm:pt>
    <dgm:pt modelId="{50D7C8CA-C53D-4581-B3E8-84B27770FFFE}" type="sibTrans" cxnId="{D3791CB0-439D-496D-AF8C-2F3873724ADF}">
      <dgm:prSet/>
      <dgm:spPr/>
      <dgm:t>
        <a:bodyPr/>
        <a:lstStyle/>
        <a:p>
          <a:endParaRPr lang="en-US"/>
        </a:p>
      </dgm:t>
    </dgm:pt>
    <dgm:pt modelId="{72862451-94E8-485F-A960-4215833784AF}">
      <dgm:prSet/>
      <dgm:spPr>
        <a:solidFill>
          <a:srgbClr val="C00000"/>
        </a:solidFill>
      </dgm:spPr>
      <dgm:t>
        <a:bodyPr/>
        <a:lstStyle/>
        <a:p>
          <a:r>
            <a:rPr lang="en-US" dirty="0"/>
            <a:t>Offer suggestions</a:t>
          </a:r>
        </a:p>
      </dgm:t>
    </dgm:pt>
    <dgm:pt modelId="{924CDDEB-DFE2-4FDE-88C0-11CC17650593}" type="parTrans" cxnId="{03F7BBC1-974A-4332-B661-57EA90353977}">
      <dgm:prSet/>
      <dgm:spPr/>
      <dgm:t>
        <a:bodyPr/>
        <a:lstStyle/>
        <a:p>
          <a:endParaRPr lang="en-US"/>
        </a:p>
      </dgm:t>
    </dgm:pt>
    <dgm:pt modelId="{2DAC1878-4994-4AE2-8BED-1ED6F080CF88}" type="sibTrans" cxnId="{03F7BBC1-974A-4332-B661-57EA90353977}">
      <dgm:prSet/>
      <dgm:spPr/>
      <dgm:t>
        <a:bodyPr/>
        <a:lstStyle/>
        <a:p>
          <a:endParaRPr lang="en-US"/>
        </a:p>
      </dgm:t>
    </dgm:pt>
    <dgm:pt modelId="{3AC180CF-F293-4424-9324-D77809ADF213}" type="pres">
      <dgm:prSet presAssocID="{037D46A9-20CF-4B01-8D97-868C93A68345}" presName="linear" presStyleCnt="0">
        <dgm:presLayoutVars>
          <dgm:animLvl val="lvl"/>
          <dgm:resizeHandles val="exact"/>
        </dgm:presLayoutVars>
      </dgm:prSet>
      <dgm:spPr/>
    </dgm:pt>
    <dgm:pt modelId="{A6792F48-40DB-43FD-B7E8-7D43AC634DB6}" type="pres">
      <dgm:prSet presAssocID="{DA0D9535-187F-4D45-A238-4A12A6D1B930}" presName="parentText" presStyleLbl="node1" presStyleIdx="0" presStyleCnt="3">
        <dgm:presLayoutVars>
          <dgm:chMax val="0"/>
          <dgm:bulletEnabled val="1"/>
        </dgm:presLayoutVars>
      </dgm:prSet>
      <dgm:spPr/>
    </dgm:pt>
    <dgm:pt modelId="{59ACAFD2-9A0D-47A4-80EB-757E0C2872FC}" type="pres">
      <dgm:prSet presAssocID="{74633E92-6908-4BFD-A6F8-CDB0718279C7}" presName="spacer" presStyleCnt="0"/>
      <dgm:spPr/>
    </dgm:pt>
    <dgm:pt modelId="{28595EDF-4CB1-43F1-A4E6-ABB72C77FDCC}" type="pres">
      <dgm:prSet presAssocID="{8A368B7C-FB7A-41CB-96AD-DB5D050F2C90}" presName="parentText" presStyleLbl="node1" presStyleIdx="1" presStyleCnt="3">
        <dgm:presLayoutVars>
          <dgm:chMax val="0"/>
          <dgm:bulletEnabled val="1"/>
        </dgm:presLayoutVars>
      </dgm:prSet>
      <dgm:spPr/>
    </dgm:pt>
    <dgm:pt modelId="{371FB5B7-EB70-4BAC-B26C-89758CD6A917}" type="pres">
      <dgm:prSet presAssocID="{50D7C8CA-C53D-4581-B3E8-84B27770FFFE}" presName="spacer" presStyleCnt="0"/>
      <dgm:spPr/>
    </dgm:pt>
    <dgm:pt modelId="{F05475E2-BF12-45D5-BD8A-75159535D475}" type="pres">
      <dgm:prSet presAssocID="{72862451-94E8-485F-A960-4215833784AF}" presName="parentText" presStyleLbl="node1" presStyleIdx="2" presStyleCnt="3">
        <dgm:presLayoutVars>
          <dgm:chMax val="0"/>
          <dgm:bulletEnabled val="1"/>
        </dgm:presLayoutVars>
      </dgm:prSet>
      <dgm:spPr/>
    </dgm:pt>
  </dgm:ptLst>
  <dgm:cxnLst>
    <dgm:cxn modelId="{43A8801B-4E5C-4903-90A7-A40EC3EED45F}" type="presOf" srcId="{037D46A9-20CF-4B01-8D97-868C93A68345}" destId="{3AC180CF-F293-4424-9324-D77809ADF213}" srcOrd="0" destOrd="0" presId="urn:microsoft.com/office/officeart/2005/8/layout/vList2"/>
    <dgm:cxn modelId="{7A510828-BAFC-441A-85F1-368AB5C4BE31}" type="presOf" srcId="{72862451-94E8-485F-A960-4215833784AF}" destId="{F05475E2-BF12-45D5-BD8A-75159535D475}" srcOrd="0" destOrd="0" presId="urn:microsoft.com/office/officeart/2005/8/layout/vList2"/>
    <dgm:cxn modelId="{06BBD169-B251-46B7-A4CF-68445E74D5F3}" type="presOf" srcId="{8A368B7C-FB7A-41CB-96AD-DB5D050F2C90}" destId="{28595EDF-4CB1-43F1-A4E6-ABB72C77FDCC}" srcOrd="0" destOrd="0" presId="urn:microsoft.com/office/officeart/2005/8/layout/vList2"/>
    <dgm:cxn modelId="{85516254-F48A-4EF0-A8A6-AAF169A2CF00}" srcId="{037D46A9-20CF-4B01-8D97-868C93A68345}" destId="{DA0D9535-187F-4D45-A238-4A12A6D1B930}" srcOrd="0" destOrd="0" parTransId="{1E8DA7E7-DF30-4121-A1BE-E791C9EBD110}" sibTransId="{74633E92-6908-4BFD-A6F8-CDB0718279C7}"/>
    <dgm:cxn modelId="{D3791CB0-439D-496D-AF8C-2F3873724ADF}" srcId="{037D46A9-20CF-4B01-8D97-868C93A68345}" destId="{8A368B7C-FB7A-41CB-96AD-DB5D050F2C90}" srcOrd="1" destOrd="0" parTransId="{8EEADDF1-54C8-44F9-936D-EB5AF60A1890}" sibTransId="{50D7C8CA-C53D-4581-B3E8-84B27770FFFE}"/>
    <dgm:cxn modelId="{03F7BBC1-974A-4332-B661-57EA90353977}" srcId="{037D46A9-20CF-4B01-8D97-868C93A68345}" destId="{72862451-94E8-485F-A960-4215833784AF}" srcOrd="2" destOrd="0" parTransId="{924CDDEB-DFE2-4FDE-88C0-11CC17650593}" sibTransId="{2DAC1878-4994-4AE2-8BED-1ED6F080CF88}"/>
    <dgm:cxn modelId="{920A75F3-556D-41F5-8036-7D8628DD17F1}" type="presOf" srcId="{DA0D9535-187F-4D45-A238-4A12A6D1B930}" destId="{A6792F48-40DB-43FD-B7E8-7D43AC634DB6}" srcOrd="0" destOrd="0" presId="urn:microsoft.com/office/officeart/2005/8/layout/vList2"/>
    <dgm:cxn modelId="{8D243AFA-A8C2-47B9-B14E-1F3AC272F9F7}" type="presParOf" srcId="{3AC180CF-F293-4424-9324-D77809ADF213}" destId="{A6792F48-40DB-43FD-B7E8-7D43AC634DB6}" srcOrd="0" destOrd="0" presId="urn:microsoft.com/office/officeart/2005/8/layout/vList2"/>
    <dgm:cxn modelId="{6888CDC6-3A31-4F30-B083-7EA7C0B946B1}" type="presParOf" srcId="{3AC180CF-F293-4424-9324-D77809ADF213}" destId="{59ACAFD2-9A0D-47A4-80EB-757E0C2872FC}" srcOrd="1" destOrd="0" presId="urn:microsoft.com/office/officeart/2005/8/layout/vList2"/>
    <dgm:cxn modelId="{BFE8DB79-5C68-41CE-AB7F-E3F701E894C3}" type="presParOf" srcId="{3AC180CF-F293-4424-9324-D77809ADF213}" destId="{28595EDF-4CB1-43F1-A4E6-ABB72C77FDCC}" srcOrd="2" destOrd="0" presId="urn:microsoft.com/office/officeart/2005/8/layout/vList2"/>
    <dgm:cxn modelId="{5B2A281E-1058-4835-A638-CA944B585710}" type="presParOf" srcId="{3AC180CF-F293-4424-9324-D77809ADF213}" destId="{371FB5B7-EB70-4BAC-B26C-89758CD6A917}" srcOrd="3" destOrd="0" presId="urn:microsoft.com/office/officeart/2005/8/layout/vList2"/>
    <dgm:cxn modelId="{E8950DC2-33F9-4B83-8DE8-0B2A0E497A0E}" type="presParOf" srcId="{3AC180CF-F293-4424-9324-D77809ADF213}" destId="{F05475E2-BF12-45D5-BD8A-75159535D47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92F48-40DB-43FD-B7E8-7D43AC634DB6}">
      <dsp:nvSpPr>
        <dsp:cNvPr id="0" name=""/>
        <dsp:cNvSpPr/>
      </dsp:nvSpPr>
      <dsp:spPr>
        <a:xfrm>
          <a:off x="0" y="52369"/>
          <a:ext cx="7886700" cy="135065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Define the model minority stereotype</a:t>
          </a:r>
        </a:p>
      </dsp:txBody>
      <dsp:txXfrm>
        <a:off x="65934" y="118303"/>
        <a:ext cx="7754832" cy="1218787"/>
      </dsp:txXfrm>
    </dsp:sp>
    <dsp:sp modelId="{28595EDF-4CB1-43F1-A4E6-ABB72C77FDCC}">
      <dsp:nvSpPr>
        <dsp:cNvPr id="0" name=""/>
        <dsp:cNvSpPr/>
      </dsp:nvSpPr>
      <dsp:spPr>
        <a:xfrm>
          <a:off x="0" y="1500944"/>
          <a:ext cx="7886700" cy="135065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Illustrate racial microaggressions commonly experienced by ANHPI </a:t>
          </a:r>
        </a:p>
      </dsp:txBody>
      <dsp:txXfrm>
        <a:off x="65934" y="1566878"/>
        <a:ext cx="7754832" cy="1218787"/>
      </dsp:txXfrm>
    </dsp:sp>
    <dsp:sp modelId="{F05475E2-BF12-45D5-BD8A-75159535D475}">
      <dsp:nvSpPr>
        <dsp:cNvPr id="0" name=""/>
        <dsp:cNvSpPr/>
      </dsp:nvSpPr>
      <dsp:spPr>
        <a:xfrm>
          <a:off x="0" y="2949519"/>
          <a:ext cx="7886700" cy="135065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Offer suggestions</a:t>
          </a:r>
        </a:p>
      </dsp:txBody>
      <dsp:txXfrm>
        <a:off x="65934" y="3015453"/>
        <a:ext cx="7754832" cy="12187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92F48-40DB-43FD-B7E8-7D43AC634DB6}">
      <dsp:nvSpPr>
        <dsp:cNvPr id="0" name=""/>
        <dsp:cNvSpPr/>
      </dsp:nvSpPr>
      <dsp:spPr>
        <a:xfrm>
          <a:off x="0" y="52369"/>
          <a:ext cx="7886700" cy="135065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Define the model minority stereotype</a:t>
          </a:r>
        </a:p>
      </dsp:txBody>
      <dsp:txXfrm>
        <a:off x="65934" y="118303"/>
        <a:ext cx="7754832" cy="1218787"/>
      </dsp:txXfrm>
    </dsp:sp>
    <dsp:sp modelId="{28595EDF-4CB1-43F1-A4E6-ABB72C77FDCC}">
      <dsp:nvSpPr>
        <dsp:cNvPr id="0" name=""/>
        <dsp:cNvSpPr/>
      </dsp:nvSpPr>
      <dsp:spPr>
        <a:xfrm>
          <a:off x="0" y="1500944"/>
          <a:ext cx="7886700" cy="1350655"/>
        </a:xfrm>
        <a:prstGeom prst="roundRect">
          <a:avLst/>
        </a:prstGeom>
        <a:solidFill>
          <a:srgbClr val="C0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Illustrate racial microaggressions commonly experienced by ANHPI </a:t>
          </a:r>
        </a:p>
      </dsp:txBody>
      <dsp:txXfrm>
        <a:off x="65934" y="1566878"/>
        <a:ext cx="7754832" cy="1218787"/>
      </dsp:txXfrm>
    </dsp:sp>
    <dsp:sp modelId="{F05475E2-BF12-45D5-BD8A-75159535D475}">
      <dsp:nvSpPr>
        <dsp:cNvPr id="0" name=""/>
        <dsp:cNvSpPr/>
      </dsp:nvSpPr>
      <dsp:spPr>
        <a:xfrm>
          <a:off x="0" y="2949519"/>
          <a:ext cx="7886700" cy="135065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Offer suggestions</a:t>
          </a:r>
        </a:p>
      </dsp:txBody>
      <dsp:txXfrm>
        <a:off x="65934" y="3015453"/>
        <a:ext cx="7754832" cy="1218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92F48-40DB-43FD-B7E8-7D43AC634DB6}">
      <dsp:nvSpPr>
        <dsp:cNvPr id="0" name=""/>
        <dsp:cNvSpPr/>
      </dsp:nvSpPr>
      <dsp:spPr>
        <a:xfrm>
          <a:off x="0" y="52369"/>
          <a:ext cx="7886700" cy="135065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Define the model minority stereotype</a:t>
          </a:r>
        </a:p>
      </dsp:txBody>
      <dsp:txXfrm>
        <a:off x="65934" y="118303"/>
        <a:ext cx="7754832" cy="1218787"/>
      </dsp:txXfrm>
    </dsp:sp>
    <dsp:sp modelId="{28595EDF-4CB1-43F1-A4E6-ABB72C77FDCC}">
      <dsp:nvSpPr>
        <dsp:cNvPr id="0" name=""/>
        <dsp:cNvSpPr/>
      </dsp:nvSpPr>
      <dsp:spPr>
        <a:xfrm>
          <a:off x="0" y="1500944"/>
          <a:ext cx="7886700" cy="135065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Illustrate racial microaggressions commonly experienced by ANHPI </a:t>
          </a:r>
        </a:p>
      </dsp:txBody>
      <dsp:txXfrm>
        <a:off x="65934" y="1566878"/>
        <a:ext cx="7754832" cy="1218787"/>
      </dsp:txXfrm>
    </dsp:sp>
    <dsp:sp modelId="{F05475E2-BF12-45D5-BD8A-75159535D475}">
      <dsp:nvSpPr>
        <dsp:cNvPr id="0" name=""/>
        <dsp:cNvSpPr/>
      </dsp:nvSpPr>
      <dsp:spPr>
        <a:xfrm>
          <a:off x="0" y="2949519"/>
          <a:ext cx="7886700" cy="1350655"/>
        </a:xfrm>
        <a:prstGeom prst="roundRect">
          <a:avLst/>
        </a:prstGeom>
        <a:solidFill>
          <a:srgbClr val="C0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Offer suggestions</a:t>
          </a:r>
        </a:p>
      </dsp:txBody>
      <dsp:txXfrm>
        <a:off x="65934" y="3015453"/>
        <a:ext cx="7754832" cy="121878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5E714A-42CB-F5E6-4F2D-EB9733BFAB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9A2855B-EDBD-DF35-BC3B-67C13630838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6D7585E-F5AE-42A0-8718-3922D0B3B886}" type="datetimeFigureOut">
              <a:rPr lang="en-US"/>
              <a:pPr>
                <a:defRPr/>
              </a:pPr>
              <a:t>6/6/2024</a:t>
            </a:fld>
            <a:endParaRPr lang="en-US"/>
          </a:p>
        </p:txBody>
      </p:sp>
      <p:sp>
        <p:nvSpPr>
          <p:cNvPr id="4" name="Slide Image Placeholder 3">
            <a:extLst>
              <a:ext uri="{FF2B5EF4-FFF2-40B4-BE49-F238E27FC236}">
                <a16:creationId xmlns:a16="http://schemas.microsoft.com/office/drawing/2014/main" id="{783BA62B-5F9E-E1F0-BA9E-1D6E53D738C8}"/>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74C3943-AF71-73A1-72BE-18873EB8896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8E15B2D-D86E-C883-E930-977A0F2CFCB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2FAFFAD5-245A-F80F-BC40-69EAA00BD45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E5BEDF9-0D5C-4E23-9D6E-77247566720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nbcnews.com/news/asian-america/asian-american-voters-tip-toward-dems-headed-2016-election-study-n578821"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ensus.gov/content/dam/Census/library/publications/2016/demo/p20-578.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CAA6EFD2-4F7C-D41A-87C2-1605379409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0C4F130-4A7E-4EF6-8E28-ADD84D3D5D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FEA4E302-302D-A46A-FA17-F542B54F72AA}"/>
              </a:ext>
            </a:extLst>
          </p:cNvPr>
          <p:cNvSpPr>
            <a:spLocks noGrp="1"/>
          </p:cNvSpPr>
          <p:nvPr>
            <p:ph type="sldNum" sz="quarter" idx="5"/>
          </p:nvPr>
        </p:nvSpPr>
        <p:spPr/>
        <p:txBody>
          <a:bodyPr/>
          <a:lstStyle/>
          <a:p>
            <a:pPr>
              <a:defRPr/>
            </a:pPr>
            <a:fld id="{3CD5F53D-A174-4A7D-B4A9-0858101F8C12}"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81BC3178-DE93-2DAA-E52E-4BE1C9707C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956B5B1C-1D6C-DE19-3FAF-75077216B7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{Read definition}</a:t>
            </a:r>
          </a:p>
          <a:p>
            <a:pPr eaLnBrk="1" hangingPunct="1">
              <a:spcBef>
                <a:spcPct val="0"/>
              </a:spcBef>
            </a:pPr>
            <a:endParaRPr lang="en-US" altLang="en-US"/>
          </a:p>
          <a:p>
            <a:pPr eaLnBrk="1" hangingPunct="1">
              <a:spcBef>
                <a:spcPct val="0"/>
              </a:spcBef>
            </a:pPr>
            <a:r>
              <a:rPr lang="en-US" altLang="en-US"/>
              <a:t>I remember when my family moved from inner city Seattle to suburban Federal Way. I walked into my first class and heard these words: “Well, there goes the curve.” My internal response: </a:t>
            </a:r>
            <a:r>
              <a:rPr lang="en-US" altLang="en-US">
                <a:solidFill>
                  <a:srgbClr val="000000"/>
                </a:solidFill>
                <a:latin typeface="p22-underground"/>
              </a:rPr>
              <a:t>‘I must get an A because I am an Asian—not a Bsian.” As I look back upon that time, I have to ask, what sort of internal pressure was I putting on myself?</a:t>
            </a:r>
          </a:p>
          <a:p>
            <a:pPr eaLnBrk="1" hangingPunct="1">
              <a:spcBef>
                <a:spcPct val="0"/>
              </a:spcBef>
            </a:pPr>
            <a:endParaRPr lang="en-US" altLang="en-US">
              <a:solidFill>
                <a:srgbClr val="000000"/>
              </a:solidFill>
              <a:latin typeface="p22-underground"/>
            </a:endParaRPr>
          </a:p>
          <a:p>
            <a:pPr eaLnBrk="1" hangingPunct="1">
              <a:spcBef>
                <a:spcPct val="0"/>
              </a:spcBef>
            </a:pPr>
            <a:r>
              <a:rPr lang="en-US" altLang="en-US"/>
              <a:t>You speak so well. Of course I do. </a:t>
            </a:r>
          </a:p>
          <a:p>
            <a:pPr eaLnBrk="1" hangingPunct="1">
              <a:spcBef>
                <a:spcPct val="0"/>
              </a:spcBef>
            </a:pPr>
            <a:r>
              <a:rPr lang="en-US" altLang="en-US"/>
              <a:t>Where are you from? I was born in Seattle. But where are you from?</a:t>
            </a:r>
          </a:p>
          <a:p>
            <a:pPr eaLnBrk="1" hangingPunct="1">
              <a:spcBef>
                <a:spcPct val="0"/>
              </a:spcBef>
            </a:pPr>
            <a:r>
              <a:rPr lang="en-US" altLang="en-US"/>
              <a:t>You’re so exotic. </a:t>
            </a:r>
          </a:p>
          <a:p>
            <a:pPr eaLnBrk="1" hangingPunct="1">
              <a:spcBef>
                <a:spcPct val="0"/>
              </a:spcBef>
            </a:pPr>
            <a:endParaRPr lang="en-US" altLang="en-US"/>
          </a:p>
          <a:p>
            <a:pPr eaLnBrk="1" hangingPunct="1">
              <a:spcBef>
                <a:spcPct val="0"/>
              </a:spcBef>
            </a:pPr>
            <a:r>
              <a:rPr lang="en-US" altLang="en-US"/>
              <a:t>Beyond these, in my view point, the biggest microaggression Asians face is how we’re viewed as one homogenous whole…</a:t>
            </a:r>
          </a:p>
        </p:txBody>
      </p:sp>
      <p:sp>
        <p:nvSpPr>
          <p:cNvPr id="24580" name="Slide Number Placeholder 3">
            <a:extLst>
              <a:ext uri="{FF2B5EF4-FFF2-40B4-BE49-F238E27FC236}">
                <a16:creationId xmlns:a16="http://schemas.microsoft.com/office/drawing/2014/main" id="{33849AA1-167C-0BEA-D6CC-FA6282BF39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B55F64A-3288-4C3B-ABE3-5CCEAB0DD899}" type="slidenum">
              <a:rPr lang="en-US" altLang="en-US" smtClean="0">
                <a:solidFill>
                  <a:srgbClr val="000000"/>
                </a:solidFill>
              </a:rPr>
              <a:pPr fontAlgn="base">
                <a:spcBef>
                  <a:spcPct val="0"/>
                </a:spcBef>
                <a:spcAft>
                  <a:spcPct val="0"/>
                </a:spcAft>
              </a:pPr>
              <a:t>13</a:t>
            </a:fld>
            <a:endParaRPr lang="en-US" alt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F7ADA6E-25CF-331E-269B-B3FE55830D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AF00F0E9-C17F-6E89-3757-0A6654AAF2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…but rather a melting pot of diverse cultures, countries, and languages.</a:t>
            </a:r>
          </a:p>
          <a:p>
            <a:pPr eaLnBrk="1" hangingPunct="1">
              <a:spcBef>
                <a:spcPct val="0"/>
              </a:spcBef>
            </a:pPr>
            <a:endParaRPr lang="en-US" altLang="en-US"/>
          </a:p>
          <a:p>
            <a:pPr eaLnBrk="1" hangingPunct="1">
              <a:spcBef>
                <a:spcPct val="0"/>
              </a:spcBef>
            </a:pPr>
            <a:r>
              <a:rPr lang="en-US" altLang="en-US">
                <a:solidFill>
                  <a:srgbClr val="353638"/>
                </a:solidFill>
                <a:latin typeface="proxima-nova"/>
              </a:rPr>
              <a:t>AANHPI diaspora celebrates the rich, diverse culture that spans from countries such as China, Japan, Korea, Indonesia, Laos, the Philippines, Singapore, Samoa, Thailand, Taiwan, Vietnam, India, Pakistan, Bangladesh, Sri Lanka, and Nepal, just to name a few.</a:t>
            </a:r>
            <a:endParaRPr lang="en-US" altLang="en-US"/>
          </a:p>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id="{5AA3047C-A92B-B8B3-1C54-26208FDBE7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F875C37-74FB-4E7B-8505-5C9A1E81AF09}" type="slidenum">
              <a:rPr lang="en-US" altLang="en-US" smtClean="0">
                <a:solidFill>
                  <a:srgbClr val="000000"/>
                </a:solidFill>
              </a:rPr>
              <a:pPr fontAlgn="base">
                <a:spcBef>
                  <a:spcPct val="0"/>
                </a:spcBef>
                <a:spcAft>
                  <a:spcPct val="0"/>
                </a:spcAft>
              </a:pPr>
              <a:t>14</a:t>
            </a:fld>
            <a:endParaRPr lang="en-US" alt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3A85EA90-0C50-F810-FFD3-7021CB871E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949B2E12-636D-9BC0-7D8F-7AA05128A3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a:p>
            <a:pPr eaLnBrk="1" hangingPunct="1">
              <a:spcBef>
                <a:spcPct val="0"/>
              </a:spcBef>
            </a:pPr>
            <a:r>
              <a:rPr lang="en-US" altLang="en-US"/>
              <a:t>As an example, while Asians rank overall as the highest earning racial group ins the US, it’s not a status shared by all Asians. </a:t>
            </a:r>
          </a:p>
          <a:p>
            <a:pPr eaLnBrk="1" hangingPunct="1">
              <a:spcBef>
                <a:spcPct val="0"/>
              </a:spcBef>
            </a:pPr>
            <a:endParaRPr lang="en-US" altLang="en-US"/>
          </a:p>
          <a:p>
            <a:pPr eaLnBrk="1" hangingPunct="1">
              <a:spcBef>
                <a:spcPct val="0"/>
              </a:spcBef>
            </a:pPr>
            <a:r>
              <a:rPr lang="en-US" altLang="en-US"/>
              <a:t> </a:t>
            </a:r>
          </a:p>
        </p:txBody>
      </p:sp>
      <p:sp>
        <p:nvSpPr>
          <p:cNvPr id="28676" name="Slide Number Placeholder 3">
            <a:extLst>
              <a:ext uri="{FF2B5EF4-FFF2-40B4-BE49-F238E27FC236}">
                <a16:creationId xmlns:a16="http://schemas.microsoft.com/office/drawing/2014/main" id="{F31DB59F-4136-FDD2-A4A5-C60B0B7930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687B57B-4457-43F1-9D61-75E429D45D95}" type="slidenum">
              <a:rPr lang="en-US" altLang="en-US" smtClean="0"/>
              <a:pPr fontAlgn="base">
                <a:spcBef>
                  <a:spcPct val="0"/>
                </a:spcBef>
                <a:spcAft>
                  <a:spcPct val="0"/>
                </a:spcAft>
              </a:pPr>
              <a:t>15</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55267DB3-441E-53FB-4A7B-6008D0E8F2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C4BD1289-45C8-50A7-BA0A-148D8E9D64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a:p>
            <a:pPr eaLnBrk="1" hangingPunct="1">
              <a:spcBef>
                <a:spcPct val="0"/>
              </a:spcBef>
            </a:pPr>
            <a:r>
              <a:rPr lang="en-US" altLang="en-US"/>
              <a:t>In fact, Asian Americans are the most economically divided racial group in the country. Disparities between these groups are largely driven by education, skills, and English language proficiency. Looking at this chart, you might think that certain are inherently smarter than other, but you would be wrong.</a:t>
            </a:r>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r>
              <a:rPr lang="en-US" altLang="en-US"/>
              <a:t> </a:t>
            </a:r>
          </a:p>
        </p:txBody>
      </p:sp>
      <p:sp>
        <p:nvSpPr>
          <p:cNvPr id="30724" name="Slide Number Placeholder 3">
            <a:extLst>
              <a:ext uri="{FF2B5EF4-FFF2-40B4-BE49-F238E27FC236}">
                <a16:creationId xmlns:a16="http://schemas.microsoft.com/office/drawing/2014/main" id="{32530511-82CA-865C-14FC-05B6DCD0A7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BE7AA28-2CCF-42FC-8B17-7767009DD647}" type="slidenum">
              <a:rPr lang="en-US" altLang="en-US" smtClean="0">
                <a:solidFill>
                  <a:srgbClr val="000000"/>
                </a:solidFill>
              </a:rPr>
              <a:pPr fontAlgn="base">
                <a:spcBef>
                  <a:spcPct val="0"/>
                </a:spcBef>
                <a:spcAft>
                  <a:spcPct val="0"/>
                </a:spcAft>
              </a:pPr>
              <a:t>16</a:t>
            </a:fld>
            <a:endParaRPr lang="en-US" alt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36018BF1-6831-7F3F-07D6-CB48D0A59C8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DF21EE73-AB57-3B5E-95F5-20B45A7A33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r>
              <a:rPr lang="en-US" altLang="en-US" dirty="0"/>
              <a:t>The inequality can largely be tied back to US immigration laws. </a:t>
            </a:r>
          </a:p>
          <a:p>
            <a:pPr eaLnBrk="1" hangingPunct="1">
              <a:spcBef>
                <a:spcPct val="0"/>
              </a:spcBef>
            </a:pPr>
            <a:endParaRPr lang="en-US" altLang="en-US" dirty="0"/>
          </a:p>
          <a:p>
            <a:pPr eaLnBrk="1" hangingPunct="1">
              <a:spcBef>
                <a:spcPct val="0"/>
              </a:spcBef>
            </a:pPr>
            <a:r>
              <a:rPr lang="en-US" altLang="en-US" dirty="0"/>
              <a:t>The H1B visa essentially allowed employers to hire people with specialty skills – doctors, engineers, computers scientists from other countries. No surprise, these folks were more educated than post war refugees.</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 </a:t>
            </a:r>
          </a:p>
        </p:txBody>
      </p:sp>
      <p:sp>
        <p:nvSpPr>
          <p:cNvPr id="32772" name="Slide Number Placeholder 3">
            <a:extLst>
              <a:ext uri="{FF2B5EF4-FFF2-40B4-BE49-F238E27FC236}">
                <a16:creationId xmlns:a16="http://schemas.microsoft.com/office/drawing/2014/main" id="{A156FEF3-F242-4A62-1BC3-C7BB09E5DE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ED64CA5-5E98-4C9A-A465-6CCAEC06D81F}" type="slidenum">
              <a:rPr lang="en-US" altLang="en-US" smtClean="0">
                <a:solidFill>
                  <a:srgbClr val="000000"/>
                </a:solidFill>
              </a:rPr>
              <a:pPr fontAlgn="base">
                <a:spcBef>
                  <a:spcPct val="0"/>
                </a:spcBef>
                <a:spcAft>
                  <a:spcPct val="0"/>
                </a:spcAft>
              </a:pPr>
              <a:t>17</a:t>
            </a:fld>
            <a:endParaRPr lang="en-US" alt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76AF347-B22D-F8DC-5D5B-F82F6DD8C8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58235049-1A91-6968-6154-905F1A0F8E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solidFill>
                  <a:srgbClr val="676767"/>
                </a:solidFill>
                <a:latin typeface="Crimson Text"/>
              </a:rPr>
              <a:t>As a deceptively positive label, the AAPI population is assumed to be smart, obedient, complicit, affluent, and academically inclined. It is important to understand that, although these assumptions apply to some AANHPI who might benefit from or exemplify this stereotype, the “model minority” is still a form of racial prejudice. It ignores the multiethnic diversity of the Asian American Native Hawaiian Pacific Islander population and disregards their individual struggles. In order to respect the diversity and struggles of the AAPI population, we must first understand that the “model minority” is not necessarily true, and that it should not be an all-encompassing term for all “Asians.”</a:t>
            </a:r>
            <a:endParaRPr lang="en-US" altLang="en-US"/>
          </a:p>
        </p:txBody>
      </p:sp>
      <p:sp>
        <p:nvSpPr>
          <p:cNvPr id="35844" name="Slide Number Placeholder 3">
            <a:extLst>
              <a:ext uri="{FF2B5EF4-FFF2-40B4-BE49-F238E27FC236}">
                <a16:creationId xmlns:a16="http://schemas.microsoft.com/office/drawing/2014/main" id="{E1CB974A-2336-8CEA-EF8B-A7CBE6EC0C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4621394-55A8-46E9-B594-95D752557203}" type="slidenum">
              <a:rPr lang="en-US" altLang="en-US" smtClean="0">
                <a:solidFill>
                  <a:srgbClr val="000000"/>
                </a:solidFill>
              </a:rPr>
              <a:pPr fontAlgn="base">
                <a:spcBef>
                  <a:spcPct val="0"/>
                </a:spcBef>
                <a:spcAft>
                  <a:spcPct val="0"/>
                </a:spcAft>
              </a:pPr>
              <a:t>19</a:t>
            </a:fld>
            <a:endParaRPr lang="en-US" alt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F11649A7-6605-5888-1EE8-4D755BE1B9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927B6328-3FFD-07CE-6790-6DF35AD5A8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It should also be noted that the “model minority” myth does not protect us from incidents of anti-Asian hate. </a:t>
            </a:r>
          </a:p>
          <a:p>
            <a:r>
              <a:rPr lang="en-US" altLang="en-US"/>
              <a:t> </a:t>
            </a:r>
          </a:p>
          <a:p>
            <a:r>
              <a:rPr lang="en-US" altLang="en-US"/>
              <a:t>Hate crimes against Asians spiked 164% in the first quarter of 2021 compared with the same period in 2020, according to a report from California State University’s Center for the Study of Hate and Extremism.</a:t>
            </a:r>
          </a:p>
        </p:txBody>
      </p:sp>
      <p:sp>
        <p:nvSpPr>
          <p:cNvPr id="4" name="Slide Number Placeholder 3">
            <a:extLst>
              <a:ext uri="{FF2B5EF4-FFF2-40B4-BE49-F238E27FC236}">
                <a16:creationId xmlns:a16="http://schemas.microsoft.com/office/drawing/2014/main" id="{0B914CC6-19BB-2306-21BC-8E636D9B4A8B}"/>
              </a:ext>
            </a:extLst>
          </p:cNvPr>
          <p:cNvSpPr>
            <a:spLocks noGrp="1"/>
          </p:cNvSpPr>
          <p:nvPr>
            <p:ph type="sldNum" sz="quarter" idx="5"/>
          </p:nvPr>
        </p:nvSpPr>
        <p:spPr/>
        <p:txBody>
          <a:bodyPr/>
          <a:lstStyle/>
          <a:p>
            <a:pPr>
              <a:defRPr/>
            </a:pPr>
            <a:fld id="{D066C3EB-BE17-4271-A09D-EC70943E4219}" type="slidenum">
              <a:rPr lang="en-US" smtClean="0"/>
              <a:pPr>
                <a:defRPr/>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FADB3E05-8700-6AAD-0FBB-F27AE208F6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40F0585D-81EC-FCB9-1C46-457A2C27F6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So here’s some suggestions…</a:t>
            </a:r>
          </a:p>
        </p:txBody>
      </p:sp>
      <p:sp>
        <p:nvSpPr>
          <p:cNvPr id="4" name="Slide Number Placeholder 3">
            <a:extLst>
              <a:ext uri="{FF2B5EF4-FFF2-40B4-BE49-F238E27FC236}">
                <a16:creationId xmlns:a16="http://schemas.microsoft.com/office/drawing/2014/main" id="{649F983F-3340-69C1-D2AB-0244F597946C}"/>
              </a:ext>
            </a:extLst>
          </p:cNvPr>
          <p:cNvSpPr>
            <a:spLocks noGrp="1"/>
          </p:cNvSpPr>
          <p:nvPr>
            <p:ph type="sldNum" sz="quarter" idx="5"/>
          </p:nvPr>
        </p:nvSpPr>
        <p:spPr/>
        <p:txBody>
          <a:bodyPr/>
          <a:lstStyle/>
          <a:p>
            <a:pPr>
              <a:defRPr/>
            </a:pPr>
            <a:fld id="{ADD51B8C-5949-4595-807A-BA214B31C875}" type="slidenum">
              <a:rPr lang="en-US" smtClean="0"/>
              <a:pPr>
                <a:defRPr/>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30D89CB-D9FE-C7D5-8FE7-8AF81CA1AA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DB2AF72-BCDA-C335-04ED-F52754A0CD99}"/>
              </a:ext>
            </a:extLst>
          </p:cNvPr>
          <p:cNvSpPr>
            <a:spLocks noGrp="1"/>
          </p:cNvSpPr>
          <p:nvPr>
            <p:ph type="body" idx="1"/>
          </p:nvPr>
        </p:nvSpPr>
        <p:spPr/>
        <p:txBody>
          <a:bodyPr/>
          <a:lstStyle/>
          <a:p>
            <a:pPr eaLnBrk="1" fontAlgn="auto" hangingPunct="1">
              <a:spcBef>
                <a:spcPts val="0"/>
              </a:spcBef>
              <a:spcAft>
                <a:spcPts val="0"/>
              </a:spcAft>
              <a:defRPr/>
            </a:pPr>
            <a:r>
              <a:rPr lang="en-US" dirty="0"/>
              <a:t>Stop using Asians as a wedge. According to Janelle Wong, the director of Asian American Studies at the University of Maryland, College Park, this strategy, she said, involves </a:t>
            </a:r>
          </a:p>
          <a:p>
            <a:pPr eaLnBrk="1" fontAlgn="auto" hangingPunct="1">
              <a:spcBef>
                <a:spcPts val="0"/>
              </a:spcBef>
              <a:spcAft>
                <a:spcPts val="0"/>
              </a:spcAft>
              <a:defRPr/>
            </a:pPr>
            <a:endParaRPr lang="en-US" dirty="0"/>
          </a:p>
          <a:p>
            <a:pPr marL="228600" indent="-228600" eaLnBrk="1" fontAlgn="auto" hangingPunct="1">
              <a:spcBef>
                <a:spcPts val="0"/>
              </a:spcBef>
              <a:spcAft>
                <a:spcPts val="0"/>
              </a:spcAft>
              <a:buFontTx/>
              <a:buAutoNum type="arabicParenR"/>
              <a:defRPr/>
            </a:pPr>
            <a:r>
              <a:rPr lang="en-US" dirty="0"/>
              <a:t>Ignoring the role that selective recruitment of highly educated Asian immigrants has played in Asian American success followed by </a:t>
            </a:r>
          </a:p>
          <a:p>
            <a:pPr marL="228600" indent="-228600" eaLnBrk="1" fontAlgn="auto" hangingPunct="1">
              <a:spcBef>
                <a:spcPts val="0"/>
              </a:spcBef>
              <a:spcAft>
                <a:spcPts val="0"/>
              </a:spcAft>
              <a:buFontTx/>
              <a:buAutoNum type="arabicParenR"/>
              <a:defRPr/>
            </a:pPr>
            <a:r>
              <a:rPr lang="en-US" dirty="0"/>
              <a:t>Making a flawed comparison between Asian Americans and other groups, particularly Black Americans, to argue that racism, including more than two centuries of black enslavement, can be overcome by hard work and strong family values.“</a:t>
            </a:r>
          </a:p>
          <a:p>
            <a:pPr marL="228600" indent="-228600" eaLnBrk="1" fontAlgn="auto" hangingPunct="1">
              <a:spcBef>
                <a:spcPts val="0"/>
              </a:spcBef>
              <a:spcAft>
                <a:spcPts val="0"/>
              </a:spcAft>
              <a:buFontTx/>
              <a:buAutoNum type="arabicParenR"/>
              <a:defRPr/>
            </a:pPr>
            <a:endParaRPr lang="en-US" dirty="0"/>
          </a:p>
          <a:p>
            <a:pPr eaLnBrk="1" fontAlgn="auto" hangingPunct="1">
              <a:spcBef>
                <a:spcPts val="0"/>
              </a:spcBef>
              <a:spcAft>
                <a:spcPts val="0"/>
              </a:spcAft>
              <a:defRPr/>
            </a:pPr>
            <a:r>
              <a:rPr lang="en-US" dirty="0"/>
              <a:t>Put another way, they’re doing it right, why can’t you? Funny thing, Asians aren’t the ones asking that question. As an example according to </a:t>
            </a:r>
            <a:r>
              <a:rPr lang="en-US" dirty="0">
                <a:solidFill>
                  <a:srgbClr val="2A2A2A"/>
                </a:solidFill>
                <a:latin typeface="PublicoText"/>
              </a:rPr>
              <a:t>a 2016 </a:t>
            </a:r>
            <a:r>
              <a:rPr lang="en-US" dirty="0">
                <a:latin typeface="PublicoText"/>
                <a:hlinkClick r:id="rId3"/>
              </a:rPr>
              <a:t>national poll</a:t>
            </a:r>
            <a:r>
              <a:rPr lang="en-US" dirty="0">
                <a:solidFill>
                  <a:srgbClr val="2A2A2A"/>
                </a:solidFill>
                <a:latin typeface="PublicoText"/>
              </a:rPr>
              <a:t> conducted by Advancing Justice, </a:t>
            </a:r>
            <a:r>
              <a:rPr lang="en-US" dirty="0" err="1">
                <a:solidFill>
                  <a:srgbClr val="2A2A2A"/>
                </a:solidFill>
                <a:latin typeface="PublicoText"/>
              </a:rPr>
              <a:t>APIAVote</a:t>
            </a:r>
            <a:r>
              <a:rPr lang="en-US" dirty="0">
                <a:solidFill>
                  <a:srgbClr val="2A2A2A"/>
                </a:solidFill>
                <a:latin typeface="PublicoText"/>
              </a:rPr>
              <a:t> and AAPIData.com, 64 percent of Asian-American voters favor programs designed to help blacks, women and other minorities access higher education. </a:t>
            </a:r>
            <a:endParaRPr lang="en-US" dirty="0"/>
          </a:p>
        </p:txBody>
      </p:sp>
      <p:sp>
        <p:nvSpPr>
          <p:cNvPr id="41988" name="Slide Number Placeholder 3">
            <a:extLst>
              <a:ext uri="{FF2B5EF4-FFF2-40B4-BE49-F238E27FC236}">
                <a16:creationId xmlns:a16="http://schemas.microsoft.com/office/drawing/2014/main" id="{007980B9-A71C-821F-AD13-375570671E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79A319E-4AB9-49FD-8CA2-D8C304EB257E}" type="slidenum">
              <a:rPr lang="en-US" altLang="en-US" smtClean="0"/>
              <a:pPr fontAlgn="base">
                <a:spcBef>
                  <a:spcPct val="0"/>
                </a:spcBef>
                <a:spcAft>
                  <a:spcPct val="0"/>
                </a:spcAft>
              </a:pPr>
              <a:t>22</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forget to enable</a:t>
            </a:r>
            <a:r>
              <a:rPr lang="en-US" baseline="0" dirty="0"/>
              <a:t> CC</a:t>
            </a:r>
            <a:endParaRPr lang="en-US" dirty="0"/>
          </a:p>
        </p:txBody>
      </p:sp>
      <p:sp>
        <p:nvSpPr>
          <p:cNvPr id="4" name="Slide Number Placeholder 3"/>
          <p:cNvSpPr>
            <a:spLocks noGrp="1"/>
          </p:cNvSpPr>
          <p:nvPr>
            <p:ph type="sldNum" sz="quarter" idx="5"/>
          </p:nvPr>
        </p:nvSpPr>
        <p:spPr/>
        <p:txBody>
          <a:bodyPr/>
          <a:lstStyle/>
          <a:p>
            <a:pPr>
              <a:defRPr/>
            </a:pPr>
            <a:fld id="{DE5BEDF9-0D5C-4E23-9D6E-77247566720F}" type="slidenum">
              <a:rPr lang="en-US" smtClean="0"/>
              <a:pPr>
                <a:defRPr/>
              </a:pPr>
              <a:t>24</a:t>
            </a:fld>
            <a:endParaRPr lang="en-US"/>
          </a:p>
        </p:txBody>
      </p:sp>
    </p:spTree>
    <p:extLst>
      <p:ext uri="{BB962C8B-B14F-4D97-AF65-F5344CB8AC3E}">
        <p14:creationId xmlns:p14="http://schemas.microsoft.com/office/powerpoint/2010/main" val="3186166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37B108B9-0379-75B5-83BC-F1BCA629734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F86B26DA-AC79-F599-B4F0-3B0AC2F478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concept of the “model minority” was first established by sociologist William Petersen in an article, “Success Story, Japanese American Style,” published in the 1966 New York Times Magazine. </a:t>
            </a:r>
            <a:r>
              <a:rPr lang="en-US" altLang="en-US" dirty="0">
                <a:solidFill>
                  <a:srgbClr val="2A2A2A"/>
                </a:solidFill>
                <a:latin typeface="PublicoText"/>
              </a:rPr>
              <a:t>In the article, Petersen attributed the apparent success of Japanese Americans only 20 years after their World War II incarceration in internment camps to cultural values, strong work ethic, family structure, and genetics.</a:t>
            </a:r>
          </a:p>
          <a:p>
            <a:endParaRPr lang="en-US" altLang="en-US" dirty="0">
              <a:solidFill>
                <a:srgbClr val="2A2A2A"/>
              </a:solidFill>
              <a:latin typeface="PublicoText"/>
            </a:endParaRPr>
          </a:p>
          <a:p>
            <a:r>
              <a:rPr lang="en-US" altLang="en-US" dirty="0"/>
              <a:t>Petersen's article follows the 1965 Moynihan Report, which blamed African-American culture and family structure for African Americans' socio-economic problems. The "model minority" analysis also pitted Japanese Americans — and, later, all Asian Americans — against so-called "problem minorities," which many say has distracted from charges of institutional racism.</a:t>
            </a:r>
          </a:p>
          <a:p>
            <a:endParaRPr lang="en-US" altLang="en-US" dirty="0"/>
          </a:p>
          <a:p>
            <a:r>
              <a:rPr lang="en-US" altLang="en-US" dirty="0"/>
              <a:t>Continued use of the term, it's been noted, has overlooked how the Immigration Act of 1965 preferentially allowed highly educated Asian scientists, engineers, and doctors to immigrate. It also masked the wide disparities of Asian Americans in income, employment, education, health, and experience.</a:t>
            </a:r>
          </a:p>
        </p:txBody>
      </p:sp>
      <p:sp>
        <p:nvSpPr>
          <p:cNvPr id="4" name="Slide Number Placeholder 3">
            <a:extLst>
              <a:ext uri="{FF2B5EF4-FFF2-40B4-BE49-F238E27FC236}">
                <a16:creationId xmlns:a16="http://schemas.microsoft.com/office/drawing/2014/main" id="{DFECED4C-30D9-691C-5AB6-60E4CAFDBA9B}"/>
              </a:ext>
            </a:extLst>
          </p:cNvPr>
          <p:cNvSpPr>
            <a:spLocks noGrp="1"/>
          </p:cNvSpPr>
          <p:nvPr>
            <p:ph type="sldNum" sz="quarter" idx="5"/>
          </p:nvPr>
        </p:nvSpPr>
        <p:spPr/>
        <p:txBody>
          <a:bodyPr/>
          <a:lstStyle/>
          <a:p>
            <a:pPr>
              <a:defRPr/>
            </a:pPr>
            <a:fld id="{C3AE0591-AD48-454C-A9AD-E87B04E53D05}"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6D46821E-72D8-7E33-C449-98DC14BC99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AA533BA5-3023-192E-BB87-F46266D100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Put another way, Asian Americans serve as a model or reference on how to be successful.</a:t>
            </a:r>
          </a:p>
          <a:p>
            <a:endParaRPr lang="en-US" altLang="en-US" dirty="0"/>
          </a:p>
        </p:txBody>
      </p:sp>
      <p:sp>
        <p:nvSpPr>
          <p:cNvPr id="4" name="Slide Number Placeholder 3">
            <a:extLst>
              <a:ext uri="{FF2B5EF4-FFF2-40B4-BE49-F238E27FC236}">
                <a16:creationId xmlns:a16="http://schemas.microsoft.com/office/drawing/2014/main" id="{DB8FC54F-063F-3F35-3102-51FF25C617DB}"/>
              </a:ext>
            </a:extLst>
          </p:cNvPr>
          <p:cNvSpPr>
            <a:spLocks noGrp="1"/>
          </p:cNvSpPr>
          <p:nvPr>
            <p:ph type="sldNum" sz="quarter" idx="5"/>
          </p:nvPr>
        </p:nvSpPr>
        <p:spPr/>
        <p:txBody>
          <a:bodyPr/>
          <a:lstStyle/>
          <a:p>
            <a:pPr>
              <a:defRPr/>
            </a:pPr>
            <a:fld id="{AB782D85-78AA-46F1-9F7E-AC3A611E18C5}"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83AFB452-BF1D-9E2A-4DFA-2D75C5A293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DF501DDE-829F-D78E-215F-A3B1809A54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myth </a:t>
            </a:r>
            <a:r>
              <a:rPr lang="en-US" altLang="en-US" b="1"/>
              <a:t>characterizes Asian Americans</a:t>
            </a:r>
            <a:r>
              <a:rPr lang="en-US" altLang="en-US"/>
              <a:t> as a polite, law-abiding group who have achieved a higher level of success than the general population through some combination of innate talent and pull-yourselves-up-by-your-bootstraps immigrant striving. </a:t>
            </a:r>
          </a:p>
        </p:txBody>
      </p:sp>
      <p:sp>
        <p:nvSpPr>
          <p:cNvPr id="11268" name="Slide Number Placeholder 3">
            <a:extLst>
              <a:ext uri="{FF2B5EF4-FFF2-40B4-BE49-F238E27FC236}">
                <a16:creationId xmlns:a16="http://schemas.microsoft.com/office/drawing/2014/main" id="{B2D109CA-AF13-BC0C-EA55-9E821C61FC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6FA1774-9864-48B1-BDEF-1E163084C5A1}" type="slidenum">
              <a:rPr lang="en-US" altLang="en-US" smtClean="0"/>
              <a:pPr fontAlgn="base">
                <a:spcBef>
                  <a:spcPct val="0"/>
                </a:spcBef>
                <a:spcAft>
                  <a:spcPct val="0"/>
                </a:spcAft>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8990767F-2D6E-7B69-09FA-3D4AFD72F3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1C1C3BDB-DD8A-F755-81B3-43A57ED21C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a:extLst>
              <a:ext uri="{FF2B5EF4-FFF2-40B4-BE49-F238E27FC236}">
                <a16:creationId xmlns:a16="http://schemas.microsoft.com/office/drawing/2014/main" id="{E1BCAA4B-934B-0781-A374-1089E7E5CE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0902DB7-1FC5-4AB7-9B3C-B5EC00C1C103}" type="slidenum">
              <a:rPr lang="en-US" altLang="en-US" smtClean="0"/>
              <a:pPr fontAlgn="base">
                <a:spcBef>
                  <a:spcPct val="0"/>
                </a:spcBef>
                <a:spcAft>
                  <a:spcPct val="0"/>
                </a:spcAft>
              </a:pPr>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175060F1-A16B-502E-0B2F-BE4BEE864A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6470C44-DDAF-47E0-A36E-A3CB12AB2B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myth of the model minority is </a:t>
            </a:r>
            <a:r>
              <a:rPr lang="en-US" altLang="en-US" b="1"/>
              <a:t>based in stereotypes</a:t>
            </a:r>
            <a:r>
              <a:rPr lang="en-US" altLang="en-US"/>
              <a:t>. It </a:t>
            </a:r>
            <a:r>
              <a:rPr lang="en-US" altLang="en-US" b="1"/>
              <a:t>perpetuates a narrative</a:t>
            </a:r>
            <a:r>
              <a:rPr lang="en-US" altLang="en-US"/>
              <a:t> in which Asian American children are whiz kids or musical geniuses. Within the myth of the model minority, Tiger Moms force children to work harder and be better than everyone else, while nerdy, effeminate dads hold prestigious—but not leadership—positions in STEM industries like medicine and accounting. </a:t>
            </a:r>
          </a:p>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CE5620E3-A2DE-F578-CCF0-01BECF5F3F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3E0D21C-DC15-48A1-9639-D918BBF3FA76}" type="slidenum">
              <a:rPr lang="en-US" altLang="en-US" smtClean="0">
                <a:solidFill>
                  <a:srgbClr val="000000"/>
                </a:solidFill>
              </a:rPr>
              <a:pPr fontAlgn="base">
                <a:spcBef>
                  <a:spcPct val="0"/>
                </a:spcBef>
                <a:spcAft>
                  <a:spcPct val="0"/>
                </a:spcAft>
              </a:pPr>
              <a:t>7</a:t>
            </a:fld>
            <a:endParaRPr lang="en-US" alt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E6C62FEE-32E2-20F1-B955-53B03FCE1C8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61A86A0C-61A1-4778-4EA7-CE307FD736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191919"/>
                </a:solidFill>
                <a:latin typeface="Inter"/>
              </a:rPr>
              <a:t>It may be true that treated as a whole group, Asian-Americans appear to be doing well. Relative to other racial and ethnic minorities, they live in wealthier neighborhoods, have high marriage rates, high levels of educational achievement, and are successful in the labor market.</a:t>
            </a:r>
          </a:p>
          <a:p>
            <a:pPr eaLnBrk="1" hangingPunct="1">
              <a:spcBef>
                <a:spcPct val="0"/>
              </a:spcBef>
            </a:pPr>
            <a:endParaRPr lang="en-US" altLang="en-US" dirty="0">
              <a:solidFill>
                <a:srgbClr val="191919"/>
              </a:solidFill>
              <a:latin typeface="Inter"/>
            </a:endParaRPr>
          </a:p>
          <a:p>
            <a:pPr eaLnBrk="1" hangingPunct="1">
              <a:spcBef>
                <a:spcPct val="0"/>
              </a:spcBef>
            </a:pPr>
            <a:r>
              <a:rPr lang="en-US" altLang="en-US" dirty="0">
                <a:solidFill>
                  <a:srgbClr val="191919"/>
                </a:solidFill>
                <a:latin typeface="Inter"/>
              </a:rPr>
              <a:t>The most striking success of Asian-Americans, and the one most commonly highlighted in the media, is in </a:t>
            </a:r>
            <a:r>
              <a:rPr lang="en-US" altLang="en-US" dirty="0">
                <a:solidFill>
                  <a:srgbClr val="191919"/>
                </a:solidFill>
                <a:latin typeface="Inter"/>
                <a:hlinkClick r:id="rId3"/>
              </a:rPr>
              <a:t>educational attainment</a:t>
            </a:r>
            <a:r>
              <a:rPr lang="en-US" altLang="en-US" dirty="0">
                <a:solidFill>
                  <a:srgbClr val="191919"/>
                </a:solidFill>
                <a:latin typeface="Inter"/>
              </a:rPr>
              <a:t>. 54 percent of Asians have bachelor’s degrees, and 21 percent have attained advanced degrees.</a:t>
            </a:r>
          </a:p>
          <a:p>
            <a:pPr eaLnBrk="1" hangingPunct="1">
              <a:spcBef>
                <a:spcPct val="0"/>
              </a:spcBef>
            </a:pPr>
            <a:endParaRPr lang="en-US" altLang="en-US" dirty="0"/>
          </a:p>
          <a:p>
            <a:pPr eaLnBrk="1" hangingPunct="1">
              <a:spcBef>
                <a:spcPct val="0"/>
              </a:spcBef>
            </a:pPr>
            <a:r>
              <a:rPr lang="en-US" altLang="en-US" dirty="0"/>
              <a:t>All that said, a study done by the National Institutes of Health showed that Asians/Asian Americans made up only about 6% of the senior leadership positions while representing 21.2% of those in non-leadership positions in fiscal year 2021</a:t>
            </a:r>
          </a:p>
          <a:p>
            <a:pPr eaLnBrk="1" hangingPunct="1">
              <a:spcBef>
                <a:spcPct val="0"/>
              </a:spcBef>
            </a:pPr>
            <a:endParaRPr lang="en-US" altLang="en-US" dirty="0"/>
          </a:p>
          <a:p>
            <a:pPr eaLnBrk="1" hangingPunct="1">
              <a:spcBef>
                <a:spcPct val="0"/>
              </a:spcBef>
            </a:pPr>
            <a:r>
              <a:rPr lang="en-US" altLang="en-US" dirty="0"/>
              <a:t>This is what is known as the bamboo ceiling</a:t>
            </a:r>
          </a:p>
        </p:txBody>
      </p:sp>
      <p:sp>
        <p:nvSpPr>
          <p:cNvPr id="17412" name="Slide Number Placeholder 3">
            <a:extLst>
              <a:ext uri="{FF2B5EF4-FFF2-40B4-BE49-F238E27FC236}">
                <a16:creationId xmlns:a16="http://schemas.microsoft.com/office/drawing/2014/main" id="{D2F8B2BF-7893-A0A2-6BDC-2B7EFD4403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C5820D9-4D5C-467C-81DE-48D29E19F6B7}" type="slidenum">
              <a:rPr lang="en-US" altLang="en-US" smtClean="0"/>
              <a:pPr fontAlgn="base">
                <a:spcBef>
                  <a:spcPct val="0"/>
                </a:spcBef>
                <a:spcAft>
                  <a:spcPct val="0"/>
                </a:spcAft>
              </a:pPr>
              <a:t>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FF255B67-06E9-69E8-476C-A7E303A1A3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C507D08F-81AE-DF55-F313-1C08461DAD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solidFill>
                  <a:srgbClr val="000000"/>
                </a:solidFill>
                <a:latin typeface="p22-underground"/>
              </a:rPr>
              <a:t>The term “bamboo ceiling,” was coined by Jane Hyun in her 2005 book, </a:t>
            </a:r>
            <a:r>
              <a:rPr lang="en-US" altLang="en-US" i="1">
                <a:solidFill>
                  <a:srgbClr val="000000"/>
                </a:solidFill>
                <a:latin typeface="p22-underground"/>
              </a:rPr>
              <a:t>Breaking the Bamboo Ceiling: Career Strategies for Asians</a:t>
            </a:r>
            <a:r>
              <a:rPr lang="en-US" altLang="en-US">
                <a:solidFill>
                  <a:srgbClr val="000000"/>
                </a:solidFill>
                <a:latin typeface="p22-underground"/>
              </a:rPr>
              <a:t>. Like the metaphorical glass ceiling, which refers to the invisible barriers preventing women from attaining leadership positions in their fields, the bamboo ceiling describes the barriers keeping qualified Asians from attaining leadership positions in the U.S.  </a:t>
            </a:r>
          </a:p>
          <a:p>
            <a:endParaRPr lang="en-US" altLang="en-US">
              <a:solidFill>
                <a:srgbClr val="000000"/>
              </a:solidFill>
              <a:latin typeface="p22-underground"/>
            </a:endParaRPr>
          </a:p>
          <a:p>
            <a:r>
              <a:rPr lang="en-US" altLang="en-US">
                <a:solidFill>
                  <a:srgbClr val="000000"/>
                </a:solidFill>
                <a:latin typeface="p22-underground"/>
              </a:rPr>
              <a:t>In a groundbreaking 2020 article published in </a:t>
            </a:r>
            <a:r>
              <a:rPr lang="en-US" altLang="en-US" i="1">
                <a:solidFill>
                  <a:srgbClr val="000000"/>
                </a:solidFill>
                <a:latin typeface="p22-underground"/>
              </a:rPr>
              <a:t>Proceedings of the National Academy of Sciences</a:t>
            </a:r>
            <a:r>
              <a:rPr lang="en-US" altLang="en-US">
                <a:solidFill>
                  <a:srgbClr val="000000"/>
                </a:solidFill>
                <a:latin typeface="p22-underground"/>
              </a:rPr>
              <a:t>, Lu and APS William James Fellow Richard E. Nisbett of the University of Michigan, Ann Arbor, and Michael W. Morris of Columbia University conducted a series of 9 studies of Asian Americans and other Asians in the United States. In one study, they analyzed data from companies on the S&amp;P 500—a stock market index that reflects the value of the largest U.S. companies—and found just 16 Asian CEOs in 2017, compared to 440 White CEOs. Viewed another way, although Asians made up roughly 6% of the country’s population at that time, they represented only 3% of the CEOs of S&amp;P 500 firms. A 2015 study by the Ascend Foundation, a nonprofit organization for Asian professionals, analyzed the number of employees in the management pipeline of five large technology companies (Google, LinkedIn, Yahoo, Hewlett-Packard, and Intel).</a:t>
            </a:r>
            <a:r>
              <a:rPr lang="en-US" altLang="en-US" i="1">
                <a:solidFill>
                  <a:srgbClr val="000000"/>
                </a:solidFill>
                <a:latin typeface="p22-underground"/>
              </a:rPr>
              <a:t> </a:t>
            </a:r>
            <a:r>
              <a:rPr lang="en-US" altLang="en-US">
                <a:solidFill>
                  <a:srgbClr val="000000"/>
                </a:solidFill>
                <a:latin typeface="p22-underground"/>
              </a:rPr>
              <a:t>Asians were found to be well represented in the companies’ nonmanagerial workforces but underrepresented at the executive level. </a:t>
            </a:r>
            <a:endParaRPr lang="en-US" altLang="en-US"/>
          </a:p>
        </p:txBody>
      </p:sp>
      <p:sp>
        <p:nvSpPr>
          <p:cNvPr id="4" name="Slide Number Placeholder 3">
            <a:extLst>
              <a:ext uri="{FF2B5EF4-FFF2-40B4-BE49-F238E27FC236}">
                <a16:creationId xmlns:a16="http://schemas.microsoft.com/office/drawing/2014/main" id="{7CD390CB-0BEA-79FC-B7DC-F9BC067DA66F}"/>
              </a:ext>
            </a:extLst>
          </p:cNvPr>
          <p:cNvSpPr>
            <a:spLocks noGrp="1"/>
          </p:cNvSpPr>
          <p:nvPr>
            <p:ph type="sldNum" sz="quarter" idx="5"/>
          </p:nvPr>
        </p:nvSpPr>
        <p:spPr/>
        <p:txBody>
          <a:bodyPr/>
          <a:lstStyle/>
          <a:p>
            <a:pPr>
              <a:defRPr/>
            </a:pPr>
            <a:fld id="{329B34EA-D6D3-4FED-BB0D-8FAC27F9BEB6}"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12308D16-B716-3093-3D39-54B3F4B9EE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9A29E58A-55D9-0006-AFA8-8D81C9FEBA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 let’s talk microaggressions</a:t>
            </a:r>
          </a:p>
        </p:txBody>
      </p:sp>
      <p:sp>
        <p:nvSpPr>
          <p:cNvPr id="22532" name="Slide Number Placeholder 3">
            <a:extLst>
              <a:ext uri="{FF2B5EF4-FFF2-40B4-BE49-F238E27FC236}">
                <a16:creationId xmlns:a16="http://schemas.microsoft.com/office/drawing/2014/main" id="{5D3DFBA6-E41D-31FB-8B8C-9817DB70A3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B22C756-B201-41ED-811B-1971DE3FC612}" type="slidenum">
              <a:rPr lang="en-US" altLang="en-US" smtClean="0"/>
              <a:pPr fontAlgn="base">
                <a:spcBef>
                  <a:spcPct val="0"/>
                </a:spcBef>
                <a:spcAft>
                  <a:spcPct val="0"/>
                </a:spcAft>
              </a:pPr>
              <a:t>12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963A363-52D0-5D60-4141-38978EB99AE1}"/>
              </a:ext>
            </a:extLst>
          </p:cNvPr>
          <p:cNvSpPr>
            <a:spLocks noGrp="1"/>
          </p:cNvSpPr>
          <p:nvPr>
            <p:ph type="dt" sz="half" idx="10"/>
          </p:nvPr>
        </p:nvSpPr>
        <p:spPr/>
        <p:txBody>
          <a:bodyPr/>
          <a:lstStyle>
            <a:lvl1pPr>
              <a:defRPr/>
            </a:lvl1pPr>
          </a:lstStyle>
          <a:p>
            <a:pPr>
              <a:defRPr/>
            </a:pPr>
            <a:fld id="{04A2E88C-F8FA-4BF3-BC3E-F0C19796170D}" type="datetimeFigureOut">
              <a:rPr lang="en-US"/>
              <a:pPr>
                <a:defRPr/>
              </a:pPr>
              <a:t>6/6/2024</a:t>
            </a:fld>
            <a:endParaRPr lang="en-US"/>
          </a:p>
        </p:txBody>
      </p:sp>
      <p:sp>
        <p:nvSpPr>
          <p:cNvPr id="5" name="Footer Placeholder 4">
            <a:extLst>
              <a:ext uri="{FF2B5EF4-FFF2-40B4-BE49-F238E27FC236}">
                <a16:creationId xmlns:a16="http://schemas.microsoft.com/office/drawing/2014/main" id="{0770085D-F115-C131-3E2D-111D8C8506D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1308739-F670-4010-8133-88A13DBBB280}"/>
              </a:ext>
            </a:extLst>
          </p:cNvPr>
          <p:cNvSpPr>
            <a:spLocks noGrp="1"/>
          </p:cNvSpPr>
          <p:nvPr>
            <p:ph type="sldNum" sz="quarter" idx="12"/>
          </p:nvPr>
        </p:nvSpPr>
        <p:spPr/>
        <p:txBody>
          <a:bodyPr/>
          <a:lstStyle>
            <a:lvl1pPr>
              <a:defRPr/>
            </a:lvl1pPr>
          </a:lstStyle>
          <a:p>
            <a:pPr>
              <a:defRPr/>
            </a:pPr>
            <a:fld id="{232AD7F6-E364-499A-8022-EE06185778F4}" type="slidenum">
              <a:rPr lang="en-US"/>
              <a:pPr>
                <a:defRPr/>
              </a:pPr>
              <a:t>‹#›</a:t>
            </a:fld>
            <a:endParaRPr lang="en-US"/>
          </a:p>
        </p:txBody>
      </p:sp>
    </p:spTree>
    <p:extLst>
      <p:ext uri="{BB962C8B-B14F-4D97-AF65-F5344CB8AC3E}">
        <p14:creationId xmlns:p14="http://schemas.microsoft.com/office/powerpoint/2010/main" val="1304320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C3BB0E-F3ED-08C7-400A-DAEE9919BEF4}"/>
              </a:ext>
            </a:extLst>
          </p:cNvPr>
          <p:cNvSpPr>
            <a:spLocks noGrp="1"/>
          </p:cNvSpPr>
          <p:nvPr>
            <p:ph type="dt" sz="half" idx="10"/>
          </p:nvPr>
        </p:nvSpPr>
        <p:spPr/>
        <p:txBody>
          <a:bodyPr/>
          <a:lstStyle>
            <a:lvl1pPr>
              <a:defRPr/>
            </a:lvl1pPr>
          </a:lstStyle>
          <a:p>
            <a:pPr>
              <a:defRPr/>
            </a:pPr>
            <a:fld id="{BE964DB2-2807-44EC-96CD-43F0FA34E978}" type="datetimeFigureOut">
              <a:rPr lang="en-US"/>
              <a:pPr>
                <a:defRPr/>
              </a:pPr>
              <a:t>6/6/2024</a:t>
            </a:fld>
            <a:endParaRPr lang="en-US"/>
          </a:p>
        </p:txBody>
      </p:sp>
      <p:sp>
        <p:nvSpPr>
          <p:cNvPr id="5" name="Footer Placeholder 4">
            <a:extLst>
              <a:ext uri="{FF2B5EF4-FFF2-40B4-BE49-F238E27FC236}">
                <a16:creationId xmlns:a16="http://schemas.microsoft.com/office/drawing/2014/main" id="{B00B1AEA-6516-6364-6CD4-DFA8B19130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323F011-B089-3641-A928-35A7293AD56B}"/>
              </a:ext>
            </a:extLst>
          </p:cNvPr>
          <p:cNvSpPr>
            <a:spLocks noGrp="1"/>
          </p:cNvSpPr>
          <p:nvPr>
            <p:ph type="sldNum" sz="quarter" idx="12"/>
          </p:nvPr>
        </p:nvSpPr>
        <p:spPr/>
        <p:txBody>
          <a:bodyPr/>
          <a:lstStyle>
            <a:lvl1pPr>
              <a:defRPr/>
            </a:lvl1pPr>
          </a:lstStyle>
          <a:p>
            <a:pPr>
              <a:defRPr/>
            </a:pPr>
            <a:fld id="{08BF8BCE-CDA8-4751-A956-78F20D3C1F23}" type="slidenum">
              <a:rPr lang="en-US"/>
              <a:pPr>
                <a:defRPr/>
              </a:pPr>
              <a:t>‹#›</a:t>
            </a:fld>
            <a:endParaRPr lang="en-US"/>
          </a:p>
        </p:txBody>
      </p:sp>
    </p:spTree>
    <p:extLst>
      <p:ext uri="{BB962C8B-B14F-4D97-AF65-F5344CB8AC3E}">
        <p14:creationId xmlns:p14="http://schemas.microsoft.com/office/powerpoint/2010/main" val="313843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F10CA35-BF74-4F45-F1A8-A89CAEAA28A5}"/>
              </a:ext>
            </a:extLst>
          </p:cNvPr>
          <p:cNvSpPr>
            <a:spLocks noGrp="1"/>
          </p:cNvSpPr>
          <p:nvPr>
            <p:ph type="dt" sz="half" idx="10"/>
          </p:nvPr>
        </p:nvSpPr>
        <p:spPr/>
        <p:txBody>
          <a:bodyPr/>
          <a:lstStyle>
            <a:lvl1pPr>
              <a:defRPr/>
            </a:lvl1pPr>
          </a:lstStyle>
          <a:p>
            <a:pPr>
              <a:defRPr/>
            </a:pPr>
            <a:fld id="{6C1D557B-1ABE-452B-A3D9-7058B0B90F8E}" type="datetimeFigureOut">
              <a:rPr lang="en-US"/>
              <a:pPr>
                <a:defRPr/>
              </a:pPr>
              <a:t>6/6/2024</a:t>
            </a:fld>
            <a:endParaRPr lang="en-US"/>
          </a:p>
        </p:txBody>
      </p:sp>
      <p:sp>
        <p:nvSpPr>
          <p:cNvPr id="5" name="Footer Placeholder 4">
            <a:extLst>
              <a:ext uri="{FF2B5EF4-FFF2-40B4-BE49-F238E27FC236}">
                <a16:creationId xmlns:a16="http://schemas.microsoft.com/office/drawing/2014/main" id="{E5566A88-FB38-AFC9-DB6E-FFB8C860128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660BDE0-878E-6741-40AF-3FA3A8E069F3}"/>
              </a:ext>
            </a:extLst>
          </p:cNvPr>
          <p:cNvSpPr>
            <a:spLocks noGrp="1"/>
          </p:cNvSpPr>
          <p:nvPr>
            <p:ph type="sldNum" sz="quarter" idx="12"/>
          </p:nvPr>
        </p:nvSpPr>
        <p:spPr/>
        <p:txBody>
          <a:bodyPr/>
          <a:lstStyle>
            <a:lvl1pPr>
              <a:defRPr/>
            </a:lvl1pPr>
          </a:lstStyle>
          <a:p>
            <a:pPr>
              <a:defRPr/>
            </a:pPr>
            <a:fld id="{750B7B20-3EA8-4819-9161-3421B9EBECF5}" type="slidenum">
              <a:rPr lang="en-US"/>
              <a:pPr>
                <a:defRPr/>
              </a:pPr>
              <a:t>‹#›</a:t>
            </a:fld>
            <a:endParaRPr lang="en-US"/>
          </a:p>
        </p:txBody>
      </p:sp>
    </p:spTree>
    <p:extLst>
      <p:ext uri="{BB962C8B-B14F-4D97-AF65-F5344CB8AC3E}">
        <p14:creationId xmlns:p14="http://schemas.microsoft.com/office/powerpoint/2010/main" val="1841847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0AD9577-A3E7-9C07-4410-7045BA12A17E}"/>
              </a:ext>
            </a:extLst>
          </p:cNvPr>
          <p:cNvSpPr>
            <a:spLocks noGrp="1"/>
          </p:cNvSpPr>
          <p:nvPr>
            <p:ph type="dt" sz="half" idx="10"/>
          </p:nvPr>
        </p:nvSpPr>
        <p:spPr/>
        <p:txBody>
          <a:bodyPr/>
          <a:lstStyle>
            <a:lvl1pPr>
              <a:defRPr/>
            </a:lvl1pPr>
          </a:lstStyle>
          <a:p>
            <a:pPr>
              <a:defRPr/>
            </a:pPr>
            <a:fld id="{9FFF732F-4B9F-4B98-A8FF-6C5755A1583C}" type="datetimeFigureOut">
              <a:rPr lang="en-US"/>
              <a:pPr>
                <a:defRPr/>
              </a:pPr>
              <a:t>6/6/2024</a:t>
            </a:fld>
            <a:endParaRPr lang="en-US"/>
          </a:p>
        </p:txBody>
      </p:sp>
      <p:sp>
        <p:nvSpPr>
          <p:cNvPr id="5" name="Footer Placeholder 4">
            <a:extLst>
              <a:ext uri="{FF2B5EF4-FFF2-40B4-BE49-F238E27FC236}">
                <a16:creationId xmlns:a16="http://schemas.microsoft.com/office/drawing/2014/main" id="{19F792FE-CDC7-C917-CA7C-A99E3A78D5C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1424EF6-B152-8D0B-1663-FA4B25221225}"/>
              </a:ext>
            </a:extLst>
          </p:cNvPr>
          <p:cNvSpPr>
            <a:spLocks noGrp="1"/>
          </p:cNvSpPr>
          <p:nvPr>
            <p:ph type="sldNum" sz="quarter" idx="12"/>
          </p:nvPr>
        </p:nvSpPr>
        <p:spPr/>
        <p:txBody>
          <a:bodyPr/>
          <a:lstStyle>
            <a:lvl1pPr>
              <a:defRPr/>
            </a:lvl1pPr>
          </a:lstStyle>
          <a:p>
            <a:pPr>
              <a:defRPr/>
            </a:pPr>
            <a:fld id="{34D7D072-4088-4691-ADA6-00A6DFEB0E1D}" type="slidenum">
              <a:rPr lang="en-US"/>
              <a:pPr>
                <a:defRPr/>
              </a:pPr>
              <a:t>‹#›</a:t>
            </a:fld>
            <a:endParaRPr lang="en-US"/>
          </a:p>
        </p:txBody>
      </p:sp>
    </p:spTree>
    <p:extLst>
      <p:ext uri="{BB962C8B-B14F-4D97-AF65-F5344CB8AC3E}">
        <p14:creationId xmlns:p14="http://schemas.microsoft.com/office/powerpoint/2010/main" val="2176583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BF6537-BCBF-682C-4478-BC72DC436449}"/>
              </a:ext>
            </a:extLst>
          </p:cNvPr>
          <p:cNvSpPr>
            <a:spLocks noGrp="1"/>
          </p:cNvSpPr>
          <p:nvPr>
            <p:ph type="dt" sz="half" idx="10"/>
          </p:nvPr>
        </p:nvSpPr>
        <p:spPr/>
        <p:txBody>
          <a:bodyPr/>
          <a:lstStyle>
            <a:lvl1pPr>
              <a:defRPr/>
            </a:lvl1pPr>
          </a:lstStyle>
          <a:p>
            <a:pPr>
              <a:defRPr/>
            </a:pPr>
            <a:fld id="{83C1EF50-9089-4E41-863E-1216757F7E25}" type="datetimeFigureOut">
              <a:rPr lang="en-US"/>
              <a:pPr>
                <a:defRPr/>
              </a:pPr>
              <a:t>6/6/2024</a:t>
            </a:fld>
            <a:endParaRPr lang="en-US"/>
          </a:p>
        </p:txBody>
      </p:sp>
      <p:sp>
        <p:nvSpPr>
          <p:cNvPr id="5" name="Footer Placeholder 4">
            <a:extLst>
              <a:ext uri="{FF2B5EF4-FFF2-40B4-BE49-F238E27FC236}">
                <a16:creationId xmlns:a16="http://schemas.microsoft.com/office/drawing/2014/main" id="{593649C7-0522-BFEF-318B-3207880C4B8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E7B9C5C-0E10-C3B6-F0A8-41EFCA1BEFFD}"/>
              </a:ext>
            </a:extLst>
          </p:cNvPr>
          <p:cNvSpPr>
            <a:spLocks noGrp="1"/>
          </p:cNvSpPr>
          <p:nvPr>
            <p:ph type="sldNum" sz="quarter" idx="12"/>
          </p:nvPr>
        </p:nvSpPr>
        <p:spPr/>
        <p:txBody>
          <a:bodyPr/>
          <a:lstStyle>
            <a:lvl1pPr>
              <a:defRPr/>
            </a:lvl1pPr>
          </a:lstStyle>
          <a:p>
            <a:pPr>
              <a:defRPr/>
            </a:pPr>
            <a:fld id="{AE095FC2-BEB9-4075-B8A3-156B052A7748}" type="slidenum">
              <a:rPr lang="en-US"/>
              <a:pPr>
                <a:defRPr/>
              </a:pPr>
              <a:t>‹#›</a:t>
            </a:fld>
            <a:endParaRPr lang="en-US"/>
          </a:p>
        </p:txBody>
      </p:sp>
    </p:spTree>
    <p:extLst>
      <p:ext uri="{BB962C8B-B14F-4D97-AF65-F5344CB8AC3E}">
        <p14:creationId xmlns:p14="http://schemas.microsoft.com/office/powerpoint/2010/main" val="384389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C4A82C30-47FC-6337-7FF7-1F5473631848}"/>
              </a:ext>
            </a:extLst>
          </p:cNvPr>
          <p:cNvSpPr>
            <a:spLocks noGrp="1"/>
          </p:cNvSpPr>
          <p:nvPr>
            <p:ph type="dt" sz="half" idx="10"/>
          </p:nvPr>
        </p:nvSpPr>
        <p:spPr/>
        <p:txBody>
          <a:bodyPr/>
          <a:lstStyle>
            <a:lvl1pPr>
              <a:defRPr/>
            </a:lvl1pPr>
          </a:lstStyle>
          <a:p>
            <a:pPr>
              <a:defRPr/>
            </a:pPr>
            <a:fld id="{E264C9C2-A04A-4B0B-879B-0BA8EAF8B055}" type="datetimeFigureOut">
              <a:rPr lang="en-US"/>
              <a:pPr>
                <a:defRPr/>
              </a:pPr>
              <a:t>6/6/2024</a:t>
            </a:fld>
            <a:endParaRPr lang="en-US"/>
          </a:p>
        </p:txBody>
      </p:sp>
      <p:sp>
        <p:nvSpPr>
          <p:cNvPr id="6" name="Footer Placeholder 4">
            <a:extLst>
              <a:ext uri="{FF2B5EF4-FFF2-40B4-BE49-F238E27FC236}">
                <a16:creationId xmlns:a16="http://schemas.microsoft.com/office/drawing/2014/main" id="{11B1A18A-C926-8C50-4C14-F73550B5AA6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0461E89-80B8-A169-6FCB-F86C7FB975D3}"/>
              </a:ext>
            </a:extLst>
          </p:cNvPr>
          <p:cNvSpPr>
            <a:spLocks noGrp="1"/>
          </p:cNvSpPr>
          <p:nvPr>
            <p:ph type="sldNum" sz="quarter" idx="12"/>
          </p:nvPr>
        </p:nvSpPr>
        <p:spPr/>
        <p:txBody>
          <a:bodyPr/>
          <a:lstStyle>
            <a:lvl1pPr>
              <a:defRPr/>
            </a:lvl1pPr>
          </a:lstStyle>
          <a:p>
            <a:pPr>
              <a:defRPr/>
            </a:pPr>
            <a:fld id="{8141149A-4A68-42D9-9573-3DFE0F48F358}" type="slidenum">
              <a:rPr lang="en-US"/>
              <a:pPr>
                <a:defRPr/>
              </a:pPr>
              <a:t>‹#›</a:t>
            </a:fld>
            <a:endParaRPr lang="en-US"/>
          </a:p>
        </p:txBody>
      </p:sp>
    </p:spTree>
    <p:extLst>
      <p:ext uri="{BB962C8B-B14F-4D97-AF65-F5344CB8AC3E}">
        <p14:creationId xmlns:p14="http://schemas.microsoft.com/office/powerpoint/2010/main" val="1106364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0C07DE23-31D8-885D-7F0A-B406DAE06949}"/>
              </a:ext>
            </a:extLst>
          </p:cNvPr>
          <p:cNvSpPr>
            <a:spLocks noGrp="1"/>
          </p:cNvSpPr>
          <p:nvPr>
            <p:ph type="dt" sz="half" idx="10"/>
          </p:nvPr>
        </p:nvSpPr>
        <p:spPr/>
        <p:txBody>
          <a:bodyPr/>
          <a:lstStyle>
            <a:lvl1pPr>
              <a:defRPr/>
            </a:lvl1pPr>
          </a:lstStyle>
          <a:p>
            <a:pPr>
              <a:defRPr/>
            </a:pPr>
            <a:fld id="{40208C6F-6C04-47F8-85E2-257596AB6B92}" type="datetimeFigureOut">
              <a:rPr lang="en-US"/>
              <a:pPr>
                <a:defRPr/>
              </a:pPr>
              <a:t>6/6/2024</a:t>
            </a:fld>
            <a:endParaRPr lang="en-US"/>
          </a:p>
        </p:txBody>
      </p:sp>
      <p:sp>
        <p:nvSpPr>
          <p:cNvPr id="8" name="Footer Placeholder 4">
            <a:extLst>
              <a:ext uri="{FF2B5EF4-FFF2-40B4-BE49-F238E27FC236}">
                <a16:creationId xmlns:a16="http://schemas.microsoft.com/office/drawing/2014/main" id="{BAF6F348-791C-F30C-2D03-54391453534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27E0D4B-32D4-95A6-7B1E-7178E80DF3F5}"/>
              </a:ext>
            </a:extLst>
          </p:cNvPr>
          <p:cNvSpPr>
            <a:spLocks noGrp="1"/>
          </p:cNvSpPr>
          <p:nvPr>
            <p:ph type="sldNum" sz="quarter" idx="12"/>
          </p:nvPr>
        </p:nvSpPr>
        <p:spPr/>
        <p:txBody>
          <a:bodyPr/>
          <a:lstStyle>
            <a:lvl1pPr>
              <a:defRPr/>
            </a:lvl1pPr>
          </a:lstStyle>
          <a:p>
            <a:pPr>
              <a:defRPr/>
            </a:pPr>
            <a:fld id="{A3ACF29E-63FA-42C0-99C4-D149B93D6C62}" type="slidenum">
              <a:rPr lang="en-US"/>
              <a:pPr>
                <a:defRPr/>
              </a:pPr>
              <a:t>‹#›</a:t>
            </a:fld>
            <a:endParaRPr lang="en-US"/>
          </a:p>
        </p:txBody>
      </p:sp>
    </p:spTree>
    <p:extLst>
      <p:ext uri="{BB962C8B-B14F-4D97-AF65-F5344CB8AC3E}">
        <p14:creationId xmlns:p14="http://schemas.microsoft.com/office/powerpoint/2010/main" val="1765506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57BD1126-7DFC-1A37-A4C1-E397A3B16CDD}"/>
              </a:ext>
            </a:extLst>
          </p:cNvPr>
          <p:cNvSpPr>
            <a:spLocks noGrp="1"/>
          </p:cNvSpPr>
          <p:nvPr>
            <p:ph type="dt" sz="half" idx="10"/>
          </p:nvPr>
        </p:nvSpPr>
        <p:spPr/>
        <p:txBody>
          <a:bodyPr/>
          <a:lstStyle>
            <a:lvl1pPr>
              <a:defRPr/>
            </a:lvl1pPr>
          </a:lstStyle>
          <a:p>
            <a:pPr>
              <a:defRPr/>
            </a:pPr>
            <a:fld id="{24842987-76C6-43FE-B542-141253BFED0B}" type="datetimeFigureOut">
              <a:rPr lang="en-US"/>
              <a:pPr>
                <a:defRPr/>
              </a:pPr>
              <a:t>6/6/2024</a:t>
            </a:fld>
            <a:endParaRPr lang="en-US"/>
          </a:p>
        </p:txBody>
      </p:sp>
      <p:sp>
        <p:nvSpPr>
          <p:cNvPr id="4" name="Footer Placeholder 4">
            <a:extLst>
              <a:ext uri="{FF2B5EF4-FFF2-40B4-BE49-F238E27FC236}">
                <a16:creationId xmlns:a16="http://schemas.microsoft.com/office/drawing/2014/main" id="{5218D24F-C2E6-5DF3-7882-9A729C928C5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46BB431-F98E-2CC7-F07F-E580593FA970}"/>
              </a:ext>
            </a:extLst>
          </p:cNvPr>
          <p:cNvSpPr>
            <a:spLocks noGrp="1"/>
          </p:cNvSpPr>
          <p:nvPr>
            <p:ph type="sldNum" sz="quarter" idx="12"/>
          </p:nvPr>
        </p:nvSpPr>
        <p:spPr/>
        <p:txBody>
          <a:bodyPr/>
          <a:lstStyle>
            <a:lvl1pPr>
              <a:defRPr/>
            </a:lvl1pPr>
          </a:lstStyle>
          <a:p>
            <a:pPr>
              <a:defRPr/>
            </a:pPr>
            <a:fld id="{0E676FCD-69A4-40AC-AC12-6B15352876AC}" type="slidenum">
              <a:rPr lang="en-US"/>
              <a:pPr>
                <a:defRPr/>
              </a:pPr>
              <a:t>‹#›</a:t>
            </a:fld>
            <a:endParaRPr lang="en-US"/>
          </a:p>
        </p:txBody>
      </p:sp>
    </p:spTree>
    <p:extLst>
      <p:ext uri="{BB962C8B-B14F-4D97-AF65-F5344CB8AC3E}">
        <p14:creationId xmlns:p14="http://schemas.microsoft.com/office/powerpoint/2010/main" val="308766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67F4843-0EC8-1350-EC5A-0C7D5B5E391C}"/>
              </a:ext>
            </a:extLst>
          </p:cNvPr>
          <p:cNvSpPr>
            <a:spLocks noGrp="1"/>
          </p:cNvSpPr>
          <p:nvPr>
            <p:ph type="dt" sz="half" idx="10"/>
          </p:nvPr>
        </p:nvSpPr>
        <p:spPr/>
        <p:txBody>
          <a:bodyPr/>
          <a:lstStyle>
            <a:lvl1pPr>
              <a:defRPr/>
            </a:lvl1pPr>
          </a:lstStyle>
          <a:p>
            <a:pPr>
              <a:defRPr/>
            </a:pPr>
            <a:fld id="{C0308F78-1176-4B42-A591-D54FC41AF528}" type="datetimeFigureOut">
              <a:rPr lang="en-US"/>
              <a:pPr>
                <a:defRPr/>
              </a:pPr>
              <a:t>6/6/2024</a:t>
            </a:fld>
            <a:endParaRPr lang="en-US"/>
          </a:p>
        </p:txBody>
      </p:sp>
      <p:sp>
        <p:nvSpPr>
          <p:cNvPr id="3" name="Footer Placeholder 4">
            <a:extLst>
              <a:ext uri="{FF2B5EF4-FFF2-40B4-BE49-F238E27FC236}">
                <a16:creationId xmlns:a16="http://schemas.microsoft.com/office/drawing/2014/main" id="{8F1F2261-537F-2385-9B33-4100A5ED0FB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55C7ED0-BD9C-9FCD-42B0-561903C1B3F2}"/>
              </a:ext>
            </a:extLst>
          </p:cNvPr>
          <p:cNvSpPr>
            <a:spLocks noGrp="1"/>
          </p:cNvSpPr>
          <p:nvPr>
            <p:ph type="sldNum" sz="quarter" idx="12"/>
          </p:nvPr>
        </p:nvSpPr>
        <p:spPr/>
        <p:txBody>
          <a:bodyPr/>
          <a:lstStyle>
            <a:lvl1pPr>
              <a:defRPr/>
            </a:lvl1pPr>
          </a:lstStyle>
          <a:p>
            <a:pPr>
              <a:defRPr/>
            </a:pPr>
            <a:fld id="{2DE25E40-7895-497E-B0B5-ACCE0EB1E11D}" type="slidenum">
              <a:rPr lang="en-US"/>
              <a:pPr>
                <a:defRPr/>
              </a:pPr>
              <a:t>‹#›</a:t>
            </a:fld>
            <a:endParaRPr lang="en-US"/>
          </a:p>
        </p:txBody>
      </p:sp>
    </p:spTree>
    <p:extLst>
      <p:ext uri="{BB962C8B-B14F-4D97-AF65-F5344CB8AC3E}">
        <p14:creationId xmlns:p14="http://schemas.microsoft.com/office/powerpoint/2010/main" val="61425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AAAFCEB-51B7-24B6-A5D6-A85DEC70CD7A}"/>
              </a:ext>
            </a:extLst>
          </p:cNvPr>
          <p:cNvSpPr>
            <a:spLocks noGrp="1"/>
          </p:cNvSpPr>
          <p:nvPr>
            <p:ph type="dt" sz="half" idx="10"/>
          </p:nvPr>
        </p:nvSpPr>
        <p:spPr/>
        <p:txBody>
          <a:bodyPr/>
          <a:lstStyle>
            <a:lvl1pPr>
              <a:defRPr/>
            </a:lvl1pPr>
          </a:lstStyle>
          <a:p>
            <a:pPr>
              <a:defRPr/>
            </a:pPr>
            <a:fld id="{EF75AA6F-0941-403F-ADAD-97A1341B9FCB}" type="datetimeFigureOut">
              <a:rPr lang="en-US"/>
              <a:pPr>
                <a:defRPr/>
              </a:pPr>
              <a:t>6/6/2024</a:t>
            </a:fld>
            <a:endParaRPr lang="en-US"/>
          </a:p>
        </p:txBody>
      </p:sp>
      <p:sp>
        <p:nvSpPr>
          <p:cNvPr id="6" name="Footer Placeholder 4">
            <a:extLst>
              <a:ext uri="{FF2B5EF4-FFF2-40B4-BE49-F238E27FC236}">
                <a16:creationId xmlns:a16="http://schemas.microsoft.com/office/drawing/2014/main" id="{F245B1B9-0C5B-A609-B1C3-91F923AB3A1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49D2C27-952D-F53B-FEB3-33501D5737A8}"/>
              </a:ext>
            </a:extLst>
          </p:cNvPr>
          <p:cNvSpPr>
            <a:spLocks noGrp="1"/>
          </p:cNvSpPr>
          <p:nvPr>
            <p:ph type="sldNum" sz="quarter" idx="12"/>
          </p:nvPr>
        </p:nvSpPr>
        <p:spPr/>
        <p:txBody>
          <a:bodyPr/>
          <a:lstStyle>
            <a:lvl1pPr>
              <a:defRPr/>
            </a:lvl1pPr>
          </a:lstStyle>
          <a:p>
            <a:pPr>
              <a:defRPr/>
            </a:pPr>
            <a:fld id="{2634766A-B74C-49E9-8A49-AD8578928114}" type="slidenum">
              <a:rPr lang="en-US"/>
              <a:pPr>
                <a:defRPr/>
              </a:pPr>
              <a:t>‹#›</a:t>
            </a:fld>
            <a:endParaRPr lang="en-US"/>
          </a:p>
        </p:txBody>
      </p:sp>
    </p:spTree>
    <p:extLst>
      <p:ext uri="{BB962C8B-B14F-4D97-AF65-F5344CB8AC3E}">
        <p14:creationId xmlns:p14="http://schemas.microsoft.com/office/powerpoint/2010/main" val="3908005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83F2916-5C40-0ABA-A360-E2D128ED8641}"/>
              </a:ext>
            </a:extLst>
          </p:cNvPr>
          <p:cNvSpPr>
            <a:spLocks noGrp="1"/>
          </p:cNvSpPr>
          <p:nvPr>
            <p:ph type="dt" sz="half" idx="10"/>
          </p:nvPr>
        </p:nvSpPr>
        <p:spPr/>
        <p:txBody>
          <a:bodyPr/>
          <a:lstStyle>
            <a:lvl1pPr>
              <a:defRPr/>
            </a:lvl1pPr>
          </a:lstStyle>
          <a:p>
            <a:pPr>
              <a:defRPr/>
            </a:pPr>
            <a:fld id="{2190692E-9BA9-4C7A-82DF-CCAD3DA5EDFB}" type="datetimeFigureOut">
              <a:rPr lang="en-US"/>
              <a:pPr>
                <a:defRPr/>
              </a:pPr>
              <a:t>6/6/2024</a:t>
            </a:fld>
            <a:endParaRPr lang="en-US"/>
          </a:p>
        </p:txBody>
      </p:sp>
      <p:sp>
        <p:nvSpPr>
          <p:cNvPr id="6" name="Footer Placeholder 4">
            <a:extLst>
              <a:ext uri="{FF2B5EF4-FFF2-40B4-BE49-F238E27FC236}">
                <a16:creationId xmlns:a16="http://schemas.microsoft.com/office/drawing/2014/main" id="{FA78C8FB-59A1-61F9-2AA8-984CA4DEE27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7D0C60-E355-1B98-9C21-8A7F32B98922}"/>
              </a:ext>
            </a:extLst>
          </p:cNvPr>
          <p:cNvSpPr>
            <a:spLocks noGrp="1"/>
          </p:cNvSpPr>
          <p:nvPr>
            <p:ph type="sldNum" sz="quarter" idx="12"/>
          </p:nvPr>
        </p:nvSpPr>
        <p:spPr/>
        <p:txBody>
          <a:bodyPr/>
          <a:lstStyle>
            <a:lvl1pPr>
              <a:defRPr/>
            </a:lvl1pPr>
          </a:lstStyle>
          <a:p>
            <a:pPr>
              <a:defRPr/>
            </a:pPr>
            <a:fld id="{B375FA4F-A9E4-4033-9E57-92A462526AA4}" type="slidenum">
              <a:rPr lang="en-US"/>
              <a:pPr>
                <a:defRPr/>
              </a:pPr>
              <a:t>‹#›</a:t>
            </a:fld>
            <a:endParaRPr lang="en-US"/>
          </a:p>
        </p:txBody>
      </p:sp>
    </p:spTree>
    <p:extLst>
      <p:ext uri="{BB962C8B-B14F-4D97-AF65-F5344CB8AC3E}">
        <p14:creationId xmlns:p14="http://schemas.microsoft.com/office/powerpoint/2010/main" val="3269674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46D0752-61CD-9A22-810E-6486379CA648}"/>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22D7505-9897-D006-2FAD-BB675A0B22A5}"/>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DA21F3B-5401-ED34-AB6A-44E486B7B4C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96E9882-22D2-49D1-BF2F-4166FCEE9733}" type="datetimeFigureOut">
              <a:rPr lang="en-US"/>
              <a:pPr>
                <a:defRPr/>
              </a:pPr>
              <a:t>6/6/2024</a:t>
            </a:fld>
            <a:endParaRPr lang="en-US"/>
          </a:p>
        </p:txBody>
      </p:sp>
      <p:sp>
        <p:nvSpPr>
          <p:cNvPr id="5" name="Footer Placeholder 4">
            <a:extLst>
              <a:ext uri="{FF2B5EF4-FFF2-40B4-BE49-F238E27FC236}">
                <a16:creationId xmlns:a16="http://schemas.microsoft.com/office/drawing/2014/main" id="{04C88B85-EFA9-9C12-D1F4-5268EBB22FA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59C7A290-5062-E8C5-E5B6-73DCD05920B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A67F228-A5BC-4B35-8AF0-0807326F13C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ideo" Target="https://www.youtube.com/embed/OTLtjGUGgN8?feature=oembed" TargetMode="Externa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4">
            <a:extLst>
              <a:ext uri="{FF2B5EF4-FFF2-40B4-BE49-F238E27FC236}">
                <a16:creationId xmlns:a16="http://schemas.microsoft.com/office/drawing/2014/main" id="{263EC2B3-1617-1C46-DC00-1AB8EF784897}"/>
              </a:ext>
            </a:extLst>
          </p:cNvPr>
          <p:cNvSpPr>
            <a:spLocks noGrp="1" noChangeArrowheads="1"/>
          </p:cNvSpPr>
          <p:nvPr>
            <p:ph type="title"/>
          </p:nvPr>
        </p:nvSpPr>
        <p:spPr/>
        <p:txBody>
          <a:bodyPr/>
          <a:lstStyle/>
          <a:p>
            <a:pPr algn="ctr" eaLnBrk="1" hangingPunct="1"/>
            <a:r>
              <a:rPr lang="en-US" altLang="en-US" b="1" dirty="0">
                <a:latin typeface="Aptos" panose="020B0004020202020204" pitchFamily="34" charset="0"/>
              </a:rPr>
              <a:t>Model Minority Myth</a:t>
            </a:r>
          </a:p>
        </p:txBody>
      </p:sp>
      <p:pic>
        <p:nvPicPr>
          <p:cNvPr id="3074" name="Picture 3" descr="The model minority image - A cartoon of a person carrying a large weight on their back that says Model Minority">
            <a:extLst>
              <a:ext uri="{FF2B5EF4-FFF2-40B4-BE49-F238E27FC236}">
                <a16:creationId xmlns:a16="http://schemas.microsoft.com/office/drawing/2014/main" id="{52A1CC4E-0F59-7790-3F35-224427AFAF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4300" y="1579563"/>
            <a:ext cx="3835400" cy="387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5" descr="the presenter - A person wearing glasses and a pink shirt&#10;&#10;">
            <a:extLst>
              <a:ext uri="{FF2B5EF4-FFF2-40B4-BE49-F238E27FC236}">
                <a16:creationId xmlns:a16="http://schemas.microsoft.com/office/drawing/2014/main" id="{B6D81206-B8F0-AF1C-E3DD-642A4DCFE3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5605463"/>
            <a:ext cx="12858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B639B30-5EF0-9D67-4EB0-438CF61D8D47}"/>
              </a:ext>
            </a:extLst>
          </p:cNvPr>
          <p:cNvSpPr txBox="1">
            <a:spLocks/>
          </p:cNvSpPr>
          <p:nvPr/>
        </p:nvSpPr>
        <p:spPr>
          <a:xfrm>
            <a:off x="1597025" y="5688013"/>
            <a:ext cx="5580063" cy="990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200" b="1" kern="0" dirty="0">
                <a:solidFill>
                  <a:srgbClr val="00535E"/>
                </a:solidFill>
                <a:latin typeface="Aptos" panose="020B0004020202020204" pitchFamily="34" charset="0"/>
              </a:rPr>
              <a:t>Presenter: Jim Mendoza – CEBS, CRPC</a:t>
            </a:r>
            <a:r>
              <a:rPr lang="en-US" sz="2400" b="1" kern="0" dirty="0">
                <a:solidFill>
                  <a:srgbClr val="FFFFFF"/>
                </a:solidFill>
                <a:latin typeface="Tw Cen MT"/>
              </a:rPr>
              <a:t> </a:t>
            </a:r>
            <a:r>
              <a:rPr lang="en-US" sz="3600" b="1" kern="0" dirty="0">
                <a:solidFill>
                  <a:srgbClr val="FF66FF"/>
                </a:solidFill>
                <a:latin typeface="Webdings" pitchFamily="18" charset="2"/>
              </a:rPr>
              <a:t>-</a:t>
            </a:r>
          </a:p>
          <a:p>
            <a:pPr algn="l" fontAlgn="auto">
              <a:spcAft>
                <a:spcPts val="0"/>
              </a:spcAft>
              <a:defRPr/>
            </a:pPr>
            <a:r>
              <a:rPr lang="en-US" sz="2200" b="1" kern="0" dirty="0">
                <a:solidFill>
                  <a:srgbClr val="00535E"/>
                </a:solidFill>
                <a:latin typeface="Aptos" panose="020B0004020202020204" pitchFamily="34" charset="0"/>
              </a:rPr>
              <a:t>Co-Chair, HAPPEN BRG</a:t>
            </a:r>
          </a:p>
        </p:txBody>
      </p:sp>
      <p:pic>
        <p:nvPicPr>
          <p:cNvPr id="3076" name="Picture 2" descr="HAPPEN Logo">
            <a:extLst>
              <a:ext uri="{FF2B5EF4-FFF2-40B4-BE49-F238E27FC236}">
                <a16:creationId xmlns:a16="http://schemas.microsoft.com/office/drawing/2014/main" id="{995F5120-1371-6CA0-5E69-993610EF41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1525" y="5732463"/>
            <a:ext cx="1635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ED4E3D-B62C-7781-6DA3-825AF028B852}"/>
              </a:ext>
            </a:extLst>
          </p:cNvPr>
          <p:cNvSpPr>
            <a:spLocks noGrp="1"/>
          </p:cNvSpPr>
          <p:nvPr>
            <p:ph type="title" idx="4294967295"/>
          </p:nvPr>
        </p:nvSpPr>
        <p:spPr>
          <a:xfrm>
            <a:off x="628650" y="-1325563"/>
            <a:ext cx="7886700" cy="1325563"/>
          </a:xfrm>
        </p:spPr>
        <p:txBody>
          <a:bodyPr vert="horz" wrap="square" lIns="91440" tIns="45720" rIns="91440" bIns="45720" numCol="1" anchor="b" anchorCtr="0" compatLnSpc="1">
            <a:prstTxWarp prst="textNoShape">
              <a:avLst/>
            </a:prstTxWarp>
          </a:bodyPr>
          <a:lstStyle/>
          <a:p>
            <a:r>
              <a:rPr lang="en-US" dirty="0">
                <a:solidFill>
                  <a:schemeClr val="bg1"/>
                </a:solidFill>
              </a:rPr>
              <a:t>Brave Space by Beth </a:t>
            </a:r>
            <a:r>
              <a:rPr lang="en-US" dirty="0" err="1">
                <a:solidFill>
                  <a:schemeClr val="bg1"/>
                </a:solidFill>
              </a:rPr>
              <a:t>Strano</a:t>
            </a:r>
            <a:endParaRPr lang="en-US" dirty="0">
              <a:solidFill>
                <a:schemeClr val="bg1"/>
              </a:solidFill>
            </a:endParaRPr>
          </a:p>
        </p:txBody>
      </p:sp>
      <p:pic>
        <p:nvPicPr>
          <p:cNvPr id="2" name="Picture 1" descr="screen shot of a poem by Beth Strano:&#10;Together we will create brave space&#10;Because there is no such thing as a &quot;safe space&quot;- &#10;We exist in the real world&#10;We all carry scars and we have all caused wounds. &#10;In this space&#10;We seek to turn down the volume of the outside world,&#10;We amplify voices that fight to be heard elsewhere,&#10;We call each other to more truth and love&#10;WE have the right tot start somewhere and continue to grow.&#10;We have the responsibility to examine what we think we know.&#10;We will not be perfect.&#10;This space will not be perfect. It will not always be what we wish it to be&#10;But&#10;It will be our brave space together, &#10;And we will work on it side by side.">
            <a:extLst>
              <a:ext uri="{FF2B5EF4-FFF2-40B4-BE49-F238E27FC236}">
                <a16:creationId xmlns:a16="http://schemas.microsoft.com/office/drawing/2014/main" id="{76A42818-7CC2-F1BB-2D98-D7329D854566}"/>
              </a:ext>
            </a:extLst>
          </p:cNvPr>
          <p:cNvPicPr>
            <a:picLocks noChangeAspect="1"/>
          </p:cNvPicPr>
          <p:nvPr/>
        </p:nvPicPr>
        <p:blipFill rotWithShape="1">
          <a:blip r:embed="rId2"/>
          <a:srcRect b="681"/>
          <a:stretch/>
        </p:blipFill>
        <p:spPr>
          <a:xfrm>
            <a:off x="20" y="1282"/>
            <a:ext cx="9143980" cy="6856718"/>
          </a:xfrm>
          <a:prstGeom prst="rect">
            <a:avLst/>
          </a:prstGeom>
        </p:spPr>
      </p:pic>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275495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EEADE8D-D2D9-9A41-67EE-3C435FAB701D}"/>
              </a:ext>
            </a:extLst>
          </p:cNvPr>
          <p:cNvSpPr txBox="1">
            <a:spLocks noGrp="1" noChangeArrowheads="1"/>
          </p:cNvSpPr>
          <p:nvPr>
            <p:ph type="title" idx="4294967295"/>
          </p:nvPr>
        </p:nvSpPr>
        <p:spPr bwMode="auto">
          <a:xfrm>
            <a:off x="628650" y="557213"/>
            <a:ext cx="7886700" cy="11334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altLang="en-US" sz="4500" b="1" i="0" u="none" strike="noStrike" kern="1200" cap="none" spc="0" normalizeH="0" baseline="0" noProof="0" dirty="0">
                <a:ln>
                  <a:noFill/>
                </a:ln>
                <a:solidFill>
                  <a:srgbClr val="00535E"/>
                </a:solidFill>
                <a:effectLst/>
                <a:uLnTx/>
                <a:uFillTx/>
                <a:latin typeface="Calibri" panose="020F0502020204030204" pitchFamily="34" charset="0"/>
                <a:ea typeface="+mn-ea"/>
                <a:cs typeface="+mn-cs"/>
              </a:rPr>
              <a:t>Discussion Time 1</a:t>
            </a:r>
          </a:p>
        </p:txBody>
      </p:sp>
      <p:pic>
        <p:nvPicPr>
          <p:cNvPr id="20483" name="Picture 2">
            <a:extLst>
              <a:ext uri="{FF2B5EF4-FFF2-40B4-BE49-F238E27FC236}">
                <a16:creationId xmlns:a16="http://schemas.microsoft.com/office/drawing/2014/main" id="{8E75EE07-6C94-BDA6-B477-283498DD4808}"/>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25" y="1738313"/>
            <a:ext cx="8312150" cy="33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descr="&quot;&quot;">
            <a:extLst>
              <a:ext uri="{FF2B5EF4-FFF2-40B4-BE49-F238E27FC236}">
                <a16:creationId xmlns:a16="http://schemas.microsoft.com/office/drawing/2014/main" id="{F7E5C89C-0905-3ECD-4AC5-C408FD27CAE2}"/>
              </a:ext>
            </a:extLst>
          </p:cNvPr>
          <p:cNvSpPr>
            <a:spLocks noGrp="1" noRot="1" noChangeAspect="1" noMove="1" noResize="1" noEditPoints="1" noAdjustHandles="1" noChangeArrowheads="1" noChangeShapeType="1" noTextEdit="1"/>
          </p:cNvSpPr>
          <p:nvPr/>
        </p:nvSpPr>
        <p:spPr>
          <a:xfrm>
            <a:off x="0" y="0"/>
            <a:ext cx="91424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1507" name="Title 1">
            <a:extLst>
              <a:ext uri="{FF2B5EF4-FFF2-40B4-BE49-F238E27FC236}">
                <a16:creationId xmlns:a16="http://schemas.microsoft.com/office/drawing/2014/main" id="{4F5A6919-F353-70FE-A2F0-1DA3F9E8D4EC}"/>
              </a:ext>
            </a:extLst>
          </p:cNvPr>
          <p:cNvSpPr txBox="1">
            <a:spLocks noGrp="1" noChangeArrowheads="1"/>
          </p:cNvSpPr>
          <p:nvPr>
            <p:ph type="title" idx="4294967295"/>
          </p:nvPr>
        </p:nvSpPr>
        <p:spPr bwMode="auto">
          <a:xfrm>
            <a:off x="628650" y="557213"/>
            <a:ext cx="7886700" cy="11334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altLang="en-US" sz="45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Goal No.</a:t>
            </a:r>
            <a:r>
              <a:rPr kumimoji="0" lang="en-US" altLang="en-US" sz="4500" b="1" i="0" u="none" strike="noStrike" kern="1200" cap="none" spc="0" normalizeH="0" noProof="0" dirty="0">
                <a:ln>
                  <a:noFill/>
                </a:ln>
                <a:solidFill>
                  <a:srgbClr val="000000"/>
                </a:solidFill>
                <a:effectLst/>
                <a:uLnTx/>
                <a:uFillTx/>
                <a:latin typeface="Calibri" panose="020F0502020204030204" pitchFamily="34" charset="0"/>
                <a:ea typeface="+mn-ea"/>
                <a:cs typeface="+mn-cs"/>
              </a:rPr>
              <a:t> 2</a:t>
            </a:r>
            <a:endParaRPr kumimoji="0" lang="en-US" altLang="en-US" sz="45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aphicFrame>
        <p:nvGraphicFramePr>
          <p:cNvPr id="5" name="Content Placeholder 2" descr="Goal #2&#10;Illustrate racial microaggressions commonly experienced by ANHPI">
            <a:extLst>
              <a:ext uri="{FF2B5EF4-FFF2-40B4-BE49-F238E27FC236}">
                <a16:creationId xmlns:a16="http://schemas.microsoft.com/office/drawing/2014/main" id="{6BA54C83-FC75-1750-D57B-C0E4A5B29FF4}"/>
              </a:ext>
            </a:extLst>
          </p:cNvPr>
          <p:cNvGraphicFramePr/>
          <p:nvPr>
            <p:extLst>
              <p:ext uri="{D42A27DB-BD31-4B8C-83A1-F6EECF244321}">
                <p14:modId xmlns:p14="http://schemas.microsoft.com/office/powerpoint/2010/main" val="2937446295"/>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8AED22F3-B9AF-EB87-90E7-D7B278F13234}"/>
              </a:ext>
            </a:extLst>
          </p:cNvPr>
          <p:cNvSpPr txBox="1">
            <a:spLocks noGrp="1" noChangeArrowheads="1"/>
          </p:cNvSpPr>
          <p:nvPr>
            <p:ph type="title" idx="4294967295"/>
          </p:nvPr>
        </p:nvSpPr>
        <p:spPr bwMode="auto">
          <a:xfrm>
            <a:off x="755650" y="174625"/>
            <a:ext cx="7632700" cy="11112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altLang="en-US" sz="3500" b="1" i="0" u="none" strike="noStrike" kern="1200" cap="none" spc="0" normalizeH="0" baseline="0" noProof="0" dirty="0">
                <a:ln>
                  <a:noFill/>
                </a:ln>
                <a:solidFill>
                  <a:schemeClr val="tx1"/>
                </a:solidFill>
                <a:effectLst/>
                <a:uLnTx/>
                <a:uFillTx/>
                <a:latin typeface="Aptos" panose="020B0004020202020204" pitchFamily="34" charset="0"/>
                <a:ea typeface="+mn-ea"/>
                <a:cs typeface="+mn-cs"/>
              </a:rPr>
              <a:t>Microaggressions</a:t>
            </a:r>
          </a:p>
        </p:txBody>
      </p:sp>
      <p:sp>
        <p:nvSpPr>
          <p:cNvPr id="23555" name="TextBox 4">
            <a:extLst>
              <a:ext uri="{FF2B5EF4-FFF2-40B4-BE49-F238E27FC236}">
                <a16:creationId xmlns:a16="http://schemas.microsoft.com/office/drawing/2014/main" id="{87DF7495-560F-BA36-F937-43810943F6AA}"/>
              </a:ext>
            </a:extLst>
          </p:cNvPr>
          <p:cNvSpPr txBox="1">
            <a:spLocks noChangeArrowheads="1"/>
          </p:cNvSpPr>
          <p:nvPr/>
        </p:nvSpPr>
        <p:spPr bwMode="auto">
          <a:xfrm>
            <a:off x="755650" y="1460500"/>
            <a:ext cx="76327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defTabSz="914400" eaLnBrk="1" hangingPunct="1">
              <a:spcBef>
                <a:spcPct val="0"/>
              </a:spcBef>
              <a:spcAft>
                <a:spcPts val="600"/>
              </a:spcAft>
              <a:buFontTx/>
              <a:buNone/>
            </a:pPr>
            <a:r>
              <a:rPr lang="en-US" altLang="en-US" sz="1600">
                <a:latin typeface="Aptos" panose="020B0004020202020204" pitchFamily="34" charset="0"/>
              </a:rPr>
              <a:t>Microaggressions are common, everyday slights and comments that relate to various aspects of one's appearance or identity such as class, gender, sex, sexual orientation, race, ethnicity, mother tongue, age, body shape, disability, or religion, among others.</a:t>
            </a:r>
          </a:p>
        </p:txBody>
      </p:sp>
      <p:pic>
        <p:nvPicPr>
          <p:cNvPr id="23556" name="Picture 2" descr="Screenshot of an illustrated person with the background full of text recounting different microaggressions.">
            <a:extLst>
              <a:ext uri="{FF2B5EF4-FFF2-40B4-BE49-F238E27FC236}">
                <a16:creationId xmlns:a16="http://schemas.microsoft.com/office/drawing/2014/main" id="{5BE4CAEC-B52C-55EA-97B3-E5AA8A56CB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2816225"/>
            <a:ext cx="78867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C432439A-A8B8-FC26-F8BF-557A6D78D858}"/>
              </a:ext>
            </a:extLst>
          </p:cNvPr>
          <p:cNvSpPr>
            <a:spLocks noGrp="1" noChangeArrowheads="1"/>
          </p:cNvSpPr>
          <p:nvPr>
            <p:ph type="title"/>
          </p:nvPr>
        </p:nvSpPr>
        <p:spPr/>
        <p:txBody>
          <a:bodyPr/>
          <a:lstStyle/>
          <a:p>
            <a:pPr algn="ctr" eaLnBrk="1" hangingPunct="1"/>
            <a:r>
              <a:rPr lang="en-US" altLang="en-US" b="1" dirty="0">
                <a:latin typeface="Aptos" panose="020B0004020202020204" pitchFamily="34" charset="0"/>
              </a:rPr>
              <a:t>We aren’t just ONE group</a:t>
            </a:r>
          </a:p>
        </p:txBody>
      </p:sp>
      <p:pic>
        <p:nvPicPr>
          <p:cNvPr id="25603" name="Picture 2">
            <a:extLst>
              <a:ext uri="{FF2B5EF4-FFF2-40B4-BE49-F238E27FC236}">
                <a16:creationId xmlns:a16="http://schemas.microsoft.com/office/drawing/2014/main" id="{E7C0B8BD-ACAC-B261-AF74-B4DE389A33F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25" y="1603375"/>
            <a:ext cx="831215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3CB4286E-9B8A-150D-A32A-A9CAE47EC888}"/>
              </a:ext>
            </a:extLst>
          </p:cNvPr>
          <p:cNvSpPr>
            <a:spLocks noGrp="1" noChangeArrowheads="1"/>
          </p:cNvSpPr>
          <p:nvPr>
            <p:ph type="title"/>
          </p:nvPr>
        </p:nvSpPr>
        <p:spPr/>
        <p:txBody>
          <a:bodyPr/>
          <a:lstStyle/>
          <a:p>
            <a:pPr eaLnBrk="1" hangingPunct="1"/>
            <a:r>
              <a:rPr lang="en-US" altLang="en-US" b="1" dirty="0">
                <a:solidFill>
                  <a:srgbClr val="00535E"/>
                </a:solidFill>
                <a:latin typeface="Aptos" panose="020B0004020202020204" pitchFamily="34" charset="0"/>
              </a:rPr>
              <a:t>Crazy Rich Asians</a:t>
            </a:r>
            <a:br>
              <a:rPr lang="en-US" altLang="en-US" b="1" dirty="0">
                <a:solidFill>
                  <a:srgbClr val="00535E"/>
                </a:solidFill>
                <a:latin typeface="Aptos" panose="020B0004020202020204" pitchFamily="34" charset="0"/>
              </a:rPr>
            </a:br>
            <a:r>
              <a:rPr lang="en-US" altLang="en-US" b="1" dirty="0">
                <a:solidFill>
                  <a:srgbClr val="00535E"/>
                </a:solidFill>
                <a:latin typeface="Aptos" panose="020B0004020202020204" pitchFamily="34" charset="0"/>
              </a:rPr>
              <a:t>We aren’t just ONE group</a:t>
            </a:r>
          </a:p>
        </p:txBody>
      </p:sp>
      <p:pic>
        <p:nvPicPr>
          <p:cNvPr id="27651" name="Picture 5" descr="graph displaying the income gap for Asian, White, Black, and Hispanic folks. The Asian income gap is the widest.">
            <a:extLst>
              <a:ext uri="{FF2B5EF4-FFF2-40B4-BE49-F238E27FC236}">
                <a16:creationId xmlns:a16="http://schemas.microsoft.com/office/drawing/2014/main" id="{2731E01C-5B33-D30C-749F-FFCBF76E99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4788" y="2324100"/>
            <a:ext cx="8734425" cy="2209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AEDB7-ECF7-D8AC-DB94-FC54A04D1B17}"/>
              </a:ext>
            </a:extLst>
          </p:cNvPr>
          <p:cNvSpPr>
            <a:spLocks noGrp="1"/>
          </p:cNvSpPr>
          <p:nvPr>
            <p:ph type="title"/>
          </p:nvPr>
        </p:nvSpPr>
        <p:spPr>
          <a:xfrm>
            <a:off x="628650" y="-1325563"/>
            <a:ext cx="7886700" cy="1325563"/>
          </a:xfrm>
        </p:spPr>
        <p:txBody>
          <a:bodyPr vert="horz" wrap="square" lIns="91440" tIns="45720" rIns="91440" bIns="45720" numCol="1" anchor="b" anchorCtr="0" compatLnSpc="1">
            <a:prstTxWarp prst="textNoShape">
              <a:avLst/>
            </a:prstTxWarp>
          </a:bodyPr>
          <a:lstStyle/>
          <a:p>
            <a:r>
              <a:rPr lang="en-US" dirty="0"/>
              <a:t>Education &amp; income of Asian-Americans</a:t>
            </a:r>
          </a:p>
        </p:txBody>
      </p:sp>
      <p:pic>
        <p:nvPicPr>
          <p:cNvPr id="29698" name="Picture 3" descr="graph displaying the education and income of Asian Americans.">
            <a:extLst>
              <a:ext uri="{FF2B5EF4-FFF2-40B4-BE49-F238E27FC236}">
                <a16:creationId xmlns:a16="http://schemas.microsoft.com/office/drawing/2014/main" id="{E294FEBF-A508-3FBC-115C-2CCB5A1147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4038" y="871538"/>
            <a:ext cx="5495925" cy="51149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69079-BD5F-D26A-C37B-413FBD13A113}"/>
              </a:ext>
            </a:extLst>
          </p:cNvPr>
          <p:cNvSpPr>
            <a:spLocks noGrp="1"/>
          </p:cNvSpPr>
          <p:nvPr>
            <p:ph type="title"/>
          </p:nvPr>
        </p:nvSpPr>
        <p:spPr>
          <a:xfrm>
            <a:off x="628650" y="-1325563"/>
            <a:ext cx="7886700" cy="1325563"/>
          </a:xfrm>
        </p:spPr>
        <p:txBody>
          <a:bodyPr vert="horz" wrap="square" lIns="91440" tIns="45720" rIns="91440" bIns="45720" numCol="1" anchor="b" anchorCtr="0" compatLnSpc="1">
            <a:prstTxWarp prst="textNoShape">
              <a:avLst/>
            </a:prstTxWarp>
          </a:bodyPr>
          <a:lstStyle/>
          <a:p>
            <a:r>
              <a:rPr lang="en-US" dirty="0"/>
              <a:t>Impact of immigration laws</a:t>
            </a:r>
          </a:p>
        </p:txBody>
      </p:sp>
      <p:pic>
        <p:nvPicPr>
          <p:cNvPr id="31746" name="Picture 4" descr="Graphical representation of impact of immigration laws">
            <a:extLst>
              <a:ext uri="{FF2B5EF4-FFF2-40B4-BE49-F238E27FC236}">
                <a16:creationId xmlns:a16="http://schemas.microsoft.com/office/drawing/2014/main" id="{C2FA8D35-3E56-6C0D-980F-BE295F63E0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023" y="311728"/>
            <a:ext cx="4877955" cy="623454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4024C4C3-FBCF-AC02-1F84-099612792741}"/>
              </a:ext>
            </a:extLst>
          </p:cNvPr>
          <p:cNvSpPr txBox="1">
            <a:spLocks noGrp="1" noChangeArrowheads="1"/>
          </p:cNvSpPr>
          <p:nvPr>
            <p:ph type="title" idx="4294967295"/>
          </p:nvPr>
        </p:nvSpPr>
        <p:spPr bwMode="auto">
          <a:xfrm>
            <a:off x="628650" y="557213"/>
            <a:ext cx="7886700" cy="11334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altLang="en-US" sz="4500" b="1" i="0" u="none" strike="noStrike" kern="1200" cap="none" spc="0" normalizeH="0" baseline="0" noProof="0" dirty="0">
                <a:ln>
                  <a:noFill/>
                </a:ln>
                <a:solidFill>
                  <a:srgbClr val="00535E"/>
                </a:solidFill>
                <a:effectLst/>
                <a:uLnTx/>
                <a:uFillTx/>
                <a:latin typeface="Calibri" panose="020F0502020204030204" pitchFamily="34" charset="0"/>
                <a:ea typeface="+mn-ea"/>
                <a:cs typeface="+mn-cs"/>
              </a:rPr>
              <a:t>Discussion Time 2</a:t>
            </a:r>
          </a:p>
        </p:txBody>
      </p:sp>
      <p:pic>
        <p:nvPicPr>
          <p:cNvPr id="33795" name="Picture 2" descr="How To Organise a Successful Panel Discussion | Eventbrite Australia">
            <a:extLst>
              <a:ext uri="{FF2B5EF4-FFF2-40B4-BE49-F238E27FC236}">
                <a16:creationId xmlns:a16="http://schemas.microsoft.com/office/drawing/2014/main" id="{0C7FB8A8-4284-70CA-5473-78F1034F80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25" y="1738313"/>
            <a:ext cx="8312150" cy="33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descr="&quot;&quot;">
            <a:extLst>
              <a:ext uri="{FF2B5EF4-FFF2-40B4-BE49-F238E27FC236}">
                <a16:creationId xmlns:a16="http://schemas.microsoft.com/office/drawing/2014/main" id="{9051B2CF-4C2E-3144-886D-AB9BDD271018}"/>
              </a:ext>
            </a:extLst>
          </p:cNvPr>
          <p:cNvSpPr>
            <a:spLocks noGrp="1" noRot="1" noChangeAspect="1" noMove="1" noResize="1" noEditPoints="1" noAdjustHandles="1" noChangeArrowheads="1" noChangeShapeType="1" noTextEdit="1"/>
          </p:cNvSpPr>
          <p:nvPr/>
        </p:nvSpPr>
        <p:spPr>
          <a:xfrm>
            <a:off x="0" y="0"/>
            <a:ext cx="91424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4819" name="Title 1">
            <a:extLst>
              <a:ext uri="{FF2B5EF4-FFF2-40B4-BE49-F238E27FC236}">
                <a16:creationId xmlns:a16="http://schemas.microsoft.com/office/drawing/2014/main" id="{21AEAD0B-EEAA-4793-3756-3FE13B0026FF}"/>
              </a:ext>
            </a:extLst>
          </p:cNvPr>
          <p:cNvSpPr txBox="1">
            <a:spLocks noGrp="1" noChangeArrowheads="1"/>
          </p:cNvSpPr>
          <p:nvPr>
            <p:ph type="title" idx="4294967295"/>
          </p:nvPr>
        </p:nvSpPr>
        <p:spPr bwMode="auto">
          <a:xfrm>
            <a:off x="628650" y="557213"/>
            <a:ext cx="7886700" cy="11334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ts val="600"/>
              </a:spcAft>
              <a:buClrTx/>
              <a:buSzTx/>
              <a:buFontTx/>
              <a:buNone/>
              <a:tabLst/>
              <a:defRPr/>
            </a:pPr>
            <a:r>
              <a:rPr lang="en-US" altLang="en-US" sz="4500" b="1" dirty="0">
                <a:solidFill>
                  <a:srgbClr val="00535E"/>
                </a:solidFill>
                <a:ea typeface="+mn-ea"/>
                <a:cs typeface="+mn-cs"/>
              </a:rPr>
              <a:t>Goal No. 3</a:t>
            </a:r>
            <a:endParaRPr kumimoji="0" lang="en-US" altLang="en-US" sz="4500" b="1" i="0" u="none" strike="noStrike" kern="1200" cap="none" spc="0" normalizeH="0" baseline="0" noProof="0" dirty="0">
              <a:ln>
                <a:noFill/>
              </a:ln>
              <a:solidFill>
                <a:srgbClr val="00535E"/>
              </a:solidFill>
              <a:effectLst/>
              <a:uLnTx/>
              <a:uFillTx/>
              <a:latin typeface="Calibri" panose="020F0502020204030204" pitchFamily="34" charset="0"/>
              <a:ea typeface="+mn-ea"/>
              <a:cs typeface="+mn-cs"/>
            </a:endParaRPr>
          </a:p>
        </p:txBody>
      </p:sp>
      <p:graphicFrame>
        <p:nvGraphicFramePr>
          <p:cNvPr id="5" name="Content Placeholder 2" descr="Goal #3&#10;Offer Suggestions">
            <a:extLst>
              <a:ext uri="{FF2B5EF4-FFF2-40B4-BE49-F238E27FC236}">
                <a16:creationId xmlns:a16="http://schemas.microsoft.com/office/drawing/2014/main" id="{30937629-654F-A738-DDA0-F20D16780066}"/>
              </a:ext>
            </a:extLst>
          </p:cNvPr>
          <p:cNvGraphicFramePr/>
          <p:nvPr>
            <p:extLst>
              <p:ext uri="{D42A27DB-BD31-4B8C-83A1-F6EECF244321}">
                <p14:modId xmlns:p14="http://schemas.microsoft.com/office/powerpoint/2010/main" val="2363441595"/>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descr="&quot;&quot;">
            <a:extLst>
              <a:ext uri="{FF2B5EF4-FFF2-40B4-BE49-F238E27FC236}">
                <a16:creationId xmlns:a16="http://schemas.microsoft.com/office/drawing/2014/main" id="{ECF261B8-64FE-027B-E438-1AD194553160}"/>
              </a:ext>
            </a:extLst>
          </p:cNvPr>
          <p:cNvSpPr>
            <a:spLocks noGrp="1" noRot="1" noChangeAspect="1" noMove="1" noResize="1" noEditPoints="1" noAdjustHandles="1" noChangeArrowheads="1" noChangeShapeType="1" noTextEdit="1"/>
          </p:cNvSpPr>
          <p:nvPr/>
        </p:nvSpPr>
        <p:spPr>
          <a:xfrm>
            <a:off x="0" y="0"/>
            <a:ext cx="91424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23" name="Title 1">
            <a:extLst>
              <a:ext uri="{FF2B5EF4-FFF2-40B4-BE49-F238E27FC236}">
                <a16:creationId xmlns:a16="http://schemas.microsoft.com/office/drawing/2014/main" id="{335F7406-0CAE-1992-59F6-F88B97E12CB1}"/>
              </a:ext>
            </a:extLst>
          </p:cNvPr>
          <p:cNvSpPr txBox="1">
            <a:spLocks noGrp="1" noChangeArrowheads="1"/>
          </p:cNvSpPr>
          <p:nvPr>
            <p:ph type="title" idx="4294967295"/>
          </p:nvPr>
        </p:nvSpPr>
        <p:spPr bwMode="auto">
          <a:xfrm>
            <a:off x="628650" y="557213"/>
            <a:ext cx="7886700" cy="11334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altLang="en-US" sz="4500" b="1" i="0" u="none" strike="noStrike" kern="1200" cap="none" spc="0" normalizeH="0" baseline="0" noProof="0" dirty="0">
                <a:ln>
                  <a:noFill/>
                </a:ln>
                <a:solidFill>
                  <a:schemeClr val="tx1"/>
                </a:solidFill>
                <a:effectLst/>
                <a:uLnTx/>
                <a:uFillTx/>
                <a:latin typeface="Aptos" panose="020B0004020202020204" pitchFamily="34" charset="0"/>
                <a:ea typeface="+mn-ea"/>
                <a:cs typeface="+mn-cs"/>
              </a:rPr>
              <a:t>Today’s Goals</a:t>
            </a:r>
          </a:p>
        </p:txBody>
      </p:sp>
      <p:graphicFrame>
        <p:nvGraphicFramePr>
          <p:cNvPr id="5" name="Content Placeholder 2" descr="Outline of today's goals">
            <a:extLst>
              <a:ext uri="{FF2B5EF4-FFF2-40B4-BE49-F238E27FC236}">
                <a16:creationId xmlns:a16="http://schemas.microsoft.com/office/drawing/2014/main" id="{CB3B4BED-A3C4-DBC7-4226-C800F70B4281}"/>
              </a:ext>
            </a:extLst>
          </p:cNvPr>
          <p:cNvGraphicFramePr/>
          <p:nvPr>
            <p:extLst>
              <p:ext uri="{D42A27DB-BD31-4B8C-83A1-F6EECF244321}">
                <p14:modId xmlns:p14="http://schemas.microsoft.com/office/powerpoint/2010/main" val="3953122948"/>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54025-97FC-B205-6D2C-B59DF27FB838}"/>
              </a:ext>
            </a:extLst>
          </p:cNvPr>
          <p:cNvSpPr>
            <a:spLocks noGrp="1"/>
          </p:cNvSpPr>
          <p:nvPr>
            <p:ph type="title" idx="4294967295"/>
          </p:nvPr>
        </p:nvSpPr>
        <p:spPr>
          <a:xfrm>
            <a:off x="628650" y="-1325563"/>
            <a:ext cx="7886700" cy="1325563"/>
          </a:xfrm>
        </p:spPr>
        <p:txBody>
          <a:bodyPr vert="horz" wrap="square" lIns="91440" tIns="45720" rIns="91440" bIns="45720" numCol="1" anchor="b" anchorCtr="0" compatLnSpc="1">
            <a:prstTxWarp prst="textNoShape">
              <a:avLst/>
            </a:prstTxWarp>
          </a:bodyPr>
          <a:lstStyle/>
          <a:p>
            <a:r>
              <a:rPr lang="en-US" dirty="0"/>
              <a:t>Rise in anti-Asian hate crimes</a:t>
            </a:r>
          </a:p>
        </p:txBody>
      </p:sp>
      <p:pic>
        <p:nvPicPr>
          <p:cNvPr id="36866" name="Picture 5" descr="Hate-crime surge linked to pandemic prejudice against Asian Americans -  CSMonitor.com">
            <a:extLst>
              <a:ext uri="{FF2B5EF4-FFF2-40B4-BE49-F238E27FC236}">
                <a16:creationId xmlns:a16="http://schemas.microsoft.com/office/drawing/2014/main" id="{61C02597-55B5-6DB3-FA9A-E2E9B8A97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113" y="311150"/>
            <a:ext cx="6835775" cy="623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31FBC72D-02DC-86BB-9458-D4949B2DDBD7}"/>
              </a:ext>
            </a:extLst>
          </p:cNvPr>
          <p:cNvSpPr txBox="1">
            <a:spLocks noGrp="1" noChangeArrowheads="1"/>
          </p:cNvSpPr>
          <p:nvPr>
            <p:ph type="title" idx="4294967295"/>
          </p:nvPr>
        </p:nvSpPr>
        <p:spPr bwMode="auto">
          <a:xfrm>
            <a:off x="628650" y="365125"/>
            <a:ext cx="7886700" cy="13255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defTabSz="6842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42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42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42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42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42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42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42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42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4213" rtl="0" eaLnBrk="1" fontAlgn="base" latinLnBrk="0" hangingPunct="1">
              <a:lnSpc>
                <a:spcPct val="9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535E"/>
                </a:solidFill>
                <a:effectLst/>
                <a:uLnTx/>
                <a:uFillTx/>
                <a:latin typeface="Aptos" panose="020B0004020202020204" pitchFamily="34" charset="0"/>
                <a:ea typeface="+mn-ea"/>
                <a:cs typeface="Arial" panose="020B0604020202020204" pitchFamily="34" charset="0"/>
              </a:rPr>
              <a:t>What can I/we do? </a:t>
            </a:r>
          </a:p>
        </p:txBody>
      </p:sp>
      <p:sp>
        <p:nvSpPr>
          <p:cNvPr id="3" name="Content Placeholder 2">
            <a:extLst>
              <a:ext uri="{FF2B5EF4-FFF2-40B4-BE49-F238E27FC236}">
                <a16:creationId xmlns:a16="http://schemas.microsoft.com/office/drawing/2014/main" id="{C5C2E8DC-31D9-7100-C1C9-475C5861C79A}"/>
              </a:ext>
            </a:extLst>
          </p:cNvPr>
          <p:cNvSpPr txBox="1">
            <a:spLocks/>
          </p:cNvSpPr>
          <p:nvPr/>
        </p:nvSpPr>
        <p:spPr>
          <a:xfrm>
            <a:off x="690563" y="1811338"/>
            <a:ext cx="7748587" cy="4411662"/>
          </a:xfrm>
          <a:prstGeom prst="rect">
            <a:avLst/>
          </a:prstGeom>
        </p:spPr>
        <p:txBody>
          <a:bodyPr>
            <a:normAutofit/>
          </a:bodyPr>
          <a:lstStyle>
            <a:lvl1pPr marL="0" indent="0" algn="l" defTabSz="685783" rtl="0" eaLnBrk="1" latinLnBrk="0" hangingPunct="1">
              <a:lnSpc>
                <a:spcPct val="90000"/>
              </a:lnSpc>
              <a:spcBef>
                <a:spcPts val="750"/>
              </a:spcBef>
              <a:buFont typeface="Arial" panose="020B0604020202020204" pitchFamily="34" charset="0"/>
              <a:buNone/>
              <a:defRPr sz="1800" b="1" kern="1200">
                <a:solidFill>
                  <a:schemeClr val="accent1"/>
                </a:solidFill>
                <a:latin typeface="Arial" charset="0"/>
                <a:ea typeface="Arial" charset="0"/>
                <a:cs typeface="Arial" charset="0"/>
              </a:defRPr>
            </a:lvl1pPr>
            <a:lvl2pPr marL="514337" indent="-171446" algn="l" defTabSz="685783" rtl="0" eaLnBrk="1" latinLnBrk="0" hangingPunct="1">
              <a:lnSpc>
                <a:spcPct val="90000"/>
              </a:lnSpc>
              <a:spcBef>
                <a:spcPts val="375"/>
              </a:spcBef>
              <a:buFont typeface="Arial" panose="020B0604020202020204" pitchFamily="34" charset="0"/>
              <a:buChar char="•"/>
              <a:defRPr sz="1500" b="0" i="0" kern="1200">
                <a:solidFill>
                  <a:schemeClr val="tx1"/>
                </a:solidFill>
                <a:latin typeface="Arial" charset="0"/>
                <a:ea typeface="Arial" charset="0"/>
                <a:cs typeface="Arial" charset="0"/>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Arial" charset="0"/>
                <a:ea typeface="Arial" charset="0"/>
                <a:cs typeface="Arial"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lumMod val="65000"/>
                    <a:lumOff val="35000"/>
                  </a:schemeClr>
                </a:solidFill>
                <a:latin typeface="Arial" charset="0"/>
                <a:ea typeface="Arial" charset="0"/>
                <a:cs typeface="Arial"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lumMod val="65000"/>
                    <a:lumOff val="35000"/>
                  </a:schemeClr>
                </a:solidFill>
                <a:latin typeface="Arial" charset="0"/>
                <a:ea typeface="Arial" charset="0"/>
                <a:cs typeface="Arial"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fontAlgn="auto">
              <a:lnSpc>
                <a:spcPct val="107000"/>
              </a:lnSpc>
              <a:spcAft>
                <a:spcPts val="0"/>
              </a:spcAft>
              <a:buFont typeface="+mj-lt"/>
              <a:buAutoNum type="arabicPeriod"/>
              <a:defRPr/>
            </a:pPr>
            <a:r>
              <a:rPr lang="en-US" sz="2800" dirty="0">
                <a:solidFill>
                  <a:srgbClr val="592B2F"/>
                </a:solidFill>
                <a:latin typeface="Aptos" panose="020B0004020202020204" pitchFamily="34" charset="0"/>
                <a:ea typeface="Malgun Gothic" panose="020B0503020000020004" pitchFamily="34" charset="-127"/>
                <a:cs typeface="Calibri" panose="020F0502020204030204" pitchFamily="34" charset="0"/>
              </a:rPr>
              <a:t>Reach out to AAPI students, colleagues, friends, and neighbors.</a:t>
            </a:r>
          </a:p>
          <a:p>
            <a:pPr marL="342900" indent="-342900" fontAlgn="auto">
              <a:lnSpc>
                <a:spcPct val="107000"/>
              </a:lnSpc>
              <a:spcAft>
                <a:spcPts val="0"/>
              </a:spcAft>
              <a:buFont typeface="+mj-lt"/>
              <a:buAutoNum type="arabicPeriod"/>
              <a:defRPr/>
            </a:pPr>
            <a:r>
              <a:rPr lang="en-US" sz="2800" dirty="0">
                <a:solidFill>
                  <a:srgbClr val="C00000"/>
                </a:solidFill>
                <a:latin typeface="Aptos" panose="020B0004020202020204" pitchFamily="34" charset="0"/>
              </a:rPr>
              <a:t>Present data</a:t>
            </a:r>
            <a:r>
              <a:rPr lang="en-US" sz="2800" dirty="0">
                <a:solidFill>
                  <a:srgbClr val="592B2F"/>
                </a:solidFill>
                <a:latin typeface="Aptos" panose="020B0004020202020204" pitchFamily="34" charset="0"/>
              </a:rPr>
              <a:t> that contradict the model minority stereotype (</a:t>
            </a:r>
            <a:r>
              <a:rPr lang="en-US" sz="2800" dirty="0">
                <a:solidFill>
                  <a:srgbClr val="C00000"/>
                </a:solidFill>
                <a:latin typeface="Aptos" panose="020B0004020202020204" pitchFamily="34" charset="0"/>
              </a:rPr>
              <a:t>disaggregate!</a:t>
            </a:r>
            <a:r>
              <a:rPr lang="en-US" sz="2800" dirty="0">
                <a:solidFill>
                  <a:srgbClr val="592B2F"/>
                </a:solidFill>
                <a:latin typeface="Aptos" panose="020B0004020202020204" pitchFamily="34" charset="0"/>
              </a:rPr>
              <a:t>) </a:t>
            </a:r>
          </a:p>
          <a:p>
            <a:pPr marL="342900" indent="-342900" fontAlgn="auto">
              <a:lnSpc>
                <a:spcPct val="107000"/>
              </a:lnSpc>
              <a:spcAft>
                <a:spcPts val="0"/>
              </a:spcAft>
              <a:buFont typeface="+mj-lt"/>
              <a:buAutoNum type="arabicPeriod"/>
              <a:defRPr/>
            </a:pPr>
            <a:r>
              <a:rPr lang="en-US" sz="2800" dirty="0">
                <a:solidFill>
                  <a:srgbClr val="592B2F"/>
                </a:solidFill>
                <a:latin typeface="Aptos" panose="020B0004020202020204" pitchFamily="34" charset="0"/>
                <a:ea typeface="Malgun Gothic" panose="020B0503020000020004" pitchFamily="34" charset="-127"/>
                <a:cs typeface="Calibri" panose="020F0502020204030204" pitchFamily="34" charset="0"/>
              </a:rPr>
              <a:t>Tell (and listen to) stories of individuals who do not fit the stereotype. </a:t>
            </a:r>
          </a:p>
          <a:p>
            <a:pPr marL="342900" indent="-342900" fontAlgn="auto">
              <a:lnSpc>
                <a:spcPct val="107000"/>
              </a:lnSpc>
              <a:spcAft>
                <a:spcPts val="0"/>
              </a:spcAft>
              <a:buFont typeface="+mj-lt"/>
              <a:buAutoNum type="arabicPeriod"/>
              <a:defRPr/>
            </a:pPr>
            <a:r>
              <a:rPr lang="en-US" sz="2800" dirty="0">
                <a:solidFill>
                  <a:srgbClr val="592B2F"/>
                </a:solidFill>
                <a:latin typeface="Aptos" panose="020B0004020202020204" pitchFamily="34" charset="0"/>
                <a:ea typeface="Malgun Gothic" panose="020B0503020000020004" pitchFamily="34" charset="-127"/>
                <a:cs typeface="Calibri" panose="020F0502020204030204" pitchFamily="34" charset="0"/>
              </a:rPr>
              <a:t>Monitor your own biases and assumptions about Asian Americans. </a:t>
            </a:r>
            <a:endParaRPr lang="en-US" sz="2800" dirty="0">
              <a:solidFill>
                <a:srgbClr val="C00000"/>
              </a:solidFill>
              <a:latin typeface="Aptos" panose="020B0004020202020204" pitchFamily="34" charset="0"/>
            </a:endParaRPr>
          </a:p>
          <a:p>
            <a:pPr marL="457200" lvl="1" fontAlgn="auto">
              <a:spcAft>
                <a:spcPts val="0"/>
              </a:spcAft>
              <a:defRPr/>
            </a:pPr>
            <a:endParaRPr lang="en-US" sz="2800" dirty="0">
              <a:solidFill>
                <a:srgbClr val="000000"/>
              </a:solidFill>
              <a:latin typeface="Aptos" panose="020B0004020202020204" pitchFamily="34" charset="0"/>
            </a:endParaRPr>
          </a:p>
          <a:p>
            <a:pPr marL="285754" lvl="1" indent="0" fontAlgn="auto">
              <a:spcAft>
                <a:spcPts val="0"/>
              </a:spcAft>
              <a:buFont typeface="Arial" panose="020B0604020202020204" pitchFamily="34" charset="0"/>
              <a:buNone/>
              <a:defRPr/>
            </a:pPr>
            <a:endParaRPr lang="en-US" dirty="0">
              <a:solidFill>
                <a:srgbClr val="C00000"/>
              </a:solidFill>
              <a:latin typeface="Aptos" panose="020B0004020202020204" pitchFamily="34" charset="0"/>
            </a:endParaRPr>
          </a:p>
          <a:p>
            <a:pPr fontAlgn="auto">
              <a:spcAft>
                <a:spcPts val="0"/>
              </a:spcAft>
              <a:defRPr/>
            </a:pPr>
            <a:endParaRPr lang="en-US" dirty="0">
              <a:solidFill>
                <a:srgbClr val="592B2F"/>
              </a:solidFill>
              <a:latin typeface="Aptos" panose="020B0004020202020204" pitchFamily="34" charset="0"/>
            </a:endParaRPr>
          </a:p>
          <a:p>
            <a:pPr fontAlgn="auto">
              <a:spcAft>
                <a:spcPts val="0"/>
              </a:spcAft>
              <a:defRPr/>
            </a:pPr>
            <a:endParaRPr lang="en-US" dirty="0">
              <a:solidFill>
                <a:srgbClr val="592B2F"/>
              </a:solidFill>
              <a:latin typeface="Aptos" panose="020B00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4">
            <a:extLst>
              <a:ext uri="{FF2B5EF4-FFF2-40B4-BE49-F238E27FC236}">
                <a16:creationId xmlns:a16="http://schemas.microsoft.com/office/drawing/2014/main" id="{DFAB0536-B17E-5A4B-B14F-64C2C617FA1C}"/>
              </a:ext>
            </a:extLst>
          </p:cNvPr>
          <p:cNvSpPr>
            <a:spLocks noGrp="1" noChangeArrowheads="1"/>
          </p:cNvSpPr>
          <p:nvPr>
            <p:ph type="title"/>
          </p:nvPr>
        </p:nvSpPr>
        <p:spPr>
          <a:xfrm>
            <a:off x="628650" y="354013"/>
            <a:ext cx="7886700" cy="1325562"/>
          </a:xfrm>
        </p:spPr>
        <p:txBody>
          <a:bodyPr/>
          <a:lstStyle/>
          <a:p>
            <a:pPr algn="ctr" eaLnBrk="1" hangingPunct="1"/>
            <a:r>
              <a:rPr lang="en-US" altLang="en-US" sz="4000" b="1" dirty="0">
                <a:solidFill>
                  <a:srgbClr val="00535E"/>
                </a:solidFill>
                <a:latin typeface="Aptos" panose="020B0004020202020204" pitchFamily="34" charset="0"/>
              </a:rPr>
              <a:t>Stop using Asians as a “wedge”</a:t>
            </a:r>
          </a:p>
        </p:txBody>
      </p:sp>
      <p:pic>
        <p:nvPicPr>
          <p:cNvPr id="40962" name="Picture 1" descr="A group of people outside a building,  One person holding a homemade sign that says Opportunity for All.">
            <a:extLst>
              <a:ext uri="{FF2B5EF4-FFF2-40B4-BE49-F238E27FC236}">
                <a16:creationId xmlns:a16="http://schemas.microsoft.com/office/drawing/2014/main" id="{13EC32D0-BC78-DEEB-1EB6-06F0CE5F3C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949450"/>
            <a:ext cx="7556500" cy="47291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7F8FBD95-825B-A11E-E578-B3B3B10E429A}"/>
              </a:ext>
            </a:extLst>
          </p:cNvPr>
          <p:cNvSpPr txBox="1">
            <a:spLocks noGrp="1" noChangeArrowheads="1"/>
          </p:cNvSpPr>
          <p:nvPr>
            <p:ph type="title" idx="4294967295"/>
          </p:nvPr>
        </p:nvSpPr>
        <p:spPr bwMode="auto">
          <a:xfrm>
            <a:off x="628650" y="557213"/>
            <a:ext cx="7886700" cy="11334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altLang="en-US" sz="4500" b="1" i="0" u="none" strike="noStrike" kern="1200" cap="none" spc="0" normalizeH="0" baseline="0" noProof="0" dirty="0">
                <a:ln>
                  <a:noFill/>
                </a:ln>
                <a:solidFill>
                  <a:srgbClr val="00535E"/>
                </a:solidFill>
                <a:effectLst/>
                <a:uLnTx/>
                <a:uFillTx/>
                <a:latin typeface="Aptos" panose="020B0004020202020204" pitchFamily="34" charset="0"/>
                <a:ea typeface="+mn-ea"/>
                <a:cs typeface="+mn-cs"/>
              </a:rPr>
              <a:t>Discussion Time 3</a:t>
            </a:r>
          </a:p>
        </p:txBody>
      </p:sp>
      <p:pic>
        <p:nvPicPr>
          <p:cNvPr id="43011" name="Picture 2" descr="How To Organise a Successful Panel Discussion | Eventbrite Australia">
            <a:extLst>
              <a:ext uri="{FF2B5EF4-FFF2-40B4-BE49-F238E27FC236}">
                <a16:creationId xmlns:a16="http://schemas.microsoft.com/office/drawing/2014/main" id="{CB826FA1-4E1F-4888-8E6B-244CDE2931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25" y="1738313"/>
            <a:ext cx="8312150" cy="33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4">
            <a:extLst>
              <a:ext uri="{FF2B5EF4-FFF2-40B4-BE49-F238E27FC236}">
                <a16:creationId xmlns:a16="http://schemas.microsoft.com/office/drawing/2014/main" id="{8BDA38D9-4036-FB97-CE91-951D9660651A}"/>
              </a:ext>
            </a:extLst>
          </p:cNvPr>
          <p:cNvSpPr>
            <a:spLocks noGrp="1" noChangeArrowheads="1"/>
          </p:cNvSpPr>
          <p:nvPr>
            <p:ph type="title"/>
          </p:nvPr>
        </p:nvSpPr>
        <p:spPr>
          <a:xfrm>
            <a:off x="628650" y="44450"/>
            <a:ext cx="7886700" cy="1325563"/>
          </a:xfrm>
        </p:spPr>
        <p:txBody>
          <a:bodyPr/>
          <a:lstStyle/>
          <a:p>
            <a:pPr algn="ctr" eaLnBrk="1" hangingPunct="1"/>
            <a:r>
              <a:rPr lang="en-US" altLang="en-US" b="1" dirty="0">
                <a:solidFill>
                  <a:srgbClr val="00535E"/>
                </a:solidFill>
                <a:latin typeface="Aptos" panose="020B0004020202020204" pitchFamily="34" charset="0"/>
              </a:rPr>
              <a:t>Be proud of who you are</a:t>
            </a:r>
          </a:p>
        </p:txBody>
      </p:sp>
      <p:pic>
        <p:nvPicPr>
          <p:cNvPr id="2" name="Online Media 1" title="ASIAN | How You See Me">
            <a:hlinkClick r:id="" action="ppaction://media"/>
            <a:extLst>
              <a:ext uri="{FF2B5EF4-FFF2-40B4-BE49-F238E27FC236}">
                <a16:creationId xmlns:a16="http://schemas.microsoft.com/office/drawing/2014/main" id="{DF469842-5355-BA46-AC3F-37579090AED4}"/>
              </a:ext>
            </a:extLst>
          </p:cNvPr>
          <p:cNvPicPr>
            <a:picLocks noRot="1" noChangeAspect="1"/>
          </p:cNvPicPr>
          <p:nvPr>
            <a:videoFile r:link="rId1"/>
          </p:nvPr>
        </p:nvPicPr>
        <p:blipFill>
          <a:blip r:embed="rId4"/>
          <a:stretch>
            <a:fillRect/>
          </a:stretch>
        </p:blipFill>
        <p:spPr>
          <a:xfrm>
            <a:off x="-66907" y="1277317"/>
            <a:ext cx="9144000" cy="51657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4">
            <a:extLst>
              <a:ext uri="{FF2B5EF4-FFF2-40B4-BE49-F238E27FC236}">
                <a16:creationId xmlns:a16="http://schemas.microsoft.com/office/drawing/2014/main" id="{AA00BB7A-4446-D3BA-FAC1-35478AF1AAD4}"/>
              </a:ext>
            </a:extLst>
          </p:cNvPr>
          <p:cNvSpPr>
            <a:spLocks noGrp="1" noChangeArrowheads="1"/>
          </p:cNvSpPr>
          <p:nvPr>
            <p:ph type="title"/>
          </p:nvPr>
        </p:nvSpPr>
        <p:spPr/>
        <p:txBody>
          <a:bodyPr/>
          <a:lstStyle/>
          <a:p>
            <a:pPr algn="ctr" eaLnBrk="1" hangingPunct="1"/>
            <a:r>
              <a:rPr lang="en-US" altLang="en-US" b="1" dirty="0">
                <a:solidFill>
                  <a:srgbClr val="00535E"/>
                </a:solidFill>
                <a:latin typeface="Aptos" panose="020B0004020202020204" pitchFamily="34" charset="0"/>
              </a:rPr>
              <a:t>Thank you for listening</a:t>
            </a:r>
          </a:p>
        </p:txBody>
      </p:sp>
      <p:pic>
        <p:nvPicPr>
          <p:cNvPr id="45058" name="Picture 3" descr="The model minority image - A cartoon of a person carrying a large weight on their back that says Model Minority">
            <a:extLst>
              <a:ext uri="{FF2B5EF4-FFF2-40B4-BE49-F238E27FC236}">
                <a16:creationId xmlns:a16="http://schemas.microsoft.com/office/drawing/2014/main" id="{B96EA78E-A759-687C-B26C-54E887A548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4300" y="1579563"/>
            <a:ext cx="3835400" cy="387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5" descr="The presenter, a person wearing glasses and a pink shirt&#10;">
            <a:extLst>
              <a:ext uri="{FF2B5EF4-FFF2-40B4-BE49-F238E27FC236}">
                <a16:creationId xmlns:a16="http://schemas.microsoft.com/office/drawing/2014/main" id="{EE91EDF2-C5D0-DFF9-7135-7913939476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5605463"/>
            <a:ext cx="12858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644D964B-FF1F-3C53-D6D8-3F02BE749042}"/>
              </a:ext>
            </a:extLst>
          </p:cNvPr>
          <p:cNvSpPr txBox="1">
            <a:spLocks/>
          </p:cNvSpPr>
          <p:nvPr/>
        </p:nvSpPr>
        <p:spPr>
          <a:xfrm>
            <a:off x="1597025" y="5688013"/>
            <a:ext cx="5580063" cy="990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200" b="1" kern="0" dirty="0">
                <a:solidFill>
                  <a:srgbClr val="00535E"/>
                </a:solidFill>
                <a:latin typeface="Aptos" panose="020B0004020202020204" pitchFamily="34" charset="0"/>
              </a:rPr>
              <a:t>Presenter: Jim Mendoza – CEBS, CRPC</a:t>
            </a:r>
            <a:r>
              <a:rPr lang="en-US" sz="2400" b="1" kern="0" dirty="0">
                <a:solidFill>
                  <a:srgbClr val="FFFFFF"/>
                </a:solidFill>
                <a:latin typeface="Tw Cen MT"/>
              </a:rPr>
              <a:t> </a:t>
            </a:r>
            <a:r>
              <a:rPr lang="en-US" sz="3600" b="1" kern="0" dirty="0">
                <a:solidFill>
                  <a:srgbClr val="FF66FF"/>
                </a:solidFill>
                <a:latin typeface="Webdings" pitchFamily="18" charset="2"/>
              </a:rPr>
              <a:t>-</a:t>
            </a:r>
          </a:p>
          <a:p>
            <a:pPr algn="l" fontAlgn="auto">
              <a:spcAft>
                <a:spcPts val="0"/>
              </a:spcAft>
              <a:defRPr/>
            </a:pPr>
            <a:r>
              <a:rPr lang="en-US" sz="2200" b="1" kern="0" dirty="0">
                <a:solidFill>
                  <a:srgbClr val="00535E"/>
                </a:solidFill>
                <a:latin typeface="Aptos" panose="020B0004020202020204" pitchFamily="34" charset="0"/>
              </a:rPr>
              <a:t>Co-Chair, HAPPEN BRG</a:t>
            </a:r>
          </a:p>
        </p:txBody>
      </p:sp>
      <p:pic>
        <p:nvPicPr>
          <p:cNvPr id="45060" name="Picture 2" descr="HAPPEN Logo">
            <a:extLst>
              <a:ext uri="{FF2B5EF4-FFF2-40B4-BE49-F238E27FC236}">
                <a16:creationId xmlns:a16="http://schemas.microsoft.com/office/drawing/2014/main" id="{82199F6D-4A0B-0E7E-F7D5-7615C19B66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1525" y="5732463"/>
            <a:ext cx="1635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Screen shot - New York Times Magazine">
            <a:extLst>
              <a:ext uri="{FF2B5EF4-FFF2-40B4-BE49-F238E27FC236}">
                <a16:creationId xmlns:a16="http://schemas.microsoft.com/office/drawing/2014/main" id="{9CF4CD71-C2C8-8FD1-8065-853F4F62A9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317625"/>
            <a:ext cx="7556500"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1">
            <a:extLst>
              <a:ext uri="{FF2B5EF4-FFF2-40B4-BE49-F238E27FC236}">
                <a16:creationId xmlns:a16="http://schemas.microsoft.com/office/drawing/2014/main" id="{F6FFF5EE-D912-DB35-9B00-79D35B9E603B}"/>
              </a:ext>
            </a:extLst>
          </p:cNvPr>
          <p:cNvSpPr txBox="1">
            <a:spLocks noGrp="1" noChangeArrowheads="1"/>
          </p:cNvSpPr>
          <p:nvPr>
            <p:ph type="title" idx="4294967295"/>
          </p:nvPr>
        </p:nvSpPr>
        <p:spPr bwMode="auto">
          <a:xfrm>
            <a:off x="628650" y="9525"/>
            <a:ext cx="7886700" cy="13255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Model Minority – Origin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8D02D23-B3F3-9D04-78AB-4DC8A0CF9A68}"/>
              </a:ext>
            </a:extLst>
          </p:cNvPr>
          <p:cNvSpPr txBox="1">
            <a:spLocks noGrp="1" noChangeArrowheads="1"/>
          </p:cNvSpPr>
          <p:nvPr>
            <p:ph type="title" idx="4294967295"/>
          </p:nvPr>
        </p:nvSpPr>
        <p:spPr bwMode="auto">
          <a:xfrm>
            <a:off x="628650" y="365125"/>
            <a:ext cx="7886700" cy="13255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Model Minority – Defined </a:t>
            </a:r>
          </a:p>
        </p:txBody>
      </p:sp>
      <p:sp>
        <p:nvSpPr>
          <p:cNvPr id="8195" name="TextBox 3">
            <a:extLst>
              <a:ext uri="{FF2B5EF4-FFF2-40B4-BE49-F238E27FC236}">
                <a16:creationId xmlns:a16="http://schemas.microsoft.com/office/drawing/2014/main" id="{6FF53C5F-4707-09D8-1BB7-B826FA02EC4A}"/>
              </a:ext>
            </a:extLst>
          </p:cNvPr>
          <p:cNvSpPr txBox="1">
            <a:spLocks noChangeArrowheads="1"/>
          </p:cNvSpPr>
          <p:nvPr/>
        </p:nvSpPr>
        <p:spPr bwMode="auto">
          <a:xfrm>
            <a:off x="949325" y="2139950"/>
            <a:ext cx="72913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2400">
                <a:latin typeface="Aptos" panose="020B0004020202020204" pitchFamily="34" charset="0"/>
              </a:rPr>
              <a:t>A demographic whose members are perceived to achieve a higher degree of socioeconomic success than the population average, thus serving as a reference group to other groups.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09DE2A7B-F898-A1C3-3F47-E31BA47E9861}"/>
              </a:ext>
            </a:extLst>
          </p:cNvPr>
          <p:cNvSpPr txBox="1">
            <a:spLocks noGrp="1" noChangeArrowheads="1"/>
          </p:cNvSpPr>
          <p:nvPr>
            <p:ph type="title" idx="4294967295"/>
          </p:nvPr>
        </p:nvSpPr>
        <p:spPr bwMode="auto">
          <a:xfrm>
            <a:off x="628650" y="365125"/>
            <a:ext cx="7886700" cy="13255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chemeClr val="tx1"/>
                </a:solidFill>
                <a:effectLst/>
                <a:uLnTx/>
                <a:uFillTx/>
                <a:latin typeface="Aptos" panose="020B0004020202020204" pitchFamily="34" charset="0"/>
                <a:ea typeface="+mn-ea"/>
                <a:cs typeface="+mn-cs"/>
              </a:rPr>
              <a:t>Characteristics of the </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chemeClr val="tx1"/>
                </a:solidFill>
                <a:effectLst/>
                <a:uLnTx/>
                <a:uFillTx/>
                <a:latin typeface="Aptos" panose="020B0004020202020204" pitchFamily="34" charset="0"/>
                <a:ea typeface="+mn-ea"/>
                <a:cs typeface="+mn-cs"/>
              </a:rPr>
              <a:t>Model Minority Myth</a:t>
            </a:r>
          </a:p>
        </p:txBody>
      </p:sp>
      <p:sp>
        <p:nvSpPr>
          <p:cNvPr id="10243" name="TextBox 4">
            <a:extLst>
              <a:ext uri="{FF2B5EF4-FFF2-40B4-BE49-F238E27FC236}">
                <a16:creationId xmlns:a16="http://schemas.microsoft.com/office/drawing/2014/main" id="{28AFEC70-19D1-EF88-C779-7638D96D5F3A}"/>
              </a:ext>
            </a:extLst>
          </p:cNvPr>
          <p:cNvSpPr txBox="1">
            <a:spLocks noChangeArrowheads="1"/>
          </p:cNvSpPr>
          <p:nvPr/>
        </p:nvSpPr>
        <p:spPr bwMode="auto">
          <a:xfrm>
            <a:off x="914400" y="2554288"/>
            <a:ext cx="73040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2400" dirty="0">
                <a:latin typeface="Aptos" panose="020B0004020202020204" pitchFamily="34" charset="0"/>
              </a:rPr>
              <a:t>This myth characterizes (</a:t>
            </a:r>
            <a:r>
              <a:rPr lang="en-US" altLang="en-US" sz="2400" b="1" dirty="0">
                <a:solidFill>
                  <a:srgbClr val="FF0000"/>
                </a:solidFill>
                <a:latin typeface="Aptos" panose="020B0004020202020204" pitchFamily="34" charset="0"/>
              </a:rPr>
              <a:t>caricatures</a:t>
            </a:r>
            <a:r>
              <a:rPr lang="en-US" altLang="en-US" sz="2400" dirty="0">
                <a:latin typeface="Aptos" panose="020B0004020202020204" pitchFamily="34" charset="0"/>
              </a:rPr>
              <a:t>) Asian Americans as a polite, law-abiding group who have achieved a higher level of success than the general population through some combination of innate talent and pull-yourselves-up-by-your-bootstraps immigrant striving.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86CE0264-8CC9-D755-7670-B92F28EEF2BC}"/>
              </a:ext>
            </a:extLst>
          </p:cNvPr>
          <p:cNvSpPr txBox="1">
            <a:spLocks noChangeArrowheads="1"/>
          </p:cNvSpPr>
          <p:nvPr/>
        </p:nvSpPr>
        <p:spPr bwMode="auto">
          <a:xfrm>
            <a:off x="136648" y="2914650"/>
            <a:ext cx="42418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42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42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42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42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42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42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42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42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42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4000" i="1" dirty="0">
                <a:solidFill>
                  <a:srgbClr val="000000"/>
                </a:solidFill>
                <a:latin typeface="Aptos" panose="020B0004020202020204" pitchFamily="34" charset="0"/>
                <a:cs typeface="Arial" panose="020B0604020202020204" pitchFamily="34" charset="0"/>
              </a:rPr>
              <a:t>“Today is a good day to get injured at a show, </a:t>
            </a:r>
            <a:r>
              <a:rPr lang="en-US" altLang="en-US" sz="4000" i="1" dirty="0" err="1">
                <a:solidFill>
                  <a:srgbClr val="000000"/>
                </a:solidFill>
                <a:latin typeface="Aptos" panose="020B0004020202020204" pitchFamily="34" charset="0"/>
                <a:cs typeface="Arial" panose="020B0604020202020204" pitchFamily="34" charset="0"/>
              </a:rPr>
              <a:t>‘cause</a:t>
            </a:r>
            <a:r>
              <a:rPr lang="en-US" altLang="en-US" sz="4000" i="1" dirty="0">
                <a:solidFill>
                  <a:srgbClr val="000000"/>
                </a:solidFill>
                <a:latin typeface="Aptos" panose="020B0004020202020204" pitchFamily="34" charset="0"/>
                <a:cs typeface="Arial" panose="020B0604020202020204" pitchFamily="34" charset="0"/>
              </a:rPr>
              <a:t> there will be a nurse in here.”</a:t>
            </a:r>
            <a:endParaRPr lang="en-US" altLang="en-US" sz="4000" dirty="0">
              <a:solidFill>
                <a:srgbClr val="000000"/>
              </a:solidFill>
              <a:latin typeface="Aptos" panose="020B0004020202020204" pitchFamily="34" charset="0"/>
              <a:cs typeface="Arial" panose="020B0604020202020204" pitchFamily="34" charset="0"/>
            </a:endParaRPr>
          </a:p>
        </p:txBody>
      </p:sp>
      <p:pic>
        <p:nvPicPr>
          <p:cNvPr id="12292" name="Picture 3" descr="Image of comedian Jo Koy">
            <a:extLst>
              <a:ext uri="{FF2B5EF4-FFF2-40B4-BE49-F238E27FC236}">
                <a16:creationId xmlns:a16="http://schemas.microsoft.com/office/drawing/2014/main" id="{9443C6CD-12A3-596D-1278-2766C9C194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070099"/>
            <a:ext cx="43815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Content Placeholder 2">
            <a:extLst>
              <a:ext uri="{FF2B5EF4-FFF2-40B4-BE49-F238E27FC236}">
                <a16:creationId xmlns:a16="http://schemas.microsoft.com/office/drawing/2014/main" id="{90949C32-562A-B7FD-F347-CB92824FD37A}"/>
              </a:ext>
            </a:extLst>
          </p:cNvPr>
          <p:cNvSpPr txBox="1">
            <a:spLocks noGrp="1" noChangeArrowheads="1"/>
          </p:cNvSpPr>
          <p:nvPr>
            <p:ph type="title" idx="4294967295"/>
          </p:nvPr>
        </p:nvSpPr>
        <p:spPr bwMode="auto">
          <a:xfrm>
            <a:off x="4572000" y="4900613"/>
            <a:ext cx="4451350" cy="10636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defTabSz="6842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12763" indent="-169863" defTabSz="6842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5663" indent="-169863" defTabSz="6842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198563" indent="-169863" defTabSz="6842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1463" indent="-169863" defTabSz="6842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1998663" indent="-169863" defTabSz="6842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5863" indent="-169863" defTabSz="6842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3063" indent="-169863" defTabSz="6842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0263" indent="-169863" defTabSz="6842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4213" rtl="0" eaLnBrk="1" fontAlgn="base" latinLnBrk="0" hangingPunct="1">
              <a:lnSpc>
                <a:spcPct val="90000"/>
              </a:lnSpc>
              <a:spcBef>
                <a:spcPts val="75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dirty="0">
                <a:ln>
                  <a:noFill/>
                </a:ln>
                <a:solidFill>
                  <a:srgbClr val="592B2F"/>
                </a:solidFill>
                <a:effectLst/>
                <a:uLnTx/>
                <a:uFillTx/>
                <a:latin typeface="Aptos" panose="020B0004020202020204" pitchFamily="34" charset="0"/>
                <a:ea typeface="+mn-ea"/>
                <a:cs typeface="Arial" panose="020B0604020202020204" pitchFamily="34" charset="0"/>
              </a:rPr>
              <a:t>Jo Koy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2A9BF9F2-0E7F-FC7F-EBA8-EA80AABA1701}"/>
              </a:ext>
            </a:extLst>
          </p:cNvPr>
          <p:cNvSpPr txBox="1">
            <a:spLocks noGrp="1" noChangeArrowheads="1"/>
          </p:cNvSpPr>
          <p:nvPr>
            <p:ph type="title" idx="4294967295"/>
          </p:nvPr>
        </p:nvSpPr>
        <p:spPr bwMode="auto">
          <a:xfrm>
            <a:off x="628650" y="365125"/>
            <a:ext cx="7886700" cy="13255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Characteristics of the </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Model Minority Myth (</a:t>
            </a:r>
            <a:r>
              <a:rPr kumimoji="0" lang="en-US" altLang="en-US" sz="3600" b="1" i="0" u="none" strike="noStrike" kern="1200" cap="none" spc="0" normalizeH="0" baseline="0" noProof="0" dirty="0" err="1">
                <a:ln>
                  <a:noFill/>
                </a:ln>
                <a:solidFill>
                  <a:srgbClr val="000000"/>
                </a:solidFill>
                <a:effectLst/>
                <a:uLnTx/>
                <a:uFillTx/>
                <a:latin typeface="Aptos" panose="020B0004020202020204" pitchFamily="34" charset="0"/>
                <a:ea typeface="+mn-ea"/>
                <a:cs typeface="+mn-cs"/>
              </a:rPr>
              <a:t>cont</a:t>
            </a:r>
            <a:r>
              <a:rPr kumimoji="0" lang="en-US" altLang="en-US" sz="36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a:t>
            </a:r>
          </a:p>
        </p:txBody>
      </p:sp>
      <p:sp>
        <p:nvSpPr>
          <p:cNvPr id="14339" name="TextBox 3">
            <a:extLst>
              <a:ext uri="{FF2B5EF4-FFF2-40B4-BE49-F238E27FC236}">
                <a16:creationId xmlns:a16="http://schemas.microsoft.com/office/drawing/2014/main" id="{A5D07B57-E382-E2DF-6096-4F9545DDB884}"/>
              </a:ext>
            </a:extLst>
          </p:cNvPr>
          <p:cNvSpPr txBox="1">
            <a:spLocks noChangeArrowheads="1"/>
          </p:cNvSpPr>
          <p:nvPr/>
        </p:nvSpPr>
        <p:spPr bwMode="auto">
          <a:xfrm>
            <a:off x="949325" y="2139950"/>
            <a:ext cx="7291388"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2400" dirty="0">
                <a:latin typeface="Aptos" panose="020B0004020202020204" pitchFamily="34" charset="0"/>
              </a:rPr>
              <a:t>The myth of the model minority is </a:t>
            </a:r>
            <a:r>
              <a:rPr lang="en-US" altLang="en-US" sz="2400" b="1" dirty="0">
                <a:solidFill>
                  <a:srgbClr val="FF0000"/>
                </a:solidFill>
                <a:latin typeface="Aptos" panose="020B0004020202020204" pitchFamily="34" charset="0"/>
              </a:rPr>
              <a:t>based in stereotypes</a:t>
            </a:r>
            <a:r>
              <a:rPr lang="en-US" altLang="en-US" sz="2400" dirty="0">
                <a:latin typeface="Aptos" panose="020B0004020202020204" pitchFamily="34" charset="0"/>
              </a:rPr>
              <a:t>.</a:t>
            </a:r>
          </a:p>
          <a:p>
            <a:pPr algn="just" eaLnBrk="1" hangingPunct="1">
              <a:lnSpc>
                <a:spcPct val="100000"/>
              </a:lnSpc>
              <a:spcBef>
                <a:spcPct val="0"/>
              </a:spcBef>
              <a:buFontTx/>
              <a:buNone/>
            </a:pPr>
            <a:endParaRPr lang="en-US" altLang="en-US" sz="2400" dirty="0">
              <a:latin typeface="Aptos" panose="020B0004020202020204" pitchFamily="34" charset="0"/>
            </a:endParaRPr>
          </a:p>
          <a:p>
            <a:pPr algn="just" eaLnBrk="1" hangingPunct="1">
              <a:lnSpc>
                <a:spcPct val="100000"/>
              </a:lnSpc>
              <a:spcBef>
                <a:spcPct val="0"/>
              </a:spcBef>
              <a:buFontTx/>
              <a:buNone/>
            </a:pPr>
            <a:r>
              <a:rPr lang="en-US" altLang="en-US" sz="2400" dirty="0">
                <a:latin typeface="Aptos" panose="020B0004020202020204" pitchFamily="34" charset="0"/>
              </a:rPr>
              <a:t>It </a:t>
            </a:r>
            <a:r>
              <a:rPr lang="en-US" altLang="en-US" sz="2400" b="1" dirty="0">
                <a:solidFill>
                  <a:srgbClr val="FF0000"/>
                </a:solidFill>
                <a:latin typeface="Aptos" panose="020B0004020202020204" pitchFamily="34" charset="0"/>
              </a:rPr>
              <a:t>perpetuates a narrative</a:t>
            </a:r>
            <a:r>
              <a:rPr lang="en-US" altLang="en-US" sz="2400" dirty="0">
                <a:latin typeface="Aptos" panose="020B0004020202020204" pitchFamily="34" charset="0"/>
              </a:rPr>
              <a:t> in which Asian American children are whiz kids or musical geniuses. Within the myth of the model minority, Tiger Moms force children to work harder and be better than everyone else, while nerdy, effeminate dads hold prestigious—but not leadership—positions in STEM industries like medicine and accounting.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C6637-E8A1-FD4C-ABF1-C4D77391B19F}"/>
              </a:ext>
            </a:extLst>
          </p:cNvPr>
          <p:cNvSpPr>
            <a:spLocks noGrp="1"/>
          </p:cNvSpPr>
          <p:nvPr>
            <p:ph type="title" idx="4294967295"/>
          </p:nvPr>
        </p:nvSpPr>
        <p:spPr>
          <a:xfrm>
            <a:off x="628650" y="-1325563"/>
            <a:ext cx="7886700" cy="1325563"/>
          </a:xfrm>
        </p:spPr>
        <p:txBody>
          <a:bodyPr vert="horz" wrap="square" lIns="91440" tIns="45720" rIns="91440" bIns="45720" numCol="1" anchor="b" anchorCtr="0" compatLnSpc="1">
            <a:prstTxWarp prst="textNoShape">
              <a:avLst/>
            </a:prstTxWarp>
          </a:bodyPr>
          <a:lstStyle/>
          <a:p>
            <a:r>
              <a:rPr lang="en-US" dirty="0"/>
              <a:t>Leadership gaps of employees by race &amp; ethnicity</a:t>
            </a:r>
          </a:p>
        </p:txBody>
      </p:sp>
      <p:pic>
        <p:nvPicPr>
          <p:cNvPr id="16386" name="Picture 2" descr="data table &quot;Leaderhip gaps of employees by race and ethnicity in fiscal year 2021&quot;">
            <a:extLst>
              <a:ext uri="{FF2B5EF4-FFF2-40B4-BE49-F238E27FC236}">
                <a16:creationId xmlns:a16="http://schemas.microsoft.com/office/drawing/2014/main" id="{3C1654B2-9CD6-AB9B-16E7-4C04749A98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3" y="635000"/>
            <a:ext cx="7839075" cy="556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B3C76932-00C0-5E84-036F-3C3F4F59F44D}"/>
              </a:ext>
              <a:ext uri="{C183D7F6-B498-43B3-948B-1728B52AA6E4}">
                <adec:decorative xmlns:adec="http://schemas.microsoft.com/office/drawing/2017/decorative" val="1"/>
              </a:ext>
            </a:extLst>
          </p:cNvPr>
          <p:cNvSpPr/>
          <p:nvPr/>
        </p:nvSpPr>
        <p:spPr>
          <a:xfrm>
            <a:off x="628650" y="3074988"/>
            <a:ext cx="7840663" cy="773112"/>
          </a:xfrm>
          <a:prstGeom prst="roundRect">
            <a:avLst/>
          </a:prstGeom>
          <a:noFill/>
          <a:ln w="38100">
            <a:solidFill>
              <a:srgbClr val="00535E"/>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F33D24F6-5217-6A4E-B31D-9E49C46B81B4}"/>
              </a:ext>
            </a:extLst>
          </p:cNvPr>
          <p:cNvSpPr txBox="1">
            <a:spLocks noGrp="1" noChangeArrowheads="1"/>
          </p:cNvSpPr>
          <p:nvPr>
            <p:ph type="title" idx="4294967295"/>
          </p:nvPr>
        </p:nvSpPr>
        <p:spPr bwMode="auto">
          <a:xfrm>
            <a:off x="628650" y="365125"/>
            <a:ext cx="7886700" cy="13255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Bamboo Ceiling</a:t>
            </a:r>
          </a:p>
        </p:txBody>
      </p:sp>
      <p:pic>
        <p:nvPicPr>
          <p:cNvPr id="18435" name="Picture 1" descr="graph titled Bamboo Ceiling displaying the number of  White, East Asian and South Asian CEOs per million people">
            <a:extLst>
              <a:ext uri="{FF2B5EF4-FFF2-40B4-BE49-F238E27FC236}">
                <a16:creationId xmlns:a16="http://schemas.microsoft.com/office/drawing/2014/main" id="{9672EFE6-5AA7-2689-6610-177EA03691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4825"/>
            <a:ext cx="914400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1790</TotalTime>
  <Words>1870</Words>
  <Application>Microsoft Office PowerPoint</Application>
  <PresentationFormat>On-screen Show (4:3)</PresentationFormat>
  <Paragraphs>135</Paragraphs>
  <Slides>25</Slides>
  <Notes>19</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Aptos</vt:lpstr>
      <vt:lpstr>Arial</vt:lpstr>
      <vt:lpstr>Calibri</vt:lpstr>
      <vt:lpstr>Calibri Light</vt:lpstr>
      <vt:lpstr>Crimson Text</vt:lpstr>
      <vt:lpstr>Inter</vt:lpstr>
      <vt:lpstr>p22-underground</vt:lpstr>
      <vt:lpstr>proxima-nova</vt:lpstr>
      <vt:lpstr>PublicoText</vt:lpstr>
      <vt:lpstr>Tw Cen MT</vt:lpstr>
      <vt:lpstr>Webdings</vt:lpstr>
      <vt:lpstr>Office Theme</vt:lpstr>
      <vt:lpstr>Model Minority Myth</vt:lpstr>
      <vt:lpstr>Today’s Goals</vt:lpstr>
      <vt:lpstr>Model Minority – Origin </vt:lpstr>
      <vt:lpstr>Model Minority – Defined </vt:lpstr>
      <vt:lpstr>Characteristics of the  Model Minority Myth</vt:lpstr>
      <vt:lpstr>Jo Koy</vt:lpstr>
      <vt:lpstr>Characteristics of the  Model Minority Myth (cont)</vt:lpstr>
      <vt:lpstr>Leadership gaps of employees by race &amp; ethnicity</vt:lpstr>
      <vt:lpstr>Bamboo Ceiling</vt:lpstr>
      <vt:lpstr>Brave Space by Beth Strano</vt:lpstr>
      <vt:lpstr>Discussion Time 1</vt:lpstr>
      <vt:lpstr>Goal No. 2</vt:lpstr>
      <vt:lpstr>Microaggressions</vt:lpstr>
      <vt:lpstr>We aren’t just ONE group</vt:lpstr>
      <vt:lpstr>Crazy Rich Asians We aren’t just ONE group</vt:lpstr>
      <vt:lpstr>Education &amp; income of Asian-Americans</vt:lpstr>
      <vt:lpstr>Impact of immigration laws</vt:lpstr>
      <vt:lpstr>Discussion Time 2</vt:lpstr>
      <vt:lpstr>Goal No. 3</vt:lpstr>
      <vt:lpstr>Rise in anti-Asian hate crimes</vt:lpstr>
      <vt:lpstr>What can I/we do? </vt:lpstr>
      <vt:lpstr>Stop using Asians as a “wedge”</vt:lpstr>
      <vt:lpstr>Discussion Time 3</vt:lpstr>
      <vt:lpstr>Be proud of who you are</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Minority Myth</dc:title>
  <dc:creator>Mendoza, Jim (DRS)</dc:creator>
  <cp:lastModifiedBy>Stephens, Amanda (OFM)</cp:lastModifiedBy>
  <cp:revision>28</cp:revision>
  <dcterms:created xsi:type="dcterms:W3CDTF">2023-10-20T21:51:33Z</dcterms:created>
  <dcterms:modified xsi:type="dcterms:W3CDTF">2024-06-06T17:51:25Z</dcterms:modified>
</cp:coreProperties>
</file>