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7.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8.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9.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10.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11.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12.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13.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14.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1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16.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17.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18.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19.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20.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notesSlides/notesSlide21.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notesSlides/notesSlide22.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23.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notesSlides/notesSlide24.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notesSlides/notesSlide25.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notesSlides/notesSlide26.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notesSlides/notesSlide27.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notesSlides/notesSlide28.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notesSlides/notesSlide29.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notesSlides/notesSlide30.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notesSlides/notesSlide31.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notesSlides/notesSlide32.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notesSlides/notesSlide33.xml" ContentType="application/vnd.openxmlformats-officedocument.presentationml.notesSlide+xml"/>
  <Override PartName="/ppt/tags/tag67.xml" ContentType="application/vnd.openxmlformats-officedocument.presentationml.tags+xml"/>
  <Override PartName="/ppt/tags/tag68.xml" ContentType="application/vnd.openxmlformats-officedocument.presentationml.tags+xml"/>
  <Override PartName="/ppt/notesSlides/notesSlide34.xml" ContentType="application/vnd.openxmlformats-officedocument.presentationml.notesSlide+xml"/>
  <Override PartName="/ppt/tags/tag69.xml" ContentType="application/vnd.openxmlformats-officedocument.presentationml.tags+xml"/>
  <Override PartName="/ppt/tags/tag70.xml" ContentType="application/vnd.openxmlformats-officedocument.presentationml.tags+xml"/>
  <Override PartName="/ppt/notesSlides/notesSlide35.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notesSlides/notesSlide36.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notesSlides/notesSlide37.xml" ContentType="application/vnd.openxmlformats-officedocument.presentationml.notesSlide+xml"/>
  <Override PartName="/ppt/tags/tag75.xml" ContentType="application/vnd.openxmlformats-officedocument.presentationml.tags+xml"/>
  <Override PartName="/ppt/tags/tag76.xml" ContentType="application/vnd.openxmlformats-officedocument.presentationml.tags+xml"/>
  <Override PartName="/ppt/notesSlides/notesSlide38.xml" ContentType="application/vnd.openxmlformats-officedocument.presentationml.notesSlide+xml"/>
  <Override PartName="/ppt/tags/tag77.xml" ContentType="application/vnd.openxmlformats-officedocument.presentationml.tags+xml"/>
  <Override PartName="/ppt/tags/tag78.xml" ContentType="application/vnd.openxmlformats-officedocument.presentationml.tags+xml"/>
  <Override PartName="/ppt/notesSlides/notesSlide39.xml" ContentType="application/vnd.openxmlformats-officedocument.presentationml.notesSlide+xml"/>
  <Override PartName="/ppt/tags/tag79.xml" ContentType="application/vnd.openxmlformats-officedocument.presentationml.tags+xml"/>
  <Override PartName="/ppt/tags/tag80.xml" ContentType="application/vnd.openxmlformats-officedocument.presentationml.tags+xml"/>
  <Override PartName="/ppt/notesSlides/notesSlide40.xml" ContentType="application/vnd.openxmlformats-officedocument.presentationml.notesSlide+xml"/>
  <Override PartName="/ppt/tags/tag81.xml" ContentType="application/vnd.openxmlformats-officedocument.presentationml.tags+xml"/>
  <Override PartName="/ppt/tags/tag82.xml" ContentType="application/vnd.openxmlformats-officedocument.presentationml.tags+xml"/>
  <Override PartName="/ppt/notesSlides/notesSlide41.xml" ContentType="application/vnd.openxmlformats-officedocument.presentationml.notesSlide+xml"/>
  <Override PartName="/ppt/tags/tag83.xml" ContentType="application/vnd.openxmlformats-officedocument.presentationml.tags+xml"/>
  <Override PartName="/ppt/tags/tag84.xml" ContentType="application/vnd.openxmlformats-officedocument.presentationml.tags+xml"/>
  <Override PartName="/ppt/notesSlides/notesSlide42.xml" ContentType="application/vnd.openxmlformats-officedocument.presentationml.notesSlide+xml"/>
  <Override PartName="/ppt/tags/tag85.xml" ContentType="application/vnd.openxmlformats-officedocument.presentationml.tags+xml"/>
  <Override PartName="/ppt/tags/tag86.xml" ContentType="application/vnd.openxmlformats-officedocument.presentationml.tags+xml"/>
  <Override PartName="/ppt/notesSlides/notesSlide43.xml" ContentType="application/vnd.openxmlformats-officedocument.presentationml.notesSlide+xml"/>
  <Override PartName="/ppt/tags/tag87.xml" ContentType="application/vnd.openxmlformats-officedocument.presentationml.tags+xml"/>
  <Override PartName="/ppt/tags/tag88.xml" ContentType="application/vnd.openxmlformats-officedocument.presentationml.tags+xml"/>
  <Override PartName="/ppt/notesSlides/notesSlide44.xml" ContentType="application/vnd.openxmlformats-officedocument.presentationml.notesSlide+xml"/>
  <Override PartName="/ppt/tags/tag89.xml" ContentType="application/vnd.openxmlformats-officedocument.presentationml.tags+xml"/>
  <Override PartName="/ppt/tags/tag90.xml" ContentType="application/vnd.openxmlformats-officedocument.presentationml.tags+xml"/>
  <Override PartName="/ppt/notesSlides/notesSlide45.xml" ContentType="application/vnd.openxmlformats-officedocument.presentationml.notesSlide+xml"/>
  <Override PartName="/ppt/tags/tag91.xml" ContentType="application/vnd.openxmlformats-officedocument.presentationml.tags+xml"/>
  <Override PartName="/ppt/tags/tag92.xml" ContentType="application/vnd.openxmlformats-officedocument.presentationml.tags+xml"/>
  <Override PartName="/ppt/notesSlides/notesSlide46.xml" ContentType="application/vnd.openxmlformats-officedocument.presentationml.notesSlide+xml"/>
  <Override PartName="/ppt/tags/tag9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8"/>
  </p:notesMasterIdLst>
  <p:sldIdLst>
    <p:sldId id="258" r:id="rId2"/>
    <p:sldId id="307" r:id="rId3"/>
    <p:sldId id="260" r:id="rId4"/>
    <p:sldId id="261" r:id="rId5"/>
    <p:sldId id="31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6" r:id="rId27"/>
    <p:sldId id="284" r:id="rId28"/>
    <p:sldId id="285" r:id="rId29"/>
    <p:sldId id="287" r:id="rId30"/>
    <p:sldId id="291" r:id="rId31"/>
    <p:sldId id="290" r:id="rId32"/>
    <p:sldId id="293" r:id="rId33"/>
    <p:sldId id="294" r:id="rId34"/>
    <p:sldId id="295" r:id="rId35"/>
    <p:sldId id="289" r:id="rId36"/>
    <p:sldId id="296" r:id="rId37"/>
    <p:sldId id="292" r:id="rId38"/>
    <p:sldId id="308" r:id="rId39"/>
    <p:sldId id="299" r:id="rId40"/>
    <p:sldId id="300" r:id="rId41"/>
    <p:sldId id="301" r:id="rId42"/>
    <p:sldId id="304" r:id="rId43"/>
    <p:sldId id="309" r:id="rId44"/>
    <p:sldId id="303" r:id="rId45"/>
    <p:sldId id="305" r:id="rId46"/>
    <p:sldId id="306" r:id="rId47"/>
  </p:sldIdLst>
  <p:sldSz cx="9144000" cy="6858000" type="screen4x3"/>
  <p:notesSz cx="7010400" cy="92964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72" autoAdjust="0"/>
    <p:restoredTop sz="40328" autoAdjust="0"/>
  </p:normalViewPr>
  <p:slideViewPr>
    <p:cSldViewPr snapToGrid="0">
      <p:cViewPr varScale="1">
        <p:scale>
          <a:sx n="29" d="100"/>
          <a:sy n="29" d="100"/>
        </p:scale>
        <p:origin x="2622" y="54"/>
      </p:cViewPr>
      <p:guideLst/>
    </p:cSldViewPr>
  </p:slideViewPr>
  <p:notesTextViewPr>
    <p:cViewPr>
      <p:scale>
        <a:sx n="1" d="1"/>
        <a:sy n="1" d="1"/>
      </p:scale>
      <p:origin x="0" y="0"/>
    </p:cViewPr>
  </p:notesTextViewPr>
  <p:notesViewPr>
    <p:cSldViewPr snapToGrid="0">
      <p:cViewPr>
        <p:scale>
          <a:sx n="100" d="100"/>
          <a:sy n="100" d="100"/>
        </p:scale>
        <p:origin x="1134" y="-108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A36CA1E-50FC-4D25-8264-7E12359EB922}" type="datetimeFigureOut">
              <a:rPr lang="en-US" smtClean="0"/>
              <a:t>11/13/2017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8C0AC90-D986-4A65-830C-C46446E95FBF}" type="slidenum">
              <a:rPr lang="en-US" smtClean="0"/>
              <a:t>‹#›</a:t>
            </a:fld>
            <a:endParaRPr lang="en-US"/>
          </a:p>
        </p:txBody>
      </p:sp>
    </p:spTree>
    <p:extLst>
      <p:ext uri="{BB962C8B-B14F-4D97-AF65-F5344CB8AC3E}">
        <p14:creationId xmlns:p14="http://schemas.microsoft.com/office/powerpoint/2010/main" val="4109416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tags" Target="../tags/tag21.xml"/></Relationships>
</file>

<file path=ppt/notesSlides/_rels/notesSlide1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tags" Target="../tags/tag23.xml"/></Relationships>
</file>

<file path=ppt/notesSlides/_rels/notesSlide12.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ags" Target="../tags/tag25.xml"/></Relationships>
</file>

<file path=ppt/notesSlides/_rels/notesSlide13.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notesMaster" Target="../notesMasters/notesMaster1.xml"/><Relationship Id="rId1" Type="http://schemas.openxmlformats.org/officeDocument/2006/relationships/tags" Target="../tags/tag27.xml"/></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notesMaster" Target="../notesMasters/notesMaster1.xml"/><Relationship Id="rId1" Type="http://schemas.openxmlformats.org/officeDocument/2006/relationships/tags" Target="../tags/tag29.xml"/></Relationships>
</file>

<file path=ppt/notesSlides/_rels/notesSlide15.xml.rels><?xml version="1.0" encoding="UTF-8" standalone="yes"?>
<Relationships xmlns="http://schemas.openxmlformats.org/package/2006/relationships"><Relationship Id="rId3" Type="http://schemas.openxmlformats.org/officeDocument/2006/relationships/slide" Target="../slides/slide15.xml"/><Relationship Id="rId2" Type="http://schemas.openxmlformats.org/officeDocument/2006/relationships/notesMaster" Target="../notesMasters/notesMaster1.xml"/><Relationship Id="rId1" Type="http://schemas.openxmlformats.org/officeDocument/2006/relationships/tags" Target="../tags/tag31.xml"/></Relationships>
</file>

<file path=ppt/notesSlides/_rels/notesSlide16.xml.rels><?xml version="1.0" encoding="UTF-8" standalone="yes"?>
<Relationships xmlns="http://schemas.openxmlformats.org/package/2006/relationships"><Relationship Id="rId3" Type="http://schemas.openxmlformats.org/officeDocument/2006/relationships/slide" Target="../slides/slide16.xml"/><Relationship Id="rId2" Type="http://schemas.openxmlformats.org/officeDocument/2006/relationships/notesMaster" Target="../notesMasters/notesMaster1.xml"/><Relationship Id="rId1" Type="http://schemas.openxmlformats.org/officeDocument/2006/relationships/tags" Target="../tags/tag33.xml"/></Relationships>
</file>

<file path=ppt/notesSlides/_rels/notesSlide17.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notesMaster" Target="../notesMasters/notesMaster1.xml"/><Relationship Id="rId1" Type="http://schemas.openxmlformats.org/officeDocument/2006/relationships/tags" Target="../tags/tag35.xml"/></Relationships>
</file>

<file path=ppt/notesSlides/_rels/notesSlide18.xml.rels><?xml version="1.0" encoding="UTF-8" standalone="yes"?>
<Relationships xmlns="http://schemas.openxmlformats.org/package/2006/relationships"><Relationship Id="rId3" Type="http://schemas.openxmlformats.org/officeDocument/2006/relationships/slide" Target="../slides/slide18.xml"/><Relationship Id="rId2" Type="http://schemas.openxmlformats.org/officeDocument/2006/relationships/notesMaster" Target="../notesMasters/notesMaster1.xml"/><Relationship Id="rId1" Type="http://schemas.openxmlformats.org/officeDocument/2006/relationships/tags" Target="../tags/tag37.xml"/></Relationships>
</file>

<file path=ppt/notesSlides/_rels/notesSlide19.xml.rels><?xml version="1.0" encoding="UTF-8" standalone="yes"?>
<Relationships xmlns="http://schemas.openxmlformats.org/package/2006/relationships"><Relationship Id="rId3" Type="http://schemas.openxmlformats.org/officeDocument/2006/relationships/slide" Target="../slides/slide19.xml"/><Relationship Id="rId2" Type="http://schemas.openxmlformats.org/officeDocument/2006/relationships/notesMaster" Target="../notesMasters/notesMaster1.xml"/><Relationship Id="rId1" Type="http://schemas.openxmlformats.org/officeDocument/2006/relationships/tags" Target="../tags/tag39.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20.xml.rels><?xml version="1.0" encoding="UTF-8" standalone="yes"?>
<Relationships xmlns="http://schemas.openxmlformats.org/package/2006/relationships"><Relationship Id="rId3" Type="http://schemas.openxmlformats.org/officeDocument/2006/relationships/slide" Target="../slides/slide20.xml"/><Relationship Id="rId2" Type="http://schemas.openxmlformats.org/officeDocument/2006/relationships/notesMaster" Target="../notesMasters/notesMaster1.xml"/><Relationship Id="rId1" Type="http://schemas.openxmlformats.org/officeDocument/2006/relationships/tags" Target="../tags/tag41.xml"/></Relationships>
</file>

<file path=ppt/notesSlides/_rels/notesSlide21.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notesMaster" Target="../notesMasters/notesMaster1.xml"/><Relationship Id="rId1" Type="http://schemas.openxmlformats.org/officeDocument/2006/relationships/tags" Target="../tags/tag43.xml"/></Relationships>
</file>

<file path=ppt/notesSlides/_rels/notesSlide22.xml.rels><?xml version="1.0" encoding="UTF-8" standalone="yes"?>
<Relationships xmlns="http://schemas.openxmlformats.org/package/2006/relationships"><Relationship Id="rId3" Type="http://schemas.openxmlformats.org/officeDocument/2006/relationships/slide" Target="../slides/slide22.xml"/><Relationship Id="rId2" Type="http://schemas.openxmlformats.org/officeDocument/2006/relationships/notesMaster" Target="../notesMasters/notesMaster1.xml"/><Relationship Id="rId1" Type="http://schemas.openxmlformats.org/officeDocument/2006/relationships/tags" Target="../tags/tag45.xml"/></Relationships>
</file>

<file path=ppt/notesSlides/_rels/notesSlide23.xml.rels><?xml version="1.0" encoding="UTF-8" standalone="yes"?>
<Relationships xmlns="http://schemas.openxmlformats.org/package/2006/relationships"><Relationship Id="rId3" Type="http://schemas.openxmlformats.org/officeDocument/2006/relationships/slide" Target="../slides/slide23.xml"/><Relationship Id="rId2" Type="http://schemas.openxmlformats.org/officeDocument/2006/relationships/notesMaster" Target="../notesMasters/notesMaster1.xml"/><Relationship Id="rId1" Type="http://schemas.openxmlformats.org/officeDocument/2006/relationships/tags" Target="../tags/tag47.xml"/></Relationships>
</file>

<file path=ppt/notesSlides/_rels/notesSlide24.xml.rels><?xml version="1.0" encoding="UTF-8" standalone="yes"?>
<Relationships xmlns="http://schemas.openxmlformats.org/package/2006/relationships"><Relationship Id="rId3" Type="http://schemas.openxmlformats.org/officeDocument/2006/relationships/slide" Target="../slides/slide24.xml"/><Relationship Id="rId2" Type="http://schemas.openxmlformats.org/officeDocument/2006/relationships/notesMaster" Target="../notesMasters/notesMaster1.xml"/><Relationship Id="rId1" Type="http://schemas.openxmlformats.org/officeDocument/2006/relationships/tags" Target="../tags/tag49.xml"/></Relationships>
</file>

<file path=ppt/notesSlides/_rels/notesSlide25.xml.rels><?xml version="1.0" encoding="UTF-8" standalone="yes"?>
<Relationships xmlns="http://schemas.openxmlformats.org/package/2006/relationships"><Relationship Id="rId3" Type="http://schemas.openxmlformats.org/officeDocument/2006/relationships/slide" Target="../slides/slide25.xml"/><Relationship Id="rId2" Type="http://schemas.openxmlformats.org/officeDocument/2006/relationships/notesMaster" Target="../notesMasters/notesMaster1.xml"/><Relationship Id="rId1" Type="http://schemas.openxmlformats.org/officeDocument/2006/relationships/tags" Target="../tags/tag51.xml"/></Relationships>
</file>

<file path=ppt/notesSlides/_rels/notesSlide26.xml.rels><?xml version="1.0" encoding="UTF-8" standalone="yes"?>
<Relationships xmlns="http://schemas.openxmlformats.org/package/2006/relationships"><Relationship Id="rId3" Type="http://schemas.openxmlformats.org/officeDocument/2006/relationships/slide" Target="../slides/slide26.xml"/><Relationship Id="rId2" Type="http://schemas.openxmlformats.org/officeDocument/2006/relationships/notesMaster" Target="../notesMasters/notesMaster1.xml"/><Relationship Id="rId1" Type="http://schemas.openxmlformats.org/officeDocument/2006/relationships/tags" Target="../tags/tag53.xml"/></Relationships>
</file>

<file path=ppt/notesSlides/_rels/notesSlide27.xml.rels><?xml version="1.0" encoding="UTF-8" standalone="yes"?>
<Relationships xmlns="http://schemas.openxmlformats.org/package/2006/relationships"><Relationship Id="rId3" Type="http://schemas.openxmlformats.org/officeDocument/2006/relationships/slide" Target="../slides/slide27.xml"/><Relationship Id="rId2" Type="http://schemas.openxmlformats.org/officeDocument/2006/relationships/notesMaster" Target="../notesMasters/notesMaster1.xml"/><Relationship Id="rId1" Type="http://schemas.openxmlformats.org/officeDocument/2006/relationships/tags" Target="../tags/tag55.xml"/></Relationships>
</file>

<file path=ppt/notesSlides/_rels/notesSlide28.xml.rels><?xml version="1.0" encoding="UTF-8" standalone="yes"?>
<Relationships xmlns="http://schemas.openxmlformats.org/package/2006/relationships"><Relationship Id="rId3" Type="http://schemas.openxmlformats.org/officeDocument/2006/relationships/slide" Target="../slides/slide28.xml"/><Relationship Id="rId2" Type="http://schemas.openxmlformats.org/officeDocument/2006/relationships/notesMaster" Target="../notesMasters/notesMaster1.xml"/><Relationship Id="rId1" Type="http://schemas.openxmlformats.org/officeDocument/2006/relationships/tags" Target="../tags/tag57.xml"/></Relationships>
</file>

<file path=ppt/notesSlides/_rels/notesSlide29.xml.rels><?xml version="1.0" encoding="UTF-8" standalone="yes"?>
<Relationships xmlns="http://schemas.openxmlformats.org/package/2006/relationships"><Relationship Id="rId3" Type="http://schemas.openxmlformats.org/officeDocument/2006/relationships/slide" Target="../slides/slide29.xml"/><Relationship Id="rId2" Type="http://schemas.openxmlformats.org/officeDocument/2006/relationships/notesMaster" Target="../notesMasters/notesMaster1.xml"/><Relationship Id="rId1" Type="http://schemas.openxmlformats.org/officeDocument/2006/relationships/tags" Target="../tags/tag59.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30.xml.rels><?xml version="1.0" encoding="UTF-8" standalone="yes"?>
<Relationships xmlns="http://schemas.openxmlformats.org/package/2006/relationships"><Relationship Id="rId3" Type="http://schemas.openxmlformats.org/officeDocument/2006/relationships/slide" Target="../slides/slide30.xml"/><Relationship Id="rId2" Type="http://schemas.openxmlformats.org/officeDocument/2006/relationships/notesMaster" Target="../notesMasters/notesMaster1.xml"/><Relationship Id="rId1" Type="http://schemas.openxmlformats.org/officeDocument/2006/relationships/tags" Target="../tags/tag61.xml"/></Relationships>
</file>

<file path=ppt/notesSlides/_rels/notesSlide31.xml.rels><?xml version="1.0" encoding="UTF-8" standalone="yes"?>
<Relationships xmlns="http://schemas.openxmlformats.org/package/2006/relationships"><Relationship Id="rId3" Type="http://schemas.openxmlformats.org/officeDocument/2006/relationships/slide" Target="../slides/slide31.xml"/><Relationship Id="rId2" Type="http://schemas.openxmlformats.org/officeDocument/2006/relationships/notesMaster" Target="../notesMasters/notesMaster1.xml"/><Relationship Id="rId1" Type="http://schemas.openxmlformats.org/officeDocument/2006/relationships/tags" Target="../tags/tag63.xml"/></Relationships>
</file>

<file path=ppt/notesSlides/_rels/notesSlide32.xml.rels><?xml version="1.0" encoding="UTF-8" standalone="yes"?>
<Relationships xmlns="http://schemas.openxmlformats.org/package/2006/relationships"><Relationship Id="rId3" Type="http://schemas.openxmlformats.org/officeDocument/2006/relationships/slide" Target="../slides/slide32.xml"/><Relationship Id="rId2" Type="http://schemas.openxmlformats.org/officeDocument/2006/relationships/notesMaster" Target="../notesMasters/notesMaster1.xml"/><Relationship Id="rId1" Type="http://schemas.openxmlformats.org/officeDocument/2006/relationships/tags" Target="../tags/tag65.xml"/></Relationships>
</file>

<file path=ppt/notesSlides/_rels/notesSlide33.xml.rels><?xml version="1.0" encoding="UTF-8" standalone="yes"?>
<Relationships xmlns="http://schemas.openxmlformats.org/package/2006/relationships"><Relationship Id="rId3" Type="http://schemas.openxmlformats.org/officeDocument/2006/relationships/slide" Target="../slides/slide33.xml"/><Relationship Id="rId2" Type="http://schemas.openxmlformats.org/officeDocument/2006/relationships/notesMaster" Target="../notesMasters/notesMaster1.xml"/><Relationship Id="rId1" Type="http://schemas.openxmlformats.org/officeDocument/2006/relationships/tags" Target="../tags/tag67.xml"/></Relationships>
</file>

<file path=ppt/notesSlides/_rels/notesSlide34.xml.rels><?xml version="1.0" encoding="UTF-8" standalone="yes"?>
<Relationships xmlns="http://schemas.openxmlformats.org/package/2006/relationships"><Relationship Id="rId3" Type="http://schemas.openxmlformats.org/officeDocument/2006/relationships/slide" Target="../slides/slide34.xml"/><Relationship Id="rId2" Type="http://schemas.openxmlformats.org/officeDocument/2006/relationships/notesMaster" Target="../notesMasters/notesMaster1.xml"/><Relationship Id="rId1" Type="http://schemas.openxmlformats.org/officeDocument/2006/relationships/tags" Target="../tags/tag69.xml"/></Relationships>
</file>

<file path=ppt/notesSlides/_rels/notesSlide35.xml.rels><?xml version="1.0" encoding="UTF-8" standalone="yes"?>
<Relationships xmlns="http://schemas.openxmlformats.org/package/2006/relationships"><Relationship Id="rId3" Type="http://schemas.openxmlformats.org/officeDocument/2006/relationships/slide" Target="../slides/slide35.xml"/><Relationship Id="rId2" Type="http://schemas.openxmlformats.org/officeDocument/2006/relationships/notesMaster" Target="../notesMasters/notesMaster1.xml"/><Relationship Id="rId1" Type="http://schemas.openxmlformats.org/officeDocument/2006/relationships/tags" Target="../tags/tag71.xml"/></Relationships>
</file>

<file path=ppt/notesSlides/_rels/notesSlide36.xml.rels><?xml version="1.0" encoding="UTF-8" standalone="yes"?>
<Relationships xmlns="http://schemas.openxmlformats.org/package/2006/relationships"><Relationship Id="rId3" Type="http://schemas.openxmlformats.org/officeDocument/2006/relationships/slide" Target="../slides/slide36.xml"/><Relationship Id="rId2" Type="http://schemas.openxmlformats.org/officeDocument/2006/relationships/notesMaster" Target="../notesMasters/notesMaster1.xml"/><Relationship Id="rId1" Type="http://schemas.openxmlformats.org/officeDocument/2006/relationships/tags" Target="../tags/tag73.xml"/></Relationships>
</file>

<file path=ppt/notesSlides/_rels/notesSlide37.xml.rels><?xml version="1.0" encoding="UTF-8" standalone="yes"?>
<Relationships xmlns="http://schemas.openxmlformats.org/package/2006/relationships"><Relationship Id="rId3" Type="http://schemas.openxmlformats.org/officeDocument/2006/relationships/slide" Target="../slides/slide37.xml"/><Relationship Id="rId2" Type="http://schemas.openxmlformats.org/officeDocument/2006/relationships/notesMaster" Target="../notesMasters/notesMaster1.xml"/><Relationship Id="rId1" Type="http://schemas.openxmlformats.org/officeDocument/2006/relationships/tags" Target="../tags/tag75.xml"/></Relationships>
</file>

<file path=ppt/notesSlides/_rels/notesSlide38.xml.rels><?xml version="1.0" encoding="UTF-8" standalone="yes"?>
<Relationships xmlns="http://schemas.openxmlformats.org/package/2006/relationships"><Relationship Id="rId3" Type="http://schemas.openxmlformats.org/officeDocument/2006/relationships/slide" Target="../slides/slide38.xml"/><Relationship Id="rId2" Type="http://schemas.openxmlformats.org/officeDocument/2006/relationships/notesMaster" Target="../notesMasters/notesMaster1.xml"/><Relationship Id="rId1" Type="http://schemas.openxmlformats.org/officeDocument/2006/relationships/tags" Target="../tags/tag77.xml"/></Relationships>
</file>

<file path=ppt/notesSlides/_rels/notesSlide39.xml.rels><?xml version="1.0" encoding="UTF-8" standalone="yes"?>
<Relationships xmlns="http://schemas.openxmlformats.org/package/2006/relationships"><Relationship Id="rId3" Type="http://schemas.openxmlformats.org/officeDocument/2006/relationships/slide" Target="../slides/slide39.xml"/><Relationship Id="rId2" Type="http://schemas.openxmlformats.org/officeDocument/2006/relationships/notesMaster" Target="../notesMasters/notesMaster1.xml"/><Relationship Id="rId1" Type="http://schemas.openxmlformats.org/officeDocument/2006/relationships/tags" Target="../tags/tag79.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9.xml"/></Relationships>
</file>

<file path=ppt/notesSlides/_rels/notesSlide40.xml.rels><?xml version="1.0" encoding="UTF-8" standalone="yes"?>
<Relationships xmlns="http://schemas.openxmlformats.org/package/2006/relationships"><Relationship Id="rId3" Type="http://schemas.openxmlformats.org/officeDocument/2006/relationships/slide" Target="../slides/slide40.xml"/><Relationship Id="rId2" Type="http://schemas.openxmlformats.org/officeDocument/2006/relationships/notesMaster" Target="../notesMasters/notesMaster1.xml"/><Relationship Id="rId1" Type="http://schemas.openxmlformats.org/officeDocument/2006/relationships/tags" Target="../tags/tag81.xml"/></Relationships>
</file>

<file path=ppt/notesSlides/_rels/notesSlide41.xml.rels><?xml version="1.0" encoding="UTF-8" standalone="yes"?>
<Relationships xmlns="http://schemas.openxmlformats.org/package/2006/relationships"><Relationship Id="rId3" Type="http://schemas.openxmlformats.org/officeDocument/2006/relationships/slide" Target="../slides/slide41.xml"/><Relationship Id="rId2" Type="http://schemas.openxmlformats.org/officeDocument/2006/relationships/notesMaster" Target="../notesMasters/notesMaster1.xml"/><Relationship Id="rId1" Type="http://schemas.openxmlformats.org/officeDocument/2006/relationships/tags" Target="../tags/tag83.xml"/></Relationships>
</file>

<file path=ppt/notesSlides/_rels/notesSlide42.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notesMaster" Target="../notesMasters/notesMaster1.xml"/><Relationship Id="rId1" Type="http://schemas.openxmlformats.org/officeDocument/2006/relationships/tags" Target="../tags/tag85.xml"/></Relationships>
</file>

<file path=ppt/notesSlides/_rels/notesSlide43.xml.rels><?xml version="1.0" encoding="UTF-8" standalone="yes"?>
<Relationships xmlns="http://schemas.openxmlformats.org/package/2006/relationships"><Relationship Id="rId3" Type="http://schemas.openxmlformats.org/officeDocument/2006/relationships/slide" Target="../slides/slide43.xml"/><Relationship Id="rId2" Type="http://schemas.openxmlformats.org/officeDocument/2006/relationships/notesMaster" Target="../notesMasters/notesMaster1.xml"/><Relationship Id="rId1" Type="http://schemas.openxmlformats.org/officeDocument/2006/relationships/tags" Target="../tags/tag87.xml"/></Relationships>
</file>

<file path=ppt/notesSlides/_rels/notesSlide44.xml.rels><?xml version="1.0" encoding="UTF-8" standalone="yes"?>
<Relationships xmlns="http://schemas.openxmlformats.org/package/2006/relationships"><Relationship Id="rId3" Type="http://schemas.openxmlformats.org/officeDocument/2006/relationships/slide" Target="../slides/slide44.xml"/><Relationship Id="rId2" Type="http://schemas.openxmlformats.org/officeDocument/2006/relationships/notesMaster" Target="../notesMasters/notesMaster1.xml"/><Relationship Id="rId1" Type="http://schemas.openxmlformats.org/officeDocument/2006/relationships/tags" Target="../tags/tag89.xml"/></Relationships>
</file>

<file path=ppt/notesSlides/_rels/notesSlide45.xml.rels><?xml version="1.0" encoding="UTF-8" standalone="yes"?>
<Relationships xmlns="http://schemas.openxmlformats.org/package/2006/relationships"><Relationship Id="rId3" Type="http://schemas.openxmlformats.org/officeDocument/2006/relationships/slide" Target="../slides/slide45.xml"/><Relationship Id="rId2" Type="http://schemas.openxmlformats.org/officeDocument/2006/relationships/notesMaster" Target="../notesMasters/notesMaster1.xml"/><Relationship Id="rId1" Type="http://schemas.openxmlformats.org/officeDocument/2006/relationships/tags" Target="../tags/tag91.xml"/></Relationships>
</file>

<file path=ppt/notesSlides/_rels/notesSlide46.xml.rels><?xml version="1.0" encoding="UTF-8" standalone="yes"?>
<Relationships xmlns="http://schemas.openxmlformats.org/package/2006/relationships"><Relationship Id="rId3" Type="http://schemas.openxmlformats.org/officeDocument/2006/relationships/slide" Target="../slides/slide46.xml"/><Relationship Id="rId2" Type="http://schemas.openxmlformats.org/officeDocument/2006/relationships/notesMaster" Target="../notesMasters/notesMaster1.xml"/><Relationship Id="rId1" Type="http://schemas.openxmlformats.org/officeDocument/2006/relationships/tags" Target="../tags/tag93.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13.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15.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17.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ags" Target="../tags/tag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i="1" dirty="0" smtClean="0">
                <a:latin typeface="Arial" panose="020B0604020202020204" pitchFamily="34" charset="0"/>
                <a:cs typeface="Arial" panose="020B0604020202020204" pitchFamily="34" charset="0"/>
              </a:rPr>
              <a:t>Welcome to the Office of Financial Management</a:t>
            </a:r>
            <a:r>
              <a:rPr lang="en-US" sz="1200" b="1" i="1" baseline="0" dirty="0" smtClean="0">
                <a:latin typeface="Arial" panose="020B0604020202020204" pitchFamily="34" charset="0"/>
                <a:cs typeface="Arial" panose="020B0604020202020204" pitchFamily="34" charset="0"/>
              </a:rPr>
              <a:t> census administrator training.  </a:t>
            </a:r>
            <a:endParaRPr lang="en-US" sz="1200" b="1" i="1" dirty="0" smtClean="0">
              <a:latin typeface="Arial" panose="020B0604020202020204" pitchFamily="34" charset="0"/>
              <a:cs typeface="Arial" panose="020B0604020202020204" pitchFamily="34" charset="0"/>
            </a:endParaRPr>
          </a:p>
          <a:p>
            <a:pPr marL="55562" indent="0">
              <a:lnSpc>
                <a:spcPct val="100000"/>
              </a:lnSpc>
              <a:buNone/>
            </a:pPr>
            <a:endParaRPr lang="en-US" dirty="0" smtClean="0">
              <a:latin typeface="Arial" panose="020B0604020202020204" pitchFamily="34" charset="0"/>
              <a:cs typeface="Arial" panose="020B0604020202020204" pitchFamily="34" charset="0"/>
            </a:endParaRPr>
          </a:p>
          <a:p>
            <a:pPr>
              <a:lnSpc>
                <a:spcPct val="100000"/>
              </a:lnSpc>
              <a:buFont typeface="Arial" panose="020B0604020202020204" pitchFamily="34" charset="0"/>
              <a:buNone/>
            </a:pPr>
            <a:r>
              <a:rPr lang="en-US" dirty="0" smtClean="0">
                <a:latin typeface="Arial" panose="020B0604020202020204" pitchFamily="34" charset="0"/>
                <a:cs typeface="Arial" panose="020B0604020202020204" pitchFamily="34" charset="0"/>
              </a:rPr>
              <a:t>The</a:t>
            </a:r>
            <a:r>
              <a:rPr lang="en-US" baseline="0" dirty="0" smtClean="0">
                <a:latin typeface="Arial" panose="020B0604020202020204" pitchFamily="34" charset="0"/>
                <a:cs typeface="Arial" panose="020B0604020202020204" pitchFamily="34" charset="0"/>
              </a:rPr>
              <a:t> administrator is the person in charge of a census and must ensure that it is conducted appropriately. </a:t>
            </a:r>
          </a:p>
          <a:p>
            <a:pPr>
              <a:lnSpc>
                <a:spcPct val="100000"/>
              </a:lnSpc>
              <a:buFont typeface="Arial" panose="020B0604020202020204" pitchFamily="34" charset="0"/>
              <a:buNone/>
            </a:pPr>
            <a:endParaRPr lang="en-US" baseline="0" dirty="0" smtClean="0">
              <a:latin typeface="Arial" panose="020B0604020202020204" pitchFamily="34" charset="0"/>
              <a:cs typeface="Arial" panose="020B0604020202020204" pitchFamily="34" charset="0"/>
            </a:endParaRPr>
          </a:p>
          <a:p>
            <a:pPr>
              <a:lnSpc>
                <a:spcPct val="100000"/>
              </a:lnSpc>
              <a:buFont typeface="Arial" panose="020B0604020202020204" pitchFamily="34" charset="0"/>
              <a:buNone/>
            </a:pPr>
            <a:r>
              <a:rPr lang="en-US" baseline="0" dirty="0" smtClean="0">
                <a:latin typeface="Arial" panose="020B0604020202020204" pitchFamily="34" charset="0"/>
                <a:cs typeface="Arial" panose="020B0604020202020204" pitchFamily="34" charset="0"/>
              </a:rPr>
              <a:t>This training will review the responsibilities of a census administrator.</a:t>
            </a:r>
          </a:p>
          <a:p>
            <a:pPr>
              <a:lnSpc>
                <a:spcPct val="100000"/>
              </a:lnSpc>
              <a:buFont typeface="Arial" panose="020B0604020202020204" pitchFamily="34" charset="0"/>
              <a:buNone/>
            </a:pPr>
            <a:endParaRPr lang="en-US" dirty="0" smtClean="0">
              <a:latin typeface="Arial" panose="020B0604020202020204" pitchFamily="34" charset="0"/>
              <a:cs typeface="Arial" panose="020B0604020202020204" pitchFamily="34" charset="0"/>
            </a:endParaRPr>
          </a:p>
          <a:p>
            <a:pPr>
              <a:lnSpc>
                <a:spcPct val="100000"/>
              </a:lnSpc>
            </a:pPr>
            <a:r>
              <a:rPr lang="en-US" sz="1200" b="1" i="1" baseline="0" dirty="0" smtClean="0">
                <a:latin typeface="Arial" panose="020B0604020202020204" pitchFamily="34" charset="0"/>
                <a:cs typeface="Arial" panose="020B0604020202020204" pitchFamily="34" charset="0"/>
              </a:rPr>
              <a:t>During this training, our agency name is abbreviated OFM.</a:t>
            </a:r>
            <a:endParaRPr lang="en-US" strike="noStrike" baseline="0" dirty="0" smtClean="0">
              <a:latin typeface="Arial" panose="020B0604020202020204" pitchFamily="34" charset="0"/>
              <a:cs typeface="Arial" panose="020B0604020202020204" pitchFamily="34" charset="0"/>
            </a:endParaRPr>
          </a:p>
          <a:p>
            <a:pPr>
              <a:lnSpc>
                <a:spcPct val="100000"/>
              </a:lnSpc>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a:t>
            </a:fld>
            <a:endParaRPr lang="en-US" dirty="0"/>
          </a:p>
        </p:txBody>
      </p:sp>
    </p:spTree>
    <p:extLst>
      <p:ext uri="{BB962C8B-B14F-4D97-AF65-F5344CB8AC3E}">
        <p14:creationId xmlns:p14="http://schemas.microsoft.com/office/powerpoint/2010/main" val="36424571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lvl="1" indent="0">
              <a:spcBef>
                <a:spcPts val="0"/>
              </a:spcBef>
              <a:spcAft>
                <a:spcPts val="600"/>
              </a:spcAft>
              <a:buFont typeface="Arial" panose="020B0604020202020204" pitchFamily="34" charset="0"/>
              <a:buNone/>
            </a:pPr>
            <a:r>
              <a:rPr lang="en-US" sz="1200" dirty="0" smtClean="0">
                <a:latin typeface="Arial" panose="020B0604020202020204" pitchFamily="34" charset="0"/>
                <a:cs typeface="Arial" panose="020B0604020202020204" pitchFamily="34" charset="0"/>
              </a:rPr>
              <a:t>A census should take no more than 30 days from the first day in the field to</a:t>
            </a:r>
            <a:r>
              <a:rPr lang="en-US" sz="1200" baseline="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mailing it in to OFM.  </a:t>
            </a:r>
          </a:p>
          <a:p>
            <a:pPr marL="438912" lvl="1" indent="-219456">
              <a:spcAft>
                <a:spcPts val="600"/>
              </a:spcAft>
              <a:buSzPct val="75000"/>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An annexation census cannot start before it is legally effective. A city has no jurisdiction in the annexed area until it officially becomes part of the city. With preapproval from OFM the enumeration period may be extended up to two weeks prior to the effective date.</a:t>
            </a:r>
            <a:r>
              <a:rPr lang="en-US" sz="1200" baseline="0" dirty="0" smtClean="0">
                <a:latin typeface="Arial" panose="020B0604020202020204" pitchFamily="34" charset="0"/>
                <a:cs typeface="Arial" panose="020B0604020202020204" pitchFamily="34" charset="0"/>
              </a:rPr>
              <a:t>  </a:t>
            </a:r>
          </a:p>
          <a:p>
            <a:pPr marL="438912" lvl="1" indent="-219456">
              <a:buSzPct val="75000"/>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April 1 city wide census used in place of OFM April 1 estimates may only be conducted during the time frame specified by OFM.</a:t>
            </a:r>
            <a:r>
              <a:rPr lang="en-US" sz="1200" baseline="0" dirty="0" smtClean="0">
                <a:latin typeface="Arial" panose="020B0604020202020204" pitchFamily="34" charset="0"/>
                <a:cs typeface="Arial" panose="020B0604020202020204" pitchFamily="34" charset="0"/>
              </a:rPr>
              <a:t>  OFM has detailed instructions and information regarding April 1 estimate and census at:  </a:t>
            </a:r>
            <a:r>
              <a:rPr lang="en-US" sz="1200" dirty="0" smtClean="0">
                <a:latin typeface="Arial" panose="020B0604020202020204" pitchFamily="34" charset="0"/>
                <a:cs typeface="Arial" panose="020B0604020202020204" pitchFamily="34" charset="0"/>
              </a:rPr>
              <a:t>http://www.ofm.wa.gov/pop/april1/info.asp.</a:t>
            </a:r>
          </a:p>
          <a:p>
            <a:pPr lvl="1">
              <a:buFontTx/>
              <a:buNone/>
            </a:pPr>
            <a:endParaRPr lang="en-US" sz="1200" baseline="0" dirty="0" smtClean="0">
              <a:latin typeface="Arial" panose="020B0604020202020204" pitchFamily="34" charset="0"/>
              <a:cs typeface="Arial" panose="020B0604020202020204" pitchFamily="34" charset="0"/>
            </a:endParaRPr>
          </a:p>
          <a:p>
            <a:pPr lvl="1">
              <a:buFont typeface="Arial" panose="020B0604020202020204" pitchFamily="34" charset="0"/>
              <a:buChar char="•"/>
            </a:pPr>
            <a:endParaRPr lang="en-US" sz="1200" dirty="0" smtClean="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10</a:t>
            </a:fld>
            <a:endParaRPr lang="en-US" dirty="0"/>
          </a:p>
        </p:txBody>
      </p:sp>
    </p:spTree>
    <p:extLst>
      <p:ext uri="{BB962C8B-B14F-4D97-AF65-F5344CB8AC3E}">
        <p14:creationId xmlns:p14="http://schemas.microsoft.com/office/powerpoint/2010/main" val="19466047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228600" indent="-228600" rtl="0" eaLnBrk="1" fontAlgn="auto" latinLnBrk="0" hangingPunct="1">
              <a:spcAft>
                <a:spcPts val="0"/>
              </a:spcAft>
              <a:buFont typeface="+mj-lt"/>
              <a:buAutoNum type="arabicPeriod"/>
            </a:pPr>
            <a:r>
              <a:rPr lang="en-US" sz="1200" b="0" i="0" u="none" strike="noStrike" kern="1200" dirty="0" smtClean="0">
                <a:solidFill>
                  <a:schemeClr val="tx1"/>
                </a:solidFill>
                <a:effectLst/>
                <a:latin typeface="Arial" panose="020B0604020202020204" pitchFamily="34" charset="0"/>
                <a:ea typeface="+mn-ea"/>
                <a:cs typeface="Arial" panose="020B0604020202020204" pitchFamily="34" charset="0"/>
              </a:rPr>
              <a:t>Pre-Census Preparations</a:t>
            </a:r>
            <a:r>
              <a:rPr lang="en-US" sz="1200" b="0" i="0" u="none" strike="noStrike" kern="1200" baseline="0" dirty="0" smtClean="0">
                <a:solidFill>
                  <a:schemeClr val="tx1"/>
                </a:solidFill>
                <a:effectLst/>
                <a:latin typeface="Arial" panose="020B0604020202020204" pitchFamily="34" charset="0"/>
                <a:ea typeface="+mn-ea"/>
                <a:cs typeface="Arial" panose="020B0604020202020204" pitchFamily="34" charset="0"/>
              </a:rPr>
              <a:t> should s</a:t>
            </a:r>
            <a:r>
              <a:rPr lang="en-US" sz="1200" b="0" i="0" u="none" strike="noStrike" kern="1200" dirty="0" smtClean="0">
                <a:solidFill>
                  <a:schemeClr val="tx1"/>
                </a:solidFill>
                <a:effectLst/>
                <a:latin typeface="Arial" panose="020B0604020202020204" pitchFamily="34" charset="0"/>
                <a:ea typeface="+mn-ea"/>
                <a:cs typeface="Arial" panose="020B0604020202020204" pitchFamily="34" charset="0"/>
              </a:rPr>
              <a:t>tart 3-4</a:t>
            </a:r>
            <a:r>
              <a:rPr lang="en-US" sz="1200" b="0" i="0" u="none" strike="noStrike" kern="1200" baseline="0" dirty="0" smtClean="0">
                <a:solidFill>
                  <a:schemeClr val="tx1"/>
                </a:solidFill>
                <a:effectLst/>
                <a:latin typeface="Arial" panose="020B0604020202020204" pitchFamily="34" charset="0"/>
                <a:ea typeface="+mn-ea"/>
                <a:cs typeface="Arial" panose="020B0604020202020204" pitchFamily="34" charset="0"/>
              </a:rPr>
              <a:t> weeks before Day 1 with the hiring/identifying of the administrator.</a:t>
            </a:r>
            <a:endParaRPr lang="en-US" sz="1200" b="0" i="0" u="none" strike="noStrike" kern="1200" dirty="0" smtClean="0">
              <a:solidFill>
                <a:schemeClr val="tx1"/>
              </a:solidFill>
              <a:effectLst/>
              <a:latin typeface="Arial" panose="020B0604020202020204" pitchFamily="34" charset="0"/>
              <a:ea typeface="+mn-ea"/>
              <a:cs typeface="Arial" panose="020B0604020202020204" pitchFamily="34" charset="0"/>
            </a:endParaRPr>
          </a:p>
          <a:p>
            <a:pPr marL="228600" indent="-228600" rtl="0" eaLnBrk="1" fontAlgn="t" latinLnBrk="0" hangingPunct="1">
              <a:spcAft>
                <a:spcPts val="0"/>
              </a:spcAft>
              <a:buFont typeface="+mj-lt"/>
              <a:buAutoNum type="arabicPeriod"/>
            </a:pPr>
            <a:r>
              <a:rPr lang="en-US" sz="1200" b="0" i="0" u="none" strike="noStrike" kern="1200" dirty="0" smtClean="0">
                <a:solidFill>
                  <a:schemeClr val="tx1"/>
                </a:solidFill>
                <a:effectLst/>
                <a:latin typeface="Arial" panose="020B0604020202020204" pitchFamily="34" charset="0"/>
                <a:ea typeface="+mn-ea"/>
                <a:cs typeface="Arial" panose="020B0604020202020204" pitchFamily="34" charset="0"/>
              </a:rPr>
              <a:t>One to two weeks before day 1 in the field,</a:t>
            </a:r>
            <a:r>
              <a:rPr lang="en-US" sz="1200" b="0" i="0" u="none" strike="noStrike" kern="1200" baseline="0" dirty="0" smtClean="0">
                <a:solidFill>
                  <a:schemeClr val="tx1"/>
                </a:solidFill>
                <a:effectLst/>
                <a:latin typeface="Arial" panose="020B0604020202020204" pitchFamily="34" charset="0"/>
                <a:ea typeface="+mn-ea"/>
                <a:cs typeface="Arial" panose="020B0604020202020204" pitchFamily="34" charset="0"/>
              </a:rPr>
              <a:t> </a:t>
            </a:r>
            <a:r>
              <a:rPr lang="en-US" sz="1200" b="0" i="0" u="none" strike="noStrike" kern="1200" dirty="0" smtClean="0">
                <a:solidFill>
                  <a:schemeClr val="tx1"/>
                </a:solidFill>
                <a:effectLst/>
                <a:latin typeface="Arial" panose="020B0604020202020204" pitchFamily="34" charset="0"/>
                <a:ea typeface="+mn-ea"/>
                <a:cs typeface="Arial" panose="020B0604020202020204" pitchFamily="34" charset="0"/>
              </a:rPr>
              <a:t>supervisor(s) should</a:t>
            </a:r>
            <a:r>
              <a:rPr lang="en-US" sz="1200" b="0" i="0" u="none" strike="noStrike" kern="1200" baseline="0" dirty="0" smtClean="0">
                <a:solidFill>
                  <a:schemeClr val="tx1"/>
                </a:solidFill>
                <a:effectLst/>
                <a:latin typeface="Arial" panose="020B0604020202020204" pitchFamily="34" charset="0"/>
                <a:ea typeface="+mn-ea"/>
                <a:cs typeface="Arial" panose="020B0604020202020204" pitchFamily="34" charset="0"/>
              </a:rPr>
              <a:t> be hired </a:t>
            </a:r>
            <a:r>
              <a:rPr lang="en-US" sz="1200" b="0" i="0" u="none" strike="noStrike" kern="1200" dirty="0" smtClean="0">
                <a:solidFill>
                  <a:schemeClr val="tx1"/>
                </a:solidFill>
                <a:effectLst/>
                <a:latin typeface="Arial" panose="020B0604020202020204" pitchFamily="34" charset="0"/>
                <a:ea typeface="+mn-ea"/>
                <a:cs typeface="Arial" panose="020B0604020202020204" pitchFamily="34" charset="0"/>
              </a:rPr>
              <a:t>and train</a:t>
            </a:r>
            <a:r>
              <a:rPr lang="en-US" sz="1200" b="0" i="0" u="none" strike="noStrike" kern="1200" baseline="0" dirty="0" smtClean="0">
                <a:solidFill>
                  <a:schemeClr val="tx1"/>
                </a:solidFill>
                <a:effectLst/>
                <a:latin typeface="Arial" panose="020B0604020202020204" pitchFamily="34" charset="0"/>
                <a:ea typeface="+mn-ea"/>
                <a:cs typeface="Arial" panose="020B0604020202020204" pitchFamily="34" charset="0"/>
              </a:rPr>
              <a:t>ed.</a:t>
            </a:r>
          </a:p>
          <a:p>
            <a:pPr marL="228600" indent="-228600" rtl="0" eaLnBrk="1" fontAlgn="t" latinLnBrk="0" hangingPunct="1">
              <a:spcAft>
                <a:spcPts val="0"/>
              </a:spcAft>
              <a:buFont typeface="+mj-lt"/>
              <a:buAutoNum type="arabicPeriod"/>
            </a:pPr>
            <a:r>
              <a:rPr lang="en-US" sz="1200" b="0" i="0" u="none" strike="noStrike" kern="1200" dirty="0" smtClean="0">
                <a:solidFill>
                  <a:schemeClr val="tx1"/>
                </a:solidFill>
                <a:effectLst/>
                <a:latin typeface="Arial" panose="020B0604020202020204" pitchFamily="34" charset="0"/>
                <a:ea typeface="+mn-ea"/>
                <a:cs typeface="Arial" panose="020B0604020202020204" pitchFamily="34" charset="0"/>
              </a:rPr>
              <a:t>A day or two</a:t>
            </a:r>
            <a:r>
              <a:rPr lang="en-US" sz="1200" b="0" i="0" u="none" strike="noStrike" kern="1200" baseline="0" dirty="0" smtClean="0">
                <a:solidFill>
                  <a:schemeClr val="tx1"/>
                </a:solidFill>
                <a:effectLst/>
                <a:latin typeface="Arial" panose="020B0604020202020204" pitchFamily="34" charset="0"/>
                <a:ea typeface="+mn-ea"/>
                <a:cs typeface="Arial" panose="020B0604020202020204" pitchFamily="34" charset="0"/>
              </a:rPr>
              <a:t> before day 1,  all </a:t>
            </a:r>
            <a:r>
              <a:rPr lang="en-US" sz="1200" b="0" i="0" u="none" strike="noStrike" kern="1200" dirty="0" smtClean="0">
                <a:solidFill>
                  <a:schemeClr val="tx1"/>
                </a:solidFill>
                <a:effectLst/>
                <a:latin typeface="Arial" panose="020B0604020202020204" pitchFamily="34" charset="0"/>
                <a:ea typeface="+mn-ea"/>
                <a:cs typeface="Arial" panose="020B0604020202020204" pitchFamily="34" charset="0"/>
              </a:rPr>
              <a:t>enumerators should</a:t>
            </a:r>
            <a:r>
              <a:rPr lang="en-US" sz="1200" b="0" i="0" u="none" strike="noStrike" kern="1200" baseline="0" dirty="0" smtClean="0">
                <a:solidFill>
                  <a:schemeClr val="tx1"/>
                </a:solidFill>
                <a:effectLst/>
                <a:latin typeface="Arial" panose="020B0604020202020204" pitchFamily="34" charset="0"/>
                <a:ea typeface="+mn-ea"/>
                <a:cs typeface="Arial" panose="020B0604020202020204" pitchFamily="34" charset="0"/>
              </a:rPr>
              <a:t> be hired and</a:t>
            </a:r>
            <a:r>
              <a:rPr lang="en-US" sz="1200" b="0" i="0" u="none" strike="noStrike" kern="1200" dirty="0" smtClean="0">
                <a:solidFill>
                  <a:schemeClr val="tx1"/>
                </a:solidFill>
                <a:effectLst/>
                <a:latin typeface="Arial" panose="020B0604020202020204" pitchFamily="34" charset="0"/>
                <a:ea typeface="+mn-ea"/>
                <a:cs typeface="Arial" panose="020B0604020202020204" pitchFamily="34" charset="0"/>
              </a:rPr>
              <a:t> trained.</a:t>
            </a:r>
          </a:p>
          <a:p>
            <a:pPr marL="228600" marR="0" indent="-228600" algn="l" defTabSz="914400" rtl="0" eaLnBrk="1" fontAlgn="auto" latinLnBrk="0" hangingPunct="1">
              <a:lnSpc>
                <a:spcPct val="100000"/>
              </a:lnSpc>
              <a:spcBef>
                <a:spcPts val="0"/>
              </a:spcBef>
              <a:spcAft>
                <a:spcPts val="600"/>
              </a:spcAft>
              <a:buClrTx/>
              <a:buSzTx/>
              <a:buFont typeface="+mj-lt"/>
              <a:buAutoNum type="arabicPeriod"/>
              <a:tabLst/>
              <a:defRPr/>
            </a:pPr>
            <a:r>
              <a:rPr lang="en-US" baseline="0" dirty="0" smtClean="0">
                <a:latin typeface="Arial" panose="020B0604020202020204" pitchFamily="34" charset="0"/>
                <a:cs typeface="Arial" panose="020B0604020202020204" pitchFamily="34" charset="0"/>
              </a:rPr>
              <a:t>During the first 7 to 10 days, the initial canvassing should be completed.  This includes visiting and documenting every housing unit in the census area once.  A Field Enumeration Sheet A needs to be completed for every housing unit.</a:t>
            </a:r>
            <a:endParaRPr lang="en-US" dirty="0" smtClean="0">
              <a:latin typeface="Arial" panose="020B0604020202020204" pitchFamily="34" charset="0"/>
              <a:cs typeface="Arial" panose="020B0604020202020204" pitchFamily="34" charset="0"/>
            </a:endParaRPr>
          </a:p>
          <a:p>
            <a:pPr marL="228600" marR="0" indent="-228600" algn="l" defTabSz="914400" rtl="0" eaLnBrk="1" fontAlgn="auto" latinLnBrk="0" hangingPunct="1">
              <a:lnSpc>
                <a:spcPct val="100000"/>
              </a:lnSpc>
              <a:spcBef>
                <a:spcPts val="0"/>
              </a:spcBef>
              <a:spcAft>
                <a:spcPts val="600"/>
              </a:spcAft>
              <a:buClrTx/>
              <a:buSzTx/>
              <a:buFont typeface="+mj-lt"/>
              <a:buAutoNum type="arabicPeriod"/>
              <a:tabLst/>
              <a:defRPr/>
            </a:pPr>
            <a:r>
              <a:rPr lang="en-US" baseline="0" dirty="0" smtClean="0">
                <a:latin typeface="Arial" panose="020B0604020202020204" pitchFamily="34" charset="0"/>
                <a:cs typeface="Arial" panose="020B0604020202020204" pitchFamily="34" charset="0"/>
              </a:rPr>
              <a:t>After the initial canvass, plan on completing the census in 10 to 20 days. This means continuing to visit all housing units that lack a response until all information is obtained.  Do not wait until the initial canvass is completed to start clearing non-responsive units.  </a:t>
            </a:r>
          </a:p>
          <a:p>
            <a:pPr marL="228600" marR="0" indent="-228600" algn="l" defTabSz="914400" rtl="0" eaLnBrk="1" fontAlgn="auto" latinLnBrk="0" hangingPunct="1">
              <a:lnSpc>
                <a:spcPct val="100000"/>
              </a:lnSpc>
              <a:spcBef>
                <a:spcPts val="0"/>
              </a:spcBef>
              <a:spcAft>
                <a:spcPts val="600"/>
              </a:spcAft>
              <a:buClrTx/>
              <a:buSzTx/>
              <a:buFont typeface="+mj-lt"/>
              <a:buAutoNum type="arabicPeriod"/>
              <a:tabLst/>
              <a:defRPr/>
            </a:pPr>
            <a:r>
              <a:rPr lang="en-US" baseline="0" dirty="0" smtClean="0">
                <a:latin typeface="Arial" panose="020B0604020202020204" pitchFamily="34" charset="0"/>
                <a:cs typeface="Arial" panose="020B0604020202020204" pitchFamily="34" charset="0"/>
              </a:rPr>
              <a:t>When the census is complete  you should follow OFM’s instructions to prepare all census documents.  Once finished, you should send those originals to OFM. Do not keep copies of the enumeration forms.  </a:t>
            </a:r>
          </a:p>
        </p:txBody>
      </p:sp>
      <p:sp>
        <p:nvSpPr>
          <p:cNvPr id="4" name="Slide Number Placeholder 3"/>
          <p:cNvSpPr>
            <a:spLocks noGrp="1"/>
          </p:cNvSpPr>
          <p:nvPr>
            <p:ph type="sldNum" sz="quarter" idx="10"/>
          </p:nvPr>
        </p:nvSpPr>
        <p:spPr/>
        <p:txBody>
          <a:bodyPr/>
          <a:lstStyle/>
          <a:p>
            <a:fld id="{E30E955C-EC8F-4C6F-BA26-1ED8BA53ACE2}" type="slidenum">
              <a:rPr lang="en-US" smtClean="0"/>
              <a:t>11</a:t>
            </a:fld>
            <a:endParaRPr lang="en-US" dirty="0"/>
          </a:p>
        </p:txBody>
      </p:sp>
    </p:spTree>
    <p:extLst>
      <p:ext uri="{BB962C8B-B14F-4D97-AF65-F5344CB8AC3E}">
        <p14:creationId xmlns:p14="http://schemas.microsoft.com/office/powerpoint/2010/main" val="5404212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lnSpc>
                <a:spcPct val="100000"/>
              </a:lnSpc>
              <a:spcBef>
                <a:spcPts val="0"/>
              </a:spcBef>
              <a:spcAft>
                <a:spcPts val="600"/>
              </a:spcAft>
            </a:pPr>
            <a:r>
              <a:rPr lang="en-US" dirty="0" smtClean="0">
                <a:latin typeface="Arial" panose="020B0604020202020204" pitchFamily="34" charset="0"/>
                <a:cs typeface="Arial" panose="020B0604020202020204" pitchFamily="34" charset="0"/>
              </a:rPr>
              <a:t>A city must decide whether</a:t>
            </a:r>
            <a:r>
              <a:rPr lang="en-US" baseline="0" dirty="0" smtClean="0">
                <a:latin typeface="Arial" panose="020B0604020202020204" pitchFamily="34" charset="0"/>
                <a:cs typeface="Arial" panose="020B0604020202020204" pitchFamily="34" charset="0"/>
              </a:rPr>
              <a:t> to conduct the census on its own or to hire a contractor.  Here are some considerations: </a:t>
            </a:r>
          </a:p>
          <a:p>
            <a:pPr marL="219456" indent="-219456">
              <a:lnSpc>
                <a:spcPct val="100000"/>
              </a:lnSpc>
              <a:spcBef>
                <a:spcPts val="0"/>
              </a:spcBef>
              <a:spcAft>
                <a:spcPts val="600"/>
              </a:spcAft>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Use an estimated population for the area to get a sense of the time needed.</a:t>
            </a:r>
          </a:p>
          <a:p>
            <a:pPr marL="219456" indent="-219456">
              <a:lnSpc>
                <a:spcPct val="100000"/>
              </a:lnSpc>
              <a:spcBef>
                <a:spcPts val="0"/>
              </a:spcBef>
              <a:spcAft>
                <a:spcPts val="600"/>
              </a:spcAft>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If the administrator and/or enumerators will be comprised of city staff, make sure other duties will not conflict with census work. Census work takes priority. Remember, weekend and evening hours should be considered as those are the best times to capture residents at home. </a:t>
            </a:r>
          </a:p>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baseline="0" dirty="0" smtClean="0">
                <a:latin typeface="Arial" panose="020B0604020202020204" pitchFamily="34" charset="0"/>
                <a:cs typeface="Arial" panose="020B0604020202020204" pitchFamily="34" charset="0"/>
              </a:rPr>
              <a:t>If city staff do not have the time/skills needed to conduct a census or the census is large, consider hiring a contractor to do the entire census for the city. </a:t>
            </a:r>
          </a:p>
          <a:p>
            <a:pPr marL="219456" indent="-219456">
              <a:lnSpc>
                <a:spcPct val="100000"/>
              </a:lnSpc>
              <a:spcBef>
                <a:spcPts val="0"/>
              </a:spcBef>
              <a:spcAft>
                <a:spcPts val="600"/>
              </a:spcAft>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If you decide to hire a contractor, keep in mind that for a larger census they need to be onboard 3 to 4 weeks before fieldwork begins. </a:t>
            </a:r>
          </a:p>
          <a:p>
            <a:pPr marL="219456" indent="-219456">
              <a:lnSpc>
                <a:spcPct val="100000"/>
              </a:lnSpc>
              <a:spcBef>
                <a:spcPts val="0"/>
              </a:spcBef>
              <a:spcAft>
                <a:spcPts val="600"/>
              </a:spcAft>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Make sure the contractor has read the manuals.  If the contractor is new, they should contact OFM directly regarding the training and preparation they need to make before starting the census.</a:t>
            </a:r>
          </a:p>
          <a:p>
            <a:pPr marL="219456" indent="-219456">
              <a:lnSpc>
                <a:spcPct val="100000"/>
              </a:lnSpc>
              <a:spcBef>
                <a:spcPts val="0"/>
              </a:spcBef>
              <a:spcAft>
                <a:spcPts val="600"/>
              </a:spcAft>
              <a:buFont typeface="Arial" panose="020B0604020202020204" pitchFamily="34" charset="0"/>
              <a:buChar char="•"/>
            </a:pPr>
            <a:r>
              <a:rPr lang="en-US" b="0" i="0" baseline="0" dirty="0" smtClean="0">
                <a:latin typeface="Arial" panose="020B0604020202020204" pitchFamily="34" charset="0"/>
                <a:cs typeface="Arial" panose="020B0604020202020204" pitchFamily="34" charset="0"/>
              </a:rPr>
              <a:t>Even if a contractor is hired, it is still the city’s responsibility to ensure the census meets OFM’s standards. </a:t>
            </a:r>
            <a:r>
              <a:rPr lang="en-US" baseline="0" dirty="0" smtClean="0">
                <a:latin typeface="Arial" panose="020B0604020202020204" pitchFamily="34" charset="0"/>
                <a:cs typeface="Arial" panose="020B0604020202020204" pitchFamily="34" charset="0"/>
              </a:rPr>
              <a:t>The city/town should assign someone to oversee the contractor and make sure all OFM’s </a:t>
            </a:r>
            <a:r>
              <a:rPr lang="en-US" baseline="0" dirty="0" err="1" smtClean="0">
                <a:latin typeface="Arial" panose="020B0604020202020204" pitchFamily="34" charset="0"/>
                <a:cs typeface="Arial" panose="020B0604020202020204" pitchFamily="34" charset="0"/>
              </a:rPr>
              <a:t>proceedures</a:t>
            </a:r>
            <a:r>
              <a:rPr lang="en-US" baseline="0" dirty="0" smtClean="0">
                <a:latin typeface="Arial" panose="020B0604020202020204" pitchFamily="34" charset="0"/>
                <a:cs typeface="Arial" panose="020B0604020202020204" pitchFamily="34" charset="0"/>
              </a:rPr>
              <a:t> are being followed.</a:t>
            </a:r>
          </a:p>
          <a:p>
            <a:pPr>
              <a:lnSpc>
                <a:spcPct val="100000"/>
              </a:lnSpc>
              <a:spcBef>
                <a:spcPts val="0"/>
              </a:spcBef>
              <a:spcAft>
                <a:spcPts val="600"/>
              </a:spcAft>
            </a:pPr>
            <a:endParaRPr lang="en-US" baseline="0"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12</a:t>
            </a:fld>
            <a:endParaRPr lang="en-US" dirty="0"/>
          </a:p>
        </p:txBody>
      </p:sp>
    </p:spTree>
    <p:extLst>
      <p:ext uri="{BB962C8B-B14F-4D97-AF65-F5344CB8AC3E}">
        <p14:creationId xmlns:p14="http://schemas.microsoft.com/office/powerpoint/2010/main" val="6117091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219456" indent="-219456">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The state does not assume any liability for conducting the census.</a:t>
            </a:r>
          </a:p>
          <a:p>
            <a:pPr marL="219456" indent="-219456">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Insurance coverage is the city’s responsibility.</a:t>
            </a:r>
          </a:p>
          <a:p>
            <a:pPr marL="219456" indent="-219456">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Decisions about insurance should be made before hiring anyone. </a:t>
            </a:r>
          </a:p>
          <a:p>
            <a:endParaRPr lang="en-US"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13</a:t>
            </a:fld>
            <a:endParaRPr lang="en-US" dirty="0"/>
          </a:p>
        </p:txBody>
      </p:sp>
    </p:spTree>
    <p:extLst>
      <p:ext uri="{BB962C8B-B14F-4D97-AF65-F5344CB8AC3E}">
        <p14:creationId xmlns:p14="http://schemas.microsoft.com/office/powerpoint/2010/main" val="2572671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lvl="0">
              <a:spcAft>
                <a:spcPts val="600"/>
              </a:spcAft>
            </a:pPr>
            <a:r>
              <a:rPr lang="en-US" sz="1200" kern="1200" dirty="0" smtClean="0">
                <a:solidFill>
                  <a:schemeClr val="tx1"/>
                </a:solidFill>
                <a:effectLst/>
                <a:latin typeface="Arial" panose="020B0604020202020204" pitchFamily="34" charset="0"/>
                <a:ea typeface="+mn-ea"/>
                <a:cs typeface="Arial" panose="020B0604020202020204" pitchFamily="34" charset="0"/>
              </a:rPr>
              <a:t>For smaller censuses an administrator can function</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as the supervisor. However, for large annexations supervisors should be hired.  Here are some considerations for hiring supervisors:</a:t>
            </a: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marL="228600" lvl="0" indent="-228600">
              <a:spcAft>
                <a:spcPts val="600"/>
              </a:spcAft>
              <a:buFont typeface="+mj-lt"/>
              <a:buAutoNum type="arabicPeriod"/>
            </a:pPr>
            <a:r>
              <a:rPr lang="en-US" sz="1200" kern="1200" dirty="0" smtClean="0">
                <a:solidFill>
                  <a:schemeClr val="tx1"/>
                </a:solidFill>
                <a:effectLst/>
                <a:latin typeface="Arial" panose="020B0604020202020204" pitchFamily="34" charset="0"/>
                <a:ea typeface="+mn-ea"/>
                <a:cs typeface="Arial" panose="020B0604020202020204" pitchFamily="34" charset="0"/>
              </a:rPr>
              <a:t>Their responsibilities</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include a</a:t>
            </a:r>
            <a:r>
              <a:rPr lang="en-US" sz="1200" kern="1200" dirty="0" smtClean="0">
                <a:solidFill>
                  <a:schemeClr val="tx1"/>
                </a:solidFill>
                <a:effectLst/>
                <a:latin typeface="Arial" panose="020B0604020202020204" pitchFamily="34" charset="0"/>
                <a:ea typeface="+mn-ea"/>
                <a:cs typeface="Arial" panose="020B0604020202020204" pitchFamily="34" charset="0"/>
              </a:rPr>
              <a:t>ssigning work to the enumerators, gathering and checking all completed census</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a:t>
            </a:r>
            <a:r>
              <a:rPr lang="en-US" sz="1200" kern="1200" dirty="0" smtClean="0">
                <a:solidFill>
                  <a:schemeClr val="tx1"/>
                </a:solidFill>
                <a:effectLst/>
                <a:latin typeface="Arial" panose="020B0604020202020204" pitchFamily="34" charset="0"/>
                <a:ea typeface="+mn-ea"/>
                <a:cs typeface="Arial" panose="020B0604020202020204" pitchFamily="34" charset="0"/>
              </a:rPr>
              <a:t>sheets, evaluating enumerators’ job performance, and assisting administrator. Depending on the work load,</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the supervisors can enumerate as well</a:t>
            </a:r>
            <a:r>
              <a:rPr lang="en-US" sz="1200" kern="1200" dirty="0" smtClean="0">
                <a:solidFill>
                  <a:schemeClr val="tx1"/>
                </a:solidFill>
                <a:effectLst/>
                <a:latin typeface="Arial" panose="020B0604020202020204" pitchFamily="34" charset="0"/>
                <a:ea typeface="+mn-ea"/>
                <a:cs typeface="Arial" panose="020B0604020202020204" pitchFamily="34" charset="0"/>
              </a:rPr>
              <a:t>.</a:t>
            </a:r>
          </a:p>
          <a:p>
            <a:pPr marL="228600" lvl="0" indent="-228600">
              <a:spcAft>
                <a:spcPts val="600"/>
              </a:spcAft>
              <a:buFont typeface="+mj-lt"/>
              <a:buAutoNum type="arabicPeriod"/>
            </a:pPr>
            <a:r>
              <a:rPr lang="en-US" sz="1200" kern="1200" dirty="0" smtClean="0">
                <a:solidFill>
                  <a:schemeClr val="tx1"/>
                </a:solidFill>
                <a:effectLst/>
                <a:latin typeface="Arial" panose="020B0604020202020204" pitchFamily="34" charset="0"/>
                <a:ea typeface="+mn-ea"/>
                <a:cs typeface="Arial" panose="020B0604020202020204" pitchFamily="34" charset="0"/>
              </a:rPr>
              <a:t>They should have good communication skills, a good understanding of census procedures and requirements, and be able to manage the daily operation of the census canvassing process</a:t>
            </a:r>
          </a:p>
          <a:p>
            <a:pPr marL="228600" lvl="0" indent="-228600">
              <a:spcAft>
                <a:spcPts val="600"/>
              </a:spcAft>
              <a:buFont typeface="+mj-lt"/>
              <a:buAutoNum type="arabicPeriod"/>
            </a:pPr>
            <a:r>
              <a:rPr lang="en-US" sz="1200" kern="1200" dirty="0" smtClean="0">
                <a:solidFill>
                  <a:schemeClr val="tx1"/>
                </a:solidFill>
                <a:effectLst/>
                <a:latin typeface="Arial" panose="020B0604020202020204" pitchFamily="34" charset="0"/>
                <a:ea typeface="+mn-ea"/>
                <a:cs typeface="Arial" panose="020B0604020202020204" pitchFamily="34" charset="0"/>
              </a:rPr>
              <a:t>Supervisors should be hired one to two weeks prior to the census to learn the job and be able to train the enumerators and provide assistance to the administrator</a:t>
            </a:r>
          </a:p>
          <a:p>
            <a:pPr marL="228600" lvl="0" indent="-228600">
              <a:spcAft>
                <a:spcPts val="600"/>
              </a:spcAft>
              <a:buFont typeface="+mj-lt"/>
              <a:buAutoNum type="arabicPeriod"/>
            </a:pPr>
            <a:r>
              <a:rPr lang="en-US" sz="1200" kern="1200" dirty="0" smtClean="0">
                <a:solidFill>
                  <a:schemeClr val="tx1"/>
                </a:solidFill>
                <a:effectLst/>
                <a:latin typeface="Arial" panose="020B0604020202020204" pitchFamily="34" charset="0"/>
                <a:ea typeface="+mn-ea"/>
                <a:cs typeface="Arial" panose="020B0604020202020204" pitchFamily="34" charset="0"/>
              </a:rPr>
              <a:t>As a rule of thumb, usually 1 supervisor should be hired for every 5 to 10 enumerators.</a:t>
            </a:r>
          </a:p>
          <a:p>
            <a:pPr lvl="0">
              <a:spcAft>
                <a:spcPts val="600"/>
              </a:spcAft>
            </a:pP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a:spcAft>
                <a:spcPts val="600"/>
              </a:spcAft>
            </a:pPr>
            <a:r>
              <a:rPr lang="en-US" sz="1200" kern="1200" dirty="0" smtClean="0">
                <a:solidFill>
                  <a:schemeClr val="tx1"/>
                </a:solidFill>
                <a:effectLst/>
                <a:latin typeface="Arial" panose="020B0604020202020204" pitchFamily="34" charset="0"/>
                <a:ea typeface="+mn-ea"/>
                <a:cs typeface="Arial" panose="020B0604020202020204" pitchFamily="34" charset="0"/>
              </a:rPr>
              <a:t> </a:t>
            </a:r>
          </a:p>
        </p:txBody>
      </p:sp>
      <p:sp>
        <p:nvSpPr>
          <p:cNvPr id="4" name="Slide Number Placeholder 3"/>
          <p:cNvSpPr>
            <a:spLocks noGrp="1"/>
          </p:cNvSpPr>
          <p:nvPr>
            <p:ph type="sldNum" sz="quarter" idx="10"/>
          </p:nvPr>
        </p:nvSpPr>
        <p:spPr/>
        <p:txBody>
          <a:bodyPr/>
          <a:lstStyle/>
          <a:p>
            <a:fld id="{E30E955C-EC8F-4C6F-BA26-1ED8BA53ACE2}" type="slidenum">
              <a:rPr lang="en-US" smtClean="0"/>
              <a:t>14</a:t>
            </a:fld>
            <a:endParaRPr lang="en-US" dirty="0"/>
          </a:p>
        </p:txBody>
      </p:sp>
    </p:spTree>
    <p:extLst>
      <p:ext uri="{BB962C8B-B14F-4D97-AF65-F5344CB8AC3E}">
        <p14:creationId xmlns:p14="http://schemas.microsoft.com/office/powerpoint/2010/main" val="38478539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lnSpc>
                <a:spcPct val="100000"/>
              </a:lnSpc>
              <a:spcBef>
                <a:spcPts val="0"/>
              </a:spcBef>
              <a:spcAft>
                <a:spcPts val="600"/>
              </a:spcAft>
            </a:pPr>
            <a:r>
              <a:rPr lang="en-US" sz="1200" kern="1200" dirty="0" smtClean="0">
                <a:solidFill>
                  <a:schemeClr val="tx1"/>
                </a:solidFill>
                <a:effectLst/>
                <a:latin typeface="Arial" panose="020B0604020202020204" pitchFamily="34" charset="0"/>
                <a:ea typeface="+mn-ea"/>
                <a:cs typeface="Arial" panose="020B0604020202020204" pitchFamily="34" charset="0"/>
              </a:rPr>
              <a:t>Enumerators should be hired early enough so that they have time to read the Enumerator’s Manual and be appropriately trained.</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a:t>
            </a:r>
          </a:p>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They should be able to maintain confidentiality about what they learn and see on the job.</a:t>
            </a:r>
          </a:p>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The applicants should be screened for their ability to read maps.</a:t>
            </a:r>
          </a:p>
          <a:p>
            <a:pPr marL="219456" marR="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They should be meticulous, and willing to ask questions </a:t>
            </a:r>
          </a:p>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They need to work evenings and weekends and need to be able to physically do the work. </a:t>
            </a:r>
          </a:p>
          <a:p>
            <a:pPr marL="0" marR="0" lvl="0" indent="0" algn="l" defTabSz="914400" rtl="0" eaLnBrk="1" fontAlgn="auto" latinLnBrk="0" hangingPunct="1">
              <a:lnSpc>
                <a:spcPct val="100000"/>
              </a:lnSpc>
              <a:spcBef>
                <a:spcPts val="0"/>
              </a:spcBef>
              <a:spcAft>
                <a:spcPts val="600"/>
              </a:spcAft>
              <a:buClrTx/>
              <a:buSzTx/>
              <a:buFontTx/>
              <a:buNone/>
              <a:tabLst/>
              <a:defRPr/>
            </a:pPr>
            <a:r>
              <a:rPr lang="en-US" sz="1200" dirty="0" smtClean="0">
                <a:latin typeface="Arial" panose="020B0604020202020204" pitchFamily="34" charset="0"/>
                <a:cs typeface="Arial" panose="020B0604020202020204" pitchFamily="34" charset="0"/>
              </a:rPr>
              <a:t>Good enumerators are key to a good quality census.  Applicants should be screened carefully. And they need to be evaluated daily once hired.</a:t>
            </a: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15</a:t>
            </a:fld>
            <a:endParaRPr lang="en-US" dirty="0"/>
          </a:p>
        </p:txBody>
      </p:sp>
    </p:spTree>
    <p:extLst>
      <p:ext uri="{BB962C8B-B14F-4D97-AF65-F5344CB8AC3E}">
        <p14:creationId xmlns:p14="http://schemas.microsoft.com/office/powerpoint/2010/main" val="2921101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sz="1200" dirty="0" smtClean="0">
                <a:latin typeface="Arial" panose="020B0604020202020204" pitchFamily="34" charset="0"/>
                <a:cs typeface="Arial" panose="020B0604020202020204" pitchFamily="34" charset="0"/>
              </a:rPr>
              <a:t>How many enumerators are needed depends on:</a:t>
            </a:r>
          </a:p>
          <a:p>
            <a:pPr marL="228600" indent="-228600">
              <a:lnSpc>
                <a:spcPct val="100000"/>
              </a:lnSpc>
              <a:spcBef>
                <a:spcPts val="0"/>
              </a:spcBef>
              <a:spcAft>
                <a:spcPts val="600"/>
              </a:spcAft>
              <a:buFont typeface="+mj-lt"/>
              <a:buAutoNum type="arabicPeriod"/>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Size of the annexation is the first factor to consider.  You need an estimate of how many households and people are in the census area.  You can use decennial census or contact OFM for an estimate.</a:t>
            </a:r>
          </a:p>
          <a:p>
            <a:pPr marL="228600" indent="-228600">
              <a:lnSpc>
                <a:spcPct val="100000"/>
              </a:lnSpc>
              <a:spcBef>
                <a:spcPts val="0"/>
              </a:spcBef>
              <a:spcAft>
                <a:spcPts val="600"/>
              </a:spcAft>
              <a:buFont typeface="+mj-lt"/>
              <a:buAutoNum type="arabicPeriod"/>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Secondly, you need to determine how difficult the area will be to enumerate. Many factors can affect the enumeration pace including:</a:t>
            </a:r>
          </a:p>
          <a:p>
            <a:pPr marL="438912" lvl="1" indent="-219456">
              <a:lnSpc>
                <a:spcPct val="100000"/>
              </a:lnSpc>
              <a:spcBef>
                <a:spcPts val="0"/>
              </a:spcBef>
              <a:spcAft>
                <a:spcPts val="600"/>
              </a:spcAft>
              <a:buSzPct val="75000"/>
              <a:buFont typeface="Courier New" panose="02070309020205020404" pitchFamily="49" charset="0"/>
              <a:buChar char="o"/>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Density </a:t>
            </a:r>
            <a:r>
              <a:rPr lang="en-US" sz="1200" kern="1200" dirty="0" smtClean="0">
                <a:solidFill>
                  <a:schemeClr val="tx1"/>
                </a:solidFill>
                <a:effectLst/>
                <a:latin typeface="Arial" panose="020B0604020202020204" pitchFamily="34" charset="0"/>
                <a:ea typeface="+mn-ea"/>
                <a:cs typeface="Arial" panose="020B0604020202020204" pitchFamily="34" charset="0"/>
              </a:rPr>
              <a:t>of housing affects travelling time.   Houses in rural areas usually are farther apart and take more travelling time than walking a route in an urban or suburban area.  The average interview takes approximately four minutes. </a:t>
            </a:r>
          </a:p>
          <a:p>
            <a:pPr marL="438912" lvl="1" indent="-219456">
              <a:lnSpc>
                <a:spcPct val="100000"/>
              </a:lnSpc>
              <a:spcBef>
                <a:spcPts val="0"/>
              </a:spcBef>
              <a:spcAft>
                <a:spcPts val="600"/>
              </a:spcAft>
              <a:buSzPct val="75000"/>
              <a:buFont typeface="Courier New" panose="02070309020205020404" pitchFamily="49" charset="0"/>
              <a:buChar char="o"/>
            </a:pPr>
            <a:r>
              <a:rPr lang="en-US" sz="1200" kern="1200" dirty="0" smtClean="0">
                <a:solidFill>
                  <a:schemeClr val="tx1"/>
                </a:solidFill>
                <a:effectLst/>
                <a:latin typeface="Arial" panose="020B0604020202020204" pitchFamily="34" charset="0"/>
                <a:ea typeface="+mn-ea"/>
                <a:cs typeface="Arial" panose="020B0604020202020204" pitchFamily="34" charset="0"/>
              </a:rPr>
              <a:t>If hostility to the annexation is</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significant, more effort will be required to get cooperation. In addition, areas with high crime should be approached with caution.  In some circumstances, plan on enumerators working in pairs. </a:t>
            </a: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marL="438912" lvl="1" indent="-219456">
              <a:lnSpc>
                <a:spcPct val="100000"/>
              </a:lnSpc>
              <a:spcBef>
                <a:spcPts val="0"/>
              </a:spcBef>
              <a:spcAft>
                <a:spcPts val="600"/>
              </a:spcAft>
              <a:buSzPct val="75000"/>
              <a:buFont typeface="Courier New" panose="02070309020205020404" pitchFamily="49" charset="0"/>
              <a:buChar char="o"/>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T</a:t>
            </a:r>
            <a:r>
              <a:rPr lang="en-US" sz="1200" kern="1200" dirty="0" smtClean="0">
                <a:solidFill>
                  <a:schemeClr val="tx1"/>
                </a:solidFill>
                <a:effectLst/>
                <a:latin typeface="Arial" panose="020B0604020202020204" pitchFamily="34" charset="0"/>
                <a:ea typeface="+mn-ea"/>
                <a:cs typeface="Arial" panose="020B0604020202020204" pitchFamily="34" charset="0"/>
              </a:rPr>
              <a:t>he time of year affects census efforts. Bad weather makes it hard to be in the field as much as is needed. It</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is also easier to enumerate an area during daylight hours. So seasons with shorter days can be more challenging than summer hours. </a:t>
            </a: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marL="438912" marR="0" lvl="1" indent="-219456" algn="l" defTabSz="914400" rtl="0" eaLnBrk="1" fontAlgn="auto" latinLnBrk="0" hangingPunct="1">
              <a:lnSpc>
                <a:spcPct val="100000"/>
              </a:lnSpc>
              <a:spcBef>
                <a:spcPts val="0"/>
              </a:spcBef>
              <a:spcAft>
                <a:spcPts val="600"/>
              </a:spcAft>
              <a:buClrTx/>
              <a:buSzPct val="75000"/>
              <a:buFont typeface="Courier New" panose="02070309020205020404" pitchFamily="49" charset="0"/>
              <a:buChar char="o"/>
              <a:tabLst/>
              <a:defRP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Holiday seasons can be a difficult time to capture people at home and may add time to enumeration efforts.</a:t>
            </a: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marL="438912" lvl="1" indent="-219456">
              <a:lnSpc>
                <a:spcPct val="100000"/>
              </a:lnSpc>
              <a:spcBef>
                <a:spcPts val="0"/>
              </a:spcBef>
              <a:spcAft>
                <a:spcPts val="600"/>
              </a:spcAft>
              <a:buSzPct val="75000"/>
              <a:buFont typeface="Courier New" panose="02070309020205020404" pitchFamily="49" charset="0"/>
              <a:buChar char="o"/>
            </a:pPr>
            <a:r>
              <a:rPr lang="en-US" sz="1200" kern="1200" dirty="0" smtClean="0">
                <a:solidFill>
                  <a:schemeClr val="tx1"/>
                </a:solidFill>
                <a:effectLst/>
                <a:latin typeface="Arial" panose="020B0604020202020204" pitchFamily="34" charset="0"/>
                <a:ea typeface="+mn-ea"/>
                <a:cs typeface="Arial" panose="020B0604020202020204" pitchFamily="34" charset="0"/>
              </a:rPr>
              <a:t>Daily work hours are influenced by the need to catch people at home.  In most areas people work and few are at home during the day. Some neighborhoods have more predictable hours when residents are at</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home than others.  When the enumerators’ work schedule is compressed to the hours residents are likely to be home, it may make sense to hire more enumerators (at least at the start of the census) for fewer hours than to have fewer workers working more hours.  </a:t>
            </a:r>
          </a:p>
          <a:p>
            <a:pPr marL="457200" lvl="1" indent="0">
              <a:lnSpc>
                <a:spcPct val="100000"/>
              </a:lnSpc>
              <a:spcBef>
                <a:spcPts val="0"/>
              </a:spcBef>
              <a:buFont typeface="Arial" panose="020B0604020202020204" pitchFamily="34" charset="0"/>
              <a:buNone/>
            </a:pP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16</a:t>
            </a:fld>
            <a:endParaRPr lang="en-US" dirty="0"/>
          </a:p>
        </p:txBody>
      </p:sp>
    </p:spTree>
    <p:extLst>
      <p:ext uri="{BB962C8B-B14F-4D97-AF65-F5344CB8AC3E}">
        <p14:creationId xmlns:p14="http://schemas.microsoft.com/office/powerpoint/2010/main" val="35247572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lnSpc>
                <a:spcPct val="100000"/>
              </a:lnSpc>
              <a:spcBef>
                <a:spcPts val="0"/>
              </a:spcBef>
              <a:spcAft>
                <a:spcPts val="600"/>
              </a:spcAft>
            </a:pPr>
            <a:r>
              <a:rPr lang="en-US" dirty="0" smtClean="0">
                <a:latin typeface="Arial" panose="020B0604020202020204" pitchFamily="34" charset="0"/>
                <a:cs typeface="Arial" panose="020B0604020202020204" pitchFamily="34" charset="0"/>
              </a:rPr>
              <a:t>This table illustrates 6 census scenarios that can be used as a starting point for staffing decisions. </a:t>
            </a:r>
            <a:r>
              <a:rPr lang="en-US" baseline="0" dirty="0" smtClean="0">
                <a:latin typeface="Arial" panose="020B0604020202020204" pitchFamily="34" charset="0"/>
                <a:cs typeface="Arial" panose="020B0604020202020204" pitchFamily="34" charset="0"/>
              </a:rPr>
              <a:t>Column 1 contains scenarios of different population size. To get an estimated population size, you can use the decennial census or contact OFM for an estimate. </a:t>
            </a:r>
          </a:p>
          <a:p>
            <a:pPr marL="0" marR="0" indent="0" algn="l" defTabSz="914400" rtl="0" eaLnBrk="1" fontAlgn="auto" latinLnBrk="0" hangingPunct="1">
              <a:lnSpc>
                <a:spcPct val="100000"/>
              </a:lnSpc>
              <a:spcBef>
                <a:spcPts val="0"/>
              </a:spcBef>
              <a:spcAft>
                <a:spcPts val="600"/>
              </a:spcAft>
              <a:buClrTx/>
              <a:buSzTx/>
              <a:buFontTx/>
              <a:buNone/>
              <a:tabLst/>
              <a:defRPr/>
            </a:pPr>
            <a:endParaRPr lang="en-US" baseline="0" dirty="0" smtClean="0">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Tx/>
              <a:buNone/>
              <a:tabLst/>
              <a:defRPr/>
            </a:pPr>
            <a:r>
              <a:rPr lang="en-US" baseline="0" dirty="0" smtClean="0">
                <a:latin typeface="Arial" panose="020B0604020202020204" pitchFamily="34" charset="0"/>
                <a:cs typeface="Arial" panose="020B0604020202020204" pitchFamily="34" charset="0"/>
              </a:rPr>
              <a:t>Once you have an approximate population size for the census, you can use this table to access how many enumerators are needed.  In an urban environment with housing units fairly close together, one enumerator can get information on approximately 150 people in one day.  In a rural environment that could drop to as low as 50 people in one day.</a:t>
            </a:r>
          </a:p>
          <a:p>
            <a:pPr marL="0" marR="0" indent="0" algn="l" defTabSz="914400" rtl="0" eaLnBrk="1" fontAlgn="auto" latinLnBrk="0" hangingPunct="1">
              <a:lnSpc>
                <a:spcPct val="100000"/>
              </a:lnSpc>
              <a:spcBef>
                <a:spcPts val="0"/>
              </a:spcBef>
              <a:spcAft>
                <a:spcPts val="600"/>
              </a:spcAft>
              <a:buClrTx/>
              <a:buSzTx/>
              <a:buFontTx/>
              <a:buNone/>
              <a:tabLst/>
              <a:defRPr/>
            </a:pPr>
            <a:r>
              <a:rPr lang="en-US" baseline="0" dirty="0" smtClean="0">
                <a:latin typeface="Arial" panose="020B0604020202020204" pitchFamily="34" charset="0"/>
                <a:cs typeface="Arial" panose="020B0604020202020204" pitchFamily="34" charset="0"/>
              </a:rPr>
              <a:t> </a:t>
            </a:r>
          </a:p>
          <a:p>
            <a:pPr marL="0" marR="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baseline="0" dirty="0" smtClean="0">
                <a:latin typeface="Arial" panose="020B0604020202020204" pitchFamily="34" charset="0"/>
                <a:cs typeface="Arial" panose="020B0604020202020204" pitchFamily="34" charset="0"/>
              </a:rPr>
              <a:t>If one enumerator canvasses an urban area with 10,000 population,  it would take 67 days to finish.  Generally OFM recommends that administrators target a complete initial canvass of the census area within 7 to 10 days. To visit every housing unit at least once within seven days, you would need approximately ten enumerators (not including supervisors).  Or, if the initial canvass were to take ten days, seven enumerators would be needed. </a:t>
            </a:r>
          </a:p>
          <a:p>
            <a:pPr marL="0" marR="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endParaRPr lang="en-US" baseline="0" dirty="0" smtClean="0">
              <a:latin typeface="Arial" panose="020B0604020202020204" pitchFamily="34" charset="0"/>
              <a:cs typeface="Arial" panose="020B0604020202020204" pitchFamily="34" charset="0"/>
            </a:endParaRPr>
          </a:p>
          <a:p>
            <a:pPr>
              <a:lnSpc>
                <a:spcPct val="100000"/>
              </a:lnSpc>
              <a:spcBef>
                <a:spcPts val="0"/>
              </a:spcBef>
              <a:spcAft>
                <a:spcPts val="600"/>
              </a:spcAft>
            </a:pPr>
            <a:r>
              <a:rPr lang="en-US" baseline="0" dirty="0" smtClean="0">
                <a:latin typeface="Arial" panose="020B0604020202020204" pitchFamily="34" charset="0"/>
                <a:cs typeface="Arial" panose="020B0604020202020204" pitchFamily="34" charset="0"/>
              </a:rPr>
              <a:t>The bottom two rows show two scenarios  where the estimated population is 800 people in the census area.  The difference is that one area is urban while the other is rural.  In an urban area it would take approximately 1 enumerator about 6 days to complete the initial canvassing.  In rural areas, the lower density significantly impacts productivity.  It would take at least 2 enumerators to do the initial canvass of 800 people in 7 days. </a:t>
            </a:r>
          </a:p>
          <a:p>
            <a:pPr>
              <a:lnSpc>
                <a:spcPct val="100000"/>
              </a:lnSpc>
              <a:spcBef>
                <a:spcPts val="0"/>
              </a:spcBef>
              <a:spcAft>
                <a:spcPts val="600"/>
              </a:spcAft>
            </a:pPr>
            <a:endParaRPr lang="en-US" baseline="0"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17</a:t>
            </a:fld>
            <a:endParaRPr lang="en-US" dirty="0"/>
          </a:p>
        </p:txBody>
      </p:sp>
    </p:spTree>
    <p:extLst>
      <p:ext uri="{BB962C8B-B14F-4D97-AF65-F5344CB8AC3E}">
        <p14:creationId xmlns:p14="http://schemas.microsoft.com/office/powerpoint/2010/main" val="12746118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R="0" indent="685800">
              <a:lnSpc>
                <a:spcPct val="107000"/>
              </a:lnSpc>
              <a:spcBef>
                <a:spcPts val="0"/>
              </a:spcBef>
              <a:spcAft>
                <a:spcPts val="0"/>
              </a:spcAft>
              <a:tabLst>
                <a:tab pos="914400" algn="l"/>
              </a:tabLst>
            </a:pPr>
            <a:r>
              <a:rPr lang="en-US">
                <a:solidFill>
                  <a:srgbClr val="000000"/>
                </a:solidFill>
                <a:latin typeface="Arial" panose="020B0604020202020204" pitchFamily="34" charset="0"/>
                <a:ea typeface="Times New Roman" panose="02020603050405020304" pitchFamily="18" charset="0"/>
                <a:cs typeface="Times New Roman" panose="02020603050405020304" pitchFamily="18" charset="0"/>
              </a:rPr>
              <a:t>•	How census staff is paid is determined by the city or contractor. The state does not pay for census costs.</a:t>
            </a:r>
            <a:endParaRPr lang="en-US">
              <a:latin typeface="Calibri" panose="020F0502020204030204" pitchFamily="34" charset="0"/>
              <a:ea typeface="Times New Roman" panose="02020603050405020304" pitchFamily="18" charset="0"/>
              <a:cs typeface="Times New Roman" panose="02020603050405020304" pitchFamily="18" charset="0"/>
            </a:endParaRPr>
          </a:p>
          <a:p>
            <a:pPr marR="0" indent="685800">
              <a:lnSpc>
                <a:spcPct val="107000"/>
              </a:lnSpc>
              <a:spcBef>
                <a:spcPts val="0"/>
              </a:spcBef>
              <a:spcAft>
                <a:spcPts val="0"/>
              </a:spcAft>
            </a:pPr>
            <a:r>
              <a:rPr lang="en-US">
                <a:solidFill>
                  <a:srgbClr val="000000"/>
                </a:solidFill>
                <a:latin typeface="Arial" panose="020B0604020202020204" pitchFamily="34" charset="0"/>
                <a:ea typeface="Times New Roman" panose="02020603050405020304" pitchFamily="18" charset="0"/>
                <a:cs typeface="Times New Roman" panose="02020603050405020304" pitchFamily="18" charset="0"/>
              </a:rPr>
              <a:t>•	Please be aware that paying enumerators per name or address collected may result in fraud. This type of payment structure has resulted in name and address padding.  If this occurs the census will be rejected and will need to be redone in its entirety</a:t>
            </a:r>
            <a:r>
              <a:rPr lang="en-US"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endParaRPr lang="en-US">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18</a:t>
            </a:fld>
            <a:endParaRPr lang="en-US" dirty="0"/>
          </a:p>
        </p:txBody>
      </p:sp>
    </p:spTree>
    <p:extLst>
      <p:ext uri="{BB962C8B-B14F-4D97-AF65-F5344CB8AC3E}">
        <p14:creationId xmlns:p14="http://schemas.microsoft.com/office/powerpoint/2010/main" val="23722150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lvl="1" indent="0">
              <a:lnSpc>
                <a:spcPct val="100000"/>
              </a:lnSpc>
              <a:spcBef>
                <a:spcPts val="0"/>
              </a:spcBef>
              <a:spcAft>
                <a:spcPts val="600"/>
              </a:spcAft>
              <a:buFont typeface="+mj-lt"/>
              <a:buNone/>
            </a:pPr>
            <a:r>
              <a:rPr lang="en-US" sz="1200" dirty="0" smtClean="0">
                <a:latin typeface="Arial" panose="020B0604020202020204" pitchFamily="34" charset="0"/>
                <a:cs typeface="Arial" panose="020B0604020202020204" pitchFamily="34" charset="0"/>
              </a:rPr>
              <a:t>As we mentioned earlier, enumerators should be hired early enough for training                                                                                                                                                                                                                                                                                                                                                                            </a:t>
            </a:r>
          </a:p>
          <a:p>
            <a:pPr marL="228600" lvl="1" indent="-228600">
              <a:lnSpc>
                <a:spcPct val="100000"/>
              </a:lnSpc>
              <a:spcBef>
                <a:spcPts val="0"/>
              </a:spcBef>
              <a:spcAft>
                <a:spcPts val="600"/>
              </a:spcAft>
              <a:buFont typeface="+mj-lt"/>
              <a:buAutoNum type="arabicPeriod"/>
            </a:pPr>
            <a:r>
              <a:rPr lang="en-US" sz="1200" dirty="0" smtClean="0">
                <a:latin typeface="Arial" panose="020B0604020202020204" pitchFamily="34" charset="0"/>
                <a:cs typeface="Arial" panose="020B0604020202020204" pitchFamily="34" charset="0"/>
              </a:rPr>
              <a:t>Each enumerator should do the following training:</a:t>
            </a:r>
          </a:p>
          <a:p>
            <a:pPr marL="448056" lvl="1" indent="-228600">
              <a:lnSpc>
                <a:spcPct val="100000"/>
              </a:lnSpc>
              <a:spcBef>
                <a:spcPts val="0"/>
              </a:spcBef>
              <a:spcAft>
                <a:spcPts val="600"/>
              </a:spcAft>
              <a:buSzPct val="75000"/>
              <a:buFont typeface="Arial" panose="020B0604020202020204" pitchFamily="34" charset="0"/>
              <a:buChar char="•"/>
            </a:pPr>
            <a:r>
              <a:rPr lang="en-US" sz="1200" dirty="0" smtClean="0">
                <a:latin typeface="Arial" panose="020B0604020202020204" pitchFamily="34" charset="0"/>
                <a:cs typeface="Arial" panose="020B0604020202020204" pitchFamily="34" charset="0"/>
              </a:rPr>
              <a:t>Read the enumerators manual</a:t>
            </a:r>
          </a:p>
          <a:p>
            <a:pPr marL="448056" marR="0" lvl="1" indent="-228600" algn="l" defTabSz="914400" rtl="0" eaLnBrk="1" fontAlgn="auto" latinLnBrk="0" hangingPunct="1">
              <a:lnSpc>
                <a:spcPct val="100000"/>
              </a:lnSpc>
              <a:spcBef>
                <a:spcPts val="0"/>
              </a:spcBef>
              <a:spcAft>
                <a:spcPts val="600"/>
              </a:spcAft>
              <a:buClrTx/>
              <a:buSzPct val="75000"/>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Take the on-line training. This may be done as a group in the office  </a:t>
            </a:r>
          </a:p>
          <a:p>
            <a:pPr marL="448056" lvl="1" indent="-228600">
              <a:lnSpc>
                <a:spcPct val="100000"/>
              </a:lnSpc>
              <a:spcBef>
                <a:spcPts val="0"/>
              </a:spcBef>
              <a:spcAft>
                <a:spcPts val="600"/>
              </a:spcAft>
              <a:buSzPct val="75000"/>
              <a:buFont typeface="Arial" panose="020B0604020202020204" pitchFamily="34" charset="0"/>
              <a:buChar char="•"/>
            </a:pPr>
            <a:r>
              <a:rPr lang="en-US" sz="1200" dirty="0" smtClean="0">
                <a:latin typeface="Arial" panose="020B0604020202020204" pitchFamily="34" charset="0"/>
                <a:cs typeface="Arial" panose="020B0604020202020204" pitchFamily="34" charset="0"/>
              </a:rPr>
              <a:t>Participate in one office training session</a:t>
            </a:r>
          </a:p>
          <a:p>
            <a:pPr marL="448056" lvl="1" indent="-228600">
              <a:lnSpc>
                <a:spcPct val="100000"/>
              </a:lnSpc>
              <a:spcBef>
                <a:spcPts val="0"/>
              </a:spcBef>
              <a:spcAft>
                <a:spcPts val="600"/>
              </a:spcAft>
              <a:buSzPct val="75000"/>
              <a:buFont typeface="Arial" panose="020B0604020202020204" pitchFamily="34" charset="0"/>
              <a:buChar char="•"/>
            </a:pPr>
            <a:r>
              <a:rPr lang="en-US" sz="1200" dirty="0" smtClean="0">
                <a:latin typeface="Arial" panose="020B0604020202020204" pitchFamily="34" charset="0"/>
                <a:cs typeface="Arial" panose="020B0604020202020204" pitchFamily="34" charset="0"/>
              </a:rPr>
              <a:t>Attend one field performance training</a:t>
            </a:r>
          </a:p>
          <a:p>
            <a:pPr marL="0" lvl="1" indent="0">
              <a:lnSpc>
                <a:spcPct val="100000"/>
              </a:lnSpc>
              <a:spcBef>
                <a:spcPts val="0"/>
              </a:spcBef>
              <a:spcAft>
                <a:spcPts val="600"/>
              </a:spcAft>
              <a:buFont typeface="+mj-lt"/>
              <a:buNone/>
            </a:pPr>
            <a:r>
              <a:rPr lang="en-US" sz="1200" dirty="0" smtClean="0">
                <a:latin typeface="Arial" panose="020B0604020202020204" pitchFamily="34" charset="0"/>
                <a:cs typeface="Arial" panose="020B0604020202020204" pitchFamily="34" charset="0"/>
              </a:rPr>
              <a:t>2.   Additional review sessions may be necessary to deal with unique situations or when there is confusion</a:t>
            </a:r>
          </a:p>
          <a:p>
            <a:pPr>
              <a:lnSpc>
                <a:spcPct val="100000"/>
              </a:lnSpc>
            </a:pPr>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19</a:t>
            </a:fld>
            <a:endParaRPr lang="en-US" dirty="0"/>
          </a:p>
        </p:txBody>
      </p:sp>
    </p:spTree>
    <p:extLst>
      <p:ext uri="{BB962C8B-B14F-4D97-AF65-F5344CB8AC3E}">
        <p14:creationId xmlns:p14="http://schemas.microsoft.com/office/powerpoint/2010/main" val="2313963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lnSpc>
                <a:spcPct val="100000"/>
              </a:lnSpc>
              <a:spcBef>
                <a:spcPts val="0"/>
              </a:spcBef>
              <a:spcAft>
                <a:spcPts val="600"/>
              </a:spcAft>
            </a:pPr>
            <a:r>
              <a:rPr lang="en-US" sz="1200" dirty="0" smtClean="0">
                <a:latin typeface="Arial" panose="020B0604020202020204" pitchFamily="34" charset="0"/>
                <a:cs typeface="Arial" panose="020B0604020202020204" pitchFamily="34" charset="0"/>
              </a:rPr>
              <a:t>NOTE:  This training contains visual elements including data forms and geographical maps. To meet accessibility standards</a:t>
            </a:r>
            <a:r>
              <a:rPr lang="en-US" sz="1200" baseline="0" dirty="0" smtClean="0">
                <a:latin typeface="Arial" panose="020B0604020202020204" pitchFamily="34" charset="0"/>
                <a:cs typeface="Arial" panose="020B0604020202020204" pitchFamily="34" charset="0"/>
              </a:rPr>
              <a:t>, visual elements are tagged and/or described in readable text. </a:t>
            </a:r>
            <a:r>
              <a:rPr lang="en-US" sz="1200" dirty="0" smtClean="0">
                <a:latin typeface="Arial" panose="020B0604020202020204" pitchFamily="34" charset="0"/>
                <a:cs typeface="Arial" panose="020B0604020202020204" pitchFamily="34" charset="0"/>
              </a:rPr>
              <a:t>If you have any difficulty or need assistance accessing any of the information contained in this training, please contact the Office of Financial Management, Forecasting and Research Division, by phone at 360-902-0599, or by email at </a:t>
            </a:r>
            <a:r>
              <a:rPr lang="en-US" sz="1200" u="sng" dirty="0" smtClean="0">
                <a:latin typeface="Arial" panose="020B0604020202020204" pitchFamily="34" charset="0"/>
                <a:cs typeface="Arial" panose="020B0604020202020204" pitchFamily="34" charset="0"/>
              </a:rPr>
              <a:t>pop.annexations@ofm.wa.gov</a:t>
            </a:r>
          </a:p>
          <a:p>
            <a:pPr>
              <a:lnSpc>
                <a:spcPct val="100000"/>
              </a:lnSpc>
              <a:spcBef>
                <a:spcPts val="0"/>
              </a:spcBef>
            </a:pPr>
            <a:endParaRPr lang="en-US" sz="1200" u="sng" dirty="0" smtClean="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E8C0AC90-D986-4A65-830C-C46446E95FBF}" type="slidenum">
              <a:rPr lang="en-US" smtClean="0"/>
              <a:t>2</a:t>
            </a:fld>
            <a:endParaRPr lang="en-US"/>
          </a:p>
        </p:txBody>
      </p:sp>
    </p:spTree>
    <p:extLst>
      <p:ext uri="{BB962C8B-B14F-4D97-AF65-F5344CB8AC3E}">
        <p14:creationId xmlns:p14="http://schemas.microsoft.com/office/powerpoint/2010/main" val="14524327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Be advised that the OFM training presentation, or the training provided by census administrator, does not substitute for reading the manuals. </a:t>
            </a:r>
            <a:r>
              <a:rPr lang="en-US" sz="1200" kern="1200" dirty="0" smtClean="0">
                <a:solidFill>
                  <a:schemeClr val="tx1"/>
                </a:solidFill>
                <a:effectLst/>
                <a:latin typeface="Arial" panose="020B0604020202020204" pitchFamily="34" charset="0"/>
                <a:ea typeface="+mn-ea"/>
                <a:cs typeface="Arial" panose="020B0604020202020204" pitchFamily="34" charset="0"/>
              </a:rPr>
              <a:t>OFM does not provide copies of the manuals.  Each city/town or contractor is responsible for printing them from our website.  </a:t>
            </a:r>
          </a:p>
          <a:p>
            <a:pPr marL="219456" indent="-219456">
              <a:lnSpc>
                <a:spcPct val="100000"/>
              </a:lnSpc>
              <a:spcBef>
                <a:spcPts val="0"/>
              </a:spcBef>
              <a:spcAft>
                <a:spcPts val="600"/>
              </a:spcAft>
              <a:buFont typeface="Arial" panose="020B0604020202020204" pitchFamily="34" charset="0"/>
              <a:buChar char="•"/>
            </a:pPr>
            <a:r>
              <a:rPr lang="en-US" sz="1200" kern="1200" dirty="0" smtClean="0">
                <a:solidFill>
                  <a:schemeClr val="tx1"/>
                </a:solidFill>
                <a:effectLst/>
                <a:latin typeface="Arial" panose="020B0604020202020204" pitchFamily="34" charset="0"/>
                <a:ea typeface="+mn-ea"/>
                <a:cs typeface="Arial" panose="020B0604020202020204" pitchFamily="34" charset="0"/>
              </a:rPr>
              <a:t>PDF versions of the manuals are available online at: </a:t>
            </a:r>
            <a:r>
              <a:rPr lang="en-US" sz="1200" u="sng" kern="1200" dirty="0" smtClean="0">
                <a:solidFill>
                  <a:schemeClr val="tx1"/>
                </a:solidFill>
                <a:effectLst/>
                <a:latin typeface="Arial" panose="020B0604020202020204" pitchFamily="34" charset="0"/>
                <a:ea typeface="+mn-ea"/>
                <a:cs typeface="Arial" panose="020B0604020202020204" pitchFamily="34" charset="0"/>
              </a:rPr>
              <a:t>http://www.ofm.wa.gov/pop/annex/forms/default.asp.</a:t>
            </a:r>
          </a:p>
          <a:p>
            <a:pPr marL="219456" indent="-219456">
              <a:lnSpc>
                <a:spcPct val="100000"/>
              </a:lnSpc>
              <a:spcBef>
                <a:spcPts val="0"/>
              </a:spcBef>
              <a:spcAft>
                <a:spcPts val="600"/>
              </a:spcAft>
              <a:buFont typeface="Arial" panose="020B0604020202020204" pitchFamily="34" charset="0"/>
              <a:buChar char="•"/>
            </a:pPr>
            <a:r>
              <a:rPr lang="en-US" sz="1200" kern="1200" dirty="0" smtClean="0">
                <a:solidFill>
                  <a:schemeClr val="tx1"/>
                </a:solidFill>
                <a:effectLst/>
                <a:latin typeface="Arial" panose="020B0604020202020204" pitchFamily="34" charset="0"/>
                <a:ea typeface="+mn-ea"/>
                <a:cs typeface="Arial" panose="020B0604020202020204" pitchFamily="34" charset="0"/>
              </a:rPr>
              <a:t>The three manuals are:</a:t>
            </a:r>
          </a:p>
          <a:p>
            <a:pPr marL="438912" lvl="0" indent="-219456">
              <a:lnSpc>
                <a:spcPct val="100000"/>
              </a:lnSpc>
              <a:spcBef>
                <a:spcPts val="0"/>
              </a:spcBef>
              <a:spcAft>
                <a:spcPts val="600"/>
              </a:spcAft>
              <a:buSzPct val="75000"/>
              <a:buFont typeface="Courier New" panose="02070309020205020404" pitchFamily="49" charset="0"/>
              <a:buChar char="o"/>
            </a:pPr>
            <a:r>
              <a:rPr lang="en-US" sz="1200" kern="1200" dirty="0" smtClean="0">
                <a:solidFill>
                  <a:schemeClr val="tx1"/>
                </a:solidFill>
                <a:effectLst/>
                <a:latin typeface="Arial" panose="020B0604020202020204" pitchFamily="34" charset="0"/>
                <a:ea typeface="+mn-ea"/>
                <a:cs typeface="Arial" panose="020B0604020202020204" pitchFamily="34" charset="0"/>
              </a:rPr>
              <a:t>Census Administrator Manual:  this manual details pre-census preparations and census procedures. </a:t>
            </a:r>
          </a:p>
          <a:p>
            <a:pPr marL="438912" lvl="0" indent="-219456">
              <a:lnSpc>
                <a:spcPct val="100000"/>
              </a:lnSpc>
              <a:spcBef>
                <a:spcPts val="0"/>
              </a:spcBef>
              <a:spcAft>
                <a:spcPts val="600"/>
              </a:spcAft>
              <a:buSzPct val="75000"/>
              <a:buFont typeface="Courier New" panose="02070309020205020404" pitchFamily="49" charset="0"/>
              <a:buChar char="o"/>
            </a:pPr>
            <a:r>
              <a:rPr lang="en-US" sz="1200" kern="1200" dirty="0" smtClean="0">
                <a:solidFill>
                  <a:schemeClr val="tx1"/>
                </a:solidFill>
                <a:effectLst/>
                <a:latin typeface="Arial" panose="020B0604020202020204" pitchFamily="34" charset="0"/>
                <a:ea typeface="+mn-ea"/>
                <a:cs typeface="Arial" panose="020B0604020202020204" pitchFamily="34" charset="0"/>
              </a:rPr>
              <a:t>Census Enumerator’s Manual:  this manual details the definitions and procedures for counting people and housing units.  Required field </a:t>
            </a:r>
            <a:r>
              <a:rPr lang="en-US" sz="1200" kern="1200" smtClean="0">
                <a:solidFill>
                  <a:schemeClr val="tx1"/>
                </a:solidFill>
                <a:effectLst/>
                <a:latin typeface="Arial" panose="020B0604020202020204" pitchFamily="34" charset="0"/>
                <a:ea typeface="+mn-ea"/>
                <a:cs typeface="Arial" panose="020B0604020202020204" pitchFamily="34" charset="0"/>
              </a:rPr>
              <a:t>canvassing procedures are </a:t>
            </a:r>
            <a:r>
              <a:rPr lang="en-US" sz="1200" kern="1200" dirty="0" smtClean="0">
                <a:solidFill>
                  <a:schemeClr val="tx1"/>
                </a:solidFill>
                <a:effectLst/>
                <a:latin typeface="Arial" panose="020B0604020202020204" pitchFamily="34" charset="0"/>
                <a:ea typeface="+mn-ea"/>
                <a:cs typeface="Arial" panose="020B0604020202020204" pitchFamily="34" charset="0"/>
              </a:rPr>
              <a:t>also included. This is mandatory</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reading for all involved in the Census. </a:t>
            </a: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marL="438912" lvl="0" indent="-219456">
              <a:lnSpc>
                <a:spcPct val="100000"/>
              </a:lnSpc>
              <a:spcBef>
                <a:spcPts val="0"/>
              </a:spcBef>
              <a:spcAft>
                <a:spcPts val="600"/>
              </a:spcAft>
              <a:buSzPct val="75000"/>
              <a:buFont typeface="Courier New" panose="02070309020205020404" pitchFamily="49" charset="0"/>
              <a:buChar char="o"/>
            </a:pPr>
            <a:r>
              <a:rPr lang="en-US" sz="1200" kern="1200" dirty="0" smtClean="0">
                <a:solidFill>
                  <a:schemeClr val="tx1"/>
                </a:solidFill>
                <a:effectLst/>
                <a:latin typeface="Arial" panose="020B0604020202020204" pitchFamily="34" charset="0"/>
                <a:ea typeface="+mn-ea"/>
                <a:cs typeface="Arial" panose="020B0604020202020204" pitchFamily="34" charset="0"/>
              </a:rPr>
              <a:t>Census Tabulation Manual: this manual details the procedures needed to complete three levels of summary sheets. </a:t>
            </a:r>
          </a:p>
          <a:p>
            <a:pPr marL="219456" indent="-219456">
              <a:lnSpc>
                <a:spcPct val="100000"/>
              </a:lnSpc>
              <a:spcBef>
                <a:spcPts val="0"/>
              </a:spcBef>
              <a:spcAft>
                <a:spcPts val="600"/>
              </a:spcAft>
              <a:buFont typeface="Arial" panose="020B0604020202020204" pitchFamily="34" charset="0"/>
              <a:buChar char="•"/>
            </a:pPr>
            <a:r>
              <a:rPr lang="en-US" sz="1200" kern="1200" dirty="0" smtClean="0">
                <a:solidFill>
                  <a:schemeClr val="tx1"/>
                </a:solidFill>
                <a:effectLst/>
                <a:latin typeface="Arial" panose="020B0604020202020204" pitchFamily="34" charset="0"/>
                <a:ea typeface="+mn-ea"/>
                <a:cs typeface="Arial" panose="020B0604020202020204" pitchFamily="34" charset="0"/>
              </a:rPr>
              <a:t>Each person should read the manual(s) that pertains to his/her job.</a:t>
            </a:r>
          </a:p>
        </p:txBody>
      </p:sp>
      <p:sp>
        <p:nvSpPr>
          <p:cNvPr id="4" name="Slide Number Placeholder 3"/>
          <p:cNvSpPr>
            <a:spLocks noGrp="1"/>
          </p:cNvSpPr>
          <p:nvPr>
            <p:ph type="sldNum" sz="quarter" idx="10"/>
          </p:nvPr>
        </p:nvSpPr>
        <p:spPr/>
        <p:txBody>
          <a:bodyPr/>
          <a:lstStyle/>
          <a:p>
            <a:fld id="{E30E955C-EC8F-4C6F-BA26-1ED8BA53ACE2}" type="slidenum">
              <a:rPr lang="en-US" smtClean="0"/>
              <a:t>20</a:t>
            </a:fld>
            <a:endParaRPr lang="en-US" dirty="0"/>
          </a:p>
        </p:txBody>
      </p:sp>
    </p:spTree>
    <p:extLst>
      <p:ext uri="{BB962C8B-B14F-4D97-AF65-F5344CB8AC3E}">
        <p14:creationId xmlns:p14="http://schemas.microsoft.com/office/powerpoint/2010/main" val="14977716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spcBef>
                <a:spcPts val="0"/>
              </a:spcBef>
              <a:spcAft>
                <a:spcPts val="600"/>
              </a:spcAft>
              <a:buFont typeface="Arial" panose="020B0604020202020204" pitchFamily="34" charset="0"/>
              <a:buNone/>
            </a:pPr>
            <a:r>
              <a:rPr lang="en-US" sz="1200" baseline="0" dirty="0" smtClean="0">
                <a:latin typeface="Arial" panose="020B0604020202020204" pitchFamily="34" charset="0"/>
                <a:cs typeface="Arial" panose="020B0604020202020204" pitchFamily="34" charset="0"/>
              </a:rPr>
              <a:t>We recommend that the enumerator training be conducted in two parts: The office session and field training. On this slide the goals of the office training are that the enumerators need to :</a:t>
            </a: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Understand confidentiality rules and agree to follow them.</a:t>
            </a: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Understand the housing unit/facility concepts.</a:t>
            </a: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Understand the definition of a resident.</a:t>
            </a: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Understand canvassing techniques and be able to read maps well.</a:t>
            </a:r>
          </a:p>
          <a:p>
            <a:pPr marL="0" lvl="1" indent="0">
              <a:spcBef>
                <a:spcPts val="0"/>
              </a:spcBef>
              <a:spcAft>
                <a:spcPts val="600"/>
              </a:spcAft>
              <a:buFont typeface="Arial" panose="020B0604020202020204" pitchFamily="34" charset="0"/>
              <a:buNone/>
            </a:pPr>
            <a:endParaRPr lang="en-US" sz="1200" dirty="0" smtClean="0">
              <a:latin typeface="Arial" panose="020B0604020202020204" pitchFamily="34" charset="0"/>
              <a:cs typeface="Arial" panose="020B0604020202020204" pitchFamily="34" charset="0"/>
            </a:endParaRPr>
          </a:p>
          <a:p>
            <a:pPr marL="0" lvl="1" indent="0">
              <a:spcBef>
                <a:spcPts val="0"/>
              </a:spcBef>
              <a:spcAft>
                <a:spcPts val="600"/>
              </a:spcAft>
              <a:buFont typeface="Arial" panose="020B0604020202020204" pitchFamily="34" charset="0"/>
              <a:buNone/>
            </a:pPr>
            <a:r>
              <a:rPr lang="en-US" sz="1200" dirty="0" smtClean="0">
                <a:latin typeface="Arial" panose="020B0604020202020204" pitchFamily="34" charset="0"/>
                <a:cs typeface="Arial" panose="020B0604020202020204" pitchFamily="34" charset="0"/>
              </a:rPr>
              <a:t>In addition</a:t>
            </a:r>
            <a:r>
              <a:rPr lang="en-US" sz="1200" baseline="0" dirty="0" smtClean="0">
                <a:latin typeface="Arial" panose="020B0604020202020204" pitchFamily="34" charset="0"/>
                <a:cs typeface="Arial" panose="020B0604020202020204" pitchFamily="34" charset="0"/>
              </a:rPr>
              <a:t> a</a:t>
            </a:r>
            <a:r>
              <a:rPr lang="en-US" sz="1200" dirty="0" smtClean="0">
                <a:latin typeface="Arial" panose="020B0604020202020204" pitchFamily="34" charset="0"/>
                <a:cs typeface="Arial" panose="020B0604020202020204" pitchFamily="34" charset="0"/>
              </a:rPr>
              <a:t>ll enumerators need to have interviewing skills.  Everyone should practice interviews with one another in the office</a:t>
            </a:r>
          </a:p>
          <a:p>
            <a:pPr marL="0" indent="0">
              <a:spcBef>
                <a:spcPts val="0"/>
              </a:spcBef>
              <a:spcAft>
                <a:spcPts val="600"/>
              </a:spcAft>
              <a:buFont typeface="Arial" panose="020B0604020202020204" pitchFamily="34" charset="0"/>
              <a:buNone/>
            </a:pPr>
            <a:endParaRPr lang="en-US" sz="1200" dirty="0" smtClean="0">
              <a:latin typeface="Arial" panose="020B0604020202020204" pitchFamily="34" charset="0"/>
              <a:cs typeface="Arial" panose="020B0604020202020204" pitchFamily="34" charset="0"/>
            </a:endParaRPr>
          </a:p>
          <a:p>
            <a:pPr marL="0" indent="0">
              <a:spcBef>
                <a:spcPts val="0"/>
              </a:spcBef>
              <a:spcAft>
                <a:spcPts val="600"/>
              </a:spcAft>
              <a:buFont typeface="Arial" panose="020B0604020202020204" pitchFamily="34" charset="0"/>
              <a:buNone/>
            </a:pPr>
            <a:r>
              <a:rPr lang="en-US" sz="1200" dirty="0" smtClean="0">
                <a:latin typeface="Arial" panose="020B0604020202020204" pitchFamily="34" charset="0"/>
                <a:cs typeface="Arial" panose="020B0604020202020204" pitchFamily="34" charset="0"/>
              </a:rPr>
              <a:t>Every enumerator should read the enumerator’s manual, practice interview techniques and fill out a field enumeration sheet, and thoroughly understand the concepts above before going into the field. </a:t>
            </a:r>
          </a:p>
        </p:txBody>
      </p:sp>
      <p:sp>
        <p:nvSpPr>
          <p:cNvPr id="4" name="Slide Number Placeholder 3"/>
          <p:cNvSpPr>
            <a:spLocks noGrp="1"/>
          </p:cNvSpPr>
          <p:nvPr>
            <p:ph type="sldNum" sz="quarter" idx="10"/>
          </p:nvPr>
        </p:nvSpPr>
        <p:spPr/>
        <p:txBody>
          <a:bodyPr/>
          <a:lstStyle/>
          <a:p>
            <a:fld id="{E30E955C-EC8F-4C6F-BA26-1ED8BA53ACE2}" type="slidenum">
              <a:rPr lang="en-US" smtClean="0"/>
              <a:t>21</a:t>
            </a:fld>
            <a:endParaRPr lang="en-US" dirty="0"/>
          </a:p>
        </p:txBody>
      </p:sp>
    </p:spTree>
    <p:extLst>
      <p:ext uri="{BB962C8B-B14F-4D97-AF65-F5344CB8AC3E}">
        <p14:creationId xmlns:p14="http://schemas.microsoft.com/office/powerpoint/2010/main" val="16054361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lvl="1" indent="0">
              <a:spcBef>
                <a:spcPts val="0"/>
              </a:spcBef>
              <a:spcAft>
                <a:spcPts val="600"/>
              </a:spcAft>
              <a:buNone/>
            </a:pPr>
            <a:r>
              <a:rPr lang="en-US" sz="1200" dirty="0" smtClean="0">
                <a:latin typeface="Arial" panose="020B0604020202020204" pitchFamily="34" charset="0"/>
                <a:cs typeface="Arial" panose="020B0604020202020204" pitchFamily="34" charset="0"/>
              </a:rPr>
              <a:t>The administrator/supervisor should take trainees to the field for a test.</a:t>
            </a: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Ask a trainee to determine the first house to be enumerated</a:t>
            </a: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One at a time each enumerator should go to a housing unit to conduct the interview with the supervisor observing.  </a:t>
            </a: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Afterwards,</a:t>
            </a:r>
            <a:r>
              <a:rPr lang="en-US" sz="1200" baseline="0" dirty="0" smtClean="0">
                <a:latin typeface="Arial" panose="020B0604020202020204" pitchFamily="34" charset="0"/>
                <a:cs typeface="Arial" panose="020B0604020202020204" pitchFamily="34" charset="0"/>
              </a:rPr>
              <a:t> the whole team should critique each interview</a:t>
            </a:r>
            <a:endParaRPr lang="en-US" sz="1200" dirty="0" smtClean="0">
              <a:latin typeface="Arial" panose="020B0604020202020204" pitchFamily="34" charset="0"/>
              <a:cs typeface="Arial" panose="020B0604020202020204" pitchFamily="34" charset="0"/>
            </a:endParaRP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Check and recheck each person’s understanding of census definitions before that person is released in the field to enumerate on their own</a:t>
            </a:r>
          </a:p>
          <a:p>
            <a:pPr lvl="1">
              <a:spcBef>
                <a:spcPts val="600"/>
              </a:spcBef>
              <a:buFont typeface="Arial" panose="020B0604020202020204" pitchFamily="34" charset="0"/>
              <a:buNone/>
            </a:pPr>
            <a:endParaRPr lang="en-US" sz="1200"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22</a:t>
            </a:fld>
            <a:endParaRPr lang="en-US" dirty="0"/>
          </a:p>
        </p:txBody>
      </p:sp>
    </p:spTree>
    <p:extLst>
      <p:ext uri="{BB962C8B-B14F-4D97-AF65-F5344CB8AC3E}">
        <p14:creationId xmlns:p14="http://schemas.microsoft.com/office/powerpoint/2010/main" val="27948434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219456"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Prior to starting the</a:t>
            </a:r>
            <a:r>
              <a:rPr lang="en-US" sz="1200" baseline="0" dirty="0" smtClean="0">
                <a:latin typeface="Arial" panose="020B0604020202020204" pitchFamily="34" charset="0"/>
                <a:cs typeface="Arial" panose="020B0604020202020204" pitchFamily="34" charset="0"/>
              </a:rPr>
              <a:t> census, the administrator needs to field check the area and update the map.  If you find a “no Trespassing” sign, do not approach it and instruct enumerators to do the same. </a:t>
            </a:r>
            <a:endParaRPr lang="en-US" sz="1200" dirty="0" smtClean="0">
              <a:latin typeface="Arial" panose="020B0604020202020204" pitchFamily="34" charset="0"/>
              <a:cs typeface="Arial" panose="020B0604020202020204" pitchFamily="34" charset="0"/>
            </a:endParaRPr>
          </a:p>
          <a:p>
            <a:pPr marL="219456"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You should talk to city/town attorney and/or sheriff in advance about “No Trespassing” signs and how they affect enumeration.</a:t>
            </a:r>
          </a:p>
          <a:p>
            <a:pPr marL="219456"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Try to collect information from the neighbors.</a:t>
            </a:r>
          </a:p>
          <a:p>
            <a:pPr marL="219456"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Try to find a phone number of the household and enumerate over the phone. Utility records are a good source of phone numbers. But</a:t>
            </a:r>
            <a:r>
              <a:rPr lang="en-US" sz="1200" baseline="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names</a:t>
            </a:r>
            <a:r>
              <a:rPr lang="en-US" sz="1200" baseline="0" dirty="0" smtClean="0">
                <a:latin typeface="Arial" panose="020B0604020202020204" pitchFamily="34" charset="0"/>
                <a:cs typeface="Arial" panose="020B0604020202020204" pitchFamily="34" charset="0"/>
              </a:rPr>
              <a:t> associated with the phone number/utility record may not be the same people who live in the housing unit so be sure to verify the address and ask residency screening questions. </a:t>
            </a:r>
          </a:p>
          <a:p>
            <a:pPr>
              <a:buFont typeface="Arial" panose="020B0604020202020204" pitchFamily="34" charset="0"/>
              <a:buChar char="•"/>
            </a:pPr>
            <a:endParaRPr lang="en-US" sz="1200" dirty="0" smtClean="0">
              <a:latin typeface="Arial" panose="020B0604020202020204" pitchFamily="34" charset="0"/>
              <a:cs typeface="Arial" panose="020B0604020202020204" pitchFamily="34" charset="0"/>
            </a:endParaRPr>
          </a:p>
          <a:p>
            <a:pPr>
              <a:buFont typeface="Arial" panose="020B0604020202020204" pitchFamily="34" charset="0"/>
              <a:buChar cha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E30E955C-EC8F-4C6F-BA26-1ED8BA53ACE2}" type="slidenum">
              <a:rPr lang="en-US" smtClean="0"/>
              <a:t>23</a:t>
            </a:fld>
            <a:endParaRPr lang="en-US" dirty="0"/>
          </a:p>
        </p:txBody>
      </p:sp>
    </p:spTree>
    <p:extLst>
      <p:ext uri="{BB962C8B-B14F-4D97-AF65-F5344CB8AC3E}">
        <p14:creationId xmlns:p14="http://schemas.microsoft.com/office/powerpoint/2010/main" val="38667882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219456" indent="-219456">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The Master Control Map is an important</a:t>
            </a:r>
            <a:r>
              <a:rPr lang="en-US" sz="1200" baseline="0" dirty="0" smtClean="0">
                <a:latin typeface="Arial" panose="020B0604020202020204" pitchFamily="34" charset="0"/>
                <a:cs typeface="Arial" panose="020B0604020202020204" pitchFamily="34" charset="0"/>
              </a:rPr>
              <a:t> census tool for the administrator because it shows the entire census area and can be used to track progress.</a:t>
            </a:r>
          </a:p>
          <a:p>
            <a:pPr marL="219456" indent="-219456">
              <a:lnSpc>
                <a:spcPct val="100000"/>
              </a:lnSpc>
              <a:spcBef>
                <a:spcPts val="0"/>
              </a:spcBef>
              <a:spcAft>
                <a:spcPts val="600"/>
              </a:spcAft>
              <a:buFont typeface="Arial" panose="020B0604020202020204" pitchFamily="34" charset="0"/>
              <a:buChar char="•"/>
            </a:pPr>
            <a:r>
              <a:rPr lang="en-US" sz="1200" baseline="0" dirty="0" smtClean="0">
                <a:latin typeface="Arial" panose="020B0604020202020204" pitchFamily="34" charset="0"/>
                <a:cs typeface="Arial" panose="020B0604020202020204" pitchFamily="34" charset="0"/>
              </a:rPr>
              <a:t>Besides the Master Control Map, supervisor and enumerator maps are required.</a:t>
            </a:r>
          </a:p>
          <a:p>
            <a:pPr marL="219456" marR="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baseline="0" dirty="0" smtClean="0">
                <a:latin typeface="Arial" panose="020B0604020202020204" pitchFamily="34" charset="0"/>
                <a:cs typeface="Arial" panose="020B0604020202020204" pitchFamily="34" charset="0"/>
              </a:rPr>
              <a:t>The map to be used to create the master control map must be field checked and updated.</a:t>
            </a:r>
          </a:p>
          <a:p>
            <a:pPr marL="219456" marR="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baseline="0" dirty="0" smtClean="0">
                <a:latin typeface="Arial" panose="020B0604020202020204" pitchFamily="34" charset="0"/>
                <a:cs typeface="Arial" panose="020B0604020202020204" pitchFamily="34" charset="0"/>
              </a:rPr>
              <a:t>All maps need to be marked in a specific manner.  </a:t>
            </a:r>
          </a:p>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Instructions on how to create census maps are included in the census mapping training.</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24</a:t>
            </a:fld>
            <a:endParaRPr lang="en-US" dirty="0"/>
          </a:p>
        </p:txBody>
      </p:sp>
    </p:spTree>
    <p:extLst>
      <p:ext uri="{BB962C8B-B14F-4D97-AF65-F5344CB8AC3E}">
        <p14:creationId xmlns:p14="http://schemas.microsoft.com/office/powerpoint/2010/main" val="32601946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spcBef>
                <a:spcPts val="0"/>
              </a:spcBef>
              <a:spcAft>
                <a:spcPts val="600"/>
              </a:spcAft>
            </a:pPr>
            <a:r>
              <a:rPr lang="en-US" sz="1200" kern="1200" dirty="0" smtClean="0">
                <a:solidFill>
                  <a:schemeClr val="tx1"/>
                </a:solidFill>
                <a:effectLst/>
                <a:latin typeface="Arial" panose="020B0604020202020204" pitchFamily="34" charset="0"/>
                <a:ea typeface="+mn-ea"/>
                <a:cs typeface="Arial" panose="020B0604020202020204" pitchFamily="34" charset="0"/>
              </a:rPr>
              <a:t>An early duty of the Administrator is to find a location for census headquarters.  The location must be secure at all times for the census.  Do not use city council chamber</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or conference rooms</a:t>
            </a:r>
            <a:r>
              <a:rPr lang="en-US" sz="1200" kern="1200" dirty="0" smtClean="0">
                <a:solidFill>
                  <a:schemeClr val="tx1"/>
                </a:solidFill>
                <a:effectLst/>
                <a:latin typeface="Arial" panose="020B0604020202020204" pitchFamily="34" charset="0"/>
                <a:ea typeface="+mn-ea"/>
                <a:cs typeface="Arial" panose="020B0604020202020204" pitchFamily="34" charset="0"/>
              </a:rPr>
              <a:t>.  They can</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be booked for meetings and cannot be locked for an extended period of time.  </a:t>
            </a:r>
            <a:r>
              <a:rPr lang="en-US" sz="1200" dirty="0" smtClean="0">
                <a:latin typeface="Arial" panose="020B0604020202020204" pitchFamily="34" charset="0"/>
                <a:cs typeface="Arial" panose="020B0604020202020204" pitchFamily="34" charset="0"/>
              </a:rPr>
              <a:t>If no room is available, you need to rent</a:t>
            </a:r>
            <a:r>
              <a:rPr lang="en-US" sz="1200" baseline="0" dirty="0" smtClean="0">
                <a:latin typeface="Arial" panose="020B0604020202020204" pitchFamily="34" charset="0"/>
                <a:cs typeface="Arial" panose="020B0604020202020204" pitchFamily="34" charset="0"/>
              </a:rPr>
              <a:t> space.  The </a:t>
            </a:r>
            <a:r>
              <a:rPr lang="en-US" sz="1200" dirty="0" smtClean="0">
                <a:latin typeface="Arial" panose="020B0604020202020204" pitchFamily="34" charset="0"/>
                <a:cs typeface="Arial" panose="020B0604020202020204" pitchFamily="34" charset="0"/>
              </a:rPr>
              <a:t>headquarters cannot be located at the dining room table at home.; or in the family car.</a:t>
            </a:r>
            <a:r>
              <a:rPr lang="en-US" sz="1200" baseline="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You also</a:t>
            </a:r>
            <a:r>
              <a:rPr lang="en-US" sz="1200" baseline="0" dirty="0" smtClean="0">
                <a:latin typeface="Arial" panose="020B0604020202020204" pitchFamily="34" charset="0"/>
                <a:cs typeface="Arial" panose="020B0604020202020204" pitchFamily="34" charset="0"/>
              </a:rPr>
              <a:t> need a</a:t>
            </a:r>
            <a:r>
              <a:rPr lang="en-US" sz="1200" dirty="0" smtClean="0">
                <a:latin typeface="Arial" panose="020B0604020202020204" pitchFamily="34" charset="0"/>
                <a:cs typeface="Arial" panose="020B0604020202020204" pitchFamily="34" charset="0"/>
              </a:rPr>
              <a:t> dedicated phone line for residents’ questions.  </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25</a:t>
            </a:fld>
            <a:endParaRPr lang="en-US" dirty="0"/>
          </a:p>
        </p:txBody>
      </p:sp>
    </p:spTree>
    <p:extLst>
      <p:ext uri="{BB962C8B-B14F-4D97-AF65-F5344CB8AC3E}">
        <p14:creationId xmlns:p14="http://schemas.microsoft.com/office/powerpoint/2010/main" val="2002877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lnSpc>
                <a:spcPct val="100000"/>
              </a:lnSpc>
              <a:spcBef>
                <a:spcPts val="0"/>
              </a:spcBef>
              <a:spcAft>
                <a:spcPts val="600"/>
              </a:spcAft>
            </a:pPr>
            <a:r>
              <a:rPr lang="en-US" sz="1200" kern="1200" dirty="0" smtClean="0">
                <a:solidFill>
                  <a:schemeClr val="tx1"/>
                </a:solidFill>
                <a:effectLst/>
                <a:latin typeface="Arial" panose="020B0604020202020204" pitchFamily="34" charset="0"/>
                <a:ea typeface="+mn-ea"/>
                <a:cs typeface="Arial" panose="020B0604020202020204" pitchFamily="34" charset="0"/>
              </a:rPr>
              <a:t>Census identification badges should be made for all personnel after they are hired.</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The badge</a:t>
            </a:r>
            <a:r>
              <a:rPr lang="en-US" sz="1200" kern="1200" dirty="0" smtClean="0">
                <a:solidFill>
                  <a:schemeClr val="tx1"/>
                </a:solidFill>
                <a:effectLst/>
                <a:latin typeface="Arial" panose="020B0604020202020204" pitchFamily="34" charset="0"/>
                <a:ea typeface="+mn-ea"/>
                <a:cs typeface="Arial" panose="020B0604020202020204" pitchFamily="34" charset="0"/>
              </a:rPr>
              <a:t> should include census dates and have the enumerator’s picture.</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a:t>
            </a:r>
            <a:r>
              <a:rPr lang="en-US" sz="1200" kern="1200" dirty="0" smtClean="0">
                <a:solidFill>
                  <a:schemeClr val="tx1"/>
                </a:solidFill>
                <a:effectLst/>
                <a:latin typeface="Arial" panose="020B0604020202020204" pitchFamily="34" charset="0"/>
                <a:ea typeface="+mn-ea"/>
                <a:cs typeface="Arial" panose="020B0604020202020204" pitchFamily="34" charset="0"/>
              </a:rPr>
              <a:t>An effective use period</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makes it harder for the badge to be misused once the enumerator is no longer on the job.</a:t>
            </a:r>
          </a:p>
          <a:p>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26</a:t>
            </a:fld>
            <a:endParaRPr lang="en-US" dirty="0"/>
          </a:p>
        </p:txBody>
      </p:sp>
    </p:spTree>
    <p:extLst>
      <p:ext uri="{BB962C8B-B14F-4D97-AF65-F5344CB8AC3E}">
        <p14:creationId xmlns:p14="http://schemas.microsoft.com/office/powerpoint/2010/main" val="2591189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indent="0">
              <a:spcBef>
                <a:spcPts val="600"/>
              </a:spcBef>
              <a:buNone/>
            </a:pPr>
            <a:r>
              <a:rPr lang="en-US" sz="1200" dirty="0" smtClean="0">
                <a:latin typeface="Arial" panose="020B0604020202020204" pitchFamily="34" charset="0"/>
                <a:cs typeface="Arial" panose="020B0604020202020204" pitchFamily="34" charset="0"/>
              </a:rPr>
              <a:t>A confidentiality agreement is a very useful tool for the census.  This document is signed by both the mayor and the enumerator. It serves two purposes.  It verifies that the enumerator is hired by the city and that he/she has sworn to never share the census information with anybody.</a:t>
            </a:r>
          </a:p>
          <a:p>
            <a:pPr marL="0" indent="0">
              <a:spcBef>
                <a:spcPts val="600"/>
              </a:spcBef>
              <a:buNone/>
            </a:pPr>
            <a:r>
              <a:rPr lang="en-US" sz="1200" dirty="0" smtClean="0">
                <a:latin typeface="Arial" panose="020B0604020202020204" pitchFamily="34" charset="0"/>
                <a:cs typeface="Arial" panose="020B0604020202020204" pitchFamily="34" charset="0"/>
              </a:rPr>
              <a:t>The enumerator needs to show this agreement to the residents before the interview.  Once</a:t>
            </a:r>
            <a:r>
              <a:rPr lang="en-US" sz="1200" baseline="0" dirty="0" smtClean="0">
                <a:latin typeface="Arial" panose="020B0604020202020204" pitchFamily="34" charset="0"/>
                <a:cs typeface="Arial" panose="020B0604020202020204" pitchFamily="34" charset="0"/>
              </a:rPr>
              <a:t> the authenticity of the enumerator and the confidentiality of the data are established, residents tend to be more cooperative. </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27</a:t>
            </a:fld>
            <a:endParaRPr lang="en-US" dirty="0"/>
          </a:p>
        </p:txBody>
      </p:sp>
    </p:spTree>
    <p:extLst>
      <p:ext uri="{BB962C8B-B14F-4D97-AF65-F5344CB8AC3E}">
        <p14:creationId xmlns:p14="http://schemas.microsoft.com/office/powerpoint/2010/main" val="375887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219456" marR="0" lvl="1"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Here is an example of a mayor’s letter and enumerator confidentiality</a:t>
            </a:r>
            <a:r>
              <a:rPr lang="en-US" sz="1200" baseline="0" dirty="0" smtClean="0">
                <a:latin typeface="Arial" panose="020B0604020202020204" pitchFamily="34" charset="0"/>
                <a:cs typeface="Arial" panose="020B0604020202020204" pitchFamily="34" charset="0"/>
              </a:rPr>
              <a:t> agreement. Put both on one page so that it is easy to reference.  </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This document must contain signatures from the mayor and the enumerator.   In addition, it should also contain the census director’s name and contact information.  </a:t>
            </a:r>
          </a:p>
          <a:p>
            <a:pPr marL="219456" marR="0" lvl="1"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a:p>
            <a:pPr marL="219456" marR="0" lvl="1"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An</a:t>
            </a:r>
            <a:r>
              <a:rPr lang="en-US" sz="1200" kern="1200" dirty="0" smtClean="0">
                <a:solidFill>
                  <a:schemeClr val="tx1"/>
                </a:solidFill>
                <a:effectLst/>
                <a:latin typeface="Arial" panose="020B0604020202020204" pitchFamily="34" charset="0"/>
                <a:ea typeface="+mn-ea"/>
                <a:cs typeface="Arial" panose="020B0604020202020204" pitchFamily="34" charset="0"/>
              </a:rPr>
              <a:t> ID badge</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can be printed on the document.  Each enumerator gets only one copy of the document.  They cannot make copies, and must turn it in at the end of their employment. </a:t>
            </a:r>
          </a:p>
          <a:p>
            <a:pPr marL="219456" marR="0" lvl="1"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a:p>
            <a:pPr marL="219456" marR="0" lvl="1"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This document can then be inserted into a window pocket on the first or last cover of the binder the enumerators use to keep the enumeration forms. </a:t>
            </a:r>
            <a:endParaRPr lang="en-US" dirty="0" smtClean="0">
              <a:latin typeface="Arial" panose="020B0604020202020204" pitchFamily="34" charset="0"/>
              <a:cs typeface="Arial" panose="020B0604020202020204" pitchFamily="34" charset="0"/>
            </a:endParaRPr>
          </a:p>
          <a:p>
            <a:pPr marL="219456" marR="0" lvl="1"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a:p>
            <a:pPr marL="219456" lvl="1" indent="-219456">
              <a:spcAft>
                <a:spcPts val="600"/>
              </a:spcAft>
              <a:buFont typeface="Arial" panose="020B0604020202020204" pitchFamily="34" charset="0"/>
              <a:buChar char="•"/>
            </a:pP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en-US" sz="1200" baseline="0" dirty="0" smtClean="0">
              <a:latin typeface="Arial" panose="020B0604020202020204" pitchFamily="34" charset="0"/>
              <a:cs typeface="Arial" panose="020B0604020202020204" pitchFamily="34" charset="0"/>
            </a:endParaRPr>
          </a:p>
          <a:p>
            <a:pPr marL="219456" lvl="1" indent="-219456">
              <a:spcAft>
                <a:spcPts val="600"/>
              </a:spcAft>
              <a:buFont typeface="Arial" panose="020B0604020202020204" pitchFamily="34" charset="0"/>
              <a:buChar char="•"/>
            </a:pP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marL="219456" lvl="1" indent="-219456">
              <a:spcAft>
                <a:spcPts val="600"/>
              </a:spcAft>
              <a:buFont typeface="Arial" panose="020B0604020202020204" pitchFamily="34" charset="0"/>
              <a:buChar char="•"/>
            </a:pPr>
            <a:endParaRPr lang="en-US" sz="1200" kern="1200" dirty="0" smtClean="0">
              <a:solidFill>
                <a:schemeClr val="tx1"/>
              </a:solidFill>
              <a:effectLst/>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28</a:t>
            </a:fld>
            <a:endParaRPr lang="en-US" dirty="0"/>
          </a:p>
        </p:txBody>
      </p:sp>
    </p:spTree>
    <p:extLst>
      <p:ext uri="{BB962C8B-B14F-4D97-AF65-F5344CB8AC3E}">
        <p14:creationId xmlns:p14="http://schemas.microsoft.com/office/powerpoint/2010/main" val="5981944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indent="0">
              <a:spcBef>
                <a:spcPts val="0"/>
              </a:spcBef>
              <a:spcAft>
                <a:spcPts val="600"/>
              </a:spcAft>
              <a:buNone/>
            </a:pPr>
            <a:r>
              <a:rPr lang="en-US" sz="1200" dirty="0" smtClean="0">
                <a:latin typeface="Arial" panose="020B0604020202020204" pitchFamily="34" charset="0"/>
                <a:cs typeface="Arial" panose="020B0604020202020204" pitchFamily="34" charset="0"/>
              </a:rPr>
              <a:t>Problems and bad attitudes can be tempered with proper publicity. The following methods have been used effectively in the past:</a:t>
            </a: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Publish an article in local newspapers to lay out the benefits of the annexation.</a:t>
            </a: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Insert a flyer of similar information in the utility</a:t>
            </a:r>
            <a:r>
              <a:rPr lang="en-US" sz="1200" baseline="0" dirty="0" smtClean="0">
                <a:latin typeface="Arial" panose="020B0604020202020204" pitchFamily="34" charset="0"/>
                <a:cs typeface="Arial" panose="020B0604020202020204" pitchFamily="34" charset="0"/>
              </a:rPr>
              <a:t> billing.</a:t>
            </a:r>
            <a:endParaRPr lang="en-US" sz="1200" dirty="0" smtClean="0">
              <a:latin typeface="Arial" panose="020B0604020202020204" pitchFamily="34" charset="0"/>
              <a:cs typeface="Arial" panose="020B0604020202020204" pitchFamily="34" charset="0"/>
            </a:endParaRP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You can use an electronic bulletin board at road entrances to the census area.</a:t>
            </a: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If your city has a twitter or</a:t>
            </a:r>
            <a:r>
              <a:rPr lang="en-US" sz="1200" baseline="0" dirty="0" smtClean="0">
                <a:latin typeface="Arial" panose="020B0604020202020204" pitchFamily="34" charset="0"/>
                <a:cs typeface="Arial" panose="020B0604020202020204" pitchFamily="34" charset="0"/>
              </a:rPr>
              <a:t> Facebook account, you should take advantage of those methods to inform the residents.</a:t>
            </a:r>
            <a:endParaRPr lang="en-US" sz="1200" dirty="0" smtClean="0">
              <a:latin typeface="Arial" panose="020B0604020202020204" pitchFamily="34" charset="0"/>
              <a:cs typeface="Arial" panose="020B0604020202020204" pitchFamily="34" charset="0"/>
            </a:endParaRPr>
          </a:p>
          <a:p>
            <a:pPr marL="219456" lvl="1"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You should also notify law enforcement about enumeration plans</a:t>
            </a:r>
          </a:p>
          <a:p>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r>
              <a:rPr lang="en-US" sz="1200" kern="1200" dirty="0" smtClean="0">
                <a:solidFill>
                  <a:schemeClr val="tx1"/>
                </a:solidFill>
                <a:effectLst/>
                <a:latin typeface="Arial" panose="020B0604020202020204" pitchFamily="34" charset="0"/>
                <a:ea typeface="+mn-ea"/>
                <a:cs typeface="Arial" panose="020B0604020202020204" pitchFamily="34" charset="0"/>
              </a:rPr>
              <a:t> </a:t>
            </a:r>
          </a:p>
        </p:txBody>
      </p:sp>
      <p:sp>
        <p:nvSpPr>
          <p:cNvPr id="4" name="Slide Number Placeholder 3"/>
          <p:cNvSpPr>
            <a:spLocks noGrp="1"/>
          </p:cNvSpPr>
          <p:nvPr>
            <p:ph type="sldNum" sz="quarter" idx="10"/>
          </p:nvPr>
        </p:nvSpPr>
        <p:spPr/>
        <p:txBody>
          <a:bodyPr/>
          <a:lstStyle/>
          <a:p>
            <a:fld id="{E30E955C-EC8F-4C6F-BA26-1ED8BA53ACE2}" type="slidenum">
              <a:rPr lang="en-US" smtClean="0"/>
              <a:t>29</a:t>
            </a:fld>
            <a:endParaRPr lang="en-US" dirty="0"/>
          </a:p>
        </p:txBody>
      </p:sp>
    </p:spTree>
    <p:extLst>
      <p:ext uri="{BB962C8B-B14F-4D97-AF65-F5344CB8AC3E}">
        <p14:creationId xmlns:p14="http://schemas.microsoft.com/office/powerpoint/2010/main" val="1639686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spcBef>
                <a:spcPts val="0"/>
              </a:spcBef>
              <a:spcAft>
                <a:spcPts val="600"/>
              </a:spcAft>
            </a:pPr>
            <a:r>
              <a:rPr lang="en-US" dirty="0" smtClean="0">
                <a:latin typeface="Arial" panose="020B0604020202020204" pitchFamily="34" charset="0"/>
                <a:cs typeface="Arial" panose="020B0604020202020204" pitchFamily="34" charset="0"/>
              </a:rPr>
              <a:t>This training session is organized into 4 parts</a:t>
            </a:r>
          </a:p>
          <a:p>
            <a:pPr marL="219456" indent="-219456">
              <a:spcBef>
                <a:spcPts val="0"/>
              </a:spcBef>
              <a:spcAft>
                <a:spcPts val="600"/>
              </a:spcAft>
              <a:buFont typeface="+mj-lt"/>
              <a:buAutoNum type="arabicPeriod"/>
            </a:pPr>
            <a:r>
              <a:rPr lang="en-US" sz="1200" dirty="0" smtClean="0">
                <a:latin typeface="Arial" panose="020B0604020202020204" pitchFamily="34" charset="0"/>
                <a:cs typeface="Arial" panose="020B0604020202020204" pitchFamily="34" charset="0"/>
              </a:rPr>
              <a:t>General Information</a:t>
            </a:r>
          </a:p>
          <a:p>
            <a:pPr marL="219456" indent="-219456">
              <a:spcBef>
                <a:spcPts val="0"/>
              </a:spcBef>
              <a:spcAft>
                <a:spcPts val="600"/>
              </a:spcAft>
              <a:buFont typeface="+mj-lt"/>
              <a:buAutoNum type="arabicPeriod"/>
            </a:pPr>
            <a:r>
              <a:rPr lang="en-US" sz="1200" dirty="0" smtClean="0">
                <a:latin typeface="Arial" panose="020B0604020202020204" pitchFamily="34" charset="0"/>
                <a:cs typeface="Arial" panose="020B0604020202020204" pitchFamily="34" charset="0"/>
              </a:rPr>
              <a:t>Pre-Census Preparation</a:t>
            </a:r>
          </a:p>
          <a:p>
            <a:pPr marL="219456" indent="-219456">
              <a:spcBef>
                <a:spcPts val="0"/>
              </a:spcBef>
              <a:spcAft>
                <a:spcPts val="600"/>
              </a:spcAft>
              <a:buFont typeface="+mj-lt"/>
              <a:buAutoNum type="arabicPeriod"/>
            </a:pPr>
            <a:r>
              <a:rPr lang="en-US" sz="1200" dirty="0" smtClean="0">
                <a:latin typeface="Arial" panose="020B0604020202020204" pitchFamily="34" charset="0"/>
                <a:cs typeface="Arial" panose="020B0604020202020204" pitchFamily="34" charset="0"/>
              </a:rPr>
              <a:t>Monitoring Census Progress</a:t>
            </a:r>
          </a:p>
          <a:p>
            <a:pPr marL="219456" indent="-219456">
              <a:spcBef>
                <a:spcPts val="0"/>
              </a:spcBef>
              <a:spcAft>
                <a:spcPts val="600"/>
              </a:spcAft>
              <a:buFont typeface="+mj-lt"/>
              <a:buAutoNum type="arabicPeriod"/>
            </a:pPr>
            <a:r>
              <a:rPr lang="en-US" sz="1200" dirty="0" smtClean="0">
                <a:latin typeface="Arial" panose="020B0604020202020204" pitchFamily="34" charset="0"/>
                <a:cs typeface="Arial" panose="020B0604020202020204" pitchFamily="34" charset="0"/>
              </a:rPr>
              <a:t>Tabulation and Filing Procedure</a:t>
            </a:r>
          </a:p>
          <a:p>
            <a:pPr marL="512762" indent="-457200">
              <a:spcBef>
                <a:spcPts val="0"/>
              </a:spcBef>
              <a:spcAft>
                <a:spcPts val="600"/>
              </a:spcAft>
              <a:buFont typeface="+mj-lt"/>
              <a:buAutoNum type="arabicPeriod"/>
            </a:pPr>
            <a:endParaRPr lang="en-US" sz="1200" dirty="0" smtClean="0">
              <a:latin typeface="Arial" panose="020B0604020202020204" pitchFamily="34" charset="0"/>
              <a:cs typeface="Arial" panose="020B0604020202020204" pitchFamily="34" charset="0"/>
            </a:endParaRPr>
          </a:p>
          <a:p>
            <a:pPr marL="55562" indent="0">
              <a:buNone/>
            </a:pPr>
            <a:endParaRPr lang="en-US" sz="1100" dirty="0">
              <a:latin typeface="+mn-lt"/>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3</a:t>
            </a:fld>
            <a:endParaRPr lang="en-US" dirty="0"/>
          </a:p>
        </p:txBody>
      </p:sp>
    </p:spTree>
    <p:extLst>
      <p:ext uri="{BB962C8B-B14F-4D97-AF65-F5344CB8AC3E}">
        <p14:creationId xmlns:p14="http://schemas.microsoft.com/office/powerpoint/2010/main" val="31428149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indent="0">
              <a:spcBef>
                <a:spcPts val="0"/>
              </a:spcBef>
              <a:spcAft>
                <a:spcPts val="600"/>
              </a:spcAft>
              <a:buNone/>
            </a:pPr>
            <a:r>
              <a:rPr lang="en-US" sz="1200" dirty="0" smtClean="0">
                <a:latin typeface="Arial" panose="020B0604020202020204" pitchFamily="34" charset="0"/>
                <a:cs typeface="Arial" panose="020B0604020202020204" pitchFamily="34" charset="0"/>
              </a:rPr>
              <a:t>Certain areas may contain a large non-English speaking population.  If possible, identify blocks with large groups of non-English speakers while you are verifying the master map. </a:t>
            </a:r>
          </a:p>
          <a:p>
            <a:pPr marL="219456" lvl="2" indent="-219456" defTabSz="576263">
              <a:spcBef>
                <a:spcPts val="0"/>
              </a:spcBef>
              <a:spcAft>
                <a:spcPts val="600"/>
              </a:spcAft>
              <a:buFont typeface="Arial" panose="020B0604020202020204" pitchFamily="34" charset="0"/>
              <a:buChar char="•"/>
            </a:pPr>
            <a:r>
              <a:rPr lang="en-US" sz="1200" baseline="0" dirty="0" smtClean="0">
                <a:latin typeface="Arial" panose="020B0604020202020204" pitchFamily="34" charset="0"/>
                <a:cs typeface="Arial" panose="020B0604020202020204" pitchFamily="34" charset="0"/>
              </a:rPr>
              <a:t>You may consider </a:t>
            </a:r>
            <a:r>
              <a:rPr lang="en-US" sz="1200" dirty="0" smtClean="0">
                <a:latin typeface="Arial" panose="020B0604020202020204" pitchFamily="34" charset="0"/>
                <a:cs typeface="Arial" panose="020B0604020202020204" pitchFamily="34" charset="0"/>
              </a:rPr>
              <a:t>hiring enumerators that speak identified languages.  </a:t>
            </a:r>
          </a:p>
          <a:p>
            <a:pPr marL="219456" lvl="3"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You should print Confidentiality Agreement,</a:t>
            </a:r>
            <a:r>
              <a:rPr lang="en-US" sz="1200" baseline="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handouts</a:t>
            </a:r>
            <a:r>
              <a:rPr lang="en-US" sz="1200" baseline="0" dirty="0" smtClean="0">
                <a:latin typeface="Arial" panose="020B0604020202020204" pitchFamily="34" charset="0"/>
                <a:cs typeface="Arial" panose="020B0604020202020204" pitchFamily="34" charset="0"/>
              </a:rPr>
              <a:t> and </a:t>
            </a:r>
            <a:r>
              <a:rPr lang="en-US" sz="1200" dirty="0" smtClean="0">
                <a:latin typeface="Arial" panose="020B0604020202020204" pitchFamily="34" charset="0"/>
                <a:cs typeface="Arial" panose="020B0604020202020204" pitchFamily="34" charset="0"/>
              </a:rPr>
              <a:t>door-hangers,</a:t>
            </a:r>
            <a:r>
              <a:rPr lang="en-US" sz="1200" baseline="0" dirty="0" smtClean="0">
                <a:latin typeface="Arial" panose="020B0604020202020204" pitchFamily="34" charset="0"/>
                <a:cs typeface="Arial" panose="020B0604020202020204" pitchFamily="34" charset="0"/>
              </a:rPr>
              <a:t> and </a:t>
            </a:r>
            <a:r>
              <a:rPr lang="en-US" sz="1200" dirty="0" smtClean="0">
                <a:latin typeface="Arial" panose="020B0604020202020204" pitchFamily="34" charset="0"/>
                <a:cs typeface="Arial" panose="020B0604020202020204" pitchFamily="34" charset="0"/>
              </a:rPr>
              <a:t> pre-census publicity in applicable languages.</a:t>
            </a:r>
          </a:p>
          <a:p>
            <a:pPr marL="219456" lvl="3"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Have the enumerators carry a copy of alternate language materials when they set out to</a:t>
            </a:r>
            <a:r>
              <a:rPr lang="en-US" sz="1200" baseline="0" dirty="0" smtClean="0">
                <a:latin typeface="Arial" panose="020B0604020202020204" pitchFamily="34" charset="0"/>
                <a:cs typeface="Arial" panose="020B0604020202020204" pitchFamily="34" charset="0"/>
              </a:rPr>
              <a:t> enumerate those blocks</a:t>
            </a:r>
            <a:r>
              <a:rPr lang="en-US" sz="1200" dirty="0" smtClean="0">
                <a:latin typeface="Arial" panose="020B0604020202020204" pitchFamily="34" charset="0"/>
                <a:cs typeface="Arial" panose="020B0604020202020204" pitchFamily="34" charset="0"/>
              </a:rPr>
              <a:t>. </a:t>
            </a:r>
          </a:p>
          <a:p>
            <a:endParaRPr lang="en-US" dirty="0"/>
          </a:p>
        </p:txBody>
      </p:sp>
      <p:sp>
        <p:nvSpPr>
          <p:cNvPr id="4" name="Slide Number Placeholder 3"/>
          <p:cNvSpPr>
            <a:spLocks noGrp="1"/>
          </p:cNvSpPr>
          <p:nvPr>
            <p:ph type="sldNum" sz="quarter" idx="10"/>
          </p:nvPr>
        </p:nvSpPr>
        <p:spPr/>
        <p:txBody>
          <a:bodyPr/>
          <a:lstStyle/>
          <a:p>
            <a:fld id="{E30E955C-EC8F-4C6F-BA26-1ED8BA53ACE2}" type="slidenum">
              <a:rPr lang="en-US" smtClean="0"/>
              <a:t>30</a:t>
            </a:fld>
            <a:endParaRPr lang="en-US" dirty="0"/>
          </a:p>
        </p:txBody>
      </p:sp>
    </p:spTree>
    <p:extLst>
      <p:ext uri="{BB962C8B-B14F-4D97-AF65-F5344CB8AC3E}">
        <p14:creationId xmlns:p14="http://schemas.microsoft.com/office/powerpoint/2010/main" val="29891213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lnSpc>
                <a:spcPct val="100000"/>
              </a:lnSpc>
              <a:spcBef>
                <a:spcPts val="0"/>
              </a:spcBef>
              <a:spcAft>
                <a:spcPts val="600"/>
              </a:spcAft>
            </a:pPr>
            <a:r>
              <a:rPr lang="en-US" sz="1200" kern="1200" dirty="0" smtClean="0">
                <a:solidFill>
                  <a:schemeClr val="tx1"/>
                </a:solidFill>
                <a:effectLst/>
                <a:latin typeface="Arial" panose="020B0604020202020204" pitchFamily="34" charset="0"/>
                <a:ea typeface="+mn-ea"/>
                <a:cs typeface="Arial" panose="020B0604020202020204" pitchFamily="34" charset="0"/>
              </a:rPr>
              <a:t>The Administrator needs to know, and be familiar with, all census forms.  OFM paper forms must be used and can be found on our website at http://www.ofm.wa.gov/pop/annex/forms/default.asp</a:t>
            </a:r>
          </a:p>
          <a:p>
            <a:pPr>
              <a:lnSpc>
                <a:spcPct val="100000"/>
              </a:lnSpc>
              <a:spcBef>
                <a:spcPts val="0"/>
              </a:spcBef>
              <a:spcAft>
                <a:spcPts val="600"/>
              </a:spcAft>
            </a:pP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en-US" sz="1200" kern="1200" dirty="0" smtClean="0">
                <a:solidFill>
                  <a:schemeClr val="tx1"/>
                </a:solidFill>
                <a:effectLst/>
                <a:latin typeface="Arial" panose="020B0604020202020204" pitchFamily="34" charset="0"/>
                <a:ea typeface="+mn-ea"/>
                <a:cs typeface="Arial" panose="020B0604020202020204" pitchFamily="34" charset="0"/>
              </a:rPr>
              <a:t>OFM Census Sheet A – Field Enumeration Sheet is to</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be used in the field</a:t>
            </a:r>
            <a:r>
              <a:rPr lang="en-US" sz="1200" kern="1200" dirty="0" smtClean="0">
                <a:solidFill>
                  <a:schemeClr val="tx1"/>
                </a:solidFill>
                <a:effectLst/>
                <a:latin typeface="Arial" panose="020B0604020202020204" pitchFamily="34" charset="0"/>
                <a:ea typeface="+mn-ea"/>
                <a:cs typeface="Arial" panose="020B0604020202020204" pitchFamily="34" charset="0"/>
              </a:rPr>
              <a:t>.  You can </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pre-enter </a:t>
            </a:r>
            <a:r>
              <a:rPr lang="en-US" sz="1200" kern="1200" dirty="0" smtClean="0">
                <a:solidFill>
                  <a:schemeClr val="tx1"/>
                </a:solidFill>
                <a:effectLst/>
                <a:latin typeface="Arial" panose="020B0604020202020204" pitchFamily="34" charset="0"/>
                <a:ea typeface="+mn-ea"/>
                <a:cs typeface="Arial" panose="020B0604020202020204" pitchFamily="34" charset="0"/>
              </a:rPr>
              <a:t>the city name, census year</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and the </a:t>
            </a:r>
            <a:r>
              <a:rPr lang="en-US" sz="1200" kern="1200" dirty="0" smtClean="0">
                <a:solidFill>
                  <a:schemeClr val="tx1"/>
                </a:solidFill>
                <a:effectLst/>
                <a:latin typeface="Arial" panose="020B0604020202020204" pitchFamily="34" charset="0"/>
                <a:ea typeface="+mn-ea"/>
                <a:cs typeface="Arial" panose="020B0604020202020204" pitchFamily="34" charset="0"/>
              </a:rPr>
              <a:t>ordinance number.  Then make copies of the form.  This can save time in the field.</a:t>
            </a:r>
          </a:p>
          <a:p>
            <a:pPr marL="0" lvl="1" indent="0">
              <a:lnSpc>
                <a:spcPct val="100000"/>
              </a:lnSpc>
              <a:spcBef>
                <a:spcPts val="0"/>
              </a:spcBef>
              <a:spcAft>
                <a:spcPts val="600"/>
              </a:spcAft>
              <a:buFont typeface="Arial" panose="020B0604020202020204" pitchFamily="34" charset="0"/>
              <a:buNone/>
            </a:pPr>
            <a:r>
              <a:rPr lang="en-US" sz="1200" u="none" kern="1200" dirty="0" smtClean="0">
                <a:solidFill>
                  <a:schemeClr val="tx1"/>
                </a:solidFill>
                <a:effectLst/>
                <a:latin typeface="Arial" panose="020B0604020202020204" pitchFamily="34" charset="0"/>
                <a:ea typeface="+mn-ea"/>
                <a:cs typeface="Arial" panose="020B0604020202020204" pitchFamily="34" charset="0"/>
              </a:rPr>
              <a:t>Please</a:t>
            </a:r>
            <a:r>
              <a:rPr lang="en-US" sz="1200" u="none" kern="1200" baseline="0" dirty="0" smtClean="0">
                <a:solidFill>
                  <a:schemeClr val="tx1"/>
                </a:solidFill>
                <a:effectLst/>
                <a:latin typeface="Arial" panose="020B0604020202020204" pitchFamily="34" charset="0"/>
                <a:ea typeface="+mn-ea"/>
                <a:cs typeface="Arial" panose="020B0604020202020204" pitchFamily="34" charset="0"/>
              </a:rPr>
              <a:t> note that you should never </a:t>
            </a:r>
            <a:r>
              <a:rPr lang="en-US" sz="1200" kern="1200" dirty="0" smtClean="0">
                <a:solidFill>
                  <a:schemeClr val="tx1"/>
                </a:solidFill>
                <a:effectLst/>
                <a:latin typeface="Arial" panose="020B0604020202020204" pitchFamily="34" charset="0"/>
                <a:ea typeface="+mn-ea"/>
                <a:cs typeface="Arial" panose="020B0604020202020204" pitchFamily="34" charset="0"/>
              </a:rPr>
              <a:t>pre-enter any block number, address,</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a:t>
            </a:r>
            <a:r>
              <a:rPr lang="en-US" sz="1200" kern="1200" dirty="0" smtClean="0">
                <a:solidFill>
                  <a:schemeClr val="tx1"/>
                </a:solidFill>
                <a:effectLst/>
                <a:latin typeface="Arial" panose="020B0604020202020204" pitchFamily="34" charset="0"/>
                <a:ea typeface="+mn-ea"/>
                <a:cs typeface="Arial" panose="020B0604020202020204" pitchFamily="34" charset="0"/>
              </a:rPr>
              <a:t>structure type, or housing</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unit</a:t>
            </a:r>
            <a:r>
              <a:rPr lang="en-US" sz="1200" kern="1200" dirty="0" smtClean="0">
                <a:solidFill>
                  <a:schemeClr val="tx1"/>
                </a:solidFill>
                <a:effectLst/>
                <a:latin typeface="Arial" panose="020B0604020202020204" pitchFamily="34" charset="0"/>
                <a:ea typeface="+mn-ea"/>
                <a:cs typeface="Arial" panose="020B0604020202020204" pitchFamily="34" charset="0"/>
              </a:rPr>
              <a:t> sequence number.  Such information should</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be</a:t>
            </a:r>
            <a:r>
              <a:rPr lang="en-US" sz="1200" kern="1200" dirty="0" smtClean="0">
                <a:solidFill>
                  <a:schemeClr val="tx1"/>
                </a:solidFill>
                <a:effectLst/>
                <a:latin typeface="Arial" panose="020B0604020202020204" pitchFamily="34" charset="0"/>
                <a:ea typeface="+mn-ea"/>
                <a:cs typeface="Arial" panose="020B0604020202020204" pitchFamily="34" charset="0"/>
              </a:rPr>
              <a:t> collected at the time of interview only.  Pre-listed</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a:t>
            </a:r>
            <a:r>
              <a:rPr lang="en-US" sz="1200" kern="1200" dirty="0" smtClean="0">
                <a:solidFill>
                  <a:schemeClr val="tx1"/>
                </a:solidFill>
                <a:effectLst/>
                <a:latin typeface="Arial" panose="020B0604020202020204" pitchFamily="34" charset="0"/>
                <a:ea typeface="+mn-ea"/>
                <a:cs typeface="Arial" panose="020B0604020202020204" pitchFamily="34" charset="0"/>
              </a:rPr>
              <a:t>addresses can be wrong and caused problems and confusion during enumeration.</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a:t>
            </a:r>
          </a:p>
          <a:p>
            <a:pPr marL="0" lvl="1" indent="0">
              <a:lnSpc>
                <a:spcPct val="100000"/>
              </a:lnSpc>
              <a:spcBef>
                <a:spcPts val="0"/>
              </a:spcBef>
              <a:spcAft>
                <a:spcPts val="600"/>
              </a:spcAft>
              <a:buFont typeface="Arial" panose="020B0604020202020204" pitchFamily="34" charset="0"/>
              <a:buNone/>
            </a:pP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a:p>
            <a:pPr marL="0" lvl="1" indent="0">
              <a:lnSpc>
                <a:spcPct val="100000"/>
              </a:lnSpc>
              <a:spcBef>
                <a:spcPts val="0"/>
              </a:spcBef>
              <a:spcAft>
                <a:spcPts val="600"/>
              </a:spcAft>
              <a:buFont typeface="Arial" panose="020B0604020202020204" pitchFamily="34" charset="0"/>
              <a:buNone/>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N</a:t>
            </a:r>
            <a:r>
              <a:rPr lang="en-US" sz="1200" kern="1200" dirty="0" smtClean="0">
                <a:solidFill>
                  <a:schemeClr val="tx1"/>
                </a:solidFill>
                <a:effectLst/>
                <a:latin typeface="Arial" panose="020B0604020202020204" pitchFamily="34" charset="0"/>
                <a:ea typeface="+mn-ea"/>
                <a:cs typeface="Arial" panose="020B0604020202020204" pitchFamily="34" charset="0"/>
              </a:rPr>
              <a:t>ames, addresses, housing information cannot be collected electronically. Confidentiality cannot be guaranteed if electronic files are created</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since t</a:t>
            </a:r>
            <a:r>
              <a:rPr lang="en-US" sz="1200" kern="1200" dirty="0" smtClean="0">
                <a:solidFill>
                  <a:schemeClr val="tx1"/>
                </a:solidFill>
                <a:effectLst/>
                <a:latin typeface="Arial" panose="020B0604020202020204" pitchFamily="34" charset="0"/>
                <a:ea typeface="+mn-ea"/>
                <a:cs typeface="Arial" panose="020B0604020202020204" pitchFamily="34" charset="0"/>
              </a:rPr>
              <a:t>here is no guarantee that the electronic files will be completely deleted.</a:t>
            </a:r>
          </a:p>
          <a:p>
            <a:pPr marL="457200" marR="0" lvl="1" indent="0" algn="l" defTabSz="914400" rtl="0" eaLnBrk="1" fontAlgn="auto" latinLnBrk="0" hangingPunct="1">
              <a:lnSpc>
                <a:spcPct val="100000"/>
              </a:lnSpc>
              <a:spcBef>
                <a:spcPts val="0"/>
              </a:spcBef>
              <a:spcAft>
                <a:spcPts val="600"/>
              </a:spcAft>
              <a:buClrTx/>
              <a:buSzTx/>
              <a:buFontTx/>
              <a:buNone/>
              <a:tabLst/>
              <a:defRPr/>
            </a:pP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a:lnSpc>
                <a:spcPct val="100000"/>
              </a:lnSpc>
              <a:spcBef>
                <a:spcPts val="0"/>
              </a:spcBef>
              <a:spcAft>
                <a:spcPts val="600"/>
              </a:spcAft>
            </a:pPr>
            <a:endParaRPr lang="en-US" sz="1200" u="sng"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31</a:t>
            </a:fld>
            <a:endParaRPr lang="en-US" dirty="0"/>
          </a:p>
        </p:txBody>
      </p:sp>
    </p:spTree>
    <p:extLst>
      <p:ext uri="{BB962C8B-B14F-4D97-AF65-F5344CB8AC3E}">
        <p14:creationId xmlns:p14="http://schemas.microsoft.com/office/powerpoint/2010/main" val="2408901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219456" indent="-219456">
              <a:lnSpc>
                <a:spcPct val="100000"/>
              </a:lnSpc>
              <a:spcBef>
                <a:spcPts val="0"/>
              </a:spcBef>
              <a:spcAft>
                <a:spcPts val="600"/>
              </a:spcAft>
              <a:buFont typeface="Arial" panose="020B0604020202020204" pitchFamily="34" charset="0"/>
              <a:buChar char="•"/>
            </a:pPr>
            <a:r>
              <a:rPr lang="en-US" sz="1200" dirty="0" smtClean="0">
                <a:latin typeface="Arial Narrow" panose="020B0606020202030204" pitchFamily="34" charset="0"/>
              </a:rPr>
              <a:t>When a group of unrelated persons live together in a facility, such a living arrangement  is called group quarters (GQ).  Examples</a:t>
            </a:r>
            <a:r>
              <a:rPr lang="en-US" sz="1200" baseline="0" dirty="0" smtClean="0">
                <a:latin typeface="Arial Narrow" panose="020B0606020202030204" pitchFamily="34" charset="0"/>
              </a:rPr>
              <a:t> of GQ’s include: </a:t>
            </a:r>
            <a:r>
              <a:rPr lang="en-US" sz="1200" dirty="0" smtClean="0">
                <a:latin typeface="Arial Narrow" panose="020B0606020202030204" pitchFamily="34" charset="0"/>
              </a:rPr>
              <a:t> prison, military barracks, and student dorms. For more details on GQ definitions,</a:t>
            </a:r>
            <a:r>
              <a:rPr lang="en-US" sz="1200" baseline="0" dirty="0" smtClean="0">
                <a:latin typeface="Arial Narrow" panose="020B0606020202030204" pitchFamily="34" charset="0"/>
              </a:rPr>
              <a:t> please go to the enumerator training.</a:t>
            </a:r>
            <a:endParaRPr lang="en-US" sz="1200" dirty="0" smtClean="0">
              <a:latin typeface="Arial Narrow" panose="020B0606020202030204" pitchFamily="34" charset="0"/>
            </a:endParaRPr>
          </a:p>
          <a:p>
            <a:pPr marL="219456" indent="-219456">
              <a:lnSpc>
                <a:spcPct val="100000"/>
              </a:lnSpc>
              <a:spcBef>
                <a:spcPts val="0"/>
              </a:spcBef>
              <a:spcAft>
                <a:spcPts val="600"/>
              </a:spcAft>
              <a:buFont typeface="Arial" panose="020B0604020202020204" pitchFamily="34" charset="0"/>
              <a:buChar char="•"/>
            </a:pPr>
            <a:r>
              <a:rPr lang="en-US" sz="1200" dirty="0" smtClean="0">
                <a:latin typeface="Arial Narrow" panose="020B0606020202030204" pitchFamily="34" charset="0"/>
              </a:rPr>
              <a:t>The administrator should  locate GQ facilities prior to the start of the census, preferably during the field check of the master control map.</a:t>
            </a:r>
          </a:p>
          <a:p>
            <a:pPr marL="219456" indent="-219456">
              <a:lnSpc>
                <a:spcPct val="100000"/>
              </a:lnSpc>
              <a:spcBef>
                <a:spcPts val="0"/>
              </a:spcBef>
              <a:spcAft>
                <a:spcPts val="600"/>
              </a:spcAft>
              <a:buFont typeface="Arial" panose="020B0604020202020204" pitchFamily="34" charset="0"/>
              <a:buChar char="•"/>
            </a:pPr>
            <a:r>
              <a:rPr lang="en-US" sz="1200" dirty="0" smtClean="0">
                <a:latin typeface="Arial Narrow" panose="020B0606020202030204" pitchFamily="34" charset="0"/>
              </a:rPr>
              <a:t>Then contact the facility and ask them to prepare a list of all residents as of April 1</a:t>
            </a:r>
            <a:r>
              <a:rPr lang="en-US" sz="1200" baseline="30000" dirty="0" smtClean="0">
                <a:latin typeface="Arial Narrow" panose="020B0606020202030204" pitchFamily="34" charset="0"/>
              </a:rPr>
              <a:t>st</a:t>
            </a:r>
            <a:r>
              <a:rPr lang="en-US" sz="1200" dirty="0" smtClean="0">
                <a:latin typeface="Arial Narrow" panose="020B0606020202030204" pitchFamily="34" charset="0"/>
              </a:rPr>
              <a:t> (for a city census) or as of an annexation effective date.  Ask them to include the facilities' administrator’s name and phone number.</a:t>
            </a:r>
          </a:p>
          <a:p>
            <a:pPr marL="219456" indent="-219456">
              <a:lnSpc>
                <a:spcPct val="100000"/>
              </a:lnSpc>
              <a:spcBef>
                <a:spcPts val="0"/>
              </a:spcBef>
              <a:spcAft>
                <a:spcPts val="600"/>
              </a:spcAft>
              <a:buFont typeface="Arial" panose="020B0604020202020204" pitchFamily="34" charset="0"/>
              <a:buChar char="•"/>
            </a:pPr>
            <a:r>
              <a:rPr lang="en-US" sz="1200" dirty="0" smtClean="0">
                <a:latin typeface="Arial Narrow" panose="020B0606020202030204" pitchFamily="34" charset="0"/>
              </a:rPr>
              <a:t>The enumerator will pick up the list of residents as he/she works the block the group quarter facility is located in. </a:t>
            </a:r>
          </a:p>
        </p:txBody>
      </p:sp>
      <p:sp>
        <p:nvSpPr>
          <p:cNvPr id="4" name="Slide Number Placeholder 3"/>
          <p:cNvSpPr>
            <a:spLocks noGrp="1"/>
          </p:cNvSpPr>
          <p:nvPr>
            <p:ph type="sldNum" sz="quarter" idx="10"/>
          </p:nvPr>
        </p:nvSpPr>
        <p:spPr/>
        <p:txBody>
          <a:bodyPr/>
          <a:lstStyle/>
          <a:p>
            <a:fld id="{E30E955C-EC8F-4C6F-BA26-1ED8BA53ACE2}" type="slidenum">
              <a:rPr lang="en-US" smtClean="0"/>
              <a:t>32</a:t>
            </a:fld>
            <a:endParaRPr lang="en-US" dirty="0"/>
          </a:p>
        </p:txBody>
      </p:sp>
    </p:spTree>
    <p:extLst>
      <p:ext uri="{BB962C8B-B14F-4D97-AF65-F5344CB8AC3E}">
        <p14:creationId xmlns:p14="http://schemas.microsoft.com/office/powerpoint/2010/main" val="7977641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lnSpc>
                <a:spcPct val="100000"/>
              </a:lnSpc>
            </a:pPr>
            <a:r>
              <a:rPr lang="en-US" sz="1200" kern="1200" dirty="0" smtClean="0">
                <a:solidFill>
                  <a:schemeClr val="tx1"/>
                </a:solidFill>
                <a:effectLst/>
                <a:latin typeface="Arial" panose="020B0604020202020204" pitchFamily="34" charset="0"/>
                <a:ea typeface="+mn-ea"/>
                <a:cs typeface="Arial" panose="020B0604020202020204" pitchFamily="34" charset="0"/>
              </a:rPr>
              <a:t>For a large apartment complex with many multi-unit structures, the administrator should contact the appropriate management prior</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to census. </a:t>
            </a:r>
            <a:r>
              <a:rPr lang="en-US" sz="1200" kern="1200" dirty="0" smtClean="0">
                <a:solidFill>
                  <a:schemeClr val="tx1"/>
                </a:solidFill>
                <a:effectLst/>
                <a:latin typeface="Arial" panose="020B0604020202020204" pitchFamily="34" charset="0"/>
                <a:ea typeface="+mn-ea"/>
                <a:cs typeface="Arial" panose="020B0604020202020204" pitchFamily="34" charset="0"/>
              </a:rPr>
              <a:t> </a:t>
            </a:r>
          </a:p>
          <a:p>
            <a:pPr>
              <a:lnSpc>
                <a:spcPct val="100000"/>
              </a:lnSpc>
            </a:pP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a:lnSpc>
                <a:spcPct val="100000"/>
              </a:lnSpc>
            </a:pPr>
            <a:r>
              <a:rPr lang="en-US" sz="1200" kern="1200" dirty="0" smtClean="0">
                <a:solidFill>
                  <a:schemeClr val="tx1"/>
                </a:solidFill>
                <a:effectLst/>
                <a:latin typeface="Arial" panose="020B0604020202020204" pitchFamily="34" charset="0"/>
                <a:ea typeface="+mn-ea"/>
                <a:cs typeface="Arial" panose="020B0604020202020204" pitchFamily="34" charset="0"/>
              </a:rPr>
              <a:t>The purpose</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is to explain the census activities so that you can get their cooperation.  Specifically you need </a:t>
            </a:r>
          </a:p>
          <a:p>
            <a:pPr marL="171450" indent="-171450">
              <a:lnSpc>
                <a:spcPct val="100000"/>
              </a:lnSpc>
              <a:buFont typeface="Arial" panose="020B0604020202020204" pitchFamily="34" charset="0"/>
              <a:buChar cha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to arrange for a certain period that enumerators can get in,  </a:t>
            </a:r>
          </a:p>
          <a:p>
            <a:pPr marL="171450" indent="-171450">
              <a:lnSpc>
                <a:spcPct val="100000"/>
              </a:lnSpc>
              <a:buFont typeface="Arial" panose="020B0604020202020204" pitchFamily="34" charset="0"/>
              <a:buChar cha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and to ask for a list of known vacancies </a:t>
            </a:r>
            <a:r>
              <a:rPr lang="en-US" sz="1200" kern="1200" dirty="0" smtClean="0">
                <a:solidFill>
                  <a:schemeClr val="tx1"/>
                </a:solidFill>
                <a:effectLst/>
                <a:latin typeface="Arial" panose="020B0604020202020204" pitchFamily="34" charset="0"/>
                <a:ea typeface="+mn-ea"/>
                <a:cs typeface="Arial" panose="020B0604020202020204" pitchFamily="34" charset="0"/>
              </a:rPr>
              <a:t>be prepared for</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enumerators to use. </a:t>
            </a:r>
          </a:p>
          <a:p>
            <a:pPr marL="171450" indent="-171450">
              <a:lnSpc>
                <a:spcPct val="100000"/>
              </a:lnSpc>
              <a:buFont typeface="Arial" panose="020B0604020202020204" pitchFamily="34" charset="0"/>
              <a:buChar char="•"/>
            </a:pPr>
            <a:r>
              <a:rPr lang="en-US" sz="1200" kern="1200" dirty="0" smtClean="0">
                <a:solidFill>
                  <a:schemeClr val="tx1"/>
                </a:solidFill>
                <a:effectLst/>
                <a:latin typeface="Arial" panose="020B0604020202020204" pitchFamily="34" charset="0"/>
                <a:ea typeface="+mn-ea"/>
                <a:cs typeface="Arial" panose="020B0604020202020204" pitchFamily="34" charset="0"/>
              </a:rPr>
              <a:t>In order to get an accurate list, you will need to explain the difference between “Occupied units” and</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a:t>
            </a:r>
            <a:r>
              <a:rPr lang="en-US" sz="1200" kern="1200" dirty="0" smtClean="0">
                <a:solidFill>
                  <a:schemeClr val="tx1"/>
                </a:solidFill>
                <a:effectLst/>
                <a:latin typeface="Arial" panose="020B0604020202020204" pitchFamily="34" charset="0"/>
                <a:ea typeface="+mn-ea"/>
                <a:cs typeface="Arial" panose="020B0604020202020204" pitchFamily="34" charset="0"/>
              </a:rPr>
              <a:t>“Rented units”.  See Enumerator Training</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slide # 9 “Housing Definitions” for details.</a:t>
            </a:r>
          </a:p>
          <a:p>
            <a:pPr marL="171450" indent="-171450">
              <a:lnSpc>
                <a:spcPct val="100000"/>
              </a:lnSpc>
              <a:buFont typeface="Arial" panose="020B0604020202020204" pitchFamily="34" charset="0"/>
              <a:buChar cha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Y</a:t>
            </a:r>
            <a:r>
              <a:rPr lang="en-US" sz="1200" baseline="0" dirty="0" smtClean="0">
                <a:latin typeface="Arial" panose="020B0604020202020204" pitchFamily="34" charset="0"/>
                <a:cs typeface="Arial" panose="020B0604020202020204" pitchFamily="34" charset="0"/>
              </a:rPr>
              <a:t>ou can never share the census information with the managers under any circumstance. </a:t>
            </a:r>
            <a:endParaRPr lang="en-US" sz="1200" dirty="0" smtClean="0">
              <a:latin typeface="Arial" panose="020B0604020202020204" pitchFamily="34" charset="0"/>
              <a:cs typeface="Arial" panose="020B0604020202020204" pitchFamily="34" charset="0"/>
            </a:endParaRPr>
          </a:p>
          <a:p>
            <a:pPr>
              <a:lnSpc>
                <a:spcPct val="100000"/>
              </a:lnSpc>
            </a:pP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a:p>
            <a:pPr>
              <a:lnSpc>
                <a:spcPct val="100000"/>
              </a:lnSpc>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For gated communities, make arrangements to get in over a certain period to complete the census.</a:t>
            </a:r>
          </a:p>
          <a:p>
            <a:pPr>
              <a:lnSpc>
                <a:spcPct val="100000"/>
              </a:lnSpc>
            </a:pP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a:p>
            <a:pPr>
              <a:lnSpc>
                <a:spcPct val="100000"/>
              </a:lnSpc>
            </a:pP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a:p>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33</a:t>
            </a:fld>
            <a:endParaRPr lang="en-US" dirty="0"/>
          </a:p>
        </p:txBody>
      </p:sp>
    </p:spTree>
    <p:extLst>
      <p:ext uri="{BB962C8B-B14F-4D97-AF65-F5344CB8AC3E}">
        <p14:creationId xmlns:p14="http://schemas.microsoft.com/office/powerpoint/2010/main" val="3283201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219456"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Contact Shelters/Youth homes/ Hotels Motels in advance</a:t>
            </a:r>
          </a:p>
          <a:p>
            <a:pPr marL="505206" indent="-285750">
              <a:spcBef>
                <a:spcPts val="0"/>
              </a:spcBef>
              <a:spcAft>
                <a:spcPts val="600"/>
              </a:spcAft>
              <a:buSzPct val="75000"/>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Tell the</a:t>
            </a:r>
            <a:r>
              <a:rPr lang="en-US" sz="1200" baseline="0" dirty="0" smtClean="0">
                <a:latin typeface="Arial" panose="020B0604020202020204" pitchFamily="34" charset="0"/>
                <a:cs typeface="Arial" panose="020B0604020202020204" pitchFamily="34" charset="0"/>
              </a:rPr>
              <a:t> managers</a:t>
            </a:r>
            <a:r>
              <a:rPr lang="en-US" sz="1200" dirty="0" smtClean="0">
                <a:latin typeface="Arial" panose="020B0604020202020204" pitchFamily="34" charset="0"/>
                <a:cs typeface="Arial" panose="020B0604020202020204" pitchFamily="34" charset="0"/>
              </a:rPr>
              <a:t> about the census and its purpose </a:t>
            </a:r>
          </a:p>
          <a:p>
            <a:pPr marL="505206" indent="-285750">
              <a:spcBef>
                <a:spcPts val="0"/>
              </a:spcBef>
              <a:spcAft>
                <a:spcPts val="600"/>
              </a:spcAft>
              <a:buSzPct val="75000"/>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Let them know enumerators are coming and when</a:t>
            </a:r>
          </a:p>
          <a:p>
            <a:pPr marL="505206" indent="-285750">
              <a:spcBef>
                <a:spcPts val="0"/>
              </a:spcBef>
              <a:spcAft>
                <a:spcPts val="600"/>
              </a:spcAft>
              <a:buSzPct val="75000"/>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Ask them to be prepared to provide housing and resident information</a:t>
            </a:r>
          </a:p>
          <a:p>
            <a:pPr marL="505206" lvl="3" indent="-285750">
              <a:spcBef>
                <a:spcPts val="0"/>
              </a:spcBef>
              <a:spcAft>
                <a:spcPts val="600"/>
              </a:spcAft>
              <a:buSzPct val="75000"/>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Shelters for abused women may not be willing to give names. In these cases, record “Refused” on the forms. </a:t>
            </a:r>
            <a:r>
              <a:rPr lang="en-US" sz="1200" baseline="0" dirty="0" smtClean="0">
                <a:latin typeface="Arial" panose="020B0604020202020204" pitchFamily="34" charset="0"/>
                <a:cs typeface="Arial" panose="020B0604020202020204" pitchFamily="34" charset="0"/>
              </a:rPr>
              <a:t> J</a:t>
            </a:r>
            <a:r>
              <a:rPr lang="en-US" sz="1200" dirty="0" smtClean="0">
                <a:latin typeface="Arial" panose="020B0604020202020204" pitchFamily="34" charset="0"/>
                <a:cs typeface="Arial" panose="020B0604020202020204" pitchFamily="34" charset="0"/>
              </a:rPr>
              <a:t>uvenile group homes are not allowed by law to give names. Be sure to get total number of residents.</a:t>
            </a:r>
          </a:p>
          <a:p>
            <a:pPr marL="505206" lvl="3" indent="-285750">
              <a:spcBef>
                <a:spcPts val="0"/>
              </a:spcBef>
              <a:spcAft>
                <a:spcPts val="600"/>
              </a:spcAft>
              <a:buSzPct val="75000"/>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Hotels/motels may have units that can be counted as housing units</a:t>
            </a:r>
          </a:p>
          <a:p>
            <a:pPr marL="505206" lvl="1" indent="-285750">
              <a:spcBef>
                <a:spcPts val="0"/>
              </a:spcBef>
              <a:spcAft>
                <a:spcPts val="600"/>
              </a:spcAft>
              <a:buSzPct val="75000"/>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See the Enumerator training for detailed instructions on how to handle these unique housing situations.</a:t>
            </a:r>
          </a:p>
          <a:p>
            <a:pPr marL="219456"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For homeless encampments,</a:t>
            </a:r>
            <a:r>
              <a:rPr lang="en-US" sz="1200" baseline="0" dirty="0" smtClean="0">
                <a:latin typeface="Arial" panose="020B0604020202020204" pitchFamily="34" charset="0"/>
                <a:cs typeface="Arial" panose="020B0604020202020204" pitchFamily="34" charset="0"/>
              </a:rPr>
              <a:t> c</a:t>
            </a:r>
            <a:r>
              <a:rPr lang="en-US" sz="1200" dirty="0" smtClean="0">
                <a:latin typeface="Arial" panose="020B0604020202020204" pitchFamily="34" charset="0"/>
                <a:cs typeface="Arial" panose="020B0604020202020204" pitchFamily="34" charset="0"/>
              </a:rPr>
              <a:t>ontact the service agencies that work with the homeless in this area for help and advice. The enumerator training has instructions for enumerating individual homeless persons encountered while in the field. </a:t>
            </a:r>
          </a:p>
        </p:txBody>
      </p:sp>
      <p:sp>
        <p:nvSpPr>
          <p:cNvPr id="4" name="Slide Number Placeholder 3"/>
          <p:cNvSpPr>
            <a:spLocks noGrp="1"/>
          </p:cNvSpPr>
          <p:nvPr>
            <p:ph type="sldNum" sz="quarter" idx="10"/>
          </p:nvPr>
        </p:nvSpPr>
        <p:spPr/>
        <p:txBody>
          <a:bodyPr/>
          <a:lstStyle/>
          <a:p>
            <a:fld id="{E30E955C-EC8F-4C6F-BA26-1ED8BA53ACE2}" type="slidenum">
              <a:rPr lang="en-US" smtClean="0"/>
              <a:t>34</a:t>
            </a:fld>
            <a:endParaRPr lang="en-US" dirty="0"/>
          </a:p>
        </p:txBody>
      </p:sp>
    </p:spTree>
    <p:extLst>
      <p:ext uri="{BB962C8B-B14F-4D97-AF65-F5344CB8AC3E}">
        <p14:creationId xmlns:p14="http://schemas.microsoft.com/office/powerpoint/2010/main" val="26344797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200" dirty="0" smtClean="0">
                <a:latin typeface="Arial" panose="020B0604020202020204" pitchFamily="34" charset="0"/>
                <a:cs typeface="Arial" panose="020B0604020202020204" pitchFamily="34" charset="0"/>
              </a:rPr>
              <a:t>If no one is home or the residents refuse to talk at the interview, the enumerator should leave a call back form. </a:t>
            </a:r>
            <a:r>
              <a:rPr lang="en-US" sz="1200" kern="1200" dirty="0" smtClean="0">
                <a:solidFill>
                  <a:schemeClr val="tx1"/>
                </a:solidFill>
                <a:effectLst/>
                <a:latin typeface="Arial" panose="020B0604020202020204" pitchFamily="34" charset="0"/>
                <a:ea typeface="+mn-ea"/>
                <a:cs typeface="Arial" panose="020B0604020202020204" pitchFamily="34" charset="0"/>
              </a:rPr>
              <a:t>This door hanger type is an example for you to consider, but</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you can create one that fits your area</a:t>
            </a:r>
            <a:r>
              <a:rPr lang="en-US" sz="1200" kern="1200" dirty="0" smtClean="0">
                <a:solidFill>
                  <a:schemeClr val="tx1"/>
                </a:solidFill>
                <a:effectLst/>
                <a:latin typeface="Arial" panose="020B0604020202020204" pitchFamily="34" charset="0"/>
                <a:ea typeface="+mn-ea"/>
                <a:cs typeface="Arial" panose="020B0604020202020204" pitchFamily="34" charset="0"/>
              </a:rPr>
              <a:t>.</a:t>
            </a:r>
          </a:p>
          <a:p>
            <a:pPr>
              <a:lnSpc>
                <a:spcPct val="100000"/>
              </a:lnSpc>
              <a:spcBef>
                <a:spcPts val="0"/>
              </a:spcBef>
              <a:spcAft>
                <a:spcPts val="600"/>
              </a:spcAft>
            </a:pPr>
            <a:endParaRPr lang="en-US" sz="1200" kern="1200" baseline="0" dirty="0" smtClean="0">
              <a:solidFill>
                <a:schemeClr val="tx1"/>
              </a:solidFill>
              <a:effectLst/>
              <a:latin typeface="Arial" panose="020B0604020202020204" pitchFamily="34" charset="0"/>
              <a:ea typeface="+mn-ea"/>
              <a:cs typeface="Arial" panose="020B0604020202020204" pitchFamily="34" charset="0"/>
            </a:endParaRPr>
          </a:p>
          <a:p>
            <a:pPr>
              <a:lnSpc>
                <a:spcPct val="100000"/>
              </a:lnSpc>
              <a:spcBef>
                <a:spcPts val="0"/>
              </a:spcBef>
              <a:spcAft>
                <a:spcPts val="600"/>
              </a:spcAft>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The enumerator should pre-fill the lower part of the form with </a:t>
            </a:r>
            <a:r>
              <a:rPr lang="en-US" sz="1200" kern="1200" dirty="0" smtClean="0">
                <a:solidFill>
                  <a:schemeClr val="tx1"/>
                </a:solidFill>
                <a:effectLst/>
                <a:latin typeface="Arial" panose="020B0604020202020204" pitchFamily="34" charset="0"/>
                <a:ea typeface="+mn-ea"/>
                <a:cs typeface="Arial" panose="020B0604020202020204" pitchFamily="34" charset="0"/>
              </a:rPr>
              <a:t>information to identify</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the housing unit</a:t>
            </a:r>
            <a:r>
              <a:rPr lang="en-US" sz="1200" kern="1200" dirty="0" smtClean="0">
                <a:solidFill>
                  <a:schemeClr val="tx1"/>
                </a:solidFill>
                <a:effectLst/>
                <a:latin typeface="Arial" panose="020B0604020202020204" pitchFamily="34" charset="0"/>
                <a:ea typeface="+mn-ea"/>
                <a:cs typeface="Arial" panose="020B0604020202020204" pitchFamily="34" charset="0"/>
              </a:rPr>
              <a:t>. This information consists</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of: </a:t>
            </a:r>
          </a:p>
          <a:p>
            <a:pPr marL="219456" lvl="1" indent="-219456">
              <a:lnSpc>
                <a:spcPct val="100000"/>
              </a:lnSpc>
              <a:spcBef>
                <a:spcPts val="0"/>
              </a:spcBef>
              <a:spcAft>
                <a:spcPts val="600"/>
              </a:spcAft>
              <a:buFont typeface="Arial" panose="020B0604020202020204" pitchFamily="34" charset="0"/>
              <a:buChar cha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A block group number (or supervisor area number)</a:t>
            </a:r>
          </a:p>
          <a:p>
            <a:pPr marL="219456" lvl="1" indent="-219456">
              <a:lnSpc>
                <a:spcPct val="100000"/>
              </a:lnSpc>
              <a:spcBef>
                <a:spcPts val="0"/>
              </a:spcBef>
              <a:spcAft>
                <a:spcPts val="600"/>
              </a:spcAft>
              <a:buFont typeface="Arial" panose="020B0604020202020204" pitchFamily="34" charset="0"/>
              <a:buChar cha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A block number</a:t>
            </a:r>
          </a:p>
          <a:p>
            <a:pPr marL="219456" lvl="1" indent="-219456">
              <a:lnSpc>
                <a:spcPct val="100000"/>
              </a:lnSpc>
              <a:spcBef>
                <a:spcPts val="0"/>
              </a:spcBef>
              <a:spcAft>
                <a:spcPts val="600"/>
              </a:spcAft>
              <a:buFont typeface="Arial" panose="020B0604020202020204" pitchFamily="34" charset="0"/>
              <a:buChar cha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A housing unit sequence number</a:t>
            </a:r>
          </a:p>
          <a:p>
            <a:pPr marL="219456" lvl="1" indent="-219456">
              <a:lnSpc>
                <a:spcPct val="100000"/>
              </a:lnSpc>
              <a:spcBef>
                <a:spcPts val="0"/>
              </a:spcBef>
              <a:spcAft>
                <a:spcPts val="600"/>
              </a:spcAft>
              <a:buFont typeface="Arial" panose="020B0604020202020204" pitchFamily="34" charset="0"/>
              <a:buChar char="•"/>
            </a:pPr>
            <a:r>
              <a:rPr lang="en-US" sz="1200" kern="1200" baseline="0" dirty="0" smtClean="0">
                <a:solidFill>
                  <a:schemeClr val="tx1"/>
                </a:solidFill>
                <a:effectLst/>
                <a:latin typeface="Arial" panose="020B0604020202020204" pitchFamily="34" charset="0"/>
                <a:ea typeface="+mn-ea"/>
                <a:cs typeface="Arial" panose="020B0604020202020204" pitchFamily="34" charset="0"/>
              </a:rPr>
              <a:t>The enumerator’s name.</a:t>
            </a:r>
          </a:p>
          <a:p>
            <a:pPr marL="0" marR="0" lvl="1"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endParaRPr lang="en-US" sz="1200" dirty="0" smtClean="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en-US" sz="1200" kern="1200" dirty="0" smtClean="0">
                <a:solidFill>
                  <a:schemeClr val="tx1"/>
                </a:solidFill>
                <a:effectLst/>
                <a:latin typeface="Arial" panose="020B0604020202020204" pitchFamily="34" charset="0"/>
                <a:ea typeface="+mn-ea"/>
                <a:cs typeface="Arial" panose="020B0604020202020204" pitchFamily="34" charset="0"/>
              </a:rPr>
              <a:t>On the </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form, you should explain the census activity.  It should also i</a:t>
            </a:r>
            <a:r>
              <a:rPr lang="en-US" sz="1200" kern="1200" dirty="0" smtClean="0">
                <a:solidFill>
                  <a:schemeClr val="tx1"/>
                </a:solidFill>
                <a:effectLst/>
                <a:latin typeface="Arial" panose="020B0604020202020204" pitchFamily="34" charset="0"/>
                <a:ea typeface="+mn-ea"/>
                <a:cs typeface="Arial" panose="020B0604020202020204" pitchFamily="34" charset="0"/>
              </a:rPr>
              <a:t>nclude a phone number,</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a:t>
            </a:r>
            <a:r>
              <a:rPr lang="en-US" sz="1200" kern="1200" dirty="0" smtClean="0">
                <a:solidFill>
                  <a:schemeClr val="tx1"/>
                </a:solidFill>
                <a:effectLst/>
                <a:latin typeface="Arial" panose="020B0604020202020204" pitchFamily="34" charset="0"/>
                <a:ea typeface="+mn-ea"/>
                <a:cs typeface="Arial" panose="020B0604020202020204" pitchFamily="34" charset="0"/>
              </a:rPr>
              <a:t>office hours</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and the confidentiality statement.  If residents do call and leave a message with number of persons in the household,  you need to call back in order to screen for legitimate residents in this household.</a:t>
            </a:r>
          </a:p>
          <a:p>
            <a:pPr marL="0" marR="0" indent="0" algn="l" defTabSz="914400" rtl="0" eaLnBrk="1" fontAlgn="auto" latinLnBrk="0" hangingPunct="1">
              <a:lnSpc>
                <a:spcPct val="100000"/>
              </a:lnSpc>
              <a:spcBef>
                <a:spcPts val="0"/>
              </a:spcBef>
              <a:spcAft>
                <a:spcPts val="600"/>
              </a:spcAft>
              <a:buClrTx/>
              <a:buSzTx/>
              <a:buFontTx/>
              <a:buNone/>
              <a:tabLst/>
              <a:defRPr/>
            </a:pP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a:lnSpc>
                <a:spcPct val="100000"/>
              </a:lnSpc>
              <a:spcBef>
                <a:spcPts val="0"/>
              </a:spcBef>
              <a:spcAft>
                <a:spcPts val="600"/>
              </a:spcAft>
            </a:pP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a:lnSpc>
                <a:spcPct val="100000"/>
              </a:lnSpc>
              <a:spcBef>
                <a:spcPts val="0"/>
              </a:spcBef>
              <a:spcAft>
                <a:spcPts val="600"/>
              </a:spcAft>
            </a:pPr>
            <a:endParaRPr lang="en-US" sz="1200" dirty="0" smtClean="0">
              <a:latin typeface="Arial" panose="020B0604020202020204" pitchFamily="34" charset="0"/>
              <a:cs typeface="Arial" panose="020B0604020202020204" pitchFamily="34" charset="0"/>
            </a:endParaRPr>
          </a:p>
          <a:p>
            <a:pPr>
              <a:lnSpc>
                <a:spcPct val="100000"/>
              </a:lnSpc>
              <a:spcBef>
                <a:spcPts val="0"/>
              </a:spcBef>
              <a:spcAft>
                <a:spcPts val="600"/>
              </a:spcAft>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35</a:t>
            </a:fld>
            <a:endParaRPr lang="en-US" dirty="0"/>
          </a:p>
        </p:txBody>
      </p:sp>
    </p:spTree>
    <p:extLst>
      <p:ext uri="{BB962C8B-B14F-4D97-AF65-F5344CB8AC3E}">
        <p14:creationId xmlns:p14="http://schemas.microsoft.com/office/powerpoint/2010/main" val="5078052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219456" lvl="4" indent="-219456">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Utility or county assessor’s  records can help determine if the unit is being used. Names from these sources can be used to try and locate phone numbers for contact purposes only.</a:t>
            </a:r>
          </a:p>
          <a:p>
            <a:pPr marL="219456" lvl="4" indent="-219456">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Names found via administrative sources should not be used by itself to enumerate the household.  The owner of the house may not be the same as residents who occupy the house.  The homeowners may also have other people (kids, relatives, roommates) living in the household. </a:t>
            </a:r>
          </a:p>
          <a:p>
            <a:pPr marL="219456" lvl="4" indent="-219456">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It may take enumerators multiple times before reaching the residents.  If residents are very difficult to reach, the unit may be held for occasional use. Until proven otherwise, it is vacant.  </a:t>
            </a:r>
          </a:p>
          <a:p>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36</a:t>
            </a:fld>
            <a:endParaRPr lang="en-US" dirty="0"/>
          </a:p>
        </p:txBody>
      </p:sp>
    </p:spTree>
    <p:extLst>
      <p:ext uri="{BB962C8B-B14F-4D97-AF65-F5344CB8AC3E}">
        <p14:creationId xmlns:p14="http://schemas.microsoft.com/office/powerpoint/2010/main" val="264792203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indent="-219456">
              <a:lnSpc>
                <a:spcPct val="100000"/>
              </a:lnSpc>
              <a:spcBef>
                <a:spcPts val="0"/>
              </a:spcBef>
              <a:spcAft>
                <a:spcPts val="600"/>
              </a:spcAft>
              <a:buNone/>
            </a:pPr>
            <a:r>
              <a:rPr lang="en-US" sz="1200" dirty="0" smtClean="0">
                <a:latin typeface="Arial" panose="020B0604020202020204" pitchFamily="34" charset="0"/>
                <a:cs typeface="Arial" panose="020B0604020202020204" pitchFamily="34" charset="0"/>
              </a:rPr>
              <a:t>Each enumerator should take the following materials out in the field:</a:t>
            </a:r>
          </a:p>
          <a:p>
            <a:pPr marL="219456" lvl="1" indent="-219456">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  Photo ID badge</a:t>
            </a:r>
          </a:p>
          <a:p>
            <a:pPr marL="219456" lvl="1" indent="-219456">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  Call back forms</a:t>
            </a:r>
          </a:p>
          <a:p>
            <a:pPr marL="219456" lvl="1" indent="-219456">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  3-ring binders </a:t>
            </a:r>
          </a:p>
          <a:p>
            <a:pPr marL="285750" lvl="2" indent="-285750">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Individual confidentiality agreements</a:t>
            </a:r>
            <a:endParaRPr lang="en-US" sz="1200" dirty="0" smtClean="0">
              <a:solidFill>
                <a:srgbClr val="FF0000"/>
              </a:solidFill>
              <a:latin typeface="Arial" panose="020B0604020202020204" pitchFamily="34" charset="0"/>
              <a:cs typeface="Arial" panose="020B0604020202020204" pitchFamily="34" charset="0"/>
            </a:endParaRPr>
          </a:p>
          <a:p>
            <a:pPr marL="285750" lvl="2" indent="-285750">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Census map (with block and enumeration path identified)</a:t>
            </a:r>
          </a:p>
          <a:p>
            <a:pPr marL="285750" lvl="2" indent="-285750">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No. 2 Pencils (no pens)</a:t>
            </a:r>
          </a:p>
          <a:p>
            <a:pPr marL="285750" lvl="2" indent="-285750">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OFM Census Sheet A - Field Enumeration Sheet (with only city, ordinance number/year entered)</a:t>
            </a:r>
          </a:p>
          <a:p>
            <a:pPr marL="285750" lvl="2" indent="-285750">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Blank paper for recording questions, situations for later conversation with supervisor</a:t>
            </a:r>
          </a:p>
          <a:p>
            <a:pPr marL="0" lvl="1">
              <a:lnSpc>
                <a:spcPct val="150000"/>
              </a:lnSpc>
              <a:spcBef>
                <a:spcPts val="0"/>
              </a:spcBef>
            </a:pPr>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37</a:t>
            </a:fld>
            <a:endParaRPr lang="en-US" dirty="0"/>
          </a:p>
        </p:txBody>
      </p:sp>
    </p:spTree>
    <p:extLst>
      <p:ext uri="{BB962C8B-B14F-4D97-AF65-F5344CB8AC3E}">
        <p14:creationId xmlns:p14="http://schemas.microsoft.com/office/powerpoint/2010/main" val="152436677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smtClean="0"/>
              <a:t>Section 3, Monitoring Census Progress</a:t>
            </a:r>
            <a:endParaRPr lang="en-US" dirty="0"/>
          </a:p>
        </p:txBody>
      </p:sp>
      <p:sp>
        <p:nvSpPr>
          <p:cNvPr id="4" name="Slide Number Placeholder 3"/>
          <p:cNvSpPr>
            <a:spLocks noGrp="1"/>
          </p:cNvSpPr>
          <p:nvPr>
            <p:ph type="sldNum" sz="quarter" idx="10"/>
          </p:nvPr>
        </p:nvSpPr>
        <p:spPr/>
        <p:txBody>
          <a:bodyPr/>
          <a:lstStyle/>
          <a:p>
            <a:fld id="{E8C0AC90-D986-4A65-830C-C46446E95FBF}" type="slidenum">
              <a:rPr lang="en-US" smtClean="0"/>
              <a:t>38</a:t>
            </a:fld>
            <a:endParaRPr lang="en-US"/>
          </a:p>
        </p:txBody>
      </p:sp>
    </p:spTree>
    <p:extLst>
      <p:ext uri="{BB962C8B-B14F-4D97-AF65-F5344CB8AC3E}">
        <p14:creationId xmlns:p14="http://schemas.microsoft.com/office/powerpoint/2010/main" val="15133603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indent="0">
              <a:lnSpc>
                <a:spcPct val="110000"/>
              </a:lnSpc>
              <a:spcBef>
                <a:spcPts val="0"/>
              </a:spcBef>
              <a:spcAft>
                <a:spcPts val="600"/>
              </a:spcAft>
              <a:buNone/>
            </a:pPr>
            <a:r>
              <a:rPr lang="en-US" sz="1200" dirty="0" smtClean="0">
                <a:latin typeface="Arial Narrow" panose="020B0606020202030204" pitchFamily="34" charset="0"/>
              </a:rPr>
              <a:t>Census progress must be monitored closely and resolve issues and problems immediately</a:t>
            </a:r>
          </a:p>
          <a:p>
            <a:pPr marL="342900" indent="-342900">
              <a:lnSpc>
                <a:spcPct val="110000"/>
              </a:lnSpc>
              <a:spcBef>
                <a:spcPts val="0"/>
              </a:spcBef>
              <a:spcAft>
                <a:spcPts val="600"/>
              </a:spcAft>
              <a:buFont typeface="+mj-lt"/>
              <a:buAutoNum type="arabicPeriod"/>
            </a:pPr>
            <a:r>
              <a:rPr lang="en-US" sz="1200" dirty="0" smtClean="0">
                <a:latin typeface="Arial Narrow" panose="020B0606020202030204" pitchFamily="34" charset="0"/>
              </a:rPr>
              <a:t>Meet with enumerators daily. </a:t>
            </a:r>
          </a:p>
          <a:p>
            <a:pPr marL="562356" indent="-342900">
              <a:lnSpc>
                <a:spcPct val="110000"/>
              </a:lnSpc>
              <a:spcBef>
                <a:spcPts val="0"/>
              </a:spcBef>
              <a:spcAft>
                <a:spcPts val="600"/>
              </a:spcAft>
              <a:buSzPct val="75000"/>
              <a:buFont typeface="Arial" panose="020B0604020202020204" pitchFamily="34" charset="0"/>
              <a:buChar char="•"/>
            </a:pPr>
            <a:r>
              <a:rPr lang="en-US" sz="1200" dirty="0" smtClean="0">
                <a:latin typeface="Arial Narrow" panose="020B0606020202030204" pitchFamily="34" charset="0"/>
              </a:rPr>
              <a:t> Collect all completed forms, including callback sheets. </a:t>
            </a:r>
          </a:p>
          <a:p>
            <a:pPr marL="562356" indent="-342900">
              <a:lnSpc>
                <a:spcPct val="110000"/>
              </a:lnSpc>
              <a:spcBef>
                <a:spcPts val="0"/>
              </a:spcBef>
              <a:spcAft>
                <a:spcPts val="600"/>
              </a:spcAft>
              <a:buSzPct val="75000"/>
              <a:buFont typeface="Arial" panose="020B0604020202020204" pitchFamily="34" charset="0"/>
              <a:buChar char="•"/>
            </a:pPr>
            <a:r>
              <a:rPr lang="en-US" sz="1200" dirty="0" smtClean="0">
                <a:latin typeface="Arial Narrow" panose="020B0606020202030204" pitchFamily="34" charset="0"/>
              </a:rPr>
              <a:t> Evaluate completion of the forms.</a:t>
            </a:r>
          </a:p>
          <a:p>
            <a:pPr marL="562356" indent="-342900">
              <a:lnSpc>
                <a:spcPct val="110000"/>
              </a:lnSpc>
              <a:spcBef>
                <a:spcPts val="0"/>
              </a:spcBef>
              <a:spcAft>
                <a:spcPts val="600"/>
              </a:spcAft>
              <a:buSzPct val="75000"/>
              <a:buFont typeface="Arial" panose="020B0604020202020204" pitchFamily="34" charset="0"/>
              <a:buChar char="•"/>
            </a:pPr>
            <a:r>
              <a:rPr lang="en-US" sz="1200" dirty="0" smtClean="0">
                <a:latin typeface="Arial Narrow" panose="020B0606020202030204" pitchFamily="34" charset="0"/>
              </a:rPr>
              <a:t> Assign the next day’s enumeration areas and work schedule. You can start clearing callbacks as soon as you have them.  All attempted contact should be documented.</a:t>
            </a:r>
          </a:p>
          <a:p>
            <a:pPr marL="342900" indent="-342900">
              <a:lnSpc>
                <a:spcPct val="110000"/>
              </a:lnSpc>
              <a:spcBef>
                <a:spcPts val="0"/>
              </a:spcBef>
              <a:spcAft>
                <a:spcPts val="600"/>
              </a:spcAft>
              <a:buFont typeface="+mj-lt"/>
              <a:buAutoNum type="arabicPeriod" startAt="2"/>
            </a:pPr>
            <a:r>
              <a:rPr lang="en-US" sz="1200" dirty="0" smtClean="0">
                <a:latin typeface="Arial Narrow" panose="020B0606020202030204" pitchFamily="34" charset="0"/>
              </a:rPr>
              <a:t>Record and update the number of completed units and the number of callbacks by block.</a:t>
            </a:r>
          </a:p>
          <a:p>
            <a:pPr marL="342900" indent="-342900">
              <a:lnSpc>
                <a:spcPct val="110000"/>
              </a:lnSpc>
              <a:spcBef>
                <a:spcPts val="0"/>
              </a:spcBef>
              <a:spcAft>
                <a:spcPts val="600"/>
              </a:spcAft>
              <a:buFont typeface="+mj-lt"/>
              <a:buAutoNum type="arabicPeriod" startAt="2"/>
            </a:pPr>
            <a:r>
              <a:rPr lang="en-US" sz="1200" dirty="0" smtClean="0">
                <a:latin typeface="Arial Narrow" panose="020B0606020202030204" pitchFamily="34" charset="0"/>
              </a:rPr>
              <a:t>Record progress daily on the master control map.</a:t>
            </a:r>
          </a:p>
          <a:p>
            <a:pPr marL="342900" indent="-342900">
              <a:lnSpc>
                <a:spcPct val="110000"/>
              </a:lnSpc>
              <a:spcBef>
                <a:spcPts val="0"/>
              </a:spcBef>
              <a:spcAft>
                <a:spcPts val="600"/>
              </a:spcAft>
              <a:buFont typeface="+mj-lt"/>
              <a:buAutoNum type="arabicPeriod" startAt="2"/>
            </a:pPr>
            <a:r>
              <a:rPr lang="en-US" sz="1200" dirty="0" smtClean="0">
                <a:latin typeface="Arial Narrow" panose="020B0606020202030204" pitchFamily="34" charset="0"/>
              </a:rPr>
              <a:t>Keep Field Enumeration Sheets organized by block and by housing unit sequence number. Three-ring notebooks work great for this.</a:t>
            </a:r>
            <a:endParaRPr lang="en-US" sz="1200" dirty="0">
              <a:latin typeface="Arial Narrow" panose="020B060602020203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39</a:t>
            </a:fld>
            <a:endParaRPr lang="en-US" dirty="0"/>
          </a:p>
        </p:txBody>
      </p:sp>
    </p:spTree>
    <p:extLst>
      <p:ext uri="{BB962C8B-B14F-4D97-AF65-F5344CB8AC3E}">
        <p14:creationId xmlns:p14="http://schemas.microsoft.com/office/powerpoint/2010/main" val="2888436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smtClean="0">
                <a:latin typeface="Arial" panose="020B0604020202020204" pitchFamily="34" charset="0"/>
                <a:cs typeface="Arial" panose="020B0604020202020204" pitchFamily="34" charset="0"/>
              </a:rPr>
              <a:t>This is Section 1, General Information.   </a:t>
            </a:r>
          </a:p>
          <a:p>
            <a:endParaRPr lang="en-US" dirty="0" smtClean="0"/>
          </a:p>
        </p:txBody>
      </p:sp>
      <p:sp>
        <p:nvSpPr>
          <p:cNvPr id="4" name="Slide Number Placeholder 3"/>
          <p:cNvSpPr>
            <a:spLocks noGrp="1"/>
          </p:cNvSpPr>
          <p:nvPr>
            <p:ph type="sldNum" sz="quarter" idx="10"/>
          </p:nvPr>
        </p:nvSpPr>
        <p:spPr/>
        <p:txBody>
          <a:bodyPr/>
          <a:lstStyle/>
          <a:p>
            <a:fld id="{E30E955C-EC8F-4C6F-BA26-1ED8BA53ACE2}" type="slidenum">
              <a:rPr lang="en-US" smtClean="0"/>
              <a:t>4</a:t>
            </a:fld>
            <a:endParaRPr lang="en-US" dirty="0"/>
          </a:p>
        </p:txBody>
      </p:sp>
    </p:spTree>
    <p:extLst>
      <p:ext uri="{BB962C8B-B14F-4D97-AF65-F5344CB8AC3E}">
        <p14:creationId xmlns:p14="http://schemas.microsoft.com/office/powerpoint/2010/main" val="39873026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219456" indent="-219456">
              <a:spcBef>
                <a:spcPts val="0"/>
              </a:spcBef>
              <a:spcAft>
                <a:spcPts val="600"/>
              </a:spcAft>
              <a:buNone/>
            </a:pPr>
            <a:r>
              <a:rPr lang="en-US" sz="1200" dirty="0" smtClean="0">
                <a:latin typeface="Arial" panose="020B0604020202020204" pitchFamily="34" charset="0"/>
                <a:cs typeface="Arial" panose="020B0604020202020204" pitchFamily="34" charset="0"/>
              </a:rPr>
              <a:t>Administrators can improve enumerator safety by doing</a:t>
            </a:r>
            <a:r>
              <a:rPr lang="en-US" sz="1200" baseline="0" dirty="0" smtClean="0">
                <a:latin typeface="Arial" panose="020B0604020202020204" pitchFamily="34" charset="0"/>
                <a:cs typeface="Arial" panose="020B0604020202020204" pitchFamily="34" charset="0"/>
              </a:rPr>
              <a:t> the following: </a:t>
            </a:r>
          </a:p>
          <a:p>
            <a:pPr marL="219456"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Contact the local police to let them know a census is being conducted.</a:t>
            </a:r>
            <a:r>
              <a:rPr lang="en-US" sz="1200" baseline="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Provide enumeration dates, the enumeration location, and enumerators’ names.</a:t>
            </a:r>
          </a:p>
          <a:p>
            <a:pPr marL="219456" indent="-219456">
              <a:spcBef>
                <a:spcPts val="0"/>
              </a:spcBef>
              <a:spcAft>
                <a:spcPts val="600"/>
              </a:spcAft>
              <a:buNone/>
            </a:pPr>
            <a:r>
              <a:rPr lang="en-US" sz="1200" dirty="0" smtClean="0">
                <a:latin typeface="Arial" panose="020B0604020202020204" pitchFamily="34" charset="0"/>
                <a:cs typeface="Arial" panose="020B0604020202020204" pitchFamily="34" charset="0"/>
              </a:rPr>
              <a:t>•	Each enumerator should carry a cell phone. They may need to contact help in an emergency. </a:t>
            </a:r>
          </a:p>
          <a:p>
            <a:pPr marL="219456"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In an emergency situation enumerators should contact emergency services (e.g. 911) first and then the census administrator second.</a:t>
            </a:r>
          </a:p>
          <a:p>
            <a:pPr marL="219456"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Send enumerators to the field in pairs when there is concern about safety. This may be due to hazardous weather, poor roads, high crime or hostility toward the census.</a:t>
            </a:r>
          </a:p>
          <a:p>
            <a:pPr marL="219456" indent="-219456">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Be sure your enumerators understand safety policies and  procedures</a:t>
            </a:r>
          </a:p>
          <a:p>
            <a:pPr marL="219456" indent="-219456">
              <a:spcBef>
                <a:spcPts val="0"/>
              </a:spcBef>
              <a:spcAft>
                <a:spcPts val="600"/>
              </a:spcAft>
              <a:buNone/>
            </a:pPr>
            <a:r>
              <a:rPr lang="en-US" sz="1200" dirty="0" smtClean="0">
                <a:latin typeface="Arial" panose="020B0604020202020204" pitchFamily="34" charset="0"/>
                <a:cs typeface="Arial" panose="020B0604020202020204" pitchFamily="34" charset="0"/>
              </a:rPr>
              <a:t>•	Be dressed appropriately for the weather</a:t>
            </a:r>
          </a:p>
          <a:p>
            <a:pPr marL="219456" indent="-219456">
              <a:spcBef>
                <a:spcPts val="0"/>
              </a:spcBef>
              <a:spcAft>
                <a:spcPts val="600"/>
              </a:spcAft>
              <a:buNone/>
            </a:pPr>
            <a:r>
              <a:rPr lang="en-US" sz="1200" dirty="0" smtClean="0">
                <a:latin typeface="Arial" panose="020B0604020202020204" pitchFamily="34" charset="0"/>
                <a:cs typeface="Arial" panose="020B0604020202020204" pitchFamily="34" charset="0"/>
              </a:rPr>
              <a:t>•	Wear high visibility clothing and bring flashlights for night work. </a:t>
            </a:r>
          </a:p>
          <a:p>
            <a:pPr marL="0" indent="-219456">
              <a:spcBef>
                <a:spcPts val="0"/>
              </a:spcBef>
              <a:buNone/>
            </a:pPr>
            <a:endParaRPr lang="en-US" sz="1200" dirty="0" smtClean="0">
              <a:latin typeface="Arial" panose="020B0604020202020204" pitchFamily="34" charset="0"/>
              <a:cs typeface="Arial" panose="020B0604020202020204" pitchFamily="34" charset="0"/>
            </a:endParaRPr>
          </a:p>
          <a:p>
            <a:pPr marL="0" indent="-219456">
              <a:spcBef>
                <a:spcPts val="0"/>
              </a:spcBef>
              <a:spcAft>
                <a:spcPts val="600"/>
              </a:spcAft>
              <a:buNone/>
            </a:pPr>
            <a:r>
              <a:rPr lang="en-US" sz="1200" dirty="0" smtClean="0">
                <a:latin typeface="Arial" panose="020B0604020202020204" pitchFamily="34" charset="0"/>
                <a:cs typeface="Arial" panose="020B0604020202020204" pitchFamily="34" charset="0"/>
              </a:rPr>
              <a:t>IMPORTANT:</a:t>
            </a:r>
          </a:p>
          <a:p>
            <a:pPr marL="0" indent="-219456">
              <a:spcBef>
                <a:spcPts val="0"/>
              </a:spcBef>
              <a:spcAft>
                <a:spcPts val="600"/>
              </a:spcAft>
              <a:buNone/>
            </a:pPr>
            <a:r>
              <a:rPr lang="en-US" sz="1200" dirty="0" smtClean="0">
                <a:latin typeface="Arial" panose="020B0604020202020204" pitchFamily="34" charset="0"/>
                <a:cs typeface="Arial" panose="020B0604020202020204" pitchFamily="34" charset="0"/>
              </a:rPr>
              <a:t>Be alert and pay attention to current news. You may not be aware of hazardous situations until the enumerators are in the field.  Be prepared to make adjustments like changing their work location as needed on a moments notice.</a:t>
            </a:r>
          </a:p>
          <a:p>
            <a:pPr>
              <a:spcBef>
                <a:spcPts val="0"/>
              </a:spcBef>
            </a:pPr>
            <a:endParaRPr lang="en-US" dirty="0" smtClean="0">
              <a:latin typeface="Arial" panose="020B0604020202020204" pitchFamily="34" charset="0"/>
              <a:cs typeface="Arial" panose="020B0604020202020204" pitchFamily="34" charset="0"/>
            </a:endParaRPr>
          </a:p>
          <a:p>
            <a:pPr>
              <a:spcBef>
                <a:spcPts val="0"/>
              </a:spcBef>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40</a:t>
            </a:fld>
            <a:endParaRPr lang="en-US" dirty="0"/>
          </a:p>
        </p:txBody>
      </p:sp>
    </p:spTree>
    <p:extLst>
      <p:ext uri="{BB962C8B-B14F-4D97-AF65-F5344CB8AC3E}">
        <p14:creationId xmlns:p14="http://schemas.microsoft.com/office/powerpoint/2010/main" val="16921527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indent="0">
              <a:lnSpc>
                <a:spcPct val="100000"/>
              </a:lnSpc>
              <a:spcBef>
                <a:spcPts val="0"/>
              </a:spcBef>
              <a:spcAft>
                <a:spcPts val="600"/>
              </a:spcAft>
              <a:buNone/>
            </a:pPr>
            <a:r>
              <a:rPr lang="en-US" sz="1200" dirty="0" smtClean="0">
                <a:latin typeface="Arial" panose="020B0604020202020204" pitchFamily="34" charset="0"/>
                <a:cs typeface="Arial" panose="020B0604020202020204" pitchFamily="34" charset="0"/>
              </a:rPr>
              <a:t>Census enumeration is not an easy job. It is not for everyone.  Administrator /supervisor should evaluate enumerators on a daily basis. Make assessments in the first couple days to find and keep those with high performance.  Those who</a:t>
            </a:r>
          </a:p>
          <a:p>
            <a:pPr marL="285750" indent="-285750">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Submit more completed forms, and have fewer refusals,  </a:t>
            </a:r>
          </a:p>
          <a:p>
            <a:pPr marL="219456" lvl="1" indent="-219456">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Can get better  neighbor cooperation</a:t>
            </a:r>
          </a:p>
          <a:p>
            <a:pPr marL="219456" lvl="1" indent="-219456">
              <a:lnSpc>
                <a:spcPct val="100000"/>
              </a:lnSpc>
              <a:spcBef>
                <a:spcPts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And  have more complete names of residents  should be kept.</a:t>
            </a:r>
          </a:p>
          <a:p>
            <a:pPr marL="0" indent="0">
              <a:lnSpc>
                <a:spcPct val="100000"/>
              </a:lnSpc>
              <a:spcBef>
                <a:spcPts val="0"/>
              </a:spcBef>
              <a:spcAft>
                <a:spcPts val="600"/>
              </a:spcAft>
              <a:buNone/>
            </a:pPr>
            <a:r>
              <a:rPr lang="en-US" sz="1200" smtClean="0">
                <a:latin typeface="Arial" panose="020B0604020202020204" pitchFamily="34" charset="0"/>
                <a:cs typeface="Arial" panose="020B0604020202020204" pitchFamily="34" charset="0"/>
              </a:rPr>
              <a:t>Let </a:t>
            </a:r>
            <a:r>
              <a:rPr lang="en-US" sz="1200" dirty="0" smtClean="0">
                <a:latin typeface="Arial" panose="020B0604020202020204" pitchFamily="34" charset="0"/>
                <a:cs typeface="Arial" panose="020B0604020202020204" pitchFamily="34" charset="0"/>
              </a:rPr>
              <a:t>go of those unable to do the job, especially as the workload decreases with each day’s progress. </a:t>
            </a:r>
          </a:p>
        </p:txBody>
      </p:sp>
      <p:sp>
        <p:nvSpPr>
          <p:cNvPr id="4" name="Slide Number Placeholder 3"/>
          <p:cNvSpPr>
            <a:spLocks noGrp="1"/>
          </p:cNvSpPr>
          <p:nvPr>
            <p:ph type="sldNum" sz="quarter" idx="10"/>
          </p:nvPr>
        </p:nvSpPr>
        <p:spPr/>
        <p:txBody>
          <a:bodyPr/>
          <a:lstStyle/>
          <a:p>
            <a:fld id="{E30E955C-EC8F-4C6F-BA26-1ED8BA53ACE2}" type="slidenum">
              <a:rPr lang="en-US" smtClean="0"/>
              <a:t>41</a:t>
            </a:fld>
            <a:endParaRPr lang="en-US" dirty="0"/>
          </a:p>
        </p:txBody>
      </p:sp>
    </p:spTree>
    <p:extLst>
      <p:ext uri="{BB962C8B-B14F-4D97-AF65-F5344CB8AC3E}">
        <p14:creationId xmlns:p14="http://schemas.microsoft.com/office/powerpoint/2010/main" val="1916871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spcAft>
                <a:spcPts val="600"/>
              </a:spcAft>
            </a:pPr>
            <a:r>
              <a:rPr lang="en-US" sz="1200" kern="1200" dirty="0" smtClean="0">
                <a:solidFill>
                  <a:schemeClr val="tx1"/>
                </a:solidFill>
                <a:effectLst/>
                <a:latin typeface="Arial" panose="020B0604020202020204" pitchFamily="34" charset="0"/>
                <a:ea typeface="+mn-ea"/>
                <a:cs typeface="Arial" panose="020B0604020202020204" pitchFamily="34" charset="0"/>
              </a:rPr>
              <a:t>With all that needs to be accomplished by an administrator, it is easy to make mistakes or to inadequately prepare.  The most common mistakes that administrators make are:</a:t>
            </a:r>
          </a:p>
          <a:p>
            <a:pPr marL="219456" lvl="1" indent="-219456">
              <a:spcAft>
                <a:spcPts val="600"/>
              </a:spcAft>
              <a:buFont typeface="Arial" panose="020B0604020202020204" pitchFamily="34" charset="0"/>
              <a:buChar char="•"/>
            </a:pPr>
            <a:r>
              <a:rPr lang="en-US" sz="1200" kern="1200" dirty="0" smtClean="0">
                <a:solidFill>
                  <a:schemeClr val="tx1"/>
                </a:solidFill>
                <a:effectLst/>
                <a:latin typeface="Arial" panose="020B0604020202020204" pitchFamily="34" charset="0"/>
                <a:ea typeface="+mn-ea"/>
                <a:cs typeface="Arial" panose="020B0604020202020204" pitchFamily="34" charset="0"/>
              </a:rPr>
              <a:t>Underestimating the time required to do a census.  The estimated time should include both the interview and the commute to the next housing unit. The average interview portion lasts about 4 minutes</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but</a:t>
            </a:r>
            <a:r>
              <a:rPr lang="en-US" sz="1200" kern="1200" dirty="0" smtClean="0">
                <a:solidFill>
                  <a:schemeClr val="tx1"/>
                </a:solidFill>
                <a:effectLst/>
                <a:latin typeface="Arial" panose="020B0604020202020204" pitchFamily="34" charset="0"/>
                <a:ea typeface="+mn-ea"/>
                <a:cs typeface="Arial" panose="020B0604020202020204" pitchFamily="34" charset="0"/>
              </a:rPr>
              <a:t> commute time varies</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depending on density.</a:t>
            </a: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marL="219456" lvl="1" indent="-219456">
              <a:spcAft>
                <a:spcPts val="600"/>
              </a:spcAft>
              <a:buFont typeface="Arial" panose="020B0604020202020204" pitchFamily="34" charset="0"/>
              <a:buChar char="•"/>
            </a:pPr>
            <a:r>
              <a:rPr lang="en-US" sz="1200" kern="1200" dirty="0" smtClean="0">
                <a:solidFill>
                  <a:schemeClr val="tx1"/>
                </a:solidFill>
                <a:effectLst/>
                <a:latin typeface="Arial" panose="020B0604020202020204" pitchFamily="34" charset="0"/>
                <a:ea typeface="+mn-ea"/>
                <a:cs typeface="Arial" panose="020B0604020202020204" pitchFamily="34" charset="0"/>
              </a:rPr>
              <a:t>Second, underestimating the number of enumerators needed for a census.  It is easier to lay off enumerators when there are too many than it is to hire and train new personnel during a census.</a:t>
            </a:r>
          </a:p>
          <a:p>
            <a:pPr marL="219456" lvl="1" indent="-219456">
              <a:spcAft>
                <a:spcPts val="600"/>
              </a:spcAft>
              <a:buFont typeface="Arial" panose="020B0604020202020204" pitchFamily="34" charset="0"/>
              <a:buChar char="•"/>
            </a:pPr>
            <a:r>
              <a:rPr lang="en-US" sz="1200" kern="1200" dirty="0" smtClean="0">
                <a:solidFill>
                  <a:schemeClr val="tx1"/>
                </a:solidFill>
                <a:effectLst/>
                <a:latin typeface="Arial" panose="020B0604020202020204" pitchFamily="34" charset="0"/>
                <a:ea typeface="+mn-ea"/>
                <a:cs typeface="Arial" panose="020B0604020202020204" pitchFamily="34" charset="0"/>
              </a:rPr>
              <a:t>Third, unclear chain of command.  Not knowing to whom to report issues can lead to confusion and delay on making appropriate</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decisions</a:t>
            </a:r>
            <a:r>
              <a:rPr lang="en-US" sz="1200" kern="1200" dirty="0" smtClean="0">
                <a:solidFill>
                  <a:schemeClr val="tx1"/>
                </a:solidFill>
                <a:effectLst/>
                <a:latin typeface="Arial" panose="020B0604020202020204" pitchFamily="34" charset="0"/>
                <a:ea typeface="+mn-ea"/>
                <a:cs typeface="Arial" panose="020B0604020202020204" pitchFamily="34" charset="0"/>
              </a:rPr>
              <a:t>. </a:t>
            </a:r>
          </a:p>
          <a:p>
            <a:pPr marL="219456" lvl="1" indent="-219456">
              <a:spcAft>
                <a:spcPts val="600"/>
              </a:spcAft>
              <a:buFont typeface="Arial" panose="020B0604020202020204" pitchFamily="34" charset="0"/>
              <a:buChar char="•"/>
            </a:pPr>
            <a:r>
              <a:rPr lang="en-US" sz="1200" kern="1200" dirty="0" smtClean="0">
                <a:solidFill>
                  <a:schemeClr val="tx1"/>
                </a:solidFill>
                <a:effectLst/>
                <a:latin typeface="Arial" panose="020B0604020202020204" pitchFamily="34" charset="0"/>
                <a:ea typeface="+mn-ea"/>
                <a:cs typeface="Arial" panose="020B0604020202020204" pitchFamily="34" charset="0"/>
              </a:rPr>
              <a:t>Fourth, maps</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used are not adequately prepared or updated.  This</a:t>
            </a:r>
            <a:r>
              <a:rPr lang="en-US" sz="1200" kern="1200" dirty="0" smtClean="0">
                <a:solidFill>
                  <a:schemeClr val="tx1"/>
                </a:solidFill>
                <a:effectLst/>
                <a:latin typeface="Arial" panose="020B0604020202020204" pitchFamily="34" charset="0"/>
                <a:ea typeface="+mn-ea"/>
                <a:cs typeface="Arial" panose="020B0604020202020204" pitchFamily="34" charset="0"/>
              </a:rPr>
              <a:t> can lead to confusion, double coverage, or missing housing units during canvassing.</a:t>
            </a:r>
          </a:p>
          <a:p>
            <a:pPr marL="219456" lvl="1" indent="-219456">
              <a:spcAft>
                <a:spcPts val="600"/>
              </a:spcAft>
              <a:buFont typeface="Arial" panose="020B0604020202020204" pitchFamily="34" charset="0"/>
              <a:buChar char="•"/>
            </a:pPr>
            <a:r>
              <a:rPr lang="en-US" sz="1200" kern="1200" dirty="0" smtClean="0">
                <a:solidFill>
                  <a:schemeClr val="tx1"/>
                </a:solidFill>
                <a:effectLst/>
                <a:latin typeface="Arial" panose="020B0604020202020204" pitchFamily="34" charset="0"/>
                <a:ea typeface="+mn-ea"/>
                <a:cs typeface="Arial" panose="020B0604020202020204" pitchFamily="34" charset="0"/>
              </a:rPr>
              <a:t>Fifth, administrator and/or</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supervisors do not monitor the </a:t>
            </a:r>
            <a:r>
              <a:rPr lang="en-US" sz="1200" kern="1200" dirty="0" smtClean="0">
                <a:solidFill>
                  <a:schemeClr val="tx1"/>
                </a:solidFill>
                <a:effectLst/>
                <a:latin typeface="Arial" panose="020B0604020202020204" pitchFamily="34" charset="0"/>
                <a:ea typeface="+mn-ea"/>
                <a:cs typeface="Arial" panose="020B0604020202020204" pitchFamily="34" charset="0"/>
              </a:rPr>
              <a:t>census progress closely</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so that they fail to discover problems in time to resolve them.</a:t>
            </a: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marL="219456" lvl="1" indent="-219456">
              <a:spcAft>
                <a:spcPts val="600"/>
              </a:spcAft>
              <a:buFont typeface="Arial" panose="020B0604020202020204" pitchFamily="34" charset="0"/>
              <a:buChar char="•"/>
            </a:pPr>
            <a:r>
              <a:rPr lang="en-US" sz="1200" kern="1200" dirty="0" smtClean="0">
                <a:solidFill>
                  <a:schemeClr val="tx1"/>
                </a:solidFill>
                <a:effectLst/>
                <a:latin typeface="Arial" panose="020B0604020202020204" pitchFamily="34" charset="0"/>
                <a:ea typeface="+mn-ea"/>
                <a:cs typeface="Arial" panose="020B0604020202020204" pitchFamily="34" charset="0"/>
              </a:rPr>
              <a:t>Last, failure to use publicity materials can lead residents</a:t>
            </a:r>
            <a:r>
              <a:rPr lang="en-US" sz="1200" kern="1200" baseline="0" dirty="0" smtClean="0">
                <a:solidFill>
                  <a:schemeClr val="tx1"/>
                </a:solidFill>
                <a:effectLst/>
                <a:latin typeface="Arial" panose="020B0604020202020204" pitchFamily="34" charset="0"/>
                <a:ea typeface="+mn-ea"/>
                <a:cs typeface="Arial" panose="020B0604020202020204" pitchFamily="34" charset="0"/>
              </a:rPr>
              <a:t> to question the legitimacy of the Census. The right publicity can reduce hostility and increase cooperation. </a:t>
            </a:r>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pPr marL="219456" indent="-219456">
              <a:spcAft>
                <a:spcPts val="600"/>
              </a:spcAft>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42</a:t>
            </a:fld>
            <a:endParaRPr lang="en-US" dirty="0"/>
          </a:p>
        </p:txBody>
      </p:sp>
    </p:spTree>
    <p:extLst>
      <p:ext uri="{BB962C8B-B14F-4D97-AF65-F5344CB8AC3E}">
        <p14:creationId xmlns:p14="http://schemas.microsoft.com/office/powerpoint/2010/main" val="359368916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smtClean="0"/>
              <a:t>Section 4, Tabulation and filing</a:t>
            </a:r>
            <a:r>
              <a:rPr lang="en-US" baseline="0" dirty="0" smtClean="0"/>
              <a:t> procedure</a:t>
            </a:r>
            <a:endParaRPr lang="en-US" dirty="0"/>
          </a:p>
        </p:txBody>
      </p:sp>
      <p:sp>
        <p:nvSpPr>
          <p:cNvPr id="4" name="Slide Number Placeholder 3"/>
          <p:cNvSpPr>
            <a:spLocks noGrp="1"/>
          </p:cNvSpPr>
          <p:nvPr>
            <p:ph type="sldNum" sz="quarter" idx="10"/>
          </p:nvPr>
        </p:nvSpPr>
        <p:spPr/>
        <p:txBody>
          <a:bodyPr/>
          <a:lstStyle/>
          <a:p>
            <a:fld id="{E8C0AC90-D986-4A65-830C-C46446E95FBF}" type="slidenum">
              <a:rPr lang="en-US" smtClean="0"/>
              <a:t>43</a:t>
            </a:fld>
            <a:endParaRPr lang="en-US"/>
          </a:p>
        </p:txBody>
      </p:sp>
    </p:spTree>
    <p:extLst>
      <p:ext uri="{BB962C8B-B14F-4D97-AF65-F5344CB8AC3E}">
        <p14:creationId xmlns:p14="http://schemas.microsoft.com/office/powerpoint/2010/main" val="818246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lvl="1">
              <a:spcAft>
                <a:spcPts val="600"/>
              </a:spcAft>
            </a:pPr>
            <a:r>
              <a:rPr lang="en-US" dirty="0" smtClean="0">
                <a:latin typeface="Arial" panose="020B0604020202020204" pitchFamily="34" charset="0"/>
                <a:cs typeface="Arial" panose="020B0604020202020204" pitchFamily="34" charset="0"/>
              </a:rPr>
              <a:t>Once the census is completed, all the field Enumeration forms (Sheet A) need to be tabulated. OFM  tabulation forms must be used.</a:t>
            </a:r>
          </a:p>
          <a:p>
            <a:pPr marL="0" lvl="1">
              <a:spcAft>
                <a:spcPts val="600"/>
              </a:spcAft>
            </a:pPr>
            <a:r>
              <a:rPr lang="en-US" dirty="0" smtClean="0">
                <a:latin typeface="Arial" panose="020B0604020202020204" pitchFamily="34" charset="0"/>
                <a:cs typeface="Arial" panose="020B0604020202020204" pitchFamily="34" charset="0"/>
              </a:rPr>
              <a:t>Tabulation instructions are included in a separate manual and online training.  OFM advises you to</a:t>
            </a:r>
            <a:r>
              <a:rPr lang="en-US" baseline="0" dirty="0" smtClean="0">
                <a:latin typeface="Arial" panose="020B0604020202020204" pitchFamily="34" charset="0"/>
                <a:cs typeface="Arial" panose="020B0604020202020204" pitchFamily="34" charset="0"/>
              </a:rPr>
              <a:t> e</a:t>
            </a:r>
            <a:r>
              <a:rPr lang="en-US" dirty="0" smtClean="0">
                <a:latin typeface="Arial" panose="020B0604020202020204" pitchFamily="34" charset="0"/>
                <a:cs typeface="Arial" panose="020B0604020202020204" pitchFamily="34" charset="0"/>
              </a:rPr>
              <a:t>ither do the tabulation yourself</a:t>
            </a:r>
            <a:r>
              <a:rPr lang="en-US" baseline="0" dirty="0" smtClean="0">
                <a:latin typeface="Arial" panose="020B0604020202020204" pitchFamily="34" charset="0"/>
                <a:cs typeface="Arial" panose="020B0604020202020204" pitchFamily="34" charset="0"/>
              </a:rPr>
              <a:t> o</a:t>
            </a:r>
            <a:r>
              <a:rPr lang="en-US" dirty="0" smtClean="0">
                <a:latin typeface="Arial" panose="020B0604020202020204" pitchFamily="34" charset="0"/>
                <a:cs typeface="Arial" panose="020B0604020202020204" pitchFamily="34" charset="0"/>
              </a:rPr>
              <a:t>r have a good enumerator do the tabulation. </a:t>
            </a:r>
            <a:r>
              <a:rPr lang="en-US" baseline="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Enumerators should not tabulate their own forms.</a:t>
            </a:r>
            <a:endParaRPr lang="en-US" baseline="0"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44</a:t>
            </a:fld>
            <a:endParaRPr lang="en-US" dirty="0"/>
          </a:p>
        </p:txBody>
      </p:sp>
    </p:spTree>
    <p:extLst>
      <p:ext uri="{BB962C8B-B14F-4D97-AF65-F5344CB8AC3E}">
        <p14:creationId xmlns:p14="http://schemas.microsoft.com/office/powerpoint/2010/main" val="145325272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indent="0">
              <a:spcAft>
                <a:spcPts val="600"/>
              </a:spcAft>
              <a:buFont typeface="+mj-lt"/>
              <a:buNone/>
            </a:pPr>
            <a:r>
              <a:rPr lang="en-US" dirty="0" smtClean="0">
                <a:latin typeface="Arial" panose="020B0604020202020204" pitchFamily="34" charset="0"/>
                <a:cs typeface="Arial" panose="020B0604020202020204" pitchFamily="34" charset="0"/>
              </a:rPr>
              <a:t>All census documents are required to be sent to OFM.  These documents include:</a:t>
            </a:r>
          </a:p>
          <a:p>
            <a:pPr marL="562356" indent="-342900">
              <a:spcAft>
                <a:spcPts val="600"/>
              </a:spcAft>
              <a:buSzPct val="75000"/>
              <a:buFont typeface="Arial" panose="020B0604020202020204" pitchFamily="34" charset="0"/>
              <a:buChar char="•"/>
            </a:pPr>
            <a:r>
              <a:rPr lang="en-US" dirty="0" smtClean="0">
                <a:latin typeface="Arial" panose="020B0604020202020204" pitchFamily="34" charset="0"/>
                <a:cs typeface="Arial" panose="020B0604020202020204" pitchFamily="34" charset="0"/>
              </a:rPr>
              <a:t>All completed Sheet A- Field Enumeration Sheets </a:t>
            </a:r>
          </a:p>
          <a:p>
            <a:pPr marL="562356" indent="-342900">
              <a:spcAft>
                <a:spcPts val="600"/>
              </a:spcAft>
              <a:buSzPct val="75000"/>
              <a:buFont typeface="Arial" panose="020B0604020202020204" pitchFamily="34" charset="0"/>
              <a:buChar char="•"/>
            </a:pPr>
            <a:r>
              <a:rPr lang="en-US" dirty="0" smtClean="0">
                <a:latin typeface="Arial" panose="020B0604020202020204" pitchFamily="34" charset="0"/>
                <a:cs typeface="Arial" panose="020B0604020202020204" pitchFamily="34" charset="0"/>
              </a:rPr>
              <a:t>All completed Sheet B Block -Tabulation Sheets </a:t>
            </a:r>
          </a:p>
          <a:p>
            <a:pPr marL="562356" indent="-342900">
              <a:spcAft>
                <a:spcPts val="600"/>
              </a:spcAft>
              <a:buSzPct val="75000"/>
              <a:buFont typeface="Arial" panose="020B0604020202020204" pitchFamily="34" charset="0"/>
              <a:buChar char="•"/>
            </a:pPr>
            <a:r>
              <a:rPr lang="en-US" dirty="0" smtClean="0">
                <a:latin typeface="Arial" panose="020B0604020202020204" pitchFamily="34" charset="0"/>
                <a:cs typeface="Arial" panose="020B0604020202020204" pitchFamily="34" charset="0"/>
              </a:rPr>
              <a:t>All completed Sheet C -Block Group Tabulation Sheets </a:t>
            </a:r>
          </a:p>
          <a:p>
            <a:pPr marL="562356" indent="-342900">
              <a:spcAft>
                <a:spcPts val="600"/>
              </a:spcAft>
              <a:buSzPct val="75000"/>
              <a:buFont typeface="Arial" panose="020B0604020202020204" pitchFamily="34" charset="0"/>
              <a:buChar char="•"/>
            </a:pPr>
            <a:r>
              <a:rPr lang="en-US" dirty="0" smtClean="0">
                <a:latin typeface="Arial" panose="020B0604020202020204" pitchFamily="34" charset="0"/>
                <a:cs typeface="Arial" panose="020B0604020202020204" pitchFamily="34" charset="0"/>
              </a:rPr>
              <a:t>Sheet D - Summary Tabulation Sheet </a:t>
            </a:r>
          </a:p>
          <a:p>
            <a:pPr marL="0" indent="0">
              <a:spcAft>
                <a:spcPts val="600"/>
              </a:spcAft>
              <a:buFont typeface="Arial" panose="020B0604020202020204" pitchFamily="34" charset="0"/>
              <a:buNone/>
            </a:pPr>
            <a:endParaRPr lang="en-US" sz="1200" dirty="0" smtClean="0">
              <a:latin typeface="Arial" panose="020B0604020202020204" pitchFamily="34" charset="0"/>
              <a:cs typeface="Arial" panose="020B0604020202020204" pitchFamily="34" charset="0"/>
            </a:endParaRPr>
          </a:p>
          <a:p>
            <a:pPr marL="0" indent="0">
              <a:spcAft>
                <a:spcPts val="600"/>
              </a:spcAft>
              <a:buFont typeface="Arial" panose="020B0604020202020204" pitchFamily="34" charset="0"/>
              <a:buNone/>
            </a:pPr>
            <a:r>
              <a:rPr lang="en-US" sz="1200" dirty="0" smtClean="0">
                <a:latin typeface="Arial" panose="020B0604020202020204" pitchFamily="34" charset="0"/>
                <a:cs typeface="Arial" panose="020B0604020202020204" pitchFamily="34" charset="0"/>
              </a:rPr>
              <a:t>If you decide to utilize the Excel tabulation files, print them and send them in.  Erase, delete the Excel files</a:t>
            </a:r>
            <a:r>
              <a:rPr lang="en-US" sz="1200" baseline="0" dirty="0" smtClean="0">
                <a:latin typeface="Arial" panose="020B0604020202020204" pitchFamily="34" charset="0"/>
                <a:cs typeface="Arial" panose="020B0604020202020204" pitchFamily="34" charset="0"/>
              </a:rPr>
              <a:t> after OFM has approved the annexation/census.</a:t>
            </a:r>
            <a:endParaRPr lang="en-US" sz="1200" dirty="0" smtClean="0">
              <a:latin typeface="Arial" panose="020B0604020202020204" pitchFamily="34" charset="0"/>
              <a:cs typeface="Arial" panose="020B0604020202020204" pitchFamily="34" charset="0"/>
            </a:endParaRPr>
          </a:p>
          <a:p>
            <a:pPr marL="0" indent="0">
              <a:spcAft>
                <a:spcPts val="600"/>
              </a:spcAft>
              <a:buFont typeface="Arial" panose="020B0604020202020204" pitchFamily="34" charset="0"/>
              <a:buNone/>
            </a:pPr>
            <a:endParaRPr lang="en-US" sz="1200" dirty="0" smtClean="0">
              <a:latin typeface="Arial" panose="020B0604020202020204" pitchFamily="34" charset="0"/>
              <a:cs typeface="Arial" panose="020B0604020202020204" pitchFamily="34" charset="0"/>
            </a:endParaRPr>
          </a:p>
          <a:p>
            <a:pPr marL="0" indent="0">
              <a:spcAft>
                <a:spcPts val="600"/>
              </a:spcAft>
              <a:buFont typeface="Arial" panose="020B0604020202020204" pitchFamily="34" charset="0"/>
              <a:buNone/>
            </a:pPr>
            <a:r>
              <a:rPr lang="en-US" dirty="0" smtClean="0">
                <a:latin typeface="Arial" panose="020B0604020202020204" pitchFamily="34" charset="0"/>
                <a:cs typeface="Arial" panose="020B0604020202020204" pitchFamily="34" charset="0"/>
              </a:rPr>
              <a:t>Reminder: </a:t>
            </a:r>
            <a:r>
              <a:rPr lang="en-US" sz="1200" dirty="0" smtClean="0">
                <a:latin typeface="Arial" panose="020B0604020202020204" pitchFamily="34" charset="0"/>
                <a:cs typeface="Arial" panose="020B0604020202020204" pitchFamily="34" charset="0"/>
              </a:rPr>
              <a:t>do not copy Sheet As or Field enumeration</a:t>
            </a:r>
            <a:r>
              <a:rPr lang="en-US" sz="1200" baseline="0" dirty="0" smtClean="0">
                <a:latin typeface="Arial" panose="020B0604020202020204" pitchFamily="34" charset="0"/>
                <a:cs typeface="Arial" panose="020B0604020202020204" pitchFamily="34" charset="0"/>
              </a:rPr>
              <a:t> sheets </a:t>
            </a:r>
            <a:r>
              <a:rPr lang="en-US" sz="1200" dirty="0" smtClean="0">
                <a:latin typeface="Arial" panose="020B0604020202020204" pitchFamily="34" charset="0"/>
                <a:cs typeface="Arial" panose="020B0604020202020204" pitchFamily="34" charset="0"/>
              </a:rPr>
              <a:t>for any reason.  </a:t>
            </a:r>
          </a:p>
          <a:p>
            <a:pPr marL="0" indent="0">
              <a:spcAft>
                <a:spcPts val="600"/>
              </a:spcAft>
              <a:buFont typeface="Arial" panose="020B0604020202020204" pitchFamily="34" charset="0"/>
              <a:buNone/>
            </a:pPr>
            <a:endParaRPr lang="en-US" dirty="0" smtClean="0">
              <a:latin typeface="Arial" panose="020B0604020202020204" pitchFamily="34" charset="0"/>
              <a:cs typeface="Arial" panose="020B0604020202020204" pitchFamily="34" charset="0"/>
            </a:endParaRPr>
          </a:p>
          <a:p>
            <a:pPr marL="0" indent="0">
              <a:spcAft>
                <a:spcPts val="600"/>
              </a:spcAft>
              <a:buFont typeface="Arial" panose="020B0604020202020204" pitchFamily="34" charset="0"/>
              <a:buNone/>
            </a:pPr>
            <a:r>
              <a:rPr lang="en-US" dirty="0" smtClean="0">
                <a:latin typeface="Arial" panose="020B0604020202020204" pitchFamily="34" charset="0"/>
                <a:cs typeface="Arial" panose="020B0604020202020204" pitchFamily="34" charset="0"/>
              </a:rPr>
              <a:t>When you are ready, deliver in person or mail all documentation by a method that has a tracking </a:t>
            </a:r>
            <a:r>
              <a:rPr lang="en-US" sz="1200" dirty="0" smtClean="0">
                <a:latin typeface="Arial" panose="020B0604020202020204" pitchFamily="34" charset="0"/>
                <a:cs typeface="Arial" panose="020B0604020202020204" pitchFamily="34" charset="0"/>
              </a:rPr>
              <a:t>system.  With no duplicates, a loss in transit would be disastrous.</a:t>
            </a:r>
          </a:p>
          <a:p>
            <a:pPr marL="0" indent="0">
              <a:spcAft>
                <a:spcPts val="600"/>
              </a:spcAft>
              <a:buFont typeface="Arial" panose="020B0604020202020204" pitchFamily="34" charset="0"/>
              <a:buNone/>
            </a:pPr>
            <a:endParaRPr lang="en-US" sz="1200" dirty="0" smtClean="0">
              <a:latin typeface="Arial" panose="020B0604020202020204" pitchFamily="34" charset="0"/>
              <a:cs typeface="Arial" panose="020B0604020202020204" pitchFamily="34" charset="0"/>
            </a:endParaRPr>
          </a:p>
          <a:p>
            <a:pPr marL="0" indent="0">
              <a:spcAft>
                <a:spcPts val="600"/>
              </a:spcAft>
              <a:buFont typeface="Arial" panose="020B0604020202020204" pitchFamily="34" charset="0"/>
              <a:buNone/>
            </a:pPr>
            <a:r>
              <a:rPr lang="en-US" sz="1200" dirty="0" smtClean="0">
                <a:latin typeface="Arial" panose="020B0604020202020204" pitchFamily="34" charset="0"/>
                <a:cs typeface="Arial" panose="020B0604020202020204" pitchFamily="34" charset="0"/>
              </a:rPr>
              <a:t>OFM must ensure that all confidential information is destroyed</a:t>
            </a:r>
            <a:r>
              <a:rPr lang="en-US" sz="1200" baseline="0" dirty="0" smtClean="0">
                <a:latin typeface="Arial" panose="020B0604020202020204" pitchFamily="34" charset="0"/>
                <a:cs typeface="Arial" panose="020B0604020202020204" pitchFamily="34" charset="0"/>
              </a:rPr>
              <a:t> when our process is complete. These </a:t>
            </a:r>
            <a:r>
              <a:rPr lang="en-US" sz="1200" dirty="0" smtClean="0">
                <a:latin typeface="Arial" panose="020B0604020202020204" pitchFamily="34" charset="0"/>
                <a:cs typeface="Arial" panose="020B0604020202020204" pitchFamily="34" charset="0"/>
              </a:rPr>
              <a:t>procedures also protect local governments from public disclosure requests regarding these census records.</a:t>
            </a:r>
          </a:p>
          <a:p>
            <a:endParaRPr lang="en-US" sz="1200" kern="1200" dirty="0" smtClean="0">
              <a:solidFill>
                <a:schemeClr val="tx1"/>
              </a:solidFill>
              <a:effectLst/>
              <a:latin typeface="Arial" panose="020B0604020202020204" pitchFamily="34" charset="0"/>
              <a:ea typeface="+mn-ea"/>
              <a:cs typeface="Arial" panose="020B0604020202020204" pitchFamily="34" charset="0"/>
            </a:endParaRPr>
          </a:p>
          <a:p>
            <a:endParaRPr lang="en-US" sz="1200" kern="1200" dirty="0">
              <a:solidFill>
                <a:schemeClr val="tx1"/>
              </a:solidFill>
              <a:effectLst/>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45</a:t>
            </a:fld>
            <a:endParaRPr lang="en-US" dirty="0"/>
          </a:p>
        </p:txBody>
      </p:sp>
    </p:spTree>
    <p:extLst>
      <p:ext uri="{BB962C8B-B14F-4D97-AF65-F5344CB8AC3E}">
        <p14:creationId xmlns:p14="http://schemas.microsoft.com/office/powerpoint/2010/main" val="228207311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indent="0">
              <a:spcBef>
                <a:spcPts val="400"/>
              </a:spcBef>
              <a:buNone/>
            </a:pPr>
            <a:r>
              <a:rPr lang="en-US" sz="1200" dirty="0" smtClean="0">
                <a:latin typeface="Arial" panose="020B0604020202020204" pitchFamily="34" charset="0"/>
                <a:cs typeface="Arial" panose="020B0604020202020204" pitchFamily="34" charset="0"/>
              </a:rPr>
              <a:t>Send all documentation to:</a:t>
            </a:r>
          </a:p>
          <a:p>
            <a:pPr marL="0" indent="0">
              <a:spcBef>
                <a:spcPts val="400"/>
              </a:spcBef>
              <a:buNone/>
            </a:pPr>
            <a:r>
              <a:rPr lang="en-US" sz="1200" dirty="0" smtClean="0">
                <a:latin typeface="Arial" panose="020B0604020202020204" pitchFamily="34" charset="0"/>
                <a:cs typeface="Arial" panose="020B0604020202020204" pitchFamily="34" charset="0"/>
              </a:rPr>
              <a:t>Forecasting and Research Division</a:t>
            </a:r>
          </a:p>
          <a:p>
            <a:pPr marL="0" indent="0">
              <a:spcBef>
                <a:spcPts val="400"/>
              </a:spcBef>
              <a:buNone/>
            </a:pPr>
            <a:r>
              <a:rPr lang="en-US" sz="1200" dirty="0" smtClean="0">
                <a:latin typeface="Arial" panose="020B0604020202020204" pitchFamily="34" charset="0"/>
                <a:cs typeface="Arial" panose="020B0604020202020204" pitchFamily="34" charset="0"/>
              </a:rPr>
              <a:t>Office of Financial Management</a:t>
            </a:r>
          </a:p>
          <a:p>
            <a:pPr marL="0" indent="0">
              <a:spcBef>
                <a:spcPts val="400"/>
              </a:spcBef>
              <a:buNone/>
            </a:pPr>
            <a:r>
              <a:rPr lang="en-US" sz="1200" dirty="0" smtClean="0">
                <a:latin typeface="Arial" panose="020B0604020202020204" pitchFamily="34" charset="0"/>
                <a:cs typeface="Arial" panose="020B0604020202020204" pitchFamily="34" charset="0"/>
              </a:rPr>
              <a:t>P.O. Box 43124 </a:t>
            </a:r>
          </a:p>
          <a:p>
            <a:pPr marL="0" indent="0">
              <a:spcBef>
                <a:spcPts val="400"/>
              </a:spcBef>
              <a:buNone/>
            </a:pPr>
            <a:r>
              <a:rPr lang="en-US" sz="1200" dirty="0" smtClean="0">
                <a:latin typeface="Arial" panose="020B0604020202020204" pitchFamily="34" charset="0"/>
                <a:cs typeface="Arial" panose="020B0604020202020204" pitchFamily="34" charset="0"/>
              </a:rPr>
              <a:t>Olympia WA 98504-3124</a:t>
            </a:r>
          </a:p>
          <a:p>
            <a:pPr marL="0" indent="0">
              <a:spcBef>
                <a:spcPts val="400"/>
              </a:spcBef>
              <a:buNone/>
            </a:pPr>
            <a:endParaRPr lang="en-US" sz="1200" dirty="0" smtClean="0">
              <a:latin typeface="Arial" panose="020B0604020202020204" pitchFamily="34" charset="0"/>
              <a:cs typeface="Arial" panose="020B0604020202020204" pitchFamily="34" charset="0"/>
            </a:endParaRPr>
          </a:p>
          <a:p>
            <a:pPr marL="0" indent="0">
              <a:spcBef>
                <a:spcPts val="400"/>
              </a:spcBef>
              <a:buNone/>
            </a:pPr>
            <a:r>
              <a:rPr lang="en-US" sz="1200" dirty="0" smtClean="0">
                <a:latin typeface="Arial" panose="020B0604020202020204" pitchFamily="34" charset="0"/>
                <a:cs typeface="Arial" panose="020B0604020202020204" pitchFamily="34" charset="0"/>
              </a:rPr>
              <a:t>If using FedEx, UPS, etc.:</a:t>
            </a:r>
          </a:p>
          <a:p>
            <a:pPr marL="0" indent="0">
              <a:spcBef>
                <a:spcPts val="400"/>
              </a:spcBef>
              <a:buNone/>
            </a:pPr>
            <a:r>
              <a:rPr lang="en-US" sz="1200" dirty="0" smtClean="0">
                <a:latin typeface="Arial" panose="020B0604020202020204" pitchFamily="34" charset="0"/>
                <a:cs typeface="Arial" panose="020B0604020202020204" pitchFamily="34" charset="0"/>
              </a:rPr>
              <a:t>Forecasting and Research Division</a:t>
            </a:r>
          </a:p>
          <a:p>
            <a:pPr marL="0" indent="0">
              <a:spcBef>
                <a:spcPts val="400"/>
              </a:spcBef>
              <a:buNone/>
            </a:pPr>
            <a:r>
              <a:rPr lang="en-US" sz="1200" dirty="0" smtClean="0">
                <a:latin typeface="Arial" panose="020B0604020202020204" pitchFamily="34" charset="0"/>
                <a:cs typeface="Arial" panose="020B0604020202020204" pitchFamily="34" charset="0"/>
              </a:rPr>
              <a:t>Office of Financial Management</a:t>
            </a:r>
          </a:p>
          <a:p>
            <a:pPr marL="0" indent="0">
              <a:spcBef>
                <a:spcPts val="400"/>
              </a:spcBef>
              <a:buNone/>
            </a:pPr>
            <a:r>
              <a:rPr lang="en-US" sz="1200" dirty="0" smtClean="0">
                <a:latin typeface="Arial" panose="020B0604020202020204" pitchFamily="34" charset="0"/>
                <a:cs typeface="Arial" panose="020B0604020202020204" pitchFamily="34" charset="0"/>
              </a:rPr>
              <a:t>Room 2200</a:t>
            </a:r>
          </a:p>
          <a:p>
            <a:pPr marL="0" indent="0">
              <a:spcBef>
                <a:spcPts val="400"/>
              </a:spcBef>
              <a:buNone/>
            </a:pPr>
            <a:r>
              <a:rPr lang="en-US" sz="1200" dirty="0" smtClean="0">
                <a:latin typeface="Arial" panose="020B0604020202020204" pitchFamily="34" charset="0"/>
                <a:cs typeface="Arial" panose="020B0604020202020204" pitchFamily="34" charset="0"/>
              </a:rPr>
              <a:t>106 11th Ave SW </a:t>
            </a:r>
          </a:p>
          <a:p>
            <a:pPr marL="0" indent="0">
              <a:spcBef>
                <a:spcPts val="400"/>
              </a:spcBef>
              <a:buNone/>
            </a:pPr>
            <a:r>
              <a:rPr lang="en-US" sz="1200" dirty="0" smtClean="0">
                <a:latin typeface="Arial" panose="020B0604020202020204" pitchFamily="34" charset="0"/>
                <a:cs typeface="Arial" panose="020B0604020202020204" pitchFamily="34" charset="0"/>
              </a:rPr>
              <a:t>Olympia WA 98501</a:t>
            </a:r>
          </a:p>
          <a:p>
            <a:pPr marL="0" indent="0">
              <a:spcBef>
                <a:spcPts val="400"/>
              </a:spcBef>
              <a:buNone/>
            </a:pPr>
            <a:endParaRPr lang="en-US" sz="1200" dirty="0" smtClean="0">
              <a:latin typeface="Arial" panose="020B0604020202020204" pitchFamily="34" charset="0"/>
              <a:cs typeface="Arial" panose="020B0604020202020204" pitchFamily="34" charset="0"/>
            </a:endParaRPr>
          </a:p>
          <a:p>
            <a:pPr marL="0" indent="0">
              <a:spcBef>
                <a:spcPts val="400"/>
              </a:spcBef>
              <a:buNone/>
            </a:pPr>
            <a:r>
              <a:rPr lang="en-US" sz="1200" dirty="0" smtClean="0">
                <a:latin typeface="Arial" panose="020B0604020202020204" pitchFamily="34" charset="0"/>
                <a:cs typeface="Arial" panose="020B0604020202020204" pitchFamily="34" charset="0"/>
              </a:rPr>
              <a:t>If you have questions about a census, census definitions and/or procedures, please contact us at:</a:t>
            </a:r>
          </a:p>
          <a:p>
            <a:pPr marL="0" indent="0">
              <a:spcBef>
                <a:spcPts val="400"/>
              </a:spcBef>
              <a:buNone/>
            </a:pPr>
            <a:endParaRPr lang="en-US" sz="1200" dirty="0" smtClean="0">
              <a:latin typeface="Arial" panose="020B0604020202020204" pitchFamily="34" charset="0"/>
              <a:cs typeface="Arial" panose="020B0604020202020204" pitchFamily="34" charset="0"/>
            </a:endParaRPr>
          </a:p>
          <a:p>
            <a:pPr marL="0" indent="0">
              <a:spcBef>
                <a:spcPts val="400"/>
              </a:spcBef>
              <a:buNone/>
            </a:pPr>
            <a:r>
              <a:rPr lang="en-US" sz="1200" dirty="0" smtClean="0">
                <a:latin typeface="Arial" panose="020B0604020202020204" pitchFamily="34" charset="0"/>
                <a:cs typeface="Arial" panose="020B0604020202020204" pitchFamily="34" charset="0"/>
              </a:rPr>
              <a:t>Forecasting and Research Division</a:t>
            </a:r>
          </a:p>
          <a:p>
            <a:pPr marL="0" indent="0">
              <a:spcBef>
                <a:spcPts val="400"/>
              </a:spcBef>
              <a:buNone/>
            </a:pPr>
            <a:r>
              <a:rPr lang="en-US" sz="1200" dirty="0" smtClean="0">
                <a:latin typeface="Arial" panose="020B0604020202020204" pitchFamily="34" charset="0"/>
                <a:cs typeface="Arial" panose="020B0604020202020204" pitchFamily="34" charset="0"/>
              </a:rPr>
              <a:t>Pop.annexations@ofm.wa.gov</a:t>
            </a:r>
          </a:p>
          <a:p>
            <a:pPr marL="0" indent="0">
              <a:spcBef>
                <a:spcPts val="400"/>
              </a:spcBef>
              <a:buNone/>
            </a:pPr>
            <a:r>
              <a:rPr lang="en-US" sz="1200" dirty="0" smtClean="0">
                <a:latin typeface="Arial" panose="020B0604020202020204" pitchFamily="34" charset="0"/>
                <a:cs typeface="Arial" panose="020B0604020202020204" pitchFamily="34" charset="0"/>
              </a:rPr>
              <a:t>360-902-0599</a:t>
            </a:r>
          </a:p>
          <a:p>
            <a:pPr marL="0" indent="0">
              <a:spcBef>
                <a:spcPts val="400"/>
              </a:spcBef>
              <a:buNone/>
            </a:pPr>
            <a:endParaRPr lang="en-US" sz="1200" dirty="0" smtClean="0">
              <a:latin typeface="Arial" panose="020B0604020202020204" pitchFamily="34" charset="0"/>
              <a:cs typeface="Arial" panose="020B0604020202020204" pitchFamily="34" charset="0"/>
            </a:endParaRPr>
          </a:p>
          <a:p>
            <a:pPr marL="0" indent="0">
              <a:spcBef>
                <a:spcPts val="400"/>
              </a:spcBef>
              <a:buNone/>
            </a:pPr>
            <a:endParaRPr lang="en-US" sz="1200" dirty="0" smtClean="0">
              <a:latin typeface="Arial" panose="020B0604020202020204" pitchFamily="34" charset="0"/>
              <a:cs typeface="Arial" panose="020B0604020202020204" pitchFamily="34" charset="0"/>
            </a:endParaRPr>
          </a:p>
          <a:p>
            <a:pPr marL="0" indent="0">
              <a:spcBef>
                <a:spcPts val="400"/>
              </a:spcBef>
              <a:buNone/>
            </a:pPr>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46</a:t>
            </a:fld>
            <a:endParaRPr lang="en-US" dirty="0"/>
          </a:p>
        </p:txBody>
      </p:sp>
    </p:spTree>
    <p:extLst>
      <p:ext uri="{BB962C8B-B14F-4D97-AF65-F5344CB8AC3E}">
        <p14:creationId xmlns:p14="http://schemas.microsoft.com/office/powerpoint/2010/main" val="4163312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200" b="0" dirty="0" smtClean="0">
                <a:latin typeface="Arial" panose="020B0604020202020204" pitchFamily="34" charset="0"/>
                <a:cs typeface="Arial" panose="020B0604020202020204" pitchFamily="34" charset="0"/>
              </a:rPr>
              <a:t>All the information you collect</a:t>
            </a:r>
            <a:r>
              <a:rPr lang="en-US" sz="1200" b="0" baseline="0" dirty="0" smtClean="0">
                <a:latin typeface="Arial" panose="020B0604020202020204" pitchFamily="34" charset="0"/>
                <a:cs typeface="Arial" panose="020B0604020202020204" pitchFamily="34" charset="0"/>
              </a:rPr>
              <a:t> is confidential and is protected by law. If someone insists on looking at your paperwork, lock the paperwork in your car and call OFM.  No one is allowed to see the census  sheets except those working on the census.  This includes law enforcement, elected officials, city government staff, coworkers and regular citizens. </a:t>
            </a:r>
            <a:r>
              <a:rPr lang="en-US" sz="1200" dirty="0" smtClean="0">
                <a:latin typeface="Arial" panose="020B0604020202020204" pitchFamily="34" charset="0"/>
                <a:cs typeface="Arial" panose="020B0604020202020204" pitchFamily="34" charset="0"/>
              </a:rPr>
              <a:t>The RCW 42.56.615</a:t>
            </a:r>
            <a:r>
              <a:rPr lang="en-US" sz="1200" baseline="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guarantees confidentiality. The text of the RCW is listed on the screen.</a:t>
            </a:r>
          </a:p>
          <a:p>
            <a:pPr>
              <a:spcAft>
                <a:spcPts val="600"/>
              </a:spcAft>
            </a:pPr>
            <a:endParaRPr lang="en-US" sz="1200" b="0" baseline="0" dirty="0" smtClean="0">
              <a:latin typeface="Arial" panose="020B0604020202020204" pitchFamily="34" charset="0"/>
              <a:cs typeface="Arial" panose="020B0604020202020204" pitchFamily="34" charset="0"/>
            </a:endParaRPr>
          </a:p>
          <a:p>
            <a:pPr>
              <a:spcAft>
                <a:spcPts val="600"/>
              </a:spcAft>
            </a:pPr>
            <a:r>
              <a:rPr lang="en-US" sz="1200" b="0" dirty="0" smtClean="0">
                <a:latin typeface="Arial" panose="020B0604020202020204" pitchFamily="34" charset="0"/>
                <a:cs typeface="Arial" panose="020B0604020202020204" pitchFamily="34" charset="0"/>
              </a:rPr>
              <a:t>If someone wants to pursue disclosure,</a:t>
            </a:r>
            <a:r>
              <a:rPr lang="en-US" sz="1200" b="0" baseline="0" dirty="0" smtClean="0">
                <a:latin typeface="Arial" panose="020B0604020202020204" pitchFamily="34" charset="0"/>
                <a:cs typeface="Arial" panose="020B0604020202020204" pitchFamily="34" charset="0"/>
              </a:rPr>
              <a:t> he/she has to file a public records request with the Office of Financial Management in Olympia. RCW 42.56.615 protects the confidentiality of the data collected.  Any request for census data will be denied.  There is no exception.</a:t>
            </a:r>
          </a:p>
        </p:txBody>
      </p:sp>
      <p:sp>
        <p:nvSpPr>
          <p:cNvPr id="4" name="Slide Number Placeholder 3"/>
          <p:cNvSpPr>
            <a:spLocks noGrp="1"/>
          </p:cNvSpPr>
          <p:nvPr>
            <p:ph type="sldNum" sz="quarter" idx="10"/>
          </p:nvPr>
        </p:nvSpPr>
        <p:spPr/>
        <p:txBody>
          <a:bodyPr/>
          <a:lstStyle/>
          <a:p>
            <a:fld id="{E30E955C-EC8F-4C6F-BA26-1ED8BA53ACE2}" type="slidenum">
              <a:rPr lang="en-US" smtClean="0"/>
              <a:t>5</a:t>
            </a:fld>
            <a:endParaRPr lang="en-US" dirty="0"/>
          </a:p>
        </p:txBody>
      </p:sp>
    </p:spTree>
    <p:extLst>
      <p:ext uri="{BB962C8B-B14F-4D97-AF65-F5344CB8AC3E}">
        <p14:creationId xmlns:p14="http://schemas.microsoft.com/office/powerpoint/2010/main" val="30623472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spcAft>
                <a:spcPts val="600"/>
              </a:spcAft>
            </a:pPr>
            <a:r>
              <a:rPr lang="en-US" dirty="0" smtClean="0">
                <a:latin typeface="Arial" panose="020B0604020202020204" pitchFamily="34" charset="0"/>
                <a:cs typeface="Arial" panose="020B0604020202020204" pitchFamily="34" charset="0"/>
              </a:rPr>
              <a:t>Population numbers play a critical role in state funding allocation,</a:t>
            </a:r>
            <a:r>
              <a:rPr lang="en-US" baseline="0" dirty="0" smtClean="0">
                <a:latin typeface="Arial" panose="020B0604020202020204" pitchFamily="34" charset="0"/>
                <a:cs typeface="Arial" panose="020B0604020202020204" pitchFamily="34" charset="0"/>
              </a:rPr>
              <a:t> planning and program evaluation.  Therefore, w</a:t>
            </a:r>
            <a:r>
              <a:rPr lang="en-US" dirty="0" smtClean="0">
                <a:latin typeface="Arial" panose="020B0604020202020204" pitchFamily="34" charset="0"/>
                <a:cs typeface="Arial" panose="020B0604020202020204" pitchFamily="34" charset="0"/>
              </a:rPr>
              <a:t>hen a city decides</a:t>
            </a:r>
            <a:r>
              <a:rPr lang="en-US" baseline="0" dirty="0" smtClean="0">
                <a:latin typeface="Arial" panose="020B0604020202020204" pitchFamily="34" charset="0"/>
                <a:cs typeface="Arial" panose="020B0604020202020204" pitchFamily="34" charset="0"/>
              </a:rPr>
              <a:t> to annex territory from the unincorporated area, it must conduct a census to determine the population in that area.  This is required by statute.  The annexation and accompanying census must be filed with OFM for certification.</a:t>
            </a:r>
          </a:p>
          <a:p>
            <a:pPr>
              <a:spcAft>
                <a:spcPts val="600"/>
              </a:spcAft>
            </a:pPr>
            <a:r>
              <a:rPr lang="en-US" baseline="0" dirty="0" smtClean="0">
                <a:latin typeface="Arial" panose="020B0604020202020204" pitchFamily="34" charset="0"/>
                <a:cs typeface="Arial" panose="020B0604020202020204" pitchFamily="34" charset="0"/>
              </a:rPr>
              <a:t>The city can also enumerate the entire city each year and use the result to replace OFM’s April 1 population estimate.  In this case, it is a city’s choice regarding whether to conduct a census or not.  A city should consider two things regarding the decision:  (1) if the decennial census and/or OFM underestimated its population; (2) </a:t>
            </a:r>
            <a:r>
              <a:rPr lang="en-US" dirty="0" smtClean="0">
                <a:latin typeface="Arial" panose="020B0604020202020204" pitchFamily="34" charset="0"/>
                <a:cs typeface="Arial" panose="020B0604020202020204" pitchFamily="34" charset="0"/>
              </a:rPr>
              <a:t>if the cost for conducting a special census </a:t>
            </a:r>
            <a:r>
              <a:rPr lang="en-US" baseline="0" dirty="0" smtClean="0">
                <a:latin typeface="Arial" panose="020B0604020202020204" pitchFamily="34" charset="0"/>
                <a:cs typeface="Arial" panose="020B0604020202020204" pitchFamily="34" charset="0"/>
              </a:rPr>
              <a:t>can be recovered from the increase in population.  Consult OFM if you need more information to make a decision. </a:t>
            </a:r>
          </a:p>
          <a:p>
            <a:endParaRPr lang="en-US" baseline="0"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6</a:t>
            </a:fld>
            <a:endParaRPr lang="en-US" dirty="0"/>
          </a:p>
        </p:txBody>
      </p:sp>
    </p:spTree>
    <p:extLst>
      <p:ext uri="{BB962C8B-B14F-4D97-AF65-F5344CB8AC3E}">
        <p14:creationId xmlns:p14="http://schemas.microsoft.com/office/powerpoint/2010/main" val="2073067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marR="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baseline="0" dirty="0" smtClean="0">
                <a:latin typeface="Arial" panose="020B0604020202020204" pitchFamily="34" charset="0"/>
                <a:cs typeface="Arial" panose="020B0604020202020204" pitchFamily="34" charset="0"/>
              </a:rPr>
              <a:t>A census is an investment of time and resources for both the city and OFM.  In order to ensure the quality of the census, OFM has developed specific procedures and rules as to how the census should be conducted.  During the certifying process, all the census sheets will be reviewed.  It is OFM’s responsibility to ensure that all the housing units and residents are appropriately counted.   A census with many obvious duplicates or missing names, or that is disorganized and/or incomplete, can be wholly or partially rejected by OFM.</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baseline="0" dirty="0" smtClean="0">
                <a:latin typeface="Arial" panose="020B0604020202020204" pitchFamily="34" charset="0"/>
                <a:cs typeface="Arial" panose="020B0604020202020204" pitchFamily="34" charset="0"/>
              </a:rPr>
              <a:t>For an annexation census this means the whole census or certain sections need to be re-canvassed at the city’s expense.</a:t>
            </a:r>
            <a:endParaRPr lang="en-US" dirty="0" smtClean="0">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baseline="0" dirty="0" smtClean="0">
                <a:latin typeface="Arial" panose="020B0604020202020204" pitchFamily="34" charset="0"/>
                <a:cs typeface="Arial" panose="020B0604020202020204" pitchFamily="34" charset="0"/>
              </a:rPr>
              <a:t>A rejected April 1 census will result in a population estimate for that year.  OFM cannot accept a revision because of the strict time lines required by statute.</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7</a:t>
            </a:fld>
            <a:endParaRPr lang="en-US" dirty="0"/>
          </a:p>
        </p:txBody>
      </p:sp>
    </p:spTree>
    <p:extLst>
      <p:ext uri="{BB962C8B-B14F-4D97-AF65-F5344CB8AC3E}">
        <p14:creationId xmlns:p14="http://schemas.microsoft.com/office/powerpoint/2010/main" val="19749637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smtClean="0">
                <a:latin typeface="Arial" panose="020B0604020202020204" pitchFamily="34" charset="0"/>
                <a:cs typeface="Arial" panose="020B0604020202020204" pitchFamily="34" charset="0"/>
              </a:rPr>
              <a:t>This is Section 2: Pre-Census Preparation.</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8</a:t>
            </a:fld>
            <a:endParaRPr lang="en-US" dirty="0"/>
          </a:p>
        </p:txBody>
      </p:sp>
    </p:spTree>
    <p:extLst>
      <p:ext uri="{BB962C8B-B14F-4D97-AF65-F5344CB8AC3E}">
        <p14:creationId xmlns:p14="http://schemas.microsoft.com/office/powerpoint/2010/main" val="39463277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a:spcAft>
                <a:spcPts val="600"/>
              </a:spcAft>
            </a:pPr>
            <a:r>
              <a:rPr lang="en-US" dirty="0" smtClean="0">
                <a:latin typeface="Arial" panose="020B0604020202020204" pitchFamily="34" charset="0"/>
                <a:cs typeface="Arial" panose="020B0604020202020204" pitchFamily="34" charset="0"/>
              </a:rPr>
              <a:t>The administrator must complete the preparation for the following five areas before the census date</a:t>
            </a:r>
            <a:r>
              <a:rPr lang="en-US" baseline="0" dirty="0" smtClean="0">
                <a:latin typeface="Arial" panose="020B0604020202020204" pitchFamily="34" charset="0"/>
                <a:cs typeface="Arial" panose="020B0604020202020204" pitchFamily="34" charset="0"/>
              </a:rPr>
              <a:t>: </a:t>
            </a:r>
          </a:p>
          <a:p>
            <a:pPr marL="228600" indent="-228600">
              <a:spcAft>
                <a:spcPts val="600"/>
              </a:spcAft>
              <a:buFont typeface="+mj-lt"/>
              <a:buAutoNum type="arabicPeriod"/>
            </a:pPr>
            <a:r>
              <a:rPr lang="en-US" dirty="0" smtClean="0">
                <a:latin typeface="Arial" panose="020B0604020202020204" pitchFamily="34" charset="0"/>
                <a:cs typeface="Arial" panose="020B0604020202020204" pitchFamily="34" charset="0"/>
              </a:rPr>
              <a:t>Identify the census window- or in other words</a:t>
            </a:r>
            <a:r>
              <a:rPr lang="en-US" baseline="0" dirty="0" smtClean="0">
                <a:latin typeface="Arial" panose="020B0604020202020204" pitchFamily="34" charset="0"/>
                <a:cs typeface="Arial" panose="020B0604020202020204" pitchFamily="34" charset="0"/>
              </a:rPr>
              <a:t>-the period of time when the census will be conducted. </a:t>
            </a:r>
          </a:p>
          <a:p>
            <a:pPr marL="228600" indent="-228600">
              <a:spcAft>
                <a:spcPts val="600"/>
              </a:spcAft>
              <a:buFont typeface="+mj-lt"/>
              <a:buAutoNum type="arabicPeriod"/>
            </a:pPr>
            <a:r>
              <a:rPr lang="en-US" baseline="0" dirty="0" smtClean="0">
                <a:latin typeface="Arial" panose="020B0604020202020204" pitchFamily="34" charset="0"/>
                <a:cs typeface="Arial" panose="020B0604020202020204" pitchFamily="34" charset="0"/>
              </a:rPr>
              <a:t>Hire appropriate amount of qualified supervisors and enumerators;</a:t>
            </a:r>
          </a:p>
          <a:p>
            <a:pPr marL="228600" indent="-228600">
              <a:spcAft>
                <a:spcPts val="600"/>
              </a:spcAft>
              <a:buFont typeface="+mj-lt"/>
              <a:buAutoNum type="arabicPeriod"/>
            </a:pPr>
            <a:r>
              <a:rPr lang="en-US" baseline="0" dirty="0" smtClean="0">
                <a:latin typeface="Arial" panose="020B0604020202020204" pitchFamily="34" charset="0"/>
                <a:cs typeface="Arial" panose="020B0604020202020204" pitchFamily="34" charset="0"/>
              </a:rPr>
              <a:t>Arrange or conduct the training of the supervisors and enumerators</a:t>
            </a:r>
          </a:p>
          <a:p>
            <a:pPr marL="228600" indent="-228600">
              <a:spcAft>
                <a:spcPts val="600"/>
              </a:spcAft>
              <a:buFont typeface="+mj-lt"/>
              <a:buAutoNum type="arabicPeriod"/>
            </a:pPr>
            <a:r>
              <a:rPr lang="en-US" baseline="0" dirty="0" smtClean="0">
                <a:latin typeface="Arial" panose="020B0604020202020204" pitchFamily="34" charset="0"/>
                <a:cs typeface="Arial" panose="020B0604020202020204" pitchFamily="34" charset="0"/>
              </a:rPr>
              <a:t>Prepare the maps needed for the census</a:t>
            </a:r>
          </a:p>
          <a:p>
            <a:pPr marL="228600" indent="-228600">
              <a:spcAft>
                <a:spcPts val="600"/>
              </a:spcAft>
              <a:buFont typeface="+mj-lt"/>
              <a:buAutoNum type="arabicPeriod"/>
            </a:pPr>
            <a:r>
              <a:rPr lang="en-US" baseline="0" dirty="0" smtClean="0">
                <a:latin typeface="Arial" panose="020B0604020202020204" pitchFamily="34" charset="0"/>
                <a:cs typeface="Arial" panose="020B0604020202020204" pitchFamily="34" charset="0"/>
              </a:rPr>
              <a:t>And get an office to house the census materials, arrange publicity,  and get all of the census supplies, forms and manuals ready</a:t>
            </a:r>
          </a:p>
          <a:p>
            <a:pPr lvl="0">
              <a:buFontTx/>
              <a:buNone/>
            </a:pPr>
            <a:r>
              <a:rPr lang="en-US" baseline="0" dirty="0" smtClean="0">
                <a:latin typeface="Arial" panose="020B0604020202020204" pitchFamily="34" charset="0"/>
                <a:cs typeface="Arial" panose="020B0604020202020204" pitchFamily="34" charset="0"/>
              </a:rPr>
              <a:t>Pre-census work must be finished before the first day enumerators are sent to the field.</a:t>
            </a:r>
          </a:p>
          <a:p>
            <a:pPr lvl="1">
              <a:buFont typeface="Arial" panose="020B0604020202020204" pitchFamily="34" charset="0"/>
              <a:buNone/>
            </a:pPr>
            <a:endParaRPr lang="en-US" dirty="0" smtClean="0">
              <a:latin typeface="Arial" panose="020B0604020202020204" pitchFamily="34" charset="0"/>
              <a:cs typeface="Arial" panose="020B0604020202020204" pitchFamily="34" charset="0"/>
            </a:endParaRPr>
          </a:p>
          <a:p>
            <a:pPr marL="228600" indent="-228600">
              <a:buFont typeface="+mj-lt"/>
              <a:buAutoNum type="arabicPeriod"/>
            </a:pPr>
            <a:endParaRPr lang="en-US" baseline="0" dirty="0" smtClean="0">
              <a:latin typeface="Arial" panose="020B0604020202020204" pitchFamily="34" charset="0"/>
              <a:cs typeface="Arial" panose="020B0604020202020204" pitchFamily="34" charset="0"/>
            </a:endParaRPr>
          </a:p>
          <a:p>
            <a:pPr marL="228600" indent="-228600">
              <a:buFont typeface="+mj-lt"/>
              <a:buAutoNum type="arabicPeriod"/>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9</a:t>
            </a:fld>
            <a:endParaRPr lang="en-US" dirty="0"/>
          </a:p>
        </p:txBody>
      </p:sp>
    </p:spTree>
    <p:extLst>
      <p:ext uri="{BB962C8B-B14F-4D97-AF65-F5344CB8AC3E}">
        <p14:creationId xmlns:p14="http://schemas.microsoft.com/office/powerpoint/2010/main" val="795801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ED637BF-6542-441A-B1A9-E6CF37898906}"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43E7A-D9DE-4EC5-99E0-60D2BA252341}" type="slidenum">
              <a:rPr lang="en-US" smtClean="0"/>
              <a:t>‹#›</a:t>
            </a:fld>
            <a:endParaRPr lang="en-US"/>
          </a:p>
        </p:txBody>
      </p:sp>
    </p:spTree>
    <p:extLst>
      <p:ext uri="{BB962C8B-B14F-4D97-AF65-F5344CB8AC3E}">
        <p14:creationId xmlns:p14="http://schemas.microsoft.com/office/powerpoint/2010/main" val="1320866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D637BF-6542-441A-B1A9-E6CF37898906}"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43E7A-D9DE-4EC5-99E0-60D2BA252341}" type="slidenum">
              <a:rPr lang="en-US" smtClean="0"/>
              <a:t>‹#›</a:t>
            </a:fld>
            <a:endParaRPr lang="en-US"/>
          </a:p>
        </p:txBody>
      </p:sp>
    </p:spTree>
    <p:extLst>
      <p:ext uri="{BB962C8B-B14F-4D97-AF65-F5344CB8AC3E}">
        <p14:creationId xmlns:p14="http://schemas.microsoft.com/office/powerpoint/2010/main" val="2846109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D637BF-6542-441A-B1A9-E6CF37898906}"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43E7A-D9DE-4EC5-99E0-60D2BA252341}" type="slidenum">
              <a:rPr lang="en-US" smtClean="0"/>
              <a:t>‹#›</a:t>
            </a:fld>
            <a:endParaRPr lang="en-US"/>
          </a:p>
        </p:txBody>
      </p:sp>
    </p:spTree>
    <p:extLst>
      <p:ext uri="{BB962C8B-B14F-4D97-AF65-F5344CB8AC3E}">
        <p14:creationId xmlns:p14="http://schemas.microsoft.com/office/powerpoint/2010/main" val="15319368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 forma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6553200" y="6356352"/>
            <a:ext cx="2133600" cy="365125"/>
          </a:xfrm>
          <a:prstGeom prst="rect">
            <a:avLst/>
          </a:prstGeom>
        </p:spPr>
        <p:txBody>
          <a:bodyPr/>
          <a:lstStyle>
            <a:lvl1pPr algn="r">
              <a:defRPr sz="1200">
                <a:latin typeface="Arial Narrow" panose="020B0606020202030204" pitchFamily="34" charset="0"/>
              </a:defRPr>
            </a:lvl1pPr>
          </a:lstStyle>
          <a:p>
            <a:fld id="{1D7F1ABF-CE35-4BF2-A2ED-4F50B5C41B28}" type="slidenum">
              <a:rPr lang="en-US" smtClean="0"/>
              <a:pPr/>
              <a:t>‹#›</a:t>
            </a:fld>
            <a:endParaRPr lang="en-US" dirty="0"/>
          </a:p>
        </p:txBody>
      </p:sp>
    </p:spTree>
    <p:extLst>
      <p:ext uri="{BB962C8B-B14F-4D97-AF65-F5344CB8AC3E}">
        <p14:creationId xmlns:p14="http://schemas.microsoft.com/office/powerpoint/2010/main" val="6542322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First Slide">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152400"/>
            <a:ext cx="953262" cy="955548"/>
          </a:xfrm>
          <a:prstGeom prst="rect">
            <a:avLst/>
          </a:prstGeom>
        </p:spPr>
      </p:pic>
      <p:sp>
        <p:nvSpPr>
          <p:cNvPr id="17" name="Rectangle 16"/>
          <p:cNvSpPr/>
          <p:nvPr userDrawn="1"/>
        </p:nvSpPr>
        <p:spPr>
          <a:xfrm>
            <a:off x="0" y="1219200"/>
            <a:ext cx="9144000" cy="5638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24000" y="222809"/>
            <a:ext cx="4722419" cy="814730"/>
          </a:xfrm>
          <a:prstGeom prst="rect">
            <a:avLst/>
          </a:prstGeom>
        </p:spPr>
      </p:pic>
    </p:spTree>
    <p:extLst>
      <p:ext uri="{BB962C8B-B14F-4D97-AF65-F5344CB8AC3E}">
        <p14:creationId xmlns:p14="http://schemas.microsoft.com/office/powerpoint/2010/main" val="131485601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format">
    <p:spTree>
      <p:nvGrpSpPr>
        <p:cNvPr id="1" name=""/>
        <p:cNvGrpSpPr/>
        <p:nvPr/>
      </p:nvGrpSpPr>
      <p:grpSpPr>
        <a:xfrm>
          <a:off x="0" y="0"/>
          <a:ext cx="0" cy="0"/>
          <a:chOff x="0" y="0"/>
          <a:chExt cx="0" cy="0"/>
        </a:xfrm>
      </p:grpSpPr>
      <p:sp>
        <p:nvSpPr>
          <p:cNvPr id="7" name="Date Placeholder 6"/>
          <p:cNvSpPr>
            <a:spLocks noGrp="1"/>
          </p:cNvSpPr>
          <p:nvPr>
            <p:ph type="dt" sz="half" idx="10"/>
          </p:nvPr>
        </p:nvSpPr>
        <p:spPr>
          <a:xfrm>
            <a:off x="457200" y="6356350"/>
            <a:ext cx="2133600" cy="365125"/>
          </a:xfrm>
          <a:prstGeom prst="rect">
            <a:avLst/>
          </a:prstGeom>
        </p:spPr>
        <p:txBody>
          <a:bodyPr/>
          <a:lstStyle>
            <a:lvl1pPr>
              <a:defRPr sz="1200">
                <a:latin typeface="Arial Narrow" panose="020B0606020202030204" pitchFamily="34" charset="0"/>
              </a:defRPr>
            </a:lvl1p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algn="r">
              <a:defRPr sz="1200">
                <a:latin typeface="Arial Narrow" panose="020B0606020202030204" pitchFamily="34" charset="0"/>
              </a:defRPr>
            </a:lvl1pPr>
          </a:lstStyle>
          <a:p>
            <a:fld id="{1D7F1ABF-CE35-4BF2-A2ED-4F50B5C41B28}" type="slidenum">
              <a:rPr lang="en-US" smtClean="0"/>
              <a:pPr/>
              <a:t>‹#›</a:t>
            </a:fld>
            <a:endParaRPr lang="en-US" dirty="0"/>
          </a:p>
        </p:txBody>
      </p:sp>
      <p:sp>
        <p:nvSpPr>
          <p:cNvPr id="12" name="Text Placeholder 11"/>
          <p:cNvSpPr>
            <a:spLocks noGrp="1"/>
          </p:cNvSpPr>
          <p:nvPr>
            <p:ph type="body" sz="quarter" idx="13"/>
          </p:nvPr>
        </p:nvSpPr>
        <p:spPr>
          <a:xfrm>
            <a:off x="762000" y="381000"/>
            <a:ext cx="7696200" cy="914400"/>
          </a:xfrm>
          <a:prstGeom prst="rect">
            <a:avLst/>
          </a:prstGeom>
        </p:spPr>
        <p:txBody>
          <a:bodyPr/>
          <a:lstStyle>
            <a:lvl1pPr marL="55562" indent="0" algn="ctr">
              <a:buFontTx/>
              <a:buNone/>
              <a:defRPr sz="3200" b="1" cap="none" baseline="0"/>
            </a:lvl1pPr>
          </a:lstStyle>
          <a:p>
            <a:pPr lvl="0"/>
            <a:endParaRPr lang="en-US" dirty="0"/>
          </a:p>
        </p:txBody>
      </p:sp>
    </p:spTree>
    <p:extLst>
      <p:ext uri="{BB962C8B-B14F-4D97-AF65-F5344CB8AC3E}">
        <p14:creationId xmlns:p14="http://schemas.microsoft.com/office/powerpoint/2010/main" val="134793803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Bulleted list forma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lgn="r">
              <a:defRPr sz="1200">
                <a:latin typeface="Arial Narrow" panose="020B0606020202030204" pitchFamily="34" charset="0"/>
              </a:defRPr>
            </a:lvl1pPr>
          </a:lstStyle>
          <a:p>
            <a:fld id="{1D7F1ABF-CE35-4BF2-A2ED-4F50B5C41B28}" type="slidenum">
              <a:rPr lang="en-US" smtClean="0"/>
              <a:pPr/>
              <a:t>‹#›</a:t>
            </a:fld>
            <a:endParaRPr lang="en-US" dirty="0"/>
          </a:p>
        </p:txBody>
      </p:sp>
      <p:sp>
        <p:nvSpPr>
          <p:cNvPr id="3" name="Text Placeholder 2"/>
          <p:cNvSpPr>
            <a:spLocks noGrp="1"/>
          </p:cNvSpPr>
          <p:nvPr>
            <p:ph type="body" sz="quarter" idx="13"/>
          </p:nvPr>
        </p:nvSpPr>
        <p:spPr>
          <a:xfrm>
            <a:off x="1295400" y="1524000"/>
            <a:ext cx="6477000" cy="4267200"/>
          </a:xfrm>
          <a:prstGeom prst="rect">
            <a:avLst/>
          </a:prstGeom>
        </p:spPr>
        <p:txBody>
          <a:bodyPr/>
          <a:lstStyle>
            <a:lvl1pPr marL="228600" indent="-173038">
              <a:buFont typeface="Garamond" panose="02020404030301010803" pitchFamily="18" charset="0"/>
              <a:buChar char="»"/>
              <a:defRPr sz="2200"/>
            </a:lvl1pPr>
            <a:lvl2pPr marL="461963" indent="-177800">
              <a:spcBef>
                <a:spcPts val="1800"/>
              </a:spcBef>
              <a:buFont typeface="Arial Narrow" panose="020B0606020202030204" pitchFamily="34" charset="0"/>
              <a:buChar char="›"/>
              <a:defRPr sz="2000"/>
            </a:lvl2pPr>
          </a:lstStyle>
          <a:p>
            <a:pPr lvl="0"/>
            <a:r>
              <a:rPr lang="en-US" dirty="0" smtClean="0"/>
              <a:t>Click to edit Master text styles</a:t>
            </a:r>
          </a:p>
          <a:p>
            <a:pPr lvl="1"/>
            <a:r>
              <a:rPr lang="en-US" dirty="0" smtClean="0"/>
              <a:t>Second level</a:t>
            </a:r>
          </a:p>
        </p:txBody>
      </p:sp>
      <p:sp>
        <p:nvSpPr>
          <p:cNvPr id="4" name="Text Placeholder 11"/>
          <p:cNvSpPr>
            <a:spLocks noGrp="1"/>
          </p:cNvSpPr>
          <p:nvPr>
            <p:ph type="body" sz="quarter" idx="14"/>
          </p:nvPr>
        </p:nvSpPr>
        <p:spPr>
          <a:xfrm>
            <a:off x="762000" y="381000"/>
            <a:ext cx="7696200" cy="914400"/>
          </a:xfrm>
          <a:prstGeom prst="rect">
            <a:avLst/>
          </a:prstGeom>
        </p:spPr>
        <p:txBody>
          <a:bodyPr/>
          <a:lstStyle>
            <a:lvl1pPr marL="55562" indent="0" algn="ctr">
              <a:buFontTx/>
              <a:buNone/>
              <a:defRPr sz="3200" b="1" cap="none" baseline="0"/>
            </a:lvl1pPr>
          </a:lstStyle>
          <a:p>
            <a:pPr lvl="0"/>
            <a:endParaRPr lang="en-US" dirty="0"/>
          </a:p>
        </p:txBody>
      </p:sp>
    </p:spTree>
    <p:extLst>
      <p:ext uri="{BB962C8B-B14F-4D97-AF65-F5344CB8AC3E}">
        <p14:creationId xmlns:p14="http://schemas.microsoft.com/office/powerpoint/2010/main" val="267809340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date">
    <p:spTree>
      <p:nvGrpSpPr>
        <p:cNvPr id="1" name=""/>
        <p:cNvGrpSpPr/>
        <p:nvPr/>
      </p:nvGrpSpPr>
      <p:grpSpPr>
        <a:xfrm>
          <a:off x="0" y="0"/>
          <a:ext cx="0" cy="0"/>
          <a:chOff x="0" y="0"/>
          <a:chExt cx="0" cy="0"/>
        </a:xfrm>
      </p:grpSpPr>
      <p:sp>
        <p:nvSpPr>
          <p:cNvPr id="5" name="Date Placeholder 4"/>
          <p:cNvSpPr>
            <a:spLocks noGrp="1"/>
          </p:cNvSpPr>
          <p:nvPr>
            <p:ph type="dt" sz="half" idx="10"/>
          </p:nvPr>
        </p:nvSpPr>
        <p:spPr>
          <a:xfrm>
            <a:off x="457200" y="6356350"/>
            <a:ext cx="2133600" cy="365125"/>
          </a:xfrm>
          <a:prstGeom prst="rect">
            <a:avLst/>
          </a:prstGeom>
        </p:spPr>
        <p:txBody>
          <a:bodyPr/>
          <a:lstStyle>
            <a:lvl1pPr>
              <a:defRPr sz="1200">
                <a:latin typeface="Arial Narrow" panose="020B0606020202030204" pitchFamily="34" charset="0"/>
              </a:defRPr>
            </a:lvl1p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lgn="r">
              <a:defRPr sz="1200">
                <a:latin typeface="Arial Narrow" panose="020B0606020202030204" pitchFamily="34" charset="0"/>
              </a:defRPr>
            </a:lvl1pPr>
          </a:lstStyle>
          <a:p>
            <a:fld id="{1D7F1ABF-CE35-4BF2-A2ED-4F50B5C41B28}" type="slidenum">
              <a:rPr lang="en-US" smtClean="0"/>
              <a:pPr/>
              <a:t>‹#›</a:t>
            </a:fld>
            <a:endParaRPr lang="en-US" dirty="0"/>
          </a:p>
        </p:txBody>
      </p:sp>
      <p:sp>
        <p:nvSpPr>
          <p:cNvPr id="4" name="Text Placeholder 11"/>
          <p:cNvSpPr>
            <a:spLocks noGrp="1"/>
          </p:cNvSpPr>
          <p:nvPr>
            <p:ph type="body" sz="quarter" idx="13"/>
          </p:nvPr>
        </p:nvSpPr>
        <p:spPr>
          <a:xfrm>
            <a:off x="762000" y="381000"/>
            <a:ext cx="7696200" cy="914400"/>
          </a:xfrm>
          <a:prstGeom prst="rect">
            <a:avLst/>
          </a:prstGeom>
        </p:spPr>
        <p:txBody>
          <a:bodyPr/>
          <a:lstStyle>
            <a:lvl1pPr marL="55562" indent="0" algn="ctr">
              <a:buFontTx/>
              <a:buNone/>
              <a:defRPr sz="3200" b="1" cap="none" baseline="0"/>
            </a:lvl1pPr>
          </a:lstStyle>
          <a:p>
            <a:pPr lvl="0"/>
            <a:endParaRPr lang="en-US" dirty="0"/>
          </a:p>
        </p:txBody>
      </p:sp>
    </p:spTree>
    <p:extLst>
      <p:ext uri="{BB962C8B-B14F-4D97-AF65-F5344CB8AC3E}">
        <p14:creationId xmlns:p14="http://schemas.microsoft.com/office/powerpoint/2010/main" val="26930005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D637BF-6542-441A-B1A9-E6CF37898906}"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43E7A-D9DE-4EC5-99E0-60D2BA252341}" type="slidenum">
              <a:rPr lang="en-US" smtClean="0"/>
              <a:t>‹#›</a:t>
            </a:fld>
            <a:endParaRPr lang="en-US"/>
          </a:p>
        </p:txBody>
      </p:sp>
    </p:spTree>
    <p:extLst>
      <p:ext uri="{BB962C8B-B14F-4D97-AF65-F5344CB8AC3E}">
        <p14:creationId xmlns:p14="http://schemas.microsoft.com/office/powerpoint/2010/main" val="1091721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D637BF-6542-441A-B1A9-E6CF37898906}"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43E7A-D9DE-4EC5-99E0-60D2BA252341}" type="slidenum">
              <a:rPr lang="en-US" smtClean="0"/>
              <a:t>‹#›</a:t>
            </a:fld>
            <a:endParaRPr lang="en-US"/>
          </a:p>
        </p:txBody>
      </p:sp>
    </p:spTree>
    <p:extLst>
      <p:ext uri="{BB962C8B-B14F-4D97-AF65-F5344CB8AC3E}">
        <p14:creationId xmlns:p14="http://schemas.microsoft.com/office/powerpoint/2010/main" val="799215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D637BF-6542-441A-B1A9-E6CF37898906}" type="datetimeFigureOut">
              <a:rPr lang="en-US" smtClean="0"/>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43E7A-D9DE-4EC5-99E0-60D2BA252341}" type="slidenum">
              <a:rPr lang="en-US" smtClean="0"/>
              <a:t>‹#›</a:t>
            </a:fld>
            <a:endParaRPr lang="en-US"/>
          </a:p>
        </p:txBody>
      </p:sp>
    </p:spTree>
    <p:extLst>
      <p:ext uri="{BB962C8B-B14F-4D97-AF65-F5344CB8AC3E}">
        <p14:creationId xmlns:p14="http://schemas.microsoft.com/office/powerpoint/2010/main" val="135880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ED637BF-6542-441A-B1A9-E6CF37898906}" type="datetimeFigureOut">
              <a:rPr lang="en-US" smtClean="0"/>
              <a:t>11/13/2017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C43E7A-D9DE-4EC5-99E0-60D2BA252341}" type="slidenum">
              <a:rPr lang="en-US" smtClean="0"/>
              <a:t>‹#›</a:t>
            </a:fld>
            <a:endParaRPr lang="en-US"/>
          </a:p>
        </p:txBody>
      </p:sp>
    </p:spTree>
    <p:extLst>
      <p:ext uri="{BB962C8B-B14F-4D97-AF65-F5344CB8AC3E}">
        <p14:creationId xmlns:p14="http://schemas.microsoft.com/office/powerpoint/2010/main" val="1757208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ED637BF-6542-441A-B1A9-E6CF37898906}" type="datetimeFigureOut">
              <a:rPr lang="en-US" smtClean="0"/>
              <a:t>11/13/2017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C43E7A-D9DE-4EC5-99E0-60D2BA252341}" type="slidenum">
              <a:rPr lang="en-US" smtClean="0"/>
              <a:t>‹#›</a:t>
            </a:fld>
            <a:endParaRPr lang="en-US"/>
          </a:p>
        </p:txBody>
      </p:sp>
    </p:spTree>
    <p:extLst>
      <p:ext uri="{BB962C8B-B14F-4D97-AF65-F5344CB8AC3E}">
        <p14:creationId xmlns:p14="http://schemas.microsoft.com/office/powerpoint/2010/main" val="4204773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D637BF-6542-441A-B1A9-E6CF37898906}" type="datetimeFigureOut">
              <a:rPr lang="en-US" smtClean="0"/>
              <a:t>11/13/2017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C43E7A-D9DE-4EC5-99E0-60D2BA252341}" type="slidenum">
              <a:rPr lang="en-US" smtClean="0"/>
              <a:t>‹#›</a:t>
            </a:fld>
            <a:endParaRPr lang="en-US"/>
          </a:p>
        </p:txBody>
      </p:sp>
    </p:spTree>
    <p:extLst>
      <p:ext uri="{BB962C8B-B14F-4D97-AF65-F5344CB8AC3E}">
        <p14:creationId xmlns:p14="http://schemas.microsoft.com/office/powerpoint/2010/main" val="1895302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D637BF-6542-441A-B1A9-E6CF37898906}" type="datetimeFigureOut">
              <a:rPr lang="en-US" smtClean="0"/>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43E7A-D9DE-4EC5-99E0-60D2BA252341}" type="slidenum">
              <a:rPr lang="en-US" smtClean="0"/>
              <a:t>‹#›</a:t>
            </a:fld>
            <a:endParaRPr lang="en-US"/>
          </a:p>
        </p:txBody>
      </p:sp>
    </p:spTree>
    <p:extLst>
      <p:ext uri="{BB962C8B-B14F-4D97-AF65-F5344CB8AC3E}">
        <p14:creationId xmlns:p14="http://schemas.microsoft.com/office/powerpoint/2010/main" val="42909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D637BF-6542-441A-B1A9-E6CF37898906}" type="datetimeFigureOut">
              <a:rPr lang="en-US" smtClean="0"/>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43E7A-D9DE-4EC5-99E0-60D2BA252341}" type="slidenum">
              <a:rPr lang="en-US" smtClean="0"/>
              <a:t>‹#›</a:t>
            </a:fld>
            <a:endParaRPr lang="en-US"/>
          </a:p>
        </p:txBody>
      </p:sp>
    </p:spTree>
    <p:extLst>
      <p:ext uri="{BB962C8B-B14F-4D97-AF65-F5344CB8AC3E}">
        <p14:creationId xmlns:p14="http://schemas.microsoft.com/office/powerpoint/2010/main" val="1894170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637BF-6542-441A-B1A9-E6CF37898906}" type="datetimeFigureOut">
              <a:rPr lang="en-US" smtClean="0"/>
              <a:t>11/13/2017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43E7A-D9DE-4EC5-99E0-60D2BA252341}" type="slidenum">
              <a:rPr lang="en-US" smtClean="0"/>
              <a:t>‹#›</a:t>
            </a:fld>
            <a:endParaRPr lang="en-US"/>
          </a:p>
        </p:txBody>
      </p:sp>
    </p:spTree>
    <p:extLst>
      <p:ext uri="{BB962C8B-B14F-4D97-AF65-F5344CB8AC3E}">
        <p14:creationId xmlns:p14="http://schemas.microsoft.com/office/powerpoint/2010/main" val="364620974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5.xml"/><Relationship Id="rId1" Type="http://schemas.openxmlformats.org/officeDocument/2006/relationships/tags" Target="../tags/tag2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tags" Target="../tags/tag2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5.xml"/><Relationship Id="rId1" Type="http://schemas.openxmlformats.org/officeDocument/2006/relationships/tags" Target="../tags/tag24.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5.xml"/><Relationship Id="rId1" Type="http://schemas.openxmlformats.org/officeDocument/2006/relationships/tags" Target="../tags/tag26.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5.xml"/><Relationship Id="rId1" Type="http://schemas.openxmlformats.org/officeDocument/2006/relationships/tags" Target="../tags/tag28.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5.xml"/><Relationship Id="rId1" Type="http://schemas.openxmlformats.org/officeDocument/2006/relationships/tags" Target="../tags/tag30.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4.xml"/><Relationship Id="rId1" Type="http://schemas.openxmlformats.org/officeDocument/2006/relationships/tags" Target="../tags/tag3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6.xml"/><Relationship Id="rId1" Type="http://schemas.openxmlformats.org/officeDocument/2006/relationships/tags" Target="../tags/tag3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5.xml"/><Relationship Id="rId1" Type="http://schemas.openxmlformats.org/officeDocument/2006/relationships/tags" Target="../tags/tag36.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5.xml"/><Relationship Id="rId1" Type="http://schemas.openxmlformats.org/officeDocument/2006/relationships/tags" Target="../tags/tag3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4.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4.xml"/><Relationship Id="rId1" Type="http://schemas.openxmlformats.org/officeDocument/2006/relationships/tags" Target="../tags/tag40.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4.xml"/><Relationship Id="rId1" Type="http://schemas.openxmlformats.org/officeDocument/2006/relationships/tags" Target="../tags/tag4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4.xml"/><Relationship Id="rId1" Type="http://schemas.openxmlformats.org/officeDocument/2006/relationships/tags" Target="../tags/tag44.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5.xml"/><Relationship Id="rId1" Type="http://schemas.openxmlformats.org/officeDocument/2006/relationships/tags" Target="../tags/tag46.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5.xml"/><Relationship Id="rId1" Type="http://schemas.openxmlformats.org/officeDocument/2006/relationships/tags" Target="../tags/tag48.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5.xml"/><Relationship Id="rId1" Type="http://schemas.openxmlformats.org/officeDocument/2006/relationships/tags" Target="../tags/tag50.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5.xml"/><Relationship Id="rId1" Type="http://schemas.openxmlformats.org/officeDocument/2006/relationships/tags" Target="../tags/tag5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5.xml"/><Relationship Id="rId1" Type="http://schemas.openxmlformats.org/officeDocument/2006/relationships/tags" Target="../tags/tag54.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5.xml"/><Relationship Id="rId1" Type="http://schemas.openxmlformats.org/officeDocument/2006/relationships/tags" Target="../tags/tag56.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5.xml"/><Relationship Id="rId1" Type="http://schemas.openxmlformats.org/officeDocument/2006/relationships/tags" Target="../tags/tag5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tags" Target="../tags/tag6.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14.xml"/><Relationship Id="rId1" Type="http://schemas.openxmlformats.org/officeDocument/2006/relationships/tags" Target="../tags/tag60.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4.xml"/><Relationship Id="rId1" Type="http://schemas.openxmlformats.org/officeDocument/2006/relationships/tags" Target="../tags/tag62.xml"/><Relationship Id="rId4" Type="http://schemas.openxmlformats.org/officeDocument/2006/relationships/hyperlink" Target="http://www.ofm.wa.gov/pop/annex/forms/default.asp" TargetMode="Externa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5.xml"/><Relationship Id="rId1" Type="http://schemas.openxmlformats.org/officeDocument/2006/relationships/tags" Target="../tags/tag64.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5.xml"/><Relationship Id="rId1" Type="http://schemas.openxmlformats.org/officeDocument/2006/relationships/tags" Target="../tags/tag66.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5.xml"/><Relationship Id="rId1" Type="http://schemas.openxmlformats.org/officeDocument/2006/relationships/tags" Target="../tags/tag68.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15.xml"/><Relationship Id="rId1" Type="http://schemas.openxmlformats.org/officeDocument/2006/relationships/tags" Target="../tags/tag70.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15.xml"/><Relationship Id="rId1" Type="http://schemas.openxmlformats.org/officeDocument/2006/relationships/tags" Target="../tags/tag7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5.xml"/><Relationship Id="rId1" Type="http://schemas.openxmlformats.org/officeDocument/2006/relationships/tags" Target="../tags/tag74.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5.xml"/><Relationship Id="rId1" Type="http://schemas.openxmlformats.org/officeDocument/2006/relationships/tags" Target="../tags/tag76.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15.xml"/><Relationship Id="rId1" Type="http://schemas.openxmlformats.org/officeDocument/2006/relationships/tags" Target="../tags/tag7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8.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15.xml"/><Relationship Id="rId1" Type="http://schemas.openxmlformats.org/officeDocument/2006/relationships/tags" Target="../tags/tag80.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15.xml"/><Relationship Id="rId1" Type="http://schemas.openxmlformats.org/officeDocument/2006/relationships/tags" Target="../tags/tag8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14.xml"/><Relationship Id="rId1" Type="http://schemas.openxmlformats.org/officeDocument/2006/relationships/tags" Target="../tags/tag84.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15.xml"/><Relationship Id="rId1" Type="http://schemas.openxmlformats.org/officeDocument/2006/relationships/tags" Target="../tags/tag86.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14.xml"/><Relationship Id="rId1" Type="http://schemas.openxmlformats.org/officeDocument/2006/relationships/tags" Target="../tags/tag88.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14.xml"/><Relationship Id="rId1" Type="http://schemas.openxmlformats.org/officeDocument/2006/relationships/tags" Target="../tags/tag90.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15.xml"/><Relationship Id="rId1" Type="http://schemas.openxmlformats.org/officeDocument/2006/relationships/tags" Target="../tags/tag9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10.xml"/><Relationship Id="rId4" Type="http://schemas.openxmlformats.org/officeDocument/2006/relationships/hyperlink" Target="http://app.leg.wa.gov/RCW/default.aspx?cite=43.62"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5.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5.xml"/><Relationship Id="rId1" Type="http://schemas.openxmlformats.org/officeDocument/2006/relationships/tags" Target="../tags/tag1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ags" Target="../tags/tag1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5.xml"/><Relationship Id="rId1" Type="http://schemas.openxmlformats.org/officeDocument/2006/relationships/tags" Target="../tags/tag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86354" y="2514600"/>
            <a:ext cx="7371292" cy="1323439"/>
          </a:xfrm>
          <a:prstGeom prst="rect">
            <a:avLst/>
          </a:prstGeom>
          <a:noFill/>
        </p:spPr>
        <p:txBody>
          <a:bodyPr wrap="square" rtlCol="0">
            <a:spAutoFit/>
          </a:bodyPr>
          <a:lstStyle/>
          <a:p>
            <a:pPr algn="ctr"/>
            <a:r>
              <a:rPr lang="en-US" sz="4000" b="1" cap="small" baseline="0" dirty="0" smtClean="0">
                <a:solidFill>
                  <a:schemeClr val="bg1"/>
                </a:solidFill>
                <a:latin typeface="Arial" panose="020B0604020202020204" pitchFamily="34" charset="0"/>
                <a:cs typeface="Arial" panose="020B0604020202020204" pitchFamily="34" charset="0"/>
              </a:rPr>
              <a:t>Census Administrator Training</a:t>
            </a:r>
            <a:endParaRPr lang="en-US" sz="4000" b="1" cap="small" baseline="0" dirty="0">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9648296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10</a:t>
            </a:fld>
            <a:endParaRPr lang="en-US" dirty="0"/>
          </a:p>
        </p:txBody>
      </p:sp>
      <p:sp>
        <p:nvSpPr>
          <p:cNvPr id="3" name="Text Placeholder 2"/>
          <p:cNvSpPr>
            <a:spLocks noGrp="1"/>
          </p:cNvSpPr>
          <p:nvPr>
            <p:ph type="body" sz="quarter" idx="13"/>
          </p:nvPr>
        </p:nvSpPr>
        <p:spPr>
          <a:xfrm>
            <a:off x="685800" y="1097280"/>
            <a:ext cx="7772400" cy="5426074"/>
          </a:xfrm>
        </p:spPr>
        <p:txBody>
          <a:bodyPr/>
          <a:lstStyle/>
          <a:p>
            <a:pPr marL="0" lvl="1" indent="0">
              <a:spcBef>
                <a:spcPts val="0"/>
              </a:spcBef>
              <a:spcAft>
                <a:spcPts val="600"/>
              </a:spcAft>
              <a:buNone/>
            </a:pPr>
            <a:r>
              <a:rPr lang="en-US" sz="1800" dirty="0" smtClean="0">
                <a:latin typeface="Arial Narrow" panose="020B0606020202030204" pitchFamily="34" charset="0"/>
              </a:rPr>
              <a:t>A census should be completed within 30 days.</a:t>
            </a:r>
          </a:p>
          <a:p>
            <a:pPr marL="285750" indent="-285750">
              <a:spcBef>
                <a:spcPts val="0"/>
              </a:spcBef>
              <a:spcAft>
                <a:spcPts val="600"/>
              </a:spcAft>
              <a:buFont typeface="Arial" panose="020B0604020202020204" pitchFamily="34" charset="0"/>
              <a:buChar char="•"/>
            </a:pPr>
            <a:r>
              <a:rPr lang="en-US" sz="1800" dirty="0" smtClean="0">
                <a:latin typeface="Arial Narrow" panose="020B0606020202030204" pitchFamily="34" charset="0"/>
              </a:rPr>
              <a:t>An </a:t>
            </a:r>
            <a:r>
              <a:rPr lang="en-US" sz="1800" dirty="0">
                <a:latin typeface="Arial Narrow" panose="020B0606020202030204" pitchFamily="34" charset="0"/>
              </a:rPr>
              <a:t>annexation census cannot start before it is legally effective.  And, by statute, the documentation has to be sent to OFM within 30 days of the effective date. </a:t>
            </a:r>
            <a:endParaRPr lang="en-US" sz="1800" dirty="0" smtClean="0">
              <a:latin typeface="Arial Narrow" panose="020B0606020202030204" pitchFamily="34" charset="0"/>
            </a:endParaRPr>
          </a:p>
          <a:p>
            <a:pPr marL="519113" lvl="1" indent="-285750">
              <a:spcBef>
                <a:spcPts val="0"/>
              </a:spcBef>
              <a:spcAft>
                <a:spcPts val="600"/>
              </a:spcAft>
              <a:buFont typeface="Courier New" panose="02070309020205020404" pitchFamily="49" charset="0"/>
              <a:buChar char="o"/>
            </a:pPr>
            <a:r>
              <a:rPr lang="en-US" sz="1600" dirty="0">
                <a:latin typeface="Arial Narrow" panose="020B0606020202030204" pitchFamily="34" charset="0"/>
              </a:rPr>
              <a:t>With preapproval, the enumeration period may be </a:t>
            </a:r>
            <a:r>
              <a:rPr lang="en-US" sz="1600" dirty="0" smtClean="0">
                <a:latin typeface="Arial Narrow" panose="020B0606020202030204" pitchFamily="34" charset="0"/>
              </a:rPr>
              <a:t>extended up to two weeks prior to the effective date.</a:t>
            </a:r>
            <a:endParaRPr lang="en-US" sz="1600" dirty="0">
              <a:latin typeface="Arial Narrow" panose="020B0606020202030204" pitchFamily="34" charset="0"/>
            </a:endParaRPr>
          </a:p>
          <a:p>
            <a:pPr marL="219456" indent="-219456">
              <a:spcBef>
                <a:spcPts val="0"/>
              </a:spcBef>
              <a:spcAft>
                <a:spcPts val="600"/>
              </a:spcAft>
              <a:buFont typeface="Arial" panose="020B0604020202020204" pitchFamily="34" charset="0"/>
              <a:buChar char="•"/>
            </a:pPr>
            <a:r>
              <a:rPr lang="en-US" sz="1800" dirty="0" smtClean="0">
                <a:latin typeface="Arial Narrow" panose="020B0606020202030204" pitchFamily="34" charset="0"/>
              </a:rPr>
              <a:t>April </a:t>
            </a:r>
            <a:r>
              <a:rPr lang="en-US" sz="1800" dirty="0">
                <a:latin typeface="Arial Narrow" panose="020B0606020202030204" pitchFamily="34" charset="0"/>
              </a:rPr>
              <a:t>1 city wide census used in place of OFM April 1 estimates may only be conducted during the time frame specified by </a:t>
            </a:r>
            <a:r>
              <a:rPr lang="en-US" sz="1800" dirty="0" smtClean="0">
                <a:latin typeface="Arial Narrow" panose="020B0606020202030204" pitchFamily="34" charset="0"/>
              </a:rPr>
              <a:t>OFM.  See</a:t>
            </a:r>
            <a:r>
              <a:rPr lang="en-US" sz="1800" dirty="0">
                <a:latin typeface="Arial Narrow" panose="020B0606020202030204" pitchFamily="34" charset="0"/>
              </a:rPr>
              <a:t>: http://www.ofm.wa.gov/pop/april1/info.asp for more information</a:t>
            </a:r>
            <a:r>
              <a:rPr lang="en-US" sz="1800" dirty="0" smtClean="0">
                <a:latin typeface="Arial Narrow" panose="020B0606020202030204" pitchFamily="34" charset="0"/>
              </a:rPr>
              <a:t>. </a:t>
            </a:r>
          </a:p>
        </p:txBody>
      </p:sp>
      <p:sp>
        <p:nvSpPr>
          <p:cNvPr id="4" name="Text Placeholder 3"/>
          <p:cNvSpPr>
            <a:spLocks noGrp="1"/>
          </p:cNvSpPr>
          <p:nvPr>
            <p:ph type="body" sz="quarter" idx="14"/>
          </p:nvPr>
        </p:nvSpPr>
        <p:spPr>
          <a:xfrm>
            <a:off x="685800" y="228600"/>
            <a:ext cx="7772400" cy="713232"/>
          </a:xfrm>
        </p:spPr>
        <p:txBody>
          <a:bodyPr/>
          <a:lstStyle/>
          <a:p>
            <a:r>
              <a:rPr lang="en-US" dirty="0" smtClean="0">
                <a:latin typeface="Arial Narrow" panose="020B0606020202030204" pitchFamily="34" charset="0"/>
              </a:rPr>
              <a:t>Identify Census Window</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13360270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685800" y="228600"/>
            <a:ext cx="7772400" cy="533400"/>
          </a:xfrm>
        </p:spPr>
        <p:txBody>
          <a:bodyPr/>
          <a:lstStyle/>
          <a:p>
            <a:r>
              <a:rPr lang="en-US" dirty="0" smtClean="0">
                <a:latin typeface="Arial Narrow" panose="020B0606020202030204" pitchFamily="34" charset="0"/>
              </a:rPr>
              <a:t>Suggested Schedule</a:t>
            </a:r>
            <a:endParaRPr lang="en-US" dirty="0">
              <a:latin typeface="Arial Narrow" panose="020B0606020202030204" pitchFamily="34" charset="0"/>
            </a:endParaRPr>
          </a:p>
        </p:txBody>
      </p:sp>
      <p:sp>
        <p:nvSpPr>
          <p:cNvPr id="5" name="Rectangle 3"/>
          <p:cNvSpPr txBox="1">
            <a:spLocks noChangeArrowheads="1"/>
          </p:cNvSpPr>
          <p:nvPr/>
        </p:nvSpPr>
        <p:spPr>
          <a:xfrm>
            <a:off x="710248" y="990600"/>
            <a:ext cx="7542212" cy="4114799"/>
          </a:xfrm>
          <a:prstGeom prst="rect">
            <a:avLst/>
          </a:prstGeom>
        </p:spPr>
        <p:txBody>
          <a:bodyPr/>
          <a:lstStyle>
            <a:lvl1pPr marL="228600" indent="-173038" algn="l" defTabSz="914400" rtl="0" eaLnBrk="1" latinLnBrk="0" hangingPunct="1">
              <a:spcBef>
                <a:spcPct val="20000"/>
              </a:spcBef>
              <a:buFont typeface="Arial Narrow" panose="020B0606020202030204" pitchFamily="34" charset="0"/>
              <a:buChar char="›"/>
              <a:defRPr sz="32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8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ctr">
              <a:spcBef>
                <a:spcPts val="0"/>
              </a:spcBef>
              <a:buNone/>
            </a:pPr>
            <a:endParaRPr lang="en-US" sz="2000" dirty="0">
              <a:latin typeface="Arial" panose="020B0604020202020204" pitchFamily="34" charset="0"/>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705005700"/>
              </p:ext>
            </p:extLst>
          </p:nvPr>
        </p:nvGraphicFramePr>
        <p:xfrm>
          <a:off x="914400" y="1097280"/>
          <a:ext cx="7467599" cy="4754882"/>
        </p:xfrm>
        <a:graphic>
          <a:graphicData uri="http://schemas.openxmlformats.org/drawingml/2006/table">
            <a:tbl>
              <a:tblPr>
                <a:tableStyleId>{5C22544A-7EE6-4342-B048-85BDC9FD1C3A}</a:tableStyleId>
              </a:tblPr>
              <a:tblGrid>
                <a:gridCol w="3200399">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679269">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Narrow" panose="020B0606020202030204" pitchFamily="34" charset="0"/>
                          <a:cs typeface="Arial" panose="020B0604020202020204" pitchFamily="34" charset="0"/>
                        </a:rPr>
                        <a:t>Pre-Census Preparations: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Narrow" panose="020B0606020202030204" pitchFamily="34" charset="0"/>
                          <a:cs typeface="Arial" panose="020B0604020202020204" pitchFamily="34" charset="0"/>
                        </a:rPr>
                        <a:t>Start 3-4</a:t>
                      </a:r>
                      <a:r>
                        <a:rPr lang="en-US" sz="1800" baseline="0" dirty="0" smtClean="0">
                          <a:latin typeface="Arial Narrow" panose="020B0606020202030204" pitchFamily="34" charset="0"/>
                          <a:cs typeface="Arial" panose="020B0604020202020204" pitchFamily="34" charset="0"/>
                        </a:rPr>
                        <a:t> weeks before Day 1 with hiring/identifying administrator</a:t>
                      </a:r>
                      <a:endParaRPr lang="en-US" sz="1800" dirty="0" smtClean="0">
                        <a:latin typeface="Arial Narrow" panose="020B060602020203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83934">
                <a:tc>
                  <a:txBody>
                    <a:bodyPr/>
                    <a:lstStyle/>
                    <a:p>
                      <a:r>
                        <a:rPr lang="en-US" sz="1800" dirty="0" smtClean="0">
                          <a:latin typeface="Arial Narrow" panose="020B0606020202030204" pitchFamily="34" charset="0"/>
                        </a:rPr>
                        <a:t>Hire supervisor</a:t>
                      </a:r>
                      <a:endParaRPr lang="en-US" sz="180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Narrow" panose="020B0606020202030204" pitchFamily="34" charset="0"/>
                          <a:cs typeface="Arial" panose="020B0604020202020204" pitchFamily="34" charset="0"/>
                        </a:rPr>
                        <a:t>1-2</a:t>
                      </a:r>
                      <a:r>
                        <a:rPr lang="en-US" sz="1800" baseline="0" dirty="0" smtClean="0">
                          <a:latin typeface="Arial Narrow" panose="020B0606020202030204" pitchFamily="34" charset="0"/>
                          <a:cs typeface="Arial" panose="020B0604020202020204" pitchFamily="34" charset="0"/>
                        </a:rPr>
                        <a:t> weeks before day 1 in field</a:t>
                      </a:r>
                      <a:endParaRPr lang="en-US" sz="1800" dirty="0" smtClean="0">
                        <a:latin typeface="Arial Narrow" panose="020B060602020203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679269">
                <a:tc>
                  <a:txBody>
                    <a:bodyPr/>
                    <a:lstStyle/>
                    <a:p>
                      <a:r>
                        <a:rPr lang="en-US" sz="1800" dirty="0" smtClean="0">
                          <a:latin typeface="Arial Narrow" panose="020B0606020202030204" pitchFamily="34" charset="0"/>
                        </a:rPr>
                        <a:t>Hire enumerators and train</a:t>
                      </a:r>
                      <a:endParaRPr lang="en-US" sz="180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Narrow" panose="020B0606020202030204" pitchFamily="34" charset="0"/>
                          <a:cs typeface="Arial" panose="020B0604020202020204" pitchFamily="34" charset="0"/>
                        </a:rPr>
                        <a:t>1-2 days before day 1 in field</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679269">
                <a:tc>
                  <a:txBody>
                    <a:bodyPr/>
                    <a:lstStyle/>
                    <a:p>
                      <a:r>
                        <a:rPr lang="en-US" sz="1800" dirty="0" smtClean="0">
                          <a:latin typeface="Arial Narrow" panose="020B0606020202030204" pitchFamily="34" charset="0"/>
                          <a:cs typeface="Arial" panose="020B0604020202020204" pitchFamily="34" charset="0"/>
                        </a:rPr>
                        <a:t>Day 1 in field with census:</a:t>
                      </a:r>
                      <a:endParaRPr lang="en-US" sz="180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Narrow" panose="020B0606020202030204" pitchFamily="34" charset="0"/>
                          <a:cs typeface="Arial" panose="020B0604020202020204" pitchFamily="34" charset="0"/>
                        </a:rPr>
                        <a:t>First day enumerators in the field</a:t>
                      </a:r>
                      <a:r>
                        <a:rPr lang="en-US" sz="1800" baseline="0" dirty="0" smtClean="0">
                          <a:latin typeface="Arial Narrow" panose="020B0606020202030204" pitchFamily="34" charset="0"/>
                          <a:cs typeface="Arial" panose="020B0604020202020204" pitchFamily="34" charset="0"/>
                        </a:rPr>
                        <a:t> canvassing and counting population</a:t>
                      </a:r>
                      <a:endParaRPr lang="en-US" sz="1800" dirty="0" smtClean="0">
                        <a:latin typeface="Arial Narrow" panose="020B060602020203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974603">
                <a:tc>
                  <a:txBody>
                    <a:bodyPr/>
                    <a:lstStyle/>
                    <a:p>
                      <a:r>
                        <a:rPr lang="en-US" sz="1800" dirty="0" smtClean="0">
                          <a:latin typeface="Arial Narrow" panose="020B0606020202030204" pitchFamily="34" charset="0"/>
                          <a:cs typeface="Arial" panose="020B0604020202020204" pitchFamily="34" charset="0"/>
                        </a:rPr>
                        <a:t>Initial Canvass:</a:t>
                      </a:r>
                      <a:endParaRPr lang="en-US" sz="180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800" dirty="0" smtClean="0">
                          <a:latin typeface="Arial Narrow" panose="020B0606020202030204" pitchFamily="34" charset="0"/>
                          <a:cs typeface="Arial" panose="020B0604020202020204" pitchFamily="34" charset="0"/>
                        </a:rPr>
                        <a:t>Occurs over first 7 to 10 days</a:t>
                      </a:r>
                    </a:p>
                    <a:p>
                      <a:pPr marL="0" marR="0" lvl="4"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Narrow" panose="020B0606020202030204" pitchFamily="34" charset="0"/>
                          <a:cs typeface="Arial" panose="020B0604020202020204" pitchFamily="34" charset="0"/>
                        </a:rPr>
                        <a:t>Visit and list all residences in census area at least once</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679269">
                <a:tc>
                  <a:txBody>
                    <a:bodyPr/>
                    <a:lstStyle/>
                    <a:p>
                      <a:r>
                        <a:rPr lang="en-US" sz="1800" dirty="0" smtClean="0">
                          <a:latin typeface="Arial Narrow" panose="020B0606020202030204" pitchFamily="34" charset="0"/>
                          <a:cs typeface="Arial" panose="020B0604020202020204" pitchFamily="34" charset="0"/>
                        </a:rPr>
                        <a:t>Finish Census – 10 to 20</a:t>
                      </a:r>
                      <a:r>
                        <a:rPr lang="en-US" sz="1800" baseline="0" dirty="0" smtClean="0">
                          <a:latin typeface="Arial Narrow" panose="020B0606020202030204" pitchFamily="34" charset="0"/>
                          <a:cs typeface="Arial" panose="020B0604020202020204" pitchFamily="34" charset="0"/>
                        </a:rPr>
                        <a:t> </a:t>
                      </a:r>
                      <a:r>
                        <a:rPr lang="en-US" sz="1800" dirty="0" smtClean="0">
                          <a:latin typeface="Arial Narrow" panose="020B0606020202030204" pitchFamily="34" charset="0"/>
                          <a:cs typeface="Arial" panose="020B0604020202020204" pitchFamily="34" charset="0"/>
                        </a:rPr>
                        <a:t>days:</a:t>
                      </a:r>
                      <a:endParaRPr lang="en-US" sz="180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Narrow" panose="020B0606020202030204" pitchFamily="34" charset="0"/>
                          <a:cs typeface="Arial" panose="020B0604020202020204" pitchFamily="34" charset="0"/>
                        </a:rPr>
                        <a:t>Clear all callbacks; can occur</a:t>
                      </a:r>
                      <a:r>
                        <a:rPr lang="en-US" sz="1800" baseline="0" dirty="0" smtClean="0">
                          <a:latin typeface="Arial Narrow" panose="020B0606020202030204" pitchFamily="34" charset="0"/>
                          <a:cs typeface="Arial" panose="020B0604020202020204" pitchFamily="34" charset="0"/>
                        </a:rPr>
                        <a:t> during initial canvass days</a:t>
                      </a:r>
                      <a:endParaRPr lang="en-US" sz="1800" dirty="0" smtClean="0">
                        <a:latin typeface="Arial Narrow" panose="020B060602020203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679269">
                <a:tc>
                  <a:txBody>
                    <a:bodyPr/>
                    <a:lstStyle/>
                    <a:p>
                      <a:r>
                        <a:rPr lang="en-US" sz="1800" dirty="0" smtClean="0">
                          <a:latin typeface="Arial Narrow" panose="020B0606020202030204" pitchFamily="34" charset="0"/>
                          <a:cs typeface="Arial" panose="020B0604020202020204" pitchFamily="34" charset="0"/>
                        </a:rPr>
                        <a:t>Submit all sheets and maps to OFM:</a:t>
                      </a:r>
                      <a:endParaRPr lang="en-US" sz="180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Arial Narrow" panose="020B0606020202030204" pitchFamily="34" charset="0"/>
                          <a:cs typeface="Arial" panose="020B0604020202020204" pitchFamily="34" charset="0"/>
                        </a:rPr>
                        <a:t>Designated last day</a:t>
                      </a:r>
                    </a:p>
                    <a:p>
                      <a:endParaRPr lang="en-US" sz="1800" dirty="0">
                        <a:latin typeface="Arial Narrow" panose="020B060602020203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
        <p:nvSpPr>
          <p:cNvPr id="2" name="Slide Number Placeholder 1"/>
          <p:cNvSpPr>
            <a:spLocks noGrp="1"/>
          </p:cNvSpPr>
          <p:nvPr>
            <p:ph type="sldNum" sz="quarter" idx="12"/>
          </p:nvPr>
        </p:nvSpPr>
        <p:spPr/>
        <p:txBody>
          <a:bodyPr/>
          <a:lstStyle/>
          <a:p>
            <a:fld id="{1D7F1ABF-CE35-4BF2-A2ED-4F50B5C41B28}" type="slidenum">
              <a:rPr lang="en-US" smtClean="0">
                <a:cs typeface="Arial" panose="020B0604020202020204" pitchFamily="34" charset="0"/>
              </a:rPr>
              <a:pPr/>
              <a:t>11</a:t>
            </a:fld>
            <a:endParaRPr lang="en-US" dirty="0">
              <a:cs typeface="Arial" panose="020B0604020202020204" pitchFamily="34" charset="0"/>
            </a:endParaRPr>
          </a:p>
        </p:txBody>
      </p:sp>
    </p:spTree>
    <p:custDataLst>
      <p:tags r:id="rId1"/>
    </p:custDataLst>
    <p:extLst>
      <p:ext uri="{BB962C8B-B14F-4D97-AF65-F5344CB8AC3E}">
        <p14:creationId xmlns:p14="http://schemas.microsoft.com/office/powerpoint/2010/main" val="29982404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12</a:t>
            </a:fld>
            <a:endParaRPr lang="en-US" dirty="0"/>
          </a:p>
        </p:txBody>
      </p:sp>
      <p:sp>
        <p:nvSpPr>
          <p:cNvPr id="3" name="Text Placeholder 2"/>
          <p:cNvSpPr>
            <a:spLocks noGrp="1"/>
          </p:cNvSpPr>
          <p:nvPr>
            <p:ph type="body" sz="quarter" idx="13"/>
          </p:nvPr>
        </p:nvSpPr>
        <p:spPr>
          <a:xfrm>
            <a:off x="685800" y="1097280"/>
            <a:ext cx="7772400" cy="5578475"/>
          </a:xfrm>
        </p:spPr>
        <p:txBody>
          <a:bodyPr/>
          <a:lstStyle/>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Use an estimated population for the area to get a sense of the time needed.</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If administrator, supervisors and/or enumerators will be comprised of city staff, make sure their other duties will not conflict with census work.  Census work takes priority. </a:t>
            </a:r>
            <a:r>
              <a:rPr lang="en-US" sz="1800" dirty="0">
                <a:latin typeface="Arial Narrow" panose="020B0606020202030204" pitchFamily="34" charset="0"/>
                <a:cs typeface="Arial" panose="020B0604020202020204" pitchFamily="34" charset="0"/>
              </a:rPr>
              <a:t>W</a:t>
            </a:r>
            <a:r>
              <a:rPr lang="en-US" sz="1800" dirty="0" smtClean="0">
                <a:latin typeface="Arial Narrow" panose="020B0606020202030204" pitchFamily="34" charset="0"/>
                <a:cs typeface="Arial" panose="020B0604020202020204" pitchFamily="34" charset="0"/>
              </a:rPr>
              <a:t>eekend and evening hours should be required. </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If city staff do not have the time/skills needed to conduct a census or the census is large, consider hiring a contractor to do the entire census. </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If you decide to hire a contractor keep in mind that for a larger census they need to be onboard 3 to 4 weeks before fieldwork begins. </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The contractor must use OFM training materials him/herself and understand the requirements.</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The city must monitor the contractor and make sure OFM procedures are being followed.</a:t>
            </a:r>
          </a:p>
          <a:p>
            <a:pPr marL="219456" indent="-219456">
              <a:spcBef>
                <a:spcPts val="0"/>
              </a:spcBef>
              <a:spcAft>
                <a:spcPts val="281"/>
              </a:spcAft>
              <a:buNone/>
            </a:pPr>
            <a:endParaRPr lang="en-US" sz="1800" dirty="0" smtClean="0"/>
          </a:p>
          <a:p>
            <a:pPr>
              <a:buFont typeface="Arial" panose="020B0604020202020204" pitchFamily="34" charset="0"/>
              <a:buChar char="•"/>
            </a:pPr>
            <a:endParaRPr lang="en-US" sz="2400" dirty="0" smtClean="0"/>
          </a:p>
          <a:p>
            <a:pPr marL="55562" indent="0">
              <a:buNone/>
            </a:pPr>
            <a:endParaRPr lang="en-US" sz="2400" dirty="0" smtClean="0"/>
          </a:p>
          <a:p>
            <a:pPr>
              <a:buFont typeface="Arial" panose="020B0604020202020204" pitchFamily="34" charset="0"/>
              <a:buChar char="•"/>
            </a:pPr>
            <a:endParaRPr lang="en-US" sz="2400" dirty="0" smtClean="0"/>
          </a:p>
          <a:p>
            <a:endParaRPr lang="en-US" dirty="0" smtClean="0"/>
          </a:p>
          <a:p>
            <a:endParaRPr lang="en-US" dirty="0"/>
          </a:p>
        </p:txBody>
      </p:sp>
      <p:sp>
        <p:nvSpPr>
          <p:cNvPr id="4" name="Text Placeholder 3"/>
          <p:cNvSpPr>
            <a:spLocks noGrp="1"/>
          </p:cNvSpPr>
          <p:nvPr>
            <p:ph type="body" sz="quarter" idx="14"/>
          </p:nvPr>
        </p:nvSpPr>
        <p:spPr>
          <a:xfrm>
            <a:off x="685800" y="228598"/>
            <a:ext cx="7772400" cy="713232"/>
          </a:xfrm>
        </p:spPr>
        <p:txBody>
          <a:bodyPr/>
          <a:lstStyle/>
          <a:p>
            <a:r>
              <a:rPr lang="en-US" dirty="0" smtClean="0">
                <a:latin typeface="Arial Narrow" panose="020B0606020202030204" pitchFamily="34" charset="0"/>
              </a:rPr>
              <a:t>Use City Staff vs Hire Contractor</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39400165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13</a:t>
            </a:fld>
            <a:endParaRPr lang="en-US" dirty="0"/>
          </a:p>
        </p:txBody>
      </p:sp>
      <p:sp>
        <p:nvSpPr>
          <p:cNvPr id="3" name="Text Placeholder 2"/>
          <p:cNvSpPr>
            <a:spLocks noGrp="1"/>
          </p:cNvSpPr>
          <p:nvPr>
            <p:ph type="body" sz="quarter" idx="13"/>
          </p:nvPr>
        </p:nvSpPr>
        <p:spPr>
          <a:xfrm>
            <a:off x="685800" y="1097280"/>
            <a:ext cx="7772400" cy="1950720"/>
          </a:xfrm>
        </p:spPr>
        <p:txBody>
          <a:bodyPr/>
          <a:lstStyle/>
          <a:p>
            <a:pPr marL="219456" indent="-219456">
              <a:lnSpc>
                <a:spcPct val="100000"/>
              </a:lnSpc>
              <a:spcBef>
                <a:spcPts val="0"/>
              </a:spcBef>
              <a:spcAft>
                <a:spcPts val="600"/>
              </a:spcAft>
              <a:buFont typeface="Arial" panose="020B0604020202020204" pitchFamily="34" charset="0"/>
              <a:buChar char="•"/>
            </a:pPr>
            <a:r>
              <a:rPr lang="en-US" sz="1800" dirty="0">
                <a:latin typeface="Arial Narrow" panose="020B0606020202030204" pitchFamily="34" charset="0"/>
              </a:rPr>
              <a:t>The state does not assume any liability for conducting the census.</a:t>
            </a:r>
          </a:p>
          <a:p>
            <a:pPr marL="219456" indent="-219456">
              <a:lnSpc>
                <a:spcPct val="100000"/>
              </a:lnSpc>
              <a:spcBef>
                <a:spcPts val="0"/>
              </a:spcBef>
              <a:spcAft>
                <a:spcPts val="600"/>
              </a:spcAft>
              <a:buFont typeface="Arial" panose="020B0604020202020204" pitchFamily="34" charset="0"/>
              <a:buChar char="•"/>
            </a:pPr>
            <a:r>
              <a:rPr lang="en-US" sz="1800" dirty="0">
                <a:latin typeface="Arial Narrow" panose="020B0606020202030204" pitchFamily="34" charset="0"/>
              </a:rPr>
              <a:t>Insurance coverage is the city’s responsibility.</a:t>
            </a:r>
          </a:p>
          <a:p>
            <a:pPr marL="219456" indent="-219456">
              <a:lnSpc>
                <a:spcPct val="100000"/>
              </a:lnSpc>
              <a:spcBef>
                <a:spcPts val="0"/>
              </a:spcBef>
              <a:spcAft>
                <a:spcPts val="600"/>
              </a:spcAft>
              <a:buFont typeface="Arial" panose="020B0604020202020204" pitchFamily="34" charset="0"/>
              <a:buChar char="•"/>
            </a:pPr>
            <a:r>
              <a:rPr lang="en-US" sz="1800" dirty="0">
                <a:latin typeface="Arial Narrow" panose="020B0606020202030204" pitchFamily="34" charset="0"/>
              </a:rPr>
              <a:t>Decisions about insurance should be made before hiring anyone. </a:t>
            </a:r>
          </a:p>
          <a:p>
            <a:pPr marL="219456" indent="0">
              <a:lnSpc>
                <a:spcPct val="100000"/>
              </a:lnSpc>
              <a:spcBef>
                <a:spcPts val="0"/>
              </a:spcBef>
              <a:spcAft>
                <a:spcPts val="281"/>
              </a:spcAft>
              <a:buNone/>
            </a:pPr>
            <a:endParaRPr lang="en-US" sz="1800" dirty="0"/>
          </a:p>
        </p:txBody>
      </p:sp>
      <p:sp>
        <p:nvSpPr>
          <p:cNvPr id="4" name="Text Placeholder 3"/>
          <p:cNvSpPr>
            <a:spLocks noGrp="1"/>
          </p:cNvSpPr>
          <p:nvPr>
            <p:ph type="body" sz="quarter" idx="14"/>
          </p:nvPr>
        </p:nvSpPr>
        <p:spPr>
          <a:xfrm>
            <a:off x="685800" y="228600"/>
            <a:ext cx="7772400" cy="914400"/>
          </a:xfrm>
        </p:spPr>
        <p:txBody>
          <a:bodyPr/>
          <a:lstStyle/>
          <a:p>
            <a:r>
              <a:rPr lang="en-US" dirty="0" smtClean="0">
                <a:latin typeface="Arial Narrow" panose="020B0606020202030204" pitchFamily="34" charset="0"/>
              </a:rPr>
              <a:t>Obtain Insurance</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41990094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14</a:t>
            </a:fld>
            <a:endParaRPr lang="en-US" dirty="0"/>
          </a:p>
        </p:txBody>
      </p:sp>
      <p:sp>
        <p:nvSpPr>
          <p:cNvPr id="3" name="Text Placeholder 2"/>
          <p:cNvSpPr>
            <a:spLocks noGrp="1"/>
          </p:cNvSpPr>
          <p:nvPr>
            <p:ph type="body" sz="quarter" idx="13"/>
          </p:nvPr>
        </p:nvSpPr>
        <p:spPr>
          <a:xfrm>
            <a:off x="685800" y="1099930"/>
            <a:ext cx="7772400" cy="4234732"/>
          </a:xfrm>
        </p:spPr>
        <p:txBody>
          <a:bodyPr>
            <a:normAutofit fontScale="92500"/>
          </a:bodyPr>
          <a:lstStyle/>
          <a:p>
            <a:pPr marL="219456" lvl="1" indent="-219456">
              <a:lnSpc>
                <a:spcPct val="11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Responsibilities:</a:t>
            </a:r>
          </a:p>
          <a:p>
            <a:pPr marL="219456" lvl="2" indent="0">
              <a:lnSpc>
                <a:spcPct val="110000"/>
              </a:lnSpc>
              <a:spcBef>
                <a:spcPts val="0"/>
              </a:spcBef>
              <a:spcAft>
                <a:spcPts val="600"/>
              </a:spcAft>
              <a:buSzPct val="75000"/>
              <a:buNone/>
            </a:pPr>
            <a:r>
              <a:rPr lang="en-US" sz="1800" dirty="0" smtClean="0">
                <a:latin typeface="Arial Narrow" panose="020B0606020202030204" pitchFamily="34" charset="0"/>
              </a:rPr>
              <a:t>Assigning work to the enumerators, gathering and checking all completed census sheets, evaluating enumerators’ job performance, and assisting the administrator. Depending on the work load </a:t>
            </a:r>
            <a:r>
              <a:rPr lang="en-US" sz="1800" dirty="0">
                <a:latin typeface="Arial Narrow" panose="020B0606020202030204" pitchFamily="34" charset="0"/>
                <a:cs typeface="Arial" panose="020B0604020202020204" pitchFamily="34" charset="0"/>
              </a:rPr>
              <a:t>the supervisors </a:t>
            </a:r>
            <a:r>
              <a:rPr lang="en-US" sz="1800" dirty="0" smtClean="0">
                <a:latin typeface="Arial Narrow" panose="020B0606020202030204" pitchFamily="34" charset="0"/>
                <a:cs typeface="Arial" panose="020B0604020202020204" pitchFamily="34" charset="0"/>
              </a:rPr>
              <a:t>can </a:t>
            </a:r>
            <a:r>
              <a:rPr lang="en-US" sz="1800" dirty="0">
                <a:latin typeface="Arial Narrow" panose="020B0606020202030204" pitchFamily="34" charset="0"/>
                <a:cs typeface="Arial" panose="020B0604020202020204" pitchFamily="34" charset="0"/>
              </a:rPr>
              <a:t>enumerate as </a:t>
            </a:r>
            <a:r>
              <a:rPr lang="en-US" sz="1800" dirty="0" smtClean="0">
                <a:latin typeface="Arial Narrow" panose="020B0606020202030204" pitchFamily="34" charset="0"/>
                <a:cs typeface="Arial" panose="020B0604020202020204" pitchFamily="34" charset="0"/>
              </a:rPr>
              <a:t>well.</a:t>
            </a:r>
            <a:endParaRPr lang="en-US" sz="1800" dirty="0" smtClean="0">
              <a:latin typeface="Arial Narrow" panose="020B0606020202030204" pitchFamily="34" charset="0"/>
            </a:endParaRPr>
          </a:p>
          <a:p>
            <a:pPr marL="219456" lvl="1" indent="-219456">
              <a:lnSpc>
                <a:spcPct val="11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Qualifications:</a:t>
            </a:r>
          </a:p>
          <a:p>
            <a:pPr marL="219456" lvl="2" indent="0">
              <a:lnSpc>
                <a:spcPct val="110000"/>
              </a:lnSpc>
              <a:spcBef>
                <a:spcPts val="0"/>
              </a:spcBef>
              <a:spcAft>
                <a:spcPts val="600"/>
              </a:spcAft>
              <a:buSzPct val="75000"/>
              <a:buNone/>
            </a:pPr>
            <a:r>
              <a:rPr lang="en-US" sz="1800" dirty="0" smtClean="0">
                <a:latin typeface="Arial Narrow" panose="020B0606020202030204" pitchFamily="34" charset="0"/>
              </a:rPr>
              <a:t>Must have good </a:t>
            </a:r>
            <a:r>
              <a:rPr lang="en-US" sz="1800" dirty="0">
                <a:latin typeface="Arial Narrow" panose="020B0606020202030204" pitchFamily="34" charset="0"/>
              </a:rPr>
              <a:t>communication skills, </a:t>
            </a:r>
            <a:r>
              <a:rPr lang="en-US" sz="1800" dirty="0" smtClean="0">
                <a:latin typeface="Arial Narrow" panose="020B0606020202030204" pitchFamily="34" charset="0"/>
              </a:rPr>
              <a:t>a good </a:t>
            </a:r>
            <a:r>
              <a:rPr lang="en-US" sz="1800" dirty="0">
                <a:latin typeface="Arial Narrow" panose="020B0606020202030204" pitchFamily="34" charset="0"/>
              </a:rPr>
              <a:t>understanding of census procedures and requirements, </a:t>
            </a:r>
            <a:r>
              <a:rPr lang="en-US" sz="1800" dirty="0" smtClean="0">
                <a:latin typeface="Arial Narrow" panose="020B0606020202030204" pitchFamily="34" charset="0"/>
              </a:rPr>
              <a:t>and be able </a:t>
            </a:r>
            <a:r>
              <a:rPr lang="en-US" sz="1800" dirty="0">
                <a:latin typeface="Arial Narrow" panose="020B0606020202030204" pitchFamily="34" charset="0"/>
              </a:rPr>
              <a:t>to manage </a:t>
            </a:r>
            <a:r>
              <a:rPr lang="en-US" sz="1800" dirty="0" smtClean="0">
                <a:latin typeface="Arial Narrow" panose="020B0606020202030204" pitchFamily="34" charset="0"/>
              </a:rPr>
              <a:t>the daily </a:t>
            </a:r>
            <a:r>
              <a:rPr lang="en-US" sz="1800" dirty="0">
                <a:latin typeface="Arial Narrow" panose="020B0606020202030204" pitchFamily="34" charset="0"/>
              </a:rPr>
              <a:t>operation of the census canvassing process</a:t>
            </a:r>
          </a:p>
          <a:p>
            <a:pPr marL="219456" lvl="2" indent="-219456">
              <a:lnSpc>
                <a:spcPct val="110000"/>
              </a:lnSpc>
              <a:spcBef>
                <a:spcPts val="0"/>
              </a:spcBef>
              <a:spcAft>
                <a:spcPts val="600"/>
              </a:spcAft>
            </a:pPr>
            <a:r>
              <a:rPr lang="en-US" sz="1800" dirty="0">
                <a:latin typeface="Arial Narrow" panose="020B0606020202030204" pitchFamily="34" charset="0"/>
              </a:rPr>
              <a:t>Time of hire:</a:t>
            </a:r>
          </a:p>
          <a:p>
            <a:pPr marL="219456" lvl="2" indent="0">
              <a:lnSpc>
                <a:spcPct val="110000"/>
              </a:lnSpc>
              <a:spcBef>
                <a:spcPts val="0"/>
              </a:spcBef>
              <a:spcAft>
                <a:spcPts val="600"/>
              </a:spcAft>
              <a:buSzPct val="75000"/>
              <a:buNone/>
            </a:pPr>
            <a:r>
              <a:rPr lang="en-US" sz="1800" dirty="0">
                <a:latin typeface="Arial Narrow" panose="020B0606020202030204" pitchFamily="34" charset="0"/>
              </a:rPr>
              <a:t>Supervisors should be hired </a:t>
            </a:r>
            <a:r>
              <a:rPr lang="en-US" sz="1800" dirty="0" smtClean="0">
                <a:latin typeface="Arial Narrow" panose="020B0606020202030204" pitchFamily="34" charset="0"/>
              </a:rPr>
              <a:t>one to </a:t>
            </a:r>
            <a:r>
              <a:rPr lang="en-US" sz="1800" dirty="0">
                <a:latin typeface="Arial Narrow" panose="020B0606020202030204" pitchFamily="34" charset="0"/>
              </a:rPr>
              <a:t>two weeks prior to the census to learn the job and be able to train the enumerators and provide assistance to the administrator</a:t>
            </a:r>
          </a:p>
          <a:p>
            <a:pPr marL="219456" lvl="1" indent="-219456">
              <a:lnSpc>
                <a:spcPct val="11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Number of supervisors needed: </a:t>
            </a:r>
          </a:p>
          <a:p>
            <a:pPr marL="219456" lvl="2" indent="0">
              <a:lnSpc>
                <a:spcPct val="110000"/>
              </a:lnSpc>
              <a:spcBef>
                <a:spcPts val="0"/>
              </a:spcBef>
              <a:spcAft>
                <a:spcPts val="600"/>
              </a:spcAft>
              <a:buSzPct val="75000"/>
              <a:buNone/>
            </a:pPr>
            <a:r>
              <a:rPr lang="en-US" sz="1800" dirty="0">
                <a:latin typeface="Arial Narrow" panose="020B0606020202030204" pitchFamily="34" charset="0"/>
              </a:rPr>
              <a:t>U</a:t>
            </a:r>
            <a:r>
              <a:rPr lang="en-US" sz="1800" dirty="0" smtClean="0">
                <a:latin typeface="Arial Narrow" panose="020B0606020202030204" pitchFamily="34" charset="0"/>
              </a:rPr>
              <a:t>sually </a:t>
            </a:r>
            <a:r>
              <a:rPr lang="en-US" sz="1800" dirty="0">
                <a:latin typeface="Arial Narrow" panose="020B0606020202030204" pitchFamily="34" charset="0"/>
              </a:rPr>
              <a:t>1 supervisor </a:t>
            </a:r>
            <a:r>
              <a:rPr lang="en-US" sz="1800" dirty="0" smtClean="0">
                <a:latin typeface="Arial Narrow" panose="020B0606020202030204" pitchFamily="34" charset="0"/>
              </a:rPr>
              <a:t>for </a:t>
            </a:r>
            <a:r>
              <a:rPr lang="en-US" sz="1800" dirty="0">
                <a:latin typeface="Arial Narrow" panose="020B0606020202030204" pitchFamily="34" charset="0"/>
              </a:rPr>
              <a:t>every 5 to 10 </a:t>
            </a:r>
            <a:r>
              <a:rPr lang="en-US" sz="1800" dirty="0" smtClean="0">
                <a:latin typeface="Arial Narrow" panose="020B0606020202030204" pitchFamily="34" charset="0"/>
              </a:rPr>
              <a:t>enumerators is efficient.</a:t>
            </a:r>
            <a:endParaRPr lang="en-US" sz="1800" dirty="0">
              <a:latin typeface="Arial Narrow" panose="020B0606020202030204" pitchFamily="34" charset="0"/>
            </a:endParaRPr>
          </a:p>
          <a:p>
            <a:pPr marL="284163" lvl="1" indent="0">
              <a:lnSpc>
                <a:spcPct val="110000"/>
              </a:lnSpc>
              <a:spcBef>
                <a:spcPts val="0"/>
              </a:spcBef>
              <a:spcAft>
                <a:spcPts val="600"/>
              </a:spcAft>
              <a:buNone/>
            </a:pPr>
            <a:endParaRPr lang="en-US" sz="2200" dirty="0"/>
          </a:p>
          <a:p>
            <a:pPr marL="284163" lvl="1" indent="0">
              <a:spcBef>
                <a:spcPts val="480"/>
              </a:spcBef>
              <a:buNone/>
            </a:pPr>
            <a:endParaRPr lang="en-US" sz="2200" dirty="0" smtClean="0"/>
          </a:p>
        </p:txBody>
      </p:sp>
      <p:sp>
        <p:nvSpPr>
          <p:cNvPr id="4" name="Text Placeholder 3"/>
          <p:cNvSpPr>
            <a:spLocks noGrp="1"/>
          </p:cNvSpPr>
          <p:nvPr>
            <p:ph type="body" sz="quarter" idx="14"/>
          </p:nvPr>
        </p:nvSpPr>
        <p:spPr>
          <a:xfrm>
            <a:off x="685800" y="228600"/>
            <a:ext cx="7772400" cy="685800"/>
          </a:xfrm>
        </p:spPr>
        <p:txBody>
          <a:bodyPr/>
          <a:lstStyle/>
          <a:p>
            <a:r>
              <a:rPr lang="en-US" dirty="0" smtClean="0">
                <a:latin typeface="Arial Narrow" panose="020B0606020202030204" pitchFamily="34" charset="0"/>
              </a:rPr>
              <a:t>Hire Supervisors</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39167828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15</a:t>
            </a:fld>
            <a:endParaRPr lang="en-US" dirty="0"/>
          </a:p>
        </p:txBody>
      </p:sp>
      <p:sp>
        <p:nvSpPr>
          <p:cNvPr id="3" name="Text Placeholder 2"/>
          <p:cNvSpPr>
            <a:spLocks noGrp="1"/>
          </p:cNvSpPr>
          <p:nvPr>
            <p:ph type="body" sz="quarter" idx="13"/>
          </p:nvPr>
        </p:nvSpPr>
        <p:spPr>
          <a:xfrm>
            <a:off x="685800" y="1097280"/>
            <a:ext cx="7772400" cy="4572000"/>
          </a:xfrm>
        </p:spPr>
        <p:txBody>
          <a:bodyPr/>
          <a:lstStyle/>
          <a:p>
            <a:pPr marL="0" lvl="1" indent="0">
              <a:lnSpc>
                <a:spcPct val="100000"/>
              </a:lnSpc>
              <a:spcBef>
                <a:spcPts val="0"/>
              </a:spcBef>
              <a:spcAft>
                <a:spcPts val="600"/>
              </a:spcAft>
              <a:buNone/>
            </a:pPr>
            <a:r>
              <a:rPr lang="en-US" sz="1800" dirty="0" smtClean="0">
                <a:latin typeface="Arial Narrow" panose="020B0606020202030204" pitchFamily="34" charset="0"/>
                <a:cs typeface="Arial" panose="020B0604020202020204" pitchFamily="34" charset="0"/>
              </a:rPr>
              <a:t>Enumerators </a:t>
            </a:r>
            <a:r>
              <a:rPr lang="en-US" sz="1800" dirty="0">
                <a:latin typeface="Arial Narrow" panose="020B0606020202030204" pitchFamily="34" charset="0"/>
                <a:cs typeface="Arial" panose="020B0604020202020204" pitchFamily="34" charset="0"/>
              </a:rPr>
              <a:t>should be hired early enough for </a:t>
            </a:r>
            <a:r>
              <a:rPr lang="en-US" sz="1800" dirty="0" smtClean="0">
                <a:latin typeface="Arial Narrow" panose="020B0606020202030204" pitchFamily="34" charset="0"/>
                <a:cs typeface="Arial" panose="020B0604020202020204" pitchFamily="34" charset="0"/>
              </a:rPr>
              <a:t>training.  They should:</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be </a:t>
            </a:r>
            <a:r>
              <a:rPr lang="en-US" sz="1800" dirty="0">
                <a:latin typeface="Arial Narrow" panose="020B0606020202030204" pitchFamily="34" charset="0"/>
                <a:cs typeface="Arial" panose="020B0604020202020204" pitchFamily="34" charset="0"/>
              </a:rPr>
              <a:t>able to maintain </a:t>
            </a:r>
            <a:r>
              <a:rPr lang="en-US" sz="1800" dirty="0" smtClean="0">
                <a:latin typeface="Arial Narrow" panose="020B0606020202030204" pitchFamily="34" charset="0"/>
                <a:cs typeface="Arial" panose="020B0604020202020204" pitchFamily="34" charset="0"/>
              </a:rPr>
              <a:t>confidentiality.</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be able to read census maps.</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be meticulous and willing to ask questions.</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be able to work evenings and weekends and have good physical endurance</a:t>
            </a:r>
          </a:p>
          <a:p>
            <a:pPr marL="0" lvl="1" indent="0">
              <a:lnSpc>
                <a:spcPct val="100000"/>
              </a:lnSpc>
              <a:spcBef>
                <a:spcPts val="0"/>
              </a:spcBef>
              <a:spcAft>
                <a:spcPts val="600"/>
              </a:spcAft>
              <a:buNone/>
            </a:pPr>
            <a:r>
              <a:rPr lang="en-US" sz="1800" dirty="0">
                <a:latin typeface="Arial Narrow" panose="020B0606020202030204" pitchFamily="34" charset="0"/>
                <a:cs typeface="Arial" panose="020B0604020202020204" pitchFamily="34" charset="0"/>
              </a:rPr>
              <a:t>Good enumerators are key to a good quality census.  Applicants should be screened </a:t>
            </a:r>
            <a:r>
              <a:rPr lang="en-US" sz="1800" dirty="0" smtClean="0">
                <a:latin typeface="Arial Narrow" panose="020B0606020202030204" pitchFamily="34" charset="0"/>
                <a:cs typeface="Arial" panose="020B0604020202020204" pitchFamily="34" charset="0"/>
              </a:rPr>
              <a:t>carefully. And they need to be evaluated daily once hired.</a:t>
            </a:r>
            <a:endParaRPr lang="en-US" sz="1800" dirty="0">
              <a:latin typeface="Arial Narrow" panose="020B0606020202030204" pitchFamily="34" charset="0"/>
              <a:cs typeface="Arial" panose="020B0604020202020204" pitchFamily="34" charset="0"/>
            </a:endParaRPr>
          </a:p>
          <a:p>
            <a:pPr>
              <a:lnSpc>
                <a:spcPct val="100000"/>
              </a:lnSpc>
            </a:pPr>
            <a:endParaRPr lang="en-US" dirty="0">
              <a:latin typeface="Arial Narrow" panose="020B0606020202030204" pitchFamily="34" charset="0"/>
            </a:endParaRPr>
          </a:p>
        </p:txBody>
      </p:sp>
      <p:sp>
        <p:nvSpPr>
          <p:cNvPr id="4" name="Text Placeholder 3"/>
          <p:cNvSpPr>
            <a:spLocks noGrp="1"/>
          </p:cNvSpPr>
          <p:nvPr>
            <p:ph type="body" sz="quarter" idx="14"/>
          </p:nvPr>
        </p:nvSpPr>
        <p:spPr>
          <a:xfrm>
            <a:off x="685800" y="228600"/>
            <a:ext cx="7772400" cy="914400"/>
          </a:xfrm>
        </p:spPr>
        <p:txBody>
          <a:bodyPr/>
          <a:lstStyle/>
          <a:p>
            <a:r>
              <a:rPr lang="en-US" dirty="0" smtClean="0">
                <a:latin typeface="Arial Narrow" panose="020B0606020202030204" pitchFamily="34" charset="0"/>
                <a:cs typeface="Arial" panose="020B0604020202020204" pitchFamily="34" charset="0"/>
              </a:rPr>
              <a:t>Hire Enumerators</a:t>
            </a:r>
            <a:endParaRPr lang="en-US" dirty="0">
              <a:latin typeface="Arial Narrow" panose="020B0606020202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5634544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685800" y="228600"/>
            <a:ext cx="7772400" cy="685800"/>
          </a:xfrm>
        </p:spPr>
        <p:txBody>
          <a:bodyPr/>
          <a:lstStyle/>
          <a:p>
            <a:r>
              <a:rPr lang="en-US" dirty="0" smtClean="0">
                <a:latin typeface="Arial Narrow" panose="020B0606020202030204" pitchFamily="34" charset="0"/>
              </a:rPr>
              <a:t>How Many Enumerators Are Needed?</a:t>
            </a:r>
            <a:endParaRPr lang="en-US" dirty="0">
              <a:latin typeface="Arial Narrow" panose="020B0606020202030204" pitchFamily="34" charset="0"/>
            </a:endParaRPr>
          </a:p>
        </p:txBody>
      </p:sp>
      <p:sp>
        <p:nvSpPr>
          <p:cNvPr id="4" name="Rectangle 3"/>
          <p:cNvSpPr/>
          <p:nvPr/>
        </p:nvSpPr>
        <p:spPr>
          <a:xfrm>
            <a:off x="685800" y="1097280"/>
            <a:ext cx="7772400" cy="3477875"/>
          </a:xfrm>
          <a:prstGeom prst="rect">
            <a:avLst/>
          </a:prstGeom>
        </p:spPr>
        <p:txBody>
          <a:bodyPr wrap="square">
            <a:spAutoFit/>
          </a:bodyPr>
          <a:lstStyle/>
          <a:p>
            <a:pPr marL="0" lvl="1">
              <a:spcAft>
                <a:spcPts val="600"/>
              </a:spcAft>
            </a:pPr>
            <a:r>
              <a:rPr lang="en-US" dirty="0" smtClean="0">
                <a:latin typeface="Arial Narrow" panose="020B0606020202030204" pitchFamily="34" charset="0"/>
                <a:cs typeface="Arial" panose="020B0604020202020204" pitchFamily="34" charset="0"/>
              </a:rPr>
              <a:t>The number of enumerators needed depends on:</a:t>
            </a:r>
          </a:p>
          <a:p>
            <a:pPr marL="219456" lvl="1" indent="-219456">
              <a:spcAft>
                <a:spcPts val="600"/>
              </a:spcAft>
              <a:buFont typeface="Arial" panose="020B0604020202020204" pitchFamily="34" charset="0"/>
              <a:buChar char="•"/>
            </a:pPr>
            <a:r>
              <a:rPr lang="en-US" dirty="0" smtClean="0">
                <a:latin typeface="Arial Narrow" panose="020B0606020202030204" pitchFamily="34" charset="0"/>
                <a:cs typeface="Arial" panose="020B0604020202020204" pitchFamily="34" charset="0"/>
              </a:rPr>
              <a:t>Size of the annexation</a:t>
            </a:r>
          </a:p>
          <a:p>
            <a:pPr marL="219456" lvl="1" indent="-219456">
              <a:spcAft>
                <a:spcPts val="600"/>
              </a:spcAft>
              <a:buFont typeface="Arial" panose="020B0604020202020204" pitchFamily="34" charset="0"/>
              <a:buChar char="•"/>
            </a:pPr>
            <a:r>
              <a:rPr lang="en-US" dirty="0" smtClean="0">
                <a:latin typeface="Arial Narrow" panose="020B0606020202030204" pitchFamily="34" charset="0"/>
                <a:cs typeface="Arial" panose="020B0604020202020204" pitchFamily="34" charset="0"/>
              </a:rPr>
              <a:t>How difficult the area will be to enumerate at the time of the census. Factors affecting difficulty include: </a:t>
            </a:r>
          </a:p>
          <a:p>
            <a:pPr marL="438912" lvl="2" indent="-219456">
              <a:spcAft>
                <a:spcPts val="600"/>
              </a:spcAft>
              <a:buSzPct val="75000"/>
              <a:buFont typeface="Courier New" panose="02070309020205020404" pitchFamily="49" charset="0"/>
              <a:buChar char="o"/>
            </a:pPr>
            <a:r>
              <a:rPr lang="en-US" dirty="0" smtClean="0">
                <a:latin typeface="Arial Narrow" panose="020B0606020202030204" pitchFamily="34" charset="0"/>
                <a:cs typeface="Arial" panose="020B0604020202020204" pitchFamily="34" charset="0"/>
              </a:rPr>
              <a:t>Housing density</a:t>
            </a:r>
          </a:p>
          <a:p>
            <a:pPr marL="438912" lvl="2" indent="-219456">
              <a:spcAft>
                <a:spcPts val="600"/>
              </a:spcAft>
              <a:buSzPct val="75000"/>
              <a:buFont typeface="Courier New" panose="02070309020205020404" pitchFamily="49" charset="0"/>
              <a:buChar char="o"/>
            </a:pPr>
            <a:r>
              <a:rPr lang="en-US" dirty="0" smtClean="0">
                <a:latin typeface="Arial Narrow" panose="020B0606020202030204" pitchFamily="34" charset="0"/>
                <a:cs typeface="Arial" panose="020B0604020202020204" pitchFamily="34" charset="0"/>
              </a:rPr>
              <a:t>Attitudes towards government and/or the annexation</a:t>
            </a:r>
          </a:p>
          <a:p>
            <a:pPr marL="438912" lvl="2" indent="-219456">
              <a:spcAft>
                <a:spcPts val="600"/>
              </a:spcAft>
              <a:buSzPct val="75000"/>
              <a:buFont typeface="Courier New" panose="02070309020205020404" pitchFamily="49" charset="0"/>
              <a:buChar char="o"/>
            </a:pPr>
            <a:r>
              <a:rPr lang="en-US" dirty="0">
                <a:latin typeface="Arial Narrow" panose="020B0606020202030204" pitchFamily="34" charset="0"/>
                <a:cs typeface="Arial" panose="020B0604020202020204" pitchFamily="34" charset="0"/>
              </a:rPr>
              <a:t>H</a:t>
            </a:r>
            <a:r>
              <a:rPr lang="en-US" dirty="0" smtClean="0">
                <a:latin typeface="Arial Narrow" panose="020B0606020202030204" pitchFamily="34" charset="0"/>
                <a:cs typeface="Arial" panose="020B0604020202020204" pitchFamily="34" charset="0"/>
              </a:rPr>
              <a:t>igh crime area</a:t>
            </a:r>
          </a:p>
          <a:p>
            <a:pPr marL="438912" lvl="2" indent="-219456">
              <a:spcAft>
                <a:spcPts val="600"/>
              </a:spcAft>
              <a:buSzPct val="75000"/>
              <a:buFont typeface="Courier New" panose="02070309020205020404" pitchFamily="49" charset="0"/>
              <a:buChar char="o"/>
            </a:pPr>
            <a:r>
              <a:rPr lang="en-US" dirty="0" smtClean="0">
                <a:latin typeface="Arial Narrow" panose="020B0606020202030204" pitchFamily="34" charset="0"/>
                <a:cs typeface="Arial" panose="020B0604020202020204" pitchFamily="34" charset="0"/>
              </a:rPr>
              <a:t>Bad weather and evening darkness can slow down the cavass speed.</a:t>
            </a:r>
          </a:p>
          <a:p>
            <a:pPr marL="438912" lvl="2" indent="-219456">
              <a:spcAft>
                <a:spcPts val="600"/>
              </a:spcAft>
              <a:buSzPct val="75000"/>
              <a:buFont typeface="Courier New" panose="02070309020205020404" pitchFamily="49" charset="0"/>
              <a:buChar char="o"/>
            </a:pPr>
            <a:r>
              <a:rPr lang="en-US" dirty="0">
                <a:latin typeface="Arial Narrow" panose="020B0606020202030204" pitchFamily="34" charset="0"/>
                <a:cs typeface="Arial" panose="020B0604020202020204" pitchFamily="34" charset="0"/>
              </a:rPr>
              <a:t>H</a:t>
            </a:r>
            <a:r>
              <a:rPr lang="en-US" dirty="0" smtClean="0">
                <a:latin typeface="Arial Narrow" panose="020B0606020202030204" pitchFamily="34" charset="0"/>
                <a:cs typeface="Arial" panose="020B0604020202020204" pitchFamily="34" charset="0"/>
              </a:rPr>
              <a:t>oliday seasons can be difficult time to capture residents at home.</a:t>
            </a:r>
          </a:p>
          <a:p>
            <a:pPr marL="438912" lvl="2" indent="-219456">
              <a:spcAft>
                <a:spcPts val="600"/>
              </a:spcAft>
              <a:buSzPct val="75000"/>
              <a:buFont typeface="Courier New" panose="02070309020205020404" pitchFamily="49" charset="0"/>
              <a:buChar char="o"/>
            </a:pPr>
            <a:r>
              <a:rPr lang="en-US" dirty="0" smtClean="0">
                <a:latin typeface="Arial Narrow" panose="020B0606020202030204" pitchFamily="34" charset="0"/>
                <a:cs typeface="Arial" panose="020B0604020202020204" pitchFamily="34" charset="0"/>
              </a:rPr>
              <a:t>Work hours are influenced by the need to catch people at home. </a:t>
            </a:r>
            <a:endParaRPr lang="en-US" sz="2400" dirty="0">
              <a:latin typeface="Arial Narrow" panose="020B0606020202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1D7F1ABF-CE35-4BF2-A2ED-4F50B5C41B28}" type="slidenum">
              <a:rPr lang="en-US" smtClean="0">
                <a:cs typeface="Arial" panose="020B0604020202020204" pitchFamily="34" charset="0"/>
              </a:rPr>
              <a:pPr/>
              <a:t>16</a:t>
            </a:fld>
            <a:endParaRPr lang="en-US" dirty="0">
              <a:cs typeface="Arial" panose="020B0604020202020204" pitchFamily="34" charset="0"/>
            </a:endParaRPr>
          </a:p>
        </p:txBody>
      </p:sp>
    </p:spTree>
    <p:custDataLst>
      <p:tags r:id="rId1"/>
    </p:custDataLst>
    <p:extLst>
      <p:ext uri="{BB962C8B-B14F-4D97-AF65-F5344CB8AC3E}">
        <p14:creationId xmlns:p14="http://schemas.microsoft.com/office/powerpoint/2010/main" val="23452342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17</a:t>
            </a:fld>
            <a:endParaRPr lang="en-US" dirty="0"/>
          </a:p>
        </p:txBody>
      </p:sp>
      <p:sp>
        <p:nvSpPr>
          <p:cNvPr id="6" name="Text Placeholder 5"/>
          <p:cNvSpPr>
            <a:spLocks noGrp="1"/>
          </p:cNvSpPr>
          <p:nvPr>
            <p:ph type="body" sz="quarter" idx="13"/>
          </p:nvPr>
        </p:nvSpPr>
        <p:spPr>
          <a:xfrm>
            <a:off x="685800" y="228600"/>
            <a:ext cx="7772400" cy="914400"/>
          </a:xfrm>
        </p:spPr>
        <p:txBody>
          <a:bodyPr/>
          <a:lstStyle/>
          <a:p>
            <a:r>
              <a:rPr lang="en-US" dirty="0" smtClean="0">
                <a:latin typeface="Arial Narrow" panose="020B0606020202030204" pitchFamily="34" charset="0"/>
              </a:rPr>
              <a:t>Staffing Level Estimation</a:t>
            </a:r>
          </a:p>
          <a:p>
            <a:endParaRPr lang="en-US" dirty="0"/>
          </a:p>
        </p:txBody>
      </p:sp>
      <p:graphicFrame>
        <p:nvGraphicFramePr>
          <p:cNvPr id="7" name="Group 1100"/>
          <p:cNvGraphicFramePr>
            <a:graphicFrameLocks noGrp="1"/>
          </p:cNvGraphicFramePr>
          <p:nvPr>
            <p:extLst>
              <p:ext uri="{D42A27DB-BD31-4B8C-83A1-F6EECF244321}">
                <p14:modId xmlns:p14="http://schemas.microsoft.com/office/powerpoint/2010/main" val="883367753"/>
              </p:ext>
            </p:extLst>
          </p:nvPr>
        </p:nvGraphicFramePr>
        <p:xfrm>
          <a:off x="773596" y="1143000"/>
          <a:ext cx="7596808" cy="4307963"/>
        </p:xfrm>
        <a:graphic>
          <a:graphicData uri="http://schemas.openxmlformats.org/drawingml/2006/table">
            <a:tbl>
              <a:tblPr/>
              <a:tblGrid>
                <a:gridCol w="1290024">
                  <a:extLst>
                    <a:ext uri="{9D8B030D-6E8A-4147-A177-3AD203B41FA5}">
                      <a16:colId xmlns:a16="http://schemas.microsoft.com/office/drawing/2014/main" val="20000"/>
                    </a:ext>
                  </a:extLst>
                </a:gridCol>
                <a:gridCol w="1576696">
                  <a:extLst>
                    <a:ext uri="{9D8B030D-6E8A-4147-A177-3AD203B41FA5}">
                      <a16:colId xmlns:a16="http://schemas.microsoft.com/office/drawing/2014/main" val="20001"/>
                    </a:ext>
                  </a:extLst>
                </a:gridCol>
                <a:gridCol w="1505028">
                  <a:extLst>
                    <a:ext uri="{9D8B030D-6E8A-4147-A177-3AD203B41FA5}">
                      <a16:colId xmlns:a16="http://schemas.microsoft.com/office/drawing/2014/main" val="20002"/>
                    </a:ext>
                  </a:extLst>
                </a:gridCol>
                <a:gridCol w="1576696">
                  <a:extLst>
                    <a:ext uri="{9D8B030D-6E8A-4147-A177-3AD203B41FA5}">
                      <a16:colId xmlns:a16="http://schemas.microsoft.com/office/drawing/2014/main" val="20003"/>
                    </a:ext>
                  </a:extLst>
                </a:gridCol>
                <a:gridCol w="1648364">
                  <a:extLst>
                    <a:ext uri="{9D8B030D-6E8A-4147-A177-3AD203B41FA5}">
                      <a16:colId xmlns:a16="http://schemas.microsoft.com/office/drawing/2014/main" val="20004"/>
                    </a:ext>
                  </a:extLst>
                </a:gridCol>
              </a:tblGrid>
              <a:tr h="1184045">
                <a:tc>
                  <a:txBody>
                    <a:body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0" lang="en-US" sz="1800" b="1" i="0" u="none" strike="noStrike" cap="none" normalizeH="0" baseline="0" dirty="0" smtClean="0">
                          <a:ln>
                            <a:noFill/>
                          </a:ln>
                          <a:solidFill>
                            <a:schemeClr val="tx1"/>
                          </a:solidFill>
                          <a:effectLst/>
                          <a:latin typeface="Arial Narrow" panose="020B0606020202030204" pitchFamily="34" charset="0"/>
                        </a:rPr>
                        <a:t>Estimated population in census area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0" lang="en-US" sz="1800" b="1" i="0" u="none" strike="noStrike" cap="none" normalizeH="0" baseline="0" dirty="0" smtClean="0">
                          <a:ln>
                            <a:noFill/>
                          </a:ln>
                          <a:solidFill>
                            <a:schemeClr val="tx1"/>
                          </a:solidFill>
                          <a:effectLst/>
                          <a:latin typeface="Arial Narrow" panose="020B0606020202030204" pitchFamily="34" charset="0"/>
                        </a:rPr>
                        <a:t>Average persons counted per day by 1 enumerator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0" lang="en-US" sz="1800" b="1" i="0" u="none" strike="noStrike" cap="none" normalizeH="0" baseline="0" dirty="0" smtClean="0">
                          <a:ln>
                            <a:noFill/>
                          </a:ln>
                          <a:solidFill>
                            <a:schemeClr val="tx1"/>
                          </a:solidFill>
                          <a:effectLst/>
                          <a:latin typeface="Arial Narrow" panose="020B0606020202030204" pitchFamily="34" charset="0"/>
                        </a:rPr>
                        <a:t>Days for 1 enumerator to cover annexed area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0" lang="en-US" sz="1800" b="1" i="0" u="none" strike="noStrike" cap="none" normalizeH="0" baseline="0" dirty="0" smtClean="0">
                          <a:ln>
                            <a:noFill/>
                          </a:ln>
                          <a:solidFill>
                            <a:schemeClr val="tx1"/>
                          </a:solidFill>
                          <a:effectLst/>
                          <a:latin typeface="Arial Narrow" panose="020B0606020202030204" pitchFamily="34" charset="0"/>
                        </a:rPr>
                        <a:t>Days for initial canvass of annexed area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0" lang="en-US" sz="1800" b="1" i="0" u="none" strike="noStrike" cap="none" normalizeH="0" baseline="0" dirty="0" smtClean="0">
                          <a:ln>
                            <a:noFill/>
                          </a:ln>
                          <a:solidFill>
                            <a:schemeClr val="tx1"/>
                          </a:solidFill>
                          <a:effectLst/>
                          <a:latin typeface="Arial Narrow" panose="020B0606020202030204" pitchFamily="34" charset="0"/>
                        </a:rPr>
                        <a:t>Number of enumerators needed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7249">
                <a:tc>
                  <a:txBody>
                    <a:body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0" lang="en-US" sz="1800" b="0" i="1" u="none" strike="noStrike" cap="none" normalizeH="0" baseline="0" dirty="0" smtClean="0">
                          <a:ln>
                            <a:noFill/>
                          </a:ln>
                          <a:solidFill>
                            <a:schemeClr val="tx1"/>
                          </a:solidFill>
                          <a:effectLst/>
                          <a:latin typeface="Arial Narrow" panose="020B0606020202030204"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0" lang="en-US" sz="1800" b="0" i="1" u="none" strike="noStrike" cap="none" normalizeH="0" baseline="0" dirty="0" smtClean="0">
                          <a:ln>
                            <a:noFill/>
                          </a:ln>
                          <a:solidFill>
                            <a:schemeClr val="tx1"/>
                          </a:solidFill>
                          <a:effectLst/>
                          <a:latin typeface="Arial Narrow" panose="020B0606020202030204"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0" lang="en-US" sz="1800" b="0" i="1" u="none" strike="noStrike" cap="none" normalizeH="0" baseline="0" dirty="0" smtClean="0">
                          <a:ln>
                            <a:noFill/>
                          </a:ln>
                          <a:solidFill>
                            <a:schemeClr val="tx1"/>
                          </a:solidFill>
                          <a:effectLst/>
                          <a:latin typeface="Arial Narrow" panose="020B0606020202030204" pitchFamily="34" charset="0"/>
                        </a:rPr>
                        <a:t>(3)= (1)/(2)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0" lang="en-US" sz="1800" b="0" i="1" u="none" strike="noStrike" cap="none" normalizeH="0" baseline="0" dirty="0" smtClean="0">
                          <a:ln>
                            <a:noFill/>
                          </a:ln>
                          <a:solidFill>
                            <a:schemeClr val="tx1"/>
                          </a:solidFill>
                          <a:effectLst/>
                          <a:latin typeface="Arial Narrow" panose="020B0606020202030204"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0" lang="en-US" sz="1800" b="0" i="1" u="none" strike="noStrike" cap="none" normalizeH="0" baseline="0" dirty="0" smtClean="0">
                          <a:ln>
                            <a:noFill/>
                          </a:ln>
                          <a:solidFill>
                            <a:schemeClr val="tx1"/>
                          </a:solidFill>
                          <a:effectLst/>
                          <a:latin typeface="Arial Narrow" panose="020B0606020202030204" pitchFamily="34" charset="0"/>
                        </a:rPr>
                        <a:t>(5)= (3)/(4)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085">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10,000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150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66.7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9.5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06085">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10,000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150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66.7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6.7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06085">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5,000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150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33.3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4.8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07249">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2,500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150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16.6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2.4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06085">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800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150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5.3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06085">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800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2"/>
                          </a:solidFill>
                          <a:effectLst/>
                          <a:latin typeface="Arial Narrow" panose="020B0606020202030204" pitchFamily="34"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16.0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0" lang="en-US" sz="1800" b="0" i="0" u="none" strike="noStrike" cap="none" normalizeH="0" baseline="0" dirty="0" smtClean="0">
                          <a:ln>
                            <a:noFill/>
                          </a:ln>
                          <a:solidFill>
                            <a:schemeClr val="tx1"/>
                          </a:solidFill>
                          <a:effectLst/>
                          <a:latin typeface="Arial Narrow" panose="020B0606020202030204" pitchFamily="34" charset="0"/>
                        </a:rPr>
                        <a:t>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8" name="TextBox 7"/>
          <p:cNvSpPr txBox="1"/>
          <p:nvPr/>
        </p:nvSpPr>
        <p:spPr>
          <a:xfrm>
            <a:off x="734568" y="5587504"/>
            <a:ext cx="7772400" cy="646331"/>
          </a:xfrm>
          <a:prstGeom prst="rect">
            <a:avLst/>
          </a:prstGeom>
          <a:noFill/>
        </p:spPr>
        <p:txBody>
          <a:bodyPr wrap="square" rtlCol="0">
            <a:spAutoFit/>
          </a:bodyPr>
          <a:lstStyle/>
          <a:p>
            <a:r>
              <a:rPr lang="en-US" dirty="0" smtClean="0">
                <a:latin typeface="Arial Narrow" panose="020B0606020202030204" pitchFamily="34" charset="0"/>
              </a:rPr>
              <a:t>Note: Above numbers are based on a typical urban, not rural, density. [except second 800 population example]</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10582747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18</a:t>
            </a:fld>
            <a:endParaRPr lang="en-US" dirty="0"/>
          </a:p>
        </p:txBody>
      </p:sp>
      <p:sp>
        <p:nvSpPr>
          <p:cNvPr id="3" name="Text Placeholder 2"/>
          <p:cNvSpPr>
            <a:spLocks noGrp="1"/>
          </p:cNvSpPr>
          <p:nvPr>
            <p:ph type="body" sz="quarter" idx="13"/>
          </p:nvPr>
        </p:nvSpPr>
        <p:spPr>
          <a:xfrm>
            <a:off x="685800" y="1097280"/>
            <a:ext cx="7772400" cy="1886712"/>
          </a:xfrm>
        </p:spPr>
        <p:txBody>
          <a:bodyPr/>
          <a:lstStyle/>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How census staff is paid is determined by the city or contractor. The state does not pay for census costs.</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Paying enumerators per name or address collected is not advisable. </a:t>
            </a:r>
          </a:p>
          <a:p>
            <a:pPr lvl="1">
              <a:lnSpc>
                <a:spcPct val="100000"/>
              </a:lnSpc>
              <a:buFont typeface="Arial" panose="020B0604020202020204" pitchFamily="34" charset="0"/>
              <a:buChar char="•"/>
            </a:pPr>
            <a:endParaRPr lang="en-US" dirty="0"/>
          </a:p>
        </p:txBody>
      </p:sp>
      <p:sp>
        <p:nvSpPr>
          <p:cNvPr id="4" name="Text Placeholder 3"/>
          <p:cNvSpPr>
            <a:spLocks noGrp="1"/>
          </p:cNvSpPr>
          <p:nvPr>
            <p:ph type="body" sz="quarter" idx="14"/>
          </p:nvPr>
        </p:nvSpPr>
        <p:spPr>
          <a:xfrm>
            <a:off x="685800" y="228600"/>
            <a:ext cx="7772400" cy="914400"/>
          </a:xfrm>
        </p:spPr>
        <p:txBody>
          <a:bodyPr/>
          <a:lstStyle/>
          <a:p>
            <a:r>
              <a:rPr lang="en-US" dirty="0" smtClean="0">
                <a:latin typeface="Arial Narrow" panose="020B0606020202030204" pitchFamily="34" charset="0"/>
              </a:rPr>
              <a:t>Payment of Enumerators</a:t>
            </a:r>
            <a:endParaRPr lang="en-US" dirty="0">
              <a:latin typeface="Arial Narrow" panose="020B0606020202030204" pitchFamily="34" charset="0"/>
            </a:endParaRPr>
          </a:p>
          <a:p>
            <a:endParaRPr lang="en-US" dirty="0"/>
          </a:p>
        </p:txBody>
      </p:sp>
    </p:spTree>
    <p:custDataLst>
      <p:tags r:id="rId1"/>
    </p:custDataLst>
    <p:extLst>
      <p:ext uri="{BB962C8B-B14F-4D97-AF65-F5344CB8AC3E}">
        <p14:creationId xmlns:p14="http://schemas.microsoft.com/office/powerpoint/2010/main" val="30711847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19</a:t>
            </a:fld>
            <a:endParaRPr lang="en-US" dirty="0"/>
          </a:p>
        </p:txBody>
      </p:sp>
      <p:sp>
        <p:nvSpPr>
          <p:cNvPr id="3" name="Text Placeholder 2"/>
          <p:cNvSpPr>
            <a:spLocks noGrp="1"/>
          </p:cNvSpPr>
          <p:nvPr>
            <p:ph type="body" sz="quarter" idx="13"/>
          </p:nvPr>
        </p:nvSpPr>
        <p:spPr>
          <a:xfrm>
            <a:off x="685800" y="1097280"/>
            <a:ext cx="7772400" cy="3309620"/>
          </a:xfrm>
        </p:spPr>
        <p:txBody>
          <a:bodyPr/>
          <a:lstStyle/>
          <a:p>
            <a:pPr marL="342900" lvl="1" indent="-342900">
              <a:lnSpc>
                <a:spcPct val="100000"/>
              </a:lnSpc>
              <a:spcBef>
                <a:spcPts val="0"/>
              </a:spcBef>
              <a:spcAft>
                <a:spcPts val="600"/>
              </a:spcAft>
              <a:buFont typeface="+mj-lt"/>
              <a:buAutoNum type="arabicPeriod"/>
            </a:pPr>
            <a:r>
              <a:rPr lang="en-US" sz="1800" dirty="0" smtClean="0">
                <a:latin typeface="Arial Narrow" panose="020B0606020202030204" pitchFamily="34" charset="0"/>
                <a:cs typeface="Arial" panose="020B0604020202020204" pitchFamily="34" charset="0"/>
              </a:rPr>
              <a:t>Each enumerator should do the following training:</a:t>
            </a:r>
            <a:endParaRPr lang="en-US" sz="1800" dirty="0">
              <a:latin typeface="Arial Narrow" panose="020B0606020202030204" pitchFamily="34" charset="0"/>
              <a:cs typeface="Arial" panose="020B0604020202020204" pitchFamily="34" charset="0"/>
            </a:endParaRPr>
          </a:p>
          <a:p>
            <a:pPr marL="562356" lvl="1" indent="-342900">
              <a:lnSpc>
                <a:spcPct val="100000"/>
              </a:lnSpc>
              <a:spcBef>
                <a:spcPts val="0"/>
              </a:spcBef>
              <a:spcAft>
                <a:spcPts val="600"/>
              </a:spcAft>
              <a:buSzPct val="75000"/>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Read </a:t>
            </a:r>
            <a:r>
              <a:rPr lang="en-US" sz="1800" dirty="0">
                <a:latin typeface="Arial Narrow" panose="020B0606020202030204" pitchFamily="34" charset="0"/>
                <a:cs typeface="Arial" panose="020B0604020202020204" pitchFamily="34" charset="0"/>
              </a:rPr>
              <a:t>the enumerators manual</a:t>
            </a:r>
          </a:p>
          <a:p>
            <a:pPr marL="562356" lvl="1" indent="-342900">
              <a:lnSpc>
                <a:spcPct val="100000"/>
              </a:lnSpc>
              <a:spcBef>
                <a:spcPts val="0"/>
              </a:spcBef>
              <a:spcAft>
                <a:spcPts val="600"/>
              </a:spcAft>
              <a:buSzPct val="75000"/>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Take </a:t>
            </a:r>
            <a:r>
              <a:rPr lang="en-US" sz="1800" dirty="0">
                <a:latin typeface="Arial Narrow" panose="020B0606020202030204" pitchFamily="34" charset="0"/>
                <a:cs typeface="Arial" panose="020B0604020202020204" pitchFamily="34" charset="0"/>
              </a:rPr>
              <a:t>the on-line training  </a:t>
            </a:r>
            <a:endParaRPr lang="en-US" sz="1800" dirty="0" smtClean="0">
              <a:latin typeface="Arial Narrow" panose="020B0606020202030204" pitchFamily="34" charset="0"/>
              <a:cs typeface="Arial" panose="020B0604020202020204" pitchFamily="34" charset="0"/>
            </a:endParaRPr>
          </a:p>
          <a:p>
            <a:pPr marL="562356" lvl="1" indent="-342900">
              <a:lnSpc>
                <a:spcPct val="100000"/>
              </a:lnSpc>
              <a:spcBef>
                <a:spcPts val="0"/>
              </a:spcBef>
              <a:spcAft>
                <a:spcPts val="600"/>
              </a:spcAft>
              <a:buSzPct val="75000"/>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Participate </a:t>
            </a:r>
            <a:r>
              <a:rPr lang="en-US" sz="1800" dirty="0">
                <a:latin typeface="Arial Narrow" panose="020B0606020202030204" pitchFamily="34" charset="0"/>
                <a:cs typeface="Arial" panose="020B0604020202020204" pitchFamily="34" charset="0"/>
              </a:rPr>
              <a:t>in </a:t>
            </a:r>
            <a:r>
              <a:rPr lang="en-US" sz="1800" dirty="0" smtClean="0">
                <a:latin typeface="Arial Narrow" panose="020B0606020202030204" pitchFamily="34" charset="0"/>
                <a:cs typeface="Arial" panose="020B0604020202020204" pitchFamily="34" charset="0"/>
              </a:rPr>
              <a:t>one </a:t>
            </a:r>
            <a:r>
              <a:rPr lang="en-US" sz="1800" dirty="0">
                <a:latin typeface="Arial Narrow" panose="020B0606020202030204" pitchFamily="34" charset="0"/>
                <a:cs typeface="Arial" panose="020B0604020202020204" pitchFamily="34" charset="0"/>
              </a:rPr>
              <a:t>office training session</a:t>
            </a:r>
          </a:p>
          <a:p>
            <a:pPr marL="562356" lvl="1" indent="-342900">
              <a:lnSpc>
                <a:spcPct val="100000"/>
              </a:lnSpc>
              <a:spcBef>
                <a:spcPts val="0"/>
              </a:spcBef>
              <a:spcAft>
                <a:spcPts val="600"/>
              </a:spcAft>
              <a:buSzPct val="75000"/>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Attend one field performance </a:t>
            </a:r>
            <a:r>
              <a:rPr lang="en-US" sz="1800" dirty="0">
                <a:latin typeface="Arial Narrow" panose="020B0606020202030204" pitchFamily="34" charset="0"/>
                <a:cs typeface="Arial" panose="020B0604020202020204" pitchFamily="34" charset="0"/>
              </a:rPr>
              <a:t>training</a:t>
            </a:r>
          </a:p>
          <a:p>
            <a:pPr marL="0" lvl="1" indent="0">
              <a:lnSpc>
                <a:spcPct val="100000"/>
              </a:lnSpc>
              <a:spcBef>
                <a:spcPts val="0"/>
              </a:spcBef>
              <a:spcAft>
                <a:spcPts val="600"/>
              </a:spcAft>
              <a:buNone/>
            </a:pPr>
            <a:r>
              <a:rPr lang="en-US" sz="1800" dirty="0" smtClean="0">
                <a:latin typeface="Arial Narrow" panose="020B0606020202030204" pitchFamily="34" charset="0"/>
                <a:cs typeface="Arial" panose="020B0604020202020204" pitchFamily="34" charset="0"/>
              </a:rPr>
              <a:t>2.    Additional review </a:t>
            </a:r>
            <a:r>
              <a:rPr lang="en-US" sz="1800" dirty="0">
                <a:latin typeface="Arial Narrow" panose="020B0606020202030204" pitchFamily="34" charset="0"/>
                <a:cs typeface="Arial" panose="020B0604020202020204" pitchFamily="34" charset="0"/>
              </a:rPr>
              <a:t>sessions may </a:t>
            </a:r>
            <a:r>
              <a:rPr lang="en-US" sz="1800" dirty="0" smtClean="0">
                <a:latin typeface="Arial Narrow" panose="020B0606020202030204" pitchFamily="34" charset="0"/>
                <a:cs typeface="Arial" panose="020B0604020202020204" pitchFamily="34" charset="0"/>
              </a:rPr>
              <a:t>be necessary to deal with unique situations or when there is confusion</a:t>
            </a:r>
          </a:p>
          <a:p>
            <a:pPr marL="342900" lvl="2" indent="-342900">
              <a:spcBef>
                <a:spcPts val="0"/>
              </a:spcBef>
              <a:spcAft>
                <a:spcPts val="600"/>
              </a:spcAft>
              <a:buFont typeface="+mj-lt"/>
              <a:buAutoNum type="arabicPeriod"/>
            </a:pPr>
            <a:endParaRPr lang="en-US" sz="1800" dirty="0">
              <a:cs typeface="Arial" panose="020B0604020202020204" pitchFamily="34" charset="0"/>
            </a:endParaRPr>
          </a:p>
          <a:p>
            <a:endParaRPr lang="en-US" dirty="0"/>
          </a:p>
        </p:txBody>
      </p:sp>
      <p:sp>
        <p:nvSpPr>
          <p:cNvPr id="4" name="Text Placeholder 3"/>
          <p:cNvSpPr>
            <a:spLocks noGrp="1"/>
          </p:cNvSpPr>
          <p:nvPr>
            <p:ph type="body" sz="quarter" idx="14"/>
          </p:nvPr>
        </p:nvSpPr>
        <p:spPr>
          <a:xfrm>
            <a:off x="685800" y="228600"/>
            <a:ext cx="7772400" cy="914400"/>
          </a:xfrm>
        </p:spPr>
        <p:txBody>
          <a:bodyPr/>
          <a:lstStyle/>
          <a:p>
            <a:r>
              <a:rPr lang="en-US" dirty="0" smtClean="0">
                <a:latin typeface="Arial Narrow" panose="020B0606020202030204" pitchFamily="34" charset="0"/>
              </a:rPr>
              <a:t>Enumerator Training</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3694936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p:cNvSpPr txBox="1">
            <a:spLocks/>
          </p:cNvSpPr>
          <p:nvPr/>
        </p:nvSpPr>
        <p:spPr>
          <a:xfrm>
            <a:off x="685800" y="1371600"/>
            <a:ext cx="7772400" cy="191801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600"/>
              </a:spcAft>
              <a:buNone/>
            </a:pPr>
            <a:r>
              <a:rPr lang="en-US" sz="1800" dirty="0" smtClean="0">
                <a:latin typeface="Arial Narrow" panose="020B0606020202030204" pitchFamily="34" charset="0"/>
              </a:rPr>
              <a:t>NOTE:  </a:t>
            </a:r>
            <a:r>
              <a:rPr lang="en-US" sz="1800" dirty="0">
                <a:latin typeface="Arial Narrow" panose="020B0606020202030204" pitchFamily="34" charset="0"/>
                <a:cs typeface="Arial" panose="020B0604020202020204" pitchFamily="34" charset="0"/>
              </a:rPr>
              <a:t>This training contains visual elements including data forms and geographical maps. To meet accessibility standards, visual elements are tagged and/or described in readable text. If you have any difficulty or need assistance accessing any of the information contained in this training, please contact the Office of Financial Management, Forecasting and Research Division, by phone at 360-902-0599, or by email at </a:t>
            </a:r>
            <a:r>
              <a:rPr lang="en-US" sz="1800" u="sng" dirty="0">
                <a:latin typeface="Arial Narrow" panose="020B0606020202030204" pitchFamily="34" charset="0"/>
                <a:cs typeface="Arial" panose="020B0604020202020204" pitchFamily="34" charset="0"/>
              </a:rPr>
              <a:t>pop.annexations@ofm.wa.gov</a:t>
            </a:r>
          </a:p>
          <a:p>
            <a:pPr>
              <a:lnSpc>
                <a:spcPct val="100000"/>
              </a:lnSpc>
              <a:spcBef>
                <a:spcPts val="0"/>
              </a:spcBef>
            </a:pPr>
            <a:endParaRPr lang="en-US" sz="1800" u="sng" dirty="0">
              <a:latin typeface="Arial" panose="020B0604020202020204" pitchFamily="34" charset="0"/>
              <a:cs typeface="Arial" panose="020B0604020202020204" pitchFamily="34" charset="0"/>
            </a:endParaRPr>
          </a:p>
          <a:p>
            <a:pPr marL="0">
              <a:lnSpc>
                <a:spcPct val="100000"/>
              </a:lnSpc>
              <a:spcBef>
                <a:spcPts val="0"/>
              </a:spcBef>
              <a:spcAft>
                <a:spcPts val="600"/>
              </a:spcAft>
            </a:pPr>
            <a:endParaRPr lang="en-US" sz="1800" u="sng" dirty="0"/>
          </a:p>
        </p:txBody>
      </p:sp>
    </p:spTree>
    <p:custDataLst>
      <p:tags r:id="rId1"/>
    </p:custDataLst>
    <p:extLst>
      <p:ext uri="{BB962C8B-B14F-4D97-AF65-F5344CB8AC3E}">
        <p14:creationId xmlns:p14="http://schemas.microsoft.com/office/powerpoint/2010/main" val="30825293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3"/>
          </p:nvPr>
        </p:nvSpPr>
        <p:spPr>
          <a:xfrm>
            <a:off x="685800" y="228600"/>
            <a:ext cx="7772400" cy="685800"/>
          </a:xfrm>
        </p:spPr>
        <p:txBody>
          <a:bodyPr/>
          <a:lstStyle/>
          <a:p>
            <a:r>
              <a:rPr lang="en-US" dirty="0" smtClean="0">
                <a:latin typeface="Arial Narrow" panose="020B0606020202030204" pitchFamily="34" charset="0"/>
                <a:cs typeface="Arial" panose="020B0604020202020204" pitchFamily="34" charset="0"/>
              </a:rPr>
              <a:t>Census Manuals</a:t>
            </a:r>
            <a:endParaRPr lang="en-US" dirty="0">
              <a:latin typeface="Arial Narrow" panose="020B0606020202030204" pitchFamily="34" charset="0"/>
              <a:cs typeface="Arial" panose="020B0604020202020204" pitchFamily="34" charset="0"/>
            </a:endParaRPr>
          </a:p>
        </p:txBody>
      </p:sp>
      <p:sp>
        <p:nvSpPr>
          <p:cNvPr id="7" name="Rectangle 3"/>
          <p:cNvSpPr txBox="1">
            <a:spLocks noChangeArrowheads="1"/>
          </p:cNvSpPr>
          <p:nvPr/>
        </p:nvSpPr>
        <p:spPr>
          <a:xfrm>
            <a:off x="685800" y="1097280"/>
            <a:ext cx="7772400" cy="3217545"/>
          </a:xfrm>
          <a:prstGeom prst="rect">
            <a:avLst/>
          </a:prstGeom>
        </p:spPr>
        <p:txBody>
          <a:bodyPr/>
          <a:lstStyle>
            <a:lvl1pPr marL="228600" indent="-173038" algn="l" defTabSz="914400" rtl="0" eaLnBrk="1" latinLnBrk="0" hangingPunct="1">
              <a:spcBef>
                <a:spcPct val="20000"/>
              </a:spcBef>
              <a:buFont typeface="Arial Narrow" panose="020B0606020202030204" pitchFamily="34" charset="0"/>
              <a:buChar char="›"/>
              <a:defRPr sz="32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8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19456" lvl="2" indent="-219456">
              <a:spcBef>
                <a:spcPts val="0"/>
              </a:spcBef>
              <a:spcAft>
                <a:spcPts val="600"/>
              </a:spcAft>
            </a:pPr>
            <a:r>
              <a:rPr lang="en-US" sz="1800" dirty="0">
                <a:cs typeface="Arial" panose="020B0604020202020204" pitchFamily="34" charset="0"/>
              </a:rPr>
              <a:t>Be advised that the OFM training presentation, or the training provided by census </a:t>
            </a:r>
            <a:r>
              <a:rPr lang="en-US" sz="1800" dirty="0" smtClean="0">
                <a:cs typeface="Arial" panose="020B0604020202020204" pitchFamily="34" charset="0"/>
              </a:rPr>
              <a:t>administrator, </a:t>
            </a:r>
            <a:r>
              <a:rPr lang="en-US" sz="1800" dirty="0">
                <a:cs typeface="Arial" panose="020B0604020202020204" pitchFamily="34" charset="0"/>
              </a:rPr>
              <a:t>does not substitute for reading the manuals. </a:t>
            </a:r>
          </a:p>
          <a:p>
            <a:pPr marL="219456" lvl="2" indent="-219456">
              <a:spcBef>
                <a:spcPts val="0"/>
              </a:spcBef>
              <a:spcAft>
                <a:spcPts val="600"/>
              </a:spcAft>
            </a:pPr>
            <a:r>
              <a:rPr lang="en-US" sz="1800" dirty="0" smtClean="0">
                <a:cs typeface="Arial" panose="020B0604020202020204" pitchFamily="34" charset="0"/>
              </a:rPr>
              <a:t>OFM has posted the PDF </a:t>
            </a:r>
            <a:r>
              <a:rPr lang="en-US" sz="1800" dirty="0">
                <a:cs typeface="Arial" panose="020B0604020202020204" pitchFamily="34" charset="0"/>
              </a:rPr>
              <a:t>versions of the manuals </a:t>
            </a:r>
            <a:r>
              <a:rPr lang="en-US" sz="1800" dirty="0" smtClean="0">
                <a:cs typeface="Arial" panose="020B0604020202020204" pitchFamily="34" charset="0"/>
              </a:rPr>
              <a:t>online </a:t>
            </a:r>
            <a:r>
              <a:rPr lang="en-US" sz="1800" dirty="0">
                <a:cs typeface="Arial" panose="020B0604020202020204" pitchFamily="34" charset="0"/>
              </a:rPr>
              <a:t>at: </a:t>
            </a:r>
            <a:r>
              <a:rPr lang="en-US" sz="1800" u="sng" dirty="0">
                <a:cs typeface="Arial" panose="020B0604020202020204" pitchFamily="34" charset="0"/>
              </a:rPr>
              <a:t> http://www.ofm.wa.gov/pop/annex/forms/default.asp</a:t>
            </a:r>
          </a:p>
          <a:p>
            <a:pPr marL="219456" lvl="3" indent="-219456">
              <a:spcBef>
                <a:spcPts val="0"/>
              </a:spcBef>
              <a:spcAft>
                <a:spcPts val="600"/>
              </a:spcAft>
              <a:buFont typeface="Arial" panose="020B0604020202020204" pitchFamily="34" charset="0"/>
              <a:buChar char="•"/>
            </a:pPr>
            <a:r>
              <a:rPr lang="en-US" sz="1800" dirty="0" smtClean="0">
                <a:cs typeface="Arial" panose="020B0604020202020204" pitchFamily="34" charset="0"/>
              </a:rPr>
              <a:t>The three manuals found online are:</a:t>
            </a:r>
          </a:p>
          <a:p>
            <a:pPr marL="438912" lvl="5" indent="-219456">
              <a:spcBef>
                <a:spcPts val="0"/>
              </a:spcBef>
              <a:spcAft>
                <a:spcPts val="600"/>
              </a:spcAft>
              <a:buSzPct val="75000"/>
              <a:buFont typeface="Courier New" panose="02070309020205020404" pitchFamily="49" charset="0"/>
              <a:buChar char="o"/>
            </a:pPr>
            <a:r>
              <a:rPr lang="en-US" sz="1800" dirty="0" smtClean="0">
                <a:latin typeface="Arial Narrow" panose="020B0606020202030204" pitchFamily="34" charset="0"/>
                <a:cs typeface="Arial" panose="020B0604020202020204" pitchFamily="34" charset="0"/>
              </a:rPr>
              <a:t>Census Administrator Manual</a:t>
            </a:r>
          </a:p>
          <a:p>
            <a:pPr marL="438912" lvl="5" indent="-219456">
              <a:spcBef>
                <a:spcPts val="0"/>
              </a:spcBef>
              <a:spcAft>
                <a:spcPts val="600"/>
              </a:spcAft>
              <a:buSzPct val="75000"/>
              <a:buFont typeface="Courier New" panose="02070309020205020404" pitchFamily="49" charset="0"/>
              <a:buChar char="o"/>
            </a:pPr>
            <a:r>
              <a:rPr lang="en-US" sz="1800" dirty="0" smtClean="0">
                <a:latin typeface="Arial Narrow" panose="020B0606020202030204" pitchFamily="34" charset="0"/>
                <a:cs typeface="Arial" panose="020B0604020202020204" pitchFamily="34" charset="0"/>
              </a:rPr>
              <a:t>Census </a:t>
            </a:r>
            <a:r>
              <a:rPr lang="en-US" sz="1800" dirty="0">
                <a:latin typeface="Arial Narrow" panose="020B0606020202030204" pitchFamily="34" charset="0"/>
                <a:cs typeface="Arial" panose="020B0604020202020204" pitchFamily="34" charset="0"/>
              </a:rPr>
              <a:t>Enumerator’s </a:t>
            </a:r>
            <a:r>
              <a:rPr lang="en-US" sz="1800" dirty="0" smtClean="0">
                <a:latin typeface="Arial Narrow" panose="020B0606020202030204" pitchFamily="34" charset="0"/>
                <a:cs typeface="Arial" panose="020B0604020202020204" pitchFamily="34" charset="0"/>
              </a:rPr>
              <a:t>Manual</a:t>
            </a:r>
          </a:p>
          <a:p>
            <a:pPr marL="438912" lvl="5" indent="-219456">
              <a:spcBef>
                <a:spcPts val="0"/>
              </a:spcBef>
              <a:spcAft>
                <a:spcPts val="600"/>
              </a:spcAft>
              <a:buSzPct val="75000"/>
              <a:buFont typeface="Courier New" panose="02070309020205020404" pitchFamily="49" charset="0"/>
              <a:buChar char="o"/>
            </a:pPr>
            <a:r>
              <a:rPr lang="en-US" sz="1800" dirty="0" smtClean="0">
                <a:latin typeface="Arial Narrow" panose="020B0606020202030204" pitchFamily="34" charset="0"/>
                <a:cs typeface="Arial" panose="020B0604020202020204" pitchFamily="34" charset="0"/>
              </a:rPr>
              <a:t>Census </a:t>
            </a:r>
            <a:r>
              <a:rPr lang="en-US" sz="1800" dirty="0">
                <a:latin typeface="Arial Narrow" panose="020B0606020202030204" pitchFamily="34" charset="0"/>
                <a:cs typeface="Arial" panose="020B0604020202020204" pitchFamily="34" charset="0"/>
              </a:rPr>
              <a:t>Tabulation </a:t>
            </a:r>
            <a:r>
              <a:rPr lang="en-US" sz="1800" dirty="0" smtClean="0">
                <a:latin typeface="Arial Narrow" panose="020B0606020202030204" pitchFamily="34" charset="0"/>
                <a:cs typeface="Arial" panose="020B0604020202020204" pitchFamily="34" charset="0"/>
              </a:rPr>
              <a:t>Manual</a:t>
            </a:r>
          </a:p>
          <a:p>
            <a:pPr marL="219456" indent="-219456">
              <a:lnSpc>
                <a:spcPct val="100000"/>
              </a:lnSpc>
              <a:spcBef>
                <a:spcPts val="0"/>
              </a:spcBef>
              <a:spcAft>
                <a:spcPts val="600"/>
              </a:spcAft>
              <a:buFont typeface="Arial" panose="020B0604020202020204" pitchFamily="34" charset="0"/>
              <a:buChar char="•"/>
            </a:pPr>
            <a:r>
              <a:rPr lang="en-US" sz="1800" dirty="0">
                <a:cs typeface="Arial" panose="020B0604020202020204" pitchFamily="34" charset="0"/>
              </a:rPr>
              <a:t>Each person should read the manual(s) that pertains to </a:t>
            </a:r>
            <a:r>
              <a:rPr lang="en-US" sz="1800" dirty="0" smtClean="0">
                <a:cs typeface="Arial" panose="020B0604020202020204" pitchFamily="34" charset="0"/>
              </a:rPr>
              <a:t>his/her </a:t>
            </a:r>
            <a:r>
              <a:rPr lang="en-US" sz="1800" dirty="0">
                <a:cs typeface="Arial" panose="020B0604020202020204" pitchFamily="34" charset="0"/>
              </a:rPr>
              <a:t>job</a:t>
            </a:r>
            <a:r>
              <a:rPr lang="en-US" sz="1800" dirty="0">
                <a:latin typeface="Arial" panose="020B0604020202020204" pitchFamily="34" charset="0"/>
                <a:cs typeface="Arial" panose="020B0604020202020204" pitchFamily="34" charset="0"/>
              </a:rPr>
              <a:t>.</a:t>
            </a:r>
          </a:p>
          <a:p>
            <a:pPr marL="219456" lvl="3" indent="-219456">
              <a:spcBef>
                <a:spcPts val="0"/>
              </a:spcBef>
              <a:spcAft>
                <a:spcPts val="600"/>
              </a:spcAft>
              <a:buNone/>
            </a:pPr>
            <a:endParaRPr lang="en-US" sz="1800" dirty="0" smtClean="0">
              <a:cs typeface="Arial" panose="020B0604020202020204" pitchFamily="34" charset="0"/>
            </a:endParaRPr>
          </a:p>
          <a:p>
            <a:pPr marL="0" indent="0">
              <a:spcBef>
                <a:spcPts val="600"/>
              </a:spcBef>
              <a:buFontTx/>
              <a:buNone/>
            </a:pPr>
            <a:endParaRPr lang="en-US" sz="2400" u="sng" dirty="0" smtClean="0">
              <a:cs typeface="Arial" panose="020B0604020202020204" pitchFamily="34" charset="0"/>
            </a:endParaRPr>
          </a:p>
        </p:txBody>
      </p:sp>
      <p:sp>
        <p:nvSpPr>
          <p:cNvPr id="2" name="Slide Number Placeholder 1"/>
          <p:cNvSpPr>
            <a:spLocks noGrp="1"/>
          </p:cNvSpPr>
          <p:nvPr>
            <p:ph type="sldNum" sz="quarter" idx="12"/>
          </p:nvPr>
        </p:nvSpPr>
        <p:spPr/>
        <p:txBody>
          <a:bodyPr/>
          <a:lstStyle/>
          <a:p>
            <a:fld id="{1D7F1ABF-CE35-4BF2-A2ED-4F50B5C41B28}" type="slidenum">
              <a:rPr lang="en-US" smtClean="0">
                <a:cs typeface="Arial" panose="020B0604020202020204" pitchFamily="34" charset="0"/>
              </a:rPr>
              <a:pPr/>
              <a:t>20</a:t>
            </a:fld>
            <a:endParaRPr lang="en-US" dirty="0">
              <a:cs typeface="Arial" panose="020B0604020202020204" pitchFamily="34" charset="0"/>
            </a:endParaRPr>
          </a:p>
        </p:txBody>
      </p:sp>
    </p:spTree>
    <p:custDataLst>
      <p:tags r:id="rId1"/>
    </p:custDataLst>
    <p:extLst>
      <p:ext uri="{BB962C8B-B14F-4D97-AF65-F5344CB8AC3E}">
        <p14:creationId xmlns:p14="http://schemas.microsoft.com/office/powerpoint/2010/main" val="39525757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685800" y="228600"/>
            <a:ext cx="7772400" cy="914400"/>
          </a:xfrm>
        </p:spPr>
        <p:txBody>
          <a:bodyPr/>
          <a:lstStyle/>
          <a:p>
            <a:r>
              <a:rPr lang="en-US" dirty="0" smtClean="0">
                <a:latin typeface="Arial Narrow" panose="020B0606020202030204" pitchFamily="34" charset="0"/>
              </a:rPr>
              <a:t>Enumerator In-Office Training</a:t>
            </a:r>
            <a:endParaRPr lang="en-US" dirty="0">
              <a:latin typeface="Arial Narrow" panose="020B0606020202030204" pitchFamily="34" charset="0"/>
            </a:endParaRPr>
          </a:p>
        </p:txBody>
      </p:sp>
      <p:sp>
        <p:nvSpPr>
          <p:cNvPr id="5" name="Rectangle 1027"/>
          <p:cNvSpPr txBox="1">
            <a:spLocks noChangeArrowheads="1"/>
          </p:cNvSpPr>
          <p:nvPr/>
        </p:nvSpPr>
        <p:spPr>
          <a:xfrm>
            <a:off x="685800" y="1098550"/>
            <a:ext cx="7772400" cy="4387850"/>
          </a:xfrm>
          <a:prstGeom prst="rect">
            <a:avLst/>
          </a:prstGeom>
        </p:spPr>
        <p:txBody>
          <a:bodyPr/>
          <a:lstStyle>
            <a:lvl1pPr marL="228600" indent="-173038" algn="l" defTabSz="914400" rtl="0" eaLnBrk="1" latinLnBrk="0" hangingPunct="1">
              <a:spcBef>
                <a:spcPct val="20000"/>
              </a:spcBef>
              <a:buFont typeface="Arial Narrow" panose="020B0606020202030204" pitchFamily="34" charset="0"/>
              <a:buChar char="›"/>
              <a:defRPr sz="32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8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219456">
              <a:spcBef>
                <a:spcPts val="0"/>
              </a:spcBef>
              <a:spcAft>
                <a:spcPts val="600"/>
              </a:spcAft>
              <a:buNone/>
            </a:pPr>
            <a:r>
              <a:rPr lang="en-US" sz="1800" dirty="0" smtClean="0">
                <a:cs typeface="Arial" panose="020B0604020202020204" pitchFamily="34" charset="0"/>
              </a:rPr>
              <a:t>The office training should achieve the following goals:</a:t>
            </a:r>
          </a:p>
          <a:p>
            <a:pPr marL="219456" lvl="1" indent="-219456">
              <a:spcBef>
                <a:spcPts val="0"/>
              </a:spcBef>
              <a:spcAft>
                <a:spcPts val="600"/>
              </a:spcAft>
              <a:buFont typeface="Arial" panose="020B0604020202020204" pitchFamily="34" charset="0"/>
              <a:buChar char="•"/>
            </a:pPr>
            <a:r>
              <a:rPr lang="en-US" sz="1800" dirty="0" smtClean="0">
                <a:cs typeface="Arial" panose="020B0604020202020204" pitchFamily="34" charset="0"/>
              </a:rPr>
              <a:t>All enumerators must understand confidentiality rules and agree to follow them.</a:t>
            </a:r>
          </a:p>
          <a:p>
            <a:pPr marL="219456" lvl="1" indent="-219456">
              <a:spcBef>
                <a:spcPts val="0"/>
              </a:spcBef>
              <a:spcAft>
                <a:spcPts val="600"/>
              </a:spcAft>
              <a:buFont typeface="Arial" panose="020B0604020202020204" pitchFamily="34" charset="0"/>
              <a:buChar char="•"/>
            </a:pPr>
            <a:r>
              <a:rPr lang="en-US" sz="1800" dirty="0" smtClean="0">
                <a:cs typeface="Arial" panose="020B0604020202020204" pitchFamily="34" charset="0"/>
              </a:rPr>
              <a:t>All enumerators need to understand the housing unit/facility concepts.</a:t>
            </a:r>
          </a:p>
          <a:p>
            <a:pPr marL="219456" lvl="1" indent="-219456">
              <a:spcBef>
                <a:spcPts val="0"/>
              </a:spcBef>
              <a:spcAft>
                <a:spcPts val="600"/>
              </a:spcAft>
              <a:buFont typeface="Arial" panose="020B0604020202020204" pitchFamily="34" charset="0"/>
              <a:buChar char="•"/>
            </a:pPr>
            <a:r>
              <a:rPr lang="en-US" sz="1800" dirty="0">
                <a:cs typeface="Arial" panose="020B0604020202020204" pitchFamily="34" charset="0"/>
              </a:rPr>
              <a:t>All enumerators need to understand </a:t>
            </a:r>
            <a:r>
              <a:rPr lang="en-US" sz="1800" dirty="0" smtClean="0">
                <a:cs typeface="Arial" panose="020B0604020202020204" pitchFamily="34" charset="0"/>
              </a:rPr>
              <a:t> the definition of a resident.</a:t>
            </a:r>
          </a:p>
          <a:p>
            <a:pPr marL="219456" lvl="1" indent="-219456">
              <a:spcBef>
                <a:spcPts val="0"/>
              </a:spcBef>
              <a:spcAft>
                <a:spcPts val="600"/>
              </a:spcAft>
              <a:buFont typeface="Arial" panose="020B0604020202020204" pitchFamily="34" charset="0"/>
              <a:buChar char="•"/>
            </a:pPr>
            <a:r>
              <a:rPr lang="en-US" sz="1800" dirty="0">
                <a:cs typeface="Arial" panose="020B0604020202020204" pitchFamily="34" charset="0"/>
              </a:rPr>
              <a:t>All enumerators need to understand </a:t>
            </a:r>
            <a:r>
              <a:rPr lang="en-US" sz="1800" dirty="0" smtClean="0">
                <a:cs typeface="Arial" panose="020B0604020202020204" pitchFamily="34" charset="0"/>
              </a:rPr>
              <a:t> canvassing techniques and read maps well.</a:t>
            </a:r>
          </a:p>
          <a:p>
            <a:pPr marL="219456" lvl="1" indent="-219456">
              <a:spcBef>
                <a:spcPts val="0"/>
              </a:spcBef>
              <a:spcAft>
                <a:spcPts val="600"/>
              </a:spcAft>
              <a:buFont typeface="Arial" panose="020B0604020202020204" pitchFamily="34" charset="0"/>
              <a:buChar char="•"/>
            </a:pPr>
            <a:r>
              <a:rPr lang="en-US" sz="1800" dirty="0">
                <a:cs typeface="Arial" panose="020B0604020202020204" pitchFamily="34" charset="0"/>
              </a:rPr>
              <a:t>All enumerators need to </a:t>
            </a:r>
            <a:r>
              <a:rPr lang="en-US" sz="1800" dirty="0" smtClean="0">
                <a:cs typeface="Arial" panose="020B0604020202020204" pitchFamily="34" charset="0"/>
              </a:rPr>
              <a:t>have interviewing skills.  Everyone should practice interviews with one another in the office</a:t>
            </a:r>
          </a:p>
          <a:p>
            <a:pPr marL="0" lvl="1" indent="-219456">
              <a:spcBef>
                <a:spcPts val="0"/>
              </a:spcBef>
              <a:spcAft>
                <a:spcPts val="600"/>
              </a:spcAft>
              <a:buNone/>
            </a:pPr>
            <a:r>
              <a:rPr lang="en-US" sz="1800" dirty="0" smtClean="0">
                <a:cs typeface="Arial" panose="020B0604020202020204" pitchFamily="34" charset="0"/>
              </a:rPr>
              <a:t>Every enumerator should read the enumerator’s manual before the in-office training. Then practice interview techniques and fill out practice field enumeration sheets. They should  thoroughly understand the concepts listed above before going into the field. </a:t>
            </a:r>
          </a:p>
        </p:txBody>
      </p:sp>
      <p:sp>
        <p:nvSpPr>
          <p:cNvPr id="6" name="Rectangle 1028"/>
          <p:cNvSpPr txBox="1">
            <a:spLocks noChangeArrowheads="1"/>
          </p:cNvSpPr>
          <p:nvPr/>
        </p:nvSpPr>
        <p:spPr>
          <a:xfrm>
            <a:off x="4038600" y="1371600"/>
            <a:ext cx="4070350" cy="4114800"/>
          </a:xfrm>
          <a:prstGeom prst="rect">
            <a:avLst/>
          </a:prstGeom>
        </p:spPr>
        <p:txBody>
          <a:bodyPr/>
          <a:lstStyle>
            <a:lvl1pPr marL="228600" indent="-173038" algn="l" defTabSz="914400" rtl="0" eaLnBrk="1" latinLnBrk="0" hangingPunct="1">
              <a:spcBef>
                <a:spcPct val="20000"/>
              </a:spcBef>
              <a:buFont typeface="Arial Narrow" panose="020B0606020202030204" pitchFamily="34" charset="0"/>
              <a:buChar char="›"/>
              <a:defRPr sz="32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8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buFont typeface="Arial" panose="020B0604020202020204" pitchFamily="34" charset="0"/>
              <a:buChar char="•"/>
            </a:pPr>
            <a:endParaRPr lang="en-US" sz="2000" dirty="0">
              <a:cs typeface="Arial" panose="020B0604020202020204" pitchFamily="34" charset="0"/>
            </a:endParaRPr>
          </a:p>
        </p:txBody>
      </p:sp>
      <p:sp>
        <p:nvSpPr>
          <p:cNvPr id="2" name="Slide Number Placeholder 1"/>
          <p:cNvSpPr>
            <a:spLocks noGrp="1"/>
          </p:cNvSpPr>
          <p:nvPr>
            <p:ph type="sldNum" sz="quarter" idx="12"/>
          </p:nvPr>
        </p:nvSpPr>
        <p:spPr/>
        <p:txBody>
          <a:bodyPr/>
          <a:lstStyle/>
          <a:p>
            <a:fld id="{1D7F1ABF-CE35-4BF2-A2ED-4F50B5C41B28}" type="slidenum">
              <a:rPr lang="en-US" smtClean="0">
                <a:cs typeface="Arial" panose="020B0604020202020204" pitchFamily="34" charset="0"/>
              </a:rPr>
              <a:pPr/>
              <a:t>21</a:t>
            </a:fld>
            <a:endParaRPr lang="en-US" dirty="0">
              <a:cs typeface="Arial" panose="020B0604020202020204" pitchFamily="34" charset="0"/>
            </a:endParaRPr>
          </a:p>
        </p:txBody>
      </p:sp>
    </p:spTree>
    <p:custDataLst>
      <p:tags r:id="rId1"/>
    </p:custDataLst>
    <p:extLst>
      <p:ext uri="{BB962C8B-B14F-4D97-AF65-F5344CB8AC3E}">
        <p14:creationId xmlns:p14="http://schemas.microsoft.com/office/powerpoint/2010/main" val="13489792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22</a:t>
            </a:fld>
            <a:endParaRPr lang="en-US" dirty="0"/>
          </a:p>
        </p:txBody>
      </p:sp>
      <p:sp>
        <p:nvSpPr>
          <p:cNvPr id="3" name="Text Placeholder 2"/>
          <p:cNvSpPr>
            <a:spLocks noGrp="1"/>
          </p:cNvSpPr>
          <p:nvPr>
            <p:ph type="body" sz="quarter" idx="13"/>
          </p:nvPr>
        </p:nvSpPr>
        <p:spPr>
          <a:xfrm>
            <a:off x="685800" y="228600"/>
            <a:ext cx="7772400" cy="914400"/>
          </a:xfrm>
        </p:spPr>
        <p:txBody>
          <a:bodyPr/>
          <a:lstStyle/>
          <a:p>
            <a:r>
              <a:rPr lang="en-US" dirty="0" smtClean="0">
                <a:latin typeface="Arial Narrow" panose="020B0606020202030204" pitchFamily="34" charset="0"/>
              </a:rPr>
              <a:t>Enumerator Field Training</a:t>
            </a:r>
            <a:endParaRPr lang="en-US" dirty="0">
              <a:latin typeface="Arial Narrow" panose="020B0606020202030204" pitchFamily="34" charset="0"/>
            </a:endParaRPr>
          </a:p>
        </p:txBody>
      </p:sp>
      <p:sp>
        <p:nvSpPr>
          <p:cNvPr id="4" name="Rectangle 1028"/>
          <p:cNvSpPr txBox="1">
            <a:spLocks noChangeArrowheads="1"/>
          </p:cNvSpPr>
          <p:nvPr/>
        </p:nvSpPr>
        <p:spPr>
          <a:xfrm>
            <a:off x="685800" y="1097280"/>
            <a:ext cx="7772400" cy="4724400"/>
          </a:xfrm>
          <a:prstGeom prst="rect">
            <a:avLst/>
          </a:prstGeom>
        </p:spPr>
        <p:txBody>
          <a:bodyPr/>
          <a:lstStyle>
            <a:lvl1pPr marL="228600" indent="-173038" algn="l" defTabSz="914400" rtl="0" eaLnBrk="1" latinLnBrk="0" hangingPunct="1">
              <a:spcBef>
                <a:spcPct val="20000"/>
              </a:spcBef>
              <a:buFont typeface="Arial Narrow" panose="020B0606020202030204" pitchFamily="34" charset="0"/>
              <a:buChar char="›"/>
              <a:defRPr sz="32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8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Bef>
                <a:spcPts val="0"/>
              </a:spcBef>
              <a:spcAft>
                <a:spcPts val="600"/>
              </a:spcAft>
              <a:buNone/>
            </a:pPr>
            <a:r>
              <a:rPr lang="en-US" sz="1800" dirty="0">
                <a:cs typeface="Arial" panose="020B0604020202020204" pitchFamily="34" charset="0"/>
              </a:rPr>
              <a:t>T</a:t>
            </a:r>
            <a:r>
              <a:rPr lang="en-US" sz="1800" dirty="0" smtClean="0">
                <a:cs typeface="Arial" panose="020B0604020202020204" pitchFamily="34" charset="0"/>
              </a:rPr>
              <a:t>he administrator/supervisor should take trainees to the field for a test.</a:t>
            </a:r>
          </a:p>
          <a:p>
            <a:pPr marL="219456" lvl="1" indent="-219456">
              <a:spcBef>
                <a:spcPts val="0"/>
              </a:spcBef>
              <a:spcAft>
                <a:spcPts val="600"/>
              </a:spcAft>
              <a:buFont typeface="Arial" panose="020B0604020202020204" pitchFamily="34" charset="0"/>
              <a:buChar char="•"/>
            </a:pPr>
            <a:r>
              <a:rPr lang="en-US" sz="1800" dirty="0" smtClean="0">
                <a:cs typeface="Arial" panose="020B0604020202020204" pitchFamily="34" charset="0"/>
              </a:rPr>
              <a:t>Ask a trainee to determine the first house to be enumerated</a:t>
            </a:r>
          </a:p>
          <a:p>
            <a:pPr marL="219456" lvl="1" indent="-219456">
              <a:spcBef>
                <a:spcPts val="0"/>
              </a:spcBef>
              <a:spcAft>
                <a:spcPts val="600"/>
              </a:spcAft>
              <a:buFont typeface="Arial" panose="020B0604020202020204" pitchFamily="34" charset="0"/>
              <a:buChar char="•"/>
            </a:pPr>
            <a:r>
              <a:rPr lang="en-US" sz="1800" dirty="0" smtClean="0">
                <a:cs typeface="Arial" panose="020B0604020202020204" pitchFamily="34" charset="0"/>
              </a:rPr>
              <a:t>One at a time each enumerator should go to a housing unit to conduct the interview with the supervisor observing.</a:t>
            </a:r>
          </a:p>
          <a:p>
            <a:pPr marL="219456" lvl="1" indent="-219456">
              <a:spcBef>
                <a:spcPts val="0"/>
              </a:spcBef>
              <a:spcAft>
                <a:spcPts val="600"/>
              </a:spcAft>
              <a:buFont typeface="Arial" panose="020B0604020202020204" pitchFamily="34" charset="0"/>
              <a:buChar char="•"/>
            </a:pPr>
            <a:r>
              <a:rPr lang="en-US" sz="1800" dirty="0" smtClean="0">
                <a:cs typeface="Arial" panose="020B0604020202020204" pitchFamily="34" charset="0"/>
              </a:rPr>
              <a:t>Afterwards, the whole team should critique each interview. </a:t>
            </a:r>
          </a:p>
          <a:p>
            <a:pPr marL="219456" lvl="1" indent="-219456">
              <a:spcBef>
                <a:spcPts val="0"/>
              </a:spcBef>
              <a:spcAft>
                <a:spcPts val="600"/>
              </a:spcAft>
              <a:buFont typeface="Arial" panose="020B0604020202020204" pitchFamily="34" charset="0"/>
              <a:buChar char="•"/>
            </a:pPr>
            <a:r>
              <a:rPr lang="en-US" sz="1800" dirty="0" smtClean="0">
                <a:cs typeface="Arial" panose="020B0604020202020204" pitchFamily="34" charset="0"/>
              </a:rPr>
              <a:t>Check </a:t>
            </a:r>
            <a:r>
              <a:rPr lang="en-US" sz="1800" dirty="0">
                <a:cs typeface="Arial" panose="020B0604020202020204" pitchFamily="34" charset="0"/>
              </a:rPr>
              <a:t>and recheck each person’s understanding of census definitions </a:t>
            </a:r>
            <a:r>
              <a:rPr lang="en-US" sz="1800" dirty="0" smtClean="0">
                <a:cs typeface="Arial" panose="020B0604020202020204" pitchFamily="34" charset="0"/>
              </a:rPr>
              <a:t>before </a:t>
            </a:r>
            <a:r>
              <a:rPr lang="en-US" sz="1800" dirty="0">
                <a:cs typeface="Arial" panose="020B0604020202020204" pitchFamily="34" charset="0"/>
              </a:rPr>
              <a:t>that person is released in the field to enumerate </a:t>
            </a:r>
            <a:r>
              <a:rPr lang="en-US" sz="1800" dirty="0" smtClean="0">
                <a:cs typeface="Arial" panose="020B0604020202020204" pitchFamily="34" charset="0"/>
              </a:rPr>
              <a:t>on </a:t>
            </a:r>
            <a:r>
              <a:rPr lang="en-US" sz="1800" dirty="0">
                <a:cs typeface="Arial" panose="020B0604020202020204" pitchFamily="34" charset="0"/>
              </a:rPr>
              <a:t>their </a:t>
            </a:r>
            <a:r>
              <a:rPr lang="en-US" sz="1800" dirty="0" smtClean="0">
                <a:cs typeface="Arial" panose="020B0604020202020204" pitchFamily="34" charset="0"/>
              </a:rPr>
              <a:t>own</a:t>
            </a:r>
          </a:p>
        </p:txBody>
      </p:sp>
    </p:spTree>
    <p:custDataLst>
      <p:tags r:id="rId1"/>
    </p:custDataLst>
    <p:extLst>
      <p:ext uri="{BB962C8B-B14F-4D97-AF65-F5344CB8AC3E}">
        <p14:creationId xmlns:p14="http://schemas.microsoft.com/office/powerpoint/2010/main" val="18603904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23</a:t>
            </a:fld>
            <a:endParaRPr lang="en-US" dirty="0"/>
          </a:p>
        </p:txBody>
      </p:sp>
      <p:sp>
        <p:nvSpPr>
          <p:cNvPr id="3" name="Text Placeholder 2"/>
          <p:cNvSpPr>
            <a:spLocks noGrp="1"/>
          </p:cNvSpPr>
          <p:nvPr>
            <p:ph type="body" sz="quarter" idx="13"/>
          </p:nvPr>
        </p:nvSpPr>
        <p:spPr>
          <a:xfrm>
            <a:off x="685800" y="1097280"/>
            <a:ext cx="7772400" cy="4495800"/>
          </a:xfrm>
        </p:spPr>
        <p:txBody>
          <a:bodyPr/>
          <a:lstStyle/>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Do not approach a house with a “No-trespassing” sign</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Talk </a:t>
            </a:r>
            <a:r>
              <a:rPr lang="en-US" sz="1800" dirty="0">
                <a:latin typeface="Arial Narrow" panose="020B0606020202030204" pitchFamily="34" charset="0"/>
              </a:rPr>
              <a:t>to city/town attorney and/or sheriff in advance about “No Trespassing” signs and how they affect enumeration</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Try to collect information from the neighbors</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Try to find phone number of the household and enumerate over the phone</a:t>
            </a:r>
            <a:endParaRPr lang="en-US" sz="1800" dirty="0">
              <a:latin typeface="Arial Narrow" panose="020B0606020202030204" pitchFamily="34" charset="0"/>
            </a:endParaRPr>
          </a:p>
          <a:p>
            <a:endParaRPr lang="en-US" dirty="0"/>
          </a:p>
        </p:txBody>
      </p:sp>
      <p:sp>
        <p:nvSpPr>
          <p:cNvPr id="4" name="Text Placeholder 3"/>
          <p:cNvSpPr>
            <a:spLocks noGrp="1"/>
          </p:cNvSpPr>
          <p:nvPr>
            <p:ph type="body" sz="quarter" idx="14"/>
          </p:nvPr>
        </p:nvSpPr>
        <p:spPr>
          <a:xfrm>
            <a:off x="685800" y="228600"/>
            <a:ext cx="7772400" cy="914400"/>
          </a:xfrm>
        </p:spPr>
        <p:txBody>
          <a:bodyPr/>
          <a:lstStyle/>
          <a:p>
            <a:r>
              <a:rPr lang="en-US" dirty="0" smtClean="0">
                <a:latin typeface="Arial Narrow" panose="020B0606020202030204" pitchFamily="34" charset="0"/>
              </a:rPr>
              <a:t>Residences with No-Trespassing Sign</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39279928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24</a:t>
            </a:fld>
            <a:endParaRPr lang="en-US" dirty="0"/>
          </a:p>
        </p:txBody>
      </p:sp>
      <p:sp>
        <p:nvSpPr>
          <p:cNvPr id="3" name="Text Placeholder 2"/>
          <p:cNvSpPr>
            <a:spLocks noGrp="1"/>
          </p:cNvSpPr>
          <p:nvPr>
            <p:ph type="body" sz="quarter" idx="13"/>
          </p:nvPr>
        </p:nvSpPr>
        <p:spPr>
          <a:xfrm>
            <a:off x="685800" y="1097280"/>
            <a:ext cx="7772400" cy="2271562"/>
          </a:xfrm>
        </p:spPr>
        <p:txBody>
          <a:bodyPr/>
          <a:lstStyle/>
          <a:p>
            <a:pPr marL="219456" indent="-219456">
              <a:lnSpc>
                <a:spcPct val="100000"/>
              </a:lnSpc>
              <a:spcBef>
                <a:spcPts val="0"/>
              </a:spcBef>
              <a:spcAft>
                <a:spcPts val="600"/>
              </a:spcAft>
              <a:buFont typeface="Arial" panose="020B0604020202020204" pitchFamily="34" charset="0"/>
              <a:buChar char="•"/>
            </a:pPr>
            <a:r>
              <a:rPr lang="en-US" sz="1800" dirty="0">
                <a:latin typeface="Arial Narrow" panose="020B0606020202030204" pitchFamily="34" charset="0"/>
              </a:rPr>
              <a:t>The Master Control </a:t>
            </a:r>
            <a:r>
              <a:rPr lang="en-US" sz="1800" dirty="0" smtClean="0">
                <a:latin typeface="Arial Narrow" panose="020B0606020202030204" pitchFamily="34" charset="0"/>
              </a:rPr>
              <a:t>Map is an important </a:t>
            </a:r>
            <a:r>
              <a:rPr lang="en-US" sz="1800" dirty="0">
                <a:latin typeface="Arial Narrow" panose="020B0606020202030204" pitchFamily="34" charset="0"/>
              </a:rPr>
              <a:t>census tool for the administrator because it shows the entire census </a:t>
            </a:r>
            <a:r>
              <a:rPr lang="en-US" sz="1800" dirty="0" smtClean="0">
                <a:latin typeface="Arial Narrow" panose="020B0606020202030204" pitchFamily="34" charset="0"/>
              </a:rPr>
              <a:t>area</a:t>
            </a:r>
            <a:r>
              <a:rPr lang="en-US" sz="1800" dirty="0">
                <a:latin typeface="Arial Narrow" panose="020B0606020202030204" pitchFamily="34" charset="0"/>
              </a:rPr>
              <a:t> </a:t>
            </a:r>
            <a:r>
              <a:rPr lang="en-US" sz="1800" dirty="0" smtClean="0">
                <a:latin typeface="Arial Narrow" panose="020B0606020202030204" pitchFamily="34" charset="0"/>
              </a:rPr>
              <a:t>and </a:t>
            </a:r>
            <a:r>
              <a:rPr lang="en-US" sz="1800" dirty="0">
                <a:latin typeface="Arial Narrow" panose="020B0606020202030204" pitchFamily="34" charset="0"/>
              </a:rPr>
              <a:t>can be used to track </a:t>
            </a:r>
            <a:r>
              <a:rPr lang="en-US" sz="1800" dirty="0" smtClean="0">
                <a:latin typeface="Arial Narrow" panose="020B0606020202030204" pitchFamily="34" charset="0"/>
              </a:rPr>
              <a:t>progress.</a:t>
            </a:r>
            <a:endParaRPr lang="en-US" sz="1800" dirty="0">
              <a:latin typeface="Arial Narrow" panose="020B0606020202030204" pitchFamily="34" charset="0"/>
            </a:endParaRP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Besides </a:t>
            </a:r>
            <a:r>
              <a:rPr lang="en-US" sz="1800" dirty="0">
                <a:latin typeface="Arial Narrow" panose="020B0606020202030204" pitchFamily="34" charset="0"/>
              </a:rPr>
              <a:t>the Master Control Map, </a:t>
            </a:r>
            <a:r>
              <a:rPr lang="en-US" sz="1800" dirty="0" smtClean="0">
                <a:latin typeface="Arial Narrow" panose="020B0606020202030204" pitchFamily="34" charset="0"/>
              </a:rPr>
              <a:t>supervisor </a:t>
            </a:r>
            <a:r>
              <a:rPr lang="en-US" sz="1800" dirty="0">
                <a:latin typeface="Arial Narrow" panose="020B0606020202030204" pitchFamily="34" charset="0"/>
              </a:rPr>
              <a:t>and enumerator maps are </a:t>
            </a:r>
            <a:r>
              <a:rPr lang="en-US" sz="1800" dirty="0" smtClean="0">
                <a:latin typeface="Arial Narrow" panose="020B0606020202030204" pitchFamily="34" charset="0"/>
              </a:rPr>
              <a:t>needed.</a:t>
            </a:r>
            <a:endParaRPr lang="en-US" sz="1800" dirty="0">
              <a:latin typeface="Arial Narrow" panose="020B0606020202030204" pitchFamily="34" charset="0"/>
            </a:endParaRP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All </a:t>
            </a:r>
            <a:r>
              <a:rPr lang="en-US" sz="1800" dirty="0">
                <a:latin typeface="Arial Narrow" panose="020B0606020202030204" pitchFamily="34" charset="0"/>
              </a:rPr>
              <a:t>maps need to be marked in a specific manner.  </a:t>
            </a:r>
            <a:endParaRPr lang="en-US" sz="1800" dirty="0" smtClean="0">
              <a:latin typeface="Arial Narrow" panose="020B0606020202030204" pitchFamily="34" charset="0"/>
            </a:endParaRP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Instructions on how to create census maps are included in census mapping training  section.</a:t>
            </a:r>
            <a:endParaRPr lang="en-US" sz="1800" dirty="0">
              <a:latin typeface="Arial Narrow" panose="020B0606020202030204" pitchFamily="34" charset="0"/>
            </a:endParaRPr>
          </a:p>
          <a:p>
            <a:pPr marL="55562" indent="0">
              <a:spcBef>
                <a:spcPts val="0"/>
              </a:spcBef>
              <a:buNone/>
            </a:pPr>
            <a:endParaRPr lang="en-US" sz="2000" dirty="0"/>
          </a:p>
        </p:txBody>
      </p:sp>
      <p:sp>
        <p:nvSpPr>
          <p:cNvPr id="4" name="Text Placeholder 3"/>
          <p:cNvSpPr>
            <a:spLocks noGrp="1"/>
          </p:cNvSpPr>
          <p:nvPr>
            <p:ph type="body" sz="quarter" idx="14"/>
          </p:nvPr>
        </p:nvSpPr>
        <p:spPr>
          <a:xfrm>
            <a:off x="685800" y="228600"/>
            <a:ext cx="7772400" cy="685800"/>
          </a:xfrm>
        </p:spPr>
        <p:txBody>
          <a:bodyPr/>
          <a:lstStyle/>
          <a:p>
            <a:r>
              <a:rPr lang="en-US" dirty="0" smtClean="0">
                <a:latin typeface="Arial Narrow" panose="020B0606020202030204" pitchFamily="34" charset="0"/>
              </a:rPr>
              <a:t>Create Census Maps</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30501147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25</a:t>
            </a:fld>
            <a:endParaRPr lang="en-US" dirty="0"/>
          </a:p>
        </p:txBody>
      </p:sp>
      <p:sp>
        <p:nvSpPr>
          <p:cNvPr id="5" name="Text Placeholder 4"/>
          <p:cNvSpPr>
            <a:spLocks noGrp="1"/>
          </p:cNvSpPr>
          <p:nvPr>
            <p:ph type="body" sz="quarter" idx="13"/>
          </p:nvPr>
        </p:nvSpPr>
        <p:spPr>
          <a:xfrm>
            <a:off x="685800" y="1097280"/>
            <a:ext cx="7772400" cy="4267200"/>
          </a:xfrm>
        </p:spPr>
        <p:txBody>
          <a:bodyPr/>
          <a:lstStyle/>
          <a:p>
            <a:pPr marL="0" indent="0">
              <a:lnSpc>
                <a:spcPct val="100000"/>
              </a:lnSpc>
              <a:spcBef>
                <a:spcPts val="0"/>
              </a:spcBef>
              <a:spcAft>
                <a:spcPts val="600"/>
              </a:spcAft>
              <a:buNone/>
            </a:pPr>
            <a:r>
              <a:rPr lang="en-US" sz="1800" dirty="0">
                <a:latin typeface="Arial Narrow" panose="020B0606020202030204" pitchFamily="34" charset="0"/>
              </a:rPr>
              <a:t>Locate a secure location to house census documentation and for </a:t>
            </a:r>
            <a:r>
              <a:rPr lang="en-US" sz="1800" dirty="0" smtClean="0">
                <a:latin typeface="Arial Narrow" panose="020B0606020202030204" pitchFamily="34" charset="0"/>
              </a:rPr>
              <a:t>census administrator </a:t>
            </a:r>
            <a:r>
              <a:rPr lang="en-US" sz="1800" dirty="0">
                <a:latin typeface="Arial Narrow" panose="020B0606020202030204" pitchFamily="34" charset="0"/>
              </a:rPr>
              <a:t>to </a:t>
            </a:r>
            <a:r>
              <a:rPr lang="en-US" sz="1800" dirty="0" smtClean="0">
                <a:latin typeface="Arial Narrow" panose="020B0606020202030204" pitchFamily="34" charset="0"/>
              </a:rPr>
              <a:t>work</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If at city hall, find an office that can be locked when no census worker is present. This room cannot be used for any other function.</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If not at city hall, rent a place just for the census. You can not use a person’s dining room, or leave census materials in the family car.  </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A dedicated phone line is necessary for residents’ questions. </a:t>
            </a:r>
          </a:p>
          <a:p>
            <a:pPr>
              <a:lnSpc>
                <a:spcPct val="100000"/>
              </a:lnSpc>
              <a:spcBef>
                <a:spcPts val="0"/>
              </a:spcBef>
              <a:spcAft>
                <a:spcPts val="600"/>
              </a:spcAft>
              <a:buFont typeface="Arial" panose="020B0604020202020204" pitchFamily="34" charset="0"/>
              <a:buChar char="•"/>
            </a:pPr>
            <a:endParaRPr lang="en-US" sz="2000" dirty="0"/>
          </a:p>
          <a:p>
            <a:endParaRPr lang="en-US" sz="2000" dirty="0">
              <a:latin typeface="+mn-lt"/>
            </a:endParaRPr>
          </a:p>
        </p:txBody>
      </p:sp>
      <p:sp>
        <p:nvSpPr>
          <p:cNvPr id="6" name="Text Placeholder 5"/>
          <p:cNvSpPr>
            <a:spLocks noGrp="1"/>
          </p:cNvSpPr>
          <p:nvPr>
            <p:ph type="body" sz="quarter" idx="14"/>
          </p:nvPr>
        </p:nvSpPr>
        <p:spPr>
          <a:xfrm>
            <a:off x="685800" y="228600"/>
            <a:ext cx="7772400" cy="914400"/>
          </a:xfrm>
        </p:spPr>
        <p:txBody>
          <a:bodyPr/>
          <a:lstStyle/>
          <a:p>
            <a:r>
              <a:rPr lang="en-US" dirty="0" smtClean="0">
                <a:latin typeface="Arial Narrow" panose="020B0606020202030204" pitchFamily="34" charset="0"/>
              </a:rPr>
              <a:t>Location for Census Headquarters</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1818199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26</a:t>
            </a:fld>
            <a:endParaRPr lang="en-US" dirty="0"/>
          </a:p>
        </p:txBody>
      </p:sp>
      <p:sp>
        <p:nvSpPr>
          <p:cNvPr id="3" name="Text Placeholder 2"/>
          <p:cNvSpPr>
            <a:spLocks noGrp="1"/>
          </p:cNvSpPr>
          <p:nvPr>
            <p:ph type="body" sz="quarter" idx="13"/>
          </p:nvPr>
        </p:nvSpPr>
        <p:spPr>
          <a:xfrm>
            <a:off x="685800" y="1097280"/>
            <a:ext cx="7772400" cy="4267200"/>
          </a:xfrm>
        </p:spPr>
        <p:txBody>
          <a:bodyPr/>
          <a:lstStyle/>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All census personnel need to have picture ID badges</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Badges should have a specified effective period</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Enumerators should return the badges as soon as their employment is terminated</a:t>
            </a:r>
            <a:endParaRPr lang="en-US" sz="1800" dirty="0">
              <a:latin typeface="Arial Narrow" panose="020B0606020202030204" pitchFamily="34" charset="0"/>
            </a:endParaRPr>
          </a:p>
        </p:txBody>
      </p:sp>
      <p:sp>
        <p:nvSpPr>
          <p:cNvPr id="4" name="Text Placeholder 3"/>
          <p:cNvSpPr>
            <a:spLocks noGrp="1"/>
          </p:cNvSpPr>
          <p:nvPr>
            <p:ph type="body" sz="quarter" idx="14"/>
          </p:nvPr>
        </p:nvSpPr>
        <p:spPr>
          <a:xfrm>
            <a:off x="685800" y="228600"/>
            <a:ext cx="7772400" cy="685800"/>
          </a:xfrm>
        </p:spPr>
        <p:txBody>
          <a:bodyPr/>
          <a:lstStyle/>
          <a:p>
            <a:r>
              <a:rPr lang="en-US" dirty="0" smtClean="0">
                <a:latin typeface="Arial Narrow" panose="020B0606020202030204" pitchFamily="34" charset="0"/>
              </a:rPr>
              <a:t>Prepare Census Badges</a:t>
            </a:r>
            <a:endParaRPr lang="en-US" dirty="0">
              <a:latin typeface="Arial Narrow" panose="020B0606020202030204" pitchFamily="34" charset="0"/>
            </a:endParaRPr>
          </a:p>
          <a:p>
            <a:endParaRPr lang="en-US" dirty="0"/>
          </a:p>
        </p:txBody>
      </p:sp>
    </p:spTree>
    <p:custDataLst>
      <p:tags r:id="rId1"/>
    </p:custDataLst>
    <p:extLst>
      <p:ext uri="{BB962C8B-B14F-4D97-AF65-F5344CB8AC3E}">
        <p14:creationId xmlns:p14="http://schemas.microsoft.com/office/powerpoint/2010/main" val="16458534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27</a:t>
            </a:fld>
            <a:endParaRPr lang="en-US" dirty="0"/>
          </a:p>
        </p:txBody>
      </p:sp>
      <p:sp>
        <p:nvSpPr>
          <p:cNvPr id="3" name="Text Placeholder 2"/>
          <p:cNvSpPr>
            <a:spLocks noGrp="1"/>
          </p:cNvSpPr>
          <p:nvPr>
            <p:ph type="body" sz="quarter" idx="13"/>
          </p:nvPr>
        </p:nvSpPr>
        <p:spPr>
          <a:xfrm>
            <a:off x="685800" y="1097280"/>
            <a:ext cx="7772400" cy="3561412"/>
          </a:xfrm>
        </p:spPr>
        <p:txBody>
          <a:bodyPr/>
          <a:lstStyle/>
          <a:p>
            <a:pPr marL="0" indent="0">
              <a:lnSpc>
                <a:spcPct val="100000"/>
              </a:lnSpc>
              <a:spcBef>
                <a:spcPts val="0"/>
              </a:spcBef>
              <a:spcAft>
                <a:spcPts val="600"/>
              </a:spcAft>
              <a:buNone/>
            </a:pPr>
            <a:r>
              <a:rPr lang="en-US" sz="1800" dirty="0" smtClean="0">
                <a:latin typeface="Arial Narrow" panose="020B0606020202030204" pitchFamily="34" charset="0"/>
              </a:rPr>
              <a:t>A confidentiality agreement is a very useful tool for the census.  This document is signed by both the mayor and the enumerator. It serves two purposes.  It verifies that the enumerator is hired by the city and that he/she has sworn to never share the census information with anybody.</a:t>
            </a:r>
          </a:p>
          <a:p>
            <a:pPr marL="0" indent="0">
              <a:lnSpc>
                <a:spcPct val="100000"/>
              </a:lnSpc>
              <a:spcBef>
                <a:spcPts val="0"/>
              </a:spcBef>
              <a:spcAft>
                <a:spcPts val="600"/>
              </a:spcAft>
              <a:buNone/>
            </a:pPr>
            <a:r>
              <a:rPr lang="en-US" sz="1800" dirty="0" smtClean="0">
                <a:latin typeface="Arial Narrow" panose="020B0606020202030204" pitchFamily="34" charset="0"/>
              </a:rPr>
              <a:t>The enumerator needs to show this agreement to the residents before the interview.  Once the authenticity of the enumerator and the confidentiality of the data are established, residents are more cooperative.</a:t>
            </a:r>
          </a:p>
        </p:txBody>
      </p:sp>
      <p:sp>
        <p:nvSpPr>
          <p:cNvPr id="4" name="Text Placeholder 3"/>
          <p:cNvSpPr>
            <a:spLocks noGrp="1"/>
          </p:cNvSpPr>
          <p:nvPr>
            <p:ph type="body" sz="quarter" idx="14"/>
          </p:nvPr>
        </p:nvSpPr>
        <p:spPr>
          <a:xfrm>
            <a:off x="685800" y="228600"/>
            <a:ext cx="7772400" cy="914400"/>
          </a:xfrm>
        </p:spPr>
        <p:txBody>
          <a:bodyPr>
            <a:normAutofit fontScale="92500" lnSpcReduction="20000"/>
          </a:bodyPr>
          <a:lstStyle/>
          <a:p>
            <a:r>
              <a:rPr lang="en-US" sz="3500" dirty="0" smtClean="0">
                <a:latin typeface="Arial Narrow" panose="020B0606020202030204" pitchFamily="34" charset="0"/>
              </a:rPr>
              <a:t>Prepare Confidentiality Agreement</a:t>
            </a:r>
            <a:endParaRPr lang="en-US" sz="3500" dirty="0">
              <a:latin typeface="Arial Narrow" panose="020B0606020202030204" pitchFamily="34" charset="0"/>
            </a:endParaRPr>
          </a:p>
          <a:p>
            <a:r>
              <a:rPr lang="en-US" dirty="0" smtClean="0"/>
              <a:t> </a:t>
            </a:r>
            <a:endParaRPr lang="en-US" dirty="0"/>
          </a:p>
        </p:txBody>
      </p:sp>
    </p:spTree>
    <p:custDataLst>
      <p:tags r:id="rId1"/>
    </p:custDataLst>
    <p:extLst>
      <p:ext uri="{BB962C8B-B14F-4D97-AF65-F5344CB8AC3E}">
        <p14:creationId xmlns:p14="http://schemas.microsoft.com/office/powerpoint/2010/main" val="15725280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28</a:t>
            </a:fld>
            <a:endParaRPr lang="en-US" dirty="0"/>
          </a:p>
        </p:txBody>
      </p:sp>
      <p:pic>
        <p:nvPicPr>
          <p:cNvPr id="5" name="Picture 4"/>
          <p:cNvPicPr>
            <a:picLocks noChangeAspect="1"/>
          </p:cNvPicPr>
          <p:nvPr/>
        </p:nvPicPr>
        <p:blipFill rotWithShape="1">
          <a:blip r:embed="rId4"/>
          <a:srcRect t="4992" b="4796"/>
          <a:stretch/>
        </p:blipFill>
        <p:spPr>
          <a:xfrm>
            <a:off x="685800" y="1471613"/>
            <a:ext cx="7772400" cy="4943475"/>
          </a:xfrm>
          <a:prstGeom prst="rect">
            <a:avLst/>
          </a:prstGeom>
        </p:spPr>
      </p:pic>
      <p:sp>
        <p:nvSpPr>
          <p:cNvPr id="4" name="Text Placeholder 3"/>
          <p:cNvSpPr>
            <a:spLocks noGrp="1"/>
          </p:cNvSpPr>
          <p:nvPr>
            <p:ph type="body" sz="quarter" idx="14"/>
          </p:nvPr>
        </p:nvSpPr>
        <p:spPr>
          <a:xfrm>
            <a:off x="685800" y="228600"/>
            <a:ext cx="7772400" cy="990600"/>
          </a:xfrm>
        </p:spPr>
        <p:txBody>
          <a:bodyPr/>
          <a:lstStyle/>
          <a:p>
            <a:pPr>
              <a:spcBef>
                <a:spcPts val="0"/>
              </a:spcBef>
            </a:pPr>
            <a:r>
              <a:rPr lang="en-US" dirty="0" smtClean="0">
                <a:latin typeface="Arial Narrow" panose="020B0606020202030204" pitchFamily="34" charset="0"/>
              </a:rPr>
              <a:t>Example of  Mayor’s Letter/</a:t>
            </a:r>
          </a:p>
          <a:p>
            <a:pPr>
              <a:spcBef>
                <a:spcPts val="0"/>
              </a:spcBef>
            </a:pPr>
            <a:r>
              <a:rPr lang="en-US" dirty="0" smtClean="0">
                <a:latin typeface="Arial Narrow" panose="020B0606020202030204" pitchFamily="34" charset="0"/>
              </a:rPr>
              <a:t>Confidentiality Agreement</a:t>
            </a:r>
            <a:endParaRPr lang="en-US" dirty="0">
              <a:latin typeface="Arial Narrow" panose="020B0606020202030204" pitchFamily="34" charset="0"/>
            </a:endParaRPr>
          </a:p>
        </p:txBody>
      </p:sp>
      <p:sp>
        <p:nvSpPr>
          <p:cNvPr id="8" name="Text Placeholder 7"/>
          <p:cNvSpPr>
            <a:spLocks noGrp="1"/>
          </p:cNvSpPr>
          <p:nvPr>
            <p:ph type="body" sz="quarter" idx="14"/>
          </p:nvPr>
        </p:nvSpPr>
        <p:spPr/>
        <p:txBody>
          <a:bodyPr/>
          <a:lstStyle/>
          <a:p>
            <a:endParaRPr lang="en-US"/>
          </a:p>
        </p:txBody>
      </p:sp>
    </p:spTree>
    <p:custDataLst>
      <p:tags r:id="rId1"/>
    </p:custDataLst>
    <p:extLst>
      <p:ext uri="{BB962C8B-B14F-4D97-AF65-F5344CB8AC3E}">
        <p14:creationId xmlns:p14="http://schemas.microsoft.com/office/powerpoint/2010/main" val="11238607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29</a:t>
            </a:fld>
            <a:endParaRPr lang="en-US" dirty="0"/>
          </a:p>
        </p:txBody>
      </p:sp>
      <p:sp>
        <p:nvSpPr>
          <p:cNvPr id="3" name="Text Placeholder 2"/>
          <p:cNvSpPr>
            <a:spLocks noGrp="1"/>
          </p:cNvSpPr>
          <p:nvPr>
            <p:ph type="body" sz="quarter" idx="13"/>
          </p:nvPr>
        </p:nvSpPr>
        <p:spPr>
          <a:xfrm>
            <a:off x="685800" y="1097280"/>
            <a:ext cx="7772400" cy="4267200"/>
          </a:xfrm>
        </p:spPr>
        <p:txBody>
          <a:bodyPr/>
          <a:lstStyle/>
          <a:p>
            <a:pPr marL="0" indent="0">
              <a:lnSpc>
                <a:spcPct val="100000"/>
              </a:lnSpc>
              <a:spcBef>
                <a:spcPts val="0"/>
              </a:spcBef>
              <a:spcAft>
                <a:spcPts val="600"/>
              </a:spcAft>
              <a:buNone/>
            </a:pPr>
            <a:r>
              <a:rPr lang="en-US" sz="1800" dirty="0" smtClean="0">
                <a:latin typeface="Arial Narrow" panose="020B0606020202030204" pitchFamily="34" charset="0"/>
              </a:rPr>
              <a:t>Problems </a:t>
            </a:r>
            <a:r>
              <a:rPr lang="en-US" sz="1800" dirty="0">
                <a:latin typeface="Arial Narrow" panose="020B0606020202030204" pitchFamily="34" charset="0"/>
              </a:rPr>
              <a:t>and bad attitudes can be tempered with proper publicity. </a:t>
            </a:r>
            <a:r>
              <a:rPr lang="en-US" sz="1800" dirty="0" smtClean="0">
                <a:latin typeface="Arial Narrow" panose="020B0606020202030204" pitchFamily="34" charset="0"/>
              </a:rPr>
              <a:t>The following methods have been used effectively in the past:</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Newspaper articles</a:t>
            </a:r>
            <a:endParaRPr lang="en-US" sz="1800" dirty="0">
              <a:latin typeface="Arial Narrow" panose="020B0606020202030204" pitchFamily="34" charset="0"/>
            </a:endParaRPr>
          </a:p>
          <a:p>
            <a:pPr marL="219456" lvl="1" indent="-219456">
              <a:lnSpc>
                <a:spcPct val="100000"/>
              </a:lnSpc>
              <a:spcBef>
                <a:spcPts val="0"/>
              </a:spcBef>
              <a:spcAft>
                <a:spcPts val="600"/>
              </a:spcAft>
              <a:buFont typeface="Arial" panose="020B0604020202020204" pitchFamily="34" charset="0"/>
              <a:buChar char="•"/>
            </a:pPr>
            <a:r>
              <a:rPr lang="en-US" sz="1800" dirty="0">
                <a:latin typeface="Arial Narrow" panose="020B0606020202030204" pitchFamily="34" charset="0"/>
              </a:rPr>
              <a:t>Insert </a:t>
            </a:r>
            <a:r>
              <a:rPr lang="en-US" sz="1800" dirty="0" smtClean="0">
                <a:latin typeface="Arial Narrow" panose="020B0606020202030204" pitchFamily="34" charset="0"/>
              </a:rPr>
              <a:t>a flyer in </a:t>
            </a:r>
            <a:r>
              <a:rPr lang="en-US" sz="1800" dirty="0">
                <a:latin typeface="Arial Narrow" panose="020B0606020202030204" pitchFamily="34" charset="0"/>
              </a:rPr>
              <a:t>utility billing</a:t>
            </a:r>
          </a:p>
          <a:p>
            <a:pPr marL="219456" lvl="1" indent="-219456">
              <a:lnSpc>
                <a:spcPct val="100000"/>
              </a:lnSpc>
              <a:spcBef>
                <a:spcPts val="0"/>
              </a:spcBef>
              <a:spcAft>
                <a:spcPts val="600"/>
              </a:spcAft>
              <a:buFont typeface="Arial" panose="020B0604020202020204" pitchFamily="34" charset="0"/>
              <a:buChar char="•"/>
            </a:pPr>
            <a:r>
              <a:rPr lang="en-US" sz="1800" dirty="0">
                <a:latin typeface="Arial Narrow" panose="020B0606020202030204" pitchFamily="34" charset="0"/>
              </a:rPr>
              <a:t>Electronic bulletin board at </a:t>
            </a:r>
            <a:r>
              <a:rPr lang="en-US" sz="1800" dirty="0" smtClean="0">
                <a:latin typeface="Arial Narrow" panose="020B0606020202030204" pitchFamily="34" charset="0"/>
              </a:rPr>
              <a:t>road entrances </a:t>
            </a:r>
            <a:r>
              <a:rPr lang="en-US" sz="1800" dirty="0">
                <a:latin typeface="Arial Narrow" panose="020B0606020202030204" pitchFamily="34" charset="0"/>
              </a:rPr>
              <a:t>to the census </a:t>
            </a:r>
            <a:r>
              <a:rPr lang="en-US" sz="1800" dirty="0" smtClean="0">
                <a:latin typeface="Arial Narrow" panose="020B0606020202030204" pitchFamily="34" charset="0"/>
              </a:rPr>
              <a:t>area</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Social media</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Notifying law enforcement about enumeration plans</a:t>
            </a:r>
          </a:p>
        </p:txBody>
      </p:sp>
      <p:sp>
        <p:nvSpPr>
          <p:cNvPr id="4" name="Text Placeholder 3"/>
          <p:cNvSpPr>
            <a:spLocks noGrp="1"/>
          </p:cNvSpPr>
          <p:nvPr>
            <p:ph type="body" sz="quarter" idx="14"/>
          </p:nvPr>
        </p:nvSpPr>
        <p:spPr>
          <a:xfrm>
            <a:off x="685800" y="228600"/>
            <a:ext cx="7772400" cy="685800"/>
          </a:xfrm>
        </p:spPr>
        <p:txBody>
          <a:bodyPr/>
          <a:lstStyle/>
          <a:p>
            <a:r>
              <a:rPr lang="en-US" dirty="0" smtClean="0">
                <a:latin typeface="Arial Narrow" panose="020B0606020202030204" pitchFamily="34" charset="0"/>
              </a:rPr>
              <a:t>Prepare Publicity</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23196319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3</a:t>
            </a:fld>
            <a:endParaRPr lang="en-US" dirty="0"/>
          </a:p>
        </p:txBody>
      </p:sp>
      <p:sp>
        <p:nvSpPr>
          <p:cNvPr id="3" name="Text Placeholder 4"/>
          <p:cNvSpPr txBox="1">
            <a:spLocks/>
          </p:cNvSpPr>
          <p:nvPr/>
        </p:nvSpPr>
        <p:spPr>
          <a:xfrm>
            <a:off x="685800" y="228600"/>
            <a:ext cx="7772400" cy="609600"/>
          </a:xfrm>
          <a:prstGeom prst="rect">
            <a:avLst/>
          </a:prstGeom>
        </p:spPr>
        <p:txBody>
          <a:bodyPr/>
          <a:lstStyle>
            <a:lvl1pPr marL="228600" indent="-173038" algn="l" defTabSz="914400" rtl="0" eaLnBrk="1" latinLnBrk="0" hangingPunct="1">
              <a:spcBef>
                <a:spcPct val="20000"/>
              </a:spcBef>
              <a:buFont typeface="Arial Narrow" panose="020B0606020202030204" pitchFamily="34" charset="0"/>
              <a:buChar char="›"/>
              <a:defRPr sz="32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8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5562" indent="0" algn="ctr">
              <a:buNone/>
            </a:pPr>
            <a:r>
              <a:rPr lang="en-US" b="1" dirty="0" smtClean="0">
                <a:cs typeface="Arial" panose="020B0604020202020204" pitchFamily="34" charset="0"/>
              </a:rPr>
              <a:t>Table of Contents</a:t>
            </a:r>
            <a:endParaRPr lang="en-US" b="1" dirty="0">
              <a:cs typeface="Arial" panose="020B0604020202020204" pitchFamily="34" charset="0"/>
            </a:endParaRPr>
          </a:p>
        </p:txBody>
      </p:sp>
      <p:sp>
        <p:nvSpPr>
          <p:cNvPr id="4" name="Text Placeholder 3"/>
          <p:cNvSpPr txBox="1">
            <a:spLocks/>
          </p:cNvSpPr>
          <p:nvPr/>
        </p:nvSpPr>
        <p:spPr>
          <a:xfrm>
            <a:off x="685800" y="1097280"/>
            <a:ext cx="7772400" cy="1987826"/>
          </a:xfrm>
          <a:prstGeom prst="rect">
            <a:avLst/>
          </a:prstGeom>
        </p:spPr>
        <p:txBody>
          <a:bodyPr/>
          <a:lstStyle>
            <a:lvl1pPr marL="228600" indent="-173038" algn="l" defTabSz="914400" rtl="0" eaLnBrk="1" latinLnBrk="0" hangingPunct="1">
              <a:spcBef>
                <a:spcPct val="20000"/>
              </a:spcBef>
              <a:buFont typeface="Arial Narrow" panose="020B0606020202030204" pitchFamily="34" charset="0"/>
              <a:buChar char="›"/>
              <a:defRPr sz="32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8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19456" indent="-219456">
              <a:spcBef>
                <a:spcPts val="0"/>
              </a:spcBef>
              <a:spcAft>
                <a:spcPts val="600"/>
              </a:spcAft>
              <a:buFont typeface="Arial" panose="020B0604020202020204" pitchFamily="34" charset="0"/>
              <a:buChar char="•"/>
            </a:pPr>
            <a:r>
              <a:rPr lang="en-US" sz="1800" dirty="0" smtClean="0"/>
              <a:t>General Information</a:t>
            </a:r>
          </a:p>
          <a:p>
            <a:pPr marL="219456" indent="-219456">
              <a:spcBef>
                <a:spcPts val="0"/>
              </a:spcBef>
              <a:spcAft>
                <a:spcPts val="600"/>
              </a:spcAft>
              <a:buFont typeface="Arial" panose="020B0604020202020204" pitchFamily="34" charset="0"/>
              <a:buChar char="•"/>
            </a:pPr>
            <a:r>
              <a:rPr lang="en-US" sz="1800" dirty="0" smtClean="0"/>
              <a:t>Pre-Census Preparation</a:t>
            </a:r>
          </a:p>
          <a:p>
            <a:pPr marL="219456" indent="-219456">
              <a:spcBef>
                <a:spcPts val="0"/>
              </a:spcBef>
              <a:spcAft>
                <a:spcPts val="600"/>
              </a:spcAft>
              <a:buFont typeface="Arial" panose="020B0604020202020204" pitchFamily="34" charset="0"/>
              <a:buChar char="•"/>
            </a:pPr>
            <a:r>
              <a:rPr lang="en-US" sz="1800" dirty="0" smtClean="0"/>
              <a:t>Monitoring Census Progress</a:t>
            </a:r>
          </a:p>
          <a:p>
            <a:pPr marL="219456" indent="-219456">
              <a:spcBef>
                <a:spcPts val="0"/>
              </a:spcBef>
              <a:spcAft>
                <a:spcPts val="600"/>
              </a:spcAft>
              <a:buFont typeface="Arial" panose="020B0604020202020204" pitchFamily="34" charset="0"/>
              <a:buChar char="•"/>
            </a:pPr>
            <a:r>
              <a:rPr lang="en-US" sz="1800" dirty="0" smtClean="0"/>
              <a:t>Tabulation and Filing Procedure</a:t>
            </a:r>
          </a:p>
          <a:p>
            <a:pPr marL="219456" indent="-219456">
              <a:spcBef>
                <a:spcPts val="0"/>
              </a:spcBef>
              <a:spcAft>
                <a:spcPts val="600"/>
              </a:spcAft>
              <a:buFont typeface="Arial" panose="020B0604020202020204" pitchFamily="34" charset="0"/>
              <a:buChar char="•"/>
            </a:pPr>
            <a:endParaRPr lang="en-US" sz="2000" dirty="0">
              <a:latin typeface="+mn-lt"/>
            </a:endParaRPr>
          </a:p>
        </p:txBody>
      </p:sp>
    </p:spTree>
    <p:custDataLst>
      <p:tags r:id="rId1"/>
    </p:custDataLst>
    <p:extLst>
      <p:ext uri="{BB962C8B-B14F-4D97-AF65-F5344CB8AC3E}">
        <p14:creationId xmlns:p14="http://schemas.microsoft.com/office/powerpoint/2010/main" val="4856921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30</a:t>
            </a:fld>
            <a:endParaRPr lang="en-US" dirty="0"/>
          </a:p>
        </p:txBody>
      </p:sp>
      <p:sp>
        <p:nvSpPr>
          <p:cNvPr id="4" name="Rectangle 3"/>
          <p:cNvSpPr/>
          <p:nvPr/>
        </p:nvSpPr>
        <p:spPr>
          <a:xfrm>
            <a:off x="685800" y="1097280"/>
            <a:ext cx="7772400" cy="2416046"/>
          </a:xfrm>
          <a:prstGeom prst="rect">
            <a:avLst/>
          </a:prstGeom>
        </p:spPr>
        <p:txBody>
          <a:bodyPr>
            <a:spAutoFit/>
          </a:bodyPr>
          <a:lstStyle/>
          <a:p>
            <a:pPr>
              <a:spcAft>
                <a:spcPts val="600"/>
              </a:spcAft>
            </a:pPr>
            <a:r>
              <a:rPr lang="en-US" dirty="0">
                <a:latin typeface="Arial Narrow" panose="020B0606020202030204" pitchFamily="34" charset="0"/>
              </a:rPr>
              <a:t>Certain areas may contain a large </a:t>
            </a:r>
            <a:r>
              <a:rPr lang="en-US" dirty="0" smtClean="0">
                <a:latin typeface="Arial Narrow" panose="020B0606020202030204" pitchFamily="34" charset="0"/>
              </a:rPr>
              <a:t>non-English </a:t>
            </a:r>
            <a:r>
              <a:rPr lang="en-US" dirty="0">
                <a:latin typeface="Arial Narrow" panose="020B0606020202030204" pitchFamily="34" charset="0"/>
              </a:rPr>
              <a:t>speaking </a:t>
            </a:r>
            <a:r>
              <a:rPr lang="en-US" dirty="0" smtClean="0">
                <a:latin typeface="Arial Narrow" panose="020B0606020202030204" pitchFamily="34" charset="0"/>
              </a:rPr>
              <a:t>population.  </a:t>
            </a:r>
            <a:r>
              <a:rPr lang="en-US" dirty="0">
                <a:latin typeface="Arial Narrow" panose="020B0606020202030204" pitchFamily="34" charset="0"/>
              </a:rPr>
              <a:t>If possible, identify </a:t>
            </a:r>
            <a:r>
              <a:rPr lang="en-US" dirty="0" smtClean="0">
                <a:latin typeface="Arial Narrow" panose="020B0606020202030204" pitchFamily="34" charset="0"/>
              </a:rPr>
              <a:t>those blocks while </a:t>
            </a:r>
            <a:r>
              <a:rPr lang="en-US" dirty="0">
                <a:latin typeface="Arial Narrow" panose="020B0606020202030204" pitchFamily="34" charset="0"/>
              </a:rPr>
              <a:t>you are </a:t>
            </a:r>
            <a:r>
              <a:rPr lang="en-US" dirty="0" smtClean="0">
                <a:latin typeface="Arial Narrow" panose="020B0606020202030204" pitchFamily="34" charset="0"/>
              </a:rPr>
              <a:t>updating </a:t>
            </a:r>
            <a:r>
              <a:rPr lang="en-US" dirty="0">
                <a:latin typeface="Arial Narrow" panose="020B0606020202030204" pitchFamily="34" charset="0"/>
              </a:rPr>
              <a:t>the </a:t>
            </a:r>
            <a:r>
              <a:rPr lang="en-US" dirty="0" smtClean="0">
                <a:latin typeface="Arial Narrow" panose="020B0606020202030204" pitchFamily="34" charset="0"/>
              </a:rPr>
              <a:t>master control </a:t>
            </a:r>
            <a:r>
              <a:rPr lang="en-US" dirty="0">
                <a:latin typeface="Arial Narrow" panose="020B0606020202030204" pitchFamily="34" charset="0"/>
              </a:rPr>
              <a:t>map. </a:t>
            </a:r>
          </a:p>
          <a:p>
            <a:pPr marL="285750" lvl="2" indent="-285750" defTabSz="576263">
              <a:spcAft>
                <a:spcPts val="600"/>
              </a:spcAft>
              <a:buFont typeface="Arial" panose="020B0604020202020204" pitchFamily="34" charset="0"/>
              <a:buChar char="•"/>
            </a:pPr>
            <a:r>
              <a:rPr lang="en-US" dirty="0">
                <a:latin typeface="Arial Narrow" panose="020B0606020202030204" pitchFamily="34" charset="0"/>
                <a:cs typeface="Arial" panose="020B0604020202020204" pitchFamily="34" charset="0"/>
              </a:rPr>
              <a:t>If possible hire enumerators that speak identified languages.  </a:t>
            </a:r>
          </a:p>
          <a:p>
            <a:pPr marL="219456" lvl="3" indent="-219456">
              <a:spcAft>
                <a:spcPts val="600"/>
              </a:spcAft>
              <a:buFont typeface="Arial" panose="020B0604020202020204" pitchFamily="34" charset="0"/>
              <a:buChar char="•"/>
            </a:pPr>
            <a:r>
              <a:rPr lang="en-US" dirty="0" smtClean="0">
                <a:latin typeface="Arial Narrow" panose="020B0606020202030204" pitchFamily="34" charset="0"/>
                <a:cs typeface="Arial" panose="020B0604020202020204" pitchFamily="34" charset="0"/>
              </a:rPr>
              <a:t> Print </a:t>
            </a:r>
            <a:r>
              <a:rPr lang="en-US" dirty="0">
                <a:latin typeface="Arial Narrow" panose="020B0606020202030204" pitchFamily="34" charset="0"/>
                <a:cs typeface="Arial" panose="020B0604020202020204" pitchFamily="34" charset="0"/>
              </a:rPr>
              <a:t>explanation/informational handouts/door-hangers in applicable languages</a:t>
            </a:r>
          </a:p>
          <a:p>
            <a:pPr marL="219456" lvl="3" indent="-219456">
              <a:spcAft>
                <a:spcPts val="600"/>
              </a:spcAft>
              <a:buFont typeface="Arial" panose="020B0604020202020204" pitchFamily="34" charset="0"/>
              <a:buChar char="•"/>
            </a:pPr>
            <a:r>
              <a:rPr lang="en-US" dirty="0" smtClean="0">
                <a:latin typeface="Arial Narrow" panose="020B0606020202030204" pitchFamily="34" charset="0"/>
                <a:cs typeface="Arial" panose="020B0604020202020204" pitchFamily="34" charset="0"/>
              </a:rPr>
              <a:t> Print </a:t>
            </a:r>
            <a:r>
              <a:rPr lang="en-US" dirty="0">
                <a:latin typeface="Arial Narrow" panose="020B0606020202030204" pitchFamily="34" charset="0"/>
                <a:cs typeface="Arial" panose="020B0604020202020204" pitchFamily="34" charset="0"/>
              </a:rPr>
              <a:t>Confidentiality Agreement in applicable languages</a:t>
            </a:r>
          </a:p>
          <a:p>
            <a:pPr marL="219456" lvl="3" indent="-219456">
              <a:spcAft>
                <a:spcPts val="600"/>
              </a:spcAft>
              <a:buFont typeface="Arial" panose="020B0604020202020204" pitchFamily="34" charset="0"/>
              <a:buChar char="•"/>
            </a:pPr>
            <a:r>
              <a:rPr lang="en-US" dirty="0" smtClean="0">
                <a:latin typeface="Arial Narrow" panose="020B0606020202030204" pitchFamily="34" charset="0"/>
                <a:cs typeface="Arial" panose="020B0604020202020204" pitchFamily="34" charset="0"/>
              </a:rPr>
              <a:t> Print </a:t>
            </a:r>
            <a:r>
              <a:rPr lang="en-US" dirty="0">
                <a:latin typeface="Arial Narrow" panose="020B0606020202030204" pitchFamily="34" charset="0"/>
                <a:cs typeface="Arial" panose="020B0604020202020204" pitchFamily="34" charset="0"/>
              </a:rPr>
              <a:t>pre-census publicity in applicable languages</a:t>
            </a:r>
          </a:p>
          <a:p>
            <a:pPr marL="219456" lvl="3" indent="-219456">
              <a:spcAft>
                <a:spcPts val="600"/>
              </a:spcAft>
              <a:buFont typeface="Arial" panose="020B0604020202020204" pitchFamily="34" charset="0"/>
              <a:buChar char="•"/>
            </a:pPr>
            <a:r>
              <a:rPr lang="en-US" dirty="0" smtClean="0">
                <a:latin typeface="Arial Narrow" panose="020B0606020202030204" pitchFamily="34" charset="0"/>
                <a:cs typeface="Arial" panose="020B0604020202020204" pitchFamily="34" charset="0"/>
              </a:rPr>
              <a:t> Have </a:t>
            </a:r>
            <a:r>
              <a:rPr lang="en-US" dirty="0">
                <a:latin typeface="Arial Narrow" panose="020B0606020202030204" pitchFamily="34" charset="0"/>
                <a:cs typeface="Arial" panose="020B0604020202020204" pitchFamily="34" charset="0"/>
              </a:rPr>
              <a:t>all enumerators carry a copy of alternate language material. </a:t>
            </a:r>
          </a:p>
        </p:txBody>
      </p:sp>
      <p:sp>
        <p:nvSpPr>
          <p:cNvPr id="5" name="Rectangle 2"/>
          <p:cNvSpPr txBox="1">
            <a:spLocks noChangeArrowheads="1"/>
          </p:cNvSpPr>
          <p:nvPr/>
        </p:nvSpPr>
        <p:spPr>
          <a:xfrm>
            <a:off x="685577" y="228600"/>
            <a:ext cx="7772251" cy="714375"/>
          </a:xfrm>
          <a:prstGeom prst="rect">
            <a:avLst/>
          </a:prstGeom>
        </p:spPr>
        <p:txBody>
          <a:bodyPr/>
          <a:lstStyle>
            <a:lvl1pPr algn="l" defTabSz="914400" rtl="0" eaLnBrk="1" latinLnBrk="0" hangingPunct="1">
              <a:spcBef>
                <a:spcPct val="0"/>
              </a:spcBef>
              <a:buNone/>
              <a:defRPr sz="3600" kern="1200" baseline="0">
                <a:solidFill>
                  <a:srgbClr val="00B050"/>
                </a:solidFill>
                <a:latin typeface="Britannic Bold" panose="020B0903060703020204" pitchFamily="34" charset="0"/>
                <a:ea typeface="+mj-ea"/>
                <a:cs typeface="Tahoma" panose="020B0604030504040204" pitchFamily="34" charset="0"/>
              </a:defRPr>
            </a:lvl1pPr>
          </a:lstStyle>
          <a:p>
            <a:pPr algn="ctr"/>
            <a:r>
              <a:rPr lang="en-US" sz="3200" b="1" dirty="0" smtClean="0">
                <a:solidFill>
                  <a:schemeClr val="tx1"/>
                </a:solidFill>
                <a:latin typeface="Arial Narrow" panose="020B0606020202030204" pitchFamily="34" charset="0"/>
                <a:cs typeface="Arial" panose="020B0604020202020204" pitchFamily="34" charset="0"/>
              </a:rPr>
              <a:t>Prepare Materials in Other Languages</a:t>
            </a:r>
            <a:endParaRPr lang="en-US" sz="3200" b="1" dirty="0">
              <a:solidFill>
                <a:schemeClr val="tx1"/>
              </a:solidFill>
              <a:latin typeface="Arial Narrow" panose="020B0606020202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42275022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685800" y="228600"/>
            <a:ext cx="7772400" cy="609600"/>
          </a:xfrm>
        </p:spPr>
        <p:txBody>
          <a:bodyPr/>
          <a:lstStyle/>
          <a:p>
            <a:r>
              <a:rPr lang="en-US" dirty="0" smtClean="0">
                <a:latin typeface="Arial Narrow" panose="020B0606020202030204" pitchFamily="34" charset="0"/>
              </a:rPr>
              <a:t>Print </a:t>
            </a:r>
            <a:r>
              <a:rPr lang="en-US" dirty="0">
                <a:latin typeface="Arial Narrow" panose="020B0606020202030204" pitchFamily="34" charset="0"/>
              </a:rPr>
              <a:t>and </a:t>
            </a:r>
            <a:r>
              <a:rPr lang="en-US" dirty="0" smtClean="0">
                <a:latin typeface="Arial Narrow" panose="020B0606020202030204" pitchFamily="34" charset="0"/>
              </a:rPr>
              <a:t>Prepare Field Enumeration Sheet</a:t>
            </a:r>
            <a:endParaRPr lang="en-US" dirty="0">
              <a:latin typeface="Arial Narrow" panose="020B0606020202030204" pitchFamily="34" charset="0"/>
            </a:endParaRPr>
          </a:p>
        </p:txBody>
      </p:sp>
      <p:sp>
        <p:nvSpPr>
          <p:cNvPr id="4" name="Rectangle 3"/>
          <p:cNvSpPr/>
          <p:nvPr/>
        </p:nvSpPr>
        <p:spPr>
          <a:xfrm>
            <a:off x="685800" y="1351280"/>
            <a:ext cx="7772400" cy="2616101"/>
          </a:xfrm>
          <a:prstGeom prst="rect">
            <a:avLst/>
          </a:prstGeom>
        </p:spPr>
        <p:txBody>
          <a:bodyPr wrap="square">
            <a:spAutoFit/>
          </a:bodyPr>
          <a:lstStyle/>
          <a:p>
            <a:pPr>
              <a:spcAft>
                <a:spcPts val="600"/>
              </a:spcAft>
            </a:pPr>
            <a:r>
              <a:rPr lang="en-US" dirty="0">
                <a:latin typeface="Arial Narrow" panose="020B0606020202030204" pitchFamily="34" charset="0"/>
              </a:rPr>
              <a:t>The Administrator needs to know, and be familiar with, all census forms.  OFM paper forms must be used and can be found on our website </a:t>
            </a:r>
            <a:r>
              <a:rPr lang="en-US" dirty="0" smtClean="0">
                <a:latin typeface="Arial Narrow" panose="020B0606020202030204" pitchFamily="34" charset="0"/>
              </a:rPr>
              <a:t>at: </a:t>
            </a:r>
            <a:r>
              <a:rPr lang="en-US" dirty="0" smtClean="0">
                <a:latin typeface="Arial Narrow" panose="020B0606020202030204" pitchFamily="34" charset="0"/>
                <a:hlinkClick r:id="rId4"/>
              </a:rPr>
              <a:t>http</a:t>
            </a:r>
            <a:r>
              <a:rPr lang="en-US" dirty="0">
                <a:latin typeface="Arial Narrow" panose="020B0606020202030204" pitchFamily="34" charset="0"/>
                <a:hlinkClick r:id="rId4"/>
              </a:rPr>
              <a:t>://</a:t>
            </a:r>
            <a:r>
              <a:rPr lang="en-US" dirty="0" smtClean="0">
                <a:latin typeface="Arial Narrow" panose="020B0606020202030204" pitchFamily="34" charset="0"/>
                <a:hlinkClick r:id="rId4"/>
              </a:rPr>
              <a:t>www.ofm.wa.gov/pop/annex/forms/default.asp</a:t>
            </a:r>
            <a:endParaRPr lang="en-US" dirty="0" smtClean="0">
              <a:latin typeface="Arial Narrow" panose="020B0606020202030204" pitchFamily="34" charset="0"/>
            </a:endParaRPr>
          </a:p>
          <a:p>
            <a:pPr>
              <a:spcAft>
                <a:spcPts val="600"/>
              </a:spcAft>
            </a:pPr>
            <a:r>
              <a:rPr lang="en-US" dirty="0" smtClean="0">
                <a:latin typeface="Arial Narrow" panose="020B0606020202030204" pitchFamily="34" charset="0"/>
              </a:rPr>
              <a:t>For enumeration you need OFM Census Sheet A – Field Enumeration Sheet</a:t>
            </a:r>
          </a:p>
          <a:p>
            <a:pPr marL="219456" lvl="2" indent="-219456">
              <a:spcAft>
                <a:spcPts val="600"/>
              </a:spcAft>
              <a:buFont typeface="Arial" panose="020B0604020202020204" pitchFamily="34" charset="0"/>
              <a:buChar char="•"/>
            </a:pPr>
            <a:r>
              <a:rPr lang="en-US" dirty="0" smtClean="0">
                <a:latin typeface="Arial Narrow" panose="020B0606020202030204" pitchFamily="34" charset="0"/>
              </a:rPr>
              <a:t>Pre-enter the city/town name and year or ordinance number only.</a:t>
            </a:r>
          </a:p>
          <a:p>
            <a:pPr marL="219456" lvl="2" indent="-219456">
              <a:spcAft>
                <a:spcPts val="600"/>
              </a:spcAft>
              <a:buFont typeface="Arial" panose="020B0604020202020204" pitchFamily="34" charset="0"/>
              <a:buChar char="•"/>
            </a:pPr>
            <a:r>
              <a:rPr lang="en-US" dirty="0" smtClean="0">
                <a:latin typeface="Arial Narrow" panose="020B0606020202030204" pitchFamily="34" charset="0"/>
              </a:rPr>
              <a:t>Need </a:t>
            </a:r>
            <a:r>
              <a:rPr lang="en-US" dirty="0">
                <a:latin typeface="Arial Narrow" panose="020B0606020202030204" pitchFamily="34" charset="0"/>
              </a:rPr>
              <a:t>one sheet per housing </a:t>
            </a:r>
            <a:r>
              <a:rPr lang="en-US" dirty="0" smtClean="0">
                <a:latin typeface="Arial Narrow" panose="020B0606020202030204" pitchFamily="34" charset="0"/>
              </a:rPr>
              <a:t>unit, whether </a:t>
            </a:r>
            <a:r>
              <a:rPr lang="en-US" dirty="0">
                <a:latin typeface="Arial Narrow" panose="020B0606020202030204" pitchFamily="34" charset="0"/>
              </a:rPr>
              <a:t>occupied or vacant</a:t>
            </a:r>
          </a:p>
          <a:p>
            <a:pPr marL="219456" lvl="2" indent="-219456">
              <a:spcAft>
                <a:spcPts val="600"/>
              </a:spcAft>
              <a:buFont typeface="Arial" panose="020B0604020202020204" pitchFamily="34" charset="0"/>
              <a:buChar char="•"/>
            </a:pPr>
            <a:r>
              <a:rPr lang="en-US" dirty="0" smtClean="0">
                <a:latin typeface="Arial Narrow" panose="020B0606020202030204" pitchFamily="34" charset="0"/>
              </a:rPr>
              <a:t>Do not use any electronic means to collect and store name and address information. Confidentiality cannot be guaranteed.</a:t>
            </a:r>
          </a:p>
        </p:txBody>
      </p:sp>
      <p:sp>
        <p:nvSpPr>
          <p:cNvPr id="2" name="Slide Number Placeholder 1"/>
          <p:cNvSpPr>
            <a:spLocks noGrp="1"/>
          </p:cNvSpPr>
          <p:nvPr>
            <p:ph type="sldNum" sz="quarter" idx="12"/>
          </p:nvPr>
        </p:nvSpPr>
        <p:spPr/>
        <p:txBody>
          <a:bodyPr/>
          <a:lstStyle/>
          <a:p>
            <a:fld id="{1D7F1ABF-CE35-4BF2-A2ED-4F50B5C41B28}" type="slidenum">
              <a:rPr lang="en-US" smtClean="0">
                <a:cs typeface="Arial" panose="020B0604020202020204" pitchFamily="34" charset="0"/>
              </a:rPr>
              <a:pPr/>
              <a:t>31</a:t>
            </a:fld>
            <a:endParaRPr lang="en-US" dirty="0">
              <a:cs typeface="Arial" panose="020B0604020202020204" pitchFamily="34" charset="0"/>
            </a:endParaRPr>
          </a:p>
        </p:txBody>
      </p:sp>
    </p:spTree>
    <p:custDataLst>
      <p:tags r:id="rId1"/>
    </p:custDataLst>
    <p:extLst>
      <p:ext uri="{BB962C8B-B14F-4D97-AF65-F5344CB8AC3E}">
        <p14:creationId xmlns:p14="http://schemas.microsoft.com/office/powerpoint/2010/main" val="2151070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32</a:t>
            </a:fld>
            <a:endParaRPr lang="en-US" dirty="0"/>
          </a:p>
        </p:txBody>
      </p:sp>
      <p:sp>
        <p:nvSpPr>
          <p:cNvPr id="3" name="Text Placeholder 2"/>
          <p:cNvSpPr>
            <a:spLocks noGrp="1"/>
          </p:cNvSpPr>
          <p:nvPr>
            <p:ph type="body" sz="quarter" idx="13"/>
          </p:nvPr>
        </p:nvSpPr>
        <p:spPr>
          <a:xfrm>
            <a:off x="685800" y="1097280"/>
            <a:ext cx="7772400" cy="5364480"/>
          </a:xfrm>
        </p:spPr>
        <p:txBody>
          <a:bodyPr/>
          <a:lstStyle/>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When a group of unrelated persons live together in a facility, such a living arrangement  is called group quarters (GQ).  Examples of GQ’s include: military barracks, and student dorms. For more details on GQ definitions, please go to the enumerator training.  </a:t>
            </a:r>
            <a:endParaRPr lang="en-US" sz="1800" dirty="0">
              <a:latin typeface="Arial Narrow" panose="020B0606020202030204" pitchFamily="34" charset="0"/>
            </a:endParaRP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The administrator should  locate such facilities prior to the start of the </a:t>
            </a:r>
            <a:r>
              <a:rPr lang="en-US" sz="1800" dirty="0">
                <a:latin typeface="Arial Narrow" panose="020B0606020202030204" pitchFamily="34" charset="0"/>
              </a:rPr>
              <a:t>census, preferably </a:t>
            </a:r>
            <a:r>
              <a:rPr lang="en-US" sz="1800" dirty="0" smtClean="0">
                <a:latin typeface="Arial Narrow" panose="020B0606020202030204" pitchFamily="34" charset="0"/>
              </a:rPr>
              <a:t>during the field check of the master control map.</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Then contact the facility and ask them </a:t>
            </a:r>
            <a:r>
              <a:rPr lang="en-US" sz="1800" dirty="0">
                <a:latin typeface="Arial Narrow" panose="020B0606020202030204" pitchFamily="34" charset="0"/>
              </a:rPr>
              <a:t>to prepare a list of all residents as of April 1</a:t>
            </a:r>
            <a:r>
              <a:rPr lang="en-US" sz="1800" baseline="30000" dirty="0">
                <a:latin typeface="Arial Narrow" panose="020B0606020202030204" pitchFamily="34" charset="0"/>
              </a:rPr>
              <a:t>st</a:t>
            </a:r>
            <a:r>
              <a:rPr lang="en-US" sz="1800" dirty="0">
                <a:latin typeface="Arial Narrow" panose="020B0606020202030204" pitchFamily="34" charset="0"/>
              </a:rPr>
              <a:t> (for a city census) or as of </a:t>
            </a:r>
            <a:r>
              <a:rPr lang="en-US" sz="1800" dirty="0" smtClean="0">
                <a:latin typeface="Arial Narrow" panose="020B0606020202030204" pitchFamily="34" charset="0"/>
              </a:rPr>
              <a:t>an </a:t>
            </a:r>
            <a:r>
              <a:rPr lang="en-US" sz="1800" dirty="0">
                <a:latin typeface="Arial Narrow" panose="020B0606020202030204" pitchFamily="34" charset="0"/>
              </a:rPr>
              <a:t>annexation effective </a:t>
            </a:r>
            <a:r>
              <a:rPr lang="en-US" sz="1800" dirty="0" smtClean="0">
                <a:latin typeface="Arial Narrow" panose="020B0606020202030204" pitchFamily="34" charset="0"/>
              </a:rPr>
              <a:t>date.  Ask them to include the facilities</a:t>
            </a:r>
            <a:r>
              <a:rPr lang="en-US" sz="1800" dirty="0">
                <a:latin typeface="Arial Narrow" panose="020B0606020202030204" pitchFamily="34" charset="0"/>
              </a:rPr>
              <a:t>' administrator’s name and phone number.</a:t>
            </a:r>
            <a:endParaRPr lang="en-US" sz="1800" dirty="0" smtClean="0">
              <a:latin typeface="Arial Narrow" panose="020B0606020202030204" pitchFamily="34" charset="0"/>
            </a:endParaRP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The </a:t>
            </a:r>
            <a:r>
              <a:rPr lang="en-US" sz="1800" dirty="0">
                <a:latin typeface="Arial Narrow" panose="020B0606020202030204" pitchFamily="34" charset="0"/>
              </a:rPr>
              <a:t>enumerator will pick up the list of residents as he/she works the block the group quarter </a:t>
            </a:r>
            <a:r>
              <a:rPr lang="en-US" sz="1800" dirty="0" smtClean="0">
                <a:latin typeface="Arial Narrow" panose="020B0606020202030204" pitchFamily="34" charset="0"/>
              </a:rPr>
              <a:t>facility is </a:t>
            </a:r>
            <a:r>
              <a:rPr lang="en-US" sz="1800" dirty="0">
                <a:latin typeface="Arial Narrow" panose="020B0606020202030204" pitchFamily="34" charset="0"/>
              </a:rPr>
              <a:t>located in</a:t>
            </a:r>
            <a:r>
              <a:rPr lang="en-US" sz="1800" dirty="0" smtClean="0">
                <a:latin typeface="Arial Narrow" panose="020B0606020202030204" pitchFamily="34" charset="0"/>
              </a:rPr>
              <a:t>. </a:t>
            </a:r>
          </a:p>
          <a:p>
            <a:pPr marL="55562" indent="0">
              <a:lnSpc>
                <a:spcPct val="100000"/>
              </a:lnSpc>
              <a:buNone/>
            </a:pPr>
            <a:endParaRPr lang="en-US" dirty="0"/>
          </a:p>
        </p:txBody>
      </p:sp>
      <p:sp>
        <p:nvSpPr>
          <p:cNvPr id="4" name="Text Placeholder 3"/>
          <p:cNvSpPr>
            <a:spLocks noGrp="1"/>
          </p:cNvSpPr>
          <p:nvPr>
            <p:ph type="body" sz="quarter" idx="14"/>
          </p:nvPr>
        </p:nvSpPr>
        <p:spPr>
          <a:xfrm>
            <a:off x="685800" y="228600"/>
            <a:ext cx="7772400" cy="655320"/>
          </a:xfrm>
        </p:spPr>
        <p:txBody>
          <a:bodyPr/>
          <a:lstStyle/>
          <a:p>
            <a:r>
              <a:rPr lang="en-US" dirty="0" smtClean="0">
                <a:latin typeface="Arial Narrow" panose="020B0606020202030204" pitchFamily="34" charset="0"/>
              </a:rPr>
              <a:t>Contact </a:t>
            </a:r>
            <a:r>
              <a:rPr lang="en-US" dirty="0">
                <a:latin typeface="Arial Narrow" panose="020B0606020202030204" pitchFamily="34" charset="0"/>
              </a:rPr>
              <a:t>Group Quarter Facilities</a:t>
            </a:r>
          </a:p>
          <a:p>
            <a:pPr marL="219456" indent="-219456">
              <a:spcBef>
                <a:spcPts val="0"/>
              </a:spcBef>
              <a:spcAft>
                <a:spcPts val="600"/>
              </a:spcAft>
            </a:pPr>
            <a:endParaRPr lang="en-US" dirty="0"/>
          </a:p>
        </p:txBody>
      </p:sp>
    </p:spTree>
    <p:custDataLst>
      <p:tags r:id="rId1"/>
    </p:custDataLst>
    <p:extLst>
      <p:ext uri="{BB962C8B-B14F-4D97-AF65-F5344CB8AC3E}">
        <p14:creationId xmlns:p14="http://schemas.microsoft.com/office/powerpoint/2010/main" val="33189088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33</a:t>
            </a:fld>
            <a:endParaRPr lang="en-US" dirty="0"/>
          </a:p>
        </p:txBody>
      </p:sp>
      <p:sp>
        <p:nvSpPr>
          <p:cNvPr id="5" name="Rectangle 2"/>
          <p:cNvSpPr txBox="1">
            <a:spLocks noChangeArrowheads="1"/>
          </p:cNvSpPr>
          <p:nvPr/>
        </p:nvSpPr>
        <p:spPr>
          <a:xfrm>
            <a:off x="685577" y="39414"/>
            <a:ext cx="7772400" cy="1038225"/>
          </a:xfrm>
          <a:prstGeom prst="rect">
            <a:avLst/>
          </a:prstGeom>
        </p:spPr>
        <p:txBody>
          <a:bodyPr/>
          <a:lstStyle>
            <a:lvl1pPr algn="l" defTabSz="914400" rtl="0" eaLnBrk="1" latinLnBrk="0" hangingPunct="1">
              <a:spcBef>
                <a:spcPct val="0"/>
              </a:spcBef>
              <a:buNone/>
              <a:defRPr sz="3600" kern="1200" baseline="0">
                <a:solidFill>
                  <a:srgbClr val="00B050"/>
                </a:solidFill>
                <a:latin typeface="Britannic Bold" panose="020B0903060703020204" pitchFamily="34" charset="0"/>
                <a:ea typeface="+mj-ea"/>
                <a:cs typeface="Tahoma" panose="020B0604030504040204" pitchFamily="34" charset="0"/>
              </a:defRPr>
            </a:lvl1pPr>
          </a:lstStyle>
          <a:p>
            <a:pPr algn="ctr"/>
            <a:r>
              <a:rPr lang="en-US" sz="3200" b="1" dirty="0" smtClean="0">
                <a:solidFill>
                  <a:schemeClr val="tx1"/>
                </a:solidFill>
                <a:latin typeface="Arial Narrow" panose="020B0606020202030204" pitchFamily="34" charset="0"/>
                <a:cs typeface="Arial" panose="020B0604020202020204" pitchFamily="34" charset="0"/>
              </a:rPr>
              <a:t>Contact Large Multi-Unit Structures and </a:t>
            </a:r>
            <a:r>
              <a:rPr lang="en-US" sz="3200" b="1" dirty="0" smtClean="0">
                <a:solidFill>
                  <a:srgbClr val="FF00FF"/>
                </a:solidFill>
                <a:latin typeface="Arial Narrow" panose="020B0606020202030204" pitchFamily="34" charset="0"/>
                <a:cs typeface="Arial" panose="020B0604020202020204" pitchFamily="34" charset="0"/>
              </a:rPr>
              <a:t/>
            </a:r>
            <a:br>
              <a:rPr lang="en-US" sz="3200" b="1" dirty="0" smtClean="0">
                <a:solidFill>
                  <a:srgbClr val="FF00FF"/>
                </a:solidFill>
                <a:latin typeface="Arial Narrow" panose="020B0606020202030204" pitchFamily="34" charset="0"/>
                <a:cs typeface="Arial" panose="020B0604020202020204" pitchFamily="34" charset="0"/>
              </a:rPr>
            </a:br>
            <a:r>
              <a:rPr lang="en-US" sz="3200" b="1" dirty="0" smtClean="0">
                <a:solidFill>
                  <a:schemeClr val="tx1"/>
                </a:solidFill>
                <a:latin typeface="Arial Narrow" panose="020B0606020202030204" pitchFamily="34" charset="0"/>
                <a:cs typeface="Arial" panose="020B0604020202020204" pitchFamily="34" charset="0"/>
              </a:rPr>
              <a:t>Gated Communities</a:t>
            </a:r>
            <a:endParaRPr lang="en-US" sz="3200" b="1" dirty="0">
              <a:solidFill>
                <a:schemeClr val="tx1"/>
              </a:solidFill>
              <a:latin typeface="Arial Narrow" panose="020B0606020202030204" pitchFamily="34" charset="0"/>
              <a:cs typeface="Arial" panose="020B0604020202020204" pitchFamily="34" charset="0"/>
            </a:endParaRPr>
          </a:p>
        </p:txBody>
      </p:sp>
      <p:sp>
        <p:nvSpPr>
          <p:cNvPr id="6" name="Rectangle 3"/>
          <p:cNvSpPr>
            <a:spLocks noGrp="1" noChangeArrowheads="1"/>
          </p:cNvSpPr>
          <p:nvPr>
            <p:ph type="body" idx="4294967295"/>
          </p:nvPr>
        </p:nvSpPr>
        <p:spPr>
          <a:xfrm>
            <a:off x="685800" y="1463040"/>
            <a:ext cx="7772400" cy="4876800"/>
          </a:xfrm>
          <a:prstGeom prst="rect">
            <a:avLst/>
          </a:prstGeom>
        </p:spPr>
        <p:txBody>
          <a:bodyPr/>
          <a:lstStyle/>
          <a:p>
            <a:pPr marL="0" indent="0" eaLnBrk="1" hangingPunct="1">
              <a:lnSpc>
                <a:spcPct val="100000"/>
              </a:lnSpc>
              <a:spcBef>
                <a:spcPts val="0"/>
              </a:spcBef>
              <a:spcAft>
                <a:spcPts val="600"/>
              </a:spcAft>
              <a:buNone/>
            </a:pPr>
            <a:r>
              <a:rPr lang="en-US" sz="1800" dirty="0" smtClean="0">
                <a:latin typeface="Arial Narrow" panose="020B0606020202030204" pitchFamily="34" charset="0"/>
                <a:cs typeface="Arial" panose="020B0604020202020204" pitchFamily="34" charset="0"/>
              </a:rPr>
              <a:t>All large multi-unit structures should be contacted, preferably prior to the census.</a:t>
            </a:r>
            <a:endParaRPr lang="en-US" sz="1800" dirty="0">
              <a:latin typeface="Arial Narrow" panose="020B0606020202030204" pitchFamily="34" charset="0"/>
              <a:cs typeface="Arial" panose="020B0604020202020204" pitchFamily="34" charset="0"/>
            </a:endParaRPr>
          </a:p>
          <a:p>
            <a:pPr marL="219456" lvl="1" indent="-219456" eaLnBrk="1" hangingPunct="1">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Contact the appropriate management.</a:t>
            </a:r>
          </a:p>
          <a:p>
            <a:pPr marL="219456" lvl="2" indent="-219456" eaLnBrk="1" hangingPunct="1">
              <a:lnSpc>
                <a:spcPct val="100000"/>
              </a:lnSpc>
              <a:spcBef>
                <a:spcPts val="0"/>
              </a:spcBef>
              <a:spcAft>
                <a:spcPts val="600"/>
              </a:spcAft>
            </a:pPr>
            <a:r>
              <a:rPr lang="en-US" sz="1800" dirty="0" smtClean="0">
                <a:latin typeface="Arial Narrow" panose="020B0606020202030204" pitchFamily="34" charset="0"/>
                <a:cs typeface="Arial" panose="020B0604020202020204" pitchFamily="34" charset="0"/>
              </a:rPr>
              <a:t>Explain census activities.</a:t>
            </a:r>
          </a:p>
          <a:p>
            <a:pPr marL="219456" lvl="2" indent="-219456">
              <a:lnSpc>
                <a:spcPct val="100000"/>
              </a:lnSpc>
              <a:spcBef>
                <a:spcPts val="0"/>
              </a:spcBef>
              <a:spcAft>
                <a:spcPts val="600"/>
              </a:spcAft>
            </a:pPr>
            <a:r>
              <a:rPr lang="en-US" sz="1800" dirty="0">
                <a:latin typeface="Arial Narrow" panose="020B0606020202030204" pitchFamily="34" charset="0"/>
                <a:cs typeface="Arial" panose="020B0604020202020204" pitchFamily="34" charset="0"/>
              </a:rPr>
              <a:t>Ask that a list of vacancies be prepared for the approximate date the enumerators are scheduled to come through the block.</a:t>
            </a:r>
          </a:p>
          <a:p>
            <a:pPr marL="219456" lvl="2" indent="-219456" eaLnBrk="1" hangingPunct="1">
              <a:lnSpc>
                <a:spcPct val="100000"/>
              </a:lnSpc>
              <a:spcBef>
                <a:spcPts val="0"/>
              </a:spcBef>
              <a:spcAft>
                <a:spcPts val="600"/>
              </a:spcAft>
            </a:pPr>
            <a:r>
              <a:rPr lang="en-US" sz="1800" dirty="0" smtClean="0">
                <a:latin typeface="Arial Narrow" panose="020B0606020202030204" pitchFamily="34" charset="0"/>
                <a:cs typeface="Arial" panose="020B0604020202020204" pitchFamily="34" charset="0"/>
              </a:rPr>
              <a:t>Explain the difference between “occupied” and “rented”.</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You can never share the census information with the managers under any circumstance. </a:t>
            </a:r>
          </a:p>
          <a:p>
            <a:pPr marL="0" indent="0">
              <a:lnSpc>
                <a:spcPct val="100000"/>
              </a:lnSpc>
              <a:spcBef>
                <a:spcPts val="0"/>
              </a:spcBef>
              <a:spcAft>
                <a:spcPts val="600"/>
              </a:spcAft>
              <a:buNone/>
              <a:defRPr/>
            </a:pPr>
            <a:r>
              <a:rPr lang="en-US" sz="1800" dirty="0">
                <a:latin typeface="Arial Narrow" panose="020B0606020202030204" pitchFamily="34" charset="0"/>
                <a:cs typeface="Arial" panose="020B0604020202020204" pitchFamily="34" charset="0"/>
              </a:rPr>
              <a:t>For gated communities, make arrangements to get in over a certain period to complete the census.</a:t>
            </a:r>
          </a:p>
          <a:p>
            <a:pPr marL="0" lvl="0" indent="0">
              <a:lnSpc>
                <a:spcPct val="100000"/>
              </a:lnSpc>
              <a:spcBef>
                <a:spcPts val="0"/>
              </a:spcBef>
              <a:spcAft>
                <a:spcPts val="600"/>
              </a:spcAft>
              <a:buNone/>
              <a:defRPr/>
            </a:pPr>
            <a:endParaRPr lang="en-US" sz="1800" dirty="0">
              <a:latin typeface="Arial Narrow" panose="020B0606020202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4439805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828B9B9-94B1-43DA-8DD2-0172B842DED6}" type="slidenum">
              <a:rPr lang="en-US" smtClean="0"/>
              <a:pPr>
                <a:defRPr/>
              </a:pPr>
              <a:t>34</a:t>
            </a:fld>
            <a:endParaRPr lang="en-US" dirty="0"/>
          </a:p>
        </p:txBody>
      </p:sp>
      <p:sp>
        <p:nvSpPr>
          <p:cNvPr id="5" name="Text Placeholder 4"/>
          <p:cNvSpPr>
            <a:spLocks noGrp="1"/>
          </p:cNvSpPr>
          <p:nvPr>
            <p:ph type="body" sz="quarter" idx="13"/>
          </p:nvPr>
        </p:nvSpPr>
        <p:spPr>
          <a:xfrm>
            <a:off x="685800" y="1097280"/>
            <a:ext cx="7772400" cy="4663440"/>
          </a:xfrm>
        </p:spPr>
        <p:txBody>
          <a:bodyPr>
            <a:normAutofit/>
          </a:bodyPr>
          <a:lstStyle/>
          <a:p>
            <a:pPr marL="342900" indent="-342900">
              <a:lnSpc>
                <a:spcPct val="100000"/>
              </a:lnSpc>
              <a:spcBef>
                <a:spcPts val="0"/>
              </a:spcBef>
              <a:spcAft>
                <a:spcPts val="600"/>
              </a:spcAft>
              <a:buFont typeface="+mj-lt"/>
              <a:buAutoNum type="arabicPeriod"/>
            </a:pPr>
            <a:r>
              <a:rPr lang="en-US" sz="1800" dirty="0" smtClean="0">
                <a:latin typeface="Arial Narrow" panose="020B0606020202030204" pitchFamily="34" charset="0"/>
              </a:rPr>
              <a:t>Contact Shelters/Youth homes/ Hotels Motels in advance</a:t>
            </a:r>
          </a:p>
          <a:p>
            <a:pPr marL="438912" indent="-219456">
              <a:lnSpc>
                <a:spcPct val="100000"/>
              </a:lnSpc>
              <a:spcBef>
                <a:spcPts val="0"/>
              </a:spcBef>
              <a:spcAft>
                <a:spcPts val="600"/>
              </a:spcAft>
              <a:buSzPct val="75000"/>
              <a:buFont typeface="Courier New" panose="02070309020205020404" pitchFamily="49" charset="0"/>
              <a:buChar char="o"/>
            </a:pPr>
            <a:r>
              <a:rPr lang="en-US" sz="1800" dirty="0">
                <a:latin typeface="Arial Narrow" panose="020B0606020202030204" pitchFamily="34" charset="0"/>
              </a:rPr>
              <a:t>Contact the managers and tell them about the census and its purpose </a:t>
            </a:r>
          </a:p>
          <a:p>
            <a:pPr marL="438912" indent="-219456">
              <a:lnSpc>
                <a:spcPct val="100000"/>
              </a:lnSpc>
              <a:spcBef>
                <a:spcPts val="0"/>
              </a:spcBef>
              <a:spcAft>
                <a:spcPts val="600"/>
              </a:spcAft>
              <a:buSzPct val="75000"/>
              <a:buFont typeface="Courier New" panose="02070309020205020404" pitchFamily="49" charset="0"/>
              <a:buChar char="o"/>
            </a:pPr>
            <a:r>
              <a:rPr lang="en-US" sz="1800" dirty="0" smtClean="0">
                <a:latin typeface="Arial Narrow" panose="020B0606020202030204" pitchFamily="34" charset="0"/>
              </a:rPr>
              <a:t>Let </a:t>
            </a:r>
            <a:r>
              <a:rPr lang="en-US" sz="1800" dirty="0">
                <a:latin typeface="Arial Narrow" panose="020B0606020202030204" pitchFamily="34" charset="0"/>
              </a:rPr>
              <a:t>them know </a:t>
            </a:r>
            <a:r>
              <a:rPr lang="en-US" sz="1800" dirty="0" smtClean="0">
                <a:latin typeface="Arial Narrow" panose="020B0606020202030204" pitchFamily="34" charset="0"/>
              </a:rPr>
              <a:t>the dates when enumerators </a:t>
            </a:r>
            <a:r>
              <a:rPr lang="en-US" sz="1800" dirty="0">
                <a:latin typeface="Arial Narrow" panose="020B0606020202030204" pitchFamily="34" charset="0"/>
              </a:rPr>
              <a:t>are </a:t>
            </a:r>
            <a:r>
              <a:rPr lang="en-US" sz="1800" dirty="0" smtClean="0">
                <a:latin typeface="Arial Narrow" panose="020B0606020202030204" pitchFamily="34" charset="0"/>
              </a:rPr>
              <a:t>coming.</a:t>
            </a:r>
          </a:p>
          <a:p>
            <a:pPr marL="438912" indent="-219456">
              <a:lnSpc>
                <a:spcPct val="100000"/>
              </a:lnSpc>
              <a:spcBef>
                <a:spcPts val="0"/>
              </a:spcBef>
              <a:spcAft>
                <a:spcPts val="600"/>
              </a:spcAft>
              <a:buSzPct val="75000"/>
              <a:buFont typeface="Courier New" panose="02070309020205020404" pitchFamily="49" charset="0"/>
              <a:buChar char="o"/>
            </a:pPr>
            <a:r>
              <a:rPr lang="en-US" sz="1800" dirty="0" smtClean="0">
                <a:latin typeface="Arial Narrow" panose="020B0606020202030204" pitchFamily="34" charset="0"/>
              </a:rPr>
              <a:t>Ask them to be prepared to provide housing and resident information</a:t>
            </a:r>
          </a:p>
          <a:p>
            <a:pPr marL="438912" lvl="3" indent="-219456">
              <a:lnSpc>
                <a:spcPct val="100000"/>
              </a:lnSpc>
              <a:spcBef>
                <a:spcPts val="0"/>
              </a:spcBef>
              <a:spcAft>
                <a:spcPts val="600"/>
              </a:spcAft>
              <a:buSzPct val="75000"/>
              <a:buFont typeface="Courier New" panose="02070309020205020404" pitchFamily="49" charset="0"/>
              <a:buChar char="o"/>
            </a:pPr>
            <a:r>
              <a:rPr lang="en-US" sz="1800" dirty="0" smtClean="0">
                <a:latin typeface="Arial Narrow" panose="020B0606020202030204" pitchFamily="34" charset="0"/>
              </a:rPr>
              <a:t>Shelters for abused women may not be willing to give names. In these cases, mark “Refused”.</a:t>
            </a:r>
          </a:p>
          <a:p>
            <a:pPr marL="438912" lvl="3" indent="-219456">
              <a:lnSpc>
                <a:spcPct val="100000"/>
              </a:lnSpc>
              <a:spcBef>
                <a:spcPts val="0"/>
              </a:spcBef>
              <a:spcAft>
                <a:spcPts val="600"/>
              </a:spcAft>
              <a:buSzPct val="75000"/>
              <a:buFont typeface="Courier New" panose="02070309020205020404" pitchFamily="49" charset="0"/>
              <a:buChar char="o"/>
            </a:pPr>
            <a:r>
              <a:rPr lang="en-US" sz="1800" dirty="0" smtClean="0">
                <a:latin typeface="Arial Narrow" panose="020B0606020202030204" pitchFamily="34" charset="0"/>
              </a:rPr>
              <a:t>Juvenile group homes are not allowed by law to give names. Be sure to get counts per unit.</a:t>
            </a:r>
          </a:p>
          <a:p>
            <a:pPr marL="438912" lvl="3" indent="-219456">
              <a:lnSpc>
                <a:spcPct val="100000"/>
              </a:lnSpc>
              <a:spcBef>
                <a:spcPts val="0"/>
              </a:spcBef>
              <a:spcAft>
                <a:spcPts val="600"/>
              </a:spcAft>
              <a:buSzPct val="75000"/>
              <a:buFont typeface="Courier New" panose="02070309020205020404" pitchFamily="49" charset="0"/>
              <a:buChar char="o"/>
            </a:pPr>
            <a:r>
              <a:rPr lang="en-US" sz="1800" dirty="0" smtClean="0">
                <a:latin typeface="Arial Narrow" panose="020B0606020202030204" pitchFamily="34" charset="0"/>
              </a:rPr>
              <a:t>Hotels/motels may have units that can be counted as housing units</a:t>
            </a:r>
          </a:p>
          <a:p>
            <a:pPr marL="342900" indent="-342900">
              <a:lnSpc>
                <a:spcPct val="100000"/>
              </a:lnSpc>
              <a:spcBef>
                <a:spcPts val="0"/>
              </a:spcBef>
              <a:spcAft>
                <a:spcPts val="600"/>
              </a:spcAft>
              <a:buFont typeface="+mj-lt"/>
              <a:buAutoNum type="arabicPeriod" startAt="2"/>
            </a:pPr>
            <a:r>
              <a:rPr lang="en-US" sz="1800" dirty="0" smtClean="0">
                <a:latin typeface="Arial Narrow" panose="020B0606020202030204" pitchFamily="34" charset="0"/>
              </a:rPr>
              <a:t>Make arrangements for homeless encampments. Contact the service agencies that currently work with the homeless in this area for help and advice. </a:t>
            </a:r>
          </a:p>
          <a:p>
            <a:pPr marL="342900" indent="-342900">
              <a:lnSpc>
                <a:spcPct val="100000"/>
              </a:lnSpc>
              <a:spcBef>
                <a:spcPts val="0"/>
              </a:spcBef>
              <a:spcAft>
                <a:spcPts val="600"/>
              </a:spcAft>
              <a:buFont typeface="+mj-lt"/>
              <a:buAutoNum type="arabicPeriod" startAt="2"/>
            </a:pPr>
            <a:r>
              <a:rPr lang="en-US" sz="1800" dirty="0" smtClean="0">
                <a:latin typeface="Arial Narrow" panose="020B0606020202030204" pitchFamily="34" charset="0"/>
              </a:rPr>
              <a:t>See </a:t>
            </a:r>
            <a:r>
              <a:rPr lang="en-US" sz="1800" dirty="0">
                <a:latin typeface="Arial Narrow" panose="020B0606020202030204" pitchFamily="34" charset="0"/>
              </a:rPr>
              <a:t>the Enumerator training for detailed instructions on how to handle these unique housing.</a:t>
            </a:r>
          </a:p>
          <a:p>
            <a:pPr marL="342900" indent="-342900">
              <a:lnSpc>
                <a:spcPct val="100000"/>
              </a:lnSpc>
              <a:spcBef>
                <a:spcPts val="0"/>
              </a:spcBef>
              <a:spcAft>
                <a:spcPts val="600"/>
              </a:spcAft>
              <a:buFont typeface="+mj-lt"/>
              <a:buAutoNum type="arabicPeriod" startAt="2"/>
            </a:pPr>
            <a:endParaRPr lang="en-US" sz="1800" dirty="0">
              <a:latin typeface="Arial Narrow" panose="020B0606020202030204" pitchFamily="34" charset="0"/>
            </a:endParaRPr>
          </a:p>
        </p:txBody>
      </p:sp>
      <p:sp>
        <p:nvSpPr>
          <p:cNvPr id="6" name="Text Placeholder 5"/>
          <p:cNvSpPr>
            <a:spLocks noGrp="1"/>
          </p:cNvSpPr>
          <p:nvPr>
            <p:ph type="body" sz="quarter" idx="14"/>
          </p:nvPr>
        </p:nvSpPr>
        <p:spPr>
          <a:xfrm>
            <a:off x="685800" y="228600"/>
            <a:ext cx="7772400" cy="690563"/>
          </a:xfrm>
        </p:spPr>
        <p:txBody>
          <a:bodyPr/>
          <a:lstStyle/>
          <a:p>
            <a:r>
              <a:rPr lang="en-US" dirty="0" smtClean="0">
                <a:latin typeface="Arial Narrow" panose="020B0606020202030204" pitchFamily="34" charset="0"/>
              </a:rPr>
              <a:t>Contact Other Unique Housing</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130048309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35</a:t>
            </a:fld>
            <a:endParaRPr lang="en-US" dirty="0"/>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2625" y="522519"/>
            <a:ext cx="2697162" cy="61649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 Placeholder 3"/>
          <p:cNvSpPr txBox="1">
            <a:spLocks/>
          </p:cNvSpPr>
          <p:nvPr/>
        </p:nvSpPr>
        <p:spPr>
          <a:xfrm>
            <a:off x="685800" y="-73924"/>
            <a:ext cx="7772400" cy="762000"/>
          </a:xfrm>
          <a:prstGeom prst="rect">
            <a:avLst/>
          </a:prstGeom>
        </p:spPr>
        <p:txBody>
          <a:bodyPr/>
          <a:lstStyle>
            <a:lvl1pPr marL="228600" indent="-173038" algn="l" defTabSz="914400" rtl="0" eaLnBrk="1" latinLnBrk="0" hangingPunct="1">
              <a:spcBef>
                <a:spcPct val="20000"/>
              </a:spcBef>
              <a:buFont typeface="Arial Narrow" panose="020B0606020202030204" pitchFamily="34" charset="0"/>
              <a:buChar char="›"/>
              <a:defRPr sz="32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8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5562" indent="0" algn="ctr">
              <a:buNone/>
            </a:pPr>
            <a:r>
              <a:rPr lang="en-US" b="1" dirty="0"/>
              <a:t>Prepare </a:t>
            </a:r>
            <a:r>
              <a:rPr lang="en-US" b="1" dirty="0" smtClean="0"/>
              <a:t>a Call Back Form</a:t>
            </a:r>
            <a:endParaRPr lang="en-US" b="1" dirty="0"/>
          </a:p>
        </p:txBody>
      </p:sp>
    </p:spTree>
    <p:custDataLst>
      <p:tags r:id="rId1"/>
    </p:custDataLst>
    <p:extLst>
      <p:ext uri="{BB962C8B-B14F-4D97-AF65-F5344CB8AC3E}">
        <p14:creationId xmlns:p14="http://schemas.microsoft.com/office/powerpoint/2010/main" val="36530148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36</a:t>
            </a:fld>
            <a:endParaRPr lang="en-US" dirty="0"/>
          </a:p>
        </p:txBody>
      </p:sp>
      <p:sp>
        <p:nvSpPr>
          <p:cNvPr id="5" name="Rectangle 2"/>
          <p:cNvSpPr txBox="1">
            <a:spLocks noChangeArrowheads="1"/>
          </p:cNvSpPr>
          <p:nvPr/>
        </p:nvSpPr>
        <p:spPr>
          <a:xfrm>
            <a:off x="685577" y="228600"/>
            <a:ext cx="7772251" cy="714375"/>
          </a:xfrm>
          <a:prstGeom prst="rect">
            <a:avLst/>
          </a:prstGeom>
        </p:spPr>
        <p:txBody>
          <a:bodyPr/>
          <a:lstStyle>
            <a:lvl1pPr algn="l" defTabSz="914400" rtl="0" eaLnBrk="1" latinLnBrk="0" hangingPunct="1">
              <a:spcBef>
                <a:spcPct val="0"/>
              </a:spcBef>
              <a:buNone/>
              <a:defRPr sz="3600" kern="1200" baseline="0">
                <a:solidFill>
                  <a:srgbClr val="00B050"/>
                </a:solidFill>
                <a:latin typeface="Britannic Bold" panose="020B0903060703020204" pitchFamily="34" charset="0"/>
                <a:ea typeface="+mj-ea"/>
                <a:cs typeface="Tahoma" panose="020B0604030504040204" pitchFamily="34" charset="0"/>
              </a:defRPr>
            </a:lvl1pPr>
          </a:lstStyle>
          <a:p>
            <a:pPr algn="ctr"/>
            <a:r>
              <a:rPr lang="en-US" sz="3200" b="1" dirty="0" smtClean="0">
                <a:solidFill>
                  <a:schemeClr val="tx1"/>
                </a:solidFill>
                <a:latin typeface="Arial Narrow" panose="020B0606020202030204" pitchFamily="34" charset="0"/>
                <a:cs typeface="Arial" panose="020B0604020202020204" pitchFamily="34" charset="0"/>
              </a:rPr>
              <a:t>Pre-prepared List for Callback</a:t>
            </a:r>
          </a:p>
        </p:txBody>
      </p:sp>
      <p:sp>
        <p:nvSpPr>
          <p:cNvPr id="6" name="Rectangle 3"/>
          <p:cNvSpPr>
            <a:spLocks noGrp="1" noChangeArrowheads="1"/>
          </p:cNvSpPr>
          <p:nvPr>
            <p:ph type="body" idx="4294967295"/>
          </p:nvPr>
        </p:nvSpPr>
        <p:spPr>
          <a:xfrm>
            <a:off x="685800" y="1097280"/>
            <a:ext cx="7772400" cy="4265812"/>
          </a:xfrm>
          <a:prstGeom prst="rect">
            <a:avLst/>
          </a:prstGeom>
          <a:noFill/>
          <a:ln>
            <a:noFill/>
          </a:ln>
        </p:spPr>
        <p:txBody>
          <a:bodyPr>
            <a:normAutofit/>
          </a:bodyPr>
          <a:lstStyle/>
          <a:p>
            <a:pPr marL="219456" lvl="4"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Utility or county assessor’s  records can help determine if the unit is being used. </a:t>
            </a:r>
            <a:r>
              <a:rPr lang="en-US" sz="1800" dirty="0">
                <a:latin typeface="Arial Narrow" panose="020B0606020202030204" pitchFamily="34" charset="0"/>
                <a:cs typeface="Arial" panose="020B0604020202020204" pitchFamily="34" charset="0"/>
              </a:rPr>
              <a:t>Names from these sources can be used to </a:t>
            </a:r>
            <a:r>
              <a:rPr lang="en-US" sz="1800" dirty="0" smtClean="0">
                <a:latin typeface="Arial Narrow" panose="020B0606020202030204" pitchFamily="34" charset="0"/>
                <a:cs typeface="Arial" panose="020B0604020202020204" pitchFamily="34" charset="0"/>
              </a:rPr>
              <a:t>locate </a:t>
            </a:r>
            <a:r>
              <a:rPr lang="en-US" sz="1800" dirty="0">
                <a:latin typeface="Arial Narrow" panose="020B0606020202030204" pitchFamily="34" charset="0"/>
                <a:cs typeface="Arial" panose="020B0604020202020204" pitchFamily="34" charset="0"/>
              </a:rPr>
              <a:t>phone numbers for contact purposes only.</a:t>
            </a:r>
          </a:p>
          <a:p>
            <a:pPr marL="219456" lvl="4"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Names found via administrative </a:t>
            </a:r>
            <a:r>
              <a:rPr lang="en-US" dirty="0" smtClean="0">
                <a:latin typeface="Arial Narrow" panose="020B0606020202030204" pitchFamily="34" charset="0"/>
                <a:cs typeface="Arial" panose="020B0604020202020204" pitchFamily="34" charset="0"/>
              </a:rPr>
              <a:t>sources </a:t>
            </a:r>
            <a:r>
              <a:rPr lang="en-US" sz="1800" dirty="0" smtClean="0">
                <a:latin typeface="Arial Narrow" panose="020B0606020202030204" pitchFamily="34" charset="0"/>
                <a:cs typeface="Arial" panose="020B0604020202020204" pitchFamily="34" charset="0"/>
              </a:rPr>
              <a:t>should not be used </a:t>
            </a:r>
            <a:r>
              <a:rPr lang="en-US" dirty="0" smtClean="0">
                <a:latin typeface="Arial Narrow" panose="020B0606020202030204" pitchFamily="34" charset="0"/>
                <a:cs typeface="Arial" panose="020B0604020202020204" pitchFamily="34" charset="0"/>
              </a:rPr>
              <a:t>by itself </a:t>
            </a:r>
            <a:r>
              <a:rPr lang="en-US" sz="1800" dirty="0" smtClean="0">
                <a:latin typeface="Arial Narrow" panose="020B0606020202030204" pitchFamily="34" charset="0"/>
                <a:cs typeface="Arial" panose="020B0604020202020204" pitchFamily="34" charset="0"/>
              </a:rPr>
              <a:t>to enumerate the household.  The owner of the house may not be the same as residents who occupy the house.  The homeowners may also have other people (kids, relatives, roommates) living in the household. </a:t>
            </a:r>
          </a:p>
          <a:p>
            <a:pPr marL="219456" lvl="4"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cs typeface="Arial" panose="020B0604020202020204" pitchFamily="34" charset="0"/>
              </a:rPr>
              <a:t>It may take enumerators </a:t>
            </a:r>
            <a:r>
              <a:rPr lang="en-US" dirty="0" smtClean="0">
                <a:latin typeface="Arial Narrow" panose="020B0606020202030204" pitchFamily="34" charset="0"/>
                <a:cs typeface="Arial" panose="020B0604020202020204" pitchFamily="34" charset="0"/>
              </a:rPr>
              <a:t>multiple times before reaching the residents.  </a:t>
            </a:r>
            <a:r>
              <a:rPr lang="en-US" sz="1800" dirty="0" smtClean="0">
                <a:latin typeface="Arial Narrow" panose="020B0606020202030204" pitchFamily="34" charset="0"/>
                <a:cs typeface="Arial" panose="020B0604020202020204" pitchFamily="34" charset="0"/>
              </a:rPr>
              <a:t>If </a:t>
            </a:r>
            <a:r>
              <a:rPr lang="en-US" sz="1800" dirty="0">
                <a:latin typeface="Arial Narrow" panose="020B0606020202030204" pitchFamily="34" charset="0"/>
                <a:cs typeface="Arial" panose="020B0604020202020204" pitchFamily="34" charset="0"/>
              </a:rPr>
              <a:t>residents are very difficult to reach, the unit may be held for occasional </a:t>
            </a:r>
            <a:r>
              <a:rPr lang="en-US" sz="1800" dirty="0" smtClean="0">
                <a:latin typeface="Arial Narrow" panose="020B0606020202030204" pitchFamily="34" charset="0"/>
                <a:cs typeface="Arial" panose="020B0604020202020204" pitchFamily="34" charset="0"/>
              </a:rPr>
              <a:t>use. Until proven otherwise, it is vacant.  </a:t>
            </a:r>
            <a:endParaRPr lang="en-US" sz="1800" dirty="0">
              <a:latin typeface="Arial Narrow" panose="020B0606020202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1190510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37</a:t>
            </a:fld>
            <a:endParaRPr lang="en-US" dirty="0"/>
          </a:p>
        </p:txBody>
      </p:sp>
      <p:sp>
        <p:nvSpPr>
          <p:cNvPr id="3" name="Text Placeholder 2"/>
          <p:cNvSpPr>
            <a:spLocks noGrp="1"/>
          </p:cNvSpPr>
          <p:nvPr>
            <p:ph type="body" sz="quarter" idx="13"/>
          </p:nvPr>
        </p:nvSpPr>
        <p:spPr>
          <a:xfrm>
            <a:off x="685800" y="1097280"/>
            <a:ext cx="7772400" cy="5329873"/>
          </a:xfrm>
        </p:spPr>
        <p:txBody>
          <a:bodyPr/>
          <a:lstStyle/>
          <a:p>
            <a:pPr marL="0" indent="-219456">
              <a:lnSpc>
                <a:spcPct val="100000"/>
              </a:lnSpc>
              <a:spcBef>
                <a:spcPts val="0"/>
              </a:spcBef>
              <a:spcAft>
                <a:spcPts val="600"/>
              </a:spcAft>
              <a:buNone/>
            </a:pPr>
            <a:r>
              <a:rPr lang="en-US" sz="1800" dirty="0" smtClean="0">
                <a:latin typeface="Arial Narrow" panose="020B0606020202030204" pitchFamily="34" charset="0"/>
              </a:rPr>
              <a:t>Each enumerator should take the following materials out in the field:</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Photo ID badge</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Call back forms</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3-ring binders </a:t>
            </a:r>
          </a:p>
          <a:p>
            <a:pPr marL="219456" lvl="2" indent="-219456">
              <a:lnSpc>
                <a:spcPct val="100000"/>
              </a:lnSpc>
              <a:spcBef>
                <a:spcPts val="0"/>
              </a:spcBef>
              <a:spcAft>
                <a:spcPts val="600"/>
              </a:spcAft>
            </a:pPr>
            <a:r>
              <a:rPr lang="en-US" sz="1800" dirty="0" smtClean="0">
                <a:latin typeface="Arial Narrow" panose="020B0606020202030204" pitchFamily="34" charset="0"/>
              </a:rPr>
              <a:t>Individual </a:t>
            </a:r>
            <a:r>
              <a:rPr lang="en-US" sz="1800" dirty="0">
                <a:latin typeface="Arial Narrow" panose="020B0606020202030204" pitchFamily="34" charset="0"/>
              </a:rPr>
              <a:t>confidentiality </a:t>
            </a:r>
            <a:r>
              <a:rPr lang="en-US" sz="1800" dirty="0" smtClean="0">
                <a:latin typeface="Arial Narrow" panose="020B0606020202030204" pitchFamily="34" charset="0"/>
              </a:rPr>
              <a:t>agreements</a:t>
            </a:r>
            <a:endParaRPr lang="en-US" sz="1800" dirty="0" smtClean="0">
              <a:solidFill>
                <a:srgbClr val="FF0000"/>
              </a:solidFill>
              <a:latin typeface="Arial Narrow" panose="020B0606020202030204" pitchFamily="34" charset="0"/>
            </a:endParaRPr>
          </a:p>
          <a:p>
            <a:pPr marL="219456" lvl="2" indent="-219456">
              <a:lnSpc>
                <a:spcPct val="100000"/>
              </a:lnSpc>
              <a:spcBef>
                <a:spcPts val="0"/>
              </a:spcBef>
              <a:spcAft>
                <a:spcPts val="600"/>
              </a:spcAft>
            </a:pPr>
            <a:r>
              <a:rPr lang="en-US" sz="1800" dirty="0" smtClean="0">
                <a:latin typeface="Arial Narrow" panose="020B0606020202030204" pitchFamily="34" charset="0"/>
              </a:rPr>
              <a:t>Census </a:t>
            </a:r>
            <a:r>
              <a:rPr lang="en-US" sz="1800" dirty="0">
                <a:latin typeface="Arial Narrow" panose="020B0606020202030204" pitchFamily="34" charset="0"/>
              </a:rPr>
              <a:t>m</a:t>
            </a:r>
            <a:r>
              <a:rPr lang="en-US" sz="1800" dirty="0" smtClean="0">
                <a:latin typeface="Arial Narrow" panose="020B0606020202030204" pitchFamily="34" charset="0"/>
              </a:rPr>
              <a:t>ap (with block and enumeration path identified)</a:t>
            </a:r>
          </a:p>
          <a:p>
            <a:pPr marL="219456" lvl="2" indent="-219456">
              <a:lnSpc>
                <a:spcPct val="100000"/>
              </a:lnSpc>
              <a:spcBef>
                <a:spcPts val="0"/>
              </a:spcBef>
              <a:spcAft>
                <a:spcPts val="600"/>
              </a:spcAft>
            </a:pPr>
            <a:r>
              <a:rPr lang="en-US" sz="1800" dirty="0" smtClean="0">
                <a:latin typeface="Arial Narrow" panose="020B0606020202030204" pitchFamily="34" charset="0"/>
              </a:rPr>
              <a:t>No. 2 Pencils (no pens)</a:t>
            </a:r>
          </a:p>
          <a:p>
            <a:pPr marL="219456" lvl="2" indent="-219456">
              <a:lnSpc>
                <a:spcPct val="100000"/>
              </a:lnSpc>
              <a:spcBef>
                <a:spcPts val="0"/>
              </a:spcBef>
              <a:spcAft>
                <a:spcPts val="600"/>
              </a:spcAft>
            </a:pPr>
            <a:r>
              <a:rPr lang="en-US" sz="1800" dirty="0" smtClean="0">
                <a:latin typeface="Arial Narrow" panose="020B0606020202030204" pitchFamily="34" charset="0"/>
              </a:rPr>
              <a:t>OFM Census Sheet A - Field Enumeration Sheet (with only city, ordinance number/year entered)</a:t>
            </a:r>
          </a:p>
          <a:p>
            <a:pPr marL="219456" lvl="2" indent="-219456">
              <a:lnSpc>
                <a:spcPct val="100000"/>
              </a:lnSpc>
              <a:spcBef>
                <a:spcPts val="0"/>
              </a:spcBef>
              <a:spcAft>
                <a:spcPts val="600"/>
              </a:spcAft>
            </a:pPr>
            <a:r>
              <a:rPr lang="en-US" sz="1800" dirty="0" smtClean="0">
                <a:latin typeface="Arial Narrow" panose="020B0606020202030204" pitchFamily="34" charset="0"/>
              </a:rPr>
              <a:t>Blank paper for recording questions, situations for later conversation with supervisor</a:t>
            </a:r>
            <a:endParaRPr lang="en-US" sz="1800" dirty="0">
              <a:latin typeface="Arial Narrow" panose="020B0606020202030204" pitchFamily="34" charset="0"/>
            </a:endParaRPr>
          </a:p>
        </p:txBody>
      </p:sp>
      <p:sp>
        <p:nvSpPr>
          <p:cNvPr id="4" name="Text Placeholder 3"/>
          <p:cNvSpPr>
            <a:spLocks noGrp="1"/>
          </p:cNvSpPr>
          <p:nvPr>
            <p:ph type="body" sz="quarter" idx="14"/>
          </p:nvPr>
        </p:nvSpPr>
        <p:spPr>
          <a:xfrm>
            <a:off x="685800" y="228600"/>
            <a:ext cx="7772400" cy="713232"/>
          </a:xfrm>
        </p:spPr>
        <p:txBody>
          <a:bodyPr/>
          <a:lstStyle/>
          <a:p>
            <a:r>
              <a:rPr lang="en-US" dirty="0" smtClean="0">
                <a:latin typeface="Arial Narrow" panose="020B0606020202030204" pitchFamily="34" charset="0"/>
              </a:rPr>
              <a:t>Prepare Census Supplies</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145714508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pPr marL="55562" indent="0" algn="ctr">
              <a:buNone/>
            </a:pPr>
            <a:r>
              <a:rPr lang="en-US" sz="3200" b="1" dirty="0">
                <a:latin typeface="Arial Narrow" panose="020B0606020202030204" pitchFamily="34" charset="0"/>
              </a:rPr>
              <a:t>Monitoring Census Progress</a:t>
            </a:r>
          </a:p>
          <a:p>
            <a:pPr marL="55562" indent="0">
              <a:buNone/>
            </a:pPr>
            <a:endParaRPr lang="en-US" dirty="0"/>
          </a:p>
        </p:txBody>
      </p:sp>
    </p:spTree>
    <p:custDataLst>
      <p:tags r:id="rId1"/>
    </p:custDataLst>
    <p:extLst>
      <p:ext uri="{BB962C8B-B14F-4D97-AF65-F5344CB8AC3E}">
        <p14:creationId xmlns:p14="http://schemas.microsoft.com/office/powerpoint/2010/main" val="251030962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39</a:t>
            </a:fld>
            <a:endParaRPr lang="en-US" dirty="0"/>
          </a:p>
        </p:txBody>
      </p:sp>
      <p:sp>
        <p:nvSpPr>
          <p:cNvPr id="4" name="Text Placeholder 3"/>
          <p:cNvSpPr>
            <a:spLocks noGrp="1"/>
          </p:cNvSpPr>
          <p:nvPr>
            <p:ph type="body" sz="quarter" idx="14"/>
          </p:nvPr>
        </p:nvSpPr>
        <p:spPr>
          <a:xfrm>
            <a:off x="685800" y="228600"/>
            <a:ext cx="7772400" cy="571500"/>
          </a:xfrm>
        </p:spPr>
        <p:txBody>
          <a:bodyPr/>
          <a:lstStyle/>
          <a:p>
            <a:pPr>
              <a:spcBef>
                <a:spcPts val="800"/>
              </a:spcBef>
            </a:pPr>
            <a:r>
              <a:rPr lang="en-US" dirty="0" smtClean="0">
                <a:latin typeface="Arial Narrow" panose="020B0606020202030204" pitchFamily="34" charset="0"/>
              </a:rPr>
              <a:t>Monitoring Census Progress</a:t>
            </a:r>
            <a:endParaRPr lang="en-US" dirty="0">
              <a:latin typeface="Arial Narrow" panose="020B0606020202030204" pitchFamily="34" charset="0"/>
            </a:endParaRPr>
          </a:p>
        </p:txBody>
      </p:sp>
      <p:sp>
        <p:nvSpPr>
          <p:cNvPr id="5" name="Text Placeholder 2"/>
          <p:cNvSpPr>
            <a:spLocks noGrp="1"/>
          </p:cNvSpPr>
          <p:nvPr>
            <p:ph type="body" sz="quarter" idx="13"/>
          </p:nvPr>
        </p:nvSpPr>
        <p:spPr>
          <a:xfrm>
            <a:off x="640080" y="853440"/>
            <a:ext cx="7772400" cy="4023360"/>
          </a:xfrm>
        </p:spPr>
        <p:txBody>
          <a:bodyPr>
            <a:noAutofit/>
          </a:bodyPr>
          <a:lstStyle/>
          <a:p>
            <a:pPr marL="0" indent="0">
              <a:lnSpc>
                <a:spcPct val="110000"/>
              </a:lnSpc>
              <a:spcBef>
                <a:spcPts val="0"/>
              </a:spcBef>
              <a:spcAft>
                <a:spcPts val="600"/>
              </a:spcAft>
              <a:buNone/>
            </a:pPr>
            <a:r>
              <a:rPr lang="en-US" sz="1800" dirty="0" smtClean="0">
                <a:latin typeface="Arial Narrow" panose="020B0606020202030204" pitchFamily="34" charset="0"/>
              </a:rPr>
              <a:t>Census progress </a:t>
            </a:r>
            <a:r>
              <a:rPr lang="en-US" sz="1800" dirty="0">
                <a:latin typeface="Arial Narrow" panose="020B0606020202030204" pitchFamily="34" charset="0"/>
              </a:rPr>
              <a:t>must be monitored </a:t>
            </a:r>
            <a:r>
              <a:rPr lang="en-US" sz="1800" dirty="0" smtClean="0">
                <a:latin typeface="Arial Narrow" panose="020B0606020202030204" pitchFamily="34" charset="0"/>
              </a:rPr>
              <a:t>closely and resolve issues and problems immediately</a:t>
            </a:r>
          </a:p>
          <a:p>
            <a:pPr marL="342900" indent="-342900">
              <a:lnSpc>
                <a:spcPct val="110000"/>
              </a:lnSpc>
              <a:spcBef>
                <a:spcPts val="0"/>
              </a:spcBef>
              <a:spcAft>
                <a:spcPts val="600"/>
              </a:spcAft>
              <a:buFont typeface="+mj-lt"/>
              <a:buAutoNum type="arabicPeriod"/>
            </a:pPr>
            <a:r>
              <a:rPr lang="en-US" sz="1800" dirty="0" smtClean="0">
                <a:latin typeface="Arial Narrow" panose="020B0606020202030204" pitchFamily="34" charset="0"/>
              </a:rPr>
              <a:t>Meet with enumerators daily. </a:t>
            </a:r>
          </a:p>
          <a:p>
            <a:pPr marL="562356" indent="-342900">
              <a:lnSpc>
                <a:spcPct val="110000"/>
              </a:lnSpc>
              <a:spcBef>
                <a:spcPts val="0"/>
              </a:spcBef>
              <a:spcAft>
                <a:spcPts val="600"/>
              </a:spcAft>
              <a:buSzPct val="75000"/>
              <a:buFont typeface="Arial" panose="020B0604020202020204" pitchFamily="34" charset="0"/>
              <a:buChar char="•"/>
            </a:pPr>
            <a:r>
              <a:rPr lang="en-US" sz="1800" dirty="0">
                <a:latin typeface="Arial Narrow" panose="020B0606020202030204" pitchFamily="34" charset="0"/>
              </a:rPr>
              <a:t> Collect all completed forms, including callback sheets. </a:t>
            </a:r>
          </a:p>
          <a:p>
            <a:pPr marL="562356" indent="-342900">
              <a:lnSpc>
                <a:spcPct val="110000"/>
              </a:lnSpc>
              <a:spcBef>
                <a:spcPts val="0"/>
              </a:spcBef>
              <a:spcAft>
                <a:spcPts val="600"/>
              </a:spcAft>
              <a:buSzPct val="75000"/>
              <a:buFont typeface="Arial" panose="020B0604020202020204" pitchFamily="34" charset="0"/>
              <a:buChar char="•"/>
            </a:pPr>
            <a:r>
              <a:rPr lang="en-US" sz="1800" dirty="0">
                <a:latin typeface="Arial Narrow" panose="020B0606020202030204" pitchFamily="34" charset="0"/>
              </a:rPr>
              <a:t> Evaluate completion of the forms</a:t>
            </a:r>
            <a:r>
              <a:rPr lang="en-US" sz="1800" dirty="0" smtClean="0">
                <a:latin typeface="Arial Narrow" panose="020B0606020202030204" pitchFamily="34" charset="0"/>
              </a:rPr>
              <a:t>.</a:t>
            </a:r>
          </a:p>
          <a:p>
            <a:pPr marL="562356" indent="-342900">
              <a:lnSpc>
                <a:spcPct val="110000"/>
              </a:lnSpc>
              <a:spcBef>
                <a:spcPts val="0"/>
              </a:spcBef>
              <a:spcAft>
                <a:spcPts val="600"/>
              </a:spcAft>
              <a:buSzPct val="75000"/>
              <a:buFont typeface="Arial" panose="020B0604020202020204" pitchFamily="34" charset="0"/>
              <a:buChar char="•"/>
            </a:pPr>
            <a:r>
              <a:rPr lang="en-US" sz="1800" dirty="0" smtClean="0">
                <a:latin typeface="Arial Narrow" panose="020B0606020202030204" pitchFamily="34" charset="0"/>
              </a:rPr>
              <a:t> Assign the next day’s enumeration areas and work </a:t>
            </a:r>
            <a:r>
              <a:rPr lang="en-US" sz="1800" dirty="0">
                <a:latin typeface="Arial Narrow" panose="020B0606020202030204" pitchFamily="34" charset="0"/>
              </a:rPr>
              <a:t>schedule. </a:t>
            </a:r>
            <a:r>
              <a:rPr lang="en-US" sz="1800" dirty="0" smtClean="0">
                <a:latin typeface="Arial Narrow" panose="020B0606020202030204" pitchFamily="34" charset="0"/>
              </a:rPr>
              <a:t>You can start </a:t>
            </a:r>
            <a:r>
              <a:rPr lang="en-US" sz="1800" dirty="0">
                <a:latin typeface="Arial Narrow" panose="020B0606020202030204" pitchFamily="34" charset="0"/>
              </a:rPr>
              <a:t>clearing callbacks </a:t>
            </a:r>
            <a:r>
              <a:rPr lang="en-US" sz="1800" dirty="0" smtClean="0">
                <a:latin typeface="Arial Narrow" panose="020B0606020202030204" pitchFamily="34" charset="0"/>
              </a:rPr>
              <a:t>as soon as you have them.  All </a:t>
            </a:r>
            <a:r>
              <a:rPr lang="en-US" sz="1800" dirty="0">
                <a:latin typeface="Arial Narrow" panose="020B0606020202030204" pitchFamily="34" charset="0"/>
              </a:rPr>
              <a:t>attempted contact should be documented</a:t>
            </a:r>
            <a:r>
              <a:rPr lang="en-US" sz="1800" dirty="0" smtClean="0">
                <a:latin typeface="Arial Narrow" panose="020B0606020202030204" pitchFamily="34" charset="0"/>
              </a:rPr>
              <a:t>.</a:t>
            </a:r>
          </a:p>
          <a:p>
            <a:pPr marL="342900" indent="-342900">
              <a:lnSpc>
                <a:spcPct val="110000"/>
              </a:lnSpc>
              <a:spcBef>
                <a:spcPts val="0"/>
              </a:spcBef>
              <a:spcAft>
                <a:spcPts val="600"/>
              </a:spcAft>
              <a:buFont typeface="+mj-lt"/>
              <a:buAutoNum type="arabicPeriod" startAt="2"/>
            </a:pPr>
            <a:r>
              <a:rPr lang="en-US" sz="1800" dirty="0" smtClean="0">
                <a:latin typeface="Arial Narrow" panose="020B0606020202030204" pitchFamily="34" charset="0"/>
              </a:rPr>
              <a:t>Record </a:t>
            </a:r>
            <a:r>
              <a:rPr lang="en-US" sz="1800" dirty="0">
                <a:latin typeface="Arial Narrow" panose="020B0606020202030204" pitchFamily="34" charset="0"/>
              </a:rPr>
              <a:t>and update the number of completed units and the number of </a:t>
            </a:r>
            <a:r>
              <a:rPr lang="en-US" sz="1800" dirty="0" smtClean="0">
                <a:latin typeface="Arial Narrow" panose="020B0606020202030204" pitchFamily="34" charset="0"/>
              </a:rPr>
              <a:t>callbacks </a:t>
            </a:r>
            <a:r>
              <a:rPr lang="en-US" sz="1800" dirty="0">
                <a:latin typeface="Arial Narrow" panose="020B0606020202030204" pitchFamily="34" charset="0"/>
              </a:rPr>
              <a:t>by </a:t>
            </a:r>
            <a:r>
              <a:rPr lang="en-US" sz="1800" dirty="0" smtClean="0">
                <a:latin typeface="Arial Narrow" panose="020B0606020202030204" pitchFamily="34" charset="0"/>
              </a:rPr>
              <a:t>block.</a:t>
            </a:r>
          </a:p>
          <a:p>
            <a:pPr marL="342900" indent="-342900">
              <a:lnSpc>
                <a:spcPct val="110000"/>
              </a:lnSpc>
              <a:spcBef>
                <a:spcPts val="0"/>
              </a:spcBef>
              <a:spcAft>
                <a:spcPts val="600"/>
              </a:spcAft>
              <a:buFont typeface="+mj-lt"/>
              <a:buAutoNum type="arabicPeriod" startAt="2"/>
            </a:pPr>
            <a:r>
              <a:rPr lang="en-US" sz="1800" dirty="0" smtClean="0">
                <a:latin typeface="Arial Narrow" panose="020B0606020202030204" pitchFamily="34" charset="0"/>
              </a:rPr>
              <a:t>Record progress daily on </a:t>
            </a:r>
            <a:r>
              <a:rPr lang="en-US" sz="1800" dirty="0">
                <a:latin typeface="Arial Narrow" panose="020B0606020202030204" pitchFamily="34" charset="0"/>
              </a:rPr>
              <a:t>the master control </a:t>
            </a:r>
            <a:r>
              <a:rPr lang="en-US" sz="1800" dirty="0" smtClean="0">
                <a:latin typeface="Arial Narrow" panose="020B0606020202030204" pitchFamily="34" charset="0"/>
              </a:rPr>
              <a:t>map.</a:t>
            </a:r>
            <a:endParaRPr lang="en-US" sz="1800" dirty="0">
              <a:latin typeface="Arial Narrow" panose="020B0606020202030204" pitchFamily="34" charset="0"/>
            </a:endParaRPr>
          </a:p>
          <a:p>
            <a:pPr marL="342900" indent="-342900">
              <a:lnSpc>
                <a:spcPct val="110000"/>
              </a:lnSpc>
              <a:spcBef>
                <a:spcPts val="0"/>
              </a:spcBef>
              <a:spcAft>
                <a:spcPts val="600"/>
              </a:spcAft>
              <a:buFont typeface="+mj-lt"/>
              <a:buAutoNum type="arabicPeriod" startAt="2"/>
            </a:pPr>
            <a:r>
              <a:rPr lang="en-US" sz="1800" dirty="0">
                <a:latin typeface="Arial Narrow" panose="020B0606020202030204" pitchFamily="34" charset="0"/>
              </a:rPr>
              <a:t>Keep Field </a:t>
            </a:r>
            <a:r>
              <a:rPr lang="en-US" sz="1800" dirty="0" smtClean="0">
                <a:latin typeface="Arial Narrow" panose="020B0606020202030204" pitchFamily="34" charset="0"/>
              </a:rPr>
              <a:t>Enumeration Sheets </a:t>
            </a:r>
            <a:r>
              <a:rPr lang="en-US" sz="1800" dirty="0">
                <a:latin typeface="Arial Narrow" panose="020B0606020202030204" pitchFamily="34" charset="0"/>
              </a:rPr>
              <a:t>organized by block </a:t>
            </a:r>
            <a:r>
              <a:rPr lang="en-US" sz="1800" dirty="0" smtClean="0">
                <a:latin typeface="Arial Narrow" panose="020B0606020202030204" pitchFamily="34" charset="0"/>
              </a:rPr>
              <a:t>and by </a:t>
            </a:r>
            <a:r>
              <a:rPr lang="en-US" sz="1800" dirty="0">
                <a:latin typeface="Arial Narrow" panose="020B0606020202030204" pitchFamily="34" charset="0"/>
              </a:rPr>
              <a:t>housing unit sequence </a:t>
            </a:r>
            <a:r>
              <a:rPr lang="en-US" sz="1800" dirty="0" smtClean="0">
                <a:latin typeface="Arial Narrow" panose="020B0606020202030204" pitchFamily="34" charset="0"/>
              </a:rPr>
              <a:t>number. Three-ring notebooks work great for this.</a:t>
            </a:r>
            <a:endParaRPr lang="en-US" sz="1800" dirty="0">
              <a:latin typeface="Arial Narrow" panose="020B0606020202030204" pitchFamily="34" charset="0"/>
            </a:endParaRPr>
          </a:p>
          <a:p>
            <a:pPr marL="219456" indent="-219456">
              <a:spcBef>
                <a:spcPts val="0"/>
              </a:spcBef>
              <a:spcAft>
                <a:spcPts val="600"/>
              </a:spcAft>
              <a:buFont typeface="Arial" panose="020B0604020202020204" pitchFamily="34" charset="0"/>
              <a:buChar char="•"/>
            </a:pPr>
            <a:endParaRPr lang="en-US" sz="1800"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4280541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4</a:t>
            </a:fld>
            <a:endParaRPr lang="en-US" dirty="0"/>
          </a:p>
        </p:txBody>
      </p:sp>
      <p:sp>
        <p:nvSpPr>
          <p:cNvPr id="3" name="Text Placeholder 2"/>
          <p:cNvSpPr>
            <a:spLocks noGrp="1"/>
          </p:cNvSpPr>
          <p:nvPr>
            <p:ph type="body" sz="quarter" idx="13"/>
          </p:nvPr>
        </p:nvSpPr>
        <p:spPr>
          <a:xfrm>
            <a:off x="685800" y="1371600"/>
            <a:ext cx="7772400" cy="914400"/>
          </a:xfrm>
        </p:spPr>
        <p:txBody>
          <a:bodyPr/>
          <a:lstStyle/>
          <a:p>
            <a:r>
              <a:rPr lang="en-US" dirty="0" smtClean="0">
                <a:latin typeface="Arial Narrow" panose="020B0606020202030204" pitchFamily="34" charset="0"/>
              </a:rPr>
              <a:t>General Information</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7426920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40</a:t>
            </a:fld>
            <a:endParaRPr lang="en-US" dirty="0"/>
          </a:p>
        </p:txBody>
      </p:sp>
      <p:sp>
        <p:nvSpPr>
          <p:cNvPr id="3" name="Text Placeholder 2"/>
          <p:cNvSpPr>
            <a:spLocks noGrp="1"/>
          </p:cNvSpPr>
          <p:nvPr>
            <p:ph type="body" sz="quarter" idx="13"/>
          </p:nvPr>
        </p:nvSpPr>
        <p:spPr>
          <a:xfrm>
            <a:off x="685800" y="1097280"/>
            <a:ext cx="7772400" cy="5629003"/>
          </a:xfrm>
        </p:spPr>
        <p:txBody>
          <a:bodyPr/>
          <a:lstStyle/>
          <a:p>
            <a:pPr marL="219456" indent="-219456">
              <a:lnSpc>
                <a:spcPct val="100000"/>
              </a:lnSpc>
              <a:spcBef>
                <a:spcPts val="0"/>
              </a:spcBef>
              <a:spcAft>
                <a:spcPts val="400"/>
              </a:spcAft>
              <a:buNone/>
            </a:pPr>
            <a:r>
              <a:rPr lang="en-US" sz="1800" dirty="0" smtClean="0">
                <a:latin typeface="Arial Narrow" panose="020B0606020202030204" pitchFamily="34" charset="0"/>
              </a:rPr>
              <a:t>•</a:t>
            </a:r>
            <a:r>
              <a:rPr lang="en-US" sz="1800" dirty="0">
                <a:solidFill>
                  <a:srgbClr val="FF00FF"/>
                </a:solidFill>
                <a:latin typeface="Arial Narrow" panose="020B0606020202030204" pitchFamily="34" charset="0"/>
              </a:rPr>
              <a:t>	</a:t>
            </a:r>
            <a:r>
              <a:rPr lang="en-US" sz="1800" dirty="0">
                <a:latin typeface="Arial Narrow" panose="020B0606020202030204" pitchFamily="34" charset="0"/>
              </a:rPr>
              <a:t>Contact the local police to let them know a census is being conducted </a:t>
            </a:r>
            <a:endParaRPr lang="en-US" sz="1800" dirty="0" smtClean="0">
              <a:latin typeface="Arial Narrow" panose="020B0606020202030204" pitchFamily="34" charset="0"/>
            </a:endParaRPr>
          </a:p>
          <a:p>
            <a:pPr marL="438912" indent="-219456">
              <a:lnSpc>
                <a:spcPct val="100000"/>
              </a:lnSpc>
              <a:spcBef>
                <a:spcPts val="0"/>
              </a:spcBef>
              <a:spcAft>
                <a:spcPts val="400"/>
              </a:spcAft>
              <a:buSzPct val="75000"/>
              <a:buFont typeface="Courier New" panose="02070309020205020404" pitchFamily="49" charset="0"/>
              <a:buChar char="o"/>
            </a:pPr>
            <a:r>
              <a:rPr lang="en-US" sz="1800" dirty="0" smtClean="0">
                <a:latin typeface="Arial Narrow" panose="020B0606020202030204" pitchFamily="34" charset="0"/>
              </a:rPr>
              <a:t>Let them know enumerators </a:t>
            </a:r>
            <a:r>
              <a:rPr lang="en-US" sz="1800" dirty="0">
                <a:latin typeface="Arial Narrow" panose="020B0606020202030204" pitchFamily="34" charset="0"/>
              </a:rPr>
              <a:t>will be in the field.  </a:t>
            </a:r>
          </a:p>
          <a:p>
            <a:pPr marL="438912" indent="-219456">
              <a:lnSpc>
                <a:spcPct val="100000"/>
              </a:lnSpc>
              <a:spcBef>
                <a:spcPts val="0"/>
              </a:spcBef>
              <a:spcAft>
                <a:spcPts val="400"/>
              </a:spcAft>
              <a:buSzPct val="75000"/>
              <a:buFont typeface="Courier New" panose="02070309020205020404" pitchFamily="49" charset="0"/>
              <a:buChar char="o"/>
            </a:pPr>
            <a:r>
              <a:rPr lang="en-US" sz="1800" dirty="0" smtClean="0">
                <a:latin typeface="Arial Narrow" panose="020B0606020202030204" pitchFamily="34" charset="0"/>
              </a:rPr>
              <a:t>Provide </a:t>
            </a:r>
            <a:r>
              <a:rPr lang="en-US" sz="1800" dirty="0">
                <a:latin typeface="Arial Narrow" panose="020B0606020202030204" pitchFamily="34" charset="0"/>
              </a:rPr>
              <a:t>enumeration dates, the enumeration location, and </a:t>
            </a:r>
            <a:r>
              <a:rPr lang="en-US" sz="1800" dirty="0" smtClean="0">
                <a:latin typeface="Arial Narrow" panose="020B0606020202030204" pitchFamily="34" charset="0"/>
              </a:rPr>
              <a:t>enumerators’ </a:t>
            </a:r>
            <a:r>
              <a:rPr lang="en-US" sz="1800" dirty="0">
                <a:latin typeface="Arial Narrow" panose="020B0606020202030204" pitchFamily="34" charset="0"/>
              </a:rPr>
              <a:t>names.</a:t>
            </a:r>
          </a:p>
          <a:p>
            <a:pPr marL="219456" indent="-219456">
              <a:lnSpc>
                <a:spcPct val="100000"/>
              </a:lnSpc>
              <a:spcBef>
                <a:spcPts val="0"/>
              </a:spcBef>
              <a:spcAft>
                <a:spcPts val="400"/>
              </a:spcAft>
              <a:buNone/>
            </a:pPr>
            <a:r>
              <a:rPr lang="en-US" sz="1800" dirty="0">
                <a:latin typeface="Arial Narrow" panose="020B0606020202030204" pitchFamily="34" charset="0"/>
              </a:rPr>
              <a:t>•</a:t>
            </a:r>
            <a:r>
              <a:rPr lang="en-US" sz="1800" dirty="0">
                <a:solidFill>
                  <a:srgbClr val="FF00FF"/>
                </a:solidFill>
                <a:latin typeface="Arial Narrow" panose="020B0606020202030204" pitchFamily="34" charset="0"/>
              </a:rPr>
              <a:t>	</a:t>
            </a:r>
            <a:r>
              <a:rPr lang="en-US" sz="1800" dirty="0" smtClean="0">
                <a:latin typeface="Arial Narrow" panose="020B0606020202030204" pitchFamily="34" charset="0"/>
              </a:rPr>
              <a:t>Each enumerator should carry a cell phone and should contact emergency services (e.g. 911) first in case of emergency.</a:t>
            </a:r>
          </a:p>
          <a:p>
            <a:pPr marL="219456" indent="-219456">
              <a:lnSpc>
                <a:spcPct val="100000"/>
              </a:lnSpc>
              <a:spcBef>
                <a:spcPts val="0"/>
              </a:spcBef>
              <a:spcAft>
                <a:spcPts val="400"/>
              </a:spcAft>
              <a:buFont typeface="Arial" panose="020B0604020202020204" pitchFamily="34" charset="0"/>
              <a:buChar char="•"/>
            </a:pPr>
            <a:r>
              <a:rPr lang="en-US" sz="1800" dirty="0" smtClean="0">
                <a:latin typeface="Arial Narrow" panose="020B0606020202030204" pitchFamily="34" charset="0"/>
              </a:rPr>
              <a:t>Send enumerators to the field in pairs when there is concern about safety. </a:t>
            </a:r>
          </a:p>
          <a:p>
            <a:pPr marL="219456" indent="-219456">
              <a:lnSpc>
                <a:spcPct val="100000"/>
              </a:lnSpc>
              <a:spcBef>
                <a:spcPts val="0"/>
              </a:spcBef>
              <a:spcAft>
                <a:spcPts val="400"/>
              </a:spcAft>
              <a:buFont typeface="Arial" panose="020B0604020202020204" pitchFamily="34" charset="0"/>
              <a:buChar char="•"/>
            </a:pPr>
            <a:r>
              <a:rPr lang="en-US" sz="1800" dirty="0" smtClean="0">
                <a:latin typeface="Arial Narrow" panose="020B0606020202030204" pitchFamily="34" charset="0"/>
              </a:rPr>
              <a:t>Be </a:t>
            </a:r>
            <a:r>
              <a:rPr lang="en-US" sz="1800" dirty="0">
                <a:latin typeface="Arial Narrow" panose="020B0606020202030204" pitchFamily="34" charset="0"/>
              </a:rPr>
              <a:t>sure your enumerators understand safety policies and  procedures</a:t>
            </a:r>
          </a:p>
          <a:p>
            <a:pPr marL="219456" indent="-219456">
              <a:lnSpc>
                <a:spcPct val="100000"/>
              </a:lnSpc>
              <a:spcBef>
                <a:spcPts val="0"/>
              </a:spcBef>
              <a:spcAft>
                <a:spcPts val="400"/>
              </a:spcAft>
              <a:buNone/>
            </a:pPr>
            <a:r>
              <a:rPr lang="en-US" sz="1800" dirty="0">
                <a:latin typeface="Arial Narrow" panose="020B0606020202030204" pitchFamily="34" charset="0"/>
              </a:rPr>
              <a:t>•</a:t>
            </a:r>
            <a:r>
              <a:rPr lang="en-US" sz="1800" dirty="0">
                <a:solidFill>
                  <a:srgbClr val="FF00FF"/>
                </a:solidFill>
                <a:latin typeface="Arial Narrow" panose="020B0606020202030204" pitchFamily="34" charset="0"/>
              </a:rPr>
              <a:t>	</a:t>
            </a:r>
            <a:r>
              <a:rPr lang="en-US" sz="1800" dirty="0">
                <a:latin typeface="Arial Narrow" panose="020B0606020202030204" pitchFamily="34" charset="0"/>
              </a:rPr>
              <a:t>Be dressed appropriately for the weather</a:t>
            </a:r>
          </a:p>
          <a:p>
            <a:pPr marL="219456" indent="-219456">
              <a:lnSpc>
                <a:spcPct val="100000"/>
              </a:lnSpc>
              <a:spcBef>
                <a:spcPts val="0"/>
              </a:spcBef>
              <a:spcAft>
                <a:spcPts val="400"/>
              </a:spcAft>
              <a:buNone/>
            </a:pPr>
            <a:r>
              <a:rPr lang="en-US" sz="1800" dirty="0">
                <a:latin typeface="Arial Narrow" panose="020B0606020202030204" pitchFamily="34" charset="0"/>
              </a:rPr>
              <a:t>•</a:t>
            </a:r>
            <a:r>
              <a:rPr lang="en-US" sz="1800" dirty="0">
                <a:solidFill>
                  <a:srgbClr val="FF00FF"/>
                </a:solidFill>
                <a:latin typeface="Arial Narrow" panose="020B0606020202030204" pitchFamily="34" charset="0"/>
              </a:rPr>
              <a:t>	</a:t>
            </a:r>
            <a:r>
              <a:rPr lang="en-US" sz="1800" dirty="0">
                <a:latin typeface="Arial Narrow" panose="020B0606020202030204" pitchFamily="34" charset="0"/>
              </a:rPr>
              <a:t>Wear high visibility </a:t>
            </a:r>
            <a:r>
              <a:rPr lang="en-US" sz="1800" dirty="0" smtClean="0">
                <a:latin typeface="Arial Narrow" panose="020B0606020202030204" pitchFamily="34" charset="0"/>
              </a:rPr>
              <a:t>clothing and bring flashlights for night work. </a:t>
            </a:r>
          </a:p>
          <a:p>
            <a:pPr marL="0" indent="-219456">
              <a:lnSpc>
                <a:spcPct val="100000"/>
              </a:lnSpc>
              <a:spcBef>
                <a:spcPts val="0"/>
              </a:spcBef>
              <a:spcAft>
                <a:spcPts val="400"/>
              </a:spcAft>
              <a:buNone/>
            </a:pPr>
            <a:endParaRPr lang="en-US" sz="1800" dirty="0" smtClean="0">
              <a:latin typeface="Arial Narrow" panose="020B0606020202030204" pitchFamily="34" charset="0"/>
            </a:endParaRPr>
          </a:p>
          <a:p>
            <a:pPr marL="0" indent="-219456">
              <a:lnSpc>
                <a:spcPct val="100000"/>
              </a:lnSpc>
              <a:spcBef>
                <a:spcPts val="0"/>
              </a:spcBef>
              <a:spcAft>
                <a:spcPts val="400"/>
              </a:spcAft>
              <a:buNone/>
            </a:pPr>
            <a:r>
              <a:rPr lang="en-US" sz="1800" dirty="0" smtClean="0">
                <a:latin typeface="Arial Narrow" panose="020B0606020202030204" pitchFamily="34" charset="0"/>
              </a:rPr>
              <a:t>IMPORTANT:</a:t>
            </a:r>
          </a:p>
          <a:p>
            <a:pPr marL="0" indent="-219456">
              <a:lnSpc>
                <a:spcPct val="100000"/>
              </a:lnSpc>
              <a:spcBef>
                <a:spcPts val="0"/>
              </a:spcBef>
              <a:spcAft>
                <a:spcPts val="600"/>
              </a:spcAft>
              <a:buNone/>
            </a:pPr>
            <a:r>
              <a:rPr lang="en-US" sz="1800" dirty="0" smtClean="0">
                <a:latin typeface="Arial Narrow" panose="020B0606020202030204" pitchFamily="34" charset="0"/>
              </a:rPr>
              <a:t>Be alert and pay attention to current news. You may not be aware of hazardous situations until the enumerators are in the field.  Be prepared to make adjustments like changing their work location as needed on a moments </a:t>
            </a:r>
            <a:r>
              <a:rPr lang="en-US" sz="1800" dirty="0">
                <a:latin typeface="Arial Narrow" panose="020B0606020202030204" pitchFamily="34" charset="0"/>
              </a:rPr>
              <a:t>n</a:t>
            </a:r>
            <a:r>
              <a:rPr lang="en-US" sz="1800" dirty="0" smtClean="0">
                <a:latin typeface="Arial Narrow" panose="020B0606020202030204" pitchFamily="34" charset="0"/>
              </a:rPr>
              <a:t>otice.</a:t>
            </a:r>
            <a:endParaRPr lang="en-US" sz="1800" dirty="0">
              <a:latin typeface="Arial Narrow" panose="020B0606020202030204" pitchFamily="34" charset="0"/>
            </a:endParaRPr>
          </a:p>
        </p:txBody>
      </p:sp>
      <p:sp>
        <p:nvSpPr>
          <p:cNvPr id="4" name="Text Placeholder 3"/>
          <p:cNvSpPr>
            <a:spLocks noGrp="1"/>
          </p:cNvSpPr>
          <p:nvPr>
            <p:ph type="body" sz="quarter" idx="14"/>
          </p:nvPr>
        </p:nvSpPr>
        <p:spPr>
          <a:xfrm>
            <a:off x="685800" y="228600"/>
            <a:ext cx="7772400" cy="594360"/>
          </a:xfrm>
        </p:spPr>
        <p:txBody>
          <a:bodyPr/>
          <a:lstStyle/>
          <a:p>
            <a:r>
              <a:rPr lang="en-US" dirty="0" smtClean="0">
                <a:latin typeface="Arial Narrow" panose="020B0606020202030204" pitchFamily="34" charset="0"/>
              </a:rPr>
              <a:t>Enumerator Safety</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176012438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41</a:t>
            </a:fld>
            <a:endParaRPr lang="en-US" dirty="0"/>
          </a:p>
        </p:txBody>
      </p:sp>
      <p:sp>
        <p:nvSpPr>
          <p:cNvPr id="4" name="Text Placeholder 3"/>
          <p:cNvSpPr>
            <a:spLocks noGrp="1"/>
          </p:cNvSpPr>
          <p:nvPr>
            <p:ph type="body" sz="quarter" idx="14"/>
          </p:nvPr>
        </p:nvSpPr>
        <p:spPr>
          <a:xfrm>
            <a:off x="685800" y="228600"/>
            <a:ext cx="7772400" cy="713232"/>
          </a:xfrm>
        </p:spPr>
        <p:txBody>
          <a:bodyPr/>
          <a:lstStyle/>
          <a:p>
            <a:r>
              <a:rPr lang="en-US" dirty="0">
                <a:latin typeface="Arial Narrow" panose="020B0606020202030204" pitchFamily="34" charset="0"/>
              </a:rPr>
              <a:t>Evaluating Enumerators</a:t>
            </a:r>
          </a:p>
        </p:txBody>
      </p:sp>
      <p:sp>
        <p:nvSpPr>
          <p:cNvPr id="6" name="Text Placeholder 2"/>
          <p:cNvSpPr>
            <a:spLocks noGrp="1"/>
          </p:cNvSpPr>
          <p:nvPr>
            <p:ph type="body" sz="quarter" idx="13"/>
          </p:nvPr>
        </p:nvSpPr>
        <p:spPr>
          <a:xfrm>
            <a:off x="685800" y="1097280"/>
            <a:ext cx="7772400" cy="4267200"/>
          </a:xfrm>
        </p:spPr>
        <p:txBody>
          <a:bodyPr>
            <a:normAutofit/>
          </a:bodyPr>
          <a:lstStyle/>
          <a:p>
            <a:pPr marL="0" indent="0">
              <a:lnSpc>
                <a:spcPct val="100000"/>
              </a:lnSpc>
              <a:spcBef>
                <a:spcPts val="0"/>
              </a:spcBef>
              <a:spcAft>
                <a:spcPts val="600"/>
              </a:spcAft>
              <a:buNone/>
            </a:pPr>
            <a:r>
              <a:rPr lang="en-US" sz="1800" dirty="0" smtClean="0">
                <a:latin typeface="Arial Narrow" panose="020B0606020202030204" pitchFamily="34" charset="0"/>
              </a:rPr>
              <a:t>Administrator /supervisor should evaluate the enumerators on </a:t>
            </a:r>
            <a:r>
              <a:rPr lang="en-US" sz="1800" dirty="0">
                <a:latin typeface="Arial Narrow" panose="020B0606020202030204" pitchFamily="34" charset="0"/>
              </a:rPr>
              <a:t>daily basis. Make assessments in the first couple </a:t>
            </a:r>
            <a:r>
              <a:rPr lang="en-US" sz="1800" dirty="0" smtClean="0">
                <a:latin typeface="Arial Narrow" panose="020B0606020202030204" pitchFamily="34" charset="0"/>
              </a:rPr>
              <a:t>of days to find and keep those with high performance.  Those who</a:t>
            </a:r>
          </a:p>
          <a:p>
            <a:pPr marL="285750" indent="-285750">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Submit more </a:t>
            </a:r>
            <a:r>
              <a:rPr lang="en-US" sz="1800" dirty="0">
                <a:latin typeface="Arial Narrow" panose="020B0606020202030204" pitchFamily="34" charset="0"/>
              </a:rPr>
              <a:t>completed </a:t>
            </a:r>
            <a:r>
              <a:rPr lang="en-US" sz="1800" dirty="0" smtClean="0">
                <a:latin typeface="Arial Narrow" panose="020B0606020202030204" pitchFamily="34" charset="0"/>
              </a:rPr>
              <a:t>forms, and fewer refusals,  </a:t>
            </a:r>
            <a:endParaRPr lang="en-US" sz="1800" dirty="0">
              <a:latin typeface="Arial Narrow" panose="020B0606020202030204" pitchFamily="34" charset="0"/>
            </a:endParaRP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Can get better neighbor </a:t>
            </a:r>
            <a:r>
              <a:rPr lang="en-US" sz="1800" dirty="0">
                <a:latin typeface="Arial Narrow" panose="020B0606020202030204" pitchFamily="34" charset="0"/>
              </a:rPr>
              <a:t>cooperation</a:t>
            </a:r>
          </a:p>
          <a:p>
            <a:pPr marL="219456" lvl="1"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And  have more complete </a:t>
            </a:r>
            <a:r>
              <a:rPr lang="en-US" sz="1800" dirty="0">
                <a:latin typeface="Arial Narrow" panose="020B0606020202030204" pitchFamily="34" charset="0"/>
              </a:rPr>
              <a:t>names of residents </a:t>
            </a:r>
          </a:p>
          <a:p>
            <a:pPr marL="0" indent="0">
              <a:lnSpc>
                <a:spcPct val="100000"/>
              </a:lnSpc>
              <a:spcBef>
                <a:spcPts val="0"/>
              </a:spcBef>
              <a:spcAft>
                <a:spcPts val="600"/>
              </a:spcAft>
              <a:buNone/>
            </a:pPr>
            <a:r>
              <a:rPr lang="en-US" sz="1800" dirty="0" smtClean="0">
                <a:latin typeface="Arial Narrow" panose="020B0606020202030204" pitchFamily="34" charset="0"/>
              </a:rPr>
              <a:t>And let go of those unable to do the job, especially as </a:t>
            </a:r>
            <a:r>
              <a:rPr lang="en-US" sz="1800" dirty="0">
                <a:latin typeface="Arial Narrow" panose="020B0606020202030204" pitchFamily="34" charset="0"/>
              </a:rPr>
              <a:t>the workload </a:t>
            </a:r>
            <a:r>
              <a:rPr lang="en-US" sz="1800" dirty="0" smtClean="0">
                <a:latin typeface="Arial Narrow" panose="020B0606020202030204" pitchFamily="34" charset="0"/>
              </a:rPr>
              <a:t>decreases with each day’s progress. </a:t>
            </a:r>
            <a:endParaRPr lang="en-US" sz="1600" dirty="0" smtClean="0">
              <a:latin typeface="Arial Narrow" panose="020B0606020202030204" pitchFamily="34" charset="0"/>
            </a:endParaRPr>
          </a:p>
        </p:txBody>
      </p:sp>
    </p:spTree>
    <p:custDataLst>
      <p:tags r:id="rId1"/>
    </p:custDataLst>
    <p:extLst>
      <p:ext uri="{BB962C8B-B14F-4D97-AF65-F5344CB8AC3E}">
        <p14:creationId xmlns:p14="http://schemas.microsoft.com/office/powerpoint/2010/main" val="201200230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685800" y="228600"/>
            <a:ext cx="7772400" cy="914400"/>
          </a:xfrm>
        </p:spPr>
        <p:txBody>
          <a:bodyPr/>
          <a:lstStyle/>
          <a:p>
            <a:r>
              <a:rPr lang="en-US" dirty="0" smtClean="0">
                <a:latin typeface="Arial Narrow" panose="020B0606020202030204" pitchFamily="34" charset="0"/>
              </a:rPr>
              <a:t>Common Mistakes</a:t>
            </a:r>
            <a:endParaRPr lang="en-US" dirty="0">
              <a:latin typeface="Arial Narrow" panose="020B0606020202030204" pitchFamily="34" charset="0"/>
            </a:endParaRPr>
          </a:p>
        </p:txBody>
      </p:sp>
      <p:sp>
        <p:nvSpPr>
          <p:cNvPr id="4" name="Rectangle 3"/>
          <p:cNvSpPr/>
          <p:nvPr/>
        </p:nvSpPr>
        <p:spPr>
          <a:xfrm>
            <a:off x="685800" y="1097280"/>
            <a:ext cx="7772400" cy="2846933"/>
          </a:xfrm>
          <a:prstGeom prst="rect">
            <a:avLst/>
          </a:prstGeom>
        </p:spPr>
        <p:txBody>
          <a:bodyPr wrap="square">
            <a:spAutoFit/>
          </a:bodyPr>
          <a:lstStyle/>
          <a:p>
            <a:pPr marL="219456" lvl="1" indent="-219456">
              <a:spcAft>
                <a:spcPts val="600"/>
              </a:spcAft>
              <a:buFont typeface="Arial" panose="020B0604020202020204" pitchFamily="34" charset="0"/>
              <a:buChar char="•"/>
            </a:pPr>
            <a:r>
              <a:rPr lang="en-US" dirty="0" smtClean="0">
                <a:latin typeface="Arial Narrow" panose="020B0606020202030204" pitchFamily="34" charset="0"/>
              </a:rPr>
              <a:t>Underestimate </a:t>
            </a:r>
            <a:r>
              <a:rPr lang="en-US" dirty="0">
                <a:latin typeface="Arial Narrow" panose="020B0606020202030204" pitchFamily="34" charset="0"/>
              </a:rPr>
              <a:t>the time required to do a </a:t>
            </a:r>
            <a:r>
              <a:rPr lang="en-US" dirty="0" smtClean="0">
                <a:latin typeface="Arial Narrow" panose="020B0606020202030204" pitchFamily="34" charset="0"/>
              </a:rPr>
              <a:t>census</a:t>
            </a:r>
          </a:p>
          <a:p>
            <a:pPr marL="219456" lvl="1" indent="-219456">
              <a:spcAft>
                <a:spcPts val="600"/>
              </a:spcAft>
              <a:buFont typeface="Arial" panose="020B0604020202020204" pitchFamily="34" charset="0"/>
              <a:buChar char="•"/>
            </a:pPr>
            <a:r>
              <a:rPr lang="en-US" dirty="0" smtClean="0">
                <a:latin typeface="Arial Narrow" panose="020B0606020202030204" pitchFamily="34" charset="0"/>
              </a:rPr>
              <a:t>Underestimate </a:t>
            </a:r>
            <a:r>
              <a:rPr lang="en-US" dirty="0">
                <a:latin typeface="Arial Narrow" panose="020B0606020202030204" pitchFamily="34" charset="0"/>
              </a:rPr>
              <a:t>the number of enumerators </a:t>
            </a:r>
            <a:r>
              <a:rPr lang="en-US" dirty="0" smtClean="0">
                <a:latin typeface="Arial Narrow" panose="020B0606020202030204" pitchFamily="34" charset="0"/>
              </a:rPr>
              <a:t>needed</a:t>
            </a:r>
          </a:p>
          <a:p>
            <a:pPr marL="219456" lvl="1" indent="-219456">
              <a:spcAft>
                <a:spcPts val="600"/>
              </a:spcAft>
              <a:buFont typeface="Arial" panose="020B0604020202020204" pitchFamily="34" charset="0"/>
              <a:buChar char="•"/>
            </a:pPr>
            <a:r>
              <a:rPr lang="en-US" dirty="0" smtClean="0">
                <a:latin typeface="Arial Narrow" panose="020B0606020202030204" pitchFamily="34" charset="0"/>
              </a:rPr>
              <a:t>Unclear </a:t>
            </a:r>
            <a:r>
              <a:rPr lang="en-US" dirty="0">
                <a:latin typeface="Arial Narrow" panose="020B0606020202030204" pitchFamily="34" charset="0"/>
              </a:rPr>
              <a:t>chain of command / </a:t>
            </a:r>
            <a:r>
              <a:rPr lang="en-US" dirty="0" smtClean="0">
                <a:latin typeface="Arial Narrow" panose="020B0606020202030204" pitchFamily="34" charset="0"/>
              </a:rPr>
              <a:t>responsibilities</a:t>
            </a:r>
          </a:p>
          <a:p>
            <a:pPr marL="219456" lvl="1" indent="-219456">
              <a:spcAft>
                <a:spcPts val="600"/>
              </a:spcAft>
              <a:buFont typeface="Arial" panose="020B0604020202020204" pitchFamily="34" charset="0"/>
              <a:buChar char="•"/>
            </a:pPr>
            <a:r>
              <a:rPr lang="en-US" dirty="0">
                <a:latin typeface="Arial Narrow" panose="020B0606020202030204" pitchFamily="34" charset="0"/>
              </a:rPr>
              <a:t>Inadequately prepared </a:t>
            </a:r>
            <a:r>
              <a:rPr lang="en-US" dirty="0" smtClean="0">
                <a:latin typeface="Arial Narrow" panose="020B0606020202030204" pitchFamily="34" charset="0"/>
              </a:rPr>
              <a:t>maps</a:t>
            </a:r>
          </a:p>
          <a:p>
            <a:pPr marL="219456" lvl="1" indent="-219456">
              <a:spcAft>
                <a:spcPts val="600"/>
              </a:spcAft>
              <a:buFont typeface="Arial" panose="020B0604020202020204" pitchFamily="34" charset="0"/>
              <a:buChar char="•"/>
            </a:pPr>
            <a:r>
              <a:rPr lang="en-US" dirty="0" smtClean="0">
                <a:latin typeface="Arial Narrow" panose="020B0606020202030204" pitchFamily="34" charset="0"/>
              </a:rPr>
              <a:t>Inadequate </a:t>
            </a:r>
            <a:r>
              <a:rPr lang="en-US" dirty="0">
                <a:latin typeface="Arial Narrow" panose="020B0606020202030204" pitchFamily="34" charset="0"/>
              </a:rPr>
              <a:t>checking of enumerator/supervisor performance</a:t>
            </a:r>
          </a:p>
          <a:p>
            <a:pPr marL="219456" lvl="1" indent="-219456">
              <a:spcAft>
                <a:spcPts val="600"/>
              </a:spcAft>
              <a:buFont typeface="Arial" panose="020B0604020202020204" pitchFamily="34" charset="0"/>
              <a:buChar char="•"/>
            </a:pPr>
            <a:r>
              <a:rPr lang="en-US" dirty="0" smtClean="0">
                <a:latin typeface="Arial Narrow" panose="020B0606020202030204" pitchFamily="34" charset="0"/>
              </a:rPr>
              <a:t>Inadequate </a:t>
            </a:r>
            <a:r>
              <a:rPr lang="en-US" dirty="0">
                <a:latin typeface="Arial Narrow" panose="020B0606020202030204" pitchFamily="34" charset="0"/>
              </a:rPr>
              <a:t>checking of census </a:t>
            </a:r>
            <a:r>
              <a:rPr lang="en-US" dirty="0" smtClean="0">
                <a:latin typeface="Arial Narrow" panose="020B0606020202030204" pitchFamily="34" charset="0"/>
              </a:rPr>
              <a:t>progress</a:t>
            </a:r>
          </a:p>
          <a:p>
            <a:pPr marL="219456" lvl="1" indent="-219456">
              <a:spcAft>
                <a:spcPts val="600"/>
              </a:spcAft>
              <a:buFont typeface="Arial" panose="020B0604020202020204" pitchFamily="34" charset="0"/>
              <a:buChar char="•"/>
            </a:pPr>
            <a:r>
              <a:rPr lang="en-US" dirty="0" smtClean="0">
                <a:latin typeface="Arial Narrow" panose="020B0606020202030204" pitchFamily="34" charset="0"/>
              </a:rPr>
              <a:t>Failure </a:t>
            </a:r>
            <a:r>
              <a:rPr lang="en-US" dirty="0">
                <a:latin typeface="Arial Narrow" panose="020B0606020202030204" pitchFamily="34" charset="0"/>
              </a:rPr>
              <a:t>to use pre-census publicity materials</a:t>
            </a:r>
          </a:p>
          <a:p>
            <a:pPr marL="285750" lvl="1" indent="-285750">
              <a:buFont typeface="Arial" panose="020B0604020202020204" pitchFamily="34" charset="0"/>
              <a:buChar char="•"/>
            </a:pPr>
            <a:endParaRPr lang="en-US" dirty="0"/>
          </a:p>
        </p:txBody>
      </p:sp>
      <p:sp>
        <p:nvSpPr>
          <p:cNvPr id="2" name="Slide Number Placeholder 1"/>
          <p:cNvSpPr>
            <a:spLocks noGrp="1"/>
          </p:cNvSpPr>
          <p:nvPr>
            <p:ph type="sldNum" sz="quarter" idx="12"/>
          </p:nvPr>
        </p:nvSpPr>
        <p:spPr/>
        <p:txBody>
          <a:bodyPr/>
          <a:lstStyle/>
          <a:p>
            <a:fld id="{1D7F1ABF-CE35-4BF2-A2ED-4F50B5C41B28}" type="slidenum">
              <a:rPr lang="en-US" smtClean="0">
                <a:cs typeface="Arial" panose="020B0604020202020204" pitchFamily="34" charset="0"/>
              </a:rPr>
              <a:pPr/>
              <a:t>42</a:t>
            </a:fld>
            <a:endParaRPr lang="en-US" dirty="0">
              <a:cs typeface="Arial" panose="020B0604020202020204" pitchFamily="34" charset="0"/>
            </a:endParaRPr>
          </a:p>
        </p:txBody>
      </p:sp>
    </p:spTree>
    <p:custDataLst>
      <p:tags r:id="rId1"/>
    </p:custDataLst>
    <p:extLst>
      <p:ext uri="{BB962C8B-B14F-4D97-AF65-F5344CB8AC3E}">
        <p14:creationId xmlns:p14="http://schemas.microsoft.com/office/powerpoint/2010/main" val="310707279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pPr marL="55562" indent="0" algn="ctr">
              <a:buNone/>
            </a:pPr>
            <a:r>
              <a:rPr lang="en-US" sz="3200" b="1" dirty="0" smtClean="0">
                <a:latin typeface="Arial Narrow" panose="020B0606020202030204" pitchFamily="34" charset="0"/>
              </a:rPr>
              <a:t>Tabulation and Filing Procedure</a:t>
            </a:r>
            <a:endParaRPr lang="en-US" sz="3200" b="1" dirty="0">
              <a:latin typeface="Arial Narrow" panose="020B0606020202030204" pitchFamily="34" charset="0"/>
            </a:endParaRPr>
          </a:p>
          <a:p>
            <a:pPr marL="55562" indent="0">
              <a:buNone/>
            </a:pPr>
            <a:endParaRPr lang="en-US" dirty="0"/>
          </a:p>
        </p:txBody>
      </p:sp>
    </p:spTree>
    <p:custDataLst>
      <p:tags r:id="rId1"/>
    </p:custDataLst>
    <p:extLst>
      <p:ext uri="{BB962C8B-B14F-4D97-AF65-F5344CB8AC3E}">
        <p14:creationId xmlns:p14="http://schemas.microsoft.com/office/powerpoint/2010/main" val="254842229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685800" y="228600"/>
            <a:ext cx="7772400" cy="685800"/>
          </a:xfrm>
          <a:noFill/>
          <a:ln>
            <a:noFill/>
          </a:ln>
        </p:spPr>
        <p:txBody>
          <a:bodyPr/>
          <a:lstStyle/>
          <a:p>
            <a:r>
              <a:rPr lang="en-US" dirty="0" smtClean="0">
                <a:latin typeface="Arial Narrow" panose="020B0606020202030204" pitchFamily="34" charset="0"/>
              </a:rPr>
              <a:t>Tabulating Census Results</a:t>
            </a:r>
            <a:endParaRPr lang="en-US" dirty="0">
              <a:latin typeface="Arial Narrow" panose="020B0606020202030204" pitchFamily="34" charset="0"/>
            </a:endParaRPr>
          </a:p>
          <a:p>
            <a:endParaRPr lang="en-US" dirty="0"/>
          </a:p>
        </p:txBody>
      </p:sp>
      <p:sp>
        <p:nvSpPr>
          <p:cNvPr id="4" name="Rectangle 3"/>
          <p:cNvSpPr/>
          <p:nvPr/>
        </p:nvSpPr>
        <p:spPr>
          <a:xfrm>
            <a:off x="685800" y="1097280"/>
            <a:ext cx="7772400" cy="2508379"/>
          </a:xfrm>
          <a:prstGeom prst="rect">
            <a:avLst/>
          </a:prstGeom>
        </p:spPr>
        <p:txBody>
          <a:bodyPr wrap="square">
            <a:spAutoFit/>
          </a:bodyPr>
          <a:lstStyle/>
          <a:p>
            <a:pPr marL="0" lvl="1">
              <a:spcAft>
                <a:spcPts val="600"/>
              </a:spcAft>
            </a:pPr>
            <a:r>
              <a:rPr lang="en-US" dirty="0" smtClean="0">
                <a:latin typeface="Arial Narrow" panose="020B0606020202030204" pitchFamily="34" charset="0"/>
              </a:rPr>
              <a:t>Field Enumeration forms (Sheet A) need to be tabulated. OFM  tabulation forms must be used. Tabulation instructions are included in a separate manual and online training.</a:t>
            </a:r>
          </a:p>
          <a:p>
            <a:pPr marL="0" lvl="1">
              <a:spcAft>
                <a:spcPts val="600"/>
              </a:spcAft>
            </a:pPr>
            <a:r>
              <a:rPr lang="en-US" dirty="0" smtClean="0">
                <a:latin typeface="Arial Narrow" panose="020B0606020202030204" pitchFamily="34" charset="0"/>
              </a:rPr>
              <a:t>OFM’s advice is:</a:t>
            </a:r>
          </a:p>
          <a:p>
            <a:pPr marL="219456" lvl="1" indent="-219456">
              <a:spcAft>
                <a:spcPts val="600"/>
              </a:spcAft>
              <a:buFont typeface="Arial" panose="020B0604020202020204" pitchFamily="34" charset="0"/>
              <a:buChar char="•"/>
            </a:pPr>
            <a:r>
              <a:rPr lang="en-US" dirty="0" smtClean="0">
                <a:latin typeface="Arial Narrow" panose="020B0606020202030204" pitchFamily="34" charset="0"/>
              </a:rPr>
              <a:t>Either do the tabulation yourself</a:t>
            </a:r>
          </a:p>
          <a:p>
            <a:pPr marL="219456" lvl="1" indent="-219456">
              <a:spcAft>
                <a:spcPts val="600"/>
              </a:spcAft>
              <a:buFont typeface="Arial" panose="020B0604020202020204" pitchFamily="34" charset="0"/>
              <a:buChar char="•"/>
            </a:pPr>
            <a:r>
              <a:rPr lang="en-US" dirty="0" smtClean="0">
                <a:latin typeface="Arial Narrow" panose="020B0606020202030204" pitchFamily="34" charset="0"/>
              </a:rPr>
              <a:t>Or have a good enumerator do the tabulation. </a:t>
            </a:r>
          </a:p>
          <a:p>
            <a:pPr marL="219456" lvl="1" indent="-219456">
              <a:spcAft>
                <a:spcPts val="600"/>
              </a:spcAft>
              <a:buFont typeface="Arial" panose="020B0604020202020204" pitchFamily="34" charset="0"/>
              <a:buChar char="•"/>
            </a:pPr>
            <a:r>
              <a:rPr lang="en-US" dirty="0" smtClean="0">
                <a:latin typeface="Arial Narrow" panose="020B0606020202030204" pitchFamily="34" charset="0"/>
              </a:rPr>
              <a:t>Enumerators should not tabulate their own forms.</a:t>
            </a:r>
            <a:endParaRPr lang="en-US" dirty="0">
              <a:latin typeface="Arial Narrow" panose="020B0606020202030204" pitchFamily="34" charset="0"/>
            </a:endParaRPr>
          </a:p>
          <a:p>
            <a:pPr marL="0" lvl="1" indent="-342900">
              <a:spcAft>
                <a:spcPts val="600"/>
              </a:spcAft>
              <a:buFont typeface="Arial" panose="020B0604020202020204" pitchFamily="34" charset="0"/>
              <a:buChar char="•"/>
            </a:pPr>
            <a:endParaRPr lang="en-US" sz="2400" dirty="0">
              <a:latin typeface="Arial Narrow" panose="020B0606020202030204" pitchFamily="34" charset="0"/>
            </a:endParaRPr>
          </a:p>
        </p:txBody>
      </p:sp>
      <p:sp>
        <p:nvSpPr>
          <p:cNvPr id="2" name="Slide Number Placeholder 1"/>
          <p:cNvSpPr>
            <a:spLocks noGrp="1"/>
          </p:cNvSpPr>
          <p:nvPr>
            <p:ph type="sldNum" sz="quarter" idx="12"/>
          </p:nvPr>
        </p:nvSpPr>
        <p:spPr/>
        <p:txBody>
          <a:bodyPr/>
          <a:lstStyle/>
          <a:p>
            <a:fld id="{1D7F1ABF-CE35-4BF2-A2ED-4F50B5C41B28}" type="slidenum">
              <a:rPr lang="en-US" smtClean="0">
                <a:cs typeface="Arial" panose="020B0604020202020204" pitchFamily="34" charset="0"/>
              </a:rPr>
              <a:pPr/>
              <a:t>44</a:t>
            </a:fld>
            <a:endParaRPr lang="en-US" dirty="0">
              <a:cs typeface="Arial" panose="020B0604020202020204" pitchFamily="34" charset="0"/>
            </a:endParaRPr>
          </a:p>
        </p:txBody>
      </p:sp>
    </p:spTree>
    <p:custDataLst>
      <p:tags r:id="rId1"/>
    </p:custDataLst>
    <p:extLst>
      <p:ext uri="{BB962C8B-B14F-4D97-AF65-F5344CB8AC3E}">
        <p14:creationId xmlns:p14="http://schemas.microsoft.com/office/powerpoint/2010/main" val="94850349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45</a:t>
            </a:fld>
            <a:endParaRPr lang="en-US" dirty="0"/>
          </a:p>
        </p:txBody>
      </p:sp>
      <p:sp>
        <p:nvSpPr>
          <p:cNvPr id="3" name="Text Placeholder 2"/>
          <p:cNvSpPr>
            <a:spLocks noGrp="1"/>
          </p:cNvSpPr>
          <p:nvPr>
            <p:ph type="body" sz="quarter" idx="13"/>
          </p:nvPr>
        </p:nvSpPr>
        <p:spPr>
          <a:xfrm>
            <a:off x="685800" y="228600"/>
            <a:ext cx="7772400" cy="655320"/>
          </a:xfrm>
        </p:spPr>
        <p:txBody>
          <a:bodyPr/>
          <a:lstStyle/>
          <a:p>
            <a:r>
              <a:rPr lang="en-US" dirty="0" smtClean="0">
                <a:latin typeface="Arial Narrow" panose="020B0606020202030204" pitchFamily="34" charset="0"/>
              </a:rPr>
              <a:t>Submit Census Documentation</a:t>
            </a:r>
            <a:endParaRPr lang="en-US" dirty="0">
              <a:latin typeface="Arial Narrow" panose="020B0606020202030204" pitchFamily="34" charset="0"/>
            </a:endParaRPr>
          </a:p>
        </p:txBody>
      </p:sp>
      <p:sp>
        <p:nvSpPr>
          <p:cNvPr id="4" name="TextBox 3"/>
          <p:cNvSpPr txBox="1"/>
          <p:nvPr/>
        </p:nvSpPr>
        <p:spPr>
          <a:xfrm>
            <a:off x="685800" y="1097280"/>
            <a:ext cx="7772400" cy="3400931"/>
          </a:xfrm>
          <a:prstGeom prst="rect">
            <a:avLst/>
          </a:prstGeom>
          <a:noFill/>
        </p:spPr>
        <p:txBody>
          <a:bodyPr wrap="square" rtlCol="0">
            <a:spAutoFit/>
          </a:bodyPr>
          <a:lstStyle/>
          <a:p>
            <a:pPr marL="342900" indent="-342900">
              <a:spcAft>
                <a:spcPts val="600"/>
              </a:spcAft>
              <a:buFont typeface="+mj-lt"/>
              <a:buAutoNum type="arabicPeriod"/>
            </a:pPr>
            <a:r>
              <a:rPr lang="en-US" dirty="0" smtClean="0">
                <a:latin typeface="Arial Narrow" panose="020B0606020202030204" pitchFamily="34" charset="0"/>
              </a:rPr>
              <a:t>All documents are required to be sent to OFM.  These documents include:</a:t>
            </a:r>
          </a:p>
          <a:p>
            <a:pPr marL="562356" indent="-342900">
              <a:spcAft>
                <a:spcPts val="600"/>
              </a:spcAft>
              <a:buSzPct val="75000"/>
              <a:buFont typeface="Arial" panose="020B0604020202020204" pitchFamily="34" charset="0"/>
              <a:buChar char="•"/>
            </a:pPr>
            <a:r>
              <a:rPr lang="en-US" dirty="0" smtClean="0">
                <a:latin typeface="Arial Narrow" panose="020B0606020202030204" pitchFamily="34" charset="0"/>
              </a:rPr>
              <a:t>All completed Sheet </a:t>
            </a:r>
            <a:r>
              <a:rPr lang="en-US" dirty="0">
                <a:latin typeface="Arial Narrow" panose="020B0606020202030204" pitchFamily="34" charset="0"/>
              </a:rPr>
              <a:t>A- Field Enumeration Sheets </a:t>
            </a:r>
            <a:endParaRPr lang="en-US" dirty="0" smtClean="0">
              <a:latin typeface="Arial Narrow" panose="020B0606020202030204" pitchFamily="34" charset="0"/>
            </a:endParaRPr>
          </a:p>
          <a:p>
            <a:pPr marL="562356" indent="-342900">
              <a:spcAft>
                <a:spcPts val="600"/>
              </a:spcAft>
              <a:buSzPct val="75000"/>
              <a:buFont typeface="Arial" panose="020B0604020202020204" pitchFamily="34" charset="0"/>
              <a:buChar char="•"/>
            </a:pPr>
            <a:r>
              <a:rPr lang="en-US" dirty="0" smtClean="0">
                <a:latin typeface="Arial Narrow" panose="020B0606020202030204" pitchFamily="34" charset="0"/>
              </a:rPr>
              <a:t>All completed </a:t>
            </a:r>
            <a:r>
              <a:rPr lang="en-US" dirty="0">
                <a:latin typeface="Arial Narrow" panose="020B0606020202030204" pitchFamily="34" charset="0"/>
              </a:rPr>
              <a:t>Sheet B Block </a:t>
            </a:r>
            <a:r>
              <a:rPr lang="en-US" dirty="0" smtClean="0">
                <a:latin typeface="Arial Narrow" panose="020B0606020202030204" pitchFamily="34" charset="0"/>
              </a:rPr>
              <a:t>-Tabulation Sheets </a:t>
            </a:r>
          </a:p>
          <a:p>
            <a:pPr marL="562356" indent="-342900">
              <a:spcAft>
                <a:spcPts val="600"/>
              </a:spcAft>
              <a:buSzPct val="75000"/>
              <a:buFont typeface="Arial" panose="020B0604020202020204" pitchFamily="34" charset="0"/>
              <a:buChar char="•"/>
            </a:pPr>
            <a:r>
              <a:rPr lang="en-US" dirty="0" smtClean="0">
                <a:latin typeface="Arial Narrow" panose="020B0606020202030204" pitchFamily="34" charset="0"/>
              </a:rPr>
              <a:t>All completed </a:t>
            </a:r>
            <a:r>
              <a:rPr lang="en-US" dirty="0">
                <a:latin typeface="Arial Narrow" panose="020B0606020202030204" pitchFamily="34" charset="0"/>
              </a:rPr>
              <a:t>Sheet C </a:t>
            </a:r>
            <a:r>
              <a:rPr lang="en-US" dirty="0" smtClean="0">
                <a:latin typeface="Arial Narrow" panose="020B0606020202030204" pitchFamily="34" charset="0"/>
              </a:rPr>
              <a:t>-Block Group Tabulation Sheets </a:t>
            </a:r>
          </a:p>
          <a:p>
            <a:pPr marL="562356" indent="-342900">
              <a:spcAft>
                <a:spcPts val="600"/>
              </a:spcAft>
              <a:buSzPct val="75000"/>
              <a:buFont typeface="Arial" panose="020B0604020202020204" pitchFamily="34" charset="0"/>
              <a:buChar char="•"/>
            </a:pPr>
            <a:r>
              <a:rPr lang="en-US" dirty="0">
                <a:latin typeface="Arial Narrow" panose="020B0606020202030204" pitchFamily="34" charset="0"/>
              </a:rPr>
              <a:t>Sheet D </a:t>
            </a:r>
            <a:r>
              <a:rPr lang="en-US" dirty="0" smtClean="0">
                <a:latin typeface="Arial Narrow" panose="020B0606020202030204" pitchFamily="34" charset="0"/>
              </a:rPr>
              <a:t>- Summary Tabulation Sheet </a:t>
            </a:r>
          </a:p>
          <a:p>
            <a:pPr marL="342900" indent="-342900">
              <a:spcAft>
                <a:spcPts val="600"/>
              </a:spcAft>
              <a:buFont typeface="+mj-lt"/>
              <a:buAutoNum type="arabicPeriod" startAt="2"/>
            </a:pPr>
            <a:r>
              <a:rPr lang="en-US" dirty="0" smtClean="0">
                <a:latin typeface="Arial Narrow" panose="020B0606020202030204" pitchFamily="34" charset="0"/>
              </a:rPr>
              <a:t>Do not copy Census Sheet A for any reason.</a:t>
            </a:r>
          </a:p>
          <a:p>
            <a:pPr marL="342900" indent="-342900">
              <a:spcAft>
                <a:spcPts val="600"/>
              </a:spcAft>
              <a:buFont typeface="+mj-lt"/>
              <a:buAutoNum type="arabicPeriod" startAt="2"/>
            </a:pPr>
            <a:r>
              <a:rPr lang="en-US" dirty="0">
                <a:latin typeface="Arial Narrow" panose="020B0606020202030204" pitchFamily="34" charset="0"/>
              </a:rPr>
              <a:t>Deliver in person </a:t>
            </a:r>
            <a:r>
              <a:rPr lang="en-US" dirty="0" smtClean="0">
                <a:latin typeface="Arial Narrow" panose="020B0606020202030204" pitchFamily="34" charset="0"/>
              </a:rPr>
              <a:t>or mail </a:t>
            </a:r>
            <a:r>
              <a:rPr lang="en-US" dirty="0">
                <a:latin typeface="Arial Narrow" panose="020B0606020202030204" pitchFamily="34" charset="0"/>
              </a:rPr>
              <a:t>all documentation by a method that has a tracking system. </a:t>
            </a:r>
          </a:p>
          <a:p>
            <a:pPr>
              <a:spcAft>
                <a:spcPts val="600"/>
              </a:spcAft>
            </a:pPr>
            <a:r>
              <a:rPr lang="en-US" dirty="0" smtClean="0">
                <a:latin typeface="Arial Narrow" panose="020B0606020202030204" pitchFamily="34" charset="0"/>
              </a:rPr>
              <a:t>Such requirement is to comply with the confidentiality statute. OFM must ensure that all confidential </a:t>
            </a:r>
            <a:r>
              <a:rPr lang="en-US" dirty="0">
                <a:latin typeface="Arial Narrow" panose="020B0606020202030204" pitchFamily="34" charset="0"/>
              </a:rPr>
              <a:t>information </a:t>
            </a:r>
            <a:r>
              <a:rPr lang="en-US" dirty="0" smtClean="0">
                <a:latin typeface="Arial Narrow" panose="020B0606020202030204" pitchFamily="34" charset="0"/>
              </a:rPr>
              <a:t>is destroyed when appropriate</a:t>
            </a:r>
            <a:r>
              <a:rPr lang="en-US" dirty="0">
                <a:latin typeface="Arial Narrow" panose="020B0606020202030204" pitchFamily="34" charset="0"/>
              </a:rPr>
              <a:t>. This procedure also protects local governments from public disclosure requests regarding these census </a:t>
            </a:r>
            <a:r>
              <a:rPr lang="en-US" dirty="0" smtClean="0">
                <a:latin typeface="Arial Narrow" panose="020B0606020202030204" pitchFamily="34" charset="0"/>
              </a:rPr>
              <a:t>records.</a:t>
            </a:r>
          </a:p>
        </p:txBody>
      </p:sp>
    </p:spTree>
    <p:custDataLst>
      <p:tags r:id="rId1"/>
    </p:custDataLst>
    <p:extLst>
      <p:ext uri="{BB962C8B-B14F-4D97-AF65-F5344CB8AC3E}">
        <p14:creationId xmlns:p14="http://schemas.microsoft.com/office/powerpoint/2010/main" val="93242238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46</a:t>
            </a:fld>
            <a:endParaRPr lang="en-US" dirty="0"/>
          </a:p>
        </p:txBody>
      </p:sp>
      <p:sp>
        <p:nvSpPr>
          <p:cNvPr id="4" name="Text Placeholder 3"/>
          <p:cNvSpPr>
            <a:spLocks noGrp="1"/>
          </p:cNvSpPr>
          <p:nvPr>
            <p:ph type="body" sz="quarter" idx="14"/>
          </p:nvPr>
        </p:nvSpPr>
        <p:spPr>
          <a:xfrm>
            <a:off x="685800" y="228600"/>
            <a:ext cx="7772400" cy="914400"/>
          </a:xfrm>
        </p:spPr>
        <p:txBody>
          <a:bodyPr/>
          <a:lstStyle/>
          <a:p>
            <a:r>
              <a:rPr lang="en-US" dirty="0" smtClean="0">
                <a:latin typeface="Arial Narrow" panose="020B0606020202030204" pitchFamily="34" charset="0"/>
              </a:rPr>
              <a:t>Filing </a:t>
            </a:r>
            <a:r>
              <a:rPr lang="en-US" dirty="0">
                <a:latin typeface="Arial Narrow" panose="020B0606020202030204" pitchFamily="34" charset="0"/>
              </a:rPr>
              <a:t>with OFM</a:t>
            </a:r>
          </a:p>
          <a:p>
            <a:endParaRPr lang="en-US" dirty="0"/>
          </a:p>
        </p:txBody>
      </p:sp>
      <p:sp>
        <p:nvSpPr>
          <p:cNvPr id="8" name="TextBox 7"/>
          <p:cNvSpPr txBox="1"/>
          <p:nvPr/>
        </p:nvSpPr>
        <p:spPr>
          <a:xfrm>
            <a:off x="685800" y="1097280"/>
            <a:ext cx="7772400" cy="6217087"/>
          </a:xfrm>
          <a:prstGeom prst="rect">
            <a:avLst/>
          </a:prstGeom>
          <a:noFill/>
        </p:spPr>
        <p:txBody>
          <a:bodyPr wrap="square" numCol="1" rtlCol="0">
            <a:spAutoFit/>
          </a:bodyPr>
          <a:lstStyle/>
          <a:p>
            <a:pPr indent="0">
              <a:spcAft>
                <a:spcPts val="600"/>
              </a:spcAft>
              <a:buNone/>
            </a:pPr>
            <a:r>
              <a:rPr lang="en-US" dirty="0" smtClean="0">
                <a:latin typeface="Arial Narrow" panose="020B0606020202030204" pitchFamily="34" charset="0"/>
              </a:rPr>
              <a:t>Send all </a:t>
            </a:r>
            <a:r>
              <a:rPr lang="en-US" dirty="0">
                <a:latin typeface="Arial Narrow" panose="020B0606020202030204" pitchFamily="34" charset="0"/>
              </a:rPr>
              <a:t>documentation to:</a:t>
            </a:r>
          </a:p>
          <a:p>
            <a:pPr marL="0" lvl="1" indent="0">
              <a:buNone/>
            </a:pPr>
            <a:r>
              <a:rPr lang="en-US" dirty="0">
                <a:latin typeface="Arial Narrow" panose="020B0606020202030204" pitchFamily="34" charset="0"/>
              </a:rPr>
              <a:t>Forecasting and Research Division</a:t>
            </a:r>
          </a:p>
          <a:p>
            <a:pPr marL="0" lvl="1" indent="0">
              <a:buNone/>
            </a:pPr>
            <a:r>
              <a:rPr lang="en-US" dirty="0">
                <a:latin typeface="Arial Narrow" panose="020B0606020202030204" pitchFamily="34" charset="0"/>
              </a:rPr>
              <a:t>Office of Financial Management</a:t>
            </a:r>
          </a:p>
          <a:p>
            <a:pPr marL="0" lvl="1" indent="0">
              <a:buNone/>
            </a:pPr>
            <a:r>
              <a:rPr lang="en-US" dirty="0" smtClean="0">
                <a:latin typeface="Arial Narrow" panose="020B0606020202030204" pitchFamily="34" charset="0"/>
              </a:rPr>
              <a:t>P.O. Box 43124 </a:t>
            </a:r>
            <a:endParaRPr lang="en-US" dirty="0">
              <a:latin typeface="Arial Narrow" panose="020B0606020202030204" pitchFamily="34" charset="0"/>
            </a:endParaRPr>
          </a:p>
          <a:p>
            <a:pPr marL="0" lvl="1" indent="0">
              <a:buNone/>
            </a:pPr>
            <a:r>
              <a:rPr lang="en-US" dirty="0">
                <a:latin typeface="Arial Narrow" panose="020B0606020202030204" pitchFamily="34" charset="0"/>
              </a:rPr>
              <a:t>Olympia WA </a:t>
            </a:r>
            <a:r>
              <a:rPr lang="en-US" dirty="0" smtClean="0">
                <a:latin typeface="Arial Narrow" panose="020B0606020202030204" pitchFamily="34" charset="0"/>
              </a:rPr>
              <a:t>98504-3124</a:t>
            </a:r>
            <a:endParaRPr lang="en-US" dirty="0">
              <a:latin typeface="Arial Narrow" panose="020B0606020202030204" pitchFamily="34" charset="0"/>
            </a:endParaRPr>
          </a:p>
          <a:p>
            <a:pPr marL="288925" lvl="1" indent="0">
              <a:spcBef>
                <a:spcPts val="600"/>
              </a:spcBef>
              <a:spcAft>
                <a:spcPts val="600"/>
              </a:spcAft>
              <a:buNone/>
            </a:pPr>
            <a:endParaRPr lang="en-US" dirty="0">
              <a:latin typeface="Arial Narrow" panose="020B0606020202030204" pitchFamily="34" charset="0"/>
            </a:endParaRPr>
          </a:p>
          <a:p>
            <a:pPr>
              <a:spcAft>
                <a:spcPts val="600"/>
              </a:spcAft>
            </a:pPr>
            <a:r>
              <a:rPr lang="en-US" dirty="0" smtClean="0">
                <a:latin typeface="Arial Narrow" panose="020B0606020202030204" pitchFamily="34" charset="0"/>
              </a:rPr>
              <a:t>If using FedEx, UPS, etc.:</a:t>
            </a:r>
          </a:p>
          <a:p>
            <a:pPr marL="0" lvl="1" indent="0">
              <a:buNone/>
            </a:pPr>
            <a:r>
              <a:rPr lang="en-US" dirty="0">
                <a:latin typeface="Arial Narrow" panose="020B0606020202030204" pitchFamily="34" charset="0"/>
              </a:rPr>
              <a:t>Forecasting and Research Division</a:t>
            </a:r>
          </a:p>
          <a:p>
            <a:pPr marL="0" lvl="1" indent="0">
              <a:buNone/>
            </a:pPr>
            <a:r>
              <a:rPr lang="en-US" dirty="0">
                <a:latin typeface="Arial Narrow" panose="020B0606020202030204" pitchFamily="34" charset="0"/>
              </a:rPr>
              <a:t>Office of Financial </a:t>
            </a:r>
            <a:r>
              <a:rPr lang="en-US" dirty="0" smtClean="0">
                <a:latin typeface="Arial Narrow" panose="020B0606020202030204" pitchFamily="34" charset="0"/>
              </a:rPr>
              <a:t>Management</a:t>
            </a:r>
          </a:p>
          <a:p>
            <a:pPr marL="0" lvl="1" indent="0">
              <a:buNone/>
            </a:pPr>
            <a:r>
              <a:rPr lang="en-US" dirty="0" smtClean="0">
                <a:latin typeface="Arial Narrow" panose="020B0606020202030204" pitchFamily="34" charset="0"/>
              </a:rPr>
              <a:t>Room 2200</a:t>
            </a:r>
            <a:endParaRPr lang="en-US" dirty="0">
              <a:latin typeface="Arial Narrow" panose="020B0606020202030204" pitchFamily="34" charset="0"/>
            </a:endParaRPr>
          </a:p>
          <a:p>
            <a:pPr marL="0" lvl="1" indent="0">
              <a:buNone/>
            </a:pPr>
            <a:r>
              <a:rPr lang="en-US" dirty="0" smtClean="0">
                <a:latin typeface="Arial Narrow" panose="020B0606020202030204" pitchFamily="34" charset="0"/>
              </a:rPr>
              <a:t>106 </a:t>
            </a:r>
            <a:r>
              <a:rPr lang="en-US" dirty="0">
                <a:latin typeface="Arial Narrow" panose="020B0606020202030204" pitchFamily="34" charset="0"/>
              </a:rPr>
              <a:t>11</a:t>
            </a:r>
            <a:r>
              <a:rPr lang="en-US" baseline="30000" dirty="0">
                <a:latin typeface="Arial Narrow" panose="020B0606020202030204" pitchFamily="34" charset="0"/>
              </a:rPr>
              <a:t>th</a:t>
            </a:r>
            <a:r>
              <a:rPr lang="en-US" dirty="0">
                <a:latin typeface="Arial Narrow" panose="020B0606020202030204" pitchFamily="34" charset="0"/>
              </a:rPr>
              <a:t> Ave SW </a:t>
            </a:r>
          </a:p>
          <a:p>
            <a:pPr marL="0" lvl="1" indent="0">
              <a:buNone/>
            </a:pPr>
            <a:r>
              <a:rPr lang="en-US" dirty="0" smtClean="0">
                <a:latin typeface="Arial Narrow" panose="020B0606020202030204" pitchFamily="34" charset="0"/>
              </a:rPr>
              <a:t>Olympia </a:t>
            </a:r>
            <a:r>
              <a:rPr lang="en-US" dirty="0">
                <a:latin typeface="Arial Narrow" panose="020B0606020202030204" pitchFamily="34" charset="0"/>
              </a:rPr>
              <a:t>WA </a:t>
            </a:r>
            <a:r>
              <a:rPr lang="en-US" dirty="0" smtClean="0">
                <a:latin typeface="Arial Narrow" panose="020B0606020202030204" pitchFamily="34" charset="0"/>
              </a:rPr>
              <a:t>98501</a:t>
            </a:r>
            <a:endParaRPr lang="en-US" dirty="0">
              <a:latin typeface="Arial Narrow" panose="020B0606020202030204" pitchFamily="34" charset="0"/>
            </a:endParaRPr>
          </a:p>
          <a:p>
            <a:endParaRPr lang="en-US" dirty="0">
              <a:latin typeface="Arial Narrow" panose="020B0606020202030204" pitchFamily="34" charset="0"/>
            </a:endParaRPr>
          </a:p>
          <a:p>
            <a:r>
              <a:rPr lang="en-US" dirty="0">
                <a:latin typeface="Arial Narrow" panose="020B0606020202030204" pitchFamily="34" charset="0"/>
                <a:cs typeface="Arial" panose="020B0604020202020204" pitchFamily="34" charset="0"/>
              </a:rPr>
              <a:t>If you have questions about a census, census definitions and/or procedures, please </a:t>
            </a:r>
            <a:r>
              <a:rPr lang="en-US" dirty="0" smtClean="0">
                <a:latin typeface="Arial Narrow" panose="020B0606020202030204" pitchFamily="34" charset="0"/>
                <a:cs typeface="Arial" panose="020B0604020202020204" pitchFamily="34" charset="0"/>
              </a:rPr>
              <a:t>contact us at:</a:t>
            </a:r>
            <a:endParaRPr lang="en-US" dirty="0">
              <a:latin typeface="Arial Narrow" panose="020B0606020202030204" pitchFamily="34" charset="0"/>
              <a:cs typeface="Arial" panose="020B0604020202020204" pitchFamily="34" charset="0"/>
            </a:endParaRPr>
          </a:p>
          <a:p>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Forecasting and Research </a:t>
            </a:r>
            <a:r>
              <a:rPr lang="en-US" dirty="0" smtClean="0">
                <a:latin typeface="Arial Narrow" panose="020B0606020202030204" pitchFamily="34" charset="0"/>
                <a:cs typeface="Arial" panose="020B0604020202020204" pitchFamily="34" charset="0"/>
              </a:rPr>
              <a:t>Division</a:t>
            </a:r>
          </a:p>
          <a:p>
            <a:r>
              <a:rPr lang="en-US" dirty="0" smtClean="0">
                <a:latin typeface="Arial Narrow" panose="020B0606020202030204" pitchFamily="34" charset="0"/>
                <a:cs typeface="Arial" panose="020B0604020202020204" pitchFamily="34" charset="0"/>
              </a:rPr>
              <a:t>Pop.annexations@ofm.wa.gov</a:t>
            </a:r>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360-902-0599</a:t>
            </a:r>
          </a:p>
          <a:p>
            <a:endParaRPr lang="en-US" dirty="0">
              <a:latin typeface="Arial Narrow" panose="020B0606020202030204" pitchFamily="34" charset="0"/>
            </a:endParaRPr>
          </a:p>
          <a:p>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4522748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28600"/>
            <a:ext cx="7772400" cy="584775"/>
          </a:xfrm>
          <a:prstGeom prst="rect">
            <a:avLst/>
          </a:prstGeom>
          <a:noFill/>
          <a:ln>
            <a:noFill/>
          </a:ln>
        </p:spPr>
        <p:txBody>
          <a:bodyPr wrap="square" lIns="82296" rIns="82296" rtlCol="0">
            <a:spAutoFit/>
          </a:bodyPr>
          <a:lstStyle/>
          <a:p>
            <a:pPr marL="0" algn="ctr" defTabSz="914400" rtl="0" eaLnBrk="1" latinLnBrk="0" hangingPunct="1"/>
            <a:r>
              <a:rPr lang="en-US" sz="3200" b="1" dirty="0" smtClean="0">
                <a:latin typeface="Arial" panose="020B0604020202020204" pitchFamily="34" charset="0"/>
                <a:cs typeface="Arial" panose="020B0604020202020204" pitchFamily="34" charset="0"/>
              </a:rPr>
              <a:t>Must Keep Information Confidential</a:t>
            </a:r>
            <a:endParaRPr lang="en-US" sz="3200" b="1" kern="1200" dirty="0">
              <a:solidFill>
                <a:schemeClr val="tx1"/>
              </a:solidFill>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1D7F1ABF-CE35-4BF2-A2ED-4F50B5C41B28}" type="slidenum">
              <a:rPr lang="en-US" smtClean="0">
                <a:cs typeface="Arial" panose="020B0604020202020204" pitchFamily="34" charset="0"/>
              </a:rPr>
              <a:pPr/>
              <a:t>5</a:t>
            </a:fld>
            <a:endParaRPr lang="en-US" dirty="0">
              <a:cs typeface="Arial" panose="020B0604020202020204" pitchFamily="34" charset="0"/>
            </a:endParaRPr>
          </a:p>
        </p:txBody>
      </p:sp>
      <p:sp>
        <p:nvSpPr>
          <p:cNvPr id="5" name="Rectangle 3"/>
          <p:cNvSpPr>
            <a:spLocks noGrp="1" noChangeArrowheads="1"/>
          </p:cNvSpPr>
          <p:nvPr>
            <p:ph type="body" sz="quarter" idx="13"/>
          </p:nvPr>
        </p:nvSpPr>
        <p:spPr>
          <a:xfrm>
            <a:off x="685800" y="914399"/>
            <a:ext cx="7772400" cy="4615543"/>
          </a:xfrm>
          <a:prstGeom prst="rect">
            <a:avLst/>
          </a:prstGeom>
        </p:spPr>
        <p:txBody>
          <a:bodyPr/>
          <a:lstStyle/>
          <a:p>
            <a:pPr marL="0" lvl="1" indent="0">
              <a:spcBef>
                <a:spcPts val="0"/>
              </a:spcBef>
              <a:buNone/>
            </a:pPr>
            <a:r>
              <a:rPr lang="en-US" sz="1800" dirty="0" smtClean="0">
                <a:cs typeface="Arial" panose="020B0604020202020204" pitchFamily="34" charset="0"/>
              </a:rPr>
              <a:t>The Census information that you collect is confidential and protected by law. </a:t>
            </a:r>
            <a:endParaRPr lang="en-US" sz="1800" dirty="0">
              <a:cs typeface="Arial" panose="020B0604020202020204" pitchFamily="34" charset="0"/>
            </a:endParaRPr>
          </a:p>
          <a:p>
            <a:pPr marL="0" lvl="1" indent="0">
              <a:spcBef>
                <a:spcPts val="0"/>
              </a:spcBef>
              <a:buNone/>
            </a:pPr>
            <a:r>
              <a:rPr lang="en-US" sz="1800" dirty="0" smtClean="0">
                <a:cs typeface="Arial" panose="020B0604020202020204" pitchFamily="34" charset="0"/>
              </a:rPr>
              <a:t>Copied below is RCW 42.56.615 that guarantees confidentiality.</a:t>
            </a:r>
          </a:p>
          <a:p>
            <a:pPr marL="0" lvl="1" indent="0">
              <a:spcBef>
                <a:spcPts val="0"/>
              </a:spcBef>
              <a:spcAft>
                <a:spcPts val="600"/>
              </a:spcAft>
              <a:buNone/>
            </a:pPr>
            <a:endParaRPr lang="en-US" sz="1800" dirty="0">
              <a:cs typeface="Arial" panose="020B0604020202020204" pitchFamily="34" charset="0"/>
            </a:endParaRPr>
          </a:p>
          <a:p>
            <a:pPr marL="0" algn="l">
              <a:spcBef>
                <a:spcPts val="400"/>
              </a:spcBef>
            </a:pPr>
            <a:r>
              <a:rPr lang="en-US" sz="1800" dirty="0"/>
              <a:t>RCW 42.56.615</a:t>
            </a:r>
          </a:p>
          <a:p>
            <a:pPr marL="0" algn="l">
              <a:spcBef>
                <a:spcPts val="400"/>
              </a:spcBef>
            </a:pPr>
            <a:r>
              <a:rPr lang="en-US" sz="1800" dirty="0"/>
              <a:t>Enumeration data used by the office of financial management for population estimates.</a:t>
            </a:r>
          </a:p>
          <a:p>
            <a:pPr algn="l"/>
            <a:r>
              <a:rPr lang="en-US" sz="1800" b="0" dirty="0"/>
              <a:t>Actual enumeration data collected under RCW 35.13.260, 35A.14.700, 36.13.030, and chapter 43.62 RCW shall be used and retained only by the office of financial management and only for the purposes of RCW 35.13.260, 35A.14.700, 36.13.030, and chapter </a:t>
            </a:r>
            <a:r>
              <a:rPr lang="en-US" sz="1800" b="0" dirty="0">
                <a:hlinkClick r:id="rId4"/>
              </a:rPr>
              <a:t>43.62</a:t>
            </a:r>
            <a:r>
              <a:rPr lang="en-US" sz="1800" b="0" dirty="0"/>
              <a:t> RCW. The enumeration data collected is confidential, is exempt from public inspection and copying under this chapter, and in accordance with RCW 43.41.435, must be destroyed after it is used.</a:t>
            </a:r>
          </a:p>
          <a:p>
            <a:pPr algn="l"/>
            <a:r>
              <a:rPr lang="en-US" sz="1800" b="0" dirty="0"/>
              <a:t>[ 2014 c 14 § 1.]</a:t>
            </a:r>
          </a:p>
          <a:p>
            <a:pPr marL="0" lvl="1" indent="0">
              <a:spcBef>
                <a:spcPts val="0"/>
              </a:spcBef>
              <a:spcAft>
                <a:spcPts val="600"/>
              </a:spcAft>
              <a:buNone/>
            </a:pPr>
            <a:endParaRPr lang="en-US" sz="1800" dirty="0" smtClean="0">
              <a:cs typeface="Arial" panose="020B0604020202020204" pitchFamily="34" charset="0"/>
            </a:endParaRPr>
          </a:p>
        </p:txBody>
      </p:sp>
    </p:spTree>
    <p:custDataLst>
      <p:tags r:id="rId1"/>
    </p:custDataLst>
    <p:extLst>
      <p:ext uri="{BB962C8B-B14F-4D97-AF65-F5344CB8AC3E}">
        <p14:creationId xmlns:p14="http://schemas.microsoft.com/office/powerpoint/2010/main" val="91904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6</a:t>
            </a:fld>
            <a:endParaRPr lang="en-US" dirty="0"/>
          </a:p>
        </p:txBody>
      </p:sp>
      <p:sp>
        <p:nvSpPr>
          <p:cNvPr id="3" name="Text Placeholder 2"/>
          <p:cNvSpPr>
            <a:spLocks noGrp="1"/>
          </p:cNvSpPr>
          <p:nvPr>
            <p:ph type="body" sz="quarter" idx="13"/>
          </p:nvPr>
        </p:nvSpPr>
        <p:spPr>
          <a:xfrm>
            <a:off x="685800" y="1097280"/>
            <a:ext cx="7772400" cy="4648200"/>
          </a:xfrm>
        </p:spPr>
        <p:txBody>
          <a:bodyPr/>
          <a:lstStyle/>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Annexation census is required by law.</a:t>
            </a:r>
          </a:p>
          <a:p>
            <a:pPr marL="219456" lvl="1" indent="-219456">
              <a:lnSpc>
                <a:spcPct val="100000"/>
              </a:lnSpc>
              <a:spcBef>
                <a:spcPts val="0"/>
              </a:spcBef>
              <a:spcAft>
                <a:spcPts val="600"/>
              </a:spcAft>
              <a:buNone/>
            </a:pPr>
            <a:r>
              <a:rPr lang="en-US" sz="1800" dirty="0" smtClean="0">
                <a:latin typeface="Arial Narrow" panose="020B0606020202030204" pitchFamily="34" charset="0"/>
              </a:rPr>
              <a:t>    Per </a:t>
            </a:r>
            <a:r>
              <a:rPr lang="en-US" sz="1800" dirty="0">
                <a:latin typeface="Arial Narrow" panose="020B0606020202030204" pitchFamily="34" charset="0"/>
              </a:rPr>
              <a:t>RCW 35.13.260 and RCW 35A.14.700, cities/towns must enumerate residents in an annexed area and file with OFM for certification</a:t>
            </a:r>
            <a:r>
              <a:rPr lang="en-US" sz="1800" dirty="0" smtClean="0">
                <a:latin typeface="Arial Narrow" panose="020B0606020202030204" pitchFamily="34" charset="0"/>
              </a:rPr>
              <a:t>.</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April 1 census can replace OFM estimate.</a:t>
            </a:r>
          </a:p>
          <a:p>
            <a:pPr marL="219456" indent="-219456">
              <a:lnSpc>
                <a:spcPct val="100000"/>
              </a:lnSpc>
              <a:spcBef>
                <a:spcPts val="0"/>
              </a:spcBef>
              <a:spcAft>
                <a:spcPts val="600"/>
              </a:spcAft>
              <a:buNone/>
            </a:pPr>
            <a:r>
              <a:rPr lang="en-US" sz="1800" dirty="0" smtClean="0">
                <a:latin typeface="Arial Narrow" panose="020B0606020202030204" pitchFamily="34" charset="0"/>
              </a:rPr>
              <a:t>    Cities may chose to census instead of using OFM estimate for funding allocation if it believes that federal decennial census or OFM estimate are not accurate.  </a:t>
            </a:r>
          </a:p>
        </p:txBody>
      </p:sp>
      <p:sp>
        <p:nvSpPr>
          <p:cNvPr id="4" name="Text Placeholder 3"/>
          <p:cNvSpPr>
            <a:spLocks noGrp="1"/>
          </p:cNvSpPr>
          <p:nvPr>
            <p:ph type="body" sz="quarter" idx="14"/>
          </p:nvPr>
        </p:nvSpPr>
        <p:spPr>
          <a:xfrm>
            <a:off x="685800" y="228600"/>
            <a:ext cx="7772400" cy="713232"/>
          </a:xfrm>
        </p:spPr>
        <p:txBody>
          <a:bodyPr/>
          <a:lstStyle/>
          <a:p>
            <a:r>
              <a:rPr lang="en-US" dirty="0" smtClean="0">
                <a:latin typeface="Arial Narrow" panose="020B0606020202030204" pitchFamily="34" charset="0"/>
              </a:rPr>
              <a:t>Census Considerations</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36011128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7</a:t>
            </a:fld>
            <a:endParaRPr lang="en-US" dirty="0"/>
          </a:p>
        </p:txBody>
      </p:sp>
      <p:sp>
        <p:nvSpPr>
          <p:cNvPr id="3" name="Text Placeholder 2"/>
          <p:cNvSpPr>
            <a:spLocks noGrp="1"/>
          </p:cNvSpPr>
          <p:nvPr>
            <p:ph type="body" sz="quarter" idx="13"/>
          </p:nvPr>
        </p:nvSpPr>
        <p:spPr>
          <a:xfrm>
            <a:off x="685800" y="1097280"/>
            <a:ext cx="7772400" cy="3657600"/>
          </a:xfrm>
        </p:spPr>
        <p:txBody>
          <a:bodyPr/>
          <a:lstStyle/>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A census </a:t>
            </a:r>
            <a:r>
              <a:rPr lang="en-US" sz="1800" dirty="0">
                <a:latin typeface="Arial Narrow" panose="020B0606020202030204" pitchFamily="34" charset="0"/>
              </a:rPr>
              <a:t>is an investment of time and resources </a:t>
            </a:r>
            <a:r>
              <a:rPr lang="en-US" sz="1800" dirty="0" smtClean="0">
                <a:latin typeface="Arial Narrow" panose="020B0606020202030204" pitchFamily="34" charset="0"/>
              </a:rPr>
              <a:t>for </a:t>
            </a:r>
            <a:r>
              <a:rPr lang="en-US" sz="1800" dirty="0">
                <a:latin typeface="Arial Narrow" panose="020B0606020202030204" pitchFamily="34" charset="0"/>
              </a:rPr>
              <a:t>both </a:t>
            </a:r>
            <a:r>
              <a:rPr lang="en-US" sz="1800" dirty="0" smtClean="0">
                <a:latin typeface="Arial Narrow" panose="020B0606020202030204" pitchFamily="34" charset="0"/>
              </a:rPr>
              <a:t>the city </a:t>
            </a:r>
            <a:r>
              <a:rPr lang="en-US" sz="1800" dirty="0">
                <a:latin typeface="Arial Narrow" panose="020B0606020202030204" pitchFamily="34" charset="0"/>
              </a:rPr>
              <a:t>and </a:t>
            </a:r>
            <a:r>
              <a:rPr lang="en-US" sz="1800" dirty="0" smtClean="0">
                <a:latin typeface="Arial Narrow" panose="020B0606020202030204" pitchFamily="34" charset="0"/>
              </a:rPr>
              <a:t>OFM.</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A census administrator and his/her staff must follow OFM specifications to achieve a quality census that OFM will approve.</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OFM may reject all or parts of a census where administrators/enumerators failed to follow OFM procedures.</a:t>
            </a:r>
          </a:p>
          <a:p>
            <a:pPr marL="219456" indent="-219456">
              <a:lnSpc>
                <a:spcPct val="100000"/>
              </a:lnSpc>
              <a:spcBef>
                <a:spcPts val="0"/>
              </a:spcBef>
              <a:spcAft>
                <a:spcPts val="600"/>
              </a:spcAft>
              <a:buFont typeface="Arial" panose="020B0604020202020204" pitchFamily="34" charset="0"/>
              <a:buChar char="•"/>
            </a:pPr>
            <a:r>
              <a:rPr lang="en-US" sz="1800" dirty="0" smtClean="0">
                <a:latin typeface="Arial Narrow" panose="020B0606020202030204" pitchFamily="34" charset="0"/>
              </a:rPr>
              <a:t>A </a:t>
            </a:r>
            <a:r>
              <a:rPr lang="en-US" sz="1800" dirty="0">
                <a:latin typeface="Arial Narrow" panose="020B0606020202030204" pitchFamily="34" charset="0"/>
              </a:rPr>
              <a:t>rejected annexation census will result in a partial or total re-do of the census.</a:t>
            </a:r>
          </a:p>
          <a:p>
            <a:pPr marL="219456" indent="-219456">
              <a:lnSpc>
                <a:spcPct val="100000"/>
              </a:lnSpc>
              <a:spcBef>
                <a:spcPts val="0"/>
              </a:spcBef>
              <a:spcAft>
                <a:spcPts val="600"/>
              </a:spcAft>
              <a:buFont typeface="Arial" panose="020B0604020202020204" pitchFamily="34" charset="0"/>
              <a:buChar char="•"/>
            </a:pPr>
            <a:r>
              <a:rPr lang="en-US" sz="1800" dirty="0">
                <a:latin typeface="Arial Narrow" panose="020B0606020202030204" pitchFamily="34" charset="0"/>
              </a:rPr>
              <a:t>A rejected April 1 census will result in a population estimate for that year.</a:t>
            </a:r>
          </a:p>
          <a:p>
            <a:pPr marL="55562" indent="0">
              <a:buNone/>
            </a:pPr>
            <a:endParaRPr lang="en-US" dirty="0"/>
          </a:p>
          <a:p>
            <a:pPr>
              <a:buFont typeface="Arial" panose="020B0604020202020204" pitchFamily="34" charset="0"/>
              <a:buChar char="•"/>
            </a:pPr>
            <a:endParaRPr lang="en-US" dirty="0"/>
          </a:p>
          <a:p>
            <a:endParaRPr lang="en-US" dirty="0"/>
          </a:p>
        </p:txBody>
      </p:sp>
      <p:sp>
        <p:nvSpPr>
          <p:cNvPr id="4" name="Text Placeholder 3"/>
          <p:cNvSpPr>
            <a:spLocks noGrp="1"/>
          </p:cNvSpPr>
          <p:nvPr>
            <p:ph type="body" sz="quarter" idx="14"/>
          </p:nvPr>
        </p:nvSpPr>
        <p:spPr>
          <a:xfrm>
            <a:off x="685800" y="228600"/>
            <a:ext cx="7772400" cy="914400"/>
          </a:xfrm>
        </p:spPr>
        <p:txBody>
          <a:bodyPr/>
          <a:lstStyle/>
          <a:p>
            <a:r>
              <a:rPr lang="en-US" dirty="0" smtClean="0">
                <a:latin typeface="Arial Narrow" panose="020B0606020202030204" pitchFamily="34" charset="0"/>
              </a:rPr>
              <a:t>Census Quality</a:t>
            </a:r>
            <a:endParaRPr lang="en-US" dirty="0">
              <a:latin typeface="Arial Narrow" panose="020B0606020202030204" pitchFamily="34" charset="0"/>
            </a:endParaRPr>
          </a:p>
          <a:p>
            <a:endParaRPr lang="en-US" dirty="0"/>
          </a:p>
        </p:txBody>
      </p:sp>
    </p:spTree>
    <p:custDataLst>
      <p:tags r:id="rId1"/>
    </p:custDataLst>
    <p:extLst>
      <p:ext uri="{BB962C8B-B14F-4D97-AF65-F5344CB8AC3E}">
        <p14:creationId xmlns:p14="http://schemas.microsoft.com/office/powerpoint/2010/main" val="10685225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8</a:t>
            </a:fld>
            <a:endParaRPr lang="en-US" dirty="0"/>
          </a:p>
        </p:txBody>
      </p:sp>
      <p:sp>
        <p:nvSpPr>
          <p:cNvPr id="3" name="Text Placeholder 2"/>
          <p:cNvSpPr>
            <a:spLocks noGrp="1"/>
          </p:cNvSpPr>
          <p:nvPr>
            <p:ph type="body" sz="quarter" idx="13"/>
          </p:nvPr>
        </p:nvSpPr>
        <p:spPr>
          <a:xfrm>
            <a:off x="685800" y="1371600"/>
            <a:ext cx="7772400" cy="914400"/>
          </a:xfrm>
        </p:spPr>
        <p:txBody>
          <a:bodyPr/>
          <a:lstStyle/>
          <a:p>
            <a:r>
              <a:rPr lang="en-US" dirty="0" smtClean="0">
                <a:latin typeface="Arial Narrow" panose="020B0606020202030204" pitchFamily="34" charset="0"/>
              </a:rPr>
              <a:t>Pre-Census Preparation</a:t>
            </a:r>
            <a:endParaRPr lang="en-US" dirty="0">
              <a:latin typeface="Arial Narrow" panose="020B0606020202030204" pitchFamily="34" charset="0"/>
            </a:endParaRPr>
          </a:p>
        </p:txBody>
      </p:sp>
    </p:spTree>
    <p:custDataLst>
      <p:tags r:id="rId1"/>
    </p:custDataLst>
    <p:extLst>
      <p:ext uri="{BB962C8B-B14F-4D97-AF65-F5344CB8AC3E}">
        <p14:creationId xmlns:p14="http://schemas.microsoft.com/office/powerpoint/2010/main" val="3028899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F1ABF-CE35-4BF2-A2ED-4F50B5C41B28}" type="slidenum">
              <a:rPr lang="en-US" smtClean="0"/>
              <a:pPr/>
              <a:t>9</a:t>
            </a:fld>
            <a:endParaRPr lang="en-US" dirty="0"/>
          </a:p>
        </p:txBody>
      </p:sp>
      <p:sp>
        <p:nvSpPr>
          <p:cNvPr id="3" name="Text Placeholder 2"/>
          <p:cNvSpPr>
            <a:spLocks noGrp="1"/>
          </p:cNvSpPr>
          <p:nvPr>
            <p:ph type="body" sz="quarter" idx="13"/>
          </p:nvPr>
        </p:nvSpPr>
        <p:spPr>
          <a:xfrm>
            <a:off x="685800" y="1097281"/>
            <a:ext cx="7772400" cy="3627120"/>
          </a:xfrm>
        </p:spPr>
        <p:txBody>
          <a:bodyPr/>
          <a:lstStyle/>
          <a:p>
            <a:pPr marL="0" indent="0">
              <a:spcBef>
                <a:spcPts val="0"/>
              </a:spcBef>
              <a:spcAft>
                <a:spcPts val="600"/>
              </a:spcAft>
              <a:buNone/>
            </a:pPr>
            <a:r>
              <a:rPr lang="en-US" sz="1800" dirty="0" smtClean="0">
                <a:latin typeface="Arial Narrow" panose="020B0606020202030204" pitchFamily="34" charset="0"/>
              </a:rPr>
              <a:t>The administrator must complete the preparation for the following five areas before the census date:</a:t>
            </a:r>
          </a:p>
          <a:p>
            <a:pPr marL="219456" lvl="1" indent="-219456">
              <a:spcBef>
                <a:spcPts val="0"/>
              </a:spcBef>
              <a:spcAft>
                <a:spcPts val="600"/>
              </a:spcAft>
              <a:buFont typeface="Arial" panose="020B0604020202020204" pitchFamily="34" charset="0"/>
              <a:buChar char="•"/>
            </a:pPr>
            <a:r>
              <a:rPr lang="en-US" sz="1800" dirty="0" smtClean="0">
                <a:latin typeface="Arial Narrow" panose="020B0606020202030204" pitchFamily="34" charset="0"/>
              </a:rPr>
              <a:t>Identify a census window</a:t>
            </a:r>
          </a:p>
          <a:p>
            <a:pPr marL="219456" lvl="1" indent="-219456">
              <a:spcBef>
                <a:spcPts val="0"/>
              </a:spcBef>
              <a:spcAft>
                <a:spcPts val="600"/>
              </a:spcAft>
              <a:buFont typeface="Arial" panose="020B0604020202020204" pitchFamily="34" charset="0"/>
              <a:buChar char="•"/>
            </a:pPr>
            <a:r>
              <a:rPr lang="en-US" sz="1800" dirty="0" smtClean="0">
                <a:latin typeface="Arial Narrow" panose="020B0606020202030204" pitchFamily="34" charset="0"/>
              </a:rPr>
              <a:t>Staffing</a:t>
            </a:r>
          </a:p>
          <a:p>
            <a:pPr marL="219456" lvl="1" indent="-219456">
              <a:spcBef>
                <a:spcPts val="0"/>
              </a:spcBef>
              <a:spcAft>
                <a:spcPts val="600"/>
              </a:spcAft>
              <a:buFont typeface="Arial" panose="020B0604020202020204" pitchFamily="34" charset="0"/>
              <a:buChar char="•"/>
            </a:pPr>
            <a:r>
              <a:rPr lang="en-US" sz="1800" dirty="0" smtClean="0">
                <a:latin typeface="Arial Narrow" panose="020B0606020202030204" pitchFamily="34" charset="0"/>
              </a:rPr>
              <a:t>Training</a:t>
            </a:r>
          </a:p>
          <a:p>
            <a:pPr marL="219456" lvl="1" indent="-219456">
              <a:spcBef>
                <a:spcPts val="0"/>
              </a:spcBef>
              <a:spcAft>
                <a:spcPts val="600"/>
              </a:spcAft>
              <a:buFont typeface="Arial" panose="020B0604020202020204" pitchFamily="34" charset="0"/>
              <a:buChar char="•"/>
            </a:pPr>
            <a:r>
              <a:rPr lang="en-US" sz="1800" dirty="0" smtClean="0">
                <a:latin typeface="Arial Narrow" panose="020B0606020202030204" pitchFamily="34" charset="0"/>
              </a:rPr>
              <a:t>Mapping  census area</a:t>
            </a:r>
          </a:p>
          <a:p>
            <a:pPr marL="219456" lvl="1" indent="-219456">
              <a:spcBef>
                <a:spcPts val="0"/>
              </a:spcBef>
              <a:spcAft>
                <a:spcPts val="600"/>
              </a:spcAft>
              <a:buFont typeface="Arial" panose="020B0604020202020204" pitchFamily="34" charset="0"/>
              <a:buChar char="•"/>
            </a:pPr>
            <a:r>
              <a:rPr lang="en-US" sz="1800" dirty="0" smtClean="0">
                <a:latin typeface="Arial Narrow" panose="020B0606020202030204" pitchFamily="34" charset="0"/>
              </a:rPr>
              <a:t>Office space, publicity, and census supplies</a:t>
            </a:r>
          </a:p>
          <a:p>
            <a:pPr marL="0" indent="0">
              <a:spcBef>
                <a:spcPts val="0"/>
              </a:spcBef>
              <a:spcAft>
                <a:spcPts val="281"/>
              </a:spcAft>
              <a:buNone/>
            </a:pPr>
            <a:r>
              <a:rPr lang="en-US" sz="1800" dirty="0" smtClean="0">
                <a:latin typeface="Arial Narrow" panose="020B0606020202030204" pitchFamily="34" charset="0"/>
              </a:rPr>
              <a:t>It is important to plan early since pre-census </a:t>
            </a:r>
            <a:r>
              <a:rPr lang="en-US" sz="1800" dirty="0">
                <a:latin typeface="Arial Narrow" panose="020B0606020202030204" pitchFamily="34" charset="0"/>
              </a:rPr>
              <a:t>activities can take a large amount of </a:t>
            </a:r>
            <a:r>
              <a:rPr lang="en-US" sz="1800" dirty="0" smtClean="0">
                <a:latin typeface="Arial Narrow" panose="020B0606020202030204" pitchFamily="34" charset="0"/>
              </a:rPr>
              <a:t>time</a:t>
            </a:r>
            <a:r>
              <a:rPr lang="en-US" sz="1800" dirty="0">
                <a:latin typeface="Arial Narrow" panose="020B0606020202030204" pitchFamily="34" charset="0"/>
              </a:rPr>
              <a:t>.</a:t>
            </a:r>
          </a:p>
        </p:txBody>
      </p:sp>
      <p:sp>
        <p:nvSpPr>
          <p:cNvPr id="4" name="Text Placeholder 3"/>
          <p:cNvSpPr>
            <a:spLocks noGrp="1"/>
          </p:cNvSpPr>
          <p:nvPr>
            <p:ph type="body" sz="quarter" idx="14"/>
          </p:nvPr>
        </p:nvSpPr>
        <p:spPr>
          <a:xfrm>
            <a:off x="685800" y="228600"/>
            <a:ext cx="7772400" cy="914400"/>
          </a:xfrm>
        </p:spPr>
        <p:txBody>
          <a:bodyPr/>
          <a:lstStyle/>
          <a:p>
            <a:r>
              <a:rPr lang="en-US" dirty="0">
                <a:latin typeface="Arial Narrow" panose="020B0606020202030204" pitchFamily="34" charset="0"/>
              </a:rPr>
              <a:t>Pre-Census Preparations</a:t>
            </a:r>
          </a:p>
          <a:p>
            <a:endParaRPr lang="en-US" dirty="0"/>
          </a:p>
        </p:txBody>
      </p:sp>
    </p:spTree>
    <p:custDataLst>
      <p:tags r:id="rId1"/>
    </p:custDataLst>
    <p:extLst>
      <p:ext uri="{BB962C8B-B14F-4D97-AF65-F5344CB8AC3E}">
        <p14:creationId xmlns:p14="http://schemas.microsoft.com/office/powerpoint/2010/main" val="54711188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9bd08082-5289-4647-a44d-d1f519842a45"/>
  <p:tag name="ARTICULATE_REFERENCE_COUNT" val="0"/>
  <p:tag name="ARTICULATE_PLAYER_GLOSSARY_XML" val="&lt;?xml version=&quot;1.0&quot; encoding=&quot;utf-16&quot;?&gt;&lt;glossary xmlns:xsi=&quot;http://www.w3.org/2001/XMLSchema-instance&quot; xmlns:xsd=&quot;http://www.w3.org/2001/XMLSchema&quot;&gt;&lt;terms /&gt;&lt;/glossary&gt;"/>
  <p:tag name="ARTICULATE_SLIDE_COUNT" val="46"/>
  <p:tag name="ARTICULATE_PROJECT_OPEN" val="1"/>
  <p:tag name="TAG_BACKING_FORM_KEY" val="788560-\\filedepot.eclient.wa.lcl\ofmfc\pop\annexation\training\articulate_training_files\administrator\web_presentation\administrator.pptx"/>
  <p:tag name="ARTICULATE_PRESENTER_VERSION" val="7"/>
  <p:tag name="ARTICULATE_USED_PAGE_ORIENTATION" val="1"/>
  <p:tag name="ARTICULATE_USED_PAGE_SIZE" val="1"/>
</p:tagLst>
</file>

<file path=ppt/tags/tag10.xml><?xml version="1.0" encoding="utf-8"?>
<p:tagLst xmlns:a="http://schemas.openxmlformats.org/drawingml/2006/main" xmlns:r="http://schemas.openxmlformats.org/officeDocument/2006/relationships" xmlns:p="http://schemas.openxmlformats.org/presentationml/2006/main">
  <p:tag name="AUDIO_ID" val="311"/>
  <p:tag name="ARTICULATE_AUDIO_RECORDED" val="1"/>
  <p:tag name="ANNOTATION_COUNT" val="0"/>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ELAPSEDTIME" val="76.322"/>
  <p:tag name="ARTICULATE_USED_LAYOUT" val="14"/>
</p:tagLst>
</file>

<file path=ppt/tags/tag11.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MARGIN_1" val="0"/>
  <p:tag name="MARGIN_2" val="36"/>
  <p:tag name="MARGIN_3" val="72"/>
  <p:tag name="MARGIN_4" val="108"/>
  <p:tag name="MARGIN_5" val="144"/>
  <p:tag name="FONT_SIZE" val="12"/>
</p:tagLst>
</file>

<file path=ppt/tags/tag12.xml><?xml version="1.0" encoding="utf-8"?>
<p:tagLst xmlns:a="http://schemas.openxmlformats.org/drawingml/2006/main" xmlns:r="http://schemas.openxmlformats.org/officeDocument/2006/relationships" xmlns:p="http://schemas.openxmlformats.org/presentationml/2006/main">
  <p:tag name="AUDIO_ID" val="263"/>
  <p:tag name="ARTICULATE_AUDIO_RECORDED" val="1"/>
  <p:tag name="ANNOTATION_COUNT" val="0"/>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ELAPSEDTIME" val="78.522"/>
  <p:tag name="ARTICULATE_USED_LAYOUT" val="15"/>
</p:tagLst>
</file>

<file path=ppt/tags/tag1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14.xml><?xml version="1.0" encoding="utf-8"?>
<p:tagLst xmlns:a="http://schemas.openxmlformats.org/drawingml/2006/main" xmlns:r="http://schemas.openxmlformats.org/officeDocument/2006/relationships" xmlns:p="http://schemas.openxmlformats.org/presentationml/2006/main">
  <p:tag name="ANNOTATION_COUNT" val="0"/>
  <p:tag name="AUDIO_ID" val="264"/>
  <p:tag name="ARTICULATE_AUDIO_RECORDED" val="1"/>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ELAPSEDTIME" val="75.382"/>
  <p:tag name="ARTICULATE_USED_LAYOUT" val="15"/>
</p:tagLst>
</file>

<file path=ppt/tags/tag15.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MARGIN_1" val="0"/>
  <p:tag name="MARGIN_2" val="36"/>
  <p:tag name="MARGIN_3" val="72"/>
  <p:tag name="MARGIN_4" val="108"/>
  <p:tag name="MARGIN_5" val="144"/>
  <p:tag name="FONT_SIZE" val="12"/>
</p:tagLst>
</file>

<file path=ppt/tags/tag16.xml><?xml version="1.0" encoding="utf-8"?>
<p:tagLst xmlns:a="http://schemas.openxmlformats.org/drawingml/2006/main" xmlns:r="http://schemas.openxmlformats.org/officeDocument/2006/relationships" xmlns:p="http://schemas.openxmlformats.org/presentationml/2006/main">
  <p:tag name="ANNOTATION_COUNT" val="0"/>
  <p:tag name="AUDIO_ID" val="265"/>
  <p:tag name="ARTICULATE_AUDIO_RECORDED" val="1"/>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ELAPSEDTIME" val="5.692"/>
  <p:tag name="ARTICULATE_USED_LAYOUT" val="14"/>
</p:tagLst>
</file>

<file path=ppt/tags/tag17.xml><?xml version="1.0" encoding="utf-8"?>
<p:tagLst xmlns:a="http://schemas.openxmlformats.org/drawingml/2006/main" xmlns:r="http://schemas.openxmlformats.org/officeDocument/2006/relationships" xmlns:p="http://schemas.openxmlformats.org/presentationml/2006/main">
  <p:tag name="BULLET_1" val="8226"/>
  <p:tag name="MARGIN_1" val="0"/>
  <p:tag name="MARGIN_2" val="36"/>
  <p:tag name="MARGIN_3" val="72"/>
  <p:tag name="MARGIN_4" val="108"/>
  <p:tag name="MARGIN_5" val="144"/>
  <p:tag name="FONT_SIZE" val="12"/>
</p:tagLst>
</file>

<file path=ppt/tags/tag18.xml><?xml version="1.0" encoding="utf-8"?>
<p:tagLst xmlns:a="http://schemas.openxmlformats.org/drawingml/2006/main" xmlns:r="http://schemas.openxmlformats.org/officeDocument/2006/relationships" xmlns:p="http://schemas.openxmlformats.org/presentationml/2006/main">
  <p:tag name="ANNOTATION_COUNT" val="0"/>
  <p:tag name="AUDIO_ID" val="266"/>
  <p:tag name="ARTICULATE_AUDIO_RECORDED" val="1"/>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ELAPSEDTIME" val="54.752"/>
  <p:tag name="ARTICULATE_USED_LAYOUT" val="15"/>
</p:tagLst>
</file>

<file path=ppt/tags/tag19.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MARGIN_1" val="-2.147484E+09"/>
  <p:tag name="MARGIN_2" val="36"/>
  <p:tag name="MARGIN_3" val="72"/>
  <p:tag name="MARGIN_4" val="108"/>
  <p:tag name="MARGIN_5" val="144"/>
  <p:tag name="FONT_SIZE" val="12"/>
</p:tagLst>
</file>

<file path=ppt/tags/tag2.xml><?xml version="1.0" encoding="utf-8"?>
<p:tagLst xmlns:a="http://schemas.openxmlformats.org/drawingml/2006/main" xmlns:r="http://schemas.openxmlformats.org/officeDocument/2006/relationships" xmlns:p="http://schemas.openxmlformats.org/presentationml/2006/main">
  <p:tag name="ANNOTATION_COUNT" val="0"/>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58"/>
  <p:tag name="ARTICULATE_AUDIO_RECORDED" val="1"/>
  <p:tag name="ELAPSEDTIME" val="27.7"/>
  <p:tag name="ARTICULATE_USED_LAYOUT" val="13"/>
</p:tagLst>
</file>

<file path=ppt/tags/tag20.xml><?xml version="1.0" encoding="utf-8"?>
<p:tagLst xmlns:a="http://schemas.openxmlformats.org/drawingml/2006/main" xmlns:r="http://schemas.openxmlformats.org/officeDocument/2006/relationships" xmlns:p="http://schemas.openxmlformats.org/presentationml/2006/main">
  <p:tag name="ANNOTATION_COUNT" val="0"/>
  <p:tag name="AUDIO_ID" val="267"/>
  <p:tag name="ARTICULATE_AUDIO_RECORDED" val="1"/>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ELAPSEDTIME" val="58.272"/>
  <p:tag name="ARTICULATE_USED_LAYOUT" val="15"/>
</p:tagLst>
</file>

<file path=ppt/tags/tag21.xml><?xml version="1.0" encoding="utf-8"?>
<p:tagLst xmlns:a="http://schemas.openxmlformats.org/drawingml/2006/main" xmlns:r="http://schemas.openxmlformats.org/officeDocument/2006/relationships" xmlns:p="http://schemas.openxmlformats.org/presentationml/2006/main">
  <p:tag name="BULLET_1" val="8226"/>
  <p:tag name="BULLET_2" val="111"/>
  <p:tag name="BULLET_3" val="111"/>
  <p:tag name="BULLET_4" val="8226"/>
  <p:tag name="BULLET_5" val="8226"/>
  <p:tag name="MARGIN_1" val="0"/>
  <p:tag name="MARGIN_2" val="-2.147484E+09"/>
  <p:tag name="MARGIN_3" val="72"/>
  <p:tag name="MARGIN_4" val="108"/>
  <p:tag name="MARGIN_5" val="144"/>
  <p:tag name="FONT_SIZE" val="12"/>
</p:tagLst>
</file>

<file path=ppt/tags/tag22.xml><?xml version="1.0" encoding="utf-8"?>
<p:tagLst xmlns:a="http://schemas.openxmlformats.org/drawingml/2006/main" xmlns:r="http://schemas.openxmlformats.org/officeDocument/2006/relationships" xmlns:p="http://schemas.openxmlformats.org/presentationml/2006/main">
  <p:tag name="ANNOTATION_COUNT" val="0"/>
  <p:tag name="AUDIO_ID" val="268"/>
  <p:tag name="ARTICULATE_AUDIO_RECORDED" val="1"/>
  <p:tag name="ELAPSEDTIME" val="94.4"/>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RTICULATE_USED_LAYOUT" val="14"/>
</p:tagLst>
</file>

<file path=ppt/tags/tag23.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MARGIN_1" val="-2.147484E+09"/>
  <p:tag name="MARGIN_2" val="36"/>
  <p:tag name="MARGIN_3" val="72"/>
  <p:tag name="MARGIN_4" val="108"/>
  <p:tag name="MARGIN_5" val="144"/>
  <p:tag name="FONT_SIZE" val="12"/>
</p:tagLst>
</file>

<file path=ppt/tags/tag24.xml><?xml version="1.0" encoding="utf-8"?>
<p:tagLst xmlns:a="http://schemas.openxmlformats.org/drawingml/2006/main" xmlns:r="http://schemas.openxmlformats.org/officeDocument/2006/relationships" xmlns:p="http://schemas.openxmlformats.org/presentationml/2006/main">
  <p:tag name="ANNOTATION_COUNT" val="0"/>
  <p:tag name="AUDIO_ID" val="269"/>
  <p:tag name="ARTICULATE_AUDIO_RECORDED" val="1"/>
  <p:tag name="ELAPSEDTIME" val="101.4"/>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RTICULATE_USED_LAYOUT" val="15"/>
</p:tagLst>
</file>

<file path=ppt/tags/tag25.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MARGIN_1" val="-2.147484E+09"/>
  <p:tag name="MARGIN_2" val="36"/>
  <p:tag name="MARGIN_3" val="72"/>
  <p:tag name="MARGIN_4" val="108"/>
  <p:tag name="MARGIN_5" val="144"/>
  <p:tag name="FONT_SIZE" val="12"/>
</p:tagLst>
</file>

<file path=ppt/tags/tag26.xml><?xml version="1.0" encoding="utf-8"?>
<p:tagLst xmlns:a="http://schemas.openxmlformats.org/drawingml/2006/main" xmlns:r="http://schemas.openxmlformats.org/officeDocument/2006/relationships" xmlns:p="http://schemas.openxmlformats.org/presentationml/2006/main">
  <p:tag name="ANNOTATION_COUNT" val="0"/>
  <p:tag name="AUDIO_ID" val="270"/>
  <p:tag name="ARTICULATE_AUDIO_RECORDED" val="1"/>
  <p:tag name="ELAPSEDTIME" val="16.7"/>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RTICULATE_USED_LAYOUT" val="15"/>
</p:tagLst>
</file>

<file path=ppt/tags/tag27.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MARGIN_1" val="17.28"/>
  <p:tag name="MARGIN_2" val="36"/>
  <p:tag name="MARGIN_3" val="72"/>
  <p:tag name="MARGIN_4" val="108"/>
  <p:tag name="MARGIN_5" val="144"/>
  <p:tag name="FONT_SIZE" val="12"/>
</p:tagLst>
</file>

<file path=ppt/tags/tag28.xml><?xml version="1.0" encoding="utf-8"?>
<p:tagLst xmlns:a="http://schemas.openxmlformats.org/drawingml/2006/main" xmlns:r="http://schemas.openxmlformats.org/officeDocument/2006/relationships" xmlns:p="http://schemas.openxmlformats.org/presentationml/2006/main">
  <p:tag name="ANNOTATION_COUNT" val="0"/>
  <p:tag name="AUDIO_ID" val="271"/>
  <p:tag name="ARTICULATE_AUDIO_RECORDED" val="1"/>
  <p:tag name="ELAPSEDTIME" val="84.7"/>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RTICULATE_USED_LAYOUT" val="15"/>
</p:tagLst>
</file>

<file path=ppt/tags/tag29.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MARGIN_1" val="-2.147484E+09"/>
  <p:tag name="MARGIN_2" val="36"/>
  <p:tag name="MARGIN_3" val="72"/>
  <p:tag name="MARGIN_4" val="108"/>
  <p:tag name="MARGIN_5" val="144"/>
  <p:tag name="FONT_SIZE" val="12"/>
</p:tagLst>
</file>

<file path=ppt/tags/tag3.xml><?xml version="1.0" encoding="utf-8"?>
<p:tagLst xmlns:a="http://schemas.openxmlformats.org/drawingml/2006/main" xmlns:r="http://schemas.openxmlformats.org/officeDocument/2006/relationships" xmlns:p="http://schemas.openxmlformats.org/presentationml/2006/main">
  <p:tag name="BULLET_8" val="8226"/>
  <p:tag name="BULLET_9" val="8226"/>
  <p:tag name="BULLET_10" val="8226"/>
  <p:tag name="BULLET_11" val="8226"/>
  <p:tag name="BULLET_1" val="8226"/>
  <p:tag name="BULLET_2" val="8226"/>
  <p:tag name="BULLET_3" val="8226"/>
  <p:tag name="BULLET_4" val="8226"/>
  <p:tag name="BULLET_5" val="8226"/>
  <p:tag name="BULLET_6" val="8226"/>
  <p:tag name="BULLET_7" val="8226"/>
  <p:tag name="MARGIN_1" val="-2.147484E+09"/>
  <p:tag name="MARGIN_2" val="36"/>
  <p:tag name="MARGIN_3" val="72"/>
  <p:tag name="MARGIN_4" val="108"/>
  <p:tag name="MARGIN_5" val="144"/>
  <p:tag name="FONT_SIZE" val="12"/>
</p:tagLst>
</file>

<file path=ppt/tags/tag30.xml><?xml version="1.0" encoding="utf-8"?>
<p:tagLst xmlns:a="http://schemas.openxmlformats.org/drawingml/2006/main" xmlns:r="http://schemas.openxmlformats.org/officeDocument/2006/relationships" xmlns:p="http://schemas.openxmlformats.org/presentationml/2006/main">
  <p:tag name="ANNOTATION_COUNT" val="0"/>
  <p:tag name="AUDIO_ID" val="272"/>
  <p:tag name="ARTICULATE_AUDIO_RECORDED" val="1"/>
  <p:tag name="ELAPSEDTIME" val="48.8"/>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RTICULATE_USED_LAYOUT" val="15"/>
</p:tagLst>
</file>

<file path=ppt/tags/tag31.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MARGIN_1" val="-2.147484E+09"/>
  <p:tag name="MARGIN_2" val="36"/>
  <p:tag name="MARGIN_3" val="72"/>
  <p:tag name="MARGIN_4" val="108"/>
  <p:tag name="MARGIN_5" val="144"/>
  <p:tag name="FONT_SIZE" val="12"/>
</p:tagLst>
</file>

<file path=ppt/tags/tag32.xml><?xml version="1.0" encoding="utf-8"?>
<p:tagLst xmlns:a="http://schemas.openxmlformats.org/drawingml/2006/main" xmlns:r="http://schemas.openxmlformats.org/officeDocument/2006/relationships" xmlns:p="http://schemas.openxmlformats.org/presentationml/2006/main">
  <p:tag name="AUDIO_ID" val="273"/>
  <p:tag name="ARTICULATE_AUDIO_RECORDED" val="1"/>
  <p:tag name="ELAPSEDTIME" val="140.7"/>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RTICULATE_USED_LAYOUT" val="14"/>
</p:tagLst>
</file>

<file path=ppt/tags/tag33.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111"/>
  <p:tag name="BULLET_5" val="111"/>
  <p:tag name="BULLET_6" val="111"/>
  <p:tag name="BULLET_7" val="111"/>
  <p:tag name="BULLET_8" val="111"/>
  <p:tag name="MARGIN_1" val="-2.147484E+09"/>
  <p:tag name="MARGIN_2" val="34.56"/>
  <p:tag name="MARGIN_3" val="72"/>
  <p:tag name="MARGIN_4" val="108"/>
  <p:tag name="MARGIN_5" val="144"/>
  <p:tag name="FONT_SIZE" val="12"/>
</p:tagLst>
</file>

<file path=ppt/tags/tag3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74"/>
  <p:tag name="ARTICULATE_AUDIO_RECORDED" val="1"/>
  <p:tag name="ELAPSEDTIME" val="136.122"/>
  <p:tag name="ARTICULATE_USED_LAYOUT" val="16"/>
</p:tagLst>
</file>

<file path=ppt/tags/tag35.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MARGIN_1" val="0"/>
  <p:tag name="MARGIN_2" val="36"/>
  <p:tag name="MARGIN_3" val="72"/>
  <p:tag name="MARGIN_4" val="108"/>
  <p:tag name="MARGIN_5" val="144"/>
  <p:tag name="FONT_SIZE" val="12"/>
</p:tagLst>
</file>

<file path=ppt/tags/tag3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75"/>
  <p:tag name="ARTICULATE_AUDIO_RECORDED" val="1"/>
  <p:tag name="ELAPSEDTIME" val="34.272"/>
  <p:tag name="ARTICULATE_USED_LAYOUT" val="15"/>
</p:tagLst>
</file>

<file path=ppt/tags/tag37.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38.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76"/>
  <p:tag name="ARTICULATE_AUDIO_RECORDED" val="1"/>
  <p:tag name="ELAPSEDTIME" val="31.112"/>
  <p:tag name="ARTICULATE_USED_LAYOUT" val="15"/>
</p:tagLst>
</file>

<file path=ppt/tags/tag39.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MARGIN_1" val="0"/>
  <p:tag name="MARGIN_2" val="-2.147484E+09"/>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07"/>
  <p:tag name="ARTICULATE_AUDIO_RECORDED" val="1"/>
  <p:tag name="ANNOTATION_COUNT" val="0"/>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ELAPSEDTIME" val="48.612"/>
  <p:tag name="ARTICULATE_USED_LAYOUT" val="12"/>
</p:tagLst>
</file>

<file path=ppt/tags/tag40.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77"/>
  <p:tag name="ARTICULATE_AUDIO_RECORDED" val="1"/>
  <p:tag name="ELAPSEDTIME" val="84.612"/>
  <p:tag name="ARTICULATE_USED_LAYOUT" val="14"/>
</p:tagLst>
</file>

<file path=ppt/tags/tag41.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111"/>
  <p:tag name="BULLET_5" val="111"/>
  <p:tag name="BULLET_6" val="111"/>
  <p:tag name="BULLET_7" val="8226"/>
  <p:tag name="MARGIN_1" val="-2.147484E+09"/>
  <p:tag name="MARGIN_2" val="36"/>
  <p:tag name="MARGIN_3" val="72"/>
  <p:tag name="MARGIN_4" val="108"/>
  <p:tag name="MARGIN_5" val="144"/>
  <p:tag name="FONT_SIZE" val="12"/>
</p:tagLst>
</file>

<file path=ppt/tags/tag42.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78"/>
  <p:tag name="ARTICULATE_AUDIO_RECORDED" val="1"/>
  <p:tag name="ELAPSEDTIME" val="55.322"/>
  <p:tag name="ARTICULATE_USED_LAYOUT" val="14"/>
</p:tagLst>
</file>

<file path=ppt/tags/tag43.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MARGIN_1" val="0"/>
  <p:tag name="MARGIN_2" val="-2.147484E+09"/>
  <p:tag name="MARGIN_3" val="72"/>
  <p:tag name="MARGIN_4" val="108"/>
  <p:tag name="MARGIN_5" val="144"/>
  <p:tag name="FONT_SIZE" val="12"/>
</p:tagLst>
</file>

<file path=ppt/tags/tag4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79"/>
  <p:tag name="ARTICULATE_AUDIO_RECORDED" val="1"/>
  <p:tag name="ELAPSEDTIME" val="34.502"/>
  <p:tag name="ARTICULATE_USED_LAYOUT" val="14"/>
</p:tagLst>
</file>

<file path=ppt/tags/tag45.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MARGIN_1" val="0"/>
  <p:tag name="MARGIN_2" val="-2.147484E+09"/>
  <p:tag name="MARGIN_3" val="72"/>
  <p:tag name="MARGIN_4" val="108"/>
  <p:tag name="MARGIN_5" val="144"/>
  <p:tag name="FONT_SIZE" val="12"/>
</p:tagLst>
</file>

<file path=ppt/tags/tag4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80"/>
  <p:tag name="ARTICULATE_AUDIO_RECORDED" val="1"/>
  <p:tag name="ELAPSEDTIME" val="58.852"/>
  <p:tag name="ARTICULATE_USED_LAYOUT" val="15"/>
</p:tagLst>
</file>

<file path=ppt/tags/tag47.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MARGIN_1" val="-2.147484E+09"/>
  <p:tag name="MARGIN_2" val="36"/>
  <p:tag name="MARGIN_3" val="72"/>
  <p:tag name="MARGIN_4" val="108"/>
  <p:tag name="MARGIN_5" val="144"/>
  <p:tag name="FONT_SIZE" val="12"/>
</p:tagLst>
</file>

<file path=ppt/tags/tag48.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81"/>
  <p:tag name="ARTICULATE_AUDIO_RECORDED" val="1"/>
  <p:tag name="ELAPSEDTIME" val="34.952"/>
  <p:tag name="ARTICULATE_USED_LAYOUT" val="15"/>
</p:tagLst>
</file>

<file path=ppt/tags/tag49.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MARGIN_1" val="17.28"/>
  <p:tag name="MARGIN_2" val="36"/>
  <p:tag name="MARGIN_3" val="72"/>
  <p:tag name="MARGIN_4" val="108"/>
  <p:tag name="MARGIN_5" val="144"/>
  <p:tag name="FONT_SIZE" val="12"/>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50.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82"/>
  <p:tag name="ARTICULATE_AUDIO_RECORDED" val="1"/>
  <p:tag name="ELAPSEDTIME" val="39.962"/>
  <p:tag name="ARTICULATE_USED_LAYOUT" val="15"/>
</p:tagLst>
</file>

<file path=ppt/tags/tag51.xml><?xml version="1.0" encoding="utf-8"?>
<p:tagLst xmlns:a="http://schemas.openxmlformats.org/drawingml/2006/main" xmlns:r="http://schemas.openxmlformats.org/officeDocument/2006/relationships" xmlns:p="http://schemas.openxmlformats.org/presentationml/2006/main">
  <p:tag name="BULLET_1" val="8226"/>
  <p:tag name="MARGIN_1" val="0"/>
  <p:tag name="MARGIN_2" val="36"/>
  <p:tag name="MARGIN_3" val="72"/>
  <p:tag name="MARGIN_4" val="108"/>
  <p:tag name="MARGIN_5" val="144"/>
  <p:tag name="FONT_SIZE" val="12"/>
</p:tagLst>
</file>

<file path=ppt/tags/tag52.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86"/>
  <p:tag name="ARTICULATE_AUDIO_RECORDED" val="1"/>
  <p:tag name="ELAPSEDTIME" val="21.312"/>
  <p:tag name="ARTICULATE_USED_LAYOUT" val="15"/>
</p:tagLst>
</file>

<file path=ppt/tags/tag53.xml><?xml version="1.0" encoding="utf-8"?>
<p:tagLst xmlns:a="http://schemas.openxmlformats.org/drawingml/2006/main" xmlns:r="http://schemas.openxmlformats.org/officeDocument/2006/relationships" xmlns:p="http://schemas.openxmlformats.org/presentationml/2006/main">
  <p:tag name="BULLET_1" val="8226"/>
  <p:tag name="MARGIN_1" val="0"/>
  <p:tag name="MARGIN_2" val="36"/>
  <p:tag name="MARGIN_3" val="72"/>
  <p:tag name="MARGIN_4" val="108"/>
  <p:tag name="MARGIN_5" val="144"/>
  <p:tag name="FONT_SIZE" val="12"/>
</p:tagLst>
</file>

<file path=ppt/tags/tag5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84"/>
  <p:tag name="ARTICULATE_AUDIO_RECORDED" val="1"/>
  <p:tag name="ELAPSEDTIME" val="42.422"/>
  <p:tag name="ARTICULATE_USED_LAYOUT" val="15"/>
</p:tagLst>
</file>

<file path=ppt/tags/tag5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5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85"/>
  <p:tag name="ARTICULATE_AUDIO_RECORDED" val="1"/>
  <p:tag name="ELAPSEDTIME" val="51.012"/>
  <p:tag name="ARTICULATE_USED_LAYOUT" val="15"/>
</p:tagLst>
</file>

<file path=ppt/tags/tag57.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MARGIN_1" val="0"/>
  <p:tag name="MARGIN_2" val="17.28"/>
  <p:tag name="MARGIN_3" val="72"/>
  <p:tag name="MARGIN_4" val="108"/>
  <p:tag name="MARGIN_5" val="144"/>
  <p:tag name="FONT_SIZE" val="12"/>
</p:tagLst>
</file>

<file path=ppt/tags/tag58.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87"/>
  <p:tag name="ARTICULATE_AUDIO_RECORDED" val="1"/>
  <p:tag name="ELAPSEDTIME" val="43.652"/>
  <p:tag name="ARTICULATE_USED_LAYOUT" val="15"/>
</p:tagLst>
</file>

<file path=ppt/tags/tag59.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MARGIN_1" val="0"/>
  <p:tag name="MARGIN_2" val="17.28"/>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0"/>
  <p:tag name="ARTICULATE_AUDIO_RECORDED" val="1"/>
  <p:tag name="ANNOTATION_COUNT" val="0"/>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ELAPSEDTIME" val="17.552"/>
  <p:tag name="ARTICULATE_USED_LAYOUT" val="12"/>
</p:tagLst>
</file>

<file path=ppt/tags/tag60.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91"/>
  <p:tag name="ARTICULATE_AUDIO_RECORDED" val="1"/>
  <p:tag name="ELAPSEDTIME" val="40.012"/>
  <p:tag name="ARTICULATE_USED_LAYOUT" val="14"/>
</p:tagLst>
</file>

<file path=ppt/tags/tag61.xml><?xml version="1.0" encoding="utf-8"?>
<p:tagLst xmlns:a="http://schemas.openxmlformats.org/drawingml/2006/main" xmlns:r="http://schemas.openxmlformats.org/officeDocument/2006/relationships" xmlns:p="http://schemas.openxmlformats.org/presentationml/2006/main">
  <p:tag name="BULLET_5" val="8226"/>
  <p:tag name="BULLET_6" val="8226"/>
  <p:tag name="BULLET_1" val="8226"/>
  <p:tag name="BULLET_2" val="8226"/>
  <p:tag name="BULLET_3" val="8226"/>
  <p:tag name="BULLET_4" val="8226"/>
  <p:tag name="MARGIN_1" val="0"/>
  <p:tag name="MARGIN_2" val="36"/>
  <p:tag name="MARGIN_3" val="17.28"/>
  <p:tag name="MARGIN_4" val="17.28"/>
  <p:tag name="MARGIN_5" val="144"/>
  <p:tag name="FONT_SIZE" val="12"/>
</p:tagLst>
</file>

<file path=ppt/tags/tag62.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90"/>
  <p:tag name="ARTICULATE_AUDIO_RECORDED" val="1"/>
  <p:tag name="ELAPSEDTIME" val="87.302"/>
  <p:tag name="ARTICULATE_USED_LAYOUT" val="14"/>
</p:tagLst>
</file>

<file path=ppt/tags/tag63.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MARGIN_1" val="0"/>
  <p:tag name="MARGIN_2" val="-2.147484E+09"/>
  <p:tag name="MARGIN_3" val="72"/>
  <p:tag name="MARGIN_4" val="108"/>
  <p:tag name="MARGIN_5" val="144"/>
  <p:tag name="FONT_SIZE" val="12"/>
</p:tagLst>
</file>

<file path=ppt/tags/tag6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93"/>
  <p:tag name="ARTICULATE_AUDIO_RECORDED" val="1"/>
  <p:tag name="ELAPSEDTIME" val="69.952"/>
  <p:tag name="ARTICULATE_USED_LAYOUT" val="15"/>
</p:tagLst>
</file>

<file path=ppt/tags/tag65.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MARGIN_1" val="17.28"/>
  <p:tag name="MARGIN_2" val="36"/>
  <p:tag name="MARGIN_3" val="72"/>
  <p:tag name="MARGIN_4" val="108"/>
  <p:tag name="MARGIN_5" val="144"/>
  <p:tag name="FONT_SIZE" val="12"/>
</p:tagLst>
</file>

<file path=ppt/tags/tag6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94"/>
  <p:tag name="ARTICULATE_AUDIO_RECORDED" val="1"/>
  <p:tag name="ELAPSEDTIME" val="70.712"/>
  <p:tag name="ARTICULATE_USED_LAYOUT" val="15"/>
</p:tagLst>
</file>

<file path=ppt/tags/tag67.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MARGIN_1" val="-2.147484E+09"/>
  <p:tag name="MARGIN_2" val="36"/>
  <p:tag name="MARGIN_3" val="72"/>
  <p:tag name="MARGIN_4" val="108"/>
  <p:tag name="MARGIN_5" val="144"/>
  <p:tag name="FONT_SIZE" val="12"/>
</p:tagLst>
</file>

<file path=ppt/tags/tag68.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95"/>
  <p:tag name="ARTICULATE_AUDIO_RECORDED" val="1"/>
  <p:tag name="ELAPSEDTIME" val="78.862"/>
  <p:tag name="ARTICULATE_USED_LAYOUT" val="15"/>
</p:tagLst>
</file>

<file path=ppt/tags/tag69.xml><?xml version="1.0" encoding="utf-8"?>
<p:tagLst xmlns:a="http://schemas.openxmlformats.org/drawingml/2006/main" xmlns:r="http://schemas.openxmlformats.org/officeDocument/2006/relationships" xmlns:p="http://schemas.openxmlformats.org/presentationml/2006/main">
  <p:tag name="BULLET_1" val="8226"/>
  <p:tag name="BULLET_2" val="111"/>
  <p:tag name="BULLET_3" val="111"/>
  <p:tag name="BULLET_4" val="111"/>
  <p:tag name="BULLET_5" val="111"/>
  <p:tag name="BULLET_6" val="111"/>
  <p:tag name="BULLET_7" val="111"/>
  <p:tag name="BULLET_8" val="8226"/>
  <p:tag name="MARGIN_1" val="-2.147484E+09"/>
  <p:tag name="MARGIN_2" val="39.78"/>
  <p:tag name="MARGIN_3" val="72"/>
  <p:tag name="MARGIN_4" val="39.78"/>
  <p:tag name="MARGIN_5" val="144"/>
  <p:tag name="FONT_SIZE" val="12"/>
</p:tagLst>
</file>

<file path=ppt/tags/tag7.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MARGIN_1" val="-2.147484E+09"/>
  <p:tag name="MARGIN_2" val="36"/>
  <p:tag name="MARGIN_3" val="72"/>
  <p:tag name="MARGIN_4" val="108"/>
  <p:tag name="MARGIN_5" val="144"/>
  <p:tag name="FONT_SIZE" val="12"/>
</p:tagLst>
</file>

<file path=ppt/tags/tag70.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89"/>
  <p:tag name="ARTICULATE_AUDIO_RECORDED" val="1"/>
  <p:tag name="ELAPSEDTIME" val="58.822"/>
  <p:tag name="ARTICULATE_USED_LAYOUT" val="15"/>
</p:tagLst>
</file>

<file path=ppt/tags/tag71.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MARGIN_1" val="0"/>
  <p:tag name="MARGIN_2" val="-2.147484E+09"/>
  <p:tag name="MARGIN_3" val="72"/>
  <p:tag name="MARGIN_4" val="108"/>
  <p:tag name="MARGIN_5" val="144"/>
  <p:tag name="FONT_SIZE" val="12"/>
</p:tagLst>
</file>

<file path=ppt/tags/tag72.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96"/>
  <p:tag name="ARTICULATE_AUDIO_RECORDED" val="1"/>
  <p:tag name="ELAPSEDTIME" val="50.312"/>
  <p:tag name="ARTICULATE_USED_LAYOUT" val="15"/>
</p:tagLst>
</file>

<file path=ppt/tags/tag73.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MARGIN_1" val="0"/>
  <p:tag name="MARGIN_2" val="36"/>
  <p:tag name="MARGIN_3" val="72"/>
  <p:tag name="MARGIN_4" val="108"/>
  <p:tag name="MARGIN_5" val="17.28"/>
  <p:tag name="FONT_SIZE" val="12"/>
</p:tagLst>
</file>

<file path=ppt/tags/tag7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92"/>
  <p:tag name="ARTICULATE_AUDIO_RECORDED" val="1"/>
  <p:tag name="ELAPSEDTIME" val="41.972"/>
  <p:tag name="ARTICULATE_USED_LAYOUT" val="15"/>
</p:tagLst>
</file>

<file path=ppt/tags/tag75.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MARGIN_1" val="0"/>
  <p:tag name="MARGIN_2" val="17.28"/>
  <p:tag name="MARGIN_3" val="22.5"/>
  <p:tag name="MARGIN_4" val="108"/>
  <p:tag name="MARGIN_5" val="144"/>
  <p:tag name="FONT_SIZE" val="12"/>
</p:tagLst>
</file>

<file path=ppt/tags/tag7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308"/>
  <p:tag name="ARTICULATE_AUDIO_RECORDED" val="1"/>
  <p:tag name="ELAPSEDTIME" val="4.672"/>
  <p:tag name="ARTICULATE_USED_LAYOUT" val="15"/>
</p:tagLst>
</file>

<file path=ppt/tags/tag77.xml><?xml version="1.0" encoding="utf-8"?>
<p:tagLst xmlns:a="http://schemas.openxmlformats.org/drawingml/2006/main" xmlns:r="http://schemas.openxmlformats.org/officeDocument/2006/relationships" xmlns:p="http://schemas.openxmlformats.org/presentationml/2006/main">
  <p:tag name="BULLET_1" val="8226"/>
  <p:tag name="MARGIN_1" val="0"/>
  <p:tag name="MARGIN_2" val="36"/>
  <p:tag name="MARGIN_3" val="72"/>
  <p:tag name="MARGIN_4" val="108"/>
  <p:tag name="MARGIN_5" val="144"/>
  <p:tag name="FONT_SIZE" val="12"/>
</p:tagLst>
</file>

<file path=ppt/tags/tag78.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299"/>
  <p:tag name="ARTICULATE_AUDIO_RECORDED" val="1"/>
  <p:tag name="ELAPSEDTIME" val="57.392"/>
  <p:tag name="ARTICULATE_USED_LAYOUT" val="15"/>
</p:tagLst>
</file>

<file path=ppt/tags/tag79.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MARGIN_1" val="-2.147484E+09"/>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NNOTATION_TYPE_1" val="2"/>
  <p:tag name="ANNOTATION_START_1" val="5.3"/>
  <p:tag name="ANNOTATION_END_1" val="6.4"/>
  <p:tag name="ANNOTATION_TOP_1" val="-65"/>
  <p:tag name="ANNOTATION_LEFT_1" val="-65"/>
  <p:tag name="ANNOTATION_WIDTH_1" val="1092"/>
  <p:tag name="ANNOTATION_HEIGHT_1" val="851"/>
  <p:tag name="ANNOTATION_ANIMATION_1" val="4"/>
  <p:tag name="ANNOTATION_ROTATION_1" val="0"/>
  <p:tag name="ANNOTATION_SUB_TYPE_1" val="11"/>
  <p:tag name="ANNOTATION_LOOP_COUNT_1" val="1"/>
  <p:tag name="ANNOTATION_BOX_RADIUS_1" val="0"/>
  <p:tag name="ANNOTATION_SCALE_1" val="0"/>
  <p:tag name="ANNOTATION_BORDER_ALPHA_1" val="100"/>
  <p:tag name="ANNOTATION_BORDER_COLOR_1" val="16777215"/>
  <p:tag name="ANNOTATION_FILL_COLOR_1" val="855309"/>
  <p:tag name="ANNOTATION_FILL_ALPHA_1" val="50"/>
  <p:tag name="ANNOTATION_BORDER_WIDTH_1" val="2"/>
  <p:tag name="ANNOTATION_SLIDE_WIDTH_1" val="960"/>
  <p:tag name="ANNOTATION_SLIDE_HEIGHT_1" val="720"/>
  <p:tag name="ANNOTATION_TYPE_2" val="2"/>
  <p:tag name="ANNOTATION_START_2" val="6.4"/>
  <p:tag name="ANNOTATION_TOP_2" val="-65"/>
  <p:tag name="ANNOTATION_LEFT_2" val="-65"/>
  <p:tag name="ANNOTATION_WIDTH_2" val="1092"/>
  <p:tag name="ANNOTATION_HEIGHT_2" val="851"/>
  <p:tag name="ANNOTATION_ANIMATION_2" val="4"/>
  <p:tag name="ANNOTATION_ROTATION_2" val="0"/>
  <p:tag name="ANNOTATION_SUB_TYPE_2" val="11"/>
  <p:tag name="ANNOTATION_LOOP_COUNT_2" val="1"/>
  <p:tag name="ANNOTATION_BOX_RADIUS_2" val="0"/>
  <p:tag name="ANNOTATION_SCALE_2" val="0"/>
  <p:tag name="ANNOTATION_BORDER_ALPHA_2" val="100"/>
  <p:tag name="ANNOTATION_BORDER_COLOR_2" val="16777215"/>
  <p:tag name="ANNOTATION_FILL_COLOR_2" val="855309"/>
  <p:tag name="ANNOTATION_FILL_ALPHA_2" val="50"/>
  <p:tag name="ANNOTATION_BORDER_WIDTH_2" val="2"/>
  <p:tag name="ANNOTATION_SLIDE_WIDTH_2" val="960"/>
  <p:tag name="ANNOTATION_SLIDE_HEIGHT_2" val="720"/>
  <p:tag name="AUDIO_ID" val="261"/>
  <p:tag name="ARTICULATE_AUDIO_RECORDED" val="1"/>
  <p:tag name="ANNOTATION_COUNT" val="0"/>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ELAPSEDTIME" val="4.412"/>
  <p:tag name="ARTICULATE_USED_LAYOUT" val="14"/>
</p:tagLst>
</file>

<file path=ppt/tags/tag80.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300"/>
  <p:tag name="ARTICULATE_AUDIO_RECORDED" val="1"/>
  <p:tag name="ELAPSEDTIME" val="86.412"/>
  <p:tag name="ARTICULATE_USED_LAYOUT" val="15"/>
</p:tagLst>
</file>

<file path=ppt/tags/tag81.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MARGIN_1" val="-2.147484E+09"/>
  <p:tag name="MARGIN_2" val="36"/>
  <p:tag name="MARGIN_3" val="72"/>
  <p:tag name="MARGIN_4" val="108"/>
  <p:tag name="MARGIN_5" val="144"/>
  <p:tag name="FONT_SIZE" val="12"/>
</p:tagLst>
</file>

<file path=ppt/tags/tag82.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301"/>
  <p:tag name="ARTICULATE_AUDIO_RECORDED" val="1"/>
  <p:tag name="ELAPSEDTIME" val="38.682"/>
  <p:tag name="ARTICULATE_USED_LAYOUT" val="15"/>
</p:tagLst>
</file>

<file path=ppt/tags/tag83.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MARGIN_1" val="-2.147484E+09"/>
  <p:tag name="MARGIN_2" val="17.28"/>
  <p:tag name="MARGIN_3" val="72"/>
  <p:tag name="MARGIN_4" val="108"/>
  <p:tag name="MARGIN_5" val="144"/>
  <p:tag name="FONT_SIZE" val="12"/>
</p:tagLst>
</file>

<file path=ppt/tags/tag8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304"/>
  <p:tag name="ARTICULATE_AUDIO_RECORDED" val="1"/>
  <p:tag name="ELAPSEDTIME" val="103.442"/>
  <p:tag name="ARTICULATE_USED_LAYOUT" val="14"/>
</p:tagLst>
</file>

<file path=ppt/tags/tag85.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MARGIN_1" val="0"/>
  <p:tag name="MARGIN_2" val="17.28"/>
  <p:tag name="MARGIN_3" val="72"/>
  <p:tag name="MARGIN_4" val="108"/>
  <p:tag name="MARGIN_5" val="144"/>
  <p:tag name="FONT_SIZE" val="12"/>
</p:tagLst>
</file>

<file path=ppt/tags/tag8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309"/>
  <p:tag name="ARTICULATE_AUDIO_RECORDED" val="1"/>
  <p:tag name="ELAPSEDTIME" val="5.872"/>
  <p:tag name="ARTICULATE_USED_LAYOUT" val="15"/>
</p:tagLst>
</file>

<file path=ppt/tags/tag87.xml><?xml version="1.0" encoding="utf-8"?>
<p:tagLst xmlns:a="http://schemas.openxmlformats.org/drawingml/2006/main" xmlns:r="http://schemas.openxmlformats.org/officeDocument/2006/relationships" xmlns:p="http://schemas.openxmlformats.org/presentationml/2006/main">
  <p:tag name="BULLET_1" val="8226"/>
  <p:tag name="MARGIN_1" val="0"/>
  <p:tag name="MARGIN_2" val="36"/>
  <p:tag name="MARGIN_3" val="72"/>
  <p:tag name="MARGIN_4" val="108"/>
  <p:tag name="MARGIN_5" val="144"/>
  <p:tag name="FONT_SIZE" val="12"/>
</p:tagLst>
</file>

<file path=ppt/tags/tag88.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303"/>
  <p:tag name="ARTICULATE_AUDIO_RECORDED" val="1"/>
  <p:tag name="ELAPSEDTIME" val="37.322"/>
  <p:tag name="ARTICULATE_USED_LAYOUT" val="14"/>
</p:tagLst>
</file>

<file path=ppt/tags/tag89.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0"/>
  <p:tag name="MARGIN_3" val="72"/>
  <p:tag name="MARGIN_4" val="108"/>
  <p:tag name="MARGIN_5" val="144"/>
  <p:tag name="FONT_SIZE" val="12"/>
</p:tagLst>
</file>

<file path=ppt/tags/tag9.xml><?xml version="1.0" encoding="utf-8"?>
<p:tagLst xmlns:a="http://schemas.openxmlformats.org/drawingml/2006/main" xmlns:r="http://schemas.openxmlformats.org/officeDocument/2006/relationships" xmlns:p="http://schemas.openxmlformats.org/presentationml/2006/main">
  <p:tag name="BULLET_1" val="8226"/>
  <p:tag name="MARGIN_1" val="0"/>
  <p:tag name="MARGIN_2" val="36"/>
  <p:tag name="MARGIN_3" val="72"/>
  <p:tag name="MARGIN_4" val="108"/>
  <p:tag name="MARGIN_5" val="144"/>
  <p:tag name="FONT_SIZE" val="12"/>
</p:tagLst>
</file>

<file path=ppt/tags/tag90.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305"/>
  <p:tag name="ARTICULATE_AUDIO_RECORDED" val="1"/>
  <p:tag name="ELAPSEDTIME" val="74.102"/>
  <p:tag name="ARTICULATE_USED_LAYOUT" val="14"/>
</p:tagLst>
</file>

<file path=ppt/tags/tag91.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BULLET_13" val="8226"/>
  <p:tag name="BULLET_14" val="8226"/>
  <p:tag name="MARGIN_1" val="-2.147484E+09"/>
  <p:tag name="MARGIN_2" val="36"/>
  <p:tag name="MARGIN_3" val="72"/>
  <p:tag name="MARGIN_4" val="108"/>
  <p:tag name="MARGIN_5" val="144"/>
  <p:tag name="FONT_SIZE" val="12"/>
</p:tagLst>
</file>

<file path=ppt/tags/tag92.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e4d8cc4e-1df4-409f-9003-d434db442d43"/>
  <p:tag name="ARTICULATE_SLIDE_PAUSE" val="0"/>
  <p:tag name="ARTICULATE_LOCK_SLIDE" val="0"/>
  <p:tag name="ARTICULATE_HIDE_SLIDE" val="0"/>
  <p:tag name="ARTICULATE_PLAYER_CONTROL_PREVIOUS" val="True"/>
  <p:tag name="ARTICULATE_PLAYER_CONTROL_NEXT" val="True"/>
  <p:tag name="AUDIO_ID" val="306"/>
  <p:tag name="ARTICULATE_AUDIO_RECORDED" val="1"/>
  <p:tag name="ELAPSEDTIME" val="38.192"/>
  <p:tag name="ARTICULATE_USED_LAYOUT" val="15"/>
</p:tagLst>
</file>

<file path=ppt/tags/tag93.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BULLET_13" val="8226"/>
  <p:tag name="BULLET_14" val="8226"/>
  <p:tag name="BULLET_15" val="8226"/>
  <p:tag name="BULLET_16" val="8226"/>
  <p:tag name="BULLET_17" val="8226"/>
  <p:tag name="BULLET_18" val="8226"/>
  <p:tag name="BULLET_19" val="8226"/>
  <p:tag name="BULLET_20" val="8226"/>
  <p:tag name="MARGIN_1" val="0"/>
  <p:tag name="MARGIN_2" val="-2.147484E+09"/>
  <p:tag name="MARGIN_3" val="72"/>
  <p:tag name="MARGIN_4" val="108"/>
  <p:tag name="MARGIN_5" val="144"/>
  <p:tag name="FONT_SIZE" val="12"/>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6460</TotalTime>
  <Words>8136</Words>
  <Application>Microsoft Office PowerPoint</Application>
  <PresentationFormat>On-screen Show (4:3)</PresentationFormat>
  <Paragraphs>680</Paragraphs>
  <Slides>46</Slides>
  <Notes>46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Arial</vt:lpstr>
      <vt:lpstr>Arial Narrow</vt:lpstr>
      <vt:lpstr>Calibri</vt:lpstr>
      <vt:lpstr>Calibri Light</vt:lpstr>
      <vt:lpstr>Courier New</vt:lpstr>
      <vt:lpstr>Garamond</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Enterprise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Census Administrator Training</dc:title>
  <dc:creator>OFM - Forecasting and Research</dc:creator>
  <cp:lastModifiedBy>Gardner, Erica (OFM)</cp:lastModifiedBy>
  <cp:revision>355</cp:revision>
  <cp:lastPrinted>2017-03-16T23:45:49Z</cp:lastPrinted>
  <dcterms:created xsi:type="dcterms:W3CDTF">2016-12-12T22:33:57Z</dcterms:created>
  <dcterms:modified xsi:type="dcterms:W3CDTF">2017-11-14T00:55:21Z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Final_Administrator_121216_DB_Yi_EG122216</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E0FDD531-17F6-4B4C-A4B8-BEDED7479804</vt:lpwstr>
  </property>
  <property fmtid="{D5CDD505-2E9C-101B-9397-08002B2CF9AE}" pid="6" name="ArticulateProjectFull">
    <vt:lpwstr>\\Filedepot.eclient.wa.lcl\OFMFC\POP\Annexation\Training\Articulate_Training_Files\Administrator\Web_presentation\administrator.ppta</vt:lpwstr>
  </property>
</Properties>
</file>