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2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3E2EB0AF-1252-497D-BF82-5B2711E0274F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78FD3CDD-5FB7-4789-BA58-AC02BB20E4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01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99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2A5B0-4D15-4C47-850F-1742A3D6F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882C9-DC32-454C-82C2-EB25683C6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70560-35D6-4896-8714-5A60EB10B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87612-F90F-47D0-BAF4-ECAC4A2BC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C7C96-8F25-410D-9FBA-DD49AFBFF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E6880-97BA-439B-857F-A6E023957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09DCA-4154-4DCB-9E96-304976A84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EBDE5-704A-4D14-8A8C-83AF4260F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C9B4A-5B0C-4457-AFCB-3B317E192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ADEF6-73F2-4E33-AEAB-0A7EBEDF7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B3727-E1CB-4AF7-8ADD-7823312EA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3FB54E0-2C74-4C66-AD80-336FE6BB4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096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96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96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96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97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097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097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Overpayments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78486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Collecting a 2021 Overpayment in 2022</a:t>
            </a:r>
          </a:p>
          <a:p>
            <a:pPr eaLnBrk="1" hangingPunct="1">
              <a:defRPr/>
            </a:pPr>
            <a:r>
              <a:rPr lang="en-US" dirty="0"/>
              <a:t>Office of Financial Management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Employer Taxes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What about the employer taxes?</a:t>
            </a:r>
          </a:p>
          <a:p>
            <a:pPr lvl="1" eaLnBrk="1" hangingPunct="1">
              <a:defRPr/>
            </a:pPr>
            <a:r>
              <a:rPr lang="en-US" sz="2400" dirty="0"/>
              <a:t>When we pay back gross in the same year, taxes are automatically adjusted, including EE and ER share.</a:t>
            </a:r>
          </a:p>
          <a:p>
            <a:pPr lvl="1" eaLnBrk="1" hangingPunct="1">
              <a:defRPr/>
            </a:pPr>
            <a:r>
              <a:rPr lang="en-US" sz="2400" dirty="0"/>
              <a:t>When we pay back net in the next year, taxes aren’t adjusted at all!</a:t>
            </a:r>
          </a:p>
          <a:p>
            <a:pPr lvl="1" eaLnBrk="1" hangingPunct="1">
              <a:defRPr/>
            </a:pPr>
            <a:r>
              <a:rPr lang="en-US" sz="2400" dirty="0"/>
              <a:t>We want to get the agency’s money back as soon as possible, so recover taxes immediately:</a:t>
            </a:r>
          </a:p>
          <a:p>
            <a:pPr lvl="2" eaLnBrk="1" hangingPunct="1">
              <a:defRPr/>
            </a:pPr>
            <a:r>
              <a:rPr lang="en-US" sz="2000" dirty="0"/>
              <a:t>Agency = 6.2%, SS $12.40,  1.45% Med $2.90 </a:t>
            </a:r>
          </a:p>
          <a:p>
            <a:pPr lvl="2" eaLnBrk="1" hangingPunct="1">
              <a:defRPr/>
            </a:pPr>
            <a:r>
              <a:rPr lang="en-US" sz="2000" dirty="0"/>
              <a:t>Write a JV to reverse the Social Security and Medicare expenditure on the agency side.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Tax Recovery JV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/>
              <a:t>Account 035, TC 025 (1324V/7140)			DR $15.30</a:t>
            </a:r>
          </a:p>
          <a:p>
            <a:pPr lvl="1" eaLnBrk="1" hangingPunct="1">
              <a:defRPr/>
            </a:pPr>
            <a:r>
              <a:rPr lang="en-US"/>
              <a:t>Operating, TC 670 (7140/6510) SubObject BA 	CR $12.40</a:t>
            </a:r>
          </a:p>
          <a:p>
            <a:pPr lvl="1" eaLnBrk="1" hangingPunct="1">
              <a:defRPr/>
            </a:pPr>
            <a:r>
              <a:rPr lang="en-US"/>
              <a:t>Operating, TC 670 (7140/6510) SubObject BH 	CR $  2.90</a:t>
            </a:r>
          </a:p>
          <a:p>
            <a:pPr lvl="1" eaLnBrk="1" hangingPunct="1">
              <a:defRPr/>
            </a:pPr>
            <a:r>
              <a:rPr lang="en-US"/>
              <a:t>IFT JV:  Don’t send to OST!!!</a:t>
            </a:r>
          </a:p>
          <a:p>
            <a:pPr eaLnBrk="1" hangingPunct="1">
              <a:defRPr/>
            </a:pPr>
            <a:r>
              <a:rPr lang="en-US"/>
              <a:t>Basically, we’re carrying a receivable in 035 until we get the tax refund.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Employee Repayment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As the employee pays back the money, it will accrue as a credit in Account 035, GL 1324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u="sng" dirty="0"/>
              <a:t>No additional JV is necessary</a:t>
            </a:r>
            <a:r>
              <a:rPr lang="en-US" dirty="0"/>
              <a:t> for the net pay collection.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Employee’s Done Paying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After the employee is done paying back, we have $15.30 + $15.30 = $30.60 left as a receivable in Account 035, GL 1324.</a:t>
            </a:r>
          </a:p>
          <a:p>
            <a:pPr lvl="1" eaLnBrk="1" hangingPunct="1">
              <a:defRPr/>
            </a:pPr>
            <a:r>
              <a:rPr lang="en-US" dirty="0"/>
              <a:t>This is the money we get from the Feds.</a:t>
            </a:r>
          </a:p>
          <a:p>
            <a:pPr lvl="1" eaLnBrk="1" hangingPunct="1">
              <a:defRPr/>
            </a:pPr>
            <a:r>
              <a:rPr lang="en-US" dirty="0"/>
              <a:t>We have to file a tax return to get it.</a:t>
            </a:r>
          </a:p>
          <a:p>
            <a:pPr lvl="1" eaLnBrk="1" hangingPunct="1">
              <a:defRPr/>
            </a:pPr>
            <a:r>
              <a:rPr lang="en-US" dirty="0"/>
              <a:t>We </a:t>
            </a:r>
            <a:r>
              <a:rPr lang="en-US" b="1" i="1" dirty="0"/>
              <a:t>shouldn’t</a:t>
            </a:r>
            <a:r>
              <a:rPr lang="en-US" dirty="0"/>
              <a:t> file frequent amended returns if we can avoid it.</a:t>
            </a:r>
          </a:p>
          <a:p>
            <a:pPr lvl="1" eaLnBrk="1" hangingPunct="1">
              <a:defRPr/>
            </a:pPr>
            <a:r>
              <a:rPr lang="en-US" dirty="0"/>
              <a:t>We </a:t>
            </a:r>
            <a:r>
              <a:rPr lang="en-US" b="1" i="1" dirty="0"/>
              <a:t>should</a:t>
            </a:r>
            <a:r>
              <a:rPr lang="en-US" dirty="0"/>
              <a:t> file the tax return once the employee has repaid in full, or at reasonably infrequent intervals (for instance, annually.)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YTD Corrections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Once the employee has paid us back in 2022:</a:t>
            </a:r>
          </a:p>
          <a:p>
            <a:pPr lvl="1" eaLnBrk="1" hangingPunct="1">
              <a:defRPr/>
            </a:pPr>
            <a:r>
              <a:rPr lang="en-US" dirty="0"/>
              <a:t>Make adjustments to:</a:t>
            </a:r>
          </a:p>
          <a:p>
            <a:pPr lvl="2" eaLnBrk="1" hangingPunct="1">
              <a:defRPr/>
            </a:pPr>
            <a:r>
              <a:rPr lang="en-US" dirty="0"/>
              <a:t>Employee OASI/Med Taxable and Tax</a:t>
            </a:r>
          </a:p>
          <a:p>
            <a:pPr lvl="2" eaLnBrk="1" hangingPunct="1">
              <a:defRPr/>
            </a:pPr>
            <a:r>
              <a:rPr lang="en-US" dirty="0"/>
              <a:t>Employer OASI/Med Taxable and Tax</a:t>
            </a:r>
          </a:p>
          <a:p>
            <a:pPr lvl="2" eaLnBrk="1" hangingPunct="1">
              <a:defRPr/>
            </a:pPr>
            <a:r>
              <a:rPr lang="en-US" dirty="0"/>
              <a:t>Per the IRS, we don’t change 2022 FIT </a:t>
            </a:r>
            <a:r>
              <a:rPr lang="en-US" i="1" dirty="0"/>
              <a:t>at all</a:t>
            </a:r>
            <a:r>
              <a:rPr lang="en-US" dirty="0"/>
              <a:t>.  Employee </a:t>
            </a:r>
            <a:r>
              <a:rPr lang="en-US" u="sng" dirty="0"/>
              <a:t>may</a:t>
            </a:r>
            <a:r>
              <a:rPr lang="en-US" dirty="0"/>
              <a:t> claim as a deduction in 2023 (for 2022) tax return.</a:t>
            </a:r>
          </a:p>
          <a:p>
            <a:pPr lvl="1" eaLnBrk="1" hangingPunct="1">
              <a:defRPr/>
            </a:pPr>
            <a:r>
              <a:rPr lang="en-US" dirty="0"/>
              <a:t>How do I make these adjustments?</a:t>
            </a:r>
          </a:p>
          <a:p>
            <a:pPr lvl="2" eaLnBrk="1" hangingPunct="1">
              <a:defRPr/>
            </a:pPr>
            <a:r>
              <a:rPr lang="en-US" dirty="0"/>
              <a:t>Complete adjustment worksheet</a:t>
            </a:r>
          </a:p>
          <a:p>
            <a:pPr lvl="2" eaLnBrk="1" hangingPunct="1">
              <a:defRPr/>
            </a:pPr>
            <a:r>
              <a:rPr lang="en-US" dirty="0"/>
              <a:t>Use as source document for PU19 adjustments</a:t>
            </a:r>
          </a:p>
          <a:p>
            <a:pPr lvl="2" eaLnBrk="1" hangingPunct="1">
              <a:defRPr/>
            </a:pPr>
            <a:r>
              <a:rPr lang="en-US" dirty="0"/>
              <a:t>Contact the Solutions Center for procedures if you need help!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Agency Adjustment Worksheet</a:t>
            </a:r>
          </a:p>
        </p:txBody>
      </p:sp>
      <p:sp>
        <p:nvSpPr>
          <p:cNvPr id="16387" name="Rectangle 217"/>
          <p:cNvSpPr>
            <a:spLocks noChangeArrowheads="1"/>
          </p:cNvSpPr>
          <p:nvPr/>
        </p:nvSpPr>
        <p:spPr bwMode="auto">
          <a:xfrm>
            <a:off x="1309688" y="2030413"/>
            <a:ext cx="4894262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6643" name="Group 3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174547"/>
              </p:ext>
            </p:extLst>
          </p:nvPr>
        </p:nvGraphicFramePr>
        <p:xfrm>
          <a:off x="1295400" y="3505200"/>
          <a:ext cx="6526213" cy="219456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PERNR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Personnel </a:t>
                      </a:r>
                      <a:b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Area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Tax Authority </a:t>
                      </a:r>
                      <a:b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(FED, WA, etc)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Effective Date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Tax Group (TxGr)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Taxable or Value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Note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12345432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9898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12/23/2021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0003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-200.00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-12.40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EE Social Sec.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12345432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9898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12/23/2021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0004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-200.00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-12.40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ER Social Sec.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12345432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9898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12/23/2021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0005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-200.00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-2.90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EE Medicare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12345432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9898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12/23/2021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0006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-200.00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-2.90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ER Medicare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1676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OFM’s Agency Adjustment Worksheet available online at</a:t>
            </a:r>
          </a:p>
          <a:p>
            <a:r>
              <a:rPr lang="en-US" dirty="0"/>
              <a:t> </a:t>
            </a:r>
            <a:r>
              <a:rPr lang="en-US" u="sng" dirty="0"/>
              <a:t>https://support.hrms.wa.gov/sites/default/files/public/resources/yearEnd/AgencyYTDManualUpdates%20for%20web%20Aug%202012.xls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Refund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This results in $30.60 due back from IRS for 4th quarter.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File 941 (or 941-X if we’ve already filed.)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File W-2c, provide employee with copy. (remember, don’t change Box 1 or Box 2!)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When we get the check back from the U.S. Treasury: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Make a deposit: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AFRS Form A-8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Account 035:  TC 090 (7110/1324V) $30.60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1324 should be clear with respect to this overpayment.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If there was interest paid by IRS, deposit it to revenue source 0499 in the operating account.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Retirement/Dues/Misc.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What about Retirement, union dues, etc.?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Any other changes that must be made should be done manually, with retirement adjustment codes, union adjustment codes, etc.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In the subsequent year, employee will </a:t>
            </a:r>
            <a:r>
              <a:rPr lang="en-US" sz="2400" b="1" dirty="0"/>
              <a:t>always</a:t>
            </a:r>
            <a:r>
              <a:rPr lang="en-US" sz="2400" dirty="0"/>
              <a:t> pay back gross, less Social security and Medicare.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Any other money owed to the employee should be paid back with adjustment codes.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/>
              <a:t>If retirement, make adjustments to ERA based on the overpayment dates, not the repayment dates.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This keeps our current year taxable amounts correct (some of those deductions are pretax).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Retirement/Dues/Misc.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sz="280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/>
              <a:t>For </a:t>
            </a:r>
            <a:r>
              <a:rPr lang="en-US" sz="2800" dirty="0"/>
              <a:t>more information on wage repayments for previous years, see IRS Publication 15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Wage Repayments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8345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Why change?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Why do we have to change to a net overpayment instead of a gross when an overpayment crosses the calendar year?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The IRS says that: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Overpayments for prior years are not reductions of current year amounts subject to FIT withholding.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Overpayments for prior years should not cause a reduction of FIT withholding tax paid this year.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Any FIT tax overpayment the employee has made should be recovered by the employee on his next tax return, as a deduction from income.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If the overpayment is never repaid, it is considered taxable wages.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/>
              <a:t>The SSA says that: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/>
              <a:t>Medicare and Social Security overpayments should be reported to the Social Security Administration as soon as they are repaid, but for the correct tax year.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The Problem: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If we keep collecting the gross overpayment in the new year, we break most of the above rules</a:t>
            </a:r>
          </a:p>
          <a:p>
            <a:pPr lvl="1" eaLnBrk="1" hangingPunct="1">
              <a:defRPr/>
            </a:pPr>
            <a:r>
              <a:rPr lang="en-US" dirty="0"/>
              <a:t>Gross subject to FIT will be understated.</a:t>
            </a:r>
          </a:p>
          <a:p>
            <a:pPr lvl="1" eaLnBrk="1" hangingPunct="1">
              <a:defRPr/>
            </a:pPr>
            <a:r>
              <a:rPr lang="en-US" dirty="0"/>
              <a:t>FIT withheld will be incorrect.</a:t>
            </a:r>
          </a:p>
          <a:p>
            <a:pPr lvl="1" eaLnBrk="1" hangingPunct="1">
              <a:defRPr/>
            </a:pPr>
            <a:r>
              <a:rPr lang="en-US" dirty="0"/>
              <a:t>Reductions to Social Security and Medicare subject amounts are reported in the wrong year.</a:t>
            </a:r>
          </a:p>
          <a:p>
            <a:pPr lvl="1" eaLnBrk="1" hangingPunct="1">
              <a:defRPr/>
            </a:pPr>
            <a:r>
              <a:rPr lang="en-US" dirty="0"/>
              <a:t>Social Security and Medicare is reported in the wrong year.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Personnel No.      12345432 SAMPLE JOHN Q - USA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Seq. number        00195 - accounted on 11/16/2021 - current result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For-Period         22.2020 (11/01/2021 - 11/15/2021)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In-Period          22.2020 (Fin.: 11/15/2021)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200" dirty="0">
              <a:effectLst/>
              <a:latin typeface="Arial monospaced for SAP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200" dirty="0">
              <a:effectLst/>
              <a:latin typeface="Arial monospaced for SAP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/R00 Regular Ra                                21.08   96.00       2,023.91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2143 LTD        01                B 04                                38.04-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2260 N2 PSERS 2 01                B 03                               135.23-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2360 N2 ER PSER                   B 03                               175.98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2538 </a:t>
            </a:r>
            <a:r>
              <a:rPr lang="en-US" sz="1200" dirty="0" err="1">
                <a:effectLst/>
                <a:latin typeface="Arial monospaced for SAP" pitchFamily="49" charset="0"/>
              </a:rPr>
              <a:t>Reg</a:t>
            </a:r>
            <a:r>
              <a:rPr lang="en-US" sz="1200" dirty="0">
                <a:effectLst/>
                <a:latin typeface="Arial monospaced for SAP" pitchFamily="49" charset="0"/>
              </a:rPr>
              <a:t> </a:t>
            </a:r>
            <a:r>
              <a:rPr lang="en-US" sz="1200" dirty="0" err="1">
                <a:effectLst/>
                <a:latin typeface="Arial monospaced for SAP" pitchFamily="49" charset="0"/>
              </a:rPr>
              <a:t>BlueSh</a:t>
            </a:r>
            <a:r>
              <a:rPr lang="en-US" sz="1200" dirty="0">
                <a:effectLst/>
                <a:latin typeface="Arial monospaced for SAP" pitchFamily="49" charset="0"/>
              </a:rPr>
              <a:t> 01                B 02                                69.50-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2550 Health - E                   B 02                               353.50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2575 Health - P 01                B 02                               423.00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* 3223 </a:t>
            </a:r>
            <a:r>
              <a:rPr lang="en-US" sz="1200" dirty="0" err="1">
                <a:solidFill>
                  <a:srgbClr val="FF5050"/>
                </a:solidFill>
                <a:effectLst/>
                <a:latin typeface="Arial monospaced for SAP" pitchFamily="49" charset="0"/>
              </a:rPr>
              <a:t>RepayPlan</a:t>
            </a: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                                                        50.00-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* 3224 </a:t>
            </a:r>
            <a:r>
              <a:rPr lang="en-US" sz="1200" dirty="0" err="1">
                <a:solidFill>
                  <a:srgbClr val="FF5050"/>
                </a:solidFill>
                <a:effectLst/>
                <a:latin typeface="Arial monospaced for SAP" pitchFamily="49" charset="0"/>
              </a:rPr>
              <a:t>RePay</a:t>
            </a: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 </a:t>
            </a:r>
            <a:r>
              <a:rPr lang="en-US" sz="1200" dirty="0" err="1">
                <a:solidFill>
                  <a:srgbClr val="FF5050"/>
                </a:solidFill>
                <a:effectLst/>
                <a:latin typeface="Arial monospaced for SAP" pitchFamily="49" charset="0"/>
              </a:rPr>
              <a:t>bala</a:t>
            </a: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                                                      300.00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* 3225 </a:t>
            </a:r>
            <a:r>
              <a:rPr lang="en-US" sz="1200" dirty="0" err="1">
                <a:solidFill>
                  <a:srgbClr val="FF5050"/>
                </a:solidFill>
                <a:effectLst/>
                <a:latin typeface="Arial monospaced for SAP" pitchFamily="49" charset="0"/>
              </a:rPr>
              <a:t>RePay</a:t>
            </a: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 </a:t>
            </a:r>
            <a:r>
              <a:rPr lang="en-US" sz="1200" dirty="0" err="1">
                <a:solidFill>
                  <a:srgbClr val="FF5050"/>
                </a:solidFill>
                <a:effectLst/>
                <a:latin typeface="Arial monospaced for SAP" pitchFamily="49" charset="0"/>
              </a:rPr>
              <a:t>Tota</a:t>
            </a:r>
            <a:r>
              <a:rPr lang="en-US" sz="1200" dirty="0">
                <a:solidFill>
                  <a:srgbClr val="FF5050"/>
                </a:solidFill>
                <a:effectLst/>
                <a:latin typeface="Arial monospaced for SAP" pitchFamily="49" charset="0"/>
              </a:rPr>
              <a:t>                                                      750.00-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9182 P0/T0 Base                                                    2,058.23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dirty="0">
                <a:effectLst/>
                <a:latin typeface="Arial monospaced for SAP" pitchFamily="49" charset="0"/>
              </a:rPr>
              <a:t>* 9188 PSERS 2 </a:t>
            </a:r>
            <a:r>
              <a:rPr lang="en-US" sz="1200" dirty="0" err="1">
                <a:effectLst/>
                <a:latin typeface="Arial monospaced for SAP" pitchFamily="49" charset="0"/>
              </a:rPr>
              <a:t>Ba</a:t>
            </a:r>
            <a:r>
              <a:rPr lang="en-US" sz="1200" dirty="0">
                <a:effectLst/>
                <a:latin typeface="Arial monospaced for SAP" pitchFamily="49" charset="0"/>
              </a:rPr>
              <a:t>                                                    2,058.23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Current Situation: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Overpayment Details: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As of 11/25/2021, how much has the employee paid?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  $750 repaid as of this pay date (WT 3225)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u="sng" dirty="0"/>
              <a:t>+ 300</a:t>
            </a:r>
            <a:r>
              <a:rPr lang="en-US" sz="2000" dirty="0"/>
              <a:t> balance remaining (WT 3224)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1,050  Total Gross overpayment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We originally had a gross overpayment of $1,050.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The employee agreed to pay it back $50 per pay period.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The employee has paid back $750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EE will make two more payments on Dec. 10 and Dec. 23, adding another $100.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$750 + $100 = </a:t>
            </a:r>
            <a:r>
              <a:rPr lang="en-US" sz="2400" b="1" dirty="0"/>
              <a:t>$850 repaid as of the end of 2021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$1,050 - $850 = </a:t>
            </a:r>
            <a:r>
              <a:rPr lang="en-US" sz="2400" b="1" dirty="0"/>
              <a:t>$200 gross to be paid in 2022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Stop the Old Collection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Turn off the 2021 gross deduction in HRMS, before 12/23 payroll exits.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IT 0014 Recurring Payments/Deductions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Use the Pencil to change the end date of WT 3223 to 12/15/2021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/>
              <a:t>Remember, 12/1 to 12/15 is paid on 12/23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/>
              <a:t>We don’t want to take any more gross deductions in 2022.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IT 0015 Additional Payments: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Use the Pencil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/>
              <a:t>Change the amount of WT 3224 to $850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/>
              <a:t>We will only collect $850 in 2021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/>
              <a:t>If we look later, we’ll be able to see  easily that $850 will be collected in 2021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/>
              <a:t>If we have another overpayment later, the leftover balance could cause problems with the new overpayment.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Calculate the New Collection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How much are we going to collect from the employee in 2022?</a:t>
            </a:r>
          </a:p>
          <a:p>
            <a:pPr lvl="1" eaLnBrk="1" hangingPunct="1">
              <a:defRPr/>
            </a:pPr>
            <a:r>
              <a:rPr lang="en-US" sz="2400" dirty="0"/>
              <a:t>$ 200.00 gross.</a:t>
            </a:r>
          </a:p>
          <a:p>
            <a:pPr lvl="1" eaLnBrk="1" hangingPunct="1">
              <a:defRPr/>
            </a:pPr>
            <a:r>
              <a:rPr lang="en-US" sz="2400" dirty="0"/>
              <a:t> -  12.40 (6.2% Social Security OASI)</a:t>
            </a:r>
          </a:p>
          <a:p>
            <a:pPr lvl="1" eaLnBrk="1" hangingPunct="1">
              <a:defRPr/>
            </a:pPr>
            <a:r>
              <a:rPr lang="en-US" sz="2400" dirty="0"/>
              <a:t> </a:t>
            </a:r>
            <a:r>
              <a:rPr lang="en-US" sz="2400" u="sng" dirty="0"/>
              <a:t>-    2.90 </a:t>
            </a:r>
            <a:r>
              <a:rPr lang="en-US" sz="2400" dirty="0"/>
              <a:t>(1.45% Medicare HI) </a:t>
            </a:r>
          </a:p>
          <a:p>
            <a:pPr lvl="1"/>
            <a:r>
              <a:rPr lang="en-US" sz="2400" b="1" dirty="0"/>
              <a:t>$ 184.70 </a:t>
            </a:r>
            <a:r>
              <a:rPr lang="en-US" sz="2400" dirty="0"/>
              <a:t>Net pay recovered in 2022.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Calculate the New Collection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How many payments were left?</a:t>
            </a:r>
          </a:p>
          <a:p>
            <a:pPr lvl="1" eaLnBrk="1" hangingPunct="1">
              <a:defRPr/>
            </a:pPr>
            <a:r>
              <a:rPr lang="en-US" sz="2400" dirty="0"/>
              <a:t>$200.00 / $50.00 = 4 payments</a:t>
            </a:r>
          </a:p>
          <a:p>
            <a:pPr lvl="1" eaLnBrk="1" hangingPunct="1">
              <a:defRPr/>
            </a:pPr>
            <a:r>
              <a:rPr lang="en-US" sz="2400" dirty="0"/>
              <a:t>So, $184.70 / 4 payments = $46.18</a:t>
            </a:r>
          </a:p>
          <a:p>
            <a:pPr lvl="1" eaLnBrk="1" hangingPunct="1">
              <a:defRPr/>
            </a:pPr>
            <a:r>
              <a:rPr lang="en-US" sz="2400" dirty="0"/>
              <a:t>$46.18 x 4 = 184.72, so take $0.02 off of the final payment.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Start the New Collection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/>
              <a:t>Key 3101/3111 combination</a:t>
            </a:r>
          </a:p>
          <a:p>
            <a:pPr lvl="1" eaLnBrk="1" hangingPunct="1">
              <a:defRPr/>
            </a:pPr>
            <a:r>
              <a:rPr lang="en-US" sz="2400" dirty="0"/>
              <a:t>$46.18 payment (3101) for 3 pay periods (eff. 12.16.2021 – 01.31.2022)</a:t>
            </a:r>
          </a:p>
          <a:p>
            <a:pPr lvl="1" eaLnBrk="1" hangingPunct="1">
              <a:defRPr/>
            </a:pPr>
            <a:r>
              <a:rPr lang="en-US" sz="2400" dirty="0"/>
              <a:t>$138.54 balance (3111) of 3 payments (eff. 12.16.2021)</a:t>
            </a:r>
          </a:p>
          <a:p>
            <a:pPr eaLnBrk="1" hangingPunct="1">
              <a:defRPr/>
            </a:pPr>
            <a:r>
              <a:rPr lang="en-US" sz="2400" dirty="0"/>
              <a:t>And since the total balance due is not divisible by 4 you will need to key another 3101/3111</a:t>
            </a:r>
          </a:p>
          <a:p>
            <a:pPr lvl="1" eaLnBrk="1" hangingPunct="1">
              <a:defRPr/>
            </a:pPr>
            <a:r>
              <a:rPr lang="en-US" sz="2400" dirty="0"/>
              <a:t>$</a:t>
            </a:r>
            <a:r>
              <a:rPr lang="en-US" sz="2400" u="sng" dirty="0"/>
              <a:t>46.16</a:t>
            </a:r>
            <a:r>
              <a:rPr lang="en-US" sz="2400" dirty="0"/>
              <a:t> payment (3101) for 1 pay period (eff. 02.01.2022 – 02.15.2022)</a:t>
            </a:r>
          </a:p>
          <a:p>
            <a:pPr lvl="1" eaLnBrk="1" hangingPunct="1">
              <a:defRPr/>
            </a:pPr>
            <a:r>
              <a:rPr lang="en-US" sz="2400" dirty="0"/>
              <a:t>$46.16 balance (3111) of the final payment (eff. 02.01.2022)</a:t>
            </a:r>
          </a:p>
          <a:p>
            <a:pPr lvl="1" eaLnBrk="1" hangingPunct="1">
              <a:defRPr/>
            </a:pPr>
            <a:r>
              <a:rPr lang="en-US" sz="2400" dirty="0"/>
              <a:t>This will equal the total amount due of $184.70 and employee is only paying back the gross, less SS and Medicare!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500</TotalTime>
  <Words>1492</Words>
  <Application>Microsoft Office PowerPoint</Application>
  <PresentationFormat>On-screen Show (4:3)</PresentationFormat>
  <Paragraphs>177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monospaced for SAP</vt:lpstr>
      <vt:lpstr>Garamond</vt:lpstr>
      <vt:lpstr>Wingdings</vt:lpstr>
      <vt:lpstr>Stream</vt:lpstr>
      <vt:lpstr>Overpayments</vt:lpstr>
      <vt:lpstr>Why change?</vt:lpstr>
      <vt:lpstr>The Problem:</vt:lpstr>
      <vt:lpstr>Example:</vt:lpstr>
      <vt:lpstr>Current Situation:</vt:lpstr>
      <vt:lpstr>Stop the Old Collection</vt:lpstr>
      <vt:lpstr>Calculate the New Collection</vt:lpstr>
      <vt:lpstr>Calculate the New Collection</vt:lpstr>
      <vt:lpstr>Start the New Collection</vt:lpstr>
      <vt:lpstr>Employer Taxes</vt:lpstr>
      <vt:lpstr>Tax Recovery JV</vt:lpstr>
      <vt:lpstr>Employee Repayment</vt:lpstr>
      <vt:lpstr>Employee’s Done Paying</vt:lpstr>
      <vt:lpstr>YTD Corrections</vt:lpstr>
      <vt:lpstr>Agency Adjustment Worksheet</vt:lpstr>
      <vt:lpstr>Refund</vt:lpstr>
      <vt:lpstr>Retirement/Dues/Misc.</vt:lpstr>
      <vt:lpstr>Retirement/Dues/Misc.</vt:lpstr>
      <vt:lpstr>Questions?</vt:lpstr>
    </vt:vector>
  </TitlesOfParts>
  <Company>State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Overpayments</dc:title>
  <dc:creator>OFM</dc:creator>
  <cp:lastModifiedBy>Smith, Elizabeth (OFM)</cp:lastModifiedBy>
  <cp:revision>42</cp:revision>
  <cp:lastPrinted>2018-11-08T03:00:35Z</cp:lastPrinted>
  <dcterms:created xsi:type="dcterms:W3CDTF">2007-11-27T23:59:32Z</dcterms:created>
  <dcterms:modified xsi:type="dcterms:W3CDTF">2021-11-23T20:19:21Z</dcterms:modified>
</cp:coreProperties>
</file>