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4" r:id="rId4"/>
  </p:sldMasterIdLst>
  <p:notesMasterIdLst>
    <p:notesMasterId r:id="rId31"/>
  </p:notesMasterIdLst>
  <p:handoutMasterIdLst>
    <p:handoutMasterId r:id="rId32"/>
  </p:handoutMasterIdLst>
  <p:sldIdLst>
    <p:sldId id="443" r:id="rId5"/>
    <p:sldId id="445" r:id="rId6"/>
    <p:sldId id="461" r:id="rId7"/>
    <p:sldId id="462" r:id="rId8"/>
    <p:sldId id="463" r:id="rId9"/>
    <p:sldId id="464" r:id="rId10"/>
    <p:sldId id="465" r:id="rId11"/>
    <p:sldId id="466" r:id="rId12"/>
    <p:sldId id="467" r:id="rId13"/>
    <p:sldId id="468" r:id="rId14"/>
    <p:sldId id="469" r:id="rId15"/>
    <p:sldId id="470" r:id="rId16"/>
    <p:sldId id="471" r:id="rId17"/>
    <p:sldId id="472" r:id="rId18"/>
    <p:sldId id="473" r:id="rId19"/>
    <p:sldId id="474" r:id="rId20"/>
    <p:sldId id="475" r:id="rId21"/>
    <p:sldId id="476" r:id="rId22"/>
    <p:sldId id="477" r:id="rId23"/>
    <p:sldId id="478" r:id="rId24"/>
    <p:sldId id="479" r:id="rId25"/>
    <p:sldId id="480" r:id="rId26"/>
    <p:sldId id="483" r:id="rId27"/>
    <p:sldId id="482" r:id="rId28"/>
    <p:sldId id="459" r:id="rId29"/>
    <p:sldId id="460" r:id="rId3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96" userDrawn="1">
          <p15:clr>
            <a:srgbClr val="A4A3A4"/>
          </p15:clr>
        </p15:guide>
        <p15:guide id="2" pos="198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6B9FA29-4C4A-BECC-FBED-09FFE8146693}" name="Thomas, Ralph (OFM)" initials="TR(" userId="S::Ralph.Thomas@OFM.WA.GOV::0fea18a9-0102-48fa-83ee-f21bdb74dc2c" providerId="AD"/>
  <p188:author id="{5DFD4B4D-987D-B60A-A69D-256062D453AA}" name="Baldini, Myra (OFM)" initials="B(" userId="S::myra.baldini@ofm.wa.gov::9988cbe2-8f02-4a3b-9025-864b101a37a4" providerId="AD"/>
  <p188:author id="{8B50DAA0-E4A3-9001-8B73-4700F87E1E70}" name="Masterson, Jennifer (OFM)" initials="MJ(" userId="S::jennifer.masterson@ofm.wa.gov::ab31efda-c15c-451f-9362-07df94161a97" providerId="AD"/>
  <p188:author id="{1BBDF2B5-7059-0AAC-6A44-6013F2926601}" name="Nickerson, Seth (OFM)" initials="N(" userId="S::seth.nickerson@ofm.wa.gov::b914db15-0dee-480b-8426-6a4a01db268f" providerId="AD"/>
  <p188:author id="{3A99DBB7-D0FD-8700-6679-38F1D6AF6DE2}" name="Snell, Nona (OFM)" initials="SN(" userId="S::Nona.Snell@ofm.wa.gov::2d7f02e9-bbee-4d05-b1e8-325c89322a6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sterson, Jennifer (OFM)" initials="MJ(" lastIdx="1" clrIdx="0">
    <p:extLst>
      <p:ext uri="{19B8F6BF-5375-455C-9EA6-DF929625EA0E}">
        <p15:presenceInfo xmlns:p15="http://schemas.microsoft.com/office/powerpoint/2012/main" userId="S-1-5-21-2226630325-536777373-1012264283-13965" providerId="AD"/>
      </p:ext>
    </p:extLst>
  </p:cmAuthor>
  <p:cmAuthor id="2" name="Baldini, Myra (OFM)" initials="BM(" lastIdx="13" clrIdx="1">
    <p:extLst>
      <p:ext uri="{19B8F6BF-5375-455C-9EA6-DF929625EA0E}">
        <p15:presenceInfo xmlns:p15="http://schemas.microsoft.com/office/powerpoint/2012/main" userId="S::Myra.Baldini@ofm.wa.gov::9988cbe2-8f02-4a3b-9025-864b101a37a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33E"/>
    <a:srgbClr val="5EBBDD"/>
    <a:srgbClr val="355E71"/>
    <a:srgbClr val="51617B"/>
    <a:srgbClr val="445268"/>
    <a:srgbClr val="0D3D61"/>
    <a:srgbClr val="E0F2F8"/>
    <a:srgbClr val="E5E9EF"/>
    <a:srgbClr val="1680F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097" autoAdjust="0"/>
  </p:normalViewPr>
  <p:slideViewPr>
    <p:cSldViewPr snapToGrid="0">
      <p:cViewPr varScale="1">
        <p:scale>
          <a:sx n="106" d="100"/>
          <a:sy n="106" d="100"/>
        </p:scale>
        <p:origin x="756" y="78"/>
      </p:cViewPr>
      <p:guideLst>
        <p:guide orient="horz" pos="1896"/>
        <p:guide pos="198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3"/>
            <a:ext cx="3037840" cy="466434"/>
          </a:xfrm>
          <a:prstGeom prst="rect">
            <a:avLst/>
          </a:prstGeom>
        </p:spPr>
        <p:txBody>
          <a:bodyPr vert="horz" lIns="93177" tIns="46589" rIns="93177" bIns="46589" rtlCol="0"/>
          <a:lstStyle>
            <a:lvl1pPr algn="r">
              <a:defRPr sz="1200"/>
            </a:lvl1pPr>
          </a:lstStyle>
          <a:p>
            <a:fld id="{A38EF0FD-A960-4227-8157-2515A9E8D534}" type="datetimeFigureOut">
              <a:rPr lang="en-US" smtClean="0"/>
              <a:t>11/25/2024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E692C39-361F-4B48-947F-F728DEEF1556}" type="slidenum">
              <a:rPr lang="en-US" smtClean="0"/>
              <a:t>‹#›</a:t>
            </a:fld>
            <a:endParaRPr lang="en-US"/>
          </a:p>
        </p:txBody>
      </p:sp>
    </p:spTree>
    <p:extLst>
      <p:ext uri="{BB962C8B-B14F-4D97-AF65-F5344CB8AC3E}">
        <p14:creationId xmlns:p14="http://schemas.microsoft.com/office/powerpoint/2010/main" val="27299473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3"/>
            <a:ext cx="3037840" cy="466434"/>
          </a:xfrm>
          <a:prstGeom prst="rect">
            <a:avLst/>
          </a:prstGeom>
        </p:spPr>
        <p:txBody>
          <a:bodyPr vert="horz" lIns="93177" tIns="46589" rIns="93177" bIns="46589" rtlCol="0"/>
          <a:lstStyle>
            <a:lvl1pPr algn="r">
              <a:defRPr sz="1200"/>
            </a:lvl1pPr>
          </a:lstStyle>
          <a:p>
            <a:fld id="{2B4F0791-0BEA-4611-8EE5-CD2781F84E19}" type="datetimeFigureOut">
              <a:rPr lang="en-US" smtClean="0"/>
              <a:t>11/25/2024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1"/>
            <a:ext cx="5608320" cy="3660459"/>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8770E3E-7611-49E3-9AEA-3A90DE37498F}" type="slidenum">
              <a:rPr lang="en-US" smtClean="0"/>
              <a:t>‹#›</a:t>
            </a:fld>
            <a:endParaRPr lang="en-US"/>
          </a:p>
        </p:txBody>
      </p:sp>
    </p:spTree>
    <p:extLst>
      <p:ext uri="{BB962C8B-B14F-4D97-AF65-F5344CB8AC3E}">
        <p14:creationId xmlns:p14="http://schemas.microsoft.com/office/powerpoint/2010/main" val="3892608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mailto:heretohelp@ofm.wa.gov"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change this image: Right click image &gt; Select “Change Picture”</a:t>
            </a:r>
          </a:p>
          <a:p>
            <a:endParaRPr lang="en-US" dirty="0"/>
          </a:p>
        </p:txBody>
      </p:sp>
      <p:sp>
        <p:nvSpPr>
          <p:cNvPr id="4" name="Slide Number Placeholder 3"/>
          <p:cNvSpPr>
            <a:spLocks noGrp="1"/>
          </p:cNvSpPr>
          <p:nvPr>
            <p:ph type="sldNum" sz="quarter" idx="5"/>
          </p:nvPr>
        </p:nvSpPr>
        <p:spPr/>
        <p:txBody>
          <a:bodyPr/>
          <a:lstStyle/>
          <a:p>
            <a:fld id="{58770E3E-7611-49E3-9AEA-3A90DE37498F}" type="slidenum">
              <a:rPr lang="en-US" smtClean="0"/>
              <a:t>2</a:t>
            </a:fld>
            <a:endParaRPr lang="en-US" dirty="0"/>
          </a:p>
        </p:txBody>
      </p:sp>
    </p:spTree>
    <p:extLst>
      <p:ext uri="{BB962C8B-B14F-4D97-AF65-F5344CB8AC3E}">
        <p14:creationId xmlns:p14="http://schemas.microsoft.com/office/powerpoint/2010/main" val="320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770E3E-7611-49E3-9AEA-3A90DE37498F}" type="slidenum">
              <a:rPr lang="en-US" smtClean="0"/>
              <a:t>19</a:t>
            </a:fld>
            <a:endParaRPr lang="en-US"/>
          </a:p>
        </p:txBody>
      </p:sp>
    </p:spTree>
    <p:extLst>
      <p:ext uri="{BB962C8B-B14F-4D97-AF65-F5344CB8AC3E}">
        <p14:creationId xmlns:p14="http://schemas.microsoft.com/office/powerpoint/2010/main" val="1542198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7CF2F-923C-E7DB-A89F-97C7F7C3BD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DF8680-B5D5-7A87-4650-A33C10C16E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CA0280-23F1-C1C3-C392-FCE92598D18C}"/>
              </a:ext>
            </a:extLst>
          </p:cNvPr>
          <p:cNvSpPr>
            <a:spLocks noGrp="1"/>
          </p:cNvSpPr>
          <p:nvPr>
            <p:ph type="body" idx="1"/>
          </p:nvPr>
        </p:nvSpPr>
        <p:spPr/>
        <p:txBody>
          <a:bodyPr/>
          <a:lstStyle/>
          <a:p>
            <a:pPr marL="685800" marR="0"/>
            <a:r>
              <a:rPr lang="en-US" sz="1100" dirty="0">
                <a:effectLst/>
                <a:latin typeface="Times New Roman" panose="02020603050405020304" pitchFamily="18" charset="0"/>
                <a:ea typeface="Times New Roman" panose="02020603050405020304" pitchFamily="18" charset="0"/>
              </a:rPr>
              <a:t>Refund PFML:</a:t>
            </a:r>
          </a:p>
          <a:p>
            <a:pPr marL="342900" marR="0" lvl="0" indent="-342900">
              <a:buFont typeface="Symbol" panose="05050102010706020507" pitchFamily="18" charset="2"/>
              <a:buChar char=""/>
              <a:tabLst>
                <a:tab pos="1143000" algn="l"/>
              </a:tabLst>
            </a:pPr>
            <a:r>
              <a:rPr lang="en-US" sz="1100" dirty="0">
                <a:effectLst/>
                <a:latin typeface="Times New Roman" panose="02020603050405020304" pitchFamily="18" charset="0"/>
                <a:ea typeface="Times New Roman" panose="02020603050405020304" pitchFamily="18" charset="0"/>
              </a:rPr>
              <a:t>Refund employee amount through HRMS.</a:t>
            </a:r>
          </a:p>
          <a:p>
            <a:pPr marL="742950" marR="0" lvl="1" indent="-285750">
              <a:buFont typeface="Courier New" panose="02070309020205020404" pitchFamily="49" charset="0"/>
              <a:buChar char="o"/>
              <a:tabLst>
                <a:tab pos="1600200" algn="l"/>
              </a:tabLst>
            </a:pPr>
            <a:r>
              <a:rPr lang="en-US" sz="1100" dirty="0">
                <a:effectLst/>
                <a:latin typeface="Times New Roman" panose="02020603050405020304" pitchFamily="18" charset="0"/>
                <a:ea typeface="Times New Roman" panose="02020603050405020304" pitchFamily="18" charset="0"/>
              </a:rPr>
              <a:t>Use </a:t>
            </a:r>
            <a:r>
              <a:rPr lang="en-US" sz="1100" u="sng" dirty="0">
                <a:solidFill>
                  <a:srgbClr val="0000FF"/>
                </a:solidFill>
                <a:effectLst/>
                <a:latin typeface="Times New Roman" panose="02020603050405020304" pitchFamily="18" charset="0"/>
                <a:ea typeface="Times New Roman" panose="02020603050405020304" pitchFamily="18" charset="0"/>
              </a:rPr>
              <a:t>WT 3100 </a:t>
            </a:r>
            <a:r>
              <a:rPr lang="en-US" sz="800" dirty="0">
                <a:effectLst/>
                <a:latin typeface="Times New Roman" panose="02020603050405020304" pitchFamily="18" charset="0"/>
                <a:ea typeface="Times New Roman" panose="02020603050405020304" pitchFamily="18" charset="0"/>
              </a:rPr>
              <a:t> </a:t>
            </a:r>
            <a:r>
              <a:rPr lang="en-US" sz="1100" dirty="0">
                <a:effectLst/>
                <a:latin typeface="Times New Roman" panose="02020603050405020304" pitchFamily="18" charset="0"/>
                <a:ea typeface="Times New Roman" panose="02020603050405020304" pitchFamily="18" charset="0"/>
              </a:rPr>
              <a:t>A refund of employee share will be a negative (-) deduction in HRMS.</a:t>
            </a:r>
          </a:p>
          <a:p>
            <a:pPr marL="742950" marR="0" lvl="1" indent="-285750">
              <a:buFont typeface="Courier New" panose="02070309020205020404" pitchFamily="49" charset="0"/>
              <a:buChar char="o"/>
              <a:tabLst>
                <a:tab pos="1600200" algn="l"/>
              </a:tabLst>
            </a:pPr>
            <a:r>
              <a:rPr lang="en-US" sz="1100" dirty="0">
                <a:effectLst/>
                <a:latin typeface="Times New Roman" panose="02020603050405020304" pitchFamily="18" charset="0"/>
                <a:ea typeface="Times New Roman" panose="02020603050405020304" pitchFamily="18" charset="0"/>
              </a:rPr>
              <a:t>Makes the employee whole for excess PFML contributions paid</a:t>
            </a:r>
          </a:p>
          <a:p>
            <a:pPr marL="742950" marR="0" lvl="1" indent="-285750">
              <a:buFont typeface="Courier New" panose="02070309020205020404" pitchFamily="49" charset="0"/>
              <a:buChar char="o"/>
              <a:tabLst>
                <a:tab pos="1600200" algn="l"/>
              </a:tabLst>
            </a:pPr>
            <a:r>
              <a:rPr lang="en-US" sz="1100" dirty="0">
                <a:effectLst/>
                <a:latin typeface="Times New Roman" panose="02020603050405020304" pitchFamily="18" charset="0"/>
                <a:ea typeface="Times New Roman" panose="02020603050405020304" pitchFamily="18" charset="0"/>
              </a:rPr>
              <a:t>Accrues the amount to in 5199 as a Debit.  (Normal balance of a receivable is a credit).</a:t>
            </a:r>
          </a:p>
          <a:p>
            <a:pPr marL="742950" marR="0" lvl="1" indent="-285750">
              <a:buFont typeface="Courier New" panose="02070309020205020404" pitchFamily="49" charset="0"/>
              <a:buChar char="o"/>
              <a:tabLst>
                <a:tab pos="1600200" algn="l"/>
              </a:tabLst>
            </a:pPr>
            <a:r>
              <a:rPr lang="en-US" sz="1100" dirty="0">
                <a:effectLst/>
                <a:latin typeface="Times New Roman" panose="02020603050405020304" pitchFamily="18" charset="0"/>
                <a:ea typeface="Times New Roman" panose="02020603050405020304" pitchFamily="18" charset="0"/>
              </a:rPr>
              <a:t>Contact OFM  at </a:t>
            </a:r>
            <a:r>
              <a:rPr lang="en-US" sz="1100" u="sng" dirty="0">
                <a:solidFill>
                  <a:srgbClr val="0000FF"/>
                </a:solidFill>
                <a:effectLst/>
                <a:latin typeface="Times New Roman" panose="02020603050405020304" pitchFamily="18" charset="0"/>
                <a:ea typeface="Times New Roman" panose="02020603050405020304" pitchFamily="18" charset="0"/>
                <a:hlinkClick r:id="rId3"/>
              </a:rPr>
              <a:t>heretohelp@ofm.wa.gov</a:t>
            </a:r>
            <a:r>
              <a:rPr lang="en-US" sz="1100" dirty="0">
                <a:effectLst/>
                <a:latin typeface="Times New Roman" panose="02020603050405020304" pitchFamily="18" charset="0"/>
                <a:ea typeface="Times New Roman" panose="02020603050405020304" pitchFamily="18" charset="0"/>
              </a:rPr>
              <a:t> to correct reporting to ESD to receive credit to quarterly invoice.</a:t>
            </a:r>
          </a:p>
          <a:p>
            <a:pPr marL="742950" marR="0" lvl="1" indent="-285750">
              <a:buFont typeface="Courier New" panose="02070309020205020404" pitchFamily="49" charset="0"/>
              <a:buChar char="o"/>
              <a:tabLst>
                <a:tab pos="1600200" algn="l"/>
              </a:tabLst>
            </a:pPr>
            <a:r>
              <a:rPr lang="en-US" sz="1100" u="sng" dirty="0">
                <a:solidFill>
                  <a:srgbClr val="0000FF"/>
                </a:solidFill>
                <a:effectLst/>
                <a:latin typeface="Times New Roman" panose="02020603050405020304" pitchFamily="18" charset="0"/>
                <a:ea typeface="Times New Roman" panose="02020603050405020304" pitchFamily="18" charset="0"/>
              </a:rPr>
              <a:t>Process JV to reclass 5199 to GL 5180 PFML (credit 5199, debit 5180).</a:t>
            </a:r>
            <a:r>
              <a:rPr lang="en-US" sz="800" dirty="0">
                <a:effectLst/>
                <a:latin typeface="Times New Roman" panose="02020603050405020304" pitchFamily="18" charset="0"/>
                <a:ea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endParaRPr>
          </a:p>
          <a:p>
            <a:pPr marL="342900" marR="0" lvl="0" indent="-342900">
              <a:buFont typeface="Symbol" panose="05050102010706020507" pitchFamily="18" charset="2"/>
              <a:buChar char=""/>
              <a:tabLst>
                <a:tab pos="1143000" algn="l"/>
              </a:tabLst>
            </a:pPr>
            <a:r>
              <a:rPr lang="en-US" sz="1100" b="1" dirty="0">
                <a:effectLst/>
                <a:latin typeface="Times New Roman" panose="02020603050405020304" pitchFamily="18" charset="0"/>
                <a:ea typeface="Times New Roman" panose="02020603050405020304" pitchFamily="18" charset="0"/>
              </a:rPr>
              <a:t>Manual JV :</a:t>
            </a:r>
            <a:endParaRPr lang="en-US" sz="1100" dirty="0">
              <a:effectLst/>
              <a:latin typeface="Times New Roman" panose="02020603050405020304" pitchFamily="18" charset="0"/>
              <a:ea typeface="Times New Roman" panose="02020603050405020304" pitchFamily="18" charset="0"/>
            </a:endParaRPr>
          </a:p>
          <a:p>
            <a:pPr marL="742950" marR="0" lvl="1" indent="-285750">
              <a:buFont typeface="Courier New" panose="02070309020205020404" pitchFamily="49" charset="0"/>
              <a:buChar char="o"/>
              <a:tabLst>
                <a:tab pos="1600200" algn="l"/>
              </a:tabLst>
            </a:pPr>
            <a:r>
              <a:rPr lang="en-US" sz="1100" dirty="0">
                <a:effectLst/>
                <a:latin typeface="Times New Roman" panose="02020603050405020304" pitchFamily="18" charset="0"/>
                <a:ea typeface="Times New Roman" panose="02020603050405020304" pitchFamily="18" charset="0"/>
              </a:rPr>
              <a:t>Line 1:  TC 347 – 9920/5199V. Fund 035, CR, GL 5199, employee amount</a:t>
            </a:r>
          </a:p>
          <a:p>
            <a:pPr marL="742950" marR="0" lvl="1" indent="-285750">
              <a:buFont typeface="Courier New" panose="02070309020205020404" pitchFamily="49" charset="0"/>
              <a:buChar char="o"/>
              <a:tabLst>
                <a:tab pos="1600200" algn="l"/>
              </a:tabLst>
            </a:pPr>
            <a:r>
              <a:rPr lang="en-US" sz="1100" dirty="0">
                <a:effectLst/>
                <a:latin typeface="Times New Roman" panose="02020603050405020304" pitchFamily="18" charset="0"/>
                <a:ea typeface="Times New Roman" panose="02020603050405020304" pitchFamily="18" charset="0"/>
              </a:rPr>
              <a:t>Line 2:  TC 348 – 5180V/9920, Fund 035, DR, GL 5180, employee amount.</a:t>
            </a:r>
          </a:p>
          <a:p>
            <a:pPr marL="742950" marR="0" lvl="1" indent="-285750">
              <a:buFont typeface="Courier New" panose="02070309020205020404" pitchFamily="49" charset="0"/>
              <a:buChar char="o"/>
              <a:tabLst>
                <a:tab pos="1600200" algn="l"/>
              </a:tabLst>
            </a:pPr>
            <a:r>
              <a:rPr lang="en-US" sz="1100" dirty="0">
                <a:effectLst/>
                <a:latin typeface="Times New Roman" panose="02020603050405020304" pitchFamily="18" charset="0"/>
                <a:ea typeface="Times New Roman" panose="02020603050405020304" pitchFamily="18" charset="0"/>
              </a:rPr>
              <a:t>This is an Interfund (IFT) JV – </a:t>
            </a:r>
            <a:r>
              <a:rPr lang="en-US" sz="1100" i="1" dirty="0">
                <a:effectLst/>
                <a:latin typeface="Times New Roman" panose="02020603050405020304" pitchFamily="18" charset="0"/>
                <a:ea typeface="Times New Roman" panose="02020603050405020304" pitchFamily="18" charset="0"/>
              </a:rPr>
              <a:t>do not send to OST!</a:t>
            </a:r>
            <a:endParaRPr lang="en-US" sz="1100" dirty="0">
              <a:effectLst/>
              <a:latin typeface="Times New Roman" panose="02020603050405020304" pitchFamily="18" charset="0"/>
              <a:ea typeface="Times New Roman" panose="02020603050405020304" pitchFamily="18" charset="0"/>
            </a:endParaRPr>
          </a:p>
          <a:p>
            <a:pPr marL="1600200" marR="0"/>
            <a:r>
              <a:rPr lang="en-US" sz="1100" dirty="0">
                <a:effectLst/>
                <a:latin typeface="Times New Roman" panose="02020603050405020304" pitchFamily="18" charset="0"/>
                <a:ea typeface="Times New Roman" panose="02020603050405020304" pitchFamily="18" charset="0"/>
              </a:rPr>
              <a:t> </a:t>
            </a:r>
          </a:p>
          <a:p>
            <a:pPr marL="1600200" marR="0"/>
            <a:r>
              <a:rPr lang="en-US" sz="1100" dirty="0">
                <a:effectLst/>
                <a:latin typeface="Times New Roman" panose="02020603050405020304" pitchFamily="18" charset="0"/>
                <a:ea typeface="Times New Roman" panose="02020603050405020304" pitchFamily="18" charset="0"/>
              </a:rPr>
              <a:t> </a:t>
            </a:r>
          </a:p>
          <a:p>
            <a:pPr marL="0" marR="0"/>
            <a:r>
              <a:rPr lang="en-US" sz="1100" dirty="0">
                <a:effectLst/>
                <a:highlight>
                  <a:srgbClr val="FFFF00"/>
                </a:highlight>
                <a:latin typeface="Times New Roman" panose="02020603050405020304" pitchFamily="18" charset="0"/>
                <a:ea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endParaRPr>
          </a:p>
          <a:p>
            <a:pPr marL="342900" marR="0" lvl="0" indent="-342900">
              <a:buFont typeface="Symbol" panose="05050102010706020507" pitchFamily="18" charset="2"/>
              <a:buChar char=""/>
              <a:tabLst>
                <a:tab pos="1143000" algn="l"/>
              </a:tabLst>
            </a:pPr>
            <a:r>
              <a:rPr lang="en-US" sz="1100" dirty="0">
                <a:effectLst/>
                <a:latin typeface="Times New Roman" panose="02020603050405020304" pitchFamily="18" charset="0"/>
                <a:ea typeface="Times New Roman" panose="02020603050405020304" pitchFamily="18" charset="0"/>
              </a:rPr>
              <a:t>Calculate employer amount.</a:t>
            </a:r>
          </a:p>
          <a:p>
            <a:pPr marL="742950" marR="0" lvl="1" indent="-285750">
              <a:buFont typeface="Courier New" panose="02070309020205020404" pitchFamily="49" charset="0"/>
              <a:buChar char="o"/>
              <a:tabLst>
                <a:tab pos="1600200" algn="l"/>
              </a:tabLst>
            </a:pPr>
            <a:r>
              <a:rPr lang="en-US" sz="1100" dirty="0">
                <a:effectLst/>
                <a:latin typeface="Times New Roman" panose="02020603050405020304" pitchFamily="18" charset="0"/>
                <a:ea typeface="Times New Roman" panose="02020603050405020304" pitchFamily="18" charset="0"/>
              </a:rPr>
              <a:t>Process JV to credit operating account and debit PFML (</a:t>
            </a:r>
            <a:r>
              <a:rPr lang="en-US" sz="1100" u="sng" dirty="0">
                <a:solidFill>
                  <a:srgbClr val="0000FF"/>
                </a:solidFill>
                <a:effectLst/>
                <a:latin typeface="Times New Roman" panose="02020603050405020304" pitchFamily="18" charset="0"/>
                <a:ea typeface="Times New Roman" panose="02020603050405020304" pitchFamily="18" charset="0"/>
              </a:rPr>
              <a:t>GL5180</a:t>
            </a:r>
            <a:r>
              <a:rPr lang="en-US" sz="800" dirty="0">
                <a:effectLst/>
                <a:latin typeface="Times New Roman" panose="02020603050405020304" pitchFamily="18" charset="0"/>
                <a:ea typeface="Times New Roman" panose="02020603050405020304" pitchFamily="18" charset="0"/>
              </a:rPr>
              <a:t> </a:t>
            </a:r>
            <a:r>
              <a:rPr lang="en-US" sz="1100" dirty="0">
                <a:effectLst/>
                <a:latin typeface="Times New Roman" panose="02020603050405020304" pitchFamily="18" charset="0"/>
                <a:ea typeface="Times New Roman" panose="02020603050405020304" pitchFamily="18" charset="0"/>
              </a:rPr>
              <a:t>).</a:t>
            </a:r>
          </a:p>
          <a:p>
            <a:pPr marL="342900" marR="0" lvl="0" indent="-342900">
              <a:buFont typeface="Symbol" panose="05050102010706020507" pitchFamily="18" charset="2"/>
              <a:buChar char=""/>
              <a:tabLst>
                <a:tab pos="1143000" algn="l"/>
              </a:tabLst>
            </a:pPr>
            <a:r>
              <a:rPr lang="en-US" sz="1100" b="1" dirty="0">
                <a:effectLst/>
                <a:latin typeface="Times New Roman" panose="02020603050405020304" pitchFamily="18" charset="0"/>
                <a:ea typeface="Times New Roman" panose="02020603050405020304" pitchFamily="18" charset="0"/>
              </a:rPr>
              <a:t>Manual JV :</a:t>
            </a:r>
            <a:endParaRPr lang="en-US" sz="1100" dirty="0">
              <a:effectLst/>
              <a:latin typeface="Times New Roman" panose="02020603050405020304" pitchFamily="18" charset="0"/>
              <a:ea typeface="Times New Roman" panose="02020603050405020304" pitchFamily="18" charset="0"/>
            </a:endParaRPr>
          </a:p>
          <a:p>
            <a:pPr marL="742950" marR="0" lvl="1" indent="-285750">
              <a:buFont typeface="Courier New" panose="02070309020205020404" pitchFamily="49" charset="0"/>
              <a:buChar char="o"/>
              <a:tabLst>
                <a:tab pos="1600200" algn="l"/>
              </a:tabLst>
            </a:pPr>
            <a:r>
              <a:rPr lang="en-US" sz="1100" dirty="0">
                <a:effectLst/>
                <a:latin typeface="Times New Roman" panose="02020603050405020304" pitchFamily="18" charset="0"/>
                <a:ea typeface="Times New Roman" panose="02020603050405020304" pitchFamily="18" charset="0"/>
              </a:rPr>
              <a:t>Line 1:  TC 670 – 7140/6510, operating coding, Sub Obj BK (PFML), CR, employer amount.</a:t>
            </a:r>
          </a:p>
          <a:p>
            <a:pPr marL="742950" marR="0" lvl="1" indent="-285750">
              <a:buFont typeface="Courier New" panose="02070309020205020404" pitchFamily="49" charset="0"/>
              <a:buChar char="o"/>
              <a:tabLst>
                <a:tab pos="1600200" algn="l"/>
              </a:tabLst>
            </a:pPr>
            <a:r>
              <a:rPr lang="en-US" sz="1100" dirty="0">
                <a:effectLst/>
                <a:latin typeface="Times New Roman" panose="02020603050405020304" pitchFamily="18" charset="0"/>
                <a:ea typeface="Times New Roman" panose="02020603050405020304" pitchFamily="18" charset="0"/>
              </a:rPr>
              <a:t>Line 2:  TC 025 – 5180V/7140, Fund 035, DR, GL 5180, employer amount.</a:t>
            </a:r>
          </a:p>
          <a:p>
            <a:pPr marL="742950" marR="0" lvl="1" indent="-285750">
              <a:buFont typeface="Courier New" panose="02070309020205020404" pitchFamily="49" charset="0"/>
              <a:buChar char="o"/>
              <a:tabLst>
                <a:tab pos="1600200" algn="l"/>
              </a:tabLst>
            </a:pPr>
            <a:r>
              <a:rPr lang="en-US" sz="1100" dirty="0">
                <a:effectLst/>
                <a:latin typeface="Times New Roman" panose="02020603050405020304" pitchFamily="18" charset="0"/>
                <a:ea typeface="Times New Roman" panose="02020603050405020304" pitchFamily="18" charset="0"/>
              </a:rPr>
              <a:t>This is an Interfund (IFT) JV – </a:t>
            </a:r>
            <a:r>
              <a:rPr lang="en-US" sz="1100" i="1" dirty="0">
                <a:effectLst/>
                <a:latin typeface="Times New Roman" panose="02020603050405020304" pitchFamily="18" charset="0"/>
                <a:ea typeface="Times New Roman" panose="02020603050405020304" pitchFamily="18" charset="0"/>
              </a:rPr>
              <a:t>do not send to OST!</a:t>
            </a:r>
            <a:endParaRPr lang="en-US" sz="1100" dirty="0">
              <a:effectLst/>
              <a:latin typeface="Times New Roman" panose="02020603050405020304" pitchFamily="18" charset="0"/>
              <a:ea typeface="Times New Roman" panose="02020603050405020304" pitchFamily="18" charset="0"/>
            </a:endParaRPr>
          </a:p>
          <a:p>
            <a:pPr marL="1600200" marR="0"/>
            <a:r>
              <a:rPr lang="en-US" sz="1100" dirty="0">
                <a:effectLst/>
                <a:latin typeface="Times New Roman" panose="02020603050405020304" pitchFamily="18" charset="0"/>
                <a:ea typeface="Times New Roman" panose="02020603050405020304" pitchFamily="18" charset="0"/>
              </a:rPr>
              <a:t> </a:t>
            </a:r>
          </a:p>
          <a:p>
            <a:pPr marL="0" marR="0"/>
            <a:r>
              <a:rPr lang="en-US" sz="1100" dirty="0">
                <a:effectLst/>
                <a:latin typeface="Times New Roman" panose="02020603050405020304" pitchFamily="18" charset="0"/>
                <a:ea typeface="Times New Roman" panose="02020603050405020304" pitchFamily="18" charset="0"/>
              </a:rPr>
              <a:t> </a:t>
            </a:r>
          </a:p>
          <a:p>
            <a:pPr marL="685800" marR="0"/>
            <a:r>
              <a:rPr lang="en-US" sz="1100" dirty="0">
                <a:effectLst/>
                <a:latin typeface="Times New Roman" panose="02020603050405020304" pitchFamily="18" charset="0"/>
                <a:ea typeface="Times New Roman" panose="02020603050405020304" pitchFamily="18" charset="0"/>
              </a:rPr>
              <a:t>Refund LTSS:</a:t>
            </a:r>
          </a:p>
          <a:p>
            <a:pPr marL="342900" marR="0" lvl="0" indent="-342900">
              <a:buFont typeface="Symbol" panose="05050102010706020507" pitchFamily="18" charset="2"/>
              <a:buChar char=""/>
              <a:tabLst>
                <a:tab pos="1143000" algn="l"/>
              </a:tabLst>
            </a:pPr>
            <a:r>
              <a:rPr lang="en-US" sz="1100" dirty="0">
                <a:effectLst/>
                <a:latin typeface="Times New Roman" panose="02020603050405020304" pitchFamily="18" charset="0"/>
                <a:ea typeface="Times New Roman" panose="02020603050405020304" pitchFamily="18" charset="0"/>
              </a:rPr>
              <a:t>Refund employee amount through HRMS.</a:t>
            </a:r>
          </a:p>
          <a:p>
            <a:pPr marL="742950" marR="0" lvl="1" indent="-285750">
              <a:buFont typeface="Courier New" panose="02070309020205020404" pitchFamily="49" charset="0"/>
              <a:buChar char="o"/>
              <a:tabLst>
                <a:tab pos="1600200" algn="l"/>
              </a:tabLst>
            </a:pPr>
            <a:r>
              <a:rPr lang="en-US" sz="1100" dirty="0">
                <a:effectLst/>
                <a:latin typeface="Times New Roman" panose="02020603050405020304" pitchFamily="18" charset="0"/>
                <a:ea typeface="Times New Roman" panose="02020603050405020304" pitchFamily="18" charset="0"/>
              </a:rPr>
              <a:t>Use WT 3100.  A refund of employee share will be a negative (-) deduction in HRMS.</a:t>
            </a:r>
          </a:p>
          <a:p>
            <a:pPr marL="742950" marR="0" lvl="1" indent="-285750">
              <a:buFont typeface="Courier New" panose="02070309020205020404" pitchFamily="49" charset="0"/>
              <a:buChar char="o"/>
              <a:tabLst>
                <a:tab pos="1600200" algn="l"/>
              </a:tabLst>
            </a:pPr>
            <a:r>
              <a:rPr lang="en-US" sz="1100" dirty="0">
                <a:effectLst/>
                <a:latin typeface="Times New Roman" panose="02020603050405020304" pitchFamily="18" charset="0"/>
                <a:ea typeface="Times New Roman" panose="02020603050405020304" pitchFamily="18" charset="0"/>
              </a:rPr>
              <a:t>Makes the employee whole for excess LTSS contributions paid</a:t>
            </a:r>
          </a:p>
          <a:p>
            <a:pPr marL="742950" marR="0" lvl="1" indent="-285750">
              <a:buFont typeface="Courier New" panose="02070309020205020404" pitchFamily="49" charset="0"/>
              <a:buChar char="o"/>
              <a:tabLst>
                <a:tab pos="1600200" algn="l"/>
              </a:tabLst>
            </a:pPr>
            <a:r>
              <a:rPr lang="en-US" sz="1100" dirty="0">
                <a:effectLst/>
                <a:latin typeface="Times New Roman" panose="02020603050405020304" pitchFamily="18" charset="0"/>
                <a:ea typeface="Times New Roman" panose="02020603050405020304" pitchFamily="18" charset="0"/>
              </a:rPr>
              <a:t>Accrues the amount to in 5199 as a Debit.  (Normal balance of a receivable is a credit).</a:t>
            </a:r>
          </a:p>
          <a:p>
            <a:pPr marL="742950" marR="0" lvl="1" indent="-285750">
              <a:buFont typeface="Courier New" panose="02070309020205020404" pitchFamily="49" charset="0"/>
              <a:buChar char="o"/>
              <a:tabLst>
                <a:tab pos="1600200" algn="l"/>
              </a:tabLst>
            </a:pPr>
            <a:r>
              <a:rPr lang="en-US" sz="1100" dirty="0">
                <a:effectLst/>
                <a:latin typeface="Times New Roman" panose="02020603050405020304" pitchFamily="18" charset="0"/>
                <a:ea typeface="Times New Roman" panose="02020603050405020304" pitchFamily="18" charset="0"/>
              </a:rPr>
              <a:t>Contact OFM to correct reporting to ESD to receive credit to quarterly invoice.</a:t>
            </a:r>
          </a:p>
          <a:p>
            <a:pPr marL="742950" marR="0" lvl="1" indent="-285750">
              <a:buFont typeface="Courier New" panose="02070309020205020404" pitchFamily="49" charset="0"/>
              <a:buChar char="o"/>
              <a:tabLst>
                <a:tab pos="1600200" algn="l"/>
              </a:tabLst>
            </a:pPr>
            <a:r>
              <a:rPr lang="en-US" sz="1100" dirty="0">
                <a:effectLst/>
                <a:latin typeface="Times New Roman" panose="02020603050405020304" pitchFamily="18" charset="0"/>
                <a:ea typeface="Times New Roman" panose="02020603050405020304" pitchFamily="18" charset="0"/>
              </a:rPr>
              <a:t>Process JV to credit 5199 and debit LTSS (GL5183).</a:t>
            </a:r>
          </a:p>
          <a:p>
            <a:pPr marL="342900" marR="0" lvl="0" indent="-342900">
              <a:buFont typeface="Symbol" panose="05050102010706020507" pitchFamily="18" charset="2"/>
              <a:buChar char=""/>
              <a:tabLst>
                <a:tab pos="1143000" algn="l"/>
              </a:tabLst>
            </a:pPr>
            <a:r>
              <a:rPr lang="en-US" sz="1100" b="1" dirty="0">
                <a:effectLst/>
                <a:latin typeface="Times New Roman" panose="02020603050405020304" pitchFamily="18" charset="0"/>
                <a:ea typeface="Times New Roman" panose="02020603050405020304" pitchFamily="18" charset="0"/>
              </a:rPr>
              <a:t>Manual JV :</a:t>
            </a:r>
            <a:endParaRPr lang="en-US" sz="1100" dirty="0">
              <a:effectLst/>
              <a:latin typeface="Times New Roman" panose="02020603050405020304" pitchFamily="18" charset="0"/>
              <a:ea typeface="Times New Roman" panose="02020603050405020304" pitchFamily="18" charset="0"/>
            </a:endParaRPr>
          </a:p>
          <a:p>
            <a:pPr marL="742950" marR="0" lvl="1" indent="-285750">
              <a:buFont typeface="Courier New" panose="02070309020205020404" pitchFamily="49" charset="0"/>
              <a:buChar char="o"/>
              <a:tabLst>
                <a:tab pos="1600200" algn="l"/>
              </a:tabLst>
            </a:pPr>
            <a:r>
              <a:rPr lang="en-US" sz="1100" dirty="0">
                <a:effectLst/>
                <a:latin typeface="Times New Roman" panose="02020603050405020304" pitchFamily="18" charset="0"/>
                <a:ea typeface="Times New Roman" panose="02020603050405020304" pitchFamily="18" charset="0"/>
              </a:rPr>
              <a:t>Line 1:  TC 347 – 9920/5199V. Fund 035, CR, GL 5199, employee amount</a:t>
            </a:r>
          </a:p>
          <a:p>
            <a:pPr marL="742950" marR="0" lvl="1" indent="-285750">
              <a:buFont typeface="Courier New" panose="02070309020205020404" pitchFamily="49" charset="0"/>
              <a:buChar char="o"/>
              <a:tabLst>
                <a:tab pos="1600200" algn="l"/>
              </a:tabLst>
            </a:pPr>
            <a:r>
              <a:rPr lang="en-US" sz="1100" dirty="0">
                <a:effectLst/>
                <a:latin typeface="Times New Roman" panose="02020603050405020304" pitchFamily="18" charset="0"/>
                <a:ea typeface="Times New Roman" panose="02020603050405020304" pitchFamily="18" charset="0"/>
              </a:rPr>
              <a:t>Line 2:  TC 348 – 5183V/9920, Fund 035, DR, GL 5183, employee amount.</a:t>
            </a:r>
          </a:p>
          <a:p>
            <a:pPr marL="742950" marR="0" lvl="1" indent="-285750">
              <a:buFont typeface="Courier New" panose="02070309020205020404" pitchFamily="49" charset="0"/>
              <a:buChar char="o"/>
              <a:tabLst>
                <a:tab pos="1600200" algn="l"/>
              </a:tabLst>
            </a:pPr>
            <a:r>
              <a:rPr lang="en-US" sz="1100" dirty="0">
                <a:effectLst/>
                <a:latin typeface="Times New Roman" panose="02020603050405020304" pitchFamily="18" charset="0"/>
                <a:ea typeface="Times New Roman" panose="02020603050405020304" pitchFamily="18" charset="0"/>
              </a:rPr>
              <a:t>This is an Interfund (IFT) JV – </a:t>
            </a:r>
            <a:r>
              <a:rPr lang="en-US" sz="1100" i="1" dirty="0">
                <a:effectLst/>
                <a:latin typeface="Times New Roman" panose="02020603050405020304" pitchFamily="18" charset="0"/>
                <a:ea typeface="Times New Roman" panose="02020603050405020304" pitchFamily="18" charset="0"/>
              </a:rPr>
              <a:t>do not send to OST!</a:t>
            </a:r>
            <a:endParaRPr lang="en-US" sz="1100" dirty="0">
              <a:effectLst/>
              <a:latin typeface="Times New Roman" panose="02020603050405020304" pitchFamily="18" charset="0"/>
              <a:ea typeface="Times New Roman" panose="02020603050405020304" pitchFamily="18" charset="0"/>
            </a:endParaRPr>
          </a:p>
          <a:p>
            <a:pPr marL="0" marR="0"/>
            <a:r>
              <a:rPr lang="en-US" sz="800" dirty="0">
                <a:effectLst/>
                <a:latin typeface="Times New Roman" panose="02020603050405020304" pitchFamily="18" charset="0"/>
                <a:ea typeface="Times New Roman" panose="02020603050405020304" pitchFamily="18" charset="0"/>
              </a:rPr>
              <a:t> </a:t>
            </a:r>
            <a:r>
              <a:rPr lang="en-US" sz="1000" dirty="0">
                <a:effectLst/>
                <a:latin typeface="Times New Roman" panose="02020603050405020304" pitchFamily="18" charset="0"/>
                <a:ea typeface="Times New Roman" panose="02020603050405020304" pitchFamily="18" charset="0"/>
              </a:rPr>
              <a:t>Changed from WT 3103 to 3100 for </a:t>
            </a:r>
            <a:r>
              <a:rPr lang="en-US" sz="1000" dirty="0" err="1">
                <a:effectLst/>
                <a:latin typeface="Times New Roman" panose="02020603050405020304" pitchFamily="18" charset="0"/>
                <a:ea typeface="Times New Roman" panose="02020603050405020304" pitchFamily="18" charset="0"/>
              </a:rPr>
              <a:t>conistency</a:t>
            </a:r>
            <a:r>
              <a:rPr lang="en-US" sz="1000" dirty="0">
                <a:effectLst/>
                <a:latin typeface="Times New Roman" panose="02020603050405020304" pitchFamily="18" charset="0"/>
                <a:ea typeface="Times New Roman" panose="02020603050405020304" pitchFamily="18" charset="0"/>
              </a:rPr>
              <a:t>. WT 3103 hits GL 6510BK0000 - I think it was used when EE’s got refunded in February 2022 for the difference in EE premium that was not updated in HRMS by the January 10 pay check and the ER had to cover the EE premium difference. This code may be useful when Supplemental leave get changed to regular, or when backpay is paid to make EE whole, and charge ER without doing a JV</a:t>
            </a:r>
          </a:p>
          <a:p>
            <a:pPr marL="0" marR="0"/>
            <a:r>
              <a:rPr lang="en-US" sz="800" dirty="0">
                <a:effectLst/>
                <a:latin typeface="Times New Roman" panose="02020603050405020304" pitchFamily="18" charset="0"/>
                <a:ea typeface="Times New Roman" panose="02020603050405020304" pitchFamily="18" charset="0"/>
              </a:rPr>
              <a:t> </a:t>
            </a:r>
            <a:r>
              <a:rPr lang="en-US" sz="1000" dirty="0">
                <a:effectLst/>
                <a:latin typeface="Times New Roman" panose="02020603050405020304" pitchFamily="18" charset="0"/>
                <a:ea typeface="Times New Roman" panose="02020603050405020304" pitchFamily="18" charset="0"/>
              </a:rPr>
              <a:t>Would we want to move this to 5180 fund 035? For both EE and ER share of premium refunded.  We will get a credit on the invoice</a:t>
            </a:r>
          </a:p>
          <a:p>
            <a:pPr marL="0" marR="0"/>
            <a:r>
              <a:rPr lang="en-US" sz="800" dirty="0">
                <a:effectLst/>
                <a:latin typeface="Times New Roman" panose="02020603050405020304" pitchFamily="18" charset="0"/>
                <a:ea typeface="Times New Roman" panose="02020603050405020304" pitchFamily="18" charset="0"/>
              </a:rPr>
              <a:t> </a:t>
            </a:r>
            <a:r>
              <a:rPr lang="en-US" sz="1000" dirty="0">
                <a:effectLst/>
                <a:latin typeface="Times New Roman" panose="02020603050405020304" pitchFamily="18" charset="0"/>
                <a:ea typeface="Times New Roman" panose="02020603050405020304" pitchFamily="18" charset="0"/>
              </a:rPr>
              <a:t>For the ER side, we will want to credit the operating (reduce expenditure) and debit 5180</a:t>
            </a:r>
          </a:p>
          <a:p>
            <a:endParaRPr lang="en-US" dirty="0"/>
          </a:p>
        </p:txBody>
      </p:sp>
      <p:sp>
        <p:nvSpPr>
          <p:cNvPr id="4" name="Slide Number Placeholder 3">
            <a:extLst>
              <a:ext uri="{FF2B5EF4-FFF2-40B4-BE49-F238E27FC236}">
                <a16:creationId xmlns:a16="http://schemas.microsoft.com/office/drawing/2014/main" id="{E473352E-3C4C-7F57-342E-A25012466D11}"/>
              </a:ext>
            </a:extLst>
          </p:cNvPr>
          <p:cNvSpPr>
            <a:spLocks noGrp="1"/>
          </p:cNvSpPr>
          <p:nvPr>
            <p:ph type="sldNum" sz="quarter" idx="5"/>
          </p:nvPr>
        </p:nvSpPr>
        <p:spPr/>
        <p:txBody>
          <a:bodyPr/>
          <a:lstStyle/>
          <a:p>
            <a:fld id="{58770E3E-7611-49E3-9AEA-3A90DE37498F}" type="slidenum">
              <a:rPr lang="en-US" smtClean="0"/>
              <a:t>23</a:t>
            </a:fld>
            <a:endParaRPr lang="en-US"/>
          </a:p>
        </p:txBody>
      </p:sp>
    </p:spTree>
    <p:extLst>
      <p:ext uri="{BB962C8B-B14F-4D97-AF65-F5344CB8AC3E}">
        <p14:creationId xmlns:p14="http://schemas.microsoft.com/office/powerpoint/2010/main" val="762927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sz="900">
              <a:solidFill>
                <a:srgbClr val="FF0000"/>
              </a:solidFill>
            </a:endParaRPr>
          </a:p>
          <a:p>
            <a:pPr algn="l"/>
            <a:r>
              <a:rPr lang="en-US"/>
              <a:t>To change this image: </a:t>
            </a:r>
          </a:p>
          <a:p>
            <a:pPr algn="l"/>
            <a:r>
              <a:rPr lang="en-US"/>
              <a:t>Move or send the transparent/color shape backward. Then right click image &gt; Select “Change Picture”</a:t>
            </a:r>
          </a:p>
          <a:p>
            <a:endParaRPr lang="en-US"/>
          </a:p>
        </p:txBody>
      </p:sp>
      <p:sp>
        <p:nvSpPr>
          <p:cNvPr id="4" name="Slide Number Placeholder 3"/>
          <p:cNvSpPr>
            <a:spLocks noGrp="1"/>
          </p:cNvSpPr>
          <p:nvPr>
            <p:ph type="sldNum" sz="quarter" idx="5"/>
          </p:nvPr>
        </p:nvSpPr>
        <p:spPr/>
        <p:txBody>
          <a:bodyPr/>
          <a:lstStyle/>
          <a:p>
            <a:fld id="{A4387895-10BA-42DE-A42D-D7FA65C7A274}" type="slidenum">
              <a:rPr lang="en-US" smtClean="0"/>
              <a:t>25</a:t>
            </a:fld>
            <a:endParaRPr lang="en-US"/>
          </a:p>
        </p:txBody>
      </p:sp>
    </p:spTree>
    <p:extLst>
      <p:ext uri="{BB962C8B-B14F-4D97-AF65-F5344CB8AC3E}">
        <p14:creationId xmlns:p14="http://schemas.microsoft.com/office/powerpoint/2010/main" val="19245196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6.png"/><Relationship Id="rId3" Type="http://schemas.openxmlformats.org/officeDocument/2006/relationships/hyperlink" Target="https://www.instagram.com/washgov?fbclid=IwY2xjawD9UvZleHRuA2FlbQIxMAABHZ89fpJMMUNHIk_FXxgGY0W1RCV158J016SiUeJ-_erF8PhGbSl1sKB84Q_aem_Sx7-LrdyUMoHQW9sjzVD9w" TargetMode="External"/><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hyperlink" Target="http://ofm.wa.gov/" TargetMode="External"/><Relationship Id="rId1" Type="http://schemas.openxmlformats.org/officeDocument/2006/relationships/slideMaster" Target="../slideMasters/slideMaster1.xml"/><Relationship Id="rId6" Type="http://schemas.openxmlformats.org/officeDocument/2006/relationships/hyperlink" Target="https://www.facebook.com/profile.php?id=61562291397206" TargetMode="External"/><Relationship Id="rId11" Type="http://schemas.openxmlformats.org/officeDocument/2006/relationships/image" Target="../media/image13.svg"/><Relationship Id="rId5" Type="http://schemas.openxmlformats.org/officeDocument/2006/relationships/image" Target="../media/image9.svg"/><Relationship Id="rId10" Type="http://schemas.openxmlformats.org/officeDocument/2006/relationships/image" Target="../media/image12.png"/><Relationship Id="rId4" Type="http://schemas.openxmlformats.org/officeDocument/2006/relationships/image" Target="../media/image8.png"/><Relationship Id="rId9" Type="http://schemas.openxmlformats.org/officeDocument/2006/relationships/hyperlink" Target="https://www.linkedin.com/company/82285406/admin/feed/posts/"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mal Presentation Title">
    <p:spTree>
      <p:nvGrpSpPr>
        <p:cNvPr id="1" name=""/>
        <p:cNvGrpSpPr/>
        <p:nvPr/>
      </p:nvGrpSpPr>
      <p:grpSpPr>
        <a:xfrm>
          <a:off x="0" y="0"/>
          <a:ext cx="0" cy="0"/>
          <a:chOff x="0" y="0"/>
          <a:chExt cx="0" cy="0"/>
        </a:xfrm>
      </p:grpSpPr>
      <p:sp>
        <p:nvSpPr>
          <p:cNvPr id="3" name="Dark_Blue_BG (Locked)">
            <a:extLst>
              <a:ext uri="{FF2B5EF4-FFF2-40B4-BE49-F238E27FC236}">
                <a16:creationId xmlns:a16="http://schemas.microsoft.com/office/drawing/2014/main" id="{9CB99DC0-A269-B095-648B-4C6A54F3BF0C}"/>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_Placeholder">
            <a:extLst>
              <a:ext uri="{FF2B5EF4-FFF2-40B4-BE49-F238E27FC236}">
                <a16:creationId xmlns:a16="http://schemas.microsoft.com/office/drawing/2014/main" id="{DB808114-4A33-993D-4AA0-E462D13901BF}"/>
              </a:ext>
            </a:extLst>
          </p:cNvPr>
          <p:cNvSpPr>
            <a:spLocks noGrp="1"/>
          </p:cNvSpPr>
          <p:nvPr>
            <p:ph type="body" sz="quarter" idx="13" hasCustomPrompt="1"/>
          </p:nvPr>
        </p:nvSpPr>
        <p:spPr>
          <a:xfrm>
            <a:off x="759181" y="834696"/>
            <a:ext cx="5693833" cy="438150"/>
          </a:xfrm>
        </p:spPr>
        <p:txBody>
          <a:bodyPr>
            <a:noAutofit/>
          </a:bodyPr>
          <a:lstStyle>
            <a:lvl1pPr marL="0" indent="0" algn="l" defTabSz="457200" rtl="0" eaLnBrk="1" latinLnBrk="0" hangingPunct="1">
              <a:buNone/>
              <a:defRPr lang="en-US" sz="3200" kern="1200" dirty="0" smtClean="0">
                <a:solidFill>
                  <a:schemeClr val="accent6"/>
                </a:solidFill>
                <a:latin typeface="+mn-lt"/>
                <a:ea typeface="Segoe UI Black" panose="020B0A02040204020203" pitchFamily="34" charset="0"/>
                <a:cs typeface="Segoe UI Light" panose="020B0502040204020203" pitchFamily="34" charset="0"/>
              </a:defRPr>
            </a:lvl1pPr>
          </a:lstStyle>
          <a:p>
            <a:pPr lvl="0"/>
            <a:r>
              <a:rPr lang="en-US"/>
              <a:t>Month Year</a:t>
            </a:r>
          </a:p>
        </p:txBody>
      </p:sp>
      <p:sp>
        <p:nvSpPr>
          <p:cNvPr id="5" name="Sub_Placeholder">
            <a:extLst>
              <a:ext uri="{FF2B5EF4-FFF2-40B4-BE49-F238E27FC236}">
                <a16:creationId xmlns:a16="http://schemas.microsoft.com/office/drawing/2014/main" id="{B6CCF4CC-D4A6-1B86-4679-88183687956B}"/>
              </a:ext>
            </a:extLst>
          </p:cNvPr>
          <p:cNvSpPr>
            <a:spLocks noGrp="1"/>
          </p:cNvSpPr>
          <p:nvPr>
            <p:ph type="body" sz="quarter" idx="15" hasCustomPrompt="1"/>
          </p:nvPr>
        </p:nvSpPr>
        <p:spPr>
          <a:xfrm>
            <a:off x="759181" y="3586637"/>
            <a:ext cx="7514167" cy="757399"/>
          </a:xfrm>
        </p:spPr>
        <p:txBody>
          <a:bodyPr>
            <a:noAutofit/>
          </a:bodyPr>
          <a:lstStyle>
            <a:lvl1pPr marL="0" indent="0" algn="l" defTabSz="457200" rtl="0" eaLnBrk="1" latinLnBrk="0" hangingPunct="1">
              <a:buNone/>
              <a:defRPr lang="en-US" sz="3600" i="0" kern="1200" baseline="0" dirty="0" smtClean="0">
                <a:solidFill>
                  <a:schemeClr val="bg1"/>
                </a:solidFill>
                <a:latin typeface="+mn-lt"/>
                <a:ea typeface="Segoe UI Black" panose="020B0A02040204020203" pitchFamily="34" charset="0"/>
                <a:cs typeface="Segoe UI Semilight" panose="020B0402040204020203" pitchFamily="34" charset="0"/>
              </a:defRPr>
            </a:lvl1pPr>
          </a:lstStyle>
          <a:p>
            <a:pPr lvl="0"/>
            <a:r>
              <a:rPr lang="en-US"/>
              <a:t>Use this area for your sub headline</a:t>
            </a:r>
          </a:p>
        </p:txBody>
      </p:sp>
      <p:sp>
        <p:nvSpPr>
          <p:cNvPr id="6" name="Presentation_Title_H1">
            <a:extLst>
              <a:ext uri="{FF2B5EF4-FFF2-40B4-BE49-F238E27FC236}">
                <a16:creationId xmlns:a16="http://schemas.microsoft.com/office/drawing/2014/main" id="{52339393-9667-F796-208F-DCAF3A3DAD51}"/>
              </a:ext>
            </a:extLst>
          </p:cNvPr>
          <p:cNvSpPr>
            <a:spLocks noGrp="1"/>
          </p:cNvSpPr>
          <p:nvPr>
            <p:ph type="body" sz="quarter" idx="16" hasCustomPrompt="1"/>
          </p:nvPr>
        </p:nvSpPr>
        <p:spPr>
          <a:xfrm>
            <a:off x="759181" y="1529715"/>
            <a:ext cx="8890000" cy="1658938"/>
          </a:xfrm>
        </p:spPr>
        <p:txBody>
          <a:bodyPr>
            <a:noAutofit/>
          </a:bodyPr>
          <a:lstStyle>
            <a:lvl1pPr marL="0" indent="0">
              <a:lnSpc>
                <a:spcPct val="100000"/>
              </a:lnSpc>
              <a:buNone/>
              <a:defRPr lang="en-US" sz="6600" b="1" kern="1200" dirty="0" smtClean="0">
                <a:solidFill>
                  <a:schemeClr val="bg1"/>
                </a:solidFill>
                <a:latin typeface="+mj-lt"/>
                <a:ea typeface="Segoe UI Black" panose="020B0A02040204020203" pitchFamily="34" charset="0"/>
                <a:cs typeface="Segoe UI Black" panose="020B0A02040204020203" pitchFamily="34" charset="0"/>
              </a:defRPr>
            </a:lvl1pPr>
          </a:lstStyle>
          <a:p>
            <a:pPr lvl="0"/>
            <a:r>
              <a:rPr lang="en-US"/>
              <a:t>Presentation headline extending two lines</a:t>
            </a:r>
          </a:p>
        </p:txBody>
      </p:sp>
      <p:pic>
        <p:nvPicPr>
          <p:cNvPr id="11" name="Graphic 10">
            <a:extLst>
              <a:ext uri="{FF2B5EF4-FFF2-40B4-BE49-F238E27FC236}">
                <a16:creationId xmlns:a16="http://schemas.microsoft.com/office/drawing/2014/main" id="{F447A30F-5698-698D-92D8-D19608BB0AE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844946" y="85683"/>
            <a:ext cx="5347054" cy="7167329"/>
          </a:xfrm>
          <a:prstGeom prst="rect">
            <a:avLst/>
          </a:prstGeom>
        </p:spPr>
      </p:pic>
      <p:pic>
        <p:nvPicPr>
          <p:cNvPr id="7" name="Picture 6" descr="Washington State Office of Financial Management">
            <a:extLst>
              <a:ext uri="{FF2B5EF4-FFF2-40B4-BE49-F238E27FC236}">
                <a16:creationId xmlns:a16="http://schemas.microsoft.com/office/drawing/2014/main" id="{4E2787F7-F8B7-F9D4-1640-DF3886550584}"/>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8502606" y="5143500"/>
            <a:ext cx="2612359" cy="1207201"/>
          </a:xfrm>
          <a:prstGeom prst="rect">
            <a:avLst/>
          </a:prstGeom>
        </p:spPr>
      </p:pic>
      <p:sp>
        <p:nvSpPr>
          <p:cNvPr id="12" name="Text Placeholder 38">
            <a:extLst>
              <a:ext uri="{FF2B5EF4-FFF2-40B4-BE49-F238E27FC236}">
                <a16:creationId xmlns:a16="http://schemas.microsoft.com/office/drawing/2014/main" id="{009F4360-F0C8-FF5F-3DDB-3F8995E08C7A}"/>
              </a:ext>
            </a:extLst>
          </p:cNvPr>
          <p:cNvSpPr>
            <a:spLocks noGrp="1"/>
          </p:cNvSpPr>
          <p:nvPr>
            <p:ph type="body" sz="quarter" idx="17" hasCustomPrompt="1"/>
          </p:nvPr>
        </p:nvSpPr>
        <p:spPr>
          <a:xfrm>
            <a:off x="876300" y="5143500"/>
            <a:ext cx="4152900" cy="1160463"/>
          </a:xfrm>
        </p:spPr>
        <p:txBody>
          <a:bodyPr/>
          <a:lstStyle>
            <a:lvl1pPr marL="0" indent="0">
              <a:lnSpc>
                <a:spcPct val="100000"/>
              </a:lnSpc>
              <a:spcBef>
                <a:spcPts val="0"/>
              </a:spcBef>
              <a:buNone/>
              <a:defRPr/>
            </a:lvl1pPr>
            <a:lvl2pPr marL="457200" indent="0">
              <a:buNone/>
              <a:defRPr/>
            </a:lvl2pPr>
          </a:lstStyle>
          <a:p>
            <a:r>
              <a:rPr lang="en-US" sz="2400">
                <a:solidFill>
                  <a:schemeClr val="bg1"/>
                </a:solidFill>
                <a:latin typeface="+mn-lt"/>
                <a:cs typeface="Segoe UI" panose="020B0502040204020203" pitchFamily="34" charset="0"/>
              </a:rPr>
              <a:t>Presenter Name | Title</a:t>
            </a:r>
          </a:p>
          <a:p>
            <a:r>
              <a:rPr lang="en-US" sz="2400">
                <a:solidFill>
                  <a:schemeClr val="bg1"/>
                </a:solidFill>
                <a:latin typeface="+mn-lt"/>
                <a:cs typeface="Segoe UI" panose="020B0502040204020203" pitchFamily="34" charset="0"/>
              </a:rPr>
              <a:t>Presenter Division</a:t>
            </a:r>
          </a:p>
          <a:p>
            <a:pPr lvl="1"/>
            <a:endParaRPr lang="en-US"/>
          </a:p>
        </p:txBody>
      </p:sp>
    </p:spTree>
    <p:extLst>
      <p:ext uri="{BB962C8B-B14F-4D97-AF65-F5344CB8AC3E}">
        <p14:creationId xmlns:p14="http://schemas.microsoft.com/office/powerpoint/2010/main" val="2792239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formal Presenation Title">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2F7B9B70-C38D-4695-F06F-BCDC21D372F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49120" y="353299"/>
            <a:ext cx="4589140" cy="6151401"/>
          </a:xfrm>
          <a:prstGeom prst="rect">
            <a:avLst/>
          </a:prstGeom>
        </p:spPr>
      </p:pic>
      <p:sp>
        <p:nvSpPr>
          <p:cNvPr id="4" name="Date_Placeholder">
            <a:extLst>
              <a:ext uri="{FF2B5EF4-FFF2-40B4-BE49-F238E27FC236}">
                <a16:creationId xmlns:a16="http://schemas.microsoft.com/office/drawing/2014/main" id="{DB808114-4A33-993D-4AA0-E462D13901BF}"/>
              </a:ext>
            </a:extLst>
          </p:cNvPr>
          <p:cNvSpPr>
            <a:spLocks noGrp="1"/>
          </p:cNvSpPr>
          <p:nvPr>
            <p:ph type="body" sz="quarter" idx="13" hasCustomPrompt="1"/>
          </p:nvPr>
        </p:nvSpPr>
        <p:spPr>
          <a:xfrm>
            <a:off x="759181" y="834696"/>
            <a:ext cx="5693833" cy="438150"/>
          </a:xfrm>
        </p:spPr>
        <p:txBody>
          <a:bodyPr>
            <a:noAutofit/>
          </a:bodyPr>
          <a:lstStyle>
            <a:lvl1pPr marL="0" indent="0" algn="l" defTabSz="457200" rtl="0" eaLnBrk="1" latinLnBrk="0" hangingPunct="1">
              <a:buNone/>
              <a:defRPr lang="en-US" sz="3200" kern="1200" dirty="0" smtClean="0">
                <a:solidFill>
                  <a:schemeClr val="accent6"/>
                </a:solidFill>
                <a:latin typeface="+mn-lt"/>
                <a:ea typeface="Segoe UI Black" panose="020B0A02040204020203" pitchFamily="34" charset="0"/>
                <a:cs typeface="Segoe UI Light" panose="020B0502040204020203" pitchFamily="34" charset="0"/>
              </a:defRPr>
            </a:lvl1pPr>
          </a:lstStyle>
          <a:p>
            <a:pPr lvl="0"/>
            <a:r>
              <a:rPr lang="en-US"/>
              <a:t>Month Year</a:t>
            </a:r>
          </a:p>
        </p:txBody>
      </p:sp>
      <p:sp>
        <p:nvSpPr>
          <p:cNvPr id="5" name="Sub_Placeholder">
            <a:extLst>
              <a:ext uri="{FF2B5EF4-FFF2-40B4-BE49-F238E27FC236}">
                <a16:creationId xmlns:a16="http://schemas.microsoft.com/office/drawing/2014/main" id="{B6CCF4CC-D4A6-1B86-4679-88183687956B}"/>
              </a:ext>
            </a:extLst>
          </p:cNvPr>
          <p:cNvSpPr>
            <a:spLocks noGrp="1"/>
          </p:cNvSpPr>
          <p:nvPr>
            <p:ph type="body" sz="quarter" idx="15" hasCustomPrompt="1"/>
          </p:nvPr>
        </p:nvSpPr>
        <p:spPr>
          <a:xfrm>
            <a:off x="759181" y="3586637"/>
            <a:ext cx="7514167" cy="757399"/>
          </a:xfrm>
        </p:spPr>
        <p:txBody>
          <a:bodyPr>
            <a:noAutofit/>
          </a:bodyPr>
          <a:lstStyle>
            <a:lvl1pPr marL="0" indent="0" algn="l" defTabSz="457200" rtl="0" eaLnBrk="1" latinLnBrk="0" hangingPunct="1">
              <a:buNone/>
              <a:defRPr lang="en-US" sz="3600" i="0" kern="1200" baseline="0" dirty="0" smtClean="0">
                <a:solidFill>
                  <a:schemeClr val="accent1"/>
                </a:solidFill>
                <a:latin typeface="+mn-lt"/>
                <a:ea typeface="Segoe UI Black" panose="020B0A02040204020203" pitchFamily="34" charset="0"/>
                <a:cs typeface="Segoe UI Semilight" panose="020B0402040204020203" pitchFamily="34" charset="0"/>
              </a:defRPr>
            </a:lvl1pPr>
          </a:lstStyle>
          <a:p>
            <a:pPr lvl="0"/>
            <a:r>
              <a:rPr lang="en-US"/>
              <a:t>Use this area for your sub headline</a:t>
            </a:r>
          </a:p>
        </p:txBody>
      </p:sp>
      <p:sp>
        <p:nvSpPr>
          <p:cNvPr id="6" name="Presentation_Title_H1">
            <a:extLst>
              <a:ext uri="{FF2B5EF4-FFF2-40B4-BE49-F238E27FC236}">
                <a16:creationId xmlns:a16="http://schemas.microsoft.com/office/drawing/2014/main" id="{52339393-9667-F796-208F-DCAF3A3DAD51}"/>
              </a:ext>
            </a:extLst>
          </p:cNvPr>
          <p:cNvSpPr>
            <a:spLocks noGrp="1"/>
          </p:cNvSpPr>
          <p:nvPr>
            <p:ph type="body" sz="quarter" idx="16" hasCustomPrompt="1"/>
          </p:nvPr>
        </p:nvSpPr>
        <p:spPr>
          <a:xfrm>
            <a:off x="759181" y="1529715"/>
            <a:ext cx="8890000" cy="1658938"/>
          </a:xfrm>
        </p:spPr>
        <p:txBody>
          <a:bodyPr>
            <a:noAutofit/>
          </a:bodyPr>
          <a:lstStyle>
            <a:lvl1pPr marL="0" indent="0">
              <a:lnSpc>
                <a:spcPct val="100000"/>
              </a:lnSpc>
              <a:buNone/>
              <a:defRPr lang="en-US" sz="6600" b="1" kern="1200" dirty="0" smtClean="0">
                <a:solidFill>
                  <a:schemeClr val="accent1"/>
                </a:solidFill>
                <a:latin typeface="+mj-lt"/>
                <a:ea typeface="Segoe UI Black" panose="020B0A02040204020203" pitchFamily="34" charset="0"/>
                <a:cs typeface="Segoe UI Black" panose="020B0A02040204020203" pitchFamily="34" charset="0"/>
              </a:defRPr>
            </a:lvl1pPr>
          </a:lstStyle>
          <a:p>
            <a:pPr lvl="0"/>
            <a:r>
              <a:rPr lang="en-US"/>
              <a:t>Presentation headline extending two lines</a:t>
            </a:r>
          </a:p>
        </p:txBody>
      </p:sp>
      <p:sp>
        <p:nvSpPr>
          <p:cNvPr id="9" name="Text Placeholder 8">
            <a:extLst>
              <a:ext uri="{FF2B5EF4-FFF2-40B4-BE49-F238E27FC236}">
                <a16:creationId xmlns:a16="http://schemas.microsoft.com/office/drawing/2014/main" id="{51523B93-8A2B-22BE-C267-CBC8C2E9FEBA}"/>
              </a:ext>
            </a:extLst>
          </p:cNvPr>
          <p:cNvSpPr>
            <a:spLocks noGrp="1"/>
          </p:cNvSpPr>
          <p:nvPr>
            <p:ph type="body" sz="quarter" idx="17" hasCustomPrompt="1"/>
          </p:nvPr>
        </p:nvSpPr>
        <p:spPr>
          <a:xfrm>
            <a:off x="758825" y="4905375"/>
            <a:ext cx="4075113" cy="1277938"/>
          </a:xfrm>
        </p:spPr>
        <p:txBody>
          <a:bodyPr/>
          <a:lstStyle>
            <a:lvl1pPr marL="0" indent="0">
              <a:spcBef>
                <a:spcPts val="0"/>
              </a:spcBef>
              <a:buNone/>
              <a:defRPr>
                <a:solidFill>
                  <a:schemeClr val="accent1"/>
                </a:solidFill>
              </a:defRPr>
            </a:lvl1pPr>
          </a:lstStyle>
          <a:p>
            <a:pPr lvl="0"/>
            <a:r>
              <a:rPr lang="en-US"/>
              <a:t>Presenter Name | Title</a:t>
            </a:r>
          </a:p>
          <a:p>
            <a:pPr lvl="0"/>
            <a:r>
              <a:rPr lang="en-US"/>
              <a:t>Presenter Division</a:t>
            </a:r>
          </a:p>
        </p:txBody>
      </p:sp>
      <p:pic>
        <p:nvPicPr>
          <p:cNvPr id="15" name="Picture 14" descr="A black background with blue and orange text&#10;&#10;Description automatically generated">
            <a:extLst>
              <a:ext uri="{FF2B5EF4-FFF2-40B4-BE49-F238E27FC236}">
                <a16:creationId xmlns:a16="http://schemas.microsoft.com/office/drawing/2014/main" id="{1EBA51AE-0D78-7C6B-F48A-9E88FAE5A8B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74948" y="4783452"/>
            <a:ext cx="2770241" cy="1280160"/>
          </a:xfrm>
          <a:prstGeom prst="rect">
            <a:avLst/>
          </a:prstGeom>
        </p:spPr>
      </p:pic>
    </p:spTree>
    <p:extLst>
      <p:ext uri="{BB962C8B-B14F-4D97-AF65-F5344CB8AC3E}">
        <p14:creationId xmlns:p14="http://schemas.microsoft.com/office/powerpoint/2010/main" val="4035152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sic P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6FFCD3A-5BD0-8E5B-3BA6-08259167E774}"/>
              </a:ext>
            </a:extLst>
          </p:cNvPr>
          <p:cNvSpPr/>
          <p:nvPr userDrawn="1"/>
        </p:nvSpPr>
        <p:spPr>
          <a:xfrm>
            <a:off x="0" y="6188958"/>
            <a:ext cx="12192000" cy="669041"/>
          </a:xfrm>
          <a:prstGeom prst="rect">
            <a:avLst/>
          </a:prstGeom>
          <a:solidFill>
            <a:srgbClr val="2E32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8C80F4A-4572-73D3-FB77-28329870B367}"/>
              </a:ext>
            </a:extLst>
          </p:cNvPr>
          <p:cNvSpPr/>
          <p:nvPr userDrawn="1"/>
        </p:nvSpPr>
        <p:spPr>
          <a:xfrm>
            <a:off x="-2102" y="6126539"/>
            <a:ext cx="12192000" cy="101492"/>
          </a:xfrm>
          <a:prstGeom prst="rect">
            <a:avLst/>
          </a:prstGeom>
          <a:gradFill flip="none" rotWithShape="1">
            <a:gsLst>
              <a:gs pos="0">
                <a:srgbClr val="1E97BD"/>
              </a:gs>
              <a:gs pos="100000">
                <a:srgbClr val="C2095A"/>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logo with white and orange letters&#10;&#10;Description automatically generated">
            <a:extLst>
              <a:ext uri="{FF2B5EF4-FFF2-40B4-BE49-F238E27FC236}">
                <a16:creationId xmlns:a16="http://schemas.microsoft.com/office/drawing/2014/main" id="{85A03C7F-A8D9-B735-7447-94221D4057F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6374"/>
          <a:stretch/>
        </p:blipFill>
        <p:spPr>
          <a:xfrm>
            <a:off x="341140" y="6350266"/>
            <a:ext cx="994120" cy="385497"/>
          </a:xfrm>
          <a:prstGeom prst="rect">
            <a:avLst/>
          </a:prstGeom>
        </p:spPr>
      </p:pic>
      <p:sp>
        <p:nvSpPr>
          <p:cNvPr id="3" name="Content Placeholder 2"/>
          <p:cNvSpPr>
            <a:spLocks noGrp="1"/>
          </p:cNvSpPr>
          <p:nvPr>
            <p:ph idx="1"/>
          </p:nvPr>
        </p:nvSpPr>
        <p:spPr>
          <a:xfrm>
            <a:off x="1371600" y="1825625"/>
            <a:ext cx="9982200" cy="435133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B382E02B-816E-4156-9A36-2A899D5CA256}"/>
              </a:ext>
            </a:extLst>
          </p:cNvPr>
          <p:cNvSpPr>
            <a:spLocks noGrp="1"/>
          </p:cNvSpPr>
          <p:nvPr>
            <p:ph type="dt" sz="half" idx="2"/>
          </p:nvPr>
        </p:nvSpPr>
        <p:spPr>
          <a:xfrm>
            <a:off x="10182662" y="6428335"/>
            <a:ext cx="1337727" cy="365125"/>
          </a:xfrm>
          <a:prstGeom prst="rect">
            <a:avLst/>
          </a:prstGeom>
        </p:spPr>
        <p:txBody>
          <a:bodyPr lIns="274320"/>
          <a:lstStyle>
            <a:lvl1pPr>
              <a:defRPr sz="1200">
                <a:solidFill>
                  <a:schemeClr val="bg1"/>
                </a:solidFill>
              </a:defRPr>
            </a:lvl1pPr>
          </a:lstStyle>
          <a:p>
            <a:r>
              <a:rPr lang="en-US"/>
              <a:t>OFM </a:t>
            </a:r>
            <a:fld id="{E87447C3-3344-4FBE-AA23-AD78C8E19ACA}" type="datetime1">
              <a:rPr lang="en-US" smtClean="0"/>
              <a:pPr/>
              <a:t>11/25/2024</a:t>
            </a:fld>
            <a:endParaRPr lang="en-US"/>
          </a:p>
        </p:txBody>
      </p:sp>
      <p:sp>
        <p:nvSpPr>
          <p:cNvPr id="11" name="Slide Number Placeholder 5">
            <a:extLst>
              <a:ext uri="{FF2B5EF4-FFF2-40B4-BE49-F238E27FC236}">
                <a16:creationId xmlns:a16="http://schemas.microsoft.com/office/drawing/2014/main" id="{A8490A14-B1CE-43BF-BEB2-CCD1113D5CED}"/>
              </a:ext>
            </a:extLst>
          </p:cNvPr>
          <p:cNvSpPr>
            <a:spLocks noGrp="1"/>
          </p:cNvSpPr>
          <p:nvPr>
            <p:ph type="sldNum" sz="quarter" idx="4"/>
          </p:nvPr>
        </p:nvSpPr>
        <p:spPr>
          <a:xfrm>
            <a:off x="11521440" y="6428335"/>
            <a:ext cx="670559" cy="365125"/>
          </a:xfrm>
          <a:prstGeom prst="rect">
            <a:avLst/>
          </a:prstGeom>
        </p:spPr>
        <p:txBody>
          <a:bodyPr rIns="274320"/>
          <a:lstStyle>
            <a:lvl1pPr algn="r">
              <a:defRPr sz="1200">
                <a:solidFill>
                  <a:schemeClr val="bg1"/>
                </a:solidFill>
              </a:defRPr>
            </a:lvl1pPr>
          </a:lstStyle>
          <a:p>
            <a:fld id="{675BEBA6-4A57-406D-B671-F270610AB5E4}" type="slidenum">
              <a:rPr lang="en-US" smtClean="0"/>
              <a:pPr/>
              <a:t>‹#›</a:t>
            </a:fld>
            <a:endParaRPr lang="en-US"/>
          </a:p>
        </p:txBody>
      </p:sp>
      <p:sp>
        <p:nvSpPr>
          <p:cNvPr id="2" name="Rectangle 1">
            <a:extLst>
              <a:ext uri="{FF2B5EF4-FFF2-40B4-BE49-F238E27FC236}">
                <a16:creationId xmlns:a16="http://schemas.microsoft.com/office/drawing/2014/main" id="{631B762E-CDA9-3FE4-8A94-37E2DE8D3964}"/>
              </a:ext>
            </a:extLst>
          </p:cNvPr>
          <p:cNvSpPr/>
          <p:nvPr userDrawn="1"/>
        </p:nvSpPr>
        <p:spPr>
          <a:xfrm>
            <a:off x="952500" y="520700"/>
            <a:ext cx="109728" cy="9144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AFB15893-D6E9-96FA-1FD4-927CF10D6435}"/>
              </a:ext>
            </a:extLst>
          </p:cNvPr>
          <p:cNvSpPr>
            <a:spLocks noGrp="1"/>
          </p:cNvSpPr>
          <p:nvPr>
            <p:ph type="body" sz="quarter" idx="3" hasCustomPrompt="1"/>
          </p:nvPr>
        </p:nvSpPr>
        <p:spPr>
          <a:xfrm>
            <a:off x="1371600" y="611188"/>
            <a:ext cx="9982200" cy="823912"/>
          </a:xfrm>
        </p:spPr>
        <p:txBody>
          <a:bodyPr anchor="b">
            <a:noAutofit/>
          </a:bodyPr>
          <a:lstStyle>
            <a:lvl1pPr marL="0" indent="0">
              <a:buNone/>
              <a:defRPr sz="4800" b="1">
                <a:solidFill>
                  <a:schemeClr val="tx2"/>
                </a:solidFill>
                <a:latin typeface="+mn-lt"/>
                <a:ea typeface="Segoe UI Black" panose="020B0A02040204020203"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Slide title: Standard Page</a:t>
            </a:r>
          </a:p>
        </p:txBody>
      </p:sp>
    </p:spTree>
    <p:extLst>
      <p:ext uri="{BB962C8B-B14F-4D97-AF65-F5344CB8AC3E}">
        <p14:creationId xmlns:p14="http://schemas.microsoft.com/office/powerpoint/2010/main" val="3562469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11B273-9756-2132-811D-ED54CF4A92AB}"/>
              </a:ext>
            </a:extLst>
          </p:cNvPr>
          <p:cNvSpPr/>
          <p:nvPr userDrawn="1"/>
        </p:nvSpPr>
        <p:spPr>
          <a:xfrm>
            <a:off x="0" y="6188959"/>
            <a:ext cx="12192000" cy="690920"/>
          </a:xfrm>
          <a:prstGeom prst="rect">
            <a:avLst/>
          </a:prstGeom>
          <a:solidFill>
            <a:srgbClr val="2E32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F22A1C9-0198-4F44-10EF-5092752CBA01}"/>
              </a:ext>
            </a:extLst>
          </p:cNvPr>
          <p:cNvSpPr/>
          <p:nvPr userDrawn="1"/>
        </p:nvSpPr>
        <p:spPr>
          <a:xfrm>
            <a:off x="-2102" y="6126539"/>
            <a:ext cx="12192000" cy="101492"/>
          </a:xfrm>
          <a:prstGeom prst="rect">
            <a:avLst/>
          </a:prstGeom>
          <a:gradFill flip="none" rotWithShape="1">
            <a:gsLst>
              <a:gs pos="0">
                <a:srgbClr val="1E97BD"/>
              </a:gs>
              <a:gs pos="100000">
                <a:srgbClr val="C2095A"/>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ogo with white and orange letters&#10;&#10;Description automatically generated">
            <a:extLst>
              <a:ext uri="{FF2B5EF4-FFF2-40B4-BE49-F238E27FC236}">
                <a16:creationId xmlns:a16="http://schemas.microsoft.com/office/drawing/2014/main" id="{26781C06-F0EC-9F45-7BC4-C97ECEA8EE6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6374"/>
          <a:stretch/>
        </p:blipFill>
        <p:spPr>
          <a:xfrm>
            <a:off x="341140" y="6350266"/>
            <a:ext cx="994120" cy="385497"/>
          </a:xfrm>
          <a:prstGeom prst="rect">
            <a:avLst/>
          </a:prstGeom>
        </p:spPr>
      </p:pic>
      <p:sp>
        <p:nvSpPr>
          <p:cNvPr id="7" name="Date Placeholder 3">
            <a:extLst>
              <a:ext uri="{FF2B5EF4-FFF2-40B4-BE49-F238E27FC236}">
                <a16:creationId xmlns:a16="http://schemas.microsoft.com/office/drawing/2014/main" id="{95E5A272-62E9-13CA-DB83-40A73AB11D48}"/>
              </a:ext>
            </a:extLst>
          </p:cNvPr>
          <p:cNvSpPr>
            <a:spLocks noGrp="1"/>
          </p:cNvSpPr>
          <p:nvPr>
            <p:ph type="dt" sz="half" idx="2"/>
          </p:nvPr>
        </p:nvSpPr>
        <p:spPr>
          <a:xfrm>
            <a:off x="9609673" y="6483420"/>
            <a:ext cx="1657350" cy="365125"/>
          </a:xfrm>
          <a:prstGeom prst="rect">
            <a:avLst/>
          </a:prstGeom>
        </p:spPr>
        <p:txBody>
          <a:bodyPr lIns="274320"/>
          <a:lstStyle>
            <a:lvl1pPr>
              <a:defRPr sz="1200">
                <a:solidFill>
                  <a:schemeClr val="bg1"/>
                </a:solidFill>
              </a:defRPr>
            </a:lvl1pPr>
          </a:lstStyle>
          <a:p>
            <a:r>
              <a:rPr lang="en-US"/>
              <a:t>OFM </a:t>
            </a:r>
            <a:fld id="{E87447C3-3344-4FBE-AA23-AD78C8E19ACA}" type="datetime1">
              <a:rPr lang="en-US" smtClean="0"/>
              <a:pPr/>
              <a:t>11/25/2024</a:t>
            </a:fld>
            <a:endParaRPr lang="en-US"/>
          </a:p>
        </p:txBody>
      </p:sp>
      <p:sp>
        <p:nvSpPr>
          <p:cNvPr id="8" name="Slide Number Placeholder 5">
            <a:extLst>
              <a:ext uri="{FF2B5EF4-FFF2-40B4-BE49-F238E27FC236}">
                <a16:creationId xmlns:a16="http://schemas.microsoft.com/office/drawing/2014/main" id="{540F53E7-B718-FA35-A74C-D6D481229CFF}"/>
              </a:ext>
            </a:extLst>
          </p:cNvPr>
          <p:cNvSpPr>
            <a:spLocks noGrp="1"/>
          </p:cNvSpPr>
          <p:nvPr>
            <p:ph type="sldNum" sz="quarter" idx="4"/>
          </p:nvPr>
        </p:nvSpPr>
        <p:spPr>
          <a:xfrm>
            <a:off x="11268074" y="6483420"/>
            <a:ext cx="923925" cy="365125"/>
          </a:xfrm>
          <a:prstGeom prst="rect">
            <a:avLst/>
          </a:prstGeom>
        </p:spPr>
        <p:txBody>
          <a:bodyPr rIns="274320"/>
          <a:lstStyle>
            <a:lvl1pPr algn="r">
              <a:defRPr sz="1200">
                <a:solidFill>
                  <a:schemeClr val="bg1"/>
                </a:solidFill>
              </a:defRPr>
            </a:lvl1pPr>
          </a:lstStyle>
          <a:p>
            <a:fld id="{675BEBA6-4A57-406D-B671-F270610AB5E4}" type="slidenum">
              <a:rPr lang="en-US" smtClean="0"/>
              <a:pPr/>
              <a:t>‹#›</a:t>
            </a:fld>
            <a:endParaRPr lang="en-US"/>
          </a:p>
        </p:txBody>
      </p:sp>
      <p:sp>
        <p:nvSpPr>
          <p:cNvPr id="9" name="Rectangle 8">
            <a:extLst>
              <a:ext uri="{FF2B5EF4-FFF2-40B4-BE49-F238E27FC236}">
                <a16:creationId xmlns:a16="http://schemas.microsoft.com/office/drawing/2014/main" id="{2723C5C3-3132-54CC-3D31-901444EC4941}"/>
              </a:ext>
            </a:extLst>
          </p:cNvPr>
          <p:cNvSpPr/>
          <p:nvPr userDrawn="1"/>
        </p:nvSpPr>
        <p:spPr>
          <a:xfrm>
            <a:off x="952500" y="520700"/>
            <a:ext cx="109728" cy="9144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4">
            <a:extLst>
              <a:ext uri="{FF2B5EF4-FFF2-40B4-BE49-F238E27FC236}">
                <a16:creationId xmlns:a16="http://schemas.microsoft.com/office/drawing/2014/main" id="{20A0B4CA-1A40-C441-3797-C8C36945B68F}"/>
              </a:ext>
            </a:extLst>
          </p:cNvPr>
          <p:cNvSpPr>
            <a:spLocks noGrp="1"/>
          </p:cNvSpPr>
          <p:nvPr>
            <p:ph type="body" sz="quarter" idx="3" hasCustomPrompt="1"/>
          </p:nvPr>
        </p:nvSpPr>
        <p:spPr>
          <a:xfrm>
            <a:off x="1371600" y="611188"/>
            <a:ext cx="9982200" cy="823912"/>
          </a:xfrm>
        </p:spPr>
        <p:txBody>
          <a:bodyPr anchor="b">
            <a:noAutofit/>
          </a:bodyPr>
          <a:lstStyle>
            <a:lvl1pPr marL="0" indent="0">
              <a:buNone/>
              <a:defRPr sz="4800" b="1">
                <a:solidFill>
                  <a:schemeClr val="tx2"/>
                </a:solidFill>
                <a:latin typeface="+mn-lt"/>
                <a:ea typeface="Segoe UI Black" panose="020B0A02040204020203"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Slide title: Two column</a:t>
            </a:r>
          </a:p>
        </p:txBody>
      </p:sp>
      <p:sp>
        <p:nvSpPr>
          <p:cNvPr id="15" name="Text Placeholder 14">
            <a:extLst>
              <a:ext uri="{FF2B5EF4-FFF2-40B4-BE49-F238E27FC236}">
                <a16:creationId xmlns:a16="http://schemas.microsoft.com/office/drawing/2014/main" id="{C5A53916-F892-994B-C35C-4971F7416EE1}"/>
              </a:ext>
            </a:extLst>
          </p:cNvPr>
          <p:cNvSpPr>
            <a:spLocks noGrp="1"/>
          </p:cNvSpPr>
          <p:nvPr>
            <p:ph type="body" sz="quarter" idx="10"/>
          </p:nvPr>
        </p:nvSpPr>
        <p:spPr>
          <a:xfrm>
            <a:off x="1371598" y="1857375"/>
            <a:ext cx="9982201" cy="3752850"/>
          </a:xfrm>
        </p:spPr>
        <p:txBody>
          <a:bodyPr numCol="2" spcCol="2743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7644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9621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Contact">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DF186AF6-1945-942D-19C7-AD11E744D092}"/>
              </a:ext>
            </a:extLst>
          </p:cNvPr>
          <p:cNvSpPr/>
          <p:nvPr userDrawn="1"/>
        </p:nvSpPr>
        <p:spPr>
          <a:xfrm>
            <a:off x="7881257" y="0"/>
            <a:ext cx="4308641" cy="6858000"/>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371600" y="1825625"/>
            <a:ext cx="5290457" cy="435133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B15893-D6E9-96FA-1FD4-927CF10D6435}"/>
              </a:ext>
            </a:extLst>
          </p:cNvPr>
          <p:cNvSpPr>
            <a:spLocks noGrp="1"/>
          </p:cNvSpPr>
          <p:nvPr>
            <p:ph type="body" sz="quarter" idx="3" hasCustomPrompt="1"/>
          </p:nvPr>
        </p:nvSpPr>
        <p:spPr>
          <a:xfrm>
            <a:off x="1371600" y="611188"/>
            <a:ext cx="6277429" cy="823912"/>
          </a:xfrm>
        </p:spPr>
        <p:txBody>
          <a:bodyPr anchor="b">
            <a:noAutofit/>
          </a:bodyPr>
          <a:lstStyle>
            <a:lvl1pPr marL="0" indent="0">
              <a:buNone/>
              <a:defRPr sz="4800" b="1">
                <a:solidFill>
                  <a:schemeClr val="tx2"/>
                </a:solidFill>
                <a:latin typeface="+mn-lt"/>
                <a:ea typeface="Segoe UI Black" panose="020B0A02040204020203"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For more information</a:t>
            </a:r>
          </a:p>
        </p:txBody>
      </p:sp>
      <p:sp>
        <p:nvSpPr>
          <p:cNvPr id="49" name="TextBox 48">
            <a:extLst>
              <a:ext uri="{FF2B5EF4-FFF2-40B4-BE49-F238E27FC236}">
                <a16:creationId xmlns:a16="http://schemas.microsoft.com/office/drawing/2014/main" id="{550DEE2E-E6B2-19F2-175A-38064545ECE1}"/>
              </a:ext>
            </a:extLst>
          </p:cNvPr>
          <p:cNvSpPr txBox="1"/>
          <p:nvPr userDrawn="1"/>
        </p:nvSpPr>
        <p:spPr>
          <a:xfrm>
            <a:off x="8565028" y="2854846"/>
            <a:ext cx="2885492" cy="1030026"/>
          </a:xfrm>
          <a:prstGeom prst="rect">
            <a:avLst/>
          </a:prstGeom>
          <a:noFill/>
        </p:spPr>
        <p:txBody>
          <a:bodyPr wrap="square">
            <a:spAutoFit/>
          </a:bodyPr>
          <a:lstStyle/>
          <a:p>
            <a:pPr algn="l">
              <a:lnSpc>
                <a:spcPct val="114000"/>
              </a:lnSpc>
              <a:spcAft>
                <a:spcPts val="1200"/>
              </a:spcAft>
            </a:pPr>
            <a:r>
              <a:rPr lang="en-US" sz="1800"/>
              <a:t>Scan the QR code to visit </a:t>
            </a:r>
            <a:r>
              <a:rPr lang="en-US" sz="1800">
                <a:hlinkClick r:id="rId2"/>
              </a:rPr>
              <a:t>ofm.wa.gov</a:t>
            </a:r>
            <a:r>
              <a:rPr lang="en-US" sz="1800"/>
              <a:t> or find us on social media. </a:t>
            </a:r>
          </a:p>
        </p:txBody>
      </p:sp>
      <p:grpSp>
        <p:nvGrpSpPr>
          <p:cNvPr id="50" name="Group 49">
            <a:extLst>
              <a:ext uri="{FF2B5EF4-FFF2-40B4-BE49-F238E27FC236}">
                <a16:creationId xmlns:a16="http://schemas.microsoft.com/office/drawing/2014/main" id="{92657498-324E-3219-519F-516BDD390EF9}"/>
              </a:ext>
            </a:extLst>
          </p:cNvPr>
          <p:cNvGrpSpPr/>
          <p:nvPr userDrawn="1"/>
        </p:nvGrpSpPr>
        <p:grpSpPr>
          <a:xfrm>
            <a:off x="8565028" y="747109"/>
            <a:ext cx="2718904" cy="1935599"/>
            <a:chOff x="7920067" y="2101383"/>
            <a:chExt cx="3205467" cy="2281985"/>
          </a:xfrm>
        </p:grpSpPr>
        <p:pic>
          <p:nvPicPr>
            <p:cNvPr id="51" name="Graphic 50" descr="Instagram link">
              <a:hlinkClick r:id="rId3"/>
              <a:extLst>
                <a:ext uri="{FF2B5EF4-FFF2-40B4-BE49-F238E27FC236}">
                  <a16:creationId xmlns:a16="http://schemas.microsoft.com/office/drawing/2014/main" id="{86DAF088-DCD8-2330-71EF-1B73CB2AE7B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577515" y="2943745"/>
              <a:ext cx="548019" cy="541354"/>
            </a:xfrm>
            <a:prstGeom prst="rect">
              <a:avLst/>
            </a:prstGeom>
          </p:spPr>
        </p:pic>
        <p:pic>
          <p:nvPicPr>
            <p:cNvPr id="52" name="Graphic 51" descr="facebook link">
              <a:hlinkClick r:id="rId6"/>
              <a:extLst>
                <a:ext uri="{FF2B5EF4-FFF2-40B4-BE49-F238E27FC236}">
                  <a16:creationId xmlns:a16="http://schemas.microsoft.com/office/drawing/2014/main" id="{08B55977-294F-16FD-33DF-00D7CA62C862}"/>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577515" y="2205199"/>
              <a:ext cx="548019" cy="541354"/>
            </a:xfrm>
            <a:prstGeom prst="rect">
              <a:avLst/>
            </a:prstGeom>
          </p:spPr>
        </p:pic>
        <p:pic>
          <p:nvPicPr>
            <p:cNvPr id="53" name="Graphic 52" descr="LinkedIn link">
              <a:hlinkClick r:id="rId9"/>
              <a:extLst>
                <a:ext uri="{FF2B5EF4-FFF2-40B4-BE49-F238E27FC236}">
                  <a16:creationId xmlns:a16="http://schemas.microsoft.com/office/drawing/2014/main" id="{DF1FEE11-88F0-890E-C234-5F3FE71CE019}"/>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0577779" y="3682291"/>
              <a:ext cx="547490" cy="540831"/>
            </a:xfrm>
            <a:prstGeom prst="rect">
              <a:avLst/>
            </a:prstGeom>
          </p:spPr>
        </p:pic>
        <p:pic>
          <p:nvPicPr>
            <p:cNvPr id="54" name="Picture 53" descr="A black background with a black square&#10;&#10;Description automatically generated with medium confidence">
              <a:extLst>
                <a:ext uri="{FF2B5EF4-FFF2-40B4-BE49-F238E27FC236}">
                  <a16:creationId xmlns:a16="http://schemas.microsoft.com/office/drawing/2014/main" id="{7E6DB162-75F9-60B3-13F2-80345FBA05DD}"/>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l="22172" t="14498" r="22649" b="13800"/>
            <a:stretch/>
          </p:blipFill>
          <p:spPr>
            <a:xfrm>
              <a:off x="7920067" y="2101383"/>
              <a:ext cx="2341258" cy="2281985"/>
            </a:xfrm>
            <a:prstGeom prst="rect">
              <a:avLst/>
            </a:prstGeom>
          </p:spPr>
        </p:pic>
      </p:grpSp>
      <p:pic>
        <p:nvPicPr>
          <p:cNvPr id="55" name="Picture 54" descr="Washington State Office of Financial Management">
            <a:extLst>
              <a:ext uri="{FF2B5EF4-FFF2-40B4-BE49-F238E27FC236}">
                <a16:creationId xmlns:a16="http://schemas.microsoft.com/office/drawing/2014/main" id="{0F34FC55-12C2-834E-02ED-8D45820B25A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565028" y="4237985"/>
            <a:ext cx="2770241" cy="1280160"/>
          </a:xfrm>
          <a:prstGeom prst="rect">
            <a:avLst/>
          </a:prstGeom>
        </p:spPr>
      </p:pic>
    </p:spTree>
    <p:extLst>
      <p:ext uri="{BB962C8B-B14F-4D97-AF65-F5344CB8AC3E}">
        <p14:creationId xmlns:p14="http://schemas.microsoft.com/office/powerpoint/2010/main" val="1575875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46F16-17B3-6D67-5009-59EA0C27F4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AED620-CFA7-0F43-AA63-880F4D4DF4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62741F-C82D-A4B6-2A12-0086F63DCDAF}"/>
              </a:ext>
            </a:extLst>
          </p:cNvPr>
          <p:cNvSpPr>
            <a:spLocks noGrp="1"/>
          </p:cNvSpPr>
          <p:nvPr>
            <p:ph type="dt" sz="half" idx="10"/>
          </p:nvPr>
        </p:nvSpPr>
        <p:spPr/>
        <p:txBody>
          <a:bodyPr/>
          <a:lstStyle/>
          <a:p>
            <a:fld id="{685A8683-1F68-4F71-A273-5A07340CE9D7}" type="datetimeFigureOut">
              <a:rPr lang="en-US" smtClean="0"/>
              <a:t>11/25/2024</a:t>
            </a:fld>
            <a:endParaRPr lang="en-US"/>
          </a:p>
        </p:txBody>
      </p:sp>
      <p:sp>
        <p:nvSpPr>
          <p:cNvPr id="5" name="Footer Placeholder 4">
            <a:extLst>
              <a:ext uri="{FF2B5EF4-FFF2-40B4-BE49-F238E27FC236}">
                <a16:creationId xmlns:a16="http://schemas.microsoft.com/office/drawing/2014/main" id="{8D7D2022-6D8A-9E74-3026-29ABAD76DF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35F424-3871-998E-CA1A-2653C9F308BA}"/>
              </a:ext>
            </a:extLst>
          </p:cNvPr>
          <p:cNvSpPr>
            <a:spLocks noGrp="1"/>
          </p:cNvSpPr>
          <p:nvPr>
            <p:ph type="sldNum" sz="quarter" idx="12"/>
          </p:nvPr>
        </p:nvSpPr>
        <p:spPr/>
        <p:txBody>
          <a:bodyPr/>
          <a:lstStyle/>
          <a:p>
            <a:fld id="{25E15B12-02C0-41C0-9C62-A5FEFB117F4E}" type="slidenum">
              <a:rPr lang="en-US" smtClean="0"/>
              <a:t>‹#›</a:t>
            </a:fld>
            <a:endParaRPr lang="en-US"/>
          </a:p>
        </p:txBody>
      </p:sp>
    </p:spTree>
    <p:extLst>
      <p:ext uri="{BB962C8B-B14F-4D97-AF65-F5344CB8AC3E}">
        <p14:creationId xmlns:p14="http://schemas.microsoft.com/office/powerpoint/2010/main" val="693866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8702281"/>
      </p:ext>
    </p:extLst>
  </p:cSld>
  <p:clrMap bg1="lt1" tx1="dk1" bg2="lt2" tx2="dk2" accent1="accent1" accent2="accent2" accent3="accent3" accent4="accent4" accent5="accent5" accent6="accent6" hlink="hlink" folHlink="folHlink"/>
  <p:sldLayoutIdLst>
    <p:sldLayoutId id="2147483725" r:id="rId1"/>
    <p:sldLayoutId id="2147483727" r:id="rId2"/>
    <p:sldLayoutId id="2147483708" r:id="rId3"/>
    <p:sldLayoutId id="2147483720" r:id="rId4"/>
    <p:sldLayoutId id="2147483724" r:id="rId5"/>
    <p:sldLayoutId id="2147483728" r:id="rId6"/>
    <p:sldLayoutId id="2147483726" r:id="rId7"/>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8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8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8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8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108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hyperlink" Target="mailto:HeretoHelp@ofm.wa.gov"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hyperlink" Target="https://support.hrms.wa.gov/sites/default/files/public/AgencyYTDManualUpdates%20for%20web%20FEB%202022.xls" TargetMode="External"/><Relationship Id="rId1" Type="http://schemas.openxmlformats.org/officeDocument/2006/relationships/slideLayout" Target="../slideLayouts/slideLayout3.xml"/><Relationship Id="rId4" Type="http://schemas.openxmlformats.org/officeDocument/2006/relationships/image" Target="../media/image17.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mailto:heretohelp@ofm.wa.gov"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ofm.wa.gov/sites/default/files/public/resources/payroll/PROverpayment_Scenarios.pdf"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OFMmiSWAPayroll@ofm.wa.gov"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39DB6CC-F697-4B24-05AD-74DD1F844E50}"/>
              </a:ext>
            </a:extLst>
          </p:cNvPr>
          <p:cNvSpPr>
            <a:spLocks noGrp="1"/>
          </p:cNvSpPr>
          <p:nvPr>
            <p:ph type="body" sz="quarter" idx="15"/>
          </p:nvPr>
        </p:nvSpPr>
        <p:spPr/>
        <p:txBody>
          <a:bodyPr/>
          <a:lstStyle/>
          <a:p>
            <a:r>
              <a:rPr lang="en-US" dirty="0"/>
              <a:t>Collecting a 2024 Overpayment in 2025</a:t>
            </a:r>
          </a:p>
        </p:txBody>
      </p:sp>
      <p:sp>
        <p:nvSpPr>
          <p:cNvPr id="4" name="Text Placeholder 3">
            <a:extLst>
              <a:ext uri="{FF2B5EF4-FFF2-40B4-BE49-F238E27FC236}">
                <a16:creationId xmlns:a16="http://schemas.microsoft.com/office/drawing/2014/main" id="{A71C7FC8-2F7A-AB7E-9A7C-6E063FDBAE56}"/>
              </a:ext>
            </a:extLst>
          </p:cNvPr>
          <p:cNvSpPr>
            <a:spLocks noGrp="1"/>
          </p:cNvSpPr>
          <p:nvPr>
            <p:ph type="title" idx="4294967295"/>
          </p:nvPr>
        </p:nvSpPr>
        <p:spPr>
          <a:xfrm>
            <a:off x="758825" y="1530350"/>
            <a:ext cx="9756775" cy="16589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6600" b="1" i="0" u="none" strike="noStrike" kern="1200" cap="none" spc="0" normalizeH="0" baseline="0" noProof="0" dirty="0">
                <a:ln>
                  <a:noFill/>
                </a:ln>
                <a:solidFill>
                  <a:schemeClr val="bg1"/>
                </a:solidFill>
                <a:effectLst/>
                <a:uLnTx/>
                <a:uFillTx/>
                <a:latin typeface="+mj-lt"/>
                <a:ea typeface="Segoe UI Black" panose="020B0A02040204020203" pitchFamily="34" charset="0"/>
                <a:cs typeface="Segoe UI Black" panose="020B0A02040204020203" pitchFamily="34" charset="0"/>
              </a:rPr>
              <a:t>Overpayments</a:t>
            </a:r>
          </a:p>
        </p:txBody>
      </p:sp>
      <p:sp>
        <p:nvSpPr>
          <p:cNvPr id="2" name="Text Placeholder 1">
            <a:extLst>
              <a:ext uri="{FF2B5EF4-FFF2-40B4-BE49-F238E27FC236}">
                <a16:creationId xmlns:a16="http://schemas.microsoft.com/office/drawing/2014/main" id="{5FDA747F-DE0A-B85B-907A-1D78F8AA0E14}"/>
              </a:ext>
            </a:extLst>
          </p:cNvPr>
          <p:cNvSpPr>
            <a:spLocks noGrp="1"/>
          </p:cNvSpPr>
          <p:nvPr>
            <p:ph type="body" sz="quarter" idx="13"/>
          </p:nvPr>
        </p:nvSpPr>
        <p:spPr/>
        <p:txBody>
          <a:bodyPr/>
          <a:lstStyle/>
          <a:p>
            <a:r>
              <a:rPr lang="en-US" dirty="0"/>
              <a:t>November 2024</a:t>
            </a:r>
          </a:p>
        </p:txBody>
      </p:sp>
      <p:sp>
        <p:nvSpPr>
          <p:cNvPr id="6" name="Text Placeholder 38">
            <a:extLst>
              <a:ext uri="{FF2B5EF4-FFF2-40B4-BE49-F238E27FC236}">
                <a16:creationId xmlns:a16="http://schemas.microsoft.com/office/drawing/2014/main" id="{B5F58DA1-791E-6195-AD2E-50E79D5862EC}"/>
              </a:ext>
            </a:extLst>
          </p:cNvPr>
          <p:cNvSpPr>
            <a:spLocks noGrp="1"/>
          </p:cNvSpPr>
          <p:nvPr>
            <p:ph type="body" sz="quarter" idx="17"/>
          </p:nvPr>
        </p:nvSpPr>
        <p:spPr>
          <a:xfrm>
            <a:off x="876300" y="5143500"/>
            <a:ext cx="4152900" cy="1160463"/>
          </a:xfrm>
        </p:spPr>
        <p:txBody>
          <a:bodyPr/>
          <a:lstStyle>
            <a:lvl1pPr marL="0" indent="0">
              <a:lnSpc>
                <a:spcPct val="100000"/>
              </a:lnSpc>
              <a:spcBef>
                <a:spcPts val="0"/>
              </a:spcBef>
              <a:buNone/>
              <a:defRPr/>
            </a:lvl1pPr>
            <a:lvl2pPr marL="457200" indent="0">
              <a:buNone/>
              <a:defRPr/>
            </a:lvl2pPr>
          </a:lstStyle>
          <a:p>
            <a:r>
              <a:rPr lang="en-US" sz="2400" dirty="0">
                <a:solidFill>
                  <a:schemeClr val="bg1"/>
                </a:solidFill>
                <a:latin typeface="+mn-lt"/>
                <a:cs typeface="Segoe UI" panose="020B0502040204020203" pitchFamily="34" charset="0"/>
              </a:rPr>
              <a:t>SWA Payroll Unit</a:t>
            </a:r>
            <a:endParaRPr lang="en-US" dirty="0"/>
          </a:p>
          <a:p>
            <a:pPr lvl="1"/>
            <a:endParaRPr lang="en-US" dirty="0"/>
          </a:p>
        </p:txBody>
      </p:sp>
    </p:spTree>
    <p:extLst>
      <p:ext uri="{BB962C8B-B14F-4D97-AF65-F5344CB8AC3E}">
        <p14:creationId xmlns:p14="http://schemas.microsoft.com/office/powerpoint/2010/main" val="2647423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009E027-C7D7-A353-513A-30AD71CBF2D4}"/>
              </a:ext>
              <a:ext uri="{C183D7F6-B498-43B3-948B-1728B52AA6E4}">
                <adec:decorative xmlns:adec="http://schemas.microsoft.com/office/drawing/2017/decorative" val="1"/>
              </a:ext>
            </a:extLst>
          </p:cNvPr>
          <p:cNvSpPr>
            <a:spLocks noGrp="1"/>
          </p:cNvSpPr>
          <p:nvPr>
            <p:ph type="dt" sz="half" idx="2"/>
          </p:nvPr>
        </p:nvSpPr>
        <p:spPr/>
        <p:txBody>
          <a:bodyPr/>
          <a:lstStyle/>
          <a:p>
            <a:r>
              <a:rPr lang="en-US"/>
              <a:t>OFM </a:t>
            </a:r>
            <a:fld id="{E87447C3-3344-4FBE-AA23-AD78C8E19ACA}" type="datetime1">
              <a:rPr lang="en-US" smtClean="0"/>
              <a:pPr/>
              <a:t>11/25/2024</a:t>
            </a:fld>
            <a:endParaRPr lang="en-US"/>
          </a:p>
        </p:txBody>
      </p:sp>
      <p:sp>
        <p:nvSpPr>
          <p:cNvPr id="4" name="Slide Number Placeholder 3">
            <a:extLst>
              <a:ext uri="{FF2B5EF4-FFF2-40B4-BE49-F238E27FC236}">
                <a16:creationId xmlns:a16="http://schemas.microsoft.com/office/drawing/2014/main" id="{62C1386F-745E-17B5-F755-C3C66198EF27}"/>
              </a:ext>
              <a:ext uri="{C183D7F6-B498-43B3-948B-1728B52AA6E4}">
                <adec:decorative xmlns:adec="http://schemas.microsoft.com/office/drawing/2017/decorative" val="1"/>
              </a:ext>
            </a:extLst>
          </p:cNvPr>
          <p:cNvSpPr>
            <a:spLocks noGrp="1"/>
          </p:cNvSpPr>
          <p:nvPr>
            <p:ph type="sldNum" sz="quarter" idx="4"/>
          </p:nvPr>
        </p:nvSpPr>
        <p:spPr/>
        <p:txBody>
          <a:bodyPr/>
          <a:lstStyle/>
          <a:p>
            <a:fld id="{675BEBA6-4A57-406D-B671-F270610AB5E4}" type="slidenum">
              <a:rPr lang="en-US" smtClean="0"/>
              <a:pPr/>
              <a:t>10</a:t>
            </a:fld>
            <a:endParaRPr lang="en-US"/>
          </a:p>
        </p:txBody>
      </p:sp>
      <p:sp>
        <p:nvSpPr>
          <p:cNvPr id="5" name="Text Placeholder 4">
            <a:extLst>
              <a:ext uri="{FF2B5EF4-FFF2-40B4-BE49-F238E27FC236}">
                <a16:creationId xmlns:a16="http://schemas.microsoft.com/office/drawing/2014/main" id="{9F5ACB25-D2D0-4D10-1E4D-E3BBF14041D9}"/>
              </a:ext>
            </a:extLst>
          </p:cNvPr>
          <p:cNvSpPr>
            <a:spLocks noGrp="1"/>
          </p:cNvSpPr>
          <p:nvPr>
            <p:ph type="title" idx="4294967295"/>
          </p:nvPr>
        </p:nvSpPr>
        <p:spPr>
          <a:xfrm>
            <a:off x="1371600" y="611188"/>
            <a:ext cx="9982200"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Stop the Old Collection</a:t>
            </a:r>
          </a:p>
        </p:txBody>
      </p:sp>
      <p:sp>
        <p:nvSpPr>
          <p:cNvPr id="7" name="TextBox 6">
            <a:extLst>
              <a:ext uri="{FF2B5EF4-FFF2-40B4-BE49-F238E27FC236}">
                <a16:creationId xmlns:a16="http://schemas.microsoft.com/office/drawing/2014/main" id="{FD7AD479-EFA0-B9C2-47A2-6A85C409EF2A}"/>
              </a:ext>
            </a:extLst>
          </p:cNvPr>
          <p:cNvSpPr txBox="1"/>
          <p:nvPr/>
        </p:nvSpPr>
        <p:spPr>
          <a:xfrm>
            <a:off x="1371600" y="1587567"/>
            <a:ext cx="8521700" cy="4357218"/>
          </a:xfrm>
          <a:prstGeom prst="rect">
            <a:avLst/>
          </a:prstGeom>
          <a:noFill/>
        </p:spPr>
        <p:txBody>
          <a:bodyPr wrap="square" lIns="182880" tIns="182880" rIns="182880" bIns="182880">
            <a:spAutoFit/>
          </a:bodyPr>
          <a:lstStyle/>
          <a:p>
            <a:pPr marL="342900" indent="-342900">
              <a:lnSpc>
                <a:spcPct val="114000"/>
              </a:lnSpc>
              <a:spcAft>
                <a:spcPts val="1800"/>
              </a:spcAft>
              <a:buFont typeface="Arial" panose="020B0604020202020204" pitchFamily="34" charset="0"/>
              <a:buChar char="•"/>
            </a:pPr>
            <a:r>
              <a:rPr lang="en-US" sz="2200" dirty="0">
                <a:latin typeface="Source Sans Pro" panose="020B0503030403020204" pitchFamily="34" charset="0"/>
                <a:ea typeface="Source Sans Pro" panose="020B0503030403020204" pitchFamily="34" charset="0"/>
              </a:rPr>
              <a:t>End date the 2024 gross deduction in HRMS, before 12/24 payroll exits.</a:t>
            </a:r>
          </a:p>
          <a:p>
            <a:pPr marL="800100" lvl="1" indent="-342900">
              <a:lnSpc>
                <a:spcPct val="114000"/>
              </a:lnSpc>
              <a:spcAft>
                <a:spcPts val="1800"/>
              </a:spcAft>
              <a:buFont typeface="Arial" panose="020B0604020202020204" pitchFamily="34" charset="0"/>
              <a:buChar char="•"/>
            </a:pPr>
            <a:r>
              <a:rPr lang="en-US" sz="2200" dirty="0">
                <a:latin typeface="Source Sans Pro" panose="020B0503030403020204" pitchFamily="34" charset="0"/>
                <a:ea typeface="Source Sans Pro" panose="020B0503030403020204" pitchFamily="34" charset="0"/>
              </a:rPr>
              <a:t>IT0014 Recurring Payments/Deductions</a:t>
            </a:r>
          </a:p>
          <a:p>
            <a:pPr marL="1257300" lvl="2" indent="-342900">
              <a:lnSpc>
                <a:spcPct val="114000"/>
              </a:lnSpc>
              <a:spcAft>
                <a:spcPts val="1800"/>
              </a:spcAft>
              <a:buFont typeface="Arial" panose="020B0604020202020204" pitchFamily="34" charset="0"/>
              <a:buChar char="•"/>
            </a:pPr>
            <a:r>
              <a:rPr lang="en-US" sz="2200" dirty="0">
                <a:latin typeface="Source Sans Pro" panose="020B0503030403020204" pitchFamily="34" charset="0"/>
                <a:ea typeface="Source Sans Pro" panose="020B0503030403020204" pitchFamily="34" charset="0"/>
              </a:rPr>
              <a:t>Use Pencil to change the end date of WT 3223 to 12/15/2024</a:t>
            </a:r>
          </a:p>
          <a:p>
            <a:pPr marL="1714500" lvl="3" indent="-342900">
              <a:lnSpc>
                <a:spcPct val="114000"/>
              </a:lnSpc>
              <a:spcAft>
                <a:spcPts val="1800"/>
              </a:spcAft>
              <a:buFont typeface="Arial" panose="020B0604020202020204" pitchFamily="34" charset="0"/>
              <a:buChar char="•"/>
            </a:pPr>
            <a:r>
              <a:rPr lang="en-US" sz="2200" dirty="0">
                <a:latin typeface="Source Sans Pro" panose="020B0503030403020204" pitchFamily="34" charset="0"/>
                <a:ea typeface="Source Sans Pro" panose="020B0503030403020204" pitchFamily="34" charset="0"/>
              </a:rPr>
              <a:t>Remember, 12/1-12/15 is paid on 12/24</a:t>
            </a:r>
          </a:p>
          <a:p>
            <a:pPr marL="1714500" lvl="3" indent="-342900">
              <a:lnSpc>
                <a:spcPct val="114000"/>
              </a:lnSpc>
              <a:spcAft>
                <a:spcPts val="1800"/>
              </a:spcAft>
              <a:buFont typeface="Arial" panose="020B0604020202020204" pitchFamily="34" charset="0"/>
              <a:buChar char="•"/>
            </a:pPr>
            <a:r>
              <a:rPr lang="en-US" sz="2200" dirty="0">
                <a:latin typeface="Source Sans Pro" panose="020B0503030403020204" pitchFamily="34" charset="0"/>
                <a:ea typeface="Source Sans Pro" panose="020B0503030403020204" pitchFamily="34" charset="0"/>
              </a:rPr>
              <a:t>We don’t want to take any more gross deductions </a:t>
            </a:r>
            <a:r>
              <a:rPr lang="en-US" sz="2200">
                <a:latin typeface="Source Sans Pro" panose="020B0503030403020204" pitchFamily="34" charset="0"/>
                <a:ea typeface="Source Sans Pro" panose="020B0503030403020204" pitchFamily="34" charset="0"/>
              </a:rPr>
              <a:t>in 2025.</a:t>
            </a:r>
            <a:endParaRPr lang="en-US" sz="22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659553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009E027-C7D7-A353-513A-30AD71CBF2D4}"/>
              </a:ext>
              <a:ext uri="{C183D7F6-B498-43B3-948B-1728B52AA6E4}">
                <adec:decorative xmlns:adec="http://schemas.microsoft.com/office/drawing/2017/decorative" val="1"/>
              </a:ext>
            </a:extLst>
          </p:cNvPr>
          <p:cNvSpPr>
            <a:spLocks noGrp="1"/>
          </p:cNvSpPr>
          <p:nvPr>
            <p:ph type="dt" sz="half" idx="2"/>
          </p:nvPr>
        </p:nvSpPr>
        <p:spPr/>
        <p:txBody>
          <a:bodyPr/>
          <a:lstStyle/>
          <a:p>
            <a:r>
              <a:rPr lang="en-US"/>
              <a:t>OFM </a:t>
            </a:r>
            <a:fld id="{E87447C3-3344-4FBE-AA23-AD78C8E19ACA}" type="datetime1">
              <a:rPr lang="en-US" smtClean="0"/>
              <a:pPr/>
              <a:t>11/25/2024</a:t>
            </a:fld>
            <a:endParaRPr lang="en-US"/>
          </a:p>
        </p:txBody>
      </p:sp>
      <p:sp>
        <p:nvSpPr>
          <p:cNvPr id="4" name="Slide Number Placeholder 3">
            <a:extLst>
              <a:ext uri="{FF2B5EF4-FFF2-40B4-BE49-F238E27FC236}">
                <a16:creationId xmlns:a16="http://schemas.microsoft.com/office/drawing/2014/main" id="{62C1386F-745E-17B5-F755-C3C66198EF27}"/>
              </a:ext>
              <a:ext uri="{C183D7F6-B498-43B3-948B-1728B52AA6E4}">
                <adec:decorative xmlns:adec="http://schemas.microsoft.com/office/drawing/2017/decorative" val="1"/>
              </a:ext>
            </a:extLst>
          </p:cNvPr>
          <p:cNvSpPr>
            <a:spLocks noGrp="1"/>
          </p:cNvSpPr>
          <p:nvPr>
            <p:ph type="sldNum" sz="quarter" idx="4"/>
          </p:nvPr>
        </p:nvSpPr>
        <p:spPr/>
        <p:txBody>
          <a:bodyPr/>
          <a:lstStyle/>
          <a:p>
            <a:fld id="{675BEBA6-4A57-406D-B671-F270610AB5E4}" type="slidenum">
              <a:rPr lang="en-US" smtClean="0"/>
              <a:pPr/>
              <a:t>11</a:t>
            </a:fld>
            <a:endParaRPr lang="en-US"/>
          </a:p>
        </p:txBody>
      </p:sp>
      <p:sp>
        <p:nvSpPr>
          <p:cNvPr id="5" name="Text Placeholder 4">
            <a:extLst>
              <a:ext uri="{FF2B5EF4-FFF2-40B4-BE49-F238E27FC236}">
                <a16:creationId xmlns:a16="http://schemas.microsoft.com/office/drawing/2014/main" id="{9F5ACB25-D2D0-4D10-1E4D-E3BBF14041D9}"/>
              </a:ext>
            </a:extLst>
          </p:cNvPr>
          <p:cNvSpPr>
            <a:spLocks noGrp="1"/>
          </p:cNvSpPr>
          <p:nvPr>
            <p:ph type="title" idx="4294967295"/>
          </p:nvPr>
        </p:nvSpPr>
        <p:spPr>
          <a:xfrm>
            <a:off x="1371600" y="611188"/>
            <a:ext cx="9982200"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Stop the Old Collection continued:</a:t>
            </a:r>
          </a:p>
        </p:txBody>
      </p:sp>
      <p:sp>
        <p:nvSpPr>
          <p:cNvPr id="7" name="TextBox 6">
            <a:extLst>
              <a:ext uri="{FF2B5EF4-FFF2-40B4-BE49-F238E27FC236}">
                <a16:creationId xmlns:a16="http://schemas.microsoft.com/office/drawing/2014/main" id="{FD7AD479-EFA0-B9C2-47A2-6A85C409EF2A}"/>
              </a:ext>
            </a:extLst>
          </p:cNvPr>
          <p:cNvSpPr txBox="1"/>
          <p:nvPr/>
        </p:nvSpPr>
        <p:spPr>
          <a:xfrm>
            <a:off x="1371600" y="1587567"/>
            <a:ext cx="8521700" cy="3971280"/>
          </a:xfrm>
          <a:prstGeom prst="rect">
            <a:avLst/>
          </a:prstGeom>
          <a:noFill/>
        </p:spPr>
        <p:txBody>
          <a:bodyPr wrap="square" lIns="182880" tIns="182880" rIns="182880" bIns="182880">
            <a:spAutoFit/>
          </a:bodyPr>
          <a:lstStyle/>
          <a:p>
            <a:pPr marL="342900" indent="-342900">
              <a:lnSpc>
                <a:spcPct val="114000"/>
              </a:lnSpc>
              <a:spcAft>
                <a:spcPts val="1800"/>
              </a:spcAft>
              <a:buFont typeface="Arial" panose="020B0604020202020204" pitchFamily="34" charset="0"/>
              <a:buChar char="•"/>
            </a:pPr>
            <a:r>
              <a:rPr lang="en-US" sz="2200" dirty="0">
                <a:latin typeface="Source Sans Pro" panose="020B0503030403020204" pitchFamily="34" charset="0"/>
                <a:ea typeface="Source Sans Pro" panose="020B0503030403020204" pitchFamily="34" charset="0"/>
              </a:rPr>
              <a:t>End date the 2024 gross deduction in HRMS, before 12/24 payroll exits.</a:t>
            </a:r>
          </a:p>
          <a:p>
            <a:pPr marL="800100" lvl="1" indent="-342900">
              <a:lnSpc>
                <a:spcPct val="114000"/>
              </a:lnSpc>
              <a:spcAft>
                <a:spcPts val="1800"/>
              </a:spcAft>
              <a:buFont typeface="Arial" panose="020B0604020202020204" pitchFamily="34" charset="0"/>
              <a:buChar char="•"/>
            </a:pPr>
            <a:r>
              <a:rPr lang="en-US" sz="2200" dirty="0">
                <a:latin typeface="Source Sans Pro" panose="020B0503030403020204" pitchFamily="34" charset="0"/>
                <a:ea typeface="Source Sans Pro" panose="020B0503030403020204" pitchFamily="34" charset="0"/>
              </a:rPr>
              <a:t>IT0015 Additional Payments:</a:t>
            </a:r>
          </a:p>
          <a:p>
            <a:pPr marL="1257300" lvl="2" indent="-342900">
              <a:lnSpc>
                <a:spcPct val="114000"/>
              </a:lnSpc>
              <a:spcAft>
                <a:spcPts val="1800"/>
              </a:spcAft>
              <a:buFont typeface="Arial" panose="020B0604020202020204" pitchFamily="34" charset="0"/>
              <a:buChar char="•"/>
            </a:pPr>
            <a:r>
              <a:rPr lang="en-US" sz="2200" dirty="0">
                <a:latin typeface="Source Sans Pro" panose="020B0503030403020204" pitchFamily="34" charset="0"/>
                <a:ea typeface="Source Sans Pro" panose="020B0503030403020204" pitchFamily="34" charset="0"/>
              </a:rPr>
              <a:t>Use Pencil to change the amount of WT 3224 to $850</a:t>
            </a:r>
          </a:p>
          <a:p>
            <a:pPr marL="1714500" lvl="3" indent="-342900">
              <a:lnSpc>
                <a:spcPct val="114000"/>
              </a:lnSpc>
              <a:spcAft>
                <a:spcPts val="1800"/>
              </a:spcAft>
              <a:buFont typeface="Arial" panose="020B0604020202020204" pitchFamily="34" charset="0"/>
              <a:buChar char="•"/>
            </a:pPr>
            <a:r>
              <a:rPr lang="en-US" sz="2200" dirty="0">
                <a:latin typeface="Source Sans Pro" panose="020B0503030403020204" pitchFamily="34" charset="0"/>
                <a:ea typeface="Source Sans Pro" panose="020B0503030403020204" pitchFamily="34" charset="0"/>
              </a:rPr>
              <a:t>We will only collect $850 in 2024</a:t>
            </a:r>
          </a:p>
          <a:p>
            <a:pPr marL="1714500" lvl="3" indent="-342900">
              <a:lnSpc>
                <a:spcPct val="114000"/>
              </a:lnSpc>
              <a:spcAft>
                <a:spcPts val="1800"/>
              </a:spcAft>
              <a:buFont typeface="Arial" panose="020B0604020202020204" pitchFamily="34" charset="0"/>
              <a:buChar char="•"/>
            </a:pPr>
            <a:r>
              <a:rPr lang="en-US" sz="2200" dirty="0">
                <a:latin typeface="Source Sans Pro" panose="020B0503030403020204" pitchFamily="34" charset="0"/>
                <a:ea typeface="Source Sans Pro" panose="020B0503030403020204" pitchFamily="34" charset="0"/>
              </a:rPr>
              <a:t>We want to update the amount because a leftover balance could cause issues with a new overpayment.</a:t>
            </a:r>
          </a:p>
        </p:txBody>
      </p:sp>
    </p:spTree>
    <p:extLst>
      <p:ext uri="{BB962C8B-B14F-4D97-AF65-F5344CB8AC3E}">
        <p14:creationId xmlns:p14="http://schemas.microsoft.com/office/powerpoint/2010/main" val="2470035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009E027-C7D7-A353-513A-30AD71CBF2D4}"/>
              </a:ext>
              <a:ext uri="{C183D7F6-B498-43B3-948B-1728B52AA6E4}">
                <adec:decorative xmlns:adec="http://schemas.microsoft.com/office/drawing/2017/decorative" val="1"/>
              </a:ext>
            </a:extLst>
          </p:cNvPr>
          <p:cNvSpPr>
            <a:spLocks noGrp="1"/>
          </p:cNvSpPr>
          <p:nvPr>
            <p:ph type="dt" sz="half" idx="2"/>
          </p:nvPr>
        </p:nvSpPr>
        <p:spPr/>
        <p:txBody>
          <a:bodyPr/>
          <a:lstStyle/>
          <a:p>
            <a:r>
              <a:rPr lang="en-US"/>
              <a:t>OFM </a:t>
            </a:r>
            <a:fld id="{E87447C3-3344-4FBE-AA23-AD78C8E19ACA}" type="datetime1">
              <a:rPr lang="en-US" smtClean="0"/>
              <a:pPr/>
              <a:t>11/25/2024</a:t>
            </a:fld>
            <a:endParaRPr lang="en-US"/>
          </a:p>
        </p:txBody>
      </p:sp>
      <p:sp>
        <p:nvSpPr>
          <p:cNvPr id="4" name="Slide Number Placeholder 3">
            <a:extLst>
              <a:ext uri="{FF2B5EF4-FFF2-40B4-BE49-F238E27FC236}">
                <a16:creationId xmlns:a16="http://schemas.microsoft.com/office/drawing/2014/main" id="{62C1386F-745E-17B5-F755-C3C66198EF27}"/>
              </a:ext>
              <a:ext uri="{C183D7F6-B498-43B3-948B-1728B52AA6E4}">
                <adec:decorative xmlns:adec="http://schemas.microsoft.com/office/drawing/2017/decorative" val="1"/>
              </a:ext>
            </a:extLst>
          </p:cNvPr>
          <p:cNvSpPr>
            <a:spLocks noGrp="1"/>
          </p:cNvSpPr>
          <p:nvPr>
            <p:ph type="sldNum" sz="quarter" idx="4"/>
          </p:nvPr>
        </p:nvSpPr>
        <p:spPr/>
        <p:txBody>
          <a:bodyPr/>
          <a:lstStyle/>
          <a:p>
            <a:fld id="{675BEBA6-4A57-406D-B671-F270610AB5E4}" type="slidenum">
              <a:rPr lang="en-US" smtClean="0"/>
              <a:pPr/>
              <a:t>12</a:t>
            </a:fld>
            <a:endParaRPr lang="en-US"/>
          </a:p>
        </p:txBody>
      </p:sp>
      <p:sp>
        <p:nvSpPr>
          <p:cNvPr id="5" name="Text Placeholder 4">
            <a:extLst>
              <a:ext uri="{FF2B5EF4-FFF2-40B4-BE49-F238E27FC236}">
                <a16:creationId xmlns:a16="http://schemas.microsoft.com/office/drawing/2014/main" id="{9F5ACB25-D2D0-4D10-1E4D-E3BBF14041D9}"/>
              </a:ext>
            </a:extLst>
          </p:cNvPr>
          <p:cNvSpPr>
            <a:spLocks noGrp="1"/>
          </p:cNvSpPr>
          <p:nvPr>
            <p:ph type="title" idx="4294967295"/>
          </p:nvPr>
        </p:nvSpPr>
        <p:spPr>
          <a:xfrm>
            <a:off x="1371600" y="611188"/>
            <a:ext cx="9982200"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Calculate the New Collection</a:t>
            </a:r>
          </a:p>
        </p:txBody>
      </p:sp>
      <p:sp>
        <p:nvSpPr>
          <p:cNvPr id="7" name="TextBox 6">
            <a:extLst>
              <a:ext uri="{FF2B5EF4-FFF2-40B4-BE49-F238E27FC236}">
                <a16:creationId xmlns:a16="http://schemas.microsoft.com/office/drawing/2014/main" id="{FD7AD479-EFA0-B9C2-47A2-6A85C409EF2A}"/>
              </a:ext>
            </a:extLst>
          </p:cNvPr>
          <p:cNvSpPr txBox="1"/>
          <p:nvPr/>
        </p:nvSpPr>
        <p:spPr>
          <a:xfrm>
            <a:off x="1371600" y="1587567"/>
            <a:ext cx="8521700" cy="2421945"/>
          </a:xfrm>
          <a:prstGeom prst="rect">
            <a:avLst/>
          </a:prstGeom>
          <a:noFill/>
        </p:spPr>
        <p:txBody>
          <a:bodyPr wrap="square" lIns="182880" tIns="182880" rIns="182880" bIns="182880">
            <a:spAutoFit/>
          </a:bodyPr>
          <a:lstStyle/>
          <a:p>
            <a:pPr marL="342900" indent="-342900">
              <a:lnSpc>
                <a:spcPct val="114000"/>
              </a:lnSpc>
              <a:spcAft>
                <a:spcPts val="1800"/>
              </a:spcAft>
              <a:buFont typeface="Arial" panose="020B0604020202020204" pitchFamily="34" charset="0"/>
              <a:buChar char="•"/>
            </a:pPr>
            <a:r>
              <a:rPr lang="en-US" sz="2400" dirty="0">
                <a:latin typeface="Source Sans Pro" panose="020B0503030403020204" pitchFamily="34" charset="0"/>
                <a:ea typeface="Source Sans Pro" panose="020B0503030403020204" pitchFamily="34" charset="0"/>
              </a:rPr>
              <a:t>How much are we going to collect from the employee in 2025?</a:t>
            </a:r>
          </a:p>
          <a:p>
            <a:pPr marL="342900" indent="-342900">
              <a:lnSpc>
                <a:spcPct val="114000"/>
              </a:lnSpc>
              <a:spcAft>
                <a:spcPts val="1800"/>
              </a:spcAft>
              <a:buFont typeface="Arial" panose="020B0604020202020204" pitchFamily="34" charset="0"/>
              <a:buChar char="•"/>
            </a:pPr>
            <a:endParaRPr lang="en-US" sz="2200" dirty="0">
              <a:latin typeface="Source Sans Pro" panose="020B0503030403020204" pitchFamily="34" charset="0"/>
              <a:ea typeface="Source Sans Pro" panose="020B0503030403020204" pitchFamily="34" charset="0"/>
            </a:endParaRPr>
          </a:p>
          <a:p>
            <a:pPr>
              <a:lnSpc>
                <a:spcPct val="114000"/>
              </a:lnSpc>
              <a:spcAft>
                <a:spcPts val="1800"/>
              </a:spcAft>
            </a:pPr>
            <a:endParaRPr lang="en-US" sz="2200" dirty="0">
              <a:latin typeface="Source Sans Pro" panose="020B0503030403020204" pitchFamily="34" charset="0"/>
              <a:ea typeface="Source Sans Pro" panose="020B0503030403020204" pitchFamily="34" charset="0"/>
            </a:endParaRPr>
          </a:p>
        </p:txBody>
      </p:sp>
      <p:pic>
        <p:nvPicPr>
          <p:cNvPr id="8" name="Picture 7">
            <a:extLst>
              <a:ext uri="{FF2B5EF4-FFF2-40B4-BE49-F238E27FC236}">
                <a16:creationId xmlns:a16="http://schemas.microsoft.com/office/drawing/2014/main" id="{61A08448-6542-02C7-1FBA-BAB11B7D46F6}"/>
              </a:ext>
            </a:extLst>
          </p:cNvPr>
          <p:cNvPicPr>
            <a:picLocks noChangeAspect="1"/>
          </p:cNvPicPr>
          <p:nvPr/>
        </p:nvPicPr>
        <p:blipFill>
          <a:blip r:embed="rId2"/>
          <a:stretch>
            <a:fillRect/>
          </a:stretch>
        </p:blipFill>
        <p:spPr>
          <a:xfrm>
            <a:off x="1933199" y="2947859"/>
            <a:ext cx="6155442" cy="2123306"/>
          </a:xfrm>
          <a:prstGeom prst="rect">
            <a:avLst/>
          </a:prstGeom>
        </p:spPr>
      </p:pic>
    </p:spTree>
    <p:extLst>
      <p:ext uri="{BB962C8B-B14F-4D97-AF65-F5344CB8AC3E}">
        <p14:creationId xmlns:p14="http://schemas.microsoft.com/office/powerpoint/2010/main" val="2673148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009E027-C7D7-A353-513A-30AD71CBF2D4}"/>
              </a:ext>
              <a:ext uri="{C183D7F6-B498-43B3-948B-1728B52AA6E4}">
                <adec:decorative xmlns:adec="http://schemas.microsoft.com/office/drawing/2017/decorative" val="1"/>
              </a:ext>
            </a:extLst>
          </p:cNvPr>
          <p:cNvSpPr>
            <a:spLocks noGrp="1"/>
          </p:cNvSpPr>
          <p:nvPr>
            <p:ph type="dt" sz="half" idx="2"/>
          </p:nvPr>
        </p:nvSpPr>
        <p:spPr/>
        <p:txBody>
          <a:bodyPr/>
          <a:lstStyle/>
          <a:p>
            <a:r>
              <a:rPr lang="en-US"/>
              <a:t>OFM </a:t>
            </a:r>
            <a:fld id="{E87447C3-3344-4FBE-AA23-AD78C8E19ACA}" type="datetime1">
              <a:rPr lang="en-US" smtClean="0"/>
              <a:pPr/>
              <a:t>11/25/2024</a:t>
            </a:fld>
            <a:endParaRPr lang="en-US"/>
          </a:p>
        </p:txBody>
      </p:sp>
      <p:sp>
        <p:nvSpPr>
          <p:cNvPr id="4" name="Slide Number Placeholder 3">
            <a:extLst>
              <a:ext uri="{FF2B5EF4-FFF2-40B4-BE49-F238E27FC236}">
                <a16:creationId xmlns:a16="http://schemas.microsoft.com/office/drawing/2014/main" id="{62C1386F-745E-17B5-F755-C3C66198EF27}"/>
              </a:ext>
              <a:ext uri="{C183D7F6-B498-43B3-948B-1728B52AA6E4}">
                <adec:decorative xmlns:adec="http://schemas.microsoft.com/office/drawing/2017/decorative" val="1"/>
              </a:ext>
            </a:extLst>
          </p:cNvPr>
          <p:cNvSpPr>
            <a:spLocks noGrp="1"/>
          </p:cNvSpPr>
          <p:nvPr>
            <p:ph type="sldNum" sz="quarter" idx="4"/>
          </p:nvPr>
        </p:nvSpPr>
        <p:spPr/>
        <p:txBody>
          <a:bodyPr/>
          <a:lstStyle/>
          <a:p>
            <a:fld id="{675BEBA6-4A57-406D-B671-F270610AB5E4}" type="slidenum">
              <a:rPr lang="en-US" smtClean="0"/>
              <a:pPr/>
              <a:t>13</a:t>
            </a:fld>
            <a:endParaRPr lang="en-US"/>
          </a:p>
        </p:txBody>
      </p:sp>
      <p:sp>
        <p:nvSpPr>
          <p:cNvPr id="5" name="Text Placeholder 4">
            <a:extLst>
              <a:ext uri="{FF2B5EF4-FFF2-40B4-BE49-F238E27FC236}">
                <a16:creationId xmlns:a16="http://schemas.microsoft.com/office/drawing/2014/main" id="{9F5ACB25-D2D0-4D10-1E4D-E3BBF14041D9}"/>
              </a:ext>
            </a:extLst>
          </p:cNvPr>
          <p:cNvSpPr>
            <a:spLocks noGrp="1"/>
          </p:cNvSpPr>
          <p:nvPr>
            <p:ph type="title" idx="4294967295"/>
          </p:nvPr>
        </p:nvSpPr>
        <p:spPr>
          <a:xfrm>
            <a:off x="1371600" y="611188"/>
            <a:ext cx="9982200"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Calculate the New Collection cont.</a:t>
            </a:r>
          </a:p>
        </p:txBody>
      </p:sp>
      <p:sp>
        <p:nvSpPr>
          <p:cNvPr id="7" name="TextBox 6">
            <a:extLst>
              <a:ext uri="{FF2B5EF4-FFF2-40B4-BE49-F238E27FC236}">
                <a16:creationId xmlns:a16="http://schemas.microsoft.com/office/drawing/2014/main" id="{FD7AD479-EFA0-B9C2-47A2-6A85C409EF2A}"/>
              </a:ext>
            </a:extLst>
          </p:cNvPr>
          <p:cNvSpPr txBox="1"/>
          <p:nvPr/>
        </p:nvSpPr>
        <p:spPr>
          <a:xfrm>
            <a:off x="1371600" y="1587567"/>
            <a:ext cx="8521700" cy="4432945"/>
          </a:xfrm>
          <a:prstGeom prst="rect">
            <a:avLst/>
          </a:prstGeom>
          <a:noFill/>
        </p:spPr>
        <p:txBody>
          <a:bodyPr wrap="square" lIns="182880" tIns="182880" rIns="182880" bIns="182880">
            <a:spAutoFit/>
          </a:bodyPr>
          <a:lstStyle/>
          <a:p>
            <a:pPr marL="342900" indent="-342900">
              <a:lnSpc>
                <a:spcPct val="114000"/>
              </a:lnSpc>
              <a:spcAft>
                <a:spcPts val="1800"/>
              </a:spcAft>
              <a:buFont typeface="Arial" panose="020B0604020202020204" pitchFamily="34" charset="0"/>
              <a:buChar char="•"/>
            </a:pPr>
            <a:r>
              <a:rPr lang="en-US" sz="2200" dirty="0">
                <a:latin typeface="Source Sans Pro" panose="020B0503030403020204" pitchFamily="34" charset="0"/>
                <a:ea typeface="Source Sans Pro" panose="020B0503030403020204" pitchFamily="34" charset="0"/>
              </a:rPr>
              <a:t>How many payments are left?</a:t>
            </a:r>
          </a:p>
          <a:p>
            <a:pPr marL="800100" lvl="1" indent="-342900">
              <a:lnSpc>
                <a:spcPct val="114000"/>
              </a:lnSpc>
              <a:spcAft>
                <a:spcPts val="1800"/>
              </a:spcAft>
              <a:buFont typeface="Arial" panose="020B0604020202020204" pitchFamily="34" charset="0"/>
              <a:buChar char="•"/>
            </a:pPr>
            <a:r>
              <a:rPr lang="en-US" sz="2200" dirty="0">
                <a:latin typeface="Source Sans Pro" panose="020B0503030403020204" pitchFamily="34" charset="0"/>
                <a:ea typeface="Source Sans Pro" panose="020B0503030403020204" pitchFamily="34" charset="0"/>
              </a:rPr>
              <a:t>$200/ $50 = 4 payments</a:t>
            </a:r>
          </a:p>
          <a:p>
            <a:pPr marL="800100" lvl="1" indent="-342900">
              <a:lnSpc>
                <a:spcPct val="114000"/>
              </a:lnSpc>
              <a:spcAft>
                <a:spcPts val="1800"/>
              </a:spcAft>
              <a:buFont typeface="Arial" panose="020B0604020202020204" pitchFamily="34" charset="0"/>
              <a:buChar char="•"/>
            </a:pPr>
            <a:r>
              <a:rPr lang="en-US" sz="2200" dirty="0">
                <a:latin typeface="Source Sans Pro" panose="020B0503030403020204" pitchFamily="34" charset="0"/>
                <a:ea typeface="Source Sans Pro" panose="020B0503030403020204" pitchFamily="34" charset="0"/>
              </a:rPr>
              <a:t>$184.70/ 4 payments = $46.18</a:t>
            </a:r>
          </a:p>
          <a:p>
            <a:pPr marL="800100" lvl="1" indent="-342900">
              <a:lnSpc>
                <a:spcPct val="114000"/>
              </a:lnSpc>
              <a:spcAft>
                <a:spcPts val="1800"/>
              </a:spcAft>
              <a:buFont typeface="Arial" panose="020B0604020202020204" pitchFamily="34" charset="0"/>
              <a:buChar char="•"/>
            </a:pPr>
            <a:r>
              <a:rPr lang="en-US" sz="2200" dirty="0">
                <a:latin typeface="Source Sans Pro" panose="020B0503030403020204" pitchFamily="34" charset="0"/>
                <a:ea typeface="Source Sans Pro" panose="020B0503030403020204" pitchFamily="34" charset="0"/>
              </a:rPr>
              <a:t>$46.18 x 4 = $184.72</a:t>
            </a:r>
          </a:p>
          <a:p>
            <a:pPr marL="1257300" lvl="2" indent="-342900">
              <a:lnSpc>
                <a:spcPct val="114000"/>
              </a:lnSpc>
              <a:spcAft>
                <a:spcPts val="1800"/>
              </a:spcAft>
              <a:buFont typeface="Arial" panose="020B0604020202020204" pitchFamily="34" charset="0"/>
              <a:buChar char="•"/>
            </a:pPr>
            <a:r>
              <a:rPr lang="en-US" sz="2200" dirty="0">
                <a:latin typeface="Source Sans Pro" panose="020B0503030403020204" pitchFamily="34" charset="0"/>
                <a:ea typeface="Source Sans Pro" panose="020B0503030403020204" pitchFamily="34" charset="0"/>
              </a:rPr>
              <a:t>You will want to take $0.02 off the final payment</a:t>
            </a:r>
          </a:p>
          <a:p>
            <a:pPr marL="342900" indent="-342900">
              <a:lnSpc>
                <a:spcPct val="114000"/>
              </a:lnSpc>
              <a:spcAft>
                <a:spcPts val="1800"/>
              </a:spcAft>
              <a:buFont typeface="Arial" panose="020B0604020202020204" pitchFamily="34" charset="0"/>
              <a:buChar char="•"/>
            </a:pPr>
            <a:endParaRPr lang="en-US" sz="2200" dirty="0">
              <a:latin typeface="Source Sans Pro" panose="020B0503030403020204" pitchFamily="34" charset="0"/>
              <a:ea typeface="Source Sans Pro" panose="020B0503030403020204" pitchFamily="34" charset="0"/>
            </a:endParaRPr>
          </a:p>
          <a:p>
            <a:pPr>
              <a:lnSpc>
                <a:spcPct val="114000"/>
              </a:lnSpc>
              <a:spcAft>
                <a:spcPts val="1800"/>
              </a:spcAft>
            </a:pPr>
            <a:endParaRPr lang="en-US" sz="22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4266353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009E027-C7D7-A353-513A-30AD71CBF2D4}"/>
              </a:ext>
              <a:ext uri="{C183D7F6-B498-43B3-948B-1728B52AA6E4}">
                <adec:decorative xmlns:adec="http://schemas.microsoft.com/office/drawing/2017/decorative" val="1"/>
              </a:ext>
            </a:extLst>
          </p:cNvPr>
          <p:cNvSpPr>
            <a:spLocks noGrp="1"/>
          </p:cNvSpPr>
          <p:nvPr>
            <p:ph type="dt" sz="half" idx="2"/>
          </p:nvPr>
        </p:nvSpPr>
        <p:spPr/>
        <p:txBody>
          <a:bodyPr/>
          <a:lstStyle/>
          <a:p>
            <a:r>
              <a:rPr lang="en-US"/>
              <a:t>OFM </a:t>
            </a:r>
            <a:fld id="{E87447C3-3344-4FBE-AA23-AD78C8E19ACA}" type="datetime1">
              <a:rPr lang="en-US" smtClean="0"/>
              <a:pPr/>
              <a:t>11/25/2024</a:t>
            </a:fld>
            <a:endParaRPr lang="en-US"/>
          </a:p>
        </p:txBody>
      </p:sp>
      <p:sp>
        <p:nvSpPr>
          <p:cNvPr id="4" name="Slide Number Placeholder 3">
            <a:extLst>
              <a:ext uri="{FF2B5EF4-FFF2-40B4-BE49-F238E27FC236}">
                <a16:creationId xmlns:a16="http://schemas.microsoft.com/office/drawing/2014/main" id="{62C1386F-745E-17B5-F755-C3C66198EF27}"/>
              </a:ext>
              <a:ext uri="{C183D7F6-B498-43B3-948B-1728B52AA6E4}">
                <adec:decorative xmlns:adec="http://schemas.microsoft.com/office/drawing/2017/decorative" val="1"/>
              </a:ext>
            </a:extLst>
          </p:cNvPr>
          <p:cNvSpPr>
            <a:spLocks noGrp="1"/>
          </p:cNvSpPr>
          <p:nvPr>
            <p:ph type="sldNum" sz="quarter" idx="4"/>
          </p:nvPr>
        </p:nvSpPr>
        <p:spPr/>
        <p:txBody>
          <a:bodyPr/>
          <a:lstStyle/>
          <a:p>
            <a:fld id="{675BEBA6-4A57-406D-B671-F270610AB5E4}" type="slidenum">
              <a:rPr lang="en-US" smtClean="0"/>
              <a:pPr/>
              <a:t>14</a:t>
            </a:fld>
            <a:endParaRPr lang="en-US"/>
          </a:p>
        </p:txBody>
      </p:sp>
      <p:sp>
        <p:nvSpPr>
          <p:cNvPr id="5" name="Text Placeholder 4">
            <a:extLst>
              <a:ext uri="{FF2B5EF4-FFF2-40B4-BE49-F238E27FC236}">
                <a16:creationId xmlns:a16="http://schemas.microsoft.com/office/drawing/2014/main" id="{9F5ACB25-D2D0-4D10-1E4D-E3BBF14041D9}"/>
              </a:ext>
            </a:extLst>
          </p:cNvPr>
          <p:cNvSpPr>
            <a:spLocks noGrp="1"/>
          </p:cNvSpPr>
          <p:nvPr>
            <p:ph type="title" idx="4294967295"/>
          </p:nvPr>
        </p:nvSpPr>
        <p:spPr>
          <a:xfrm>
            <a:off x="1371600" y="611188"/>
            <a:ext cx="9982200"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Start the New Collection</a:t>
            </a:r>
          </a:p>
        </p:txBody>
      </p:sp>
      <p:sp>
        <p:nvSpPr>
          <p:cNvPr id="7" name="TextBox 6">
            <a:extLst>
              <a:ext uri="{FF2B5EF4-FFF2-40B4-BE49-F238E27FC236}">
                <a16:creationId xmlns:a16="http://schemas.microsoft.com/office/drawing/2014/main" id="{FD7AD479-EFA0-B9C2-47A2-6A85C409EF2A}"/>
              </a:ext>
            </a:extLst>
          </p:cNvPr>
          <p:cNvSpPr txBox="1"/>
          <p:nvPr/>
        </p:nvSpPr>
        <p:spPr>
          <a:xfrm>
            <a:off x="1370549" y="1256826"/>
            <a:ext cx="8811062" cy="6739474"/>
          </a:xfrm>
          <a:prstGeom prst="rect">
            <a:avLst/>
          </a:prstGeom>
          <a:noFill/>
        </p:spPr>
        <p:txBody>
          <a:bodyPr wrap="square" lIns="182880" tIns="182880" rIns="182880" bIns="182880">
            <a:spAutoFit/>
          </a:bodyPr>
          <a:lstStyle/>
          <a:p>
            <a:pPr marL="342900" indent="-342900">
              <a:lnSpc>
                <a:spcPct val="114000"/>
              </a:lnSpc>
              <a:spcAft>
                <a:spcPts val="1800"/>
              </a:spcAft>
              <a:buFont typeface="Arial" panose="020B0604020202020204" pitchFamily="34" charset="0"/>
              <a:buChar char="•"/>
            </a:pPr>
            <a:r>
              <a:rPr lang="en-US" sz="2000" dirty="0">
                <a:latin typeface="Source Sans Pro" panose="020B0503030403020204" pitchFamily="34" charset="0"/>
                <a:ea typeface="Source Sans Pro" panose="020B0503030403020204" pitchFamily="34" charset="0"/>
              </a:rPr>
              <a:t>Key WT 3101/3111 combo in IT0014 Recurring Payments/Deductions</a:t>
            </a:r>
          </a:p>
          <a:p>
            <a:pPr marL="800100" lvl="1" indent="-342900">
              <a:lnSpc>
                <a:spcPct val="114000"/>
              </a:lnSpc>
              <a:spcAft>
                <a:spcPts val="1800"/>
              </a:spcAft>
              <a:buFont typeface="Arial" panose="020B0604020202020204" pitchFamily="34" charset="0"/>
              <a:buChar char="•"/>
            </a:pPr>
            <a:r>
              <a:rPr lang="en-US" sz="2000" dirty="0">
                <a:latin typeface="Source Sans Pro" panose="020B0503030403020204" pitchFamily="34" charset="0"/>
                <a:ea typeface="Source Sans Pro" panose="020B0503030403020204" pitchFamily="34" charset="0"/>
              </a:rPr>
              <a:t>$46.18 payment (3101) for 3 pay periods (12/16/24 – 01/31/25)</a:t>
            </a:r>
          </a:p>
          <a:p>
            <a:pPr marL="800100" lvl="1" indent="-342900">
              <a:lnSpc>
                <a:spcPct val="114000"/>
              </a:lnSpc>
              <a:spcAft>
                <a:spcPts val="1800"/>
              </a:spcAft>
              <a:buFont typeface="Arial" panose="020B0604020202020204" pitchFamily="34" charset="0"/>
              <a:buChar char="•"/>
            </a:pPr>
            <a:r>
              <a:rPr lang="en-US" sz="2000" dirty="0">
                <a:latin typeface="Source Sans Pro" panose="020B0503030403020204" pitchFamily="34" charset="0"/>
                <a:ea typeface="Source Sans Pro" panose="020B0503030403020204" pitchFamily="34" charset="0"/>
              </a:rPr>
              <a:t>$138.54 balance (3111) of 3 payments (12/16/24)</a:t>
            </a:r>
          </a:p>
          <a:p>
            <a:pPr marL="342900" indent="-342900">
              <a:lnSpc>
                <a:spcPct val="114000"/>
              </a:lnSpc>
              <a:spcAft>
                <a:spcPts val="1800"/>
              </a:spcAft>
              <a:buFont typeface="Arial" panose="020B0604020202020204" pitchFamily="34" charset="0"/>
              <a:buChar char="•"/>
            </a:pPr>
            <a:r>
              <a:rPr lang="en-US" sz="2000" dirty="0">
                <a:latin typeface="Source Sans Pro" panose="020B0503030403020204" pitchFamily="34" charset="0"/>
                <a:ea typeface="Source Sans Pro" panose="020B0503030403020204" pitchFamily="34" charset="0"/>
              </a:rPr>
              <a:t>Since the total balance is not divisible by 4, you need to key another 3101/3111 combo</a:t>
            </a:r>
          </a:p>
          <a:p>
            <a:pPr marL="800100" lvl="1" indent="-342900">
              <a:lnSpc>
                <a:spcPct val="114000"/>
              </a:lnSpc>
              <a:spcAft>
                <a:spcPts val="1800"/>
              </a:spcAft>
              <a:buFont typeface="Arial" panose="020B0604020202020204" pitchFamily="34" charset="0"/>
              <a:buChar char="•"/>
            </a:pPr>
            <a:r>
              <a:rPr lang="en-US" sz="2000" dirty="0">
                <a:latin typeface="Source Sans Pro" panose="020B0503030403020204" pitchFamily="34" charset="0"/>
                <a:ea typeface="Source Sans Pro" panose="020B0503030403020204" pitchFamily="34" charset="0"/>
              </a:rPr>
              <a:t>$46.16 payment (3101) for 1 pay period (02/01/25 – 02/15/25)</a:t>
            </a:r>
          </a:p>
          <a:p>
            <a:pPr marL="800100" lvl="1" indent="-342900">
              <a:lnSpc>
                <a:spcPct val="114000"/>
              </a:lnSpc>
              <a:spcAft>
                <a:spcPts val="1800"/>
              </a:spcAft>
              <a:buFont typeface="Arial" panose="020B0604020202020204" pitchFamily="34" charset="0"/>
              <a:buChar char="•"/>
            </a:pPr>
            <a:r>
              <a:rPr lang="en-US" sz="2000" dirty="0">
                <a:latin typeface="Source Sans Pro" panose="020B0503030403020204" pitchFamily="34" charset="0"/>
                <a:ea typeface="Source Sans Pro" panose="020B0503030403020204" pitchFamily="34" charset="0"/>
              </a:rPr>
              <a:t>$46.16 balance (3111) of the final payment (02/01/25)</a:t>
            </a:r>
          </a:p>
          <a:p>
            <a:pPr marL="342900" indent="-342900">
              <a:lnSpc>
                <a:spcPct val="114000"/>
              </a:lnSpc>
              <a:spcAft>
                <a:spcPts val="1800"/>
              </a:spcAft>
              <a:buFont typeface="Arial" panose="020B0604020202020204" pitchFamily="34" charset="0"/>
              <a:buChar char="•"/>
            </a:pPr>
            <a:r>
              <a:rPr lang="en-US" sz="2000" dirty="0">
                <a:latin typeface="Source Sans Pro" panose="020B0503030403020204" pitchFamily="34" charset="0"/>
                <a:ea typeface="Source Sans Pro" panose="020B0503030403020204" pitchFamily="34" charset="0"/>
              </a:rPr>
              <a:t>Both entries equal the total amount due of $184.70 and the employee is only paying back the gross, less SS and Medicare!</a:t>
            </a:r>
          </a:p>
          <a:p>
            <a:pPr lvl="1">
              <a:lnSpc>
                <a:spcPct val="114000"/>
              </a:lnSpc>
              <a:spcAft>
                <a:spcPts val="1800"/>
              </a:spcAft>
            </a:pPr>
            <a:endParaRPr lang="en-US" sz="2200" dirty="0">
              <a:latin typeface="Source Sans Pro" panose="020B0503030403020204" pitchFamily="34" charset="0"/>
              <a:ea typeface="Source Sans Pro" panose="020B0503030403020204" pitchFamily="34" charset="0"/>
            </a:endParaRPr>
          </a:p>
          <a:p>
            <a:pPr marL="342900" indent="-342900">
              <a:lnSpc>
                <a:spcPct val="114000"/>
              </a:lnSpc>
              <a:spcAft>
                <a:spcPts val="1800"/>
              </a:spcAft>
              <a:buFont typeface="Arial" panose="020B0604020202020204" pitchFamily="34" charset="0"/>
              <a:buChar char="•"/>
            </a:pPr>
            <a:endParaRPr lang="en-US" sz="2200" dirty="0">
              <a:latin typeface="Source Sans Pro" panose="020B0503030403020204" pitchFamily="34" charset="0"/>
              <a:ea typeface="Source Sans Pro" panose="020B0503030403020204" pitchFamily="34" charset="0"/>
            </a:endParaRPr>
          </a:p>
          <a:p>
            <a:pPr>
              <a:lnSpc>
                <a:spcPct val="114000"/>
              </a:lnSpc>
              <a:spcAft>
                <a:spcPts val="1800"/>
              </a:spcAft>
            </a:pPr>
            <a:endParaRPr lang="en-US" sz="22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190375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009E027-C7D7-A353-513A-30AD71CBF2D4}"/>
              </a:ext>
              <a:ext uri="{C183D7F6-B498-43B3-948B-1728B52AA6E4}">
                <adec:decorative xmlns:adec="http://schemas.microsoft.com/office/drawing/2017/decorative" val="1"/>
              </a:ext>
            </a:extLst>
          </p:cNvPr>
          <p:cNvSpPr>
            <a:spLocks noGrp="1"/>
          </p:cNvSpPr>
          <p:nvPr>
            <p:ph type="dt" sz="half" idx="2"/>
          </p:nvPr>
        </p:nvSpPr>
        <p:spPr/>
        <p:txBody>
          <a:bodyPr/>
          <a:lstStyle/>
          <a:p>
            <a:r>
              <a:rPr lang="en-US"/>
              <a:t>OFM </a:t>
            </a:r>
            <a:fld id="{E87447C3-3344-4FBE-AA23-AD78C8E19ACA}" type="datetime1">
              <a:rPr lang="en-US" smtClean="0"/>
              <a:pPr/>
              <a:t>11/25/2024</a:t>
            </a:fld>
            <a:endParaRPr lang="en-US"/>
          </a:p>
        </p:txBody>
      </p:sp>
      <p:sp>
        <p:nvSpPr>
          <p:cNvPr id="4" name="Slide Number Placeholder 3">
            <a:extLst>
              <a:ext uri="{FF2B5EF4-FFF2-40B4-BE49-F238E27FC236}">
                <a16:creationId xmlns:a16="http://schemas.microsoft.com/office/drawing/2014/main" id="{62C1386F-745E-17B5-F755-C3C66198EF27}"/>
              </a:ext>
              <a:ext uri="{C183D7F6-B498-43B3-948B-1728B52AA6E4}">
                <adec:decorative xmlns:adec="http://schemas.microsoft.com/office/drawing/2017/decorative" val="1"/>
              </a:ext>
            </a:extLst>
          </p:cNvPr>
          <p:cNvSpPr>
            <a:spLocks noGrp="1"/>
          </p:cNvSpPr>
          <p:nvPr>
            <p:ph type="sldNum" sz="quarter" idx="4"/>
          </p:nvPr>
        </p:nvSpPr>
        <p:spPr/>
        <p:txBody>
          <a:bodyPr/>
          <a:lstStyle/>
          <a:p>
            <a:fld id="{675BEBA6-4A57-406D-B671-F270610AB5E4}" type="slidenum">
              <a:rPr lang="en-US" smtClean="0"/>
              <a:pPr/>
              <a:t>15</a:t>
            </a:fld>
            <a:endParaRPr lang="en-US"/>
          </a:p>
        </p:txBody>
      </p:sp>
      <p:sp>
        <p:nvSpPr>
          <p:cNvPr id="5" name="Text Placeholder 4">
            <a:extLst>
              <a:ext uri="{FF2B5EF4-FFF2-40B4-BE49-F238E27FC236}">
                <a16:creationId xmlns:a16="http://schemas.microsoft.com/office/drawing/2014/main" id="{9F5ACB25-D2D0-4D10-1E4D-E3BBF14041D9}"/>
              </a:ext>
            </a:extLst>
          </p:cNvPr>
          <p:cNvSpPr>
            <a:spLocks noGrp="1"/>
          </p:cNvSpPr>
          <p:nvPr>
            <p:ph type="title" idx="4294967295"/>
          </p:nvPr>
        </p:nvSpPr>
        <p:spPr>
          <a:xfrm>
            <a:off x="1371600" y="611188"/>
            <a:ext cx="9982200"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Employer Taxes</a:t>
            </a:r>
          </a:p>
        </p:txBody>
      </p:sp>
      <p:sp>
        <p:nvSpPr>
          <p:cNvPr id="7" name="TextBox 6">
            <a:extLst>
              <a:ext uri="{FF2B5EF4-FFF2-40B4-BE49-F238E27FC236}">
                <a16:creationId xmlns:a16="http://schemas.microsoft.com/office/drawing/2014/main" id="{FD7AD479-EFA0-B9C2-47A2-6A85C409EF2A}"/>
              </a:ext>
            </a:extLst>
          </p:cNvPr>
          <p:cNvSpPr txBox="1"/>
          <p:nvPr/>
        </p:nvSpPr>
        <p:spPr>
          <a:xfrm>
            <a:off x="1371600" y="1548656"/>
            <a:ext cx="8811062" cy="6157776"/>
          </a:xfrm>
          <a:prstGeom prst="rect">
            <a:avLst/>
          </a:prstGeom>
          <a:noFill/>
        </p:spPr>
        <p:txBody>
          <a:bodyPr wrap="square" lIns="182880" tIns="182880" rIns="182880" bIns="182880">
            <a:spAutoFit/>
          </a:bodyPr>
          <a:lstStyle/>
          <a:p>
            <a:pPr marL="342900" indent="-342900">
              <a:lnSpc>
                <a:spcPct val="114000"/>
              </a:lnSpc>
              <a:spcAft>
                <a:spcPts val="1800"/>
              </a:spcAft>
              <a:buFont typeface="Arial" panose="020B0604020202020204" pitchFamily="34" charset="0"/>
              <a:buChar char="•"/>
            </a:pPr>
            <a:r>
              <a:rPr lang="en-US" sz="2000" dirty="0">
                <a:latin typeface="Source Sans Pro" panose="020B0503030403020204" pitchFamily="34" charset="0"/>
                <a:ea typeface="Source Sans Pro" panose="020B0503030403020204" pitchFamily="34" charset="0"/>
              </a:rPr>
              <a:t>What about the employer taxes?</a:t>
            </a:r>
          </a:p>
          <a:p>
            <a:pPr marL="800100" lvl="1" indent="-342900">
              <a:lnSpc>
                <a:spcPct val="114000"/>
              </a:lnSpc>
              <a:spcAft>
                <a:spcPts val="1800"/>
              </a:spcAft>
              <a:buFont typeface="Arial" panose="020B0604020202020204" pitchFamily="34" charset="0"/>
              <a:buChar char="•"/>
            </a:pPr>
            <a:r>
              <a:rPr lang="en-US" sz="2000" dirty="0">
                <a:latin typeface="Source Sans Pro" panose="020B0503030403020204" pitchFamily="34" charset="0"/>
                <a:ea typeface="Source Sans Pro" panose="020B0503030403020204" pitchFamily="34" charset="0"/>
              </a:rPr>
              <a:t>When we pay back gross in the same year, taxes are automatically adjusted, including the EE and ER share.</a:t>
            </a:r>
          </a:p>
          <a:p>
            <a:pPr marL="800100" lvl="1" indent="-342900">
              <a:lnSpc>
                <a:spcPct val="114000"/>
              </a:lnSpc>
              <a:spcAft>
                <a:spcPts val="1800"/>
              </a:spcAft>
              <a:buFont typeface="Arial" panose="020B0604020202020204" pitchFamily="34" charset="0"/>
              <a:buChar char="•"/>
            </a:pPr>
            <a:r>
              <a:rPr lang="en-US" sz="2000" dirty="0">
                <a:latin typeface="Source Sans Pro" panose="020B0503030403020204" pitchFamily="34" charset="0"/>
                <a:ea typeface="Source Sans Pro" panose="020B0503030403020204" pitchFamily="34" charset="0"/>
              </a:rPr>
              <a:t>When we pay back net in the next year, taxes aren’t adjusted.</a:t>
            </a:r>
          </a:p>
          <a:p>
            <a:pPr marL="800100" lvl="1" indent="-342900">
              <a:lnSpc>
                <a:spcPct val="114000"/>
              </a:lnSpc>
              <a:spcAft>
                <a:spcPts val="1800"/>
              </a:spcAft>
              <a:buFont typeface="Arial" panose="020B0604020202020204" pitchFamily="34" charset="0"/>
              <a:buChar char="•"/>
            </a:pPr>
            <a:r>
              <a:rPr lang="en-US" sz="2000" dirty="0">
                <a:latin typeface="Source Sans Pro" panose="020B0503030403020204" pitchFamily="34" charset="0"/>
                <a:ea typeface="Source Sans Pro" panose="020B0503030403020204" pitchFamily="34" charset="0"/>
              </a:rPr>
              <a:t>We want to get the agency’s money back as soon as possible, so recover taxes immediately:</a:t>
            </a:r>
          </a:p>
          <a:p>
            <a:pPr marL="1257300" lvl="2" indent="-342900">
              <a:lnSpc>
                <a:spcPct val="114000"/>
              </a:lnSpc>
              <a:spcAft>
                <a:spcPts val="1800"/>
              </a:spcAft>
              <a:buFont typeface="Arial" panose="020B0604020202020204" pitchFamily="34" charset="0"/>
              <a:buChar char="•"/>
            </a:pPr>
            <a:r>
              <a:rPr lang="en-US" sz="2000" dirty="0">
                <a:latin typeface="Source Sans Pro" panose="020B0503030403020204" pitchFamily="34" charset="0"/>
                <a:ea typeface="Source Sans Pro" panose="020B0503030403020204" pitchFamily="34" charset="0"/>
              </a:rPr>
              <a:t>Agency = 6.2%, SS $12.40, 1.45% Med $2.90</a:t>
            </a:r>
          </a:p>
          <a:p>
            <a:pPr marL="1257300" lvl="2" indent="-342900">
              <a:lnSpc>
                <a:spcPct val="114000"/>
              </a:lnSpc>
              <a:spcAft>
                <a:spcPts val="1800"/>
              </a:spcAft>
              <a:buFont typeface="Arial" panose="020B0604020202020204" pitchFamily="34" charset="0"/>
              <a:buChar char="•"/>
            </a:pPr>
            <a:r>
              <a:rPr lang="en-US" sz="2000" dirty="0">
                <a:latin typeface="Source Sans Pro" panose="020B0503030403020204" pitchFamily="34" charset="0"/>
                <a:ea typeface="Source Sans Pro" panose="020B0503030403020204" pitchFamily="34" charset="0"/>
              </a:rPr>
              <a:t>Write JV to reverse SS and Med expenditure on the agency side.</a:t>
            </a:r>
          </a:p>
          <a:p>
            <a:pPr lvl="1">
              <a:lnSpc>
                <a:spcPct val="114000"/>
              </a:lnSpc>
              <a:spcAft>
                <a:spcPts val="1800"/>
              </a:spcAft>
            </a:pPr>
            <a:endParaRPr lang="en-US" sz="2200" dirty="0">
              <a:latin typeface="Source Sans Pro" panose="020B0503030403020204" pitchFamily="34" charset="0"/>
              <a:ea typeface="Source Sans Pro" panose="020B0503030403020204" pitchFamily="34" charset="0"/>
            </a:endParaRPr>
          </a:p>
          <a:p>
            <a:pPr marL="342900" indent="-342900">
              <a:lnSpc>
                <a:spcPct val="114000"/>
              </a:lnSpc>
              <a:spcAft>
                <a:spcPts val="1800"/>
              </a:spcAft>
              <a:buFont typeface="Arial" panose="020B0604020202020204" pitchFamily="34" charset="0"/>
              <a:buChar char="•"/>
            </a:pPr>
            <a:endParaRPr lang="en-US" sz="2200" dirty="0">
              <a:latin typeface="Source Sans Pro" panose="020B0503030403020204" pitchFamily="34" charset="0"/>
              <a:ea typeface="Source Sans Pro" panose="020B0503030403020204" pitchFamily="34" charset="0"/>
            </a:endParaRPr>
          </a:p>
          <a:p>
            <a:pPr>
              <a:lnSpc>
                <a:spcPct val="114000"/>
              </a:lnSpc>
              <a:spcAft>
                <a:spcPts val="1800"/>
              </a:spcAft>
            </a:pPr>
            <a:endParaRPr lang="en-US" sz="22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545033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009E027-C7D7-A353-513A-30AD71CBF2D4}"/>
              </a:ext>
              <a:ext uri="{C183D7F6-B498-43B3-948B-1728B52AA6E4}">
                <adec:decorative xmlns:adec="http://schemas.microsoft.com/office/drawing/2017/decorative" val="1"/>
              </a:ext>
            </a:extLst>
          </p:cNvPr>
          <p:cNvSpPr>
            <a:spLocks noGrp="1"/>
          </p:cNvSpPr>
          <p:nvPr>
            <p:ph type="dt" sz="half" idx="2"/>
          </p:nvPr>
        </p:nvSpPr>
        <p:spPr/>
        <p:txBody>
          <a:bodyPr/>
          <a:lstStyle/>
          <a:p>
            <a:r>
              <a:rPr lang="en-US"/>
              <a:t>OFM </a:t>
            </a:r>
            <a:fld id="{E87447C3-3344-4FBE-AA23-AD78C8E19ACA}" type="datetime1">
              <a:rPr lang="en-US" smtClean="0"/>
              <a:pPr/>
              <a:t>11/25/2024</a:t>
            </a:fld>
            <a:endParaRPr lang="en-US"/>
          </a:p>
        </p:txBody>
      </p:sp>
      <p:sp>
        <p:nvSpPr>
          <p:cNvPr id="4" name="Slide Number Placeholder 3">
            <a:extLst>
              <a:ext uri="{FF2B5EF4-FFF2-40B4-BE49-F238E27FC236}">
                <a16:creationId xmlns:a16="http://schemas.microsoft.com/office/drawing/2014/main" id="{62C1386F-745E-17B5-F755-C3C66198EF27}"/>
              </a:ext>
              <a:ext uri="{C183D7F6-B498-43B3-948B-1728B52AA6E4}">
                <adec:decorative xmlns:adec="http://schemas.microsoft.com/office/drawing/2017/decorative" val="1"/>
              </a:ext>
            </a:extLst>
          </p:cNvPr>
          <p:cNvSpPr>
            <a:spLocks noGrp="1"/>
          </p:cNvSpPr>
          <p:nvPr>
            <p:ph type="sldNum" sz="quarter" idx="4"/>
          </p:nvPr>
        </p:nvSpPr>
        <p:spPr/>
        <p:txBody>
          <a:bodyPr/>
          <a:lstStyle/>
          <a:p>
            <a:fld id="{675BEBA6-4A57-406D-B671-F270610AB5E4}" type="slidenum">
              <a:rPr lang="en-US" smtClean="0"/>
              <a:pPr/>
              <a:t>16</a:t>
            </a:fld>
            <a:endParaRPr lang="en-US"/>
          </a:p>
        </p:txBody>
      </p:sp>
      <p:sp>
        <p:nvSpPr>
          <p:cNvPr id="5" name="Text Placeholder 4">
            <a:extLst>
              <a:ext uri="{FF2B5EF4-FFF2-40B4-BE49-F238E27FC236}">
                <a16:creationId xmlns:a16="http://schemas.microsoft.com/office/drawing/2014/main" id="{9F5ACB25-D2D0-4D10-1E4D-E3BBF14041D9}"/>
              </a:ext>
            </a:extLst>
          </p:cNvPr>
          <p:cNvSpPr>
            <a:spLocks noGrp="1"/>
          </p:cNvSpPr>
          <p:nvPr>
            <p:ph type="title" idx="4294967295"/>
          </p:nvPr>
        </p:nvSpPr>
        <p:spPr>
          <a:xfrm>
            <a:off x="1371600" y="611188"/>
            <a:ext cx="9982200"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Tax Recovery JV</a:t>
            </a:r>
          </a:p>
        </p:txBody>
      </p:sp>
      <p:sp>
        <p:nvSpPr>
          <p:cNvPr id="7" name="TextBox 6">
            <a:extLst>
              <a:ext uri="{FF2B5EF4-FFF2-40B4-BE49-F238E27FC236}">
                <a16:creationId xmlns:a16="http://schemas.microsoft.com/office/drawing/2014/main" id="{FD7AD479-EFA0-B9C2-47A2-6A85C409EF2A}"/>
              </a:ext>
            </a:extLst>
          </p:cNvPr>
          <p:cNvSpPr txBox="1"/>
          <p:nvPr/>
        </p:nvSpPr>
        <p:spPr>
          <a:xfrm>
            <a:off x="1371600" y="1548656"/>
            <a:ext cx="8811062" cy="5456045"/>
          </a:xfrm>
          <a:prstGeom prst="rect">
            <a:avLst/>
          </a:prstGeom>
          <a:noFill/>
        </p:spPr>
        <p:txBody>
          <a:bodyPr wrap="square" lIns="182880" tIns="182880" rIns="182880" bIns="182880">
            <a:spAutoFit/>
          </a:bodyPr>
          <a:lstStyle/>
          <a:p>
            <a:pPr marL="342900" indent="-342900">
              <a:lnSpc>
                <a:spcPct val="114000"/>
              </a:lnSpc>
              <a:spcAft>
                <a:spcPts val="1800"/>
              </a:spcAft>
              <a:buFont typeface="Arial" panose="020B0604020202020204" pitchFamily="34" charset="0"/>
              <a:buChar char="•"/>
            </a:pPr>
            <a:r>
              <a:rPr lang="en-US" sz="2000" dirty="0">
                <a:latin typeface="Source Sans Pro" panose="020B0503030403020204" pitchFamily="34" charset="0"/>
                <a:ea typeface="Source Sans Pro" panose="020B0503030403020204" pitchFamily="34" charset="0"/>
              </a:rPr>
              <a:t>Account 035, TC 025 (1324V/7140) DR $15.30</a:t>
            </a:r>
          </a:p>
          <a:p>
            <a:pPr marL="342900" indent="-342900">
              <a:lnSpc>
                <a:spcPct val="114000"/>
              </a:lnSpc>
              <a:spcAft>
                <a:spcPts val="1800"/>
              </a:spcAft>
              <a:buFont typeface="Arial" panose="020B0604020202020204" pitchFamily="34" charset="0"/>
              <a:buChar char="•"/>
            </a:pPr>
            <a:r>
              <a:rPr lang="en-US" sz="2000" dirty="0">
                <a:latin typeface="Source Sans Pro" panose="020B0503030403020204" pitchFamily="34" charset="0"/>
                <a:ea typeface="Source Sans Pro" panose="020B0503030403020204" pitchFamily="34" charset="0"/>
              </a:rPr>
              <a:t>Operating, TC 670 (7140/6510) </a:t>
            </a:r>
            <a:r>
              <a:rPr lang="en-US" sz="2000" dirty="0" err="1">
                <a:latin typeface="Source Sans Pro" panose="020B0503030403020204" pitchFamily="34" charset="0"/>
                <a:ea typeface="Source Sans Pro" panose="020B0503030403020204" pitchFamily="34" charset="0"/>
              </a:rPr>
              <a:t>SubObject</a:t>
            </a:r>
            <a:r>
              <a:rPr lang="en-US" sz="2000" dirty="0">
                <a:latin typeface="Source Sans Pro" panose="020B0503030403020204" pitchFamily="34" charset="0"/>
                <a:ea typeface="Source Sans Pro" panose="020B0503030403020204" pitchFamily="34" charset="0"/>
              </a:rPr>
              <a:t> BA CR $12.40</a:t>
            </a:r>
          </a:p>
          <a:p>
            <a:pPr marL="342900" indent="-342900">
              <a:lnSpc>
                <a:spcPct val="114000"/>
              </a:lnSpc>
              <a:spcAft>
                <a:spcPts val="1800"/>
              </a:spcAft>
              <a:buFont typeface="Arial" panose="020B0604020202020204" pitchFamily="34" charset="0"/>
              <a:buChar char="•"/>
            </a:pPr>
            <a:r>
              <a:rPr lang="en-US" sz="2000" dirty="0">
                <a:latin typeface="Source Sans Pro" panose="020B0503030403020204" pitchFamily="34" charset="0"/>
                <a:ea typeface="Source Sans Pro" panose="020B0503030403020204" pitchFamily="34" charset="0"/>
              </a:rPr>
              <a:t>Operating, TC 670 (7140/6510) </a:t>
            </a:r>
            <a:r>
              <a:rPr lang="en-US" sz="2000" dirty="0" err="1">
                <a:latin typeface="Source Sans Pro" panose="020B0503030403020204" pitchFamily="34" charset="0"/>
                <a:ea typeface="Source Sans Pro" panose="020B0503030403020204" pitchFamily="34" charset="0"/>
              </a:rPr>
              <a:t>SubObject</a:t>
            </a:r>
            <a:r>
              <a:rPr lang="en-US" sz="2000" dirty="0">
                <a:latin typeface="Source Sans Pro" panose="020B0503030403020204" pitchFamily="34" charset="0"/>
                <a:ea typeface="Source Sans Pro" panose="020B0503030403020204" pitchFamily="34" charset="0"/>
              </a:rPr>
              <a:t> BH CR $2.90</a:t>
            </a:r>
          </a:p>
          <a:p>
            <a:pPr marL="800100" lvl="1" indent="-342900">
              <a:lnSpc>
                <a:spcPct val="114000"/>
              </a:lnSpc>
              <a:spcAft>
                <a:spcPts val="1800"/>
              </a:spcAft>
              <a:buFont typeface="Arial" panose="020B0604020202020204" pitchFamily="34" charset="0"/>
              <a:buChar char="•"/>
            </a:pPr>
            <a:r>
              <a:rPr lang="en-US" sz="2000" dirty="0">
                <a:latin typeface="Source Sans Pro" panose="020B0503030403020204" pitchFamily="34" charset="0"/>
                <a:ea typeface="Source Sans Pro" panose="020B0503030403020204" pitchFamily="34" charset="0"/>
              </a:rPr>
              <a:t>Interfund (IFT) JV: Do NOT send to OST!</a:t>
            </a:r>
          </a:p>
          <a:p>
            <a:pPr marL="800100" lvl="1" indent="-342900">
              <a:lnSpc>
                <a:spcPct val="114000"/>
              </a:lnSpc>
              <a:spcAft>
                <a:spcPts val="1800"/>
              </a:spcAft>
              <a:buFont typeface="Arial" panose="020B0604020202020204" pitchFamily="34" charset="0"/>
              <a:buChar char="•"/>
            </a:pPr>
            <a:endParaRPr lang="en-US" sz="2000" dirty="0">
              <a:latin typeface="Source Sans Pro" panose="020B0503030403020204" pitchFamily="34" charset="0"/>
              <a:ea typeface="Source Sans Pro" panose="020B0503030403020204" pitchFamily="34" charset="0"/>
            </a:endParaRPr>
          </a:p>
          <a:p>
            <a:pPr marL="342900" indent="-342900">
              <a:lnSpc>
                <a:spcPct val="114000"/>
              </a:lnSpc>
              <a:spcAft>
                <a:spcPts val="1800"/>
              </a:spcAft>
              <a:buFont typeface="Arial" panose="020B0604020202020204" pitchFamily="34" charset="0"/>
              <a:buChar char="•"/>
            </a:pPr>
            <a:r>
              <a:rPr lang="en-US" sz="2000" b="1" dirty="0">
                <a:latin typeface="Source Sans Pro" panose="020B0503030403020204" pitchFamily="34" charset="0"/>
                <a:ea typeface="Source Sans Pro" panose="020B0503030403020204" pitchFamily="34" charset="0"/>
              </a:rPr>
              <a:t>Basically, we are carrying a receivable in 035 until we get the tax refund.</a:t>
            </a:r>
          </a:p>
          <a:p>
            <a:pPr lvl="1">
              <a:lnSpc>
                <a:spcPct val="114000"/>
              </a:lnSpc>
              <a:spcAft>
                <a:spcPts val="1800"/>
              </a:spcAft>
            </a:pPr>
            <a:endParaRPr lang="en-US" sz="2200" dirty="0">
              <a:latin typeface="Source Sans Pro" panose="020B0503030403020204" pitchFamily="34" charset="0"/>
              <a:ea typeface="Source Sans Pro" panose="020B0503030403020204" pitchFamily="34" charset="0"/>
            </a:endParaRPr>
          </a:p>
          <a:p>
            <a:pPr marL="342900" indent="-342900">
              <a:lnSpc>
                <a:spcPct val="114000"/>
              </a:lnSpc>
              <a:spcAft>
                <a:spcPts val="1800"/>
              </a:spcAft>
              <a:buFont typeface="Arial" panose="020B0604020202020204" pitchFamily="34" charset="0"/>
              <a:buChar char="•"/>
            </a:pPr>
            <a:endParaRPr lang="en-US" sz="2200" dirty="0">
              <a:latin typeface="Source Sans Pro" panose="020B0503030403020204" pitchFamily="34" charset="0"/>
              <a:ea typeface="Source Sans Pro" panose="020B0503030403020204" pitchFamily="34" charset="0"/>
            </a:endParaRPr>
          </a:p>
          <a:p>
            <a:pPr>
              <a:lnSpc>
                <a:spcPct val="114000"/>
              </a:lnSpc>
              <a:spcAft>
                <a:spcPts val="1800"/>
              </a:spcAft>
            </a:pPr>
            <a:endParaRPr lang="en-US" sz="22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402377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009E027-C7D7-A353-513A-30AD71CBF2D4}"/>
              </a:ext>
              <a:ext uri="{C183D7F6-B498-43B3-948B-1728B52AA6E4}">
                <adec:decorative xmlns:adec="http://schemas.microsoft.com/office/drawing/2017/decorative" val="1"/>
              </a:ext>
            </a:extLst>
          </p:cNvPr>
          <p:cNvSpPr>
            <a:spLocks noGrp="1"/>
          </p:cNvSpPr>
          <p:nvPr>
            <p:ph type="dt" sz="half" idx="2"/>
          </p:nvPr>
        </p:nvSpPr>
        <p:spPr/>
        <p:txBody>
          <a:bodyPr/>
          <a:lstStyle/>
          <a:p>
            <a:r>
              <a:rPr lang="en-US"/>
              <a:t>OFM </a:t>
            </a:r>
            <a:fld id="{E87447C3-3344-4FBE-AA23-AD78C8E19ACA}" type="datetime1">
              <a:rPr lang="en-US" smtClean="0"/>
              <a:pPr/>
              <a:t>11/25/2024</a:t>
            </a:fld>
            <a:endParaRPr lang="en-US"/>
          </a:p>
        </p:txBody>
      </p:sp>
      <p:sp>
        <p:nvSpPr>
          <p:cNvPr id="4" name="Slide Number Placeholder 3">
            <a:extLst>
              <a:ext uri="{FF2B5EF4-FFF2-40B4-BE49-F238E27FC236}">
                <a16:creationId xmlns:a16="http://schemas.microsoft.com/office/drawing/2014/main" id="{62C1386F-745E-17B5-F755-C3C66198EF27}"/>
              </a:ext>
              <a:ext uri="{C183D7F6-B498-43B3-948B-1728B52AA6E4}">
                <adec:decorative xmlns:adec="http://schemas.microsoft.com/office/drawing/2017/decorative" val="1"/>
              </a:ext>
            </a:extLst>
          </p:cNvPr>
          <p:cNvSpPr>
            <a:spLocks noGrp="1"/>
          </p:cNvSpPr>
          <p:nvPr>
            <p:ph type="sldNum" sz="quarter" idx="4"/>
          </p:nvPr>
        </p:nvSpPr>
        <p:spPr/>
        <p:txBody>
          <a:bodyPr/>
          <a:lstStyle/>
          <a:p>
            <a:fld id="{675BEBA6-4A57-406D-B671-F270610AB5E4}" type="slidenum">
              <a:rPr lang="en-US" smtClean="0"/>
              <a:pPr/>
              <a:t>17</a:t>
            </a:fld>
            <a:endParaRPr lang="en-US"/>
          </a:p>
        </p:txBody>
      </p:sp>
      <p:sp>
        <p:nvSpPr>
          <p:cNvPr id="5" name="Text Placeholder 4">
            <a:extLst>
              <a:ext uri="{FF2B5EF4-FFF2-40B4-BE49-F238E27FC236}">
                <a16:creationId xmlns:a16="http://schemas.microsoft.com/office/drawing/2014/main" id="{9F5ACB25-D2D0-4D10-1E4D-E3BBF14041D9}"/>
              </a:ext>
            </a:extLst>
          </p:cNvPr>
          <p:cNvSpPr>
            <a:spLocks noGrp="1"/>
          </p:cNvSpPr>
          <p:nvPr>
            <p:ph type="title" idx="4294967295"/>
          </p:nvPr>
        </p:nvSpPr>
        <p:spPr>
          <a:xfrm>
            <a:off x="1371600" y="611188"/>
            <a:ext cx="9982200"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Employee Repayment</a:t>
            </a:r>
          </a:p>
        </p:txBody>
      </p:sp>
      <p:sp>
        <p:nvSpPr>
          <p:cNvPr id="7" name="TextBox 6">
            <a:extLst>
              <a:ext uri="{FF2B5EF4-FFF2-40B4-BE49-F238E27FC236}">
                <a16:creationId xmlns:a16="http://schemas.microsoft.com/office/drawing/2014/main" id="{FD7AD479-EFA0-B9C2-47A2-6A85C409EF2A}"/>
              </a:ext>
            </a:extLst>
          </p:cNvPr>
          <p:cNvSpPr txBox="1"/>
          <p:nvPr/>
        </p:nvSpPr>
        <p:spPr>
          <a:xfrm>
            <a:off x="1371600" y="1548656"/>
            <a:ext cx="8811062" cy="3690562"/>
          </a:xfrm>
          <a:prstGeom prst="rect">
            <a:avLst/>
          </a:prstGeom>
          <a:noFill/>
        </p:spPr>
        <p:txBody>
          <a:bodyPr wrap="square" lIns="182880" tIns="182880" rIns="182880" bIns="182880">
            <a:spAutoFit/>
          </a:bodyPr>
          <a:lstStyle/>
          <a:p>
            <a:pPr marL="342900" indent="-342900">
              <a:lnSpc>
                <a:spcPct val="114000"/>
              </a:lnSpc>
              <a:spcAft>
                <a:spcPts val="1800"/>
              </a:spcAft>
              <a:buFont typeface="Arial" panose="020B0604020202020204" pitchFamily="34" charset="0"/>
              <a:buChar char="•"/>
            </a:pPr>
            <a:r>
              <a:rPr lang="en-US" sz="2400" dirty="0">
                <a:latin typeface="Source Sans Pro" panose="020B0503030403020204" pitchFamily="34" charset="0"/>
                <a:ea typeface="Source Sans Pro" panose="020B0503030403020204" pitchFamily="34" charset="0"/>
              </a:rPr>
              <a:t>As the employee makes payments, it will accrue as a credit in Account 035, GL 1324</a:t>
            </a:r>
          </a:p>
          <a:p>
            <a:pPr marL="800100" lvl="1" indent="-342900">
              <a:lnSpc>
                <a:spcPct val="114000"/>
              </a:lnSpc>
              <a:spcAft>
                <a:spcPts val="1800"/>
              </a:spcAft>
              <a:buFont typeface="Arial" panose="020B0604020202020204" pitchFamily="34" charset="0"/>
              <a:buChar char="•"/>
            </a:pPr>
            <a:r>
              <a:rPr lang="en-US" sz="2400" b="1" dirty="0">
                <a:latin typeface="Source Sans Pro" panose="020B0503030403020204" pitchFamily="34" charset="0"/>
                <a:ea typeface="Source Sans Pro" panose="020B0503030403020204" pitchFamily="34" charset="0"/>
              </a:rPr>
              <a:t>No additional JV is necessary </a:t>
            </a:r>
            <a:r>
              <a:rPr lang="en-US" sz="2400" dirty="0">
                <a:latin typeface="Source Sans Pro" panose="020B0503030403020204" pitchFamily="34" charset="0"/>
                <a:ea typeface="Source Sans Pro" panose="020B0503030403020204" pitchFamily="34" charset="0"/>
              </a:rPr>
              <a:t>for the net pay collection. </a:t>
            </a:r>
          </a:p>
          <a:p>
            <a:pPr lvl="1">
              <a:lnSpc>
                <a:spcPct val="114000"/>
              </a:lnSpc>
              <a:spcAft>
                <a:spcPts val="1800"/>
              </a:spcAft>
            </a:pPr>
            <a:endParaRPr lang="en-US" sz="2200" dirty="0">
              <a:latin typeface="Source Sans Pro" panose="020B0503030403020204" pitchFamily="34" charset="0"/>
              <a:ea typeface="Source Sans Pro" panose="020B0503030403020204" pitchFamily="34" charset="0"/>
            </a:endParaRPr>
          </a:p>
          <a:p>
            <a:pPr marL="342900" indent="-342900">
              <a:lnSpc>
                <a:spcPct val="114000"/>
              </a:lnSpc>
              <a:spcAft>
                <a:spcPts val="1800"/>
              </a:spcAft>
              <a:buFont typeface="Arial" panose="020B0604020202020204" pitchFamily="34" charset="0"/>
              <a:buChar char="•"/>
            </a:pPr>
            <a:endParaRPr lang="en-US" sz="2200" dirty="0">
              <a:latin typeface="Source Sans Pro" panose="020B0503030403020204" pitchFamily="34" charset="0"/>
              <a:ea typeface="Source Sans Pro" panose="020B0503030403020204" pitchFamily="34" charset="0"/>
            </a:endParaRPr>
          </a:p>
          <a:p>
            <a:pPr>
              <a:lnSpc>
                <a:spcPct val="114000"/>
              </a:lnSpc>
              <a:spcAft>
                <a:spcPts val="1800"/>
              </a:spcAft>
            </a:pPr>
            <a:endParaRPr lang="en-US" sz="22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840730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009E027-C7D7-A353-513A-30AD71CBF2D4}"/>
              </a:ext>
              <a:ext uri="{C183D7F6-B498-43B3-948B-1728B52AA6E4}">
                <adec:decorative xmlns:adec="http://schemas.microsoft.com/office/drawing/2017/decorative" val="1"/>
              </a:ext>
            </a:extLst>
          </p:cNvPr>
          <p:cNvSpPr>
            <a:spLocks noGrp="1"/>
          </p:cNvSpPr>
          <p:nvPr>
            <p:ph type="dt" sz="half" idx="2"/>
          </p:nvPr>
        </p:nvSpPr>
        <p:spPr/>
        <p:txBody>
          <a:bodyPr/>
          <a:lstStyle/>
          <a:p>
            <a:r>
              <a:rPr lang="en-US"/>
              <a:t>OFM </a:t>
            </a:r>
            <a:fld id="{E87447C3-3344-4FBE-AA23-AD78C8E19ACA}" type="datetime1">
              <a:rPr lang="en-US" smtClean="0"/>
              <a:pPr/>
              <a:t>11/25/2024</a:t>
            </a:fld>
            <a:endParaRPr lang="en-US"/>
          </a:p>
        </p:txBody>
      </p:sp>
      <p:sp>
        <p:nvSpPr>
          <p:cNvPr id="4" name="Slide Number Placeholder 3">
            <a:extLst>
              <a:ext uri="{FF2B5EF4-FFF2-40B4-BE49-F238E27FC236}">
                <a16:creationId xmlns:a16="http://schemas.microsoft.com/office/drawing/2014/main" id="{62C1386F-745E-17B5-F755-C3C66198EF27}"/>
              </a:ext>
              <a:ext uri="{C183D7F6-B498-43B3-948B-1728B52AA6E4}">
                <adec:decorative xmlns:adec="http://schemas.microsoft.com/office/drawing/2017/decorative" val="1"/>
              </a:ext>
            </a:extLst>
          </p:cNvPr>
          <p:cNvSpPr>
            <a:spLocks noGrp="1"/>
          </p:cNvSpPr>
          <p:nvPr>
            <p:ph type="sldNum" sz="quarter" idx="4"/>
          </p:nvPr>
        </p:nvSpPr>
        <p:spPr/>
        <p:txBody>
          <a:bodyPr/>
          <a:lstStyle/>
          <a:p>
            <a:fld id="{675BEBA6-4A57-406D-B671-F270610AB5E4}" type="slidenum">
              <a:rPr lang="en-US" smtClean="0"/>
              <a:pPr/>
              <a:t>18</a:t>
            </a:fld>
            <a:endParaRPr lang="en-US"/>
          </a:p>
        </p:txBody>
      </p:sp>
      <p:sp>
        <p:nvSpPr>
          <p:cNvPr id="5" name="Text Placeholder 4">
            <a:extLst>
              <a:ext uri="{FF2B5EF4-FFF2-40B4-BE49-F238E27FC236}">
                <a16:creationId xmlns:a16="http://schemas.microsoft.com/office/drawing/2014/main" id="{9F5ACB25-D2D0-4D10-1E4D-E3BBF14041D9}"/>
              </a:ext>
            </a:extLst>
          </p:cNvPr>
          <p:cNvSpPr>
            <a:spLocks noGrp="1"/>
          </p:cNvSpPr>
          <p:nvPr>
            <p:ph type="title" idx="4294967295"/>
          </p:nvPr>
        </p:nvSpPr>
        <p:spPr>
          <a:xfrm>
            <a:off x="1371600" y="611188"/>
            <a:ext cx="9982200"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Employee is Done Paying</a:t>
            </a:r>
          </a:p>
        </p:txBody>
      </p:sp>
      <p:sp>
        <p:nvSpPr>
          <p:cNvPr id="7" name="TextBox 6">
            <a:extLst>
              <a:ext uri="{FF2B5EF4-FFF2-40B4-BE49-F238E27FC236}">
                <a16:creationId xmlns:a16="http://schemas.microsoft.com/office/drawing/2014/main" id="{FD7AD479-EFA0-B9C2-47A2-6A85C409EF2A}"/>
              </a:ext>
            </a:extLst>
          </p:cNvPr>
          <p:cNvSpPr txBox="1"/>
          <p:nvPr/>
        </p:nvSpPr>
        <p:spPr>
          <a:xfrm>
            <a:off x="1371600" y="1548656"/>
            <a:ext cx="8811062" cy="6488123"/>
          </a:xfrm>
          <a:prstGeom prst="rect">
            <a:avLst/>
          </a:prstGeom>
          <a:noFill/>
        </p:spPr>
        <p:txBody>
          <a:bodyPr wrap="square" lIns="182880" tIns="182880" rIns="182880" bIns="182880">
            <a:spAutoFit/>
          </a:bodyPr>
          <a:lstStyle/>
          <a:p>
            <a:pPr marL="342900" indent="-342900">
              <a:lnSpc>
                <a:spcPct val="114000"/>
              </a:lnSpc>
              <a:spcAft>
                <a:spcPts val="1800"/>
              </a:spcAft>
              <a:buFont typeface="Arial" panose="020B0604020202020204" pitchFamily="34" charset="0"/>
              <a:buChar char="•"/>
            </a:pPr>
            <a:r>
              <a:rPr lang="en-US" sz="2400" dirty="0">
                <a:latin typeface="Source Sans Pro" panose="020B0503030403020204" pitchFamily="34" charset="0"/>
                <a:ea typeface="Source Sans Pro" panose="020B0503030403020204" pitchFamily="34" charset="0"/>
              </a:rPr>
              <a:t>After the employee is done paying, we have $15.30 + $15.30 = $30.60 left as a receivable in Account 035, GL 1324</a:t>
            </a:r>
          </a:p>
          <a:p>
            <a:pPr marL="800100" lvl="1" indent="-342900">
              <a:lnSpc>
                <a:spcPct val="114000"/>
              </a:lnSpc>
              <a:spcAft>
                <a:spcPts val="1800"/>
              </a:spcAft>
              <a:buFont typeface="Arial" panose="020B0604020202020204" pitchFamily="34" charset="0"/>
              <a:buChar char="•"/>
            </a:pPr>
            <a:r>
              <a:rPr lang="en-US" sz="2400" dirty="0">
                <a:latin typeface="Source Sans Pro" panose="020B0503030403020204" pitchFamily="34" charset="0"/>
                <a:ea typeface="Source Sans Pro" panose="020B0503030403020204" pitchFamily="34" charset="0"/>
              </a:rPr>
              <a:t>This is the money we get from the Feds.</a:t>
            </a:r>
          </a:p>
          <a:p>
            <a:pPr marL="800100" lvl="1" indent="-342900">
              <a:lnSpc>
                <a:spcPct val="114000"/>
              </a:lnSpc>
              <a:spcAft>
                <a:spcPts val="1800"/>
              </a:spcAft>
              <a:buFont typeface="Arial" panose="020B0604020202020204" pitchFamily="34" charset="0"/>
              <a:buChar char="•"/>
            </a:pPr>
            <a:r>
              <a:rPr lang="en-US" sz="2400" dirty="0">
                <a:latin typeface="Source Sans Pro" panose="020B0503030403020204" pitchFamily="34" charset="0"/>
                <a:ea typeface="Source Sans Pro" panose="020B0503030403020204" pitchFamily="34" charset="0"/>
              </a:rPr>
              <a:t>We must file a tax return to get it.</a:t>
            </a:r>
          </a:p>
          <a:p>
            <a:pPr marL="800100" lvl="1" indent="-342900">
              <a:lnSpc>
                <a:spcPct val="114000"/>
              </a:lnSpc>
              <a:spcAft>
                <a:spcPts val="1800"/>
              </a:spcAft>
              <a:buFont typeface="Arial" panose="020B0604020202020204" pitchFamily="34" charset="0"/>
              <a:buChar char="•"/>
            </a:pPr>
            <a:r>
              <a:rPr lang="en-US" sz="2400" dirty="0">
                <a:latin typeface="Source Sans Pro" panose="020B0503030403020204" pitchFamily="34" charset="0"/>
                <a:ea typeface="Source Sans Pro" panose="020B0503030403020204" pitchFamily="34" charset="0"/>
              </a:rPr>
              <a:t>We </a:t>
            </a:r>
            <a:r>
              <a:rPr lang="en-US" sz="2400" b="1" i="1" dirty="0">
                <a:latin typeface="Source Sans Pro" panose="020B0503030403020204" pitchFamily="34" charset="0"/>
                <a:ea typeface="Source Sans Pro" panose="020B0503030403020204" pitchFamily="34" charset="0"/>
              </a:rPr>
              <a:t>shouldn’t</a:t>
            </a:r>
            <a:r>
              <a:rPr lang="en-US" sz="2400" dirty="0">
                <a:latin typeface="Source Sans Pro" panose="020B0503030403020204" pitchFamily="34" charset="0"/>
                <a:ea typeface="Source Sans Pro" panose="020B0503030403020204" pitchFamily="34" charset="0"/>
              </a:rPr>
              <a:t> file frequent amended returns if we can avoid it.</a:t>
            </a:r>
          </a:p>
          <a:p>
            <a:pPr marL="800100" lvl="1" indent="-342900">
              <a:lnSpc>
                <a:spcPct val="114000"/>
              </a:lnSpc>
              <a:spcAft>
                <a:spcPts val="1800"/>
              </a:spcAft>
              <a:buFont typeface="Arial" panose="020B0604020202020204" pitchFamily="34" charset="0"/>
              <a:buChar char="•"/>
            </a:pPr>
            <a:r>
              <a:rPr lang="en-US" sz="2400" dirty="0">
                <a:latin typeface="Source Sans Pro" panose="020B0503030403020204" pitchFamily="34" charset="0"/>
                <a:ea typeface="Source Sans Pro" panose="020B0503030403020204" pitchFamily="34" charset="0"/>
              </a:rPr>
              <a:t>We </a:t>
            </a:r>
            <a:r>
              <a:rPr lang="en-US" sz="2400" b="1" i="1" dirty="0">
                <a:latin typeface="Source Sans Pro" panose="020B0503030403020204" pitchFamily="34" charset="0"/>
                <a:ea typeface="Source Sans Pro" panose="020B0503030403020204" pitchFamily="34" charset="0"/>
              </a:rPr>
              <a:t>should </a:t>
            </a:r>
            <a:r>
              <a:rPr lang="en-US" sz="2400" dirty="0">
                <a:latin typeface="Source Sans Pro" panose="020B0503030403020204" pitchFamily="34" charset="0"/>
                <a:ea typeface="Source Sans Pro" panose="020B0503030403020204" pitchFamily="34" charset="0"/>
              </a:rPr>
              <a:t>file the tax return once the employee has repaid in full, or at reasonably infrequent intervals (annually). </a:t>
            </a:r>
          </a:p>
          <a:p>
            <a:pPr lvl="1">
              <a:lnSpc>
                <a:spcPct val="114000"/>
              </a:lnSpc>
              <a:spcAft>
                <a:spcPts val="1800"/>
              </a:spcAft>
            </a:pPr>
            <a:endParaRPr lang="en-US" sz="2200" dirty="0">
              <a:latin typeface="Source Sans Pro" panose="020B0503030403020204" pitchFamily="34" charset="0"/>
              <a:ea typeface="Source Sans Pro" panose="020B0503030403020204" pitchFamily="34" charset="0"/>
            </a:endParaRPr>
          </a:p>
          <a:p>
            <a:pPr marL="342900" indent="-342900">
              <a:lnSpc>
                <a:spcPct val="114000"/>
              </a:lnSpc>
              <a:spcAft>
                <a:spcPts val="1800"/>
              </a:spcAft>
              <a:buFont typeface="Arial" panose="020B0604020202020204" pitchFamily="34" charset="0"/>
              <a:buChar char="•"/>
            </a:pPr>
            <a:endParaRPr lang="en-US" sz="2200" dirty="0">
              <a:latin typeface="Source Sans Pro" panose="020B0503030403020204" pitchFamily="34" charset="0"/>
              <a:ea typeface="Source Sans Pro" panose="020B0503030403020204" pitchFamily="34" charset="0"/>
            </a:endParaRPr>
          </a:p>
          <a:p>
            <a:pPr>
              <a:lnSpc>
                <a:spcPct val="114000"/>
              </a:lnSpc>
              <a:spcAft>
                <a:spcPts val="1800"/>
              </a:spcAft>
            </a:pPr>
            <a:endParaRPr lang="en-US" sz="22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992476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009E027-C7D7-A353-513A-30AD71CBF2D4}"/>
              </a:ext>
              <a:ext uri="{C183D7F6-B498-43B3-948B-1728B52AA6E4}">
                <adec:decorative xmlns:adec="http://schemas.microsoft.com/office/drawing/2017/decorative" val="1"/>
              </a:ext>
            </a:extLst>
          </p:cNvPr>
          <p:cNvSpPr>
            <a:spLocks noGrp="1"/>
          </p:cNvSpPr>
          <p:nvPr>
            <p:ph type="dt" sz="half" idx="2"/>
          </p:nvPr>
        </p:nvSpPr>
        <p:spPr/>
        <p:txBody>
          <a:bodyPr/>
          <a:lstStyle/>
          <a:p>
            <a:r>
              <a:rPr lang="en-US"/>
              <a:t>OFM </a:t>
            </a:r>
            <a:fld id="{E87447C3-3344-4FBE-AA23-AD78C8E19ACA}" type="datetime1">
              <a:rPr lang="en-US" smtClean="0"/>
              <a:pPr/>
              <a:t>11/25/2024</a:t>
            </a:fld>
            <a:endParaRPr lang="en-US"/>
          </a:p>
        </p:txBody>
      </p:sp>
      <p:sp>
        <p:nvSpPr>
          <p:cNvPr id="4" name="Slide Number Placeholder 3">
            <a:extLst>
              <a:ext uri="{FF2B5EF4-FFF2-40B4-BE49-F238E27FC236}">
                <a16:creationId xmlns:a16="http://schemas.microsoft.com/office/drawing/2014/main" id="{62C1386F-745E-17B5-F755-C3C66198EF27}"/>
              </a:ext>
              <a:ext uri="{C183D7F6-B498-43B3-948B-1728B52AA6E4}">
                <adec:decorative xmlns:adec="http://schemas.microsoft.com/office/drawing/2017/decorative" val="1"/>
              </a:ext>
            </a:extLst>
          </p:cNvPr>
          <p:cNvSpPr>
            <a:spLocks noGrp="1"/>
          </p:cNvSpPr>
          <p:nvPr>
            <p:ph type="sldNum" sz="quarter" idx="4"/>
          </p:nvPr>
        </p:nvSpPr>
        <p:spPr/>
        <p:txBody>
          <a:bodyPr/>
          <a:lstStyle/>
          <a:p>
            <a:fld id="{675BEBA6-4A57-406D-B671-F270610AB5E4}" type="slidenum">
              <a:rPr lang="en-US" smtClean="0"/>
              <a:pPr/>
              <a:t>19</a:t>
            </a:fld>
            <a:endParaRPr lang="en-US"/>
          </a:p>
        </p:txBody>
      </p:sp>
      <p:sp>
        <p:nvSpPr>
          <p:cNvPr id="5" name="Text Placeholder 4">
            <a:extLst>
              <a:ext uri="{FF2B5EF4-FFF2-40B4-BE49-F238E27FC236}">
                <a16:creationId xmlns:a16="http://schemas.microsoft.com/office/drawing/2014/main" id="{9F5ACB25-D2D0-4D10-1E4D-E3BBF14041D9}"/>
              </a:ext>
            </a:extLst>
          </p:cNvPr>
          <p:cNvSpPr>
            <a:spLocks noGrp="1"/>
          </p:cNvSpPr>
          <p:nvPr>
            <p:ph type="title" idx="4294967295"/>
          </p:nvPr>
        </p:nvSpPr>
        <p:spPr>
          <a:xfrm>
            <a:off x="1371600" y="611188"/>
            <a:ext cx="9982200"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Year to Date Corrections</a:t>
            </a:r>
          </a:p>
        </p:txBody>
      </p:sp>
      <p:sp>
        <p:nvSpPr>
          <p:cNvPr id="7" name="TextBox 6">
            <a:extLst>
              <a:ext uri="{FF2B5EF4-FFF2-40B4-BE49-F238E27FC236}">
                <a16:creationId xmlns:a16="http://schemas.microsoft.com/office/drawing/2014/main" id="{FD7AD479-EFA0-B9C2-47A2-6A85C409EF2A}"/>
              </a:ext>
            </a:extLst>
          </p:cNvPr>
          <p:cNvSpPr txBox="1"/>
          <p:nvPr/>
        </p:nvSpPr>
        <p:spPr>
          <a:xfrm>
            <a:off x="1371600" y="1548656"/>
            <a:ext cx="8811062" cy="5996963"/>
          </a:xfrm>
          <a:prstGeom prst="rect">
            <a:avLst/>
          </a:prstGeom>
          <a:noFill/>
        </p:spPr>
        <p:txBody>
          <a:bodyPr wrap="square" lIns="182880" tIns="182880" rIns="182880" bIns="182880">
            <a:spAutoFit/>
          </a:bodyPr>
          <a:lstStyle/>
          <a:p>
            <a:pPr marL="342900" indent="-342900">
              <a:lnSpc>
                <a:spcPct val="114000"/>
              </a:lnSpc>
              <a:spcAft>
                <a:spcPts val="1800"/>
              </a:spcAft>
              <a:buFont typeface="Arial" panose="020B0604020202020204" pitchFamily="34" charset="0"/>
              <a:buChar char="•"/>
            </a:pPr>
            <a:r>
              <a:rPr lang="en-US" sz="2400" dirty="0">
                <a:latin typeface="Source Sans Pro" panose="020B0503030403020204" pitchFamily="34" charset="0"/>
                <a:ea typeface="Source Sans Pro" panose="020B0503030403020204" pitchFamily="34" charset="0"/>
              </a:rPr>
              <a:t>Once the employee has paid the agency back in 2025:</a:t>
            </a:r>
          </a:p>
          <a:p>
            <a:pPr marL="800100" lvl="1" indent="-342900">
              <a:lnSpc>
                <a:spcPct val="114000"/>
              </a:lnSpc>
              <a:spcAft>
                <a:spcPts val="1800"/>
              </a:spcAft>
              <a:buFont typeface="Arial" panose="020B0604020202020204" pitchFamily="34" charset="0"/>
              <a:buChar char="•"/>
            </a:pPr>
            <a:r>
              <a:rPr lang="en-US" sz="2400" dirty="0">
                <a:latin typeface="Source Sans Pro" panose="020B0503030403020204" pitchFamily="34" charset="0"/>
                <a:ea typeface="Source Sans Pro" panose="020B0503030403020204" pitchFamily="34" charset="0"/>
              </a:rPr>
              <a:t>Make adjustments to:</a:t>
            </a:r>
          </a:p>
          <a:p>
            <a:pPr marL="1257300" lvl="2" indent="-342900">
              <a:lnSpc>
                <a:spcPct val="114000"/>
              </a:lnSpc>
              <a:spcAft>
                <a:spcPts val="1800"/>
              </a:spcAft>
              <a:buFont typeface="Arial" panose="020B0604020202020204" pitchFamily="34" charset="0"/>
              <a:buChar char="•"/>
            </a:pPr>
            <a:r>
              <a:rPr lang="en-US" sz="2400" dirty="0">
                <a:latin typeface="Source Sans Pro" panose="020B0503030403020204" pitchFamily="34" charset="0"/>
                <a:ea typeface="Source Sans Pro" panose="020B0503030403020204" pitchFamily="34" charset="0"/>
              </a:rPr>
              <a:t>Employee (EE) OASI/Med Taxable Wages and Tax</a:t>
            </a:r>
          </a:p>
          <a:p>
            <a:pPr marL="1257300" lvl="2" indent="-342900">
              <a:lnSpc>
                <a:spcPct val="114000"/>
              </a:lnSpc>
              <a:spcAft>
                <a:spcPts val="1800"/>
              </a:spcAft>
              <a:buFont typeface="Arial" panose="020B0604020202020204" pitchFamily="34" charset="0"/>
              <a:buChar char="•"/>
            </a:pPr>
            <a:r>
              <a:rPr lang="en-US" sz="2400" dirty="0">
                <a:latin typeface="Source Sans Pro" panose="020B0503030403020204" pitchFamily="34" charset="0"/>
                <a:ea typeface="Source Sans Pro" panose="020B0503030403020204" pitchFamily="34" charset="0"/>
              </a:rPr>
              <a:t>Employer (ER) OASI/Med Taxable Wages and Tax</a:t>
            </a:r>
          </a:p>
          <a:p>
            <a:pPr marL="1257300" lvl="2" indent="-342900">
              <a:lnSpc>
                <a:spcPct val="114000"/>
              </a:lnSpc>
              <a:spcAft>
                <a:spcPts val="1800"/>
              </a:spcAft>
              <a:buFont typeface="Arial" panose="020B0604020202020204" pitchFamily="34" charset="0"/>
              <a:buChar char="•"/>
            </a:pPr>
            <a:r>
              <a:rPr lang="en-US" sz="2400" dirty="0">
                <a:latin typeface="Source Sans Pro" panose="020B0503030403020204" pitchFamily="34" charset="0"/>
                <a:ea typeface="Source Sans Pro" panose="020B0503030403020204" pitchFamily="34" charset="0"/>
              </a:rPr>
              <a:t>Per the IRS, we don’t change 2025 FIT </a:t>
            </a:r>
            <a:r>
              <a:rPr lang="en-US" sz="2400" i="1" dirty="0">
                <a:latin typeface="Source Sans Pro" panose="020B0503030403020204" pitchFamily="34" charset="0"/>
                <a:ea typeface="Source Sans Pro" panose="020B0503030403020204" pitchFamily="34" charset="0"/>
              </a:rPr>
              <a:t>at all</a:t>
            </a:r>
            <a:r>
              <a:rPr lang="en-US" sz="2400" dirty="0">
                <a:latin typeface="Source Sans Pro" panose="020B0503030403020204" pitchFamily="34" charset="0"/>
                <a:ea typeface="Source Sans Pro" panose="020B0503030403020204" pitchFamily="34" charset="0"/>
              </a:rPr>
              <a:t>. </a:t>
            </a:r>
          </a:p>
          <a:p>
            <a:pPr marL="1714500" lvl="3" indent="-342900">
              <a:lnSpc>
                <a:spcPct val="114000"/>
              </a:lnSpc>
              <a:spcAft>
                <a:spcPts val="1800"/>
              </a:spcAft>
              <a:buFont typeface="Arial" panose="020B0604020202020204" pitchFamily="34" charset="0"/>
              <a:buChar char="•"/>
            </a:pPr>
            <a:r>
              <a:rPr lang="en-US" sz="2200" dirty="0">
                <a:latin typeface="Source Sans Pro" panose="020B0503030403020204" pitchFamily="34" charset="0"/>
                <a:ea typeface="Source Sans Pro" panose="020B0503030403020204" pitchFamily="34" charset="0"/>
              </a:rPr>
              <a:t>If the employee has questions regarding how a repayment of a prior year overpayment will affect their current year tax filing, they should consult a tax advisor.</a:t>
            </a:r>
          </a:p>
          <a:p>
            <a:pPr marL="342900" indent="-342900">
              <a:lnSpc>
                <a:spcPct val="114000"/>
              </a:lnSpc>
              <a:spcAft>
                <a:spcPts val="1800"/>
              </a:spcAft>
              <a:buFont typeface="Arial" panose="020B0604020202020204" pitchFamily="34" charset="0"/>
              <a:buChar char="•"/>
            </a:pPr>
            <a:endParaRPr lang="en-US" sz="2200" dirty="0">
              <a:latin typeface="Source Sans Pro" panose="020B0503030403020204" pitchFamily="34" charset="0"/>
              <a:ea typeface="Source Sans Pro" panose="020B0503030403020204" pitchFamily="34" charset="0"/>
            </a:endParaRPr>
          </a:p>
          <a:p>
            <a:pPr>
              <a:lnSpc>
                <a:spcPct val="114000"/>
              </a:lnSpc>
              <a:spcAft>
                <a:spcPts val="1800"/>
              </a:spcAft>
            </a:pPr>
            <a:endParaRPr lang="en-US" sz="22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4271024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5B1EF0-FD44-510B-64CE-26F218C802CA}"/>
              </a:ext>
              <a:ext uri="{C183D7F6-B498-43B3-948B-1728B52AA6E4}">
                <adec:decorative xmlns:adec="http://schemas.microsoft.com/office/drawing/2017/decorative" val="1"/>
              </a:ext>
            </a:extLst>
          </p:cNvPr>
          <p:cNvPicPr>
            <a:picLocks noChangeAspect="1"/>
          </p:cNvPicPr>
          <p:nvPr/>
        </p:nvPicPr>
        <p:blipFill rotWithShape="1">
          <a:blip r:embed="rId3"/>
          <a:srcRect t="15625"/>
          <a:stretch/>
        </p:blipFill>
        <p:spPr>
          <a:xfrm>
            <a:off x="0" y="0"/>
            <a:ext cx="12192000" cy="6858000"/>
          </a:xfrm>
          <a:prstGeom prst="rect">
            <a:avLst/>
          </a:prstGeom>
        </p:spPr>
      </p:pic>
      <p:sp>
        <p:nvSpPr>
          <p:cNvPr id="8" name="Graphic 2">
            <a:extLst>
              <a:ext uri="{FF2B5EF4-FFF2-40B4-BE49-F238E27FC236}">
                <a16:creationId xmlns:a16="http://schemas.microsoft.com/office/drawing/2014/main" id="{9D82D4A3-4749-2220-B9B2-3F54009ED96A}"/>
              </a:ext>
              <a:ext uri="{C183D7F6-B498-43B3-948B-1728B52AA6E4}">
                <adec:decorative xmlns:adec="http://schemas.microsoft.com/office/drawing/2017/decorative" val="1"/>
              </a:ext>
            </a:extLst>
          </p:cNvPr>
          <p:cNvSpPr/>
          <p:nvPr/>
        </p:nvSpPr>
        <p:spPr>
          <a:xfrm>
            <a:off x="-1" y="0"/>
            <a:ext cx="8283257" cy="6858000"/>
          </a:xfrm>
          <a:custGeom>
            <a:avLst/>
            <a:gdLst>
              <a:gd name="connsiteX0" fmla="*/ 0 w 7508557"/>
              <a:gd name="connsiteY0" fmla="*/ 0 h 6858000"/>
              <a:gd name="connsiteX1" fmla="*/ 0 w 7508557"/>
              <a:gd name="connsiteY1" fmla="*/ 6858000 h 6858000"/>
              <a:gd name="connsiteX2" fmla="*/ 7508557 w 7508557"/>
              <a:gd name="connsiteY2" fmla="*/ 6858000 h 6858000"/>
              <a:gd name="connsiteX3" fmla="*/ 5501770 w 7508557"/>
              <a:gd name="connsiteY3" fmla="*/ 0 h 6858000"/>
              <a:gd name="connsiteX4" fmla="*/ 0 w 7508557"/>
              <a:gd name="connsiteY4" fmla="*/ 0 h 6858000"/>
              <a:gd name="connsiteX0" fmla="*/ 0 w 7508557"/>
              <a:gd name="connsiteY0" fmla="*/ 0 h 6858000"/>
              <a:gd name="connsiteX1" fmla="*/ 0 w 7508557"/>
              <a:gd name="connsiteY1" fmla="*/ 6858000 h 6858000"/>
              <a:gd name="connsiteX2" fmla="*/ 7508557 w 7508557"/>
              <a:gd name="connsiteY2" fmla="*/ 6858000 h 6858000"/>
              <a:gd name="connsiteX3" fmla="*/ 5019170 w 7508557"/>
              <a:gd name="connsiteY3" fmla="*/ 50800 h 6858000"/>
              <a:gd name="connsiteX4" fmla="*/ 0 w 7508557"/>
              <a:gd name="connsiteY4" fmla="*/ 0 h 6858000"/>
              <a:gd name="connsiteX0" fmla="*/ 0 w 8283257"/>
              <a:gd name="connsiteY0" fmla="*/ 0 h 6858000"/>
              <a:gd name="connsiteX1" fmla="*/ 0 w 8283257"/>
              <a:gd name="connsiteY1" fmla="*/ 6858000 h 6858000"/>
              <a:gd name="connsiteX2" fmla="*/ 8283257 w 8283257"/>
              <a:gd name="connsiteY2" fmla="*/ 6819900 h 6858000"/>
              <a:gd name="connsiteX3" fmla="*/ 5019170 w 8283257"/>
              <a:gd name="connsiteY3" fmla="*/ 50800 h 6858000"/>
              <a:gd name="connsiteX4" fmla="*/ 0 w 8283257"/>
              <a:gd name="connsiteY4" fmla="*/ 0 h 6858000"/>
              <a:gd name="connsiteX0" fmla="*/ 0 w 8283257"/>
              <a:gd name="connsiteY0" fmla="*/ 0 h 6858000"/>
              <a:gd name="connsiteX1" fmla="*/ 0 w 8283257"/>
              <a:gd name="connsiteY1" fmla="*/ 6858000 h 6858000"/>
              <a:gd name="connsiteX2" fmla="*/ 8283257 w 8283257"/>
              <a:gd name="connsiteY2" fmla="*/ 6819900 h 6858000"/>
              <a:gd name="connsiteX3" fmla="*/ 5006470 w 8283257"/>
              <a:gd name="connsiteY3" fmla="*/ 38100 h 6858000"/>
              <a:gd name="connsiteX4" fmla="*/ 0 w 8283257"/>
              <a:gd name="connsiteY4" fmla="*/ 0 h 6858000"/>
              <a:gd name="connsiteX0" fmla="*/ 0 w 8283257"/>
              <a:gd name="connsiteY0" fmla="*/ 0 h 6858000"/>
              <a:gd name="connsiteX1" fmla="*/ 0 w 8283257"/>
              <a:gd name="connsiteY1" fmla="*/ 6858000 h 6858000"/>
              <a:gd name="connsiteX2" fmla="*/ 8283257 w 8283257"/>
              <a:gd name="connsiteY2" fmla="*/ 6819900 h 6858000"/>
              <a:gd name="connsiteX3" fmla="*/ 4923343 w 8283257"/>
              <a:gd name="connsiteY3" fmla="*/ 51954 h 6858000"/>
              <a:gd name="connsiteX4" fmla="*/ 0 w 8283257"/>
              <a:gd name="connsiteY4" fmla="*/ 0 h 6858000"/>
              <a:gd name="connsiteX0" fmla="*/ 0 w 8283257"/>
              <a:gd name="connsiteY0" fmla="*/ 24246 h 6882246"/>
              <a:gd name="connsiteX1" fmla="*/ 0 w 8283257"/>
              <a:gd name="connsiteY1" fmla="*/ 6882246 h 6882246"/>
              <a:gd name="connsiteX2" fmla="*/ 8283257 w 8283257"/>
              <a:gd name="connsiteY2" fmla="*/ 6844146 h 6882246"/>
              <a:gd name="connsiteX3" fmla="*/ 4885243 w 8283257"/>
              <a:gd name="connsiteY3" fmla="*/ 0 h 6882246"/>
              <a:gd name="connsiteX4" fmla="*/ 0 w 8283257"/>
              <a:gd name="connsiteY4" fmla="*/ 24246 h 6882246"/>
              <a:gd name="connsiteX0" fmla="*/ 0 w 8283257"/>
              <a:gd name="connsiteY0" fmla="*/ 0 h 6858000"/>
              <a:gd name="connsiteX1" fmla="*/ 0 w 8283257"/>
              <a:gd name="connsiteY1" fmla="*/ 6858000 h 6858000"/>
              <a:gd name="connsiteX2" fmla="*/ 8283257 w 8283257"/>
              <a:gd name="connsiteY2" fmla="*/ 6819900 h 6858000"/>
              <a:gd name="connsiteX3" fmla="*/ 4656643 w 8283257"/>
              <a:gd name="connsiteY3" fmla="*/ 13854 h 6858000"/>
              <a:gd name="connsiteX4" fmla="*/ 0 w 828325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3257" h="6858000">
                <a:moveTo>
                  <a:pt x="0" y="0"/>
                </a:moveTo>
                <a:lnTo>
                  <a:pt x="0" y="6858000"/>
                </a:lnTo>
                <a:lnTo>
                  <a:pt x="8283257" y="6819900"/>
                </a:lnTo>
                <a:lnTo>
                  <a:pt x="4656643" y="13854"/>
                </a:lnTo>
                <a:lnTo>
                  <a:pt x="0" y="0"/>
                </a:lnTo>
                <a:close/>
              </a:path>
            </a:pathLst>
          </a:custGeom>
          <a:solidFill>
            <a:schemeClr val="accent1">
              <a:alpha val="86000"/>
            </a:schemeClr>
          </a:solidFill>
          <a:ln w="0" cap="flat">
            <a:noFill/>
            <a:prstDash val="solid"/>
            <a:miter/>
          </a:ln>
        </p:spPr>
        <p:txBody>
          <a:bodyPr rtlCol="0" anchor="ctr"/>
          <a:lstStyle/>
          <a:p>
            <a:endParaRPr lang="en-US" dirty="0"/>
          </a:p>
        </p:txBody>
      </p:sp>
      <p:pic>
        <p:nvPicPr>
          <p:cNvPr id="5" name="Picture 4">
            <a:extLst>
              <a:ext uri="{FF2B5EF4-FFF2-40B4-BE49-F238E27FC236}">
                <a16:creationId xmlns:a16="http://schemas.microsoft.com/office/drawing/2014/main" id="{A157D93B-355F-DE51-013D-78BF4282380E}"/>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6374"/>
          <a:stretch/>
        </p:blipFill>
        <p:spPr>
          <a:xfrm>
            <a:off x="10866923" y="6333823"/>
            <a:ext cx="994120" cy="385497"/>
          </a:xfrm>
          <a:prstGeom prst="rect">
            <a:avLst/>
          </a:prstGeom>
        </p:spPr>
      </p:pic>
      <p:sp>
        <p:nvSpPr>
          <p:cNvPr id="9" name="Text Placeholder 4">
            <a:extLst>
              <a:ext uri="{FF2B5EF4-FFF2-40B4-BE49-F238E27FC236}">
                <a16:creationId xmlns:a16="http://schemas.microsoft.com/office/drawing/2014/main" id="{8C5FD308-3497-19AE-D59D-8F0174D4FF99}"/>
              </a:ext>
            </a:extLst>
          </p:cNvPr>
          <p:cNvSpPr txBox="1">
            <a:spLocks noGrp="1"/>
          </p:cNvSpPr>
          <p:nvPr>
            <p:ph type="title" idx="4294967295"/>
          </p:nvPr>
        </p:nvSpPr>
        <p:spPr>
          <a:xfrm>
            <a:off x="1045028" y="1282114"/>
            <a:ext cx="3860800"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chemeClr val="bg1"/>
                </a:solidFill>
                <a:effectLst/>
                <a:uLnTx/>
                <a:uFillTx/>
                <a:latin typeface="+mn-lt"/>
                <a:ea typeface="Segoe UI Black" panose="020B0A02040204020203" pitchFamily="34" charset="0"/>
                <a:cs typeface="Calibri" panose="020F0502020204030204" pitchFamily="34" charset="0"/>
              </a:rPr>
              <a:t>Agenda</a:t>
            </a:r>
          </a:p>
        </p:txBody>
      </p:sp>
      <p:sp>
        <p:nvSpPr>
          <p:cNvPr id="7" name="TextBox 6">
            <a:extLst>
              <a:ext uri="{FF2B5EF4-FFF2-40B4-BE49-F238E27FC236}">
                <a16:creationId xmlns:a16="http://schemas.microsoft.com/office/drawing/2014/main" id="{A5B35357-52B7-9227-04B6-AFE9BB5B63EE}"/>
              </a:ext>
            </a:extLst>
          </p:cNvPr>
          <p:cNvSpPr txBox="1"/>
          <p:nvPr/>
        </p:nvSpPr>
        <p:spPr>
          <a:xfrm>
            <a:off x="1462087" y="2346508"/>
            <a:ext cx="4958168" cy="3724096"/>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800" dirty="0">
                <a:solidFill>
                  <a:schemeClr val="bg1"/>
                </a:solidFill>
              </a:rPr>
              <a:t>Why do we change to net?</a:t>
            </a:r>
          </a:p>
          <a:p>
            <a:pPr marL="285750" indent="-285750">
              <a:spcAft>
                <a:spcPts val="1200"/>
              </a:spcAft>
              <a:buFont typeface="Arial" panose="020B0604020202020204" pitchFamily="34" charset="0"/>
              <a:buChar char="•"/>
            </a:pPr>
            <a:r>
              <a:rPr lang="en-US" sz="2800" dirty="0">
                <a:solidFill>
                  <a:schemeClr val="bg1"/>
                </a:solidFill>
              </a:rPr>
              <a:t>Example of converting gross to net</a:t>
            </a:r>
          </a:p>
          <a:p>
            <a:pPr marL="285750" indent="-285750">
              <a:spcAft>
                <a:spcPts val="1200"/>
              </a:spcAft>
              <a:buFont typeface="Arial" panose="020B0604020202020204" pitchFamily="34" charset="0"/>
              <a:buChar char="•"/>
            </a:pPr>
            <a:r>
              <a:rPr lang="en-US" sz="2800" dirty="0">
                <a:solidFill>
                  <a:schemeClr val="bg1"/>
                </a:solidFill>
              </a:rPr>
              <a:t>Tax Recovery JV</a:t>
            </a:r>
          </a:p>
          <a:p>
            <a:pPr marL="285750" indent="-285750">
              <a:spcAft>
                <a:spcPts val="1200"/>
              </a:spcAft>
              <a:buFont typeface="Arial" panose="020B0604020202020204" pitchFamily="34" charset="0"/>
              <a:buChar char="•"/>
            </a:pPr>
            <a:r>
              <a:rPr lang="en-US" sz="2800" dirty="0">
                <a:solidFill>
                  <a:schemeClr val="bg1"/>
                </a:solidFill>
              </a:rPr>
              <a:t>YTD Corrections</a:t>
            </a:r>
          </a:p>
          <a:p>
            <a:pPr marL="285750" indent="-285750">
              <a:spcAft>
                <a:spcPts val="1200"/>
              </a:spcAft>
              <a:buFont typeface="Arial" panose="020B0604020202020204" pitchFamily="34" charset="0"/>
              <a:buChar char="•"/>
            </a:pPr>
            <a:r>
              <a:rPr lang="en-US" sz="2800" dirty="0">
                <a:solidFill>
                  <a:schemeClr val="bg1"/>
                </a:solidFill>
              </a:rPr>
              <a:t>Retirement/Dues/Misc. adjustments</a:t>
            </a:r>
          </a:p>
        </p:txBody>
      </p:sp>
    </p:spTree>
    <p:extLst>
      <p:ext uri="{BB962C8B-B14F-4D97-AF65-F5344CB8AC3E}">
        <p14:creationId xmlns:p14="http://schemas.microsoft.com/office/powerpoint/2010/main" val="3160267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009E027-C7D7-A353-513A-30AD71CBF2D4}"/>
              </a:ext>
              <a:ext uri="{C183D7F6-B498-43B3-948B-1728B52AA6E4}">
                <adec:decorative xmlns:adec="http://schemas.microsoft.com/office/drawing/2017/decorative" val="1"/>
              </a:ext>
            </a:extLst>
          </p:cNvPr>
          <p:cNvSpPr>
            <a:spLocks noGrp="1"/>
          </p:cNvSpPr>
          <p:nvPr>
            <p:ph type="dt" sz="half" idx="2"/>
          </p:nvPr>
        </p:nvSpPr>
        <p:spPr/>
        <p:txBody>
          <a:bodyPr/>
          <a:lstStyle/>
          <a:p>
            <a:r>
              <a:rPr lang="en-US"/>
              <a:t>OFM </a:t>
            </a:r>
            <a:fld id="{E87447C3-3344-4FBE-AA23-AD78C8E19ACA}" type="datetime1">
              <a:rPr lang="en-US" smtClean="0"/>
              <a:pPr/>
              <a:t>11/25/2024</a:t>
            </a:fld>
            <a:endParaRPr lang="en-US"/>
          </a:p>
        </p:txBody>
      </p:sp>
      <p:sp>
        <p:nvSpPr>
          <p:cNvPr id="4" name="Slide Number Placeholder 3">
            <a:extLst>
              <a:ext uri="{FF2B5EF4-FFF2-40B4-BE49-F238E27FC236}">
                <a16:creationId xmlns:a16="http://schemas.microsoft.com/office/drawing/2014/main" id="{62C1386F-745E-17B5-F755-C3C66198EF27}"/>
              </a:ext>
              <a:ext uri="{C183D7F6-B498-43B3-948B-1728B52AA6E4}">
                <adec:decorative xmlns:adec="http://schemas.microsoft.com/office/drawing/2017/decorative" val="1"/>
              </a:ext>
            </a:extLst>
          </p:cNvPr>
          <p:cNvSpPr>
            <a:spLocks noGrp="1"/>
          </p:cNvSpPr>
          <p:nvPr>
            <p:ph type="sldNum" sz="quarter" idx="4"/>
          </p:nvPr>
        </p:nvSpPr>
        <p:spPr/>
        <p:txBody>
          <a:bodyPr/>
          <a:lstStyle/>
          <a:p>
            <a:fld id="{675BEBA6-4A57-406D-B671-F270610AB5E4}" type="slidenum">
              <a:rPr lang="en-US" smtClean="0"/>
              <a:pPr/>
              <a:t>20</a:t>
            </a:fld>
            <a:endParaRPr lang="en-US"/>
          </a:p>
        </p:txBody>
      </p:sp>
      <p:sp>
        <p:nvSpPr>
          <p:cNvPr id="5" name="Text Placeholder 4">
            <a:extLst>
              <a:ext uri="{FF2B5EF4-FFF2-40B4-BE49-F238E27FC236}">
                <a16:creationId xmlns:a16="http://schemas.microsoft.com/office/drawing/2014/main" id="{9F5ACB25-D2D0-4D10-1E4D-E3BBF14041D9}"/>
              </a:ext>
            </a:extLst>
          </p:cNvPr>
          <p:cNvSpPr>
            <a:spLocks noGrp="1"/>
          </p:cNvSpPr>
          <p:nvPr>
            <p:ph type="title" idx="4294967295"/>
          </p:nvPr>
        </p:nvSpPr>
        <p:spPr>
          <a:xfrm>
            <a:off x="1371600" y="611188"/>
            <a:ext cx="9982200"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Year to Date Corrections continued:</a:t>
            </a:r>
          </a:p>
        </p:txBody>
      </p:sp>
      <p:sp>
        <p:nvSpPr>
          <p:cNvPr id="7" name="TextBox 6">
            <a:extLst>
              <a:ext uri="{FF2B5EF4-FFF2-40B4-BE49-F238E27FC236}">
                <a16:creationId xmlns:a16="http://schemas.microsoft.com/office/drawing/2014/main" id="{FD7AD479-EFA0-B9C2-47A2-6A85C409EF2A}"/>
              </a:ext>
            </a:extLst>
          </p:cNvPr>
          <p:cNvSpPr txBox="1"/>
          <p:nvPr/>
        </p:nvSpPr>
        <p:spPr>
          <a:xfrm>
            <a:off x="1371600" y="1548656"/>
            <a:ext cx="8811062" cy="4994252"/>
          </a:xfrm>
          <a:prstGeom prst="rect">
            <a:avLst/>
          </a:prstGeom>
          <a:noFill/>
        </p:spPr>
        <p:txBody>
          <a:bodyPr wrap="square" lIns="182880" tIns="182880" rIns="182880" bIns="182880">
            <a:spAutoFit/>
          </a:bodyPr>
          <a:lstStyle/>
          <a:p>
            <a:pPr marL="342900" indent="-342900">
              <a:lnSpc>
                <a:spcPct val="114000"/>
              </a:lnSpc>
              <a:spcAft>
                <a:spcPts val="1800"/>
              </a:spcAft>
              <a:buFont typeface="Arial" panose="020B0604020202020204" pitchFamily="34" charset="0"/>
              <a:buChar char="•"/>
            </a:pPr>
            <a:r>
              <a:rPr lang="en-US" sz="2400" dirty="0">
                <a:latin typeface="Source Sans Pro" panose="020B0503030403020204" pitchFamily="34" charset="0"/>
                <a:ea typeface="Source Sans Pro" panose="020B0503030403020204" pitchFamily="34" charset="0"/>
              </a:rPr>
              <a:t>How do I make these adjustments?</a:t>
            </a:r>
          </a:p>
          <a:p>
            <a:pPr marL="800100" lvl="1" indent="-342900">
              <a:lnSpc>
                <a:spcPct val="114000"/>
              </a:lnSpc>
              <a:spcAft>
                <a:spcPts val="1800"/>
              </a:spcAft>
              <a:buFont typeface="Arial" panose="020B0604020202020204" pitchFamily="34" charset="0"/>
              <a:buChar char="•"/>
            </a:pPr>
            <a:r>
              <a:rPr lang="en-US" sz="2400" dirty="0">
                <a:latin typeface="Source Sans Pro" panose="020B0503030403020204" pitchFamily="34" charset="0"/>
                <a:ea typeface="Source Sans Pro" panose="020B0503030403020204" pitchFamily="34" charset="0"/>
              </a:rPr>
              <a:t>Complete adjustment worksheet</a:t>
            </a:r>
          </a:p>
          <a:p>
            <a:pPr marL="800100" lvl="1" indent="-342900">
              <a:lnSpc>
                <a:spcPct val="114000"/>
              </a:lnSpc>
              <a:spcAft>
                <a:spcPts val="1800"/>
              </a:spcAft>
              <a:buFont typeface="Arial" panose="020B0604020202020204" pitchFamily="34" charset="0"/>
              <a:buChar char="•"/>
            </a:pPr>
            <a:r>
              <a:rPr lang="en-US" sz="2400" dirty="0">
                <a:latin typeface="Source Sans Pro" panose="020B0503030403020204" pitchFamily="34" charset="0"/>
                <a:ea typeface="Source Sans Pro" panose="020B0503030403020204" pitchFamily="34" charset="0"/>
              </a:rPr>
              <a:t>Use worksheet as a source document for PU19 adjustments</a:t>
            </a:r>
          </a:p>
          <a:p>
            <a:pPr marL="800100" lvl="1" indent="-342900">
              <a:lnSpc>
                <a:spcPct val="114000"/>
              </a:lnSpc>
              <a:spcAft>
                <a:spcPts val="1800"/>
              </a:spcAft>
              <a:buFont typeface="Arial" panose="020B0604020202020204" pitchFamily="34" charset="0"/>
              <a:buChar char="•"/>
            </a:pPr>
            <a:r>
              <a:rPr lang="en-US" sz="2400" dirty="0">
                <a:latin typeface="Source Sans Pro" panose="020B0503030403020204" pitchFamily="34" charset="0"/>
                <a:ea typeface="Source Sans Pro" panose="020B0503030403020204" pitchFamily="34" charset="0"/>
              </a:rPr>
              <a:t>View HRMS Support Hub for procedures or contact </a:t>
            </a:r>
            <a:r>
              <a:rPr lang="en-US" sz="2400" dirty="0">
                <a:latin typeface="Source Sans Pro" panose="020B0503030403020204" pitchFamily="34" charset="0"/>
                <a:ea typeface="Source Sans Pro" panose="020B0503030403020204" pitchFamily="34" charset="0"/>
                <a:hlinkClick r:id="rId2"/>
              </a:rPr>
              <a:t>HeretoHelp@ofm.wa.gov</a:t>
            </a:r>
            <a:r>
              <a:rPr lang="en-US" sz="2400" dirty="0">
                <a:latin typeface="Source Sans Pro" panose="020B0503030403020204" pitchFamily="34" charset="0"/>
                <a:ea typeface="Source Sans Pro" panose="020B0503030403020204" pitchFamily="34" charset="0"/>
              </a:rPr>
              <a:t> if you need help!</a:t>
            </a:r>
          </a:p>
          <a:p>
            <a:pPr lvl="1">
              <a:lnSpc>
                <a:spcPct val="114000"/>
              </a:lnSpc>
              <a:spcAft>
                <a:spcPts val="1800"/>
              </a:spcAft>
            </a:pPr>
            <a:endParaRPr lang="en-US" sz="2200" dirty="0">
              <a:latin typeface="Source Sans Pro" panose="020B0503030403020204" pitchFamily="34" charset="0"/>
              <a:ea typeface="Source Sans Pro" panose="020B0503030403020204" pitchFamily="34" charset="0"/>
            </a:endParaRPr>
          </a:p>
          <a:p>
            <a:pPr marL="342900" indent="-342900">
              <a:lnSpc>
                <a:spcPct val="114000"/>
              </a:lnSpc>
              <a:spcAft>
                <a:spcPts val="1800"/>
              </a:spcAft>
              <a:buFont typeface="Arial" panose="020B0604020202020204" pitchFamily="34" charset="0"/>
              <a:buChar char="•"/>
            </a:pPr>
            <a:endParaRPr lang="en-US" sz="2200" dirty="0">
              <a:latin typeface="Source Sans Pro" panose="020B0503030403020204" pitchFamily="34" charset="0"/>
              <a:ea typeface="Source Sans Pro" panose="020B0503030403020204" pitchFamily="34" charset="0"/>
            </a:endParaRPr>
          </a:p>
          <a:p>
            <a:pPr>
              <a:lnSpc>
                <a:spcPct val="114000"/>
              </a:lnSpc>
              <a:spcAft>
                <a:spcPts val="1800"/>
              </a:spcAft>
            </a:pPr>
            <a:endParaRPr lang="en-US" sz="22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254216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009E027-C7D7-A353-513A-30AD71CBF2D4}"/>
              </a:ext>
              <a:ext uri="{C183D7F6-B498-43B3-948B-1728B52AA6E4}">
                <adec:decorative xmlns:adec="http://schemas.microsoft.com/office/drawing/2017/decorative" val="1"/>
              </a:ext>
            </a:extLst>
          </p:cNvPr>
          <p:cNvSpPr>
            <a:spLocks noGrp="1"/>
          </p:cNvSpPr>
          <p:nvPr>
            <p:ph type="dt" sz="half" idx="2"/>
          </p:nvPr>
        </p:nvSpPr>
        <p:spPr/>
        <p:txBody>
          <a:bodyPr/>
          <a:lstStyle/>
          <a:p>
            <a:r>
              <a:rPr lang="en-US"/>
              <a:t>OFM </a:t>
            </a:r>
            <a:fld id="{E87447C3-3344-4FBE-AA23-AD78C8E19ACA}" type="datetime1">
              <a:rPr lang="en-US" smtClean="0"/>
              <a:pPr/>
              <a:t>11/25/2024</a:t>
            </a:fld>
            <a:endParaRPr lang="en-US"/>
          </a:p>
        </p:txBody>
      </p:sp>
      <p:sp>
        <p:nvSpPr>
          <p:cNvPr id="4" name="Slide Number Placeholder 3">
            <a:extLst>
              <a:ext uri="{FF2B5EF4-FFF2-40B4-BE49-F238E27FC236}">
                <a16:creationId xmlns:a16="http://schemas.microsoft.com/office/drawing/2014/main" id="{62C1386F-745E-17B5-F755-C3C66198EF27}"/>
              </a:ext>
              <a:ext uri="{C183D7F6-B498-43B3-948B-1728B52AA6E4}">
                <adec:decorative xmlns:adec="http://schemas.microsoft.com/office/drawing/2017/decorative" val="1"/>
              </a:ext>
            </a:extLst>
          </p:cNvPr>
          <p:cNvSpPr>
            <a:spLocks noGrp="1"/>
          </p:cNvSpPr>
          <p:nvPr>
            <p:ph type="sldNum" sz="quarter" idx="4"/>
          </p:nvPr>
        </p:nvSpPr>
        <p:spPr/>
        <p:txBody>
          <a:bodyPr/>
          <a:lstStyle/>
          <a:p>
            <a:fld id="{675BEBA6-4A57-406D-B671-F270610AB5E4}" type="slidenum">
              <a:rPr lang="en-US" smtClean="0"/>
              <a:pPr/>
              <a:t>21</a:t>
            </a:fld>
            <a:endParaRPr lang="en-US"/>
          </a:p>
        </p:txBody>
      </p:sp>
      <p:sp>
        <p:nvSpPr>
          <p:cNvPr id="5" name="Text Placeholder 4">
            <a:extLst>
              <a:ext uri="{FF2B5EF4-FFF2-40B4-BE49-F238E27FC236}">
                <a16:creationId xmlns:a16="http://schemas.microsoft.com/office/drawing/2014/main" id="{9F5ACB25-D2D0-4D10-1E4D-E3BBF14041D9}"/>
              </a:ext>
            </a:extLst>
          </p:cNvPr>
          <p:cNvSpPr>
            <a:spLocks noGrp="1"/>
          </p:cNvSpPr>
          <p:nvPr>
            <p:ph type="title" idx="4294967295"/>
          </p:nvPr>
        </p:nvSpPr>
        <p:spPr>
          <a:xfrm>
            <a:off x="1371600" y="611188"/>
            <a:ext cx="9982200"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Agency Adjustment Worksheet</a:t>
            </a:r>
          </a:p>
        </p:txBody>
      </p:sp>
      <p:sp>
        <p:nvSpPr>
          <p:cNvPr id="7" name="TextBox 6">
            <a:extLst>
              <a:ext uri="{FF2B5EF4-FFF2-40B4-BE49-F238E27FC236}">
                <a16:creationId xmlns:a16="http://schemas.microsoft.com/office/drawing/2014/main" id="{FD7AD479-EFA0-B9C2-47A2-6A85C409EF2A}"/>
              </a:ext>
            </a:extLst>
          </p:cNvPr>
          <p:cNvSpPr txBox="1"/>
          <p:nvPr/>
        </p:nvSpPr>
        <p:spPr>
          <a:xfrm>
            <a:off x="1371600" y="1548656"/>
            <a:ext cx="8811062" cy="3269549"/>
          </a:xfrm>
          <a:prstGeom prst="rect">
            <a:avLst/>
          </a:prstGeom>
          <a:noFill/>
        </p:spPr>
        <p:txBody>
          <a:bodyPr wrap="square" lIns="182880" tIns="182880" rIns="182880" bIns="182880">
            <a:spAutoFit/>
          </a:bodyPr>
          <a:lstStyle/>
          <a:p>
            <a:pPr marL="342900" indent="-342900">
              <a:lnSpc>
                <a:spcPct val="114000"/>
              </a:lnSpc>
              <a:spcAft>
                <a:spcPts val="1800"/>
              </a:spcAft>
              <a:buFont typeface="Arial" panose="020B0604020202020204" pitchFamily="34" charset="0"/>
              <a:buChar char="•"/>
            </a:pPr>
            <a:r>
              <a:rPr lang="en-US" sz="2400" dirty="0">
                <a:latin typeface="Source Sans Pro" panose="020B0503030403020204" pitchFamily="34" charset="0"/>
                <a:ea typeface="Source Sans Pro" panose="020B0503030403020204" pitchFamily="34" charset="0"/>
              </a:rPr>
              <a:t>Use OFM’s Agency Adjustment Worksheet available at:</a:t>
            </a:r>
          </a:p>
          <a:p>
            <a:pPr lvl="3">
              <a:lnSpc>
                <a:spcPct val="114000"/>
              </a:lnSpc>
              <a:spcAft>
                <a:spcPts val="1800"/>
              </a:spcAft>
            </a:pPr>
            <a:r>
              <a:rPr lang="en-US" sz="2400" dirty="0">
                <a:latin typeface="Source Sans Pro" panose="020B0503030403020204" pitchFamily="34" charset="0"/>
                <a:ea typeface="Source Sans Pro" panose="020B0503030403020204" pitchFamily="34" charset="0"/>
                <a:hlinkClick r:id="rId2"/>
              </a:rPr>
              <a:t>Agency YTD Manual Updates Worksheet</a:t>
            </a:r>
            <a:endParaRPr lang="en-US" sz="2400" dirty="0">
              <a:latin typeface="Source Sans Pro" panose="020B0503030403020204" pitchFamily="34" charset="0"/>
              <a:ea typeface="Source Sans Pro" panose="020B0503030403020204" pitchFamily="34" charset="0"/>
            </a:endParaRPr>
          </a:p>
          <a:p>
            <a:pPr lvl="1">
              <a:lnSpc>
                <a:spcPct val="114000"/>
              </a:lnSpc>
              <a:spcAft>
                <a:spcPts val="1800"/>
              </a:spcAft>
            </a:pPr>
            <a:endParaRPr lang="en-US" sz="2200" dirty="0">
              <a:latin typeface="Source Sans Pro" panose="020B0503030403020204" pitchFamily="34" charset="0"/>
              <a:ea typeface="Source Sans Pro" panose="020B0503030403020204" pitchFamily="34" charset="0"/>
            </a:endParaRPr>
          </a:p>
          <a:p>
            <a:pPr marL="342900" indent="-342900">
              <a:lnSpc>
                <a:spcPct val="114000"/>
              </a:lnSpc>
              <a:spcAft>
                <a:spcPts val="1800"/>
              </a:spcAft>
              <a:buFont typeface="Arial" panose="020B0604020202020204" pitchFamily="34" charset="0"/>
              <a:buChar char="•"/>
            </a:pPr>
            <a:endParaRPr lang="en-US" sz="2200" dirty="0">
              <a:latin typeface="Source Sans Pro" panose="020B0503030403020204" pitchFamily="34" charset="0"/>
              <a:ea typeface="Source Sans Pro" panose="020B0503030403020204" pitchFamily="34" charset="0"/>
            </a:endParaRPr>
          </a:p>
          <a:p>
            <a:pPr>
              <a:lnSpc>
                <a:spcPct val="114000"/>
              </a:lnSpc>
              <a:spcAft>
                <a:spcPts val="1800"/>
              </a:spcAft>
            </a:pPr>
            <a:endParaRPr lang="en-US" sz="2200" dirty="0">
              <a:latin typeface="Source Sans Pro" panose="020B0503030403020204" pitchFamily="34" charset="0"/>
              <a:ea typeface="Source Sans Pro" panose="020B0503030403020204" pitchFamily="34" charset="0"/>
            </a:endParaRPr>
          </a:p>
        </p:txBody>
      </p:sp>
      <p:graphicFrame>
        <p:nvGraphicFramePr>
          <p:cNvPr id="8" name="Object 7">
            <a:extLst>
              <a:ext uri="{FF2B5EF4-FFF2-40B4-BE49-F238E27FC236}">
                <a16:creationId xmlns:a16="http://schemas.microsoft.com/office/drawing/2014/main" id="{320962F8-1859-700B-A9CA-5D9A5D33ADAA}"/>
              </a:ext>
            </a:extLst>
          </p:cNvPr>
          <p:cNvGraphicFramePr>
            <a:graphicFrameLocks noChangeAspect="1"/>
          </p:cNvGraphicFramePr>
          <p:nvPr>
            <p:extLst>
              <p:ext uri="{D42A27DB-BD31-4B8C-83A1-F6EECF244321}">
                <p14:modId xmlns:p14="http://schemas.microsoft.com/office/powerpoint/2010/main" val="3571861883"/>
              </p:ext>
            </p:extLst>
          </p:nvPr>
        </p:nvGraphicFramePr>
        <p:xfrm>
          <a:off x="1827009" y="3278221"/>
          <a:ext cx="8313523" cy="1960997"/>
        </p:xfrm>
        <a:graphic>
          <a:graphicData uri="http://schemas.openxmlformats.org/presentationml/2006/ole">
            <mc:AlternateContent xmlns:mc="http://schemas.openxmlformats.org/markup-compatibility/2006">
              <mc:Choice xmlns:v="urn:schemas-microsoft-com:vml" Requires="v">
                <p:oleObj name="Worksheet" r:id="rId3" imgW="6690285" imgH="1577247" progId="Excel.Sheet.12">
                  <p:embed/>
                </p:oleObj>
              </mc:Choice>
              <mc:Fallback>
                <p:oleObj name="Worksheet" r:id="rId3" imgW="6690285" imgH="1577247" progId="Excel.Sheet.12">
                  <p:embed/>
                  <p:pic>
                    <p:nvPicPr>
                      <p:cNvPr id="0" name=""/>
                      <p:cNvPicPr/>
                      <p:nvPr/>
                    </p:nvPicPr>
                    <p:blipFill>
                      <a:blip r:embed="rId4"/>
                      <a:stretch>
                        <a:fillRect/>
                      </a:stretch>
                    </p:blipFill>
                    <p:spPr>
                      <a:xfrm>
                        <a:off x="1827009" y="3278221"/>
                        <a:ext cx="8313523" cy="1960997"/>
                      </a:xfrm>
                      <a:prstGeom prst="rect">
                        <a:avLst/>
                      </a:prstGeom>
                    </p:spPr>
                  </p:pic>
                </p:oleObj>
              </mc:Fallback>
            </mc:AlternateContent>
          </a:graphicData>
        </a:graphic>
      </p:graphicFrame>
    </p:spTree>
    <p:extLst>
      <p:ext uri="{BB962C8B-B14F-4D97-AF65-F5344CB8AC3E}">
        <p14:creationId xmlns:p14="http://schemas.microsoft.com/office/powerpoint/2010/main" val="1692998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009E027-C7D7-A353-513A-30AD71CBF2D4}"/>
              </a:ext>
              <a:ext uri="{C183D7F6-B498-43B3-948B-1728B52AA6E4}">
                <adec:decorative xmlns:adec="http://schemas.microsoft.com/office/drawing/2017/decorative" val="1"/>
              </a:ext>
            </a:extLst>
          </p:cNvPr>
          <p:cNvSpPr>
            <a:spLocks noGrp="1"/>
          </p:cNvSpPr>
          <p:nvPr>
            <p:ph type="dt" sz="half" idx="2"/>
          </p:nvPr>
        </p:nvSpPr>
        <p:spPr/>
        <p:txBody>
          <a:bodyPr/>
          <a:lstStyle/>
          <a:p>
            <a:r>
              <a:rPr lang="en-US"/>
              <a:t>OFM </a:t>
            </a:r>
            <a:fld id="{E87447C3-3344-4FBE-AA23-AD78C8E19ACA}" type="datetime1">
              <a:rPr lang="en-US" smtClean="0"/>
              <a:pPr/>
              <a:t>11/25/2024</a:t>
            </a:fld>
            <a:endParaRPr lang="en-US"/>
          </a:p>
        </p:txBody>
      </p:sp>
      <p:sp>
        <p:nvSpPr>
          <p:cNvPr id="4" name="Slide Number Placeholder 3">
            <a:extLst>
              <a:ext uri="{FF2B5EF4-FFF2-40B4-BE49-F238E27FC236}">
                <a16:creationId xmlns:a16="http://schemas.microsoft.com/office/drawing/2014/main" id="{62C1386F-745E-17B5-F755-C3C66198EF27}"/>
              </a:ext>
              <a:ext uri="{C183D7F6-B498-43B3-948B-1728B52AA6E4}">
                <adec:decorative xmlns:adec="http://schemas.microsoft.com/office/drawing/2017/decorative" val="1"/>
              </a:ext>
            </a:extLst>
          </p:cNvPr>
          <p:cNvSpPr>
            <a:spLocks noGrp="1"/>
          </p:cNvSpPr>
          <p:nvPr>
            <p:ph type="sldNum" sz="quarter" idx="4"/>
          </p:nvPr>
        </p:nvSpPr>
        <p:spPr/>
        <p:txBody>
          <a:bodyPr/>
          <a:lstStyle/>
          <a:p>
            <a:fld id="{675BEBA6-4A57-406D-B671-F270610AB5E4}" type="slidenum">
              <a:rPr lang="en-US" smtClean="0"/>
              <a:pPr/>
              <a:t>22</a:t>
            </a:fld>
            <a:endParaRPr lang="en-US"/>
          </a:p>
        </p:txBody>
      </p:sp>
      <p:sp>
        <p:nvSpPr>
          <p:cNvPr id="5" name="Text Placeholder 4">
            <a:extLst>
              <a:ext uri="{FF2B5EF4-FFF2-40B4-BE49-F238E27FC236}">
                <a16:creationId xmlns:a16="http://schemas.microsoft.com/office/drawing/2014/main" id="{9F5ACB25-D2D0-4D10-1E4D-E3BBF14041D9}"/>
              </a:ext>
            </a:extLst>
          </p:cNvPr>
          <p:cNvSpPr>
            <a:spLocks noGrp="1"/>
          </p:cNvSpPr>
          <p:nvPr>
            <p:ph type="title" idx="4294967295"/>
          </p:nvPr>
        </p:nvSpPr>
        <p:spPr>
          <a:xfrm>
            <a:off x="1371600" y="611188"/>
            <a:ext cx="9982200"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Refund</a:t>
            </a:r>
          </a:p>
        </p:txBody>
      </p:sp>
      <p:sp>
        <p:nvSpPr>
          <p:cNvPr id="7" name="TextBox 6">
            <a:extLst>
              <a:ext uri="{FF2B5EF4-FFF2-40B4-BE49-F238E27FC236}">
                <a16:creationId xmlns:a16="http://schemas.microsoft.com/office/drawing/2014/main" id="{FD7AD479-EFA0-B9C2-47A2-6A85C409EF2A}"/>
              </a:ext>
            </a:extLst>
          </p:cNvPr>
          <p:cNvSpPr txBox="1"/>
          <p:nvPr/>
        </p:nvSpPr>
        <p:spPr>
          <a:xfrm>
            <a:off x="1370549" y="1227643"/>
            <a:ext cx="8811062" cy="6654642"/>
          </a:xfrm>
          <a:prstGeom prst="rect">
            <a:avLst/>
          </a:prstGeom>
          <a:noFill/>
        </p:spPr>
        <p:txBody>
          <a:bodyPr wrap="square" lIns="182880" tIns="182880" rIns="182880" bIns="182880">
            <a:spAutoFit/>
          </a:bodyPr>
          <a:lstStyle/>
          <a:p>
            <a:pPr marL="342900" indent="-342900">
              <a:lnSpc>
                <a:spcPct val="114000"/>
              </a:lnSpc>
              <a:spcAft>
                <a:spcPts val="1800"/>
              </a:spcAft>
              <a:buFont typeface="Arial" panose="020B0604020202020204" pitchFamily="34" charset="0"/>
              <a:buChar char="•"/>
            </a:pPr>
            <a:r>
              <a:rPr lang="en-US" dirty="0">
                <a:latin typeface="Source Sans Pro" panose="020B0503030403020204" pitchFamily="34" charset="0"/>
                <a:ea typeface="Source Sans Pro" panose="020B0503030403020204" pitchFamily="34" charset="0"/>
              </a:rPr>
              <a:t>This results in $30.60 due back from IRS for 4</a:t>
            </a:r>
            <a:r>
              <a:rPr lang="en-US" baseline="30000" dirty="0">
                <a:latin typeface="Source Sans Pro" panose="020B0503030403020204" pitchFamily="34" charset="0"/>
                <a:ea typeface="Source Sans Pro" panose="020B0503030403020204" pitchFamily="34" charset="0"/>
              </a:rPr>
              <a:t>th</a:t>
            </a:r>
            <a:r>
              <a:rPr lang="en-US" dirty="0">
                <a:latin typeface="Source Sans Pro" panose="020B0503030403020204" pitchFamily="34" charset="0"/>
                <a:ea typeface="Source Sans Pro" panose="020B0503030403020204" pitchFamily="34" charset="0"/>
              </a:rPr>
              <a:t> quarter.</a:t>
            </a:r>
          </a:p>
          <a:p>
            <a:pPr marL="800100" lvl="1" indent="-342900">
              <a:lnSpc>
                <a:spcPct val="114000"/>
              </a:lnSpc>
              <a:spcAft>
                <a:spcPts val="1800"/>
              </a:spcAft>
              <a:buFont typeface="Arial" panose="020B0604020202020204" pitchFamily="34" charset="0"/>
              <a:buChar char="•"/>
            </a:pPr>
            <a:r>
              <a:rPr lang="en-US" dirty="0">
                <a:latin typeface="Source Sans Pro" panose="020B0503030403020204" pitchFamily="34" charset="0"/>
                <a:ea typeface="Source Sans Pro" panose="020B0503030403020204" pitchFamily="34" charset="0"/>
              </a:rPr>
              <a:t>File 941 (or 941-X if already filed).</a:t>
            </a:r>
          </a:p>
          <a:p>
            <a:pPr marL="800100" lvl="1" indent="-342900">
              <a:lnSpc>
                <a:spcPct val="114000"/>
              </a:lnSpc>
              <a:spcAft>
                <a:spcPts val="1800"/>
              </a:spcAft>
              <a:buFont typeface="Arial" panose="020B0604020202020204" pitchFamily="34" charset="0"/>
              <a:buChar char="•"/>
            </a:pPr>
            <a:r>
              <a:rPr lang="en-US" dirty="0">
                <a:latin typeface="Source Sans Pro" panose="020B0503030403020204" pitchFamily="34" charset="0"/>
                <a:ea typeface="Source Sans Pro" panose="020B0503030403020204" pitchFamily="34" charset="0"/>
              </a:rPr>
              <a:t>File W-2c, provide employee with copy. (remember don’t change box 1 or 2)</a:t>
            </a:r>
          </a:p>
          <a:p>
            <a:pPr marL="342900" indent="-342900">
              <a:lnSpc>
                <a:spcPct val="114000"/>
              </a:lnSpc>
              <a:spcAft>
                <a:spcPts val="1800"/>
              </a:spcAft>
              <a:buFont typeface="Arial" panose="020B0604020202020204" pitchFamily="34" charset="0"/>
              <a:buChar char="•"/>
            </a:pPr>
            <a:r>
              <a:rPr lang="en-US" dirty="0">
                <a:latin typeface="Source Sans Pro" panose="020B0503030403020204" pitchFamily="34" charset="0"/>
                <a:ea typeface="Source Sans Pro" panose="020B0503030403020204" pitchFamily="34" charset="0"/>
              </a:rPr>
              <a:t>When we get the check back from the U.S. Treasury:</a:t>
            </a:r>
          </a:p>
          <a:p>
            <a:pPr marL="800100" lvl="1" indent="-342900">
              <a:lnSpc>
                <a:spcPct val="114000"/>
              </a:lnSpc>
              <a:spcAft>
                <a:spcPts val="1800"/>
              </a:spcAft>
              <a:buFont typeface="Arial" panose="020B0604020202020204" pitchFamily="34" charset="0"/>
              <a:buChar char="•"/>
            </a:pPr>
            <a:r>
              <a:rPr lang="en-US" dirty="0">
                <a:latin typeface="Source Sans Pro" panose="020B0503030403020204" pitchFamily="34" charset="0"/>
                <a:ea typeface="Source Sans Pro" panose="020B0503030403020204" pitchFamily="34" charset="0"/>
              </a:rPr>
              <a:t>Make a deposit:</a:t>
            </a:r>
          </a:p>
          <a:p>
            <a:pPr marL="1257300" lvl="2" indent="-342900">
              <a:lnSpc>
                <a:spcPct val="114000"/>
              </a:lnSpc>
              <a:spcAft>
                <a:spcPts val="1800"/>
              </a:spcAft>
              <a:buFont typeface="Arial" panose="020B0604020202020204" pitchFamily="34" charset="0"/>
              <a:buChar char="•"/>
            </a:pPr>
            <a:r>
              <a:rPr lang="en-US" dirty="0">
                <a:latin typeface="Source Sans Pro" panose="020B0503030403020204" pitchFamily="34" charset="0"/>
                <a:ea typeface="Source Sans Pro" panose="020B0503030403020204" pitchFamily="34" charset="0"/>
              </a:rPr>
              <a:t>AFRS Form A-8</a:t>
            </a:r>
          </a:p>
          <a:p>
            <a:pPr marL="1257300" lvl="2" indent="-342900">
              <a:lnSpc>
                <a:spcPct val="114000"/>
              </a:lnSpc>
              <a:spcAft>
                <a:spcPts val="1800"/>
              </a:spcAft>
              <a:buFont typeface="Arial" panose="020B0604020202020204" pitchFamily="34" charset="0"/>
              <a:buChar char="•"/>
            </a:pPr>
            <a:r>
              <a:rPr lang="en-US" dirty="0">
                <a:latin typeface="Source Sans Pro" panose="020B0503030403020204" pitchFamily="34" charset="0"/>
                <a:ea typeface="Source Sans Pro" panose="020B0503030403020204" pitchFamily="34" charset="0"/>
              </a:rPr>
              <a:t>Account 035: TC 090 (7110/1324V) $30.60</a:t>
            </a:r>
          </a:p>
          <a:p>
            <a:pPr marL="800100" lvl="1" indent="-342900">
              <a:lnSpc>
                <a:spcPct val="114000"/>
              </a:lnSpc>
              <a:spcAft>
                <a:spcPts val="1800"/>
              </a:spcAft>
              <a:buFont typeface="Arial" panose="020B0604020202020204" pitchFamily="34" charset="0"/>
              <a:buChar char="•"/>
            </a:pPr>
            <a:r>
              <a:rPr lang="en-US" dirty="0">
                <a:latin typeface="Source Sans Pro" panose="020B0503030403020204" pitchFamily="34" charset="0"/>
                <a:ea typeface="Source Sans Pro" panose="020B0503030403020204" pitchFamily="34" charset="0"/>
              </a:rPr>
              <a:t>If there was interest paid by the IRS, deposit to revenue source 0499 in the operating account. </a:t>
            </a:r>
          </a:p>
          <a:p>
            <a:pPr lvl="1">
              <a:lnSpc>
                <a:spcPct val="114000"/>
              </a:lnSpc>
              <a:spcAft>
                <a:spcPts val="1800"/>
              </a:spcAft>
            </a:pPr>
            <a:endParaRPr lang="en-US" sz="2200" dirty="0">
              <a:latin typeface="Source Sans Pro" panose="020B0503030403020204" pitchFamily="34" charset="0"/>
              <a:ea typeface="Source Sans Pro" panose="020B0503030403020204" pitchFamily="34" charset="0"/>
            </a:endParaRPr>
          </a:p>
          <a:p>
            <a:pPr marL="342900" indent="-342900">
              <a:lnSpc>
                <a:spcPct val="114000"/>
              </a:lnSpc>
              <a:spcAft>
                <a:spcPts val="1800"/>
              </a:spcAft>
              <a:buFont typeface="Arial" panose="020B0604020202020204" pitchFamily="34" charset="0"/>
              <a:buChar char="•"/>
            </a:pPr>
            <a:endParaRPr lang="en-US" sz="2200" dirty="0">
              <a:latin typeface="Source Sans Pro" panose="020B0503030403020204" pitchFamily="34" charset="0"/>
              <a:ea typeface="Source Sans Pro" panose="020B0503030403020204" pitchFamily="34" charset="0"/>
            </a:endParaRPr>
          </a:p>
          <a:p>
            <a:pPr>
              <a:lnSpc>
                <a:spcPct val="114000"/>
              </a:lnSpc>
              <a:spcAft>
                <a:spcPts val="1800"/>
              </a:spcAft>
            </a:pPr>
            <a:endParaRPr lang="en-US" sz="22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899326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3F09B3-68D6-0B63-B905-F7420BFD24FE}"/>
            </a:ext>
          </a:extLst>
        </p:cNvPr>
        <p:cNvGrpSpPr/>
        <p:nvPr/>
      </p:nvGrpSpPr>
      <p:grpSpPr>
        <a:xfrm>
          <a:off x="0" y="0"/>
          <a:ext cx="0" cy="0"/>
          <a:chOff x="0" y="0"/>
          <a:chExt cx="0" cy="0"/>
        </a:xfrm>
      </p:grpSpPr>
      <p:sp>
        <p:nvSpPr>
          <p:cNvPr id="3" name="Date Placeholder 2">
            <a:extLst>
              <a:ext uri="{FF2B5EF4-FFF2-40B4-BE49-F238E27FC236}">
                <a16:creationId xmlns:a16="http://schemas.microsoft.com/office/drawing/2014/main" id="{536471E2-2F44-0421-3A47-4D45BDE1BD85}"/>
              </a:ext>
              <a:ext uri="{C183D7F6-B498-43B3-948B-1728B52AA6E4}">
                <adec:decorative xmlns:adec="http://schemas.microsoft.com/office/drawing/2017/decorative" val="1"/>
              </a:ext>
            </a:extLst>
          </p:cNvPr>
          <p:cNvSpPr>
            <a:spLocks noGrp="1"/>
          </p:cNvSpPr>
          <p:nvPr>
            <p:ph type="dt" sz="half" idx="2"/>
          </p:nvPr>
        </p:nvSpPr>
        <p:spPr/>
        <p:txBody>
          <a:bodyPr/>
          <a:lstStyle/>
          <a:p>
            <a:r>
              <a:rPr lang="en-US"/>
              <a:t>OFM </a:t>
            </a:r>
            <a:fld id="{E87447C3-3344-4FBE-AA23-AD78C8E19ACA}" type="datetime1">
              <a:rPr lang="en-US" smtClean="0"/>
              <a:pPr/>
              <a:t>11/25/2024</a:t>
            </a:fld>
            <a:endParaRPr lang="en-US"/>
          </a:p>
        </p:txBody>
      </p:sp>
      <p:sp>
        <p:nvSpPr>
          <p:cNvPr id="4" name="Slide Number Placeholder 3">
            <a:extLst>
              <a:ext uri="{FF2B5EF4-FFF2-40B4-BE49-F238E27FC236}">
                <a16:creationId xmlns:a16="http://schemas.microsoft.com/office/drawing/2014/main" id="{F3E3385D-5AEE-EAC7-0A0B-F5D888084578}"/>
              </a:ext>
              <a:ext uri="{C183D7F6-B498-43B3-948B-1728B52AA6E4}">
                <adec:decorative xmlns:adec="http://schemas.microsoft.com/office/drawing/2017/decorative" val="1"/>
              </a:ext>
            </a:extLst>
          </p:cNvPr>
          <p:cNvSpPr>
            <a:spLocks noGrp="1"/>
          </p:cNvSpPr>
          <p:nvPr>
            <p:ph type="sldNum" sz="quarter" idx="4"/>
          </p:nvPr>
        </p:nvSpPr>
        <p:spPr/>
        <p:txBody>
          <a:bodyPr/>
          <a:lstStyle/>
          <a:p>
            <a:fld id="{675BEBA6-4A57-406D-B671-F270610AB5E4}" type="slidenum">
              <a:rPr lang="en-US" smtClean="0"/>
              <a:pPr/>
              <a:t>23</a:t>
            </a:fld>
            <a:endParaRPr lang="en-US"/>
          </a:p>
        </p:txBody>
      </p:sp>
      <p:sp>
        <p:nvSpPr>
          <p:cNvPr id="5" name="Text Placeholder 4">
            <a:extLst>
              <a:ext uri="{FF2B5EF4-FFF2-40B4-BE49-F238E27FC236}">
                <a16:creationId xmlns:a16="http://schemas.microsoft.com/office/drawing/2014/main" id="{88E0A02E-0094-7E90-7786-3CB644B74433}"/>
              </a:ext>
            </a:extLst>
          </p:cNvPr>
          <p:cNvSpPr>
            <a:spLocks noGrp="1"/>
          </p:cNvSpPr>
          <p:nvPr>
            <p:ph type="title" idx="4294967295"/>
          </p:nvPr>
        </p:nvSpPr>
        <p:spPr>
          <a:xfrm>
            <a:off x="1371600" y="611188"/>
            <a:ext cx="9982200"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Retirement/Dues/</a:t>
            </a:r>
            <a:r>
              <a:rPr lang="en-US" sz="4800" b="1" dirty="0">
                <a:solidFill>
                  <a:schemeClr val="tx2"/>
                </a:solidFill>
                <a:latin typeface="+mn-lt"/>
                <a:ea typeface="Segoe UI Black" panose="020B0A02040204020203" pitchFamily="34" charset="0"/>
                <a:cs typeface="Calibri" panose="020F0502020204030204" pitchFamily="34" charset="0"/>
              </a:rPr>
              <a:t>PFML/LTSS/</a:t>
            </a:r>
            <a:r>
              <a:rPr kumimoji="0" lang="en-US" sz="48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Misc.</a:t>
            </a:r>
          </a:p>
        </p:txBody>
      </p:sp>
      <p:sp>
        <p:nvSpPr>
          <p:cNvPr id="7" name="TextBox 6">
            <a:extLst>
              <a:ext uri="{FF2B5EF4-FFF2-40B4-BE49-F238E27FC236}">
                <a16:creationId xmlns:a16="http://schemas.microsoft.com/office/drawing/2014/main" id="{BB94D8A6-DFB8-A744-DE51-33E5A9B17D8A}"/>
              </a:ext>
            </a:extLst>
          </p:cNvPr>
          <p:cNvSpPr txBox="1"/>
          <p:nvPr/>
        </p:nvSpPr>
        <p:spPr>
          <a:xfrm>
            <a:off x="1371600" y="1286009"/>
            <a:ext cx="8811062" cy="5877315"/>
          </a:xfrm>
          <a:prstGeom prst="rect">
            <a:avLst/>
          </a:prstGeom>
          <a:noFill/>
        </p:spPr>
        <p:txBody>
          <a:bodyPr wrap="square" lIns="182880" tIns="182880" rIns="182880" bIns="182880">
            <a:spAutoFit/>
          </a:bodyPr>
          <a:lstStyle/>
          <a:p>
            <a:pPr marL="342900" indent="-342900">
              <a:lnSpc>
                <a:spcPct val="114000"/>
              </a:lnSpc>
              <a:spcAft>
                <a:spcPts val="1800"/>
              </a:spcAft>
              <a:buFont typeface="Arial" panose="020B0604020202020204" pitchFamily="34" charset="0"/>
              <a:buChar char="•"/>
            </a:pPr>
            <a:r>
              <a:rPr lang="en-US" sz="1600" dirty="0">
                <a:latin typeface="Source Sans Pro" panose="020B0503030403020204" pitchFamily="34" charset="0"/>
                <a:ea typeface="Source Sans Pro" panose="020B0503030403020204" pitchFamily="34" charset="0"/>
              </a:rPr>
              <a:t>In the subsequent year, the employee will always pay back gross less Social Security and Medicare (net). What about Retirement, union dues, PFML, LTSS, etc.? </a:t>
            </a:r>
          </a:p>
          <a:p>
            <a:pPr marL="800100" lvl="1" indent="-342900">
              <a:lnSpc>
                <a:spcPct val="114000"/>
              </a:lnSpc>
              <a:spcAft>
                <a:spcPts val="1800"/>
              </a:spcAft>
              <a:buFont typeface="Arial" panose="020B0604020202020204" pitchFamily="34" charset="0"/>
              <a:buChar char="•"/>
            </a:pPr>
            <a:r>
              <a:rPr lang="en-US" sz="1600" dirty="0">
                <a:latin typeface="Source Sans Pro" panose="020B0503030403020204" pitchFamily="34" charset="0"/>
                <a:ea typeface="Source Sans Pro" panose="020B0503030403020204" pitchFamily="34" charset="0"/>
              </a:rPr>
              <a:t>Any amounts owed to the employee should be refunded using adjustment codes in HRMS. </a:t>
            </a:r>
          </a:p>
          <a:p>
            <a:pPr marL="342900" indent="-342900">
              <a:lnSpc>
                <a:spcPct val="114000"/>
              </a:lnSpc>
              <a:spcAft>
                <a:spcPts val="1800"/>
              </a:spcAft>
              <a:buFont typeface="Arial" panose="020B0604020202020204" pitchFamily="34" charset="0"/>
              <a:buChar char="•"/>
            </a:pPr>
            <a:r>
              <a:rPr lang="en-US" sz="1600" dirty="0">
                <a:latin typeface="Source Sans Pro" panose="020B0503030403020204" pitchFamily="34" charset="0"/>
                <a:ea typeface="Source Sans Pro" panose="020B0503030403020204" pitchFamily="34" charset="0"/>
              </a:rPr>
              <a:t>For PFML and LTSS, contact </a:t>
            </a:r>
            <a:r>
              <a:rPr lang="en-US" sz="1600" dirty="0">
                <a:latin typeface="Source Sans Pro" panose="020B0503030403020204" pitchFamily="34" charset="0"/>
                <a:ea typeface="Source Sans Pro" panose="020B0503030403020204" pitchFamily="34" charset="0"/>
                <a:hlinkClick r:id="rId3" tooltip="mailto:hertohelp@ofm.wa.gov">
                  <a:extLst>
                    <a:ext uri="{A12FA001-AC4F-418D-AE19-62706E023703}">
                      <ahyp:hlinkClr xmlns:ahyp="http://schemas.microsoft.com/office/drawing/2018/hyperlinkcolor" val="tx"/>
                    </a:ext>
                  </a:extLst>
                </a:hlinkClick>
              </a:rPr>
              <a:t>heretohelp@ofm.wa.gov</a:t>
            </a:r>
            <a:r>
              <a:rPr lang="en-US" sz="1600" dirty="0">
                <a:latin typeface="Source Sans Pro" panose="020B0503030403020204" pitchFamily="34" charset="0"/>
                <a:ea typeface="Source Sans Pro" panose="020B0503030403020204" pitchFamily="34" charset="0"/>
              </a:rPr>
              <a:t> to re-report wages and hours (increases/decreases). </a:t>
            </a:r>
          </a:p>
          <a:p>
            <a:pPr marL="800100" lvl="1" indent="-342900">
              <a:lnSpc>
                <a:spcPct val="114000"/>
              </a:lnSpc>
              <a:spcAft>
                <a:spcPts val="1800"/>
              </a:spcAft>
              <a:buFont typeface="Arial" panose="020B0604020202020204" pitchFamily="34" charset="0"/>
              <a:buChar char="•"/>
            </a:pPr>
            <a:r>
              <a:rPr lang="en-US" sz="1600" dirty="0">
                <a:latin typeface="Source Sans Pro" panose="020B0503030403020204" pitchFamily="34" charset="0"/>
                <a:ea typeface="Source Sans Pro" panose="020B0503030403020204" pitchFamily="34" charset="0"/>
              </a:rPr>
              <a:t>Include the quarter, year, wages, hours, personnel number and employee name to be corrected.</a:t>
            </a:r>
          </a:p>
          <a:p>
            <a:pPr marL="342900" indent="-342900">
              <a:lnSpc>
                <a:spcPct val="114000"/>
              </a:lnSpc>
              <a:spcAft>
                <a:spcPts val="1800"/>
              </a:spcAft>
              <a:buFont typeface="Arial" panose="020B0604020202020204" pitchFamily="34" charset="0"/>
              <a:buChar char="•"/>
            </a:pPr>
            <a:r>
              <a:rPr lang="en-US" sz="1600" dirty="0">
                <a:latin typeface="Source Sans Pro" panose="020B0503030403020204" pitchFamily="34" charset="0"/>
                <a:ea typeface="Source Sans Pro" panose="020B0503030403020204" pitchFamily="34" charset="0"/>
              </a:rPr>
              <a:t>For more information regarding HRMS and accounting entries, refer to:</a:t>
            </a:r>
          </a:p>
          <a:p>
            <a:pPr marL="800100" lvl="1" indent="-342900">
              <a:lnSpc>
                <a:spcPct val="114000"/>
              </a:lnSpc>
              <a:spcAft>
                <a:spcPts val="1800"/>
              </a:spcAft>
              <a:buFont typeface="Arial" panose="020B0604020202020204" pitchFamily="34" charset="0"/>
              <a:buChar char="•"/>
            </a:pPr>
            <a:r>
              <a:rPr lang="en-US" sz="1600" dirty="0">
                <a:latin typeface="Source Sans Pro" panose="020B0503030403020204" pitchFamily="34" charset="0"/>
                <a:ea typeface="Source Sans Pro" panose="020B0503030403020204" pitchFamily="34" charset="0"/>
                <a:hlinkClick r:id="rId4"/>
              </a:rPr>
              <a:t>Overpayment identification and recovery</a:t>
            </a:r>
            <a:endParaRPr lang="en-US" sz="1600" dirty="0">
              <a:latin typeface="Source Sans Pro" panose="020B0503030403020204" pitchFamily="34" charset="0"/>
              <a:ea typeface="Source Sans Pro" panose="020B0503030403020204" pitchFamily="34" charset="0"/>
            </a:endParaRPr>
          </a:p>
          <a:p>
            <a:pPr lvl="1">
              <a:lnSpc>
                <a:spcPct val="114000"/>
              </a:lnSpc>
              <a:spcAft>
                <a:spcPts val="1800"/>
              </a:spcAft>
            </a:pPr>
            <a:endParaRPr lang="en-US" sz="2200" dirty="0">
              <a:latin typeface="Source Sans Pro" panose="020B0503030403020204" pitchFamily="34" charset="0"/>
              <a:ea typeface="Source Sans Pro" panose="020B0503030403020204" pitchFamily="34" charset="0"/>
            </a:endParaRPr>
          </a:p>
          <a:p>
            <a:pPr marL="342900" indent="-342900">
              <a:lnSpc>
                <a:spcPct val="114000"/>
              </a:lnSpc>
              <a:spcAft>
                <a:spcPts val="1800"/>
              </a:spcAft>
              <a:buFont typeface="Arial" panose="020B0604020202020204" pitchFamily="34" charset="0"/>
              <a:buChar char="•"/>
            </a:pPr>
            <a:endParaRPr lang="en-US" sz="2200" dirty="0">
              <a:latin typeface="Source Sans Pro" panose="020B0503030403020204" pitchFamily="34" charset="0"/>
              <a:ea typeface="Source Sans Pro" panose="020B0503030403020204" pitchFamily="34" charset="0"/>
            </a:endParaRPr>
          </a:p>
          <a:p>
            <a:pPr>
              <a:lnSpc>
                <a:spcPct val="114000"/>
              </a:lnSpc>
              <a:spcAft>
                <a:spcPts val="1800"/>
              </a:spcAft>
            </a:pPr>
            <a:endParaRPr lang="en-US" sz="22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834835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009E027-C7D7-A353-513A-30AD71CBF2D4}"/>
              </a:ext>
              <a:ext uri="{C183D7F6-B498-43B3-948B-1728B52AA6E4}">
                <adec:decorative xmlns:adec="http://schemas.microsoft.com/office/drawing/2017/decorative" val="1"/>
              </a:ext>
            </a:extLst>
          </p:cNvPr>
          <p:cNvSpPr>
            <a:spLocks noGrp="1"/>
          </p:cNvSpPr>
          <p:nvPr>
            <p:ph type="dt" sz="half" idx="2"/>
          </p:nvPr>
        </p:nvSpPr>
        <p:spPr/>
        <p:txBody>
          <a:bodyPr/>
          <a:lstStyle/>
          <a:p>
            <a:r>
              <a:rPr lang="en-US"/>
              <a:t>OFM </a:t>
            </a:r>
            <a:fld id="{E87447C3-3344-4FBE-AA23-AD78C8E19ACA}" type="datetime1">
              <a:rPr lang="en-US" smtClean="0"/>
              <a:pPr/>
              <a:t>11/25/2024</a:t>
            </a:fld>
            <a:endParaRPr lang="en-US"/>
          </a:p>
        </p:txBody>
      </p:sp>
      <p:sp>
        <p:nvSpPr>
          <p:cNvPr id="4" name="Slide Number Placeholder 3">
            <a:extLst>
              <a:ext uri="{FF2B5EF4-FFF2-40B4-BE49-F238E27FC236}">
                <a16:creationId xmlns:a16="http://schemas.microsoft.com/office/drawing/2014/main" id="{62C1386F-745E-17B5-F755-C3C66198EF27}"/>
              </a:ext>
              <a:ext uri="{C183D7F6-B498-43B3-948B-1728B52AA6E4}">
                <adec:decorative xmlns:adec="http://schemas.microsoft.com/office/drawing/2017/decorative" val="1"/>
              </a:ext>
            </a:extLst>
          </p:cNvPr>
          <p:cNvSpPr>
            <a:spLocks noGrp="1"/>
          </p:cNvSpPr>
          <p:nvPr>
            <p:ph type="sldNum" sz="quarter" idx="4"/>
          </p:nvPr>
        </p:nvSpPr>
        <p:spPr/>
        <p:txBody>
          <a:bodyPr/>
          <a:lstStyle/>
          <a:p>
            <a:fld id="{675BEBA6-4A57-406D-B671-F270610AB5E4}" type="slidenum">
              <a:rPr lang="en-US" smtClean="0"/>
              <a:pPr/>
              <a:t>24</a:t>
            </a:fld>
            <a:endParaRPr lang="en-US"/>
          </a:p>
        </p:txBody>
      </p:sp>
      <p:sp>
        <p:nvSpPr>
          <p:cNvPr id="5" name="Text Placeholder 4">
            <a:extLst>
              <a:ext uri="{FF2B5EF4-FFF2-40B4-BE49-F238E27FC236}">
                <a16:creationId xmlns:a16="http://schemas.microsoft.com/office/drawing/2014/main" id="{9F5ACB25-D2D0-4D10-1E4D-E3BBF14041D9}"/>
              </a:ext>
            </a:extLst>
          </p:cNvPr>
          <p:cNvSpPr>
            <a:spLocks noGrp="1"/>
          </p:cNvSpPr>
          <p:nvPr>
            <p:ph type="title" idx="4294967295"/>
          </p:nvPr>
        </p:nvSpPr>
        <p:spPr>
          <a:xfrm>
            <a:off x="1371600" y="611188"/>
            <a:ext cx="9982200"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Retirement/Dues/Misc. Continued</a:t>
            </a:r>
          </a:p>
        </p:txBody>
      </p:sp>
      <p:sp>
        <p:nvSpPr>
          <p:cNvPr id="7" name="TextBox 6">
            <a:extLst>
              <a:ext uri="{FF2B5EF4-FFF2-40B4-BE49-F238E27FC236}">
                <a16:creationId xmlns:a16="http://schemas.microsoft.com/office/drawing/2014/main" id="{FD7AD479-EFA0-B9C2-47A2-6A85C409EF2A}"/>
              </a:ext>
            </a:extLst>
          </p:cNvPr>
          <p:cNvSpPr txBox="1"/>
          <p:nvPr/>
        </p:nvSpPr>
        <p:spPr>
          <a:xfrm>
            <a:off x="1371600" y="1821030"/>
            <a:ext cx="8811062" cy="4763420"/>
          </a:xfrm>
          <a:prstGeom prst="rect">
            <a:avLst/>
          </a:prstGeom>
          <a:noFill/>
        </p:spPr>
        <p:txBody>
          <a:bodyPr wrap="square" lIns="182880" tIns="182880" rIns="182880" bIns="182880">
            <a:spAutoFit/>
          </a:bodyPr>
          <a:lstStyle/>
          <a:p>
            <a:pPr marL="342900" indent="-342900">
              <a:lnSpc>
                <a:spcPct val="114000"/>
              </a:lnSpc>
              <a:spcAft>
                <a:spcPts val="1800"/>
              </a:spcAft>
              <a:buFont typeface="Arial" panose="020B0604020202020204" pitchFamily="34" charset="0"/>
              <a:buChar char="•"/>
            </a:pPr>
            <a:r>
              <a:rPr lang="en-US" sz="2400" dirty="0">
                <a:latin typeface="Source Sans Pro" panose="020B0503030403020204" pitchFamily="34" charset="0"/>
                <a:ea typeface="Source Sans Pro" panose="020B0503030403020204" pitchFamily="34" charset="0"/>
              </a:rPr>
              <a:t>This keeps our current year taxable amounts correct (some of those deductions are pretax).</a:t>
            </a:r>
          </a:p>
          <a:p>
            <a:pPr marL="342900" indent="-342900">
              <a:lnSpc>
                <a:spcPct val="114000"/>
              </a:lnSpc>
              <a:spcAft>
                <a:spcPts val="1800"/>
              </a:spcAft>
              <a:buFont typeface="Arial" panose="020B0604020202020204" pitchFamily="34" charset="0"/>
              <a:buChar char="•"/>
            </a:pPr>
            <a:r>
              <a:rPr lang="en-US" sz="2400" dirty="0">
                <a:latin typeface="Source Sans Pro" panose="020B0503030403020204" pitchFamily="34" charset="0"/>
                <a:ea typeface="Source Sans Pro" panose="020B0503030403020204" pitchFamily="34" charset="0"/>
              </a:rPr>
              <a:t>For more information on wage repayments for previous years, see IRS publication 15</a:t>
            </a:r>
          </a:p>
          <a:p>
            <a:pPr marL="800100" lvl="1" indent="-342900">
              <a:lnSpc>
                <a:spcPct val="114000"/>
              </a:lnSpc>
              <a:spcAft>
                <a:spcPts val="1800"/>
              </a:spcAft>
              <a:buFont typeface="Arial" panose="020B0604020202020204" pitchFamily="34" charset="0"/>
              <a:buChar char="•"/>
            </a:pPr>
            <a:r>
              <a:rPr lang="en-US" sz="2400" dirty="0">
                <a:latin typeface="Source Sans Pro" panose="020B0503030403020204" pitchFamily="34" charset="0"/>
                <a:ea typeface="Source Sans Pro" panose="020B0503030403020204" pitchFamily="34" charset="0"/>
              </a:rPr>
              <a:t>Wage repayments.</a:t>
            </a:r>
          </a:p>
          <a:p>
            <a:pPr lvl="1">
              <a:lnSpc>
                <a:spcPct val="114000"/>
              </a:lnSpc>
              <a:spcAft>
                <a:spcPts val="1800"/>
              </a:spcAft>
            </a:pPr>
            <a:endParaRPr lang="en-US" sz="2200" dirty="0">
              <a:latin typeface="Source Sans Pro" panose="020B0503030403020204" pitchFamily="34" charset="0"/>
              <a:ea typeface="Source Sans Pro" panose="020B0503030403020204" pitchFamily="34" charset="0"/>
            </a:endParaRPr>
          </a:p>
          <a:p>
            <a:pPr marL="342900" indent="-342900">
              <a:lnSpc>
                <a:spcPct val="114000"/>
              </a:lnSpc>
              <a:spcAft>
                <a:spcPts val="1800"/>
              </a:spcAft>
              <a:buFont typeface="Arial" panose="020B0604020202020204" pitchFamily="34" charset="0"/>
              <a:buChar char="•"/>
            </a:pPr>
            <a:endParaRPr lang="en-US" sz="2200" dirty="0">
              <a:latin typeface="Source Sans Pro" panose="020B0503030403020204" pitchFamily="34" charset="0"/>
              <a:ea typeface="Source Sans Pro" panose="020B0503030403020204" pitchFamily="34" charset="0"/>
            </a:endParaRPr>
          </a:p>
          <a:p>
            <a:pPr>
              <a:lnSpc>
                <a:spcPct val="114000"/>
              </a:lnSpc>
              <a:spcAft>
                <a:spcPts val="1800"/>
              </a:spcAft>
            </a:pPr>
            <a:endParaRPr lang="en-US" sz="22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885864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72FD1-095E-9E3F-4882-61654ECC95BF}"/>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17" t="9861" r="7690" b="18584"/>
          <a:stretch/>
        </p:blipFill>
        <p:spPr>
          <a:xfrm>
            <a:off x="-1" y="0"/>
            <a:ext cx="12189899" cy="6858000"/>
          </a:xfrm>
          <a:prstGeom prst="rect">
            <a:avLst/>
          </a:prstGeom>
        </p:spPr>
      </p:pic>
      <p:sp>
        <p:nvSpPr>
          <p:cNvPr id="6" name="Rectangle 5">
            <a:extLst>
              <a:ext uri="{FF2B5EF4-FFF2-40B4-BE49-F238E27FC236}">
                <a16:creationId xmlns:a16="http://schemas.microsoft.com/office/drawing/2014/main" id="{515ACB4D-39AF-6ACD-8CA0-D7E47AC08FAB}"/>
              </a:ext>
              <a:ext uri="{C183D7F6-B498-43B3-948B-1728B52AA6E4}">
                <adec:decorative xmlns:adec="http://schemas.microsoft.com/office/drawing/2017/decorative" val="1"/>
              </a:ext>
            </a:extLst>
          </p:cNvPr>
          <p:cNvSpPr>
            <a:spLocks/>
          </p:cNvSpPr>
          <p:nvPr/>
        </p:nvSpPr>
        <p:spPr>
          <a:xfrm>
            <a:off x="0" y="-1"/>
            <a:ext cx="12192000" cy="6858000"/>
          </a:xfrm>
          <a:prstGeom prst="rect">
            <a:avLst/>
          </a:prstGeom>
          <a:solidFill>
            <a:srgbClr val="444BA0">
              <a:alpha val="7176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6B0C0D0-9D1B-7052-6B8A-2A37DB4EADD5}"/>
              </a:ext>
              <a:ext uri="{C183D7F6-B498-43B3-948B-1728B52AA6E4}">
                <adec:decorative xmlns:adec="http://schemas.microsoft.com/office/drawing/2017/decorative" val="1"/>
              </a:ext>
            </a:extLst>
          </p:cNvPr>
          <p:cNvSpPr/>
          <p:nvPr/>
        </p:nvSpPr>
        <p:spPr>
          <a:xfrm>
            <a:off x="0" y="6188959"/>
            <a:ext cx="12192000" cy="669040"/>
          </a:xfrm>
          <a:prstGeom prst="rect">
            <a:avLst/>
          </a:prstGeom>
          <a:solidFill>
            <a:srgbClr val="2E32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644DD90-7952-B7FF-5F5C-E4F1AF4F747A}"/>
              </a:ext>
              <a:ext uri="{C183D7F6-B498-43B3-948B-1728B52AA6E4}">
                <adec:decorative xmlns:adec="http://schemas.microsoft.com/office/drawing/2017/decorative" val="1"/>
              </a:ext>
            </a:extLst>
          </p:cNvPr>
          <p:cNvSpPr/>
          <p:nvPr/>
        </p:nvSpPr>
        <p:spPr>
          <a:xfrm>
            <a:off x="-2102" y="6126539"/>
            <a:ext cx="12192000" cy="101492"/>
          </a:xfrm>
          <a:prstGeom prst="rect">
            <a:avLst/>
          </a:prstGeom>
          <a:gradFill flip="none" rotWithShape="1">
            <a:gsLst>
              <a:gs pos="0">
                <a:srgbClr val="1E97BD"/>
              </a:gs>
              <a:gs pos="100000">
                <a:srgbClr val="C2095A"/>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6DB31AA-5866-5C9E-00E0-C918BAEB6F96}"/>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6374"/>
          <a:stretch/>
        </p:blipFill>
        <p:spPr>
          <a:xfrm>
            <a:off x="341140" y="6350266"/>
            <a:ext cx="994120" cy="385497"/>
          </a:xfrm>
          <a:prstGeom prst="rect">
            <a:avLst/>
          </a:prstGeom>
        </p:spPr>
      </p:pic>
      <p:sp>
        <p:nvSpPr>
          <p:cNvPr id="8" name="Title 7">
            <a:extLst>
              <a:ext uri="{FF2B5EF4-FFF2-40B4-BE49-F238E27FC236}">
                <a16:creationId xmlns:a16="http://schemas.microsoft.com/office/drawing/2014/main" id="{A8A3DF2F-F4B4-F9B7-181D-9C2D62EC53F8}"/>
              </a:ext>
            </a:extLst>
          </p:cNvPr>
          <p:cNvSpPr txBox="1">
            <a:spLocks noGrp="1"/>
          </p:cNvSpPr>
          <p:nvPr>
            <p:ph type="title" idx="4294967295"/>
          </p:nvPr>
        </p:nvSpPr>
        <p:spPr>
          <a:xfrm>
            <a:off x="3198298" y="2645588"/>
            <a:ext cx="5791200"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chemeClr val="bg1"/>
                </a:solidFill>
                <a:effectLst/>
                <a:uLnTx/>
                <a:uFillTx/>
                <a:latin typeface="+mn-lt"/>
                <a:ea typeface="+mn-ea"/>
                <a:cs typeface="+mn-cs"/>
              </a:rPr>
              <a:t>Questions?</a:t>
            </a:r>
            <a:endParaRPr kumimoji="0" lang="en-US" sz="4800" b="0" i="0" u="none" strike="noStrike" kern="1200" cap="none" spc="0" normalizeH="0" baseline="0" noProof="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681460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0DD0F2C-DE65-847D-F3C9-86B9209EE104}"/>
              </a:ext>
            </a:extLst>
          </p:cNvPr>
          <p:cNvSpPr>
            <a:spLocks noGrp="1"/>
          </p:cNvSpPr>
          <p:nvPr>
            <p:ph type="title" idx="4294967295"/>
          </p:nvPr>
        </p:nvSpPr>
        <p:spPr>
          <a:xfrm>
            <a:off x="820738" y="777875"/>
            <a:ext cx="6276975" cy="8239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schemeClr val="tx2"/>
                </a:solidFill>
                <a:effectLst/>
                <a:uLnTx/>
                <a:uFillTx/>
                <a:latin typeface="+mn-lt"/>
                <a:ea typeface="Segoe UI Black" panose="020B0A02040204020203" pitchFamily="34" charset="0"/>
                <a:cs typeface="Calibri" panose="020F0502020204030204" pitchFamily="34" charset="0"/>
              </a:rPr>
              <a:t>For more information</a:t>
            </a:r>
          </a:p>
        </p:txBody>
      </p:sp>
      <p:sp>
        <p:nvSpPr>
          <p:cNvPr id="2" name="Content Placeholder 1">
            <a:extLst>
              <a:ext uri="{FF2B5EF4-FFF2-40B4-BE49-F238E27FC236}">
                <a16:creationId xmlns:a16="http://schemas.microsoft.com/office/drawing/2014/main" id="{27E2FA7B-FC20-B8C7-FE6B-F0F54FA6CF6A}"/>
              </a:ext>
            </a:extLst>
          </p:cNvPr>
          <p:cNvSpPr>
            <a:spLocks noGrp="1"/>
          </p:cNvSpPr>
          <p:nvPr>
            <p:ph idx="1"/>
          </p:nvPr>
        </p:nvSpPr>
        <p:spPr>
          <a:xfrm>
            <a:off x="820058" y="2094717"/>
            <a:ext cx="6727371" cy="3985306"/>
          </a:xfrm>
        </p:spPr>
        <p:txBody>
          <a:bodyPr/>
          <a:lstStyle/>
          <a:p>
            <a:pPr marL="0" indent="0">
              <a:lnSpc>
                <a:spcPct val="108000"/>
              </a:lnSpc>
              <a:spcAft>
                <a:spcPts val="1200"/>
              </a:spcAft>
              <a:buNone/>
            </a:pPr>
            <a:r>
              <a:rPr lang="en-US" sz="3200" b="1" dirty="0">
                <a:solidFill>
                  <a:srgbClr val="444BA0"/>
                </a:solidFill>
              </a:rPr>
              <a:t>Contact:</a:t>
            </a:r>
          </a:p>
          <a:p>
            <a:pPr marL="0" indent="0">
              <a:lnSpc>
                <a:spcPct val="114000"/>
              </a:lnSpc>
              <a:spcAft>
                <a:spcPts val="1200"/>
              </a:spcAft>
              <a:buNone/>
            </a:pPr>
            <a:r>
              <a:rPr lang="en-US" sz="2400" dirty="0"/>
              <a:t>SWA Payroll Advisors</a:t>
            </a:r>
            <a:br>
              <a:rPr lang="en-US" sz="2400" dirty="0"/>
            </a:br>
            <a:r>
              <a:rPr lang="en-US" sz="2400" dirty="0">
                <a:hlinkClick r:id="rId2"/>
              </a:rPr>
              <a:t>OFMmiSWAPayroll@ofm.wa.gov</a:t>
            </a:r>
            <a:r>
              <a:rPr lang="en-US" sz="2400" dirty="0"/>
              <a:t> </a:t>
            </a:r>
          </a:p>
        </p:txBody>
      </p:sp>
      <p:sp>
        <p:nvSpPr>
          <p:cNvPr id="3" name="Rectangle 2">
            <a:extLst>
              <a:ext uri="{FF2B5EF4-FFF2-40B4-BE49-F238E27FC236}">
                <a16:creationId xmlns:a16="http://schemas.microsoft.com/office/drawing/2014/main" id="{FAA2BB66-DEFE-CE72-9B55-703995D086EB}"/>
              </a:ext>
              <a:ext uri="{C183D7F6-B498-43B3-948B-1728B52AA6E4}">
                <adec:decorative xmlns:adec="http://schemas.microsoft.com/office/drawing/2017/decorative" val="1"/>
              </a:ext>
            </a:extLst>
          </p:cNvPr>
          <p:cNvSpPr/>
          <p:nvPr/>
        </p:nvSpPr>
        <p:spPr>
          <a:xfrm>
            <a:off x="0" y="6188959"/>
            <a:ext cx="12192000" cy="669040"/>
          </a:xfrm>
          <a:prstGeom prst="rect">
            <a:avLst/>
          </a:prstGeom>
          <a:solidFill>
            <a:srgbClr val="2E32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F6B5EF4-37DB-05E2-76E7-C1887CD97864}"/>
              </a:ext>
              <a:ext uri="{C183D7F6-B498-43B3-948B-1728B52AA6E4}">
                <adec:decorative xmlns:adec="http://schemas.microsoft.com/office/drawing/2017/decorative" val="1"/>
              </a:ext>
            </a:extLst>
          </p:cNvPr>
          <p:cNvSpPr/>
          <p:nvPr/>
        </p:nvSpPr>
        <p:spPr>
          <a:xfrm>
            <a:off x="-2102" y="6126539"/>
            <a:ext cx="12192000" cy="101492"/>
          </a:xfrm>
          <a:prstGeom prst="rect">
            <a:avLst/>
          </a:prstGeom>
          <a:gradFill flip="none" rotWithShape="1">
            <a:gsLst>
              <a:gs pos="0">
                <a:srgbClr val="1E97BD"/>
              </a:gs>
              <a:gs pos="100000">
                <a:srgbClr val="C2095A"/>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Office of Financial Management Logo">
            <a:extLst>
              <a:ext uri="{FF2B5EF4-FFF2-40B4-BE49-F238E27FC236}">
                <a16:creationId xmlns:a16="http://schemas.microsoft.com/office/drawing/2014/main" id="{336577DA-3687-CC80-F2E6-977E00511E4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374"/>
          <a:stretch/>
        </p:blipFill>
        <p:spPr>
          <a:xfrm>
            <a:off x="341140" y="6350266"/>
            <a:ext cx="994120" cy="385497"/>
          </a:xfrm>
          <a:prstGeom prst="rect">
            <a:avLst/>
          </a:prstGeom>
        </p:spPr>
      </p:pic>
    </p:spTree>
    <p:extLst>
      <p:ext uri="{BB962C8B-B14F-4D97-AF65-F5344CB8AC3E}">
        <p14:creationId xmlns:p14="http://schemas.microsoft.com/office/powerpoint/2010/main" val="131969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009E027-C7D7-A353-513A-30AD71CBF2D4}"/>
              </a:ext>
              <a:ext uri="{C183D7F6-B498-43B3-948B-1728B52AA6E4}">
                <adec:decorative xmlns:adec="http://schemas.microsoft.com/office/drawing/2017/decorative" val="1"/>
              </a:ext>
            </a:extLst>
          </p:cNvPr>
          <p:cNvSpPr>
            <a:spLocks noGrp="1"/>
          </p:cNvSpPr>
          <p:nvPr>
            <p:ph type="dt" sz="half" idx="2"/>
          </p:nvPr>
        </p:nvSpPr>
        <p:spPr/>
        <p:txBody>
          <a:bodyPr/>
          <a:lstStyle/>
          <a:p>
            <a:r>
              <a:rPr lang="en-US"/>
              <a:t>OFM </a:t>
            </a:r>
            <a:fld id="{E87447C3-3344-4FBE-AA23-AD78C8E19ACA}" type="datetime1">
              <a:rPr lang="en-US" smtClean="0"/>
              <a:pPr/>
              <a:t>11/25/2024</a:t>
            </a:fld>
            <a:endParaRPr lang="en-US"/>
          </a:p>
        </p:txBody>
      </p:sp>
      <p:sp>
        <p:nvSpPr>
          <p:cNvPr id="4" name="Slide Number Placeholder 3">
            <a:extLst>
              <a:ext uri="{FF2B5EF4-FFF2-40B4-BE49-F238E27FC236}">
                <a16:creationId xmlns:a16="http://schemas.microsoft.com/office/drawing/2014/main" id="{62C1386F-745E-17B5-F755-C3C66198EF27}"/>
              </a:ext>
              <a:ext uri="{C183D7F6-B498-43B3-948B-1728B52AA6E4}">
                <adec:decorative xmlns:adec="http://schemas.microsoft.com/office/drawing/2017/decorative" val="1"/>
              </a:ext>
            </a:extLst>
          </p:cNvPr>
          <p:cNvSpPr>
            <a:spLocks noGrp="1"/>
          </p:cNvSpPr>
          <p:nvPr>
            <p:ph type="sldNum" sz="quarter" idx="4"/>
          </p:nvPr>
        </p:nvSpPr>
        <p:spPr/>
        <p:txBody>
          <a:bodyPr/>
          <a:lstStyle/>
          <a:p>
            <a:fld id="{675BEBA6-4A57-406D-B671-F270610AB5E4}" type="slidenum">
              <a:rPr lang="en-US" smtClean="0"/>
              <a:pPr/>
              <a:t>3</a:t>
            </a:fld>
            <a:endParaRPr lang="en-US"/>
          </a:p>
        </p:txBody>
      </p:sp>
      <p:sp>
        <p:nvSpPr>
          <p:cNvPr id="5" name="Text Placeholder 4">
            <a:extLst>
              <a:ext uri="{FF2B5EF4-FFF2-40B4-BE49-F238E27FC236}">
                <a16:creationId xmlns:a16="http://schemas.microsoft.com/office/drawing/2014/main" id="{9F5ACB25-D2D0-4D10-1E4D-E3BBF14041D9}"/>
              </a:ext>
            </a:extLst>
          </p:cNvPr>
          <p:cNvSpPr>
            <a:spLocks noGrp="1"/>
          </p:cNvSpPr>
          <p:nvPr>
            <p:ph type="title" idx="4294967295"/>
          </p:nvPr>
        </p:nvSpPr>
        <p:spPr>
          <a:xfrm>
            <a:off x="1371600" y="611188"/>
            <a:ext cx="9982200"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Why Change?</a:t>
            </a:r>
          </a:p>
        </p:txBody>
      </p:sp>
      <p:sp>
        <p:nvSpPr>
          <p:cNvPr id="7" name="TextBox 6">
            <a:extLst>
              <a:ext uri="{FF2B5EF4-FFF2-40B4-BE49-F238E27FC236}">
                <a16:creationId xmlns:a16="http://schemas.microsoft.com/office/drawing/2014/main" id="{FD7AD479-EFA0-B9C2-47A2-6A85C409EF2A}"/>
              </a:ext>
            </a:extLst>
          </p:cNvPr>
          <p:cNvSpPr txBox="1"/>
          <p:nvPr/>
        </p:nvSpPr>
        <p:spPr>
          <a:xfrm>
            <a:off x="1371600" y="1435100"/>
            <a:ext cx="8521700" cy="5920916"/>
          </a:xfrm>
          <a:prstGeom prst="rect">
            <a:avLst/>
          </a:prstGeom>
          <a:noFill/>
        </p:spPr>
        <p:txBody>
          <a:bodyPr wrap="square" lIns="182880" tIns="182880" rIns="182880" bIns="182880">
            <a:spAutoFit/>
          </a:bodyPr>
          <a:lstStyle/>
          <a:p>
            <a:pPr marL="342900" indent="-342900">
              <a:lnSpc>
                <a:spcPct val="114000"/>
              </a:lnSpc>
              <a:spcAft>
                <a:spcPts val="1800"/>
              </a:spcAft>
              <a:buFont typeface="Arial" panose="020B0604020202020204" pitchFamily="34" charset="0"/>
              <a:buChar char="•"/>
            </a:pPr>
            <a:r>
              <a:rPr lang="en-US" dirty="0">
                <a:latin typeface="Source Sans Pro" panose="020B0503030403020204" pitchFamily="34" charset="0"/>
                <a:ea typeface="Source Sans Pro" panose="020B0503030403020204" pitchFamily="34" charset="0"/>
              </a:rPr>
              <a:t>Why do we have to change to a net overpayment instead of a gross when an overpayment crosses the calendar year?</a:t>
            </a:r>
          </a:p>
          <a:p>
            <a:pPr marL="800100" lvl="1" indent="-342900">
              <a:lnSpc>
                <a:spcPct val="114000"/>
              </a:lnSpc>
              <a:spcAft>
                <a:spcPts val="1800"/>
              </a:spcAft>
              <a:buFont typeface="Arial" panose="020B0604020202020204" pitchFamily="34" charset="0"/>
              <a:buChar char="•"/>
            </a:pPr>
            <a:r>
              <a:rPr lang="en-US" dirty="0">
                <a:latin typeface="Source Sans Pro" panose="020B0503030403020204" pitchFamily="34" charset="0"/>
                <a:ea typeface="Source Sans Pro" panose="020B0503030403020204" pitchFamily="34" charset="0"/>
              </a:rPr>
              <a:t>The IRS says that:</a:t>
            </a:r>
          </a:p>
          <a:p>
            <a:pPr marL="1257300" lvl="2" indent="-342900">
              <a:lnSpc>
                <a:spcPct val="114000"/>
              </a:lnSpc>
              <a:spcAft>
                <a:spcPts val="1800"/>
              </a:spcAft>
              <a:buFont typeface="Arial" panose="020B0604020202020204" pitchFamily="34" charset="0"/>
              <a:buChar char="•"/>
            </a:pPr>
            <a:r>
              <a:rPr lang="en-US" dirty="0">
                <a:latin typeface="Source Sans Pro" panose="020B0503030403020204" pitchFamily="34" charset="0"/>
                <a:ea typeface="Source Sans Pro" panose="020B0503030403020204" pitchFamily="34" charset="0"/>
              </a:rPr>
              <a:t>Overpayments for prior years are not reductions of current year amounts subject to Federal Income Tax Withholding (FIT).</a:t>
            </a:r>
          </a:p>
          <a:p>
            <a:pPr marL="1257300" lvl="2" indent="-342900">
              <a:lnSpc>
                <a:spcPct val="114000"/>
              </a:lnSpc>
              <a:spcAft>
                <a:spcPts val="1800"/>
              </a:spcAft>
              <a:buFont typeface="Arial" panose="020B0604020202020204" pitchFamily="34" charset="0"/>
              <a:buChar char="•"/>
            </a:pPr>
            <a:r>
              <a:rPr lang="en-US" dirty="0">
                <a:latin typeface="Source Sans Pro" panose="020B0503030403020204" pitchFamily="34" charset="0"/>
                <a:ea typeface="Source Sans Pro" panose="020B0503030403020204" pitchFamily="34" charset="0"/>
              </a:rPr>
              <a:t>Overpayments for prior years should not cause a reduction of FIT paid this year.</a:t>
            </a:r>
          </a:p>
          <a:p>
            <a:pPr marL="1257300" lvl="2" indent="-342900">
              <a:lnSpc>
                <a:spcPct val="114000"/>
              </a:lnSpc>
              <a:spcAft>
                <a:spcPts val="1800"/>
              </a:spcAft>
              <a:buFont typeface="Arial" panose="020B0604020202020204" pitchFamily="34" charset="0"/>
              <a:buChar char="•"/>
            </a:pPr>
            <a:r>
              <a:rPr lang="en-US" dirty="0">
                <a:latin typeface="Source Sans Pro" panose="020B0503030403020204" pitchFamily="34" charset="0"/>
                <a:ea typeface="Source Sans Pro" panose="020B0503030403020204" pitchFamily="34" charset="0"/>
              </a:rPr>
              <a:t>Any FIT tax overpayment the employee has made should be recovered by the employee on their next tax return, as a deduction from income. </a:t>
            </a:r>
          </a:p>
          <a:p>
            <a:pPr marL="1257300" lvl="2" indent="-342900">
              <a:lnSpc>
                <a:spcPct val="114000"/>
              </a:lnSpc>
              <a:spcAft>
                <a:spcPts val="1800"/>
              </a:spcAft>
              <a:buFont typeface="Arial" panose="020B0604020202020204" pitchFamily="34" charset="0"/>
              <a:buChar char="•"/>
            </a:pPr>
            <a:r>
              <a:rPr lang="en-US" dirty="0">
                <a:latin typeface="Source Sans Pro" panose="020B0503030403020204" pitchFamily="34" charset="0"/>
                <a:ea typeface="Source Sans Pro" panose="020B0503030403020204" pitchFamily="34" charset="0"/>
              </a:rPr>
              <a:t>If the overpayment is never repaid, it is considered taxable wages. </a:t>
            </a:r>
          </a:p>
          <a:p>
            <a:pPr marL="1257300" lvl="2" indent="-342900">
              <a:lnSpc>
                <a:spcPct val="114000"/>
              </a:lnSpc>
              <a:spcAft>
                <a:spcPts val="1800"/>
              </a:spcAft>
              <a:buFont typeface="Arial" panose="020B0604020202020204" pitchFamily="34" charset="0"/>
              <a:buChar char="•"/>
            </a:pPr>
            <a:endParaRPr lang="en-US" dirty="0">
              <a:latin typeface="Source Sans Pro" panose="020B0503030403020204" pitchFamily="34" charset="0"/>
              <a:ea typeface="Source Sans Pro" panose="020B0503030403020204" pitchFamily="34" charset="0"/>
            </a:endParaRPr>
          </a:p>
          <a:p>
            <a:pPr marL="1714500" lvl="3" indent="-342900">
              <a:lnSpc>
                <a:spcPct val="114000"/>
              </a:lnSpc>
              <a:spcAft>
                <a:spcPts val="1800"/>
              </a:spcAft>
              <a:buFont typeface="Arial" panose="020B0604020202020204" pitchFamily="34" charset="0"/>
              <a:buChar char="•"/>
            </a:pPr>
            <a:endParaRPr lang="en-US" sz="28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309511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009E027-C7D7-A353-513A-30AD71CBF2D4}"/>
              </a:ext>
              <a:ext uri="{C183D7F6-B498-43B3-948B-1728B52AA6E4}">
                <adec:decorative xmlns:adec="http://schemas.microsoft.com/office/drawing/2017/decorative" val="1"/>
              </a:ext>
            </a:extLst>
          </p:cNvPr>
          <p:cNvSpPr>
            <a:spLocks noGrp="1"/>
          </p:cNvSpPr>
          <p:nvPr>
            <p:ph type="dt" sz="half" idx="2"/>
          </p:nvPr>
        </p:nvSpPr>
        <p:spPr/>
        <p:txBody>
          <a:bodyPr/>
          <a:lstStyle/>
          <a:p>
            <a:r>
              <a:rPr lang="en-US"/>
              <a:t>OFM </a:t>
            </a:r>
            <a:fld id="{E87447C3-3344-4FBE-AA23-AD78C8E19ACA}" type="datetime1">
              <a:rPr lang="en-US" smtClean="0"/>
              <a:pPr/>
              <a:t>11/25/2024</a:t>
            </a:fld>
            <a:endParaRPr lang="en-US"/>
          </a:p>
        </p:txBody>
      </p:sp>
      <p:sp>
        <p:nvSpPr>
          <p:cNvPr id="4" name="Slide Number Placeholder 3">
            <a:extLst>
              <a:ext uri="{FF2B5EF4-FFF2-40B4-BE49-F238E27FC236}">
                <a16:creationId xmlns:a16="http://schemas.microsoft.com/office/drawing/2014/main" id="{62C1386F-745E-17B5-F755-C3C66198EF27}"/>
              </a:ext>
              <a:ext uri="{C183D7F6-B498-43B3-948B-1728B52AA6E4}">
                <adec:decorative xmlns:adec="http://schemas.microsoft.com/office/drawing/2017/decorative" val="1"/>
              </a:ext>
            </a:extLst>
          </p:cNvPr>
          <p:cNvSpPr>
            <a:spLocks noGrp="1"/>
          </p:cNvSpPr>
          <p:nvPr>
            <p:ph type="sldNum" sz="quarter" idx="4"/>
          </p:nvPr>
        </p:nvSpPr>
        <p:spPr/>
        <p:txBody>
          <a:bodyPr/>
          <a:lstStyle/>
          <a:p>
            <a:fld id="{675BEBA6-4A57-406D-B671-F270610AB5E4}" type="slidenum">
              <a:rPr lang="en-US" smtClean="0"/>
              <a:pPr/>
              <a:t>4</a:t>
            </a:fld>
            <a:endParaRPr lang="en-US"/>
          </a:p>
        </p:txBody>
      </p:sp>
      <p:sp>
        <p:nvSpPr>
          <p:cNvPr id="5" name="Text Placeholder 4">
            <a:extLst>
              <a:ext uri="{FF2B5EF4-FFF2-40B4-BE49-F238E27FC236}">
                <a16:creationId xmlns:a16="http://schemas.microsoft.com/office/drawing/2014/main" id="{9F5ACB25-D2D0-4D10-1E4D-E3BBF14041D9}"/>
              </a:ext>
            </a:extLst>
          </p:cNvPr>
          <p:cNvSpPr>
            <a:spLocks noGrp="1"/>
          </p:cNvSpPr>
          <p:nvPr>
            <p:ph type="title" idx="4294967295"/>
          </p:nvPr>
        </p:nvSpPr>
        <p:spPr>
          <a:xfrm>
            <a:off x="1371600" y="611188"/>
            <a:ext cx="9982200"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Why Change continued</a:t>
            </a:r>
            <a:r>
              <a:rPr lang="en-US" b="1" dirty="0">
                <a:solidFill>
                  <a:schemeClr val="tx2"/>
                </a:solidFill>
                <a:latin typeface="+mn-lt"/>
                <a:ea typeface="Segoe UI Black" panose="020B0A02040204020203" pitchFamily="34" charset="0"/>
                <a:cs typeface="Calibri" panose="020F0502020204030204" pitchFamily="34" charset="0"/>
              </a:rPr>
              <a:t>:</a:t>
            </a:r>
            <a:endParaRPr kumimoji="0" lang="en-US"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endParaRPr>
          </a:p>
        </p:txBody>
      </p:sp>
      <p:sp>
        <p:nvSpPr>
          <p:cNvPr id="7" name="TextBox 6">
            <a:extLst>
              <a:ext uri="{FF2B5EF4-FFF2-40B4-BE49-F238E27FC236}">
                <a16:creationId xmlns:a16="http://schemas.microsoft.com/office/drawing/2014/main" id="{FD7AD479-EFA0-B9C2-47A2-6A85C409EF2A}"/>
              </a:ext>
            </a:extLst>
          </p:cNvPr>
          <p:cNvSpPr txBox="1"/>
          <p:nvPr/>
        </p:nvSpPr>
        <p:spPr>
          <a:xfrm>
            <a:off x="1371600" y="1435100"/>
            <a:ext cx="8521700" cy="3965253"/>
          </a:xfrm>
          <a:prstGeom prst="rect">
            <a:avLst/>
          </a:prstGeom>
          <a:noFill/>
        </p:spPr>
        <p:txBody>
          <a:bodyPr wrap="square" lIns="182880" tIns="182880" rIns="182880" bIns="182880">
            <a:spAutoFit/>
          </a:bodyPr>
          <a:lstStyle/>
          <a:p>
            <a:pPr marL="342900" indent="-342900">
              <a:lnSpc>
                <a:spcPct val="114000"/>
              </a:lnSpc>
              <a:spcAft>
                <a:spcPts val="1800"/>
              </a:spcAft>
              <a:buFont typeface="Arial" panose="020B0604020202020204" pitchFamily="34" charset="0"/>
              <a:buChar char="•"/>
            </a:pPr>
            <a:r>
              <a:rPr lang="en-US" dirty="0">
                <a:latin typeface="Source Sans Pro" panose="020B0503030403020204" pitchFamily="34" charset="0"/>
                <a:ea typeface="Source Sans Pro" panose="020B0503030403020204" pitchFamily="34" charset="0"/>
              </a:rPr>
              <a:t>Why do we have to change to a net overpayment instead of a gross when an overpayment crosses the calendar year?</a:t>
            </a:r>
          </a:p>
          <a:p>
            <a:pPr marL="800100" lvl="1" indent="-342900">
              <a:lnSpc>
                <a:spcPct val="114000"/>
              </a:lnSpc>
              <a:spcAft>
                <a:spcPts val="1800"/>
              </a:spcAft>
              <a:buFont typeface="Arial" panose="020B0604020202020204" pitchFamily="34" charset="0"/>
              <a:buChar char="•"/>
            </a:pPr>
            <a:r>
              <a:rPr lang="en-US" dirty="0">
                <a:latin typeface="Source Sans Pro" panose="020B0503030403020204" pitchFamily="34" charset="0"/>
                <a:ea typeface="Source Sans Pro" panose="020B0503030403020204" pitchFamily="34" charset="0"/>
              </a:rPr>
              <a:t>The SSA says that:</a:t>
            </a:r>
          </a:p>
          <a:p>
            <a:pPr marL="1257300" lvl="2" indent="-342900">
              <a:lnSpc>
                <a:spcPct val="114000"/>
              </a:lnSpc>
              <a:spcAft>
                <a:spcPts val="1800"/>
              </a:spcAft>
              <a:buFont typeface="Arial" panose="020B0604020202020204" pitchFamily="34" charset="0"/>
              <a:buChar char="•"/>
            </a:pPr>
            <a:r>
              <a:rPr lang="en-US" dirty="0">
                <a:latin typeface="Source Sans Pro" panose="020B0503030403020204" pitchFamily="34" charset="0"/>
                <a:ea typeface="Source Sans Pro" panose="020B0503030403020204" pitchFamily="34" charset="0"/>
              </a:rPr>
              <a:t>Medicare and Social Security overpayments should be reported to the Social Security Administration as soon as they are repaid, but for the correct tax year. </a:t>
            </a:r>
          </a:p>
          <a:p>
            <a:pPr marL="1257300" lvl="2" indent="-342900">
              <a:lnSpc>
                <a:spcPct val="114000"/>
              </a:lnSpc>
              <a:spcAft>
                <a:spcPts val="1800"/>
              </a:spcAft>
              <a:buFont typeface="Arial" panose="020B0604020202020204" pitchFamily="34" charset="0"/>
              <a:buChar char="•"/>
            </a:pPr>
            <a:endParaRPr lang="en-US" dirty="0">
              <a:latin typeface="Source Sans Pro" panose="020B0503030403020204" pitchFamily="34" charset="0"/>
              <a:ea typeface="Source Sans Pro" panose="020B0503030403020204" pitchFamily="34" charset="0"/>
            </a:endParaRPr>
          </a:p>
          <a:p>
            <a:pPr marL="1714500" lvl="3" indent="-342900">
              <a:lnSpc>
                <a:spcPct val="114000"/>
              </a:lnSpc>
              <a:spcAft>
                <a:spcPts val="1800"/>
              </a:spcAft>
              <a:buFont typeface="Arial" panose="020B0604020202020204" pitchFamily="34" charset="0"/>
              <a:buChar char="•"/>
            </a:pPr>
            <a:endParaRPr lang="en-US" sz="28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914813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7CBDED1-13CF-BD57-33CC-705DCD11BD20}"/>
              </a:ext>
            </a:extLst>
          </p:cNvPr>
          <p:cNvSpPr>
            <a:spLocks noGrp="1"/>
          </p:cNvSpPr>
          <p:nvPr>
            <p:ph type="title" idx="4294967295"/>
          </p:nvPr>
        </p:nvSpPr>
        <p:spPr>
          <a:xfrm>
            <a:off x="1371600" y="611188"/>
            <a:ext cx="9982200"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The Problem</a:t>
            </a:r>
          </a:p>
        </p:txBody>
      </p:sp>
      <p:sp>
        <p:nvSpPr>
          <p:cNvPr id="2" name="Content Placeholder 1">
            <a:extLst>
              <a:ext uri="{FF2B5EF4-FFF2-40B4-BE49-F238E27FC236}">
                <a16:creationId xmlns:a16="http://schemas.microsoft.com/office/drawing/2014/main" id="{404849AB-D25F-A973-D48F-345666FA9E8D}"/>
              </a:ext>
            </a:extLst>
          </p:cNvPr>
          <p:cNvSpPr>
            <a:spLocks noGrp="1"/>
          </p:cNvSpPr>
          <p:nvPr>
            <p:ph idx="1"/>
          </p:nvPr>
        </p:nvSpPr>
        <p:spPr>
          <a:xfrm>
            <a:off x="4984595" y="1874323"/>
            <a:ext cx="6369205" cy="3556321"/>
          </a:xfrm>
        </p:spPr>
        <p:txBody>
          <a:bodyPr numCol="1" spcCol="457200">
            <a:noAutofit/>
          </a:bodyPr>
          <a:lstStyle/>
          <a:p>
            <a:pPr>
              <a:lnSpc>
                <a:spcPct val="114000"/>
              </a:lnSpc>
              <a:spcBef>
                <a:spcPts val="0"/>
              </a:spcBef>
              <a:spcAft>
                <a:spcPts val="1500"/>
              </a:spcAft>
              <a:buFont typeface="Arial" panose="020B0604020202020204" pitchFamily="34" charset="0"/>
              <a:buChar char="•"/>
            </a:pPr>
            <a:r>
              <a:rPr lang="en-US" sz="2400" b="1" i="0" dirty="0">
                <a:effectLst/>
              </a:rPr>
              <a:t>Gross subject to FIT will be understated</a:t>
            </a:r>
            <a:endParaRPr lang="en-US" sz="2400" b="0" i="0" dirty="0">
              <a:effectLst/>
            </a:endParaRPr>
          </a:p>
          <a:p>
            <a:pPr>
              <a:lnSpc>
                <a:spcPct val="114000"/>
              </a:lnSpc>
              <a:spcBef>
                <a:spcPts val="0"/>
              </a:spcBef>
              <a:spcAft>
                <a:spcPts val="1500"/>
              </a:spcAft>
              <a:buFont typeface="Arial" panose="020B0604020202020204" pitchFamily="34" charset="0"/>
              <a:buChar char="•"/>
            </a:pPr>
            <a:r>
              <a:rPr lang="en-US" sz="2400" b="1" i="0" dirty="0">
                <a:effectLst/>
              </a:rPr>
              <a:t>FIT withheld will be incorrect</a:t>
            </a:r>
            <a:endParaRPr lang="en-US" sz="2400" b="0" i="0" dirty="0">
              <a:effectLst/>
            </a:endParaRPr>
          </a:p>
          <a:p>
            <a:pPr>
              <a:lnSpc>
                <a:spcPct val="114000"/>
              </a:lnSpc>
              <a:spcBef>
                <a:spcPts val="0"/>
              </a:spcBef>
              <a:spcAft>
                <a:spcPts val="1500"/>
              </a:spcAft>
              <a:buFont typeface="Arial" panose="020B0604020202020204" pitchFamily="34" charset="0"/>
              <a:buChar char="•"/>
            </a:pPr>
            <a:r>
              <a:rPr lang="en-US" sz="2400" b="1" i="0" dirty="0">
                <a:effectLst/>
              </a:rPr>
              <a:t>Reductions to Social Security and Medicare subject amounts are reported in the wrong year.</a:t>
            </a:r>
            <a:endParaRPr lang="en-US" sz="2400" b="0" i="0" dirty="0">
              <a:effectLst/>
            </a:endParaRPr>
          </a:p>
          <a:p>
            <a:pPr>
              <a:lnSpc>
                <a:spcPct val="114000"/>
              </a:lnSpc>
              <a:spcBef>
                <a:spcPts val="0"/>
              </a:spcBef>
              <a:spcAft>
                <a:spcPts val="1800"/>
              </a:spcAft>
              <a:buFont typeface="Arial" panose="020B0604020202020204" pitchFamily="34" charset="0"/>
              <a:buChar char="•"/>
            </a:pPr>
            <a:r>
              <a:rPr lang="en-US" sz="2400" b="1" i="0" dirty="0">
                <a:effectLst/>
              </a:rPr>
              <a:t>Social Security and Medicare is reported in the wrong year.</a:t>
            </a:r>
            <a:endParaRPr lang="en-US" sz="2400" b="0" i="0" dirty="0">
              <a:effectLst/>
            </a:endParaRPr>
          </a:p>
        </p:txBody>
      </p:sp>
      <p:sp>
        <p:nvSpPr>
          <p:cNvPr id="9" name="TextBox 8">
            <a:extLst>
              <a:ext uri="{FF2B5EF4-FFF2-40B4-BE49-F238E27FC236}">
                <a16:creationId xmlns:a16="http://schemas.microsoft.com/office/drawing/2014/main" id="{F32EEF4E-36BC-CF79-BB0A-5F8B926EAE50}"/>
              </a:ext>
            </a:extLst>
          </p:cNvPr>
          <p:cNvSpPr txBox="1"/>
          <p:nvPr/>
        </p:nvSpPr>
        <p:spPr>
          <a:xfrm>
            <a:off x="1371600" y="1874323"/>
            <a:ext cx="3215387" cy="2166234"/>
          </a:xfrm>
          <a:prstGeom prst="rect">
            <a:avLst/>
          </a:prstGeom>
          <a:noFill/>
        </p:spPr>
        <p:txBody>
          <a:bodyPr wrap="square">
            <a:spAutoFit/>
          </a:bodyPr>
          <a:lstStyle/>
          <a:p>
            <a:pPr marL="0" indent="0">
              <a:lnSpc>
                <a:spcPct val="114000"/>
              </a:lnSpc>
              <a:spcBef>
                <a:spcPts val="0"/>
              </a:spcBef>
              <a:spcAft>
                <a:spcPts val="1800"/>
              </a:spcAft>
              <a:buNone/>
            </a:pPr>
            <a:r>
              <a:rPr lang="en-US" sz="3000" b="1" i="0" dirty="0">
                <a:solidFill>
                  <a:schemeClr val="accent1"/>
                </a:solidFill>
                <a:effectLst/>
              </a:rPr>
              <a:t>If we keep collecting the gross in the new year:</a:t>
            </a:r>
          </a:p>
        </p:txBody>
      </p:sp>
      <p:sp>
        <p:nvSpPr>
          <p:cNvPr id="7" name="TextBox 6">
            <a:extLst>
              <a:ext uri="{FF2B5EF4-FFF2-40B4-BE49-F238E27FC236}">
                <a16:creationId xmlns:a16="http://schemas.microsoft.com/office/drawing/2014/main" id="{91BBE0F6-2442-66C8-10EB-5BC7EB8D6E20}"/>
              </a:ext>
            </a:extLst>
          </p:cNvPr>
          <p:cNvSpPr txBox="1"/>
          <p:nvPr/>
        </p:nvSpPr>
        <p:spPr>
          <a:xfrm>
            <a:off x="1371599" y="4229619"/>
            <a:ext cx="3215387" cy="909352"/>
          </a:xfrm>
          <a:prstGeom prst="rect">
            <a:avLst/>
          </a:prstGeom>
          <a:noFill/>
        </p:spPr>
        <p:txBody>
          <a:bodyPr wrap="square">
            <a:spAutoFit/>
          </a:bodyPr>
          <a:lstStyle/>
          <a:p>
            <a:pPr>
              <a:lnSpc>
                <a:spcPct val="114000"/>
              </a:lnSpc>
              <a:spcBef>
                <a:spcPts val="0"/>
              </a:spcBef>
              <a:spcAft>
                <a:spcPts val="1800"/>
              </a:spcAft>
            </a:pPr>
            <a:r>
              <a:rPr lang="en-US" sz="2400" b="0" i="1" dirty="0">
                <a:effectLst/>
              </a:rPr>
              <a:t>We break most of the IRS and SSA rules</a:t>
            </a:r>
            <a:endParaRPr lang="en-US" sz="2400" i="1" dirty="0"/>
          </a:p>
        </p:txBody>
      </p:sp>
      <p:sp>
        <p:nvSpPr>
          <p:cNvPr id="3" name="Date Placeholder 2">
            <a:extLst>
              <a:ext uri="{FF2B5EF4-FFF2-40B4-BE49-F238E27FC236}">
                <a16:creationId xmlns:a16="http://schemas.microsoft.com/office/drawing/2014/main" id="{4DF16E29-D212-AA30-2183-7672875F0E28}"/>
              </a:ext>
              <a:ext uri="{C183D7F6-B498-43B3-948B-1728B52AA6E4}">
                <adec:decorative xmlns:adec="http://schemas.microsoft.com/office/drawing/2017/decorative" val="1"/>
              </a:ext>
            </a:extLst>
          </p:cNvPr>
          <p:cNvSpPr>
            <a:spLocks noGrp="1"/>
          </p:cNvSpPr>
          <p:nvPr>
            <p:ph type="dt" sz="half" idx="2"/>
          </p:nvPr>
        </p:nvSpPr>
        <p:spPr/>
        <p:txBody>
          <a:bodyPr/>
          <a:lstStyle/>
          <a:p>
            <a:r>
              <a:rPr lang="en-US" dirty="0"/>
              <a:t>OFM </a:t>
            </a:r>
            <a:fld id="{E87447C3-3344-4FBE-AA23-AD78C8E19ACA}" type="datetime1">
              <a:rPr lang="en-US" smtClean="0"/>
              <a:pPr/>
              <a:t>11/25/2024</a:t>
            </a:fld>
            <a:endParaRPr lang="en-US" dirty="0"/>
          </a:p>
        </p:txBody>
      </p:sp>
      <p:sp>
        <p:nvSpPr>
          <p:cNvPr id="4" name="Slide Number Placeholder 3">
            <a:extLst>
              <a:ext uri="{FF2B5EF4-FFF2-40B4-BE49-F238E27FC236}">
                <a16:creationId xmlns:a16="http://schemas.microsoft.com/office/drawing/2014/main" id="{A1B2F2B9-D839-0BFE-F317-53A236F0013A}"/>
              </a:ext>
              <a:ext uri="{C183D7F6-B498-43B3-948B-1728B52AA6E4}">
                <adec:decorative xmlns:adec="http://schemas.microsoft.com/office/drawing/2017/decorative" val="1"/>
              </a:ext>
            </a:extLst>
          </p:cNvPr>
          <p:cNvSpPr>
            <a:spLocks noGrp="1"/>
          </p:cNvSpPr>
          <p:nvPr>
            <p:ph type="sldNum" sz="quarter" idx="4"/>
          </p:nvPr>
        </p:nvSpPr>
        <p:spPr/>
        <p:txBody>
          <a:bodyPr/>
          <a:lstStyle/>
          <a:p>
            <a:fld id="{675BEBA6-4A57-406D-B671-F270610AB5E4}" type="slidenum">
              <a:rPr lang="en-US" smtClean="0"/>
              <a:pPr/>
              <a:t>5</a:t>
            </a:fld>
            <a:endParaRPr lang="en-US" dirty="0"/>
          </a:p>
        </p:txBody>
      </p:sp>
    </p:spTree>
    <p:extLst>
      <p:ext uri="{BB962C8B-B14F-4D97-AF65-F5344CB8AC3E}">
        <p14:creationId xmlns:p14="http://schemas.microsoft.com/office/powerpoint/2010/main" val="2427786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009E027-C7D7-A353-513A-30AD71CBF2D4}"/>
              </a:ext>
              <a:ext uri="{C183D7F6-B498-43B3-948B-1728B52AA6E4}">
                <adec:decorative xmlns:adec="http://schemas.microsoft.com/office/drawing/2017/decorative" val="1"/>
              </a:ext>
            </a:extLst>
          </p:cNvPr>
          <p:cNvSpPr>
            <a:spLocks noGrp="1"/>
          </p:cNvSpPr>
          <p:nvPr>
            <p:ph type="dt" sz="half" idx="2"/>
          </p:nvPr>
        </p:nvSpPr>
        <p:spPr/>
        <p:txBody>
          <a:bodyPr/>
          <a:lstStyle/>
          <a:p>
            <a:r>
              <a:rPr lang="en-US"/>
              <a:t>OFM </a:t>
            </a:r>
            <a:fld id="{E87447C3-3344-4FBE-AA23-AD78C8E19ACA}" type="datetime1">
              <a:rPr lang="en-US" smtClean="0"/>
              <a:pPr/>
              <a:t>11/25/2024</a:t>
            </a:fld>
            <a:endParaRPr lang="en-US"/>
          </a:p>
        </p:txBody>
      </p:sp>
      <p:sp>
        <p:nvSpPr>
          <p:cNvPr id="4" name="Slide Number Placeholder 3">
            <a:extLst>
              <a:ext uri="{FF2B5EF4-FFF2-40B4-BE49-F238E27FC236}">
                <a16:creationId xmlns:a16="http://schemas.microsoft.com/office/drawing/2014/main" id="{62C1386F-745E-17B5-F755-C3C66198EF27}"/>
              </a:ext>
              <a:ext uri="{C183D7F6-B498-43B3-948B-1728B52AA6E4}">
                <adec:decorative xmlns:adec="http://schemas.microsoft.com/office/drawing/2017/decorative" val="1"/>
              </a:ext>
            </a:extLst>
          </p:cNvPr>
          <p:cNvSpPr>
            <a:spLocks noGrp="1"/>
          </p:cNvSpPr>
          <p:nvPr>
            <p:ph type="sldNum" sz="quarter" idx="4"/>
          </p:nvPr>
        </p:nvSpPr>
        <p:spPr/>
        <p:txBody>
          <a:bodyPr/>
          <a:lstStyle/>
          <a:p>
            <a:fld id="{675BEBA6-4A57-406D-B671-F270610AB5E4}" type="slidenum">
              <a:rPr lang="en-US" smtClean="0"/>
              <a:pPr/>
              <a:t>6</a:t>
            </a:fld>
            <a:endParaRPr lang="en-US"/>
          </a:p>
        </p:txBody>
      </p:sp>
      <p:sp>
        <p:nvSpPr>
          <p:cNvPr id="5" name="Text Placeholder 4">
            <a:extLst>
              <a:ext uri="{FF2B5EF4-FFF2-40B4-BE49-F238E27FC236}">
                <a16:creationId xmlns:a16="http://schemas.microsoft.com/office/drawing/2014/main" id="{9F5ACB25-D2D0-4D10-1E4D-E3BBF14041D9}"/>
              </a:ext>
            </a:extLst>
          </p:cNvPr>
          <p:cNvSpPr>
            <a:spLocks noGrp="1"/>
          </p:cNvSpPr>
          <p:nvPr>
            <p:ph type="title" idx="4294967295"/>
          </p:nvPr>
        </p:nvSpPr>
        <p:spPr>
          <a:xfrm>
            <a:off x="1371600" y="611188"/>
            <a:ext cx="9982200"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Example:</a:t>
            </a:r>
          </a:p>
        </p:txBody>
      </p:sp>
      <p:sp>
        <p:nvSpPr>
          <p:cNvPr id="7" name="TextBox 6">
            <a:extLst>
              <a:ext uri="{FF2B5EF4-FFF2-40B4-BE49-F238E27FC236}">
                <a16:creationId xmlns:a16="http://schemas.microsoft.com/office/drawing/2014/main" id="{FD7AD479-EFA0-B9C2-47A2-6A85C409EF2A}"/>
              </a:ext>
            </a:extLst>
          </p:cNvPr>
          <p:cNvSpPr txBox="1"/>
          <p:nvPr/>
        </p:nvSpPr>
        <p:spPr>
          <a:xfrm>
            <a:off x="838200" y="1869845"/>
            <a:ext cx="10515600" cy="4376967"/>
          </a:xfrm>
          <a:prstGeom prst="rect">
            <a:avLst/>
          </a:prstGeom>
          <a:noFill/>
        </p:spPr>
        <p:txBody>
          <a:bodyPr wrap="square" lIns="182880" tIns="182880" rIns="182880" bIns="182880">
            <a:spAutoFit/>
          </a:bodyPr>
          <a:lstStyle/>
          <a:p>
            <a:pPr eaLnBrk="1" hangingPunct="1">
              <a:lnSpc>
                <a:spcPct val="80000"/>
              </a:lnSpc>
              <a:buFont typeface="Wingdings" pitchFamily="2" charset="2"/>
              <a:buNone/>
              <a:defRPr/>
            </a:pPr>
            <a:r>
              <a:rPr lang="en-US" sz="1600" dirty="0">
                <a:effectLst/>
                <a:latin typeface="Arial monospaced for SAP" pitchFamily="49" charset="0"/>
              </a:rPr>
              <a:t>Personnel No.      12345432 SAMPLE JOHN Q - USA</a:t>
            </a:r>
          </a:p>
          <a:p>
            <a:pPr eaLnBrk="1" hangingPunct="1">
              <a:lnSpc>
                <a:spcPct val="80000"/>
              </a:lnSpc>
              <a:buFont typeface="Wingdings" pitchFamily="2" charset="2"/>
              <a:buNone/>
              <a:defRPr/>
            </a:pPr>
            <a:r>
              <a:rPr lang="en-US" sz="1600" dirty="0">
                <a:effectLst/>
                <a:latin typeface="Arial monospaced for SAP" pitchFamily="49" charset="0"/>
              </a:rPr>
              <a:t>Seq. number        00195 - accounted on 11/16/2024 - current result</a:t>
            </a:r>
          </a:p>
          <a:p>
            <a:pPr eaLnBrk="1" hangingPunct="1">
              <a:lnSpc>
                <a:spcPct val="80000"/>
              </a:lnSpc>
              <a:buFont typeface="Wingdings" pitchFamily="2" charset="2"/>
              <a:buNone/>
              <a:defRPr/>
            </a:pPr>
            <a:r>
              <a:rPr lang="en-US" sz="1600" dirty="0">
                <a:effectLst/>
                <a:latin typeface="Arial monospaced for SAP" pitchFamily="49" charset="0"/>
              </a:rPr>
              <a:t>For-Period         22.2024 (11/01/2024 - 11/15/2024)</a:t>
            </a:r>
          </a:p>
          <a:p>
            <a:pPr eaLnBrk="1" hangingPunct="1">
              <a:lnSpc>
                <a:spcPct val="80000"/>
              </a:lnSpc>
              <a:buFont typeface="Wingdings" pitchFamily="2" charset="2"/>
              <a:buNone/>
              <a:defRPr/>
            </a:pPr>
            <a:r>
              <a:rPr lang="en-US" sz="1600" dirty="0">
                <a:effectLst/>
                <a:latin typeface="Arial monospaced for SAP" pitchFamily="49" charset="0"/>
              </a:rPr>
              <a:t>In-Period          22.2024 (Fin.: 11/15/2024)</a:t>
            </a:r>
          </a:p>
          <a:p>
            <a:pPr eaLnBrk="1" hangingPunct="1">
              <a:lnSpc>
                <a:spcPct val="80000"/>
              </a:lnSpc>
              <a:defRPr/>
            </a:pPr>
            <a:endParaRPr lang="en-US" sz="1600" dirty="0">
              <a:effectLst/>
              <a:latin typeface="Arial monospaced for SAP" pitchFamily="49" charset="0"/>
            </a:endParaRPr>
          </a:p>
          <a:p>
            <a:pPr eaLnBrk="1" hangingPunct="1">
              <a:lnSpc>
                <a:spcPct val="80000"/>
              </a:lnSpc>
              <a:defRPr/>
            </a:pPr>
            <a:endParaRPr lang="en-US" sz="1600" dirty="0">
              <a:effectLst/>
              <a:latin typeface="Arial monospaced for SAP" pitchFamily="49" charset="0"/>
            </a:endParaRPr>
          </a:p>
          <a:p>
            <a:pPr eaLnBrk="1" hangingPunct="1">
              <a:lnSpc>
                <a:spcPct val="80000"/>
              </a:lnSpc>
              <a:buFont typeface="Wingdings" pitchFamily="2" charset="2"/>
              <a:buNone/>
              <a:defRPr/>
            </a:pPr>
            <a:r>
              <a:rPr lang="en-US" sz="1600" dirty="0">
                <a:effectLst/>
                <a:latin typeface="Arial monospaced for SAP" pitchFamily="49" charset="0"/>
              </a:rPr>
              <a:t>* /R00 Regular Ra                                21.08   96.00       2,023.91</a:t>
            </a:r>
          </a:p>
          <a:p>
            <a:pPr eaLnBrk="1" hangingPunct="1">
              <a:lnSpc>
                <a:spcPct val="80000"/>
              </a:lnSpc>
              <a:buFont typeface="Wingdings" pitchFamily="2" charset="2"/>
              <a:buNone/>
              <a:defRPr/>
            </a:pPr>
            <a:r>
              <a:rPr lang="en-US" sz="1600" dirty="0">
                <a:effectLst/>
                <a:latin typeface="Arial monospaced for SAP" pitchFamily="49" charset="0"/>
              </a:rPr>
              <a:t>* 2143 LTD        01                B 04                                38.04-</a:t>
            </a:r>
          </a:p>
          <a:p>
            <a:pPr eaLnBrk="1" hangingPunct="1">
              <a:lnSpc>
                <a:spcPct val="80000"/>
              </a:lnSpc>
              <a:buFont typeface="Wingdings" pitchFamily="2" charset="2"/>
              <a:buNone/>
              <a:defRPr/>
            </a:pPr>
            <a:r>
              <a:rPr lang="en-US" sz="1600" dirty="0">
                <a:effectLst/>
                <a:latin typeface="Arial monospaced for SAP" pitchFamily="49" charset="0"/>
              </a:rPr>
              <a:t>* 2260 N2 PSERS 2 01                B 03                               135.23-</a:t>
            </a:r>
          </a:p>
          <a:p>
            <a:pPr eaLnBrk="1" hangingPunct="1">
              <a:lnSpc>
                <a:spcPct val="80000"/>
              </a:lnSpc>
              <a:buFont typeface="Wingdings" pitchFamily="2" charset="2"/>
              <a:buNone/>
              <a:defRPr/>
            </a:pPr>
            <a:r>
              <a:rPr lang="en-US" sz="1600" dirty="0">
                <a:effectLst/>
                <a:latin typeface="Arial monospaced for SAP" pitchFamily="49" charset="0"/>
              </a:rPr>
              <a:t>* 2360 N2 ER PSER                   B 03                               175.98</a:t>
            </a:r>
          </a:p>
          <a:p>
            <a:pPr eaLnBrk="1" hangingPunct="1">
              <a:lnSpc>
                <a:spcPct val="80000"/>
              </a:lnSpc>
              <a:buFont typeface="Wingdings" pitchFamily="2" charset="2"/>
              <a:buNone/>
              <a:defRPr/>
            </a:pPr>
            <a:r>
              <a:rPr lang="en-US" sz="1600" dirty="0">
                <a:effectLst/>
                <a:latin typeface="Arial monospaced for SAP" pitchFamily="49" charset="0"/>
              </a:rPr>
              <a:t>* 2538 Reg </a:t>
            </a:r>
            <a:r>
              <a:rPr lang="en-US" sz="1600" dirty="0" err="1">
                <a:effectLst/>
                <a:latin typeface="Arial monospaced for SAP" pitchFamily="49" charset="0"/>
              </a:rPr>
              <a:t>BlueSh</a:t>
            </a:r>
            <a:r>
              <a:rPr lang="en-US" sz="1600" dirty="0">
                <a:effectLst/>
                <a:latin typeface="Arial monospaced for SAP" pitchFamily="49" charset="0"/>
              </a:rPr>
              <a:t> 01                B 02                                69.50-</a:t>
            </a:r>
          </a:p>
          <a:p>
            <a:pPr eaLnBrk="1" hangingPunct="1">
              <a:lnSpc>
                <a:spcPct val="80000"/>
              </a:lnSpc>
              <a:buFont typeface="Wingdings" pitchFamily="2" charset="2"/>
              <a:buNone/>
              <a:defRPr/>
            </a:pPr>
            <a:r>
              <a:rPr lang="en-US" sz="1600" dirty="0">
                <a:effectLst/>
                <a:latin typeface="Arial monospaced for SAP" pitchFamily="49" charset="0"/>
              </a:rPr>
              <a:t>* 2550 Health - E                   B 02                               353.50</a:t>
            </a:r>
          </a:p>
          <a:p>
            <a:pPr eaLnBrk="1" hangingPunct="1">
              <a:lnSpc>
                <a:spcPct val="80000"/>
              </a:lnSpc>
              <a:buFont typeface="Wingdings" pitchFamily="2" charset="2"/>
              <a:buNone/>
              <a:defRPr/>
            </a:pPr>
            <a:r>
              <a:rPr lang="en-US" sz="1600" dirty="0">
                <a:effectLst/>
                <a:latin typeface="Arial monospaced for SAP" pitchFamily="49" charset="0"/>
              </a:rPr>
              <a:t>* 2575 Health - P 01                B 02                               423.00</a:t>
            </a:r>
          </a:p>
          <a:p>
            <a:pPr eaLnBrk="1" hangingPunct="1">
              <a:lnSpc>
                <a:spcPct val="80000"/>
              </a:lnSpc>
              <a:buFont typeface="Wingdings" pitchFamily="2" charset="2"/>
              <a:buNone/>
              <a:defRPr/>
            </a:pPr>
            <a:r>
              <a:rPr lang="en-US" sz="1600" dirty="0">
                <a:solidFill>
                  <a:srgbClr val="FF5050"/>
                </a:solidFill>
                <a:effectLst/>
                <a:latin typeface="Arial monospaced for SAP" pitchFamily="49" charset="0"/>
              </a:rPr>
              <a:t>* 3223 </a:t>
            </a:r>
            <a:r>
              <a:rPr lang="en-US" sz="1600" dirty="0" err="1">
                <a:solidFill>
                  <a:srgbClr val="FF5050"/>
                </a:solidFill>
                <a:effectLst/>
                <a:latin typeface="Arial monospaced for SAP" pitchFamily="49" charset="0"/>
              </a:rPr>
              <a:t>RepayPlan</a:t>
            </a:r>
            <a:r>
              <a:rPr lang="en-US" sz="1600" dirty="0">
                <a:solidFill>
                  <a:srgbClr val="FF5050"/>
                </a:solidFill>
                <a:effectLst/>
                <a:latin typeface="Arial monospaced for SAP" pitchFamily="49" charset="0"/>
              </a:rPr>
              <a:t>                                                        50.00-</a:t>
            </a:r>
          </a:p>
          <a:p>
            <a:pPr eaLnBrk="1" hangingPunct="1">
              <a:lnSpc>
                <a:spcPct val="80000"/>
              </a:lnSpc>
              <a:buFont typeface="Wingdings" pitchFamily="2" charset="2"/>
              <a:buNone/>
              <a:defRPr/>
            </a:pPr>
            <a:r>
              <a:rPr lang="en-US" sz="1600" dirty="0">
                <a:solidFill>
                  <a:srgbClr val="FF5050"/>
                </a:solidFill>
                <a:effectLst/>
                <a:latin typeface="Arial monospaced for SAP" pitchFamily="49" charset="0"/>
              </a:rPr>
              <a:t>* 3224 </a:t>
            </a:r>
            <a:r>
              <a:rPr lang="en-US" sz="1600" dirty="0" err="1">
                <a:solidFill>
                  <a:srgbClr val="FF5050"/>
                </a:solidFill>
                <a:effectLst/>
                <a:latin typeface="Arial monospaced for SAP" pitchFamily="49" charset="0"/>
              </a:rPr>
              <a:t>RePay</a:t>
            </a:r>
            <a:r>
              <a:rPr lang="en-US" sz="1600" dirty="0">
                <a:solidFill>
                  <a:srgbClr val="FF5050"/>
                </a:solidFill>
                <a:effectLst/>
                <a:latin typeface="Arial monospaced for SAP" pitchFamily="49" charset="0"/>
              </a:rPr>
              <a:t> </a:t>
            </a:r>
            <a:r>
              <a:rPr lang="en-US" sz="1600" dirty="0" err="1">
                <a:solidFill>
                  <a:srgbClr val="FF5050"/>
                </a:solidFill>
                <a:effectLst/>
                <a:latin typeface="Arial monospaced for SAP" pitchFamily="49" charset="0"/>
              </a:rPr>
              <a:t>bala</a:t>
            </a:r>
            <a:r>
              <a:rPr lang="en-US" sz="1600" dirty="0">
                <a:solidFill>
                  <a:srgbClr val="FF5050"/>
                </a:solidFill>
                <a:effectLst/>
                <a:latin typeface="Arial monospaced for SAP" pitchFamily="49" charset="0"/>
              </a:rPr>
              <a:t>                                                      300.00</a:t>
            </a:r>
          </a:p>
          <a:p>
            <a:pPr eaLnBrk="1" hangingPunct="1">
              <a:lnSpc>
                <a:spcPct val="80000"/>
              </a:lnSpc>
              <a:buFont typeface="Wingdings" pitchFamily="2" charset="2"/>
              <a:buNone/>
              <a:defRPr/>
            </a:pPr>
            <a:r>
              <a:rPr lang="en-US" sz="1600" dirty="0">
                <a:solidFill>
                  <a:srgbClr val="FF5050"/>
                </a:solidFill>
                <a:effectLst/>
                <a:latin typeface="Arial monospaced for SAP" pitchFamily="49" charset="0"/>
              </a:rPr>
              <a:t>* 3225 </a:t>
            </a:r>
            <a:r>
              <a:rPr lang="en-US" sz="1600" dirty="0" err="1">
                <a:solidFill>
                  <a:srgbClr val="FF5050"/>
                </a:solidFill>
                <a:effectLst/>
                <a:latin typeface="Arial monospaced for SAP" pitchFamily="49" charset="0"/>
              </a:rPr>
              <a:t>RePay</a:t>
            </a:r>
            <a:r>
              <a:rPr lang="en-US" sz="1600" dirty="0">
                <a:solidFill>
                  <a:srgbClr val="FF5050"/>
                </a:solidFill>
                <a:effectLst/>
                <a:latin typeface="Arial monospaced for SAP" pitchFamily="49" charset="0"/>
              </a:rPr>
              <a:t> </a:t>
            </a:r>
            <a:r>
              <a:rPr lang="en-US" sz="1600" dirty="0" err="1">
                <a:solidFill>
                  <a:srgbClr val="FF5050"/>
                </a:solidFill>
                <a:effectLst/>
                <a:latin typeface="Arial monospaced for SAP" pitchFamily="49" charset="0"/>
              </a:rPr>
              <a:t>Tota</a:t>
            </a:r>
            <a:r>
              <a:rPr lang="en-US" sz="1600" dirty="0">
                <a:solidFill>
                  <a:srgbClr val="FF5050"/>
                </a:solidFill>
                <a:effectLst/>
                <a:latin typeface="Arial monospaced for SAP" pitchFamily="49" charset="0"/>
              </a:rPr>
              <a:t>                                                      750.00-</a:t>
            </a:r>
          </a:p>
          <a:p>
            <a:pPr eaLnBrk="1" hangingPunct="1">
              <a:lnSpc>
                <a:spcPct val="80000"/>
              </a:lnSpc>
              <a:buFont typeface="Wingdings" pitchFamily="2" charset="2"/>
              <a:buNone/>
              <a:defRPr/>
            </a:pPr>
            <a:r>
              <a:rPr lang="en-US" sz="1600" dirty="0">
                <a:effectLst/>
                <a:latin typeface="Arial monospaced for SAP" pitchFamily="49" charset="0"/>
              </a:rPr>
              <a:t>* 9182 P0/T0 Base                                                    2,058.23</a:t>
            </a:r>
          </a:p>
          <a:p>
            <a:pPr eaLnBrk="1" hangingPunct="1">
              <a:lnSpc>
                <a:spcPct val="80000"/>
              </a:lnSpc>
              <a:buFont typeface="Wingdings" pitchFamily="2" charset="2"/>
              <a:buNone/>
              <a:defRPr/>
            </a:pPr>
            <a:r>
              <a:rPr lang="en-US" sz="1600" dirty="0">
                <a:effectLst/>
                <a:latin typeface="Arial monospaced for SAP" pitchFamily="49" charset="0"/>
              </a:rPr>
              <a:t>* 9188 PSERS 2 Ba                                                    2,058.23</a:t>
            </a:r>
          </a:p>
          <a:p>
            <a:pPr>
              <a:lnSpc>
                <a:spcPct val="114000"/>
              </a:lnSpc>
              <a:spcAft>
                <a:spcPts val="1800"/>
              </a:spcAft>
            </a:pPr>
            <a:endParaRPr lang="en-US" sz="28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143108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009E027-C7D7-A353-513A-30AD71CBF2D4}"/>
              </a:ext>
              <a:ext uri="{C183D7F6-B498-43B3-948B-1728B52AA6E4}">
                <adec:decorative xmlns:adec="http://schemas.microsoft.com/office/drawing/2017/decorative" val="1"/>
              </a:ext>
            </a:extLst>
          </p:cNvPr>
          <p:cNvSpPr>
            <a:spLocks noGrp="1"/>
          </p:cNvSpPr>
          <p:nvPr>
            <p:ph type="dt" sz="half" idx="2"/>
          </p:nvPr>
        </p:nvSpPr>
        <p:spPr/>
        <p:txBody>
          <a:bodyPr/>
          <a:lstStyle/>
          <a:p>
            <a:r>
              <a:rPr lang="en-US"/>
              <a:t>OFM </a:t>
            </a:r>
            <a:fld id="{E87447C3-3344-4FBE-AA23-AD78C8E19ACA}" type="datetime1">
              <a:rPr lang="en-US" smtClean="0"/>
              <a:pPr/>
              <a:t>11/25/2024</a:t>
            </a:fld>
            <a:endParaRPr lang="en-US"/>
          </a:p>
        </p:txBody>
      </p:sp>
      <p:sp>
        <p:nvSpPr>
          <p:cNvPr id="4" name="Slide Number Placeholder 3">
            <a:extLst>
              <a:ext uri="{FF2B5EF4-FFF2-40B4-BE49-F238E27FC236}">
                <a16:creationId xmlns:a16="http://schemas.microsoft.com/office/drawing/2014/main" id="{62C1386F-745E-17B5-F755-C3C66198EF27}"/>
              </a:ext>
              <a:ext uri="{C183D7F6-B498-43B3-948B-1728B52AA6E4}">
                <adec:decorative xmlns:adec="http://schemas.microsoft.com/office/drawing/2017/decorative" val="1"/>
              </a:ext>
            </a:extLst>
          </p:cNvPr>
          <p:cNvSpPr>
            <a:spLocks noGrp="1"/>
          </p:cNvSpPr>
          <p:nvPr>
            <p:ph type="sldNum" sz="quarter" idx="4"/>
          </p:nvPr>
        </p:nvSpPr>
        <p:spPr/>
        <p:txBody>
          <a:bodyPr/>
          <a:lstStyle/>
          <a:p>
            <a:fld id="{675BEBA6-4A57-406D-B671-F270610AB5E4}" type="slidenum">
              <a:rPr lang="en-US" smtClean="0"/>
              <a:pPr/>
              <a:t>7</a:t>
            </a:fld>
            <a:endParaRPr lang="en-US"/>
          </a:p>
        </p:txBody>
      </p:sp>
      <p:sp>
        <p:nvSpPr>
          <p:cNvPr id="5" name="Text Placeholder 4">
            <a:extLst>
              <a:ext uri="{FF2B5EF4-FFF2-40B4-BE49-F238E27FC236}">
                <a16:creationId xmlns:a16="http://schemas.microsoft.com/office/drawing/2014/main" id="{9F5ACB25-D2D0-4D10-1E4D-E3BBF14041D9}"/>
              </a:ext>
            </a:extLst>
          </p:cNvPr>
          <p:cNvSpPr>
            <a:spLocks noGrp="1"/>
          </p:cNvSpPr>
          <p:nvPr>
            <p:ph type="title" idx="4294967295"/>
          </p:nvPr>
        </p:nvSpPr>
        <p:spPr>
          <a:xfrm>
            <a:off x="1371600" y="611188"/>
            <a:ext cx="9982200"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Current Situation</a:t>
            </a:r>
          </a:p>
        </p:txBody>
      </p:sp>
      <p:sp>
        <p:nvSpPr>
          <p:cNvPr id="7" name="TextBox 6">
            <a:extLst>
              <a:ext uri="{FF2B5EF4-FFF2-40B4-BE49-F238E27FC236}">
                <a16:creationId xmlns:a16="http://schemas.microsoft.com/office/drawing/2014/main" id="{FD7AD479-EFA0-B9C2-47A2-6A85C409EF2A}"/>
              </a:ext>
            </a:extLst>
          </p:cNvPr>
          <p:cNvSpPr txBox="1"/>
          <p:nvPr/>
        </p:nvSpPr>
        <p:spPr>
          <a:xfrm>
            <a:off x="1371600" y="1889125"/>
            <a:ext cx="8521700" cy="4210833"/>
          </a:xfrm>
          <a:prstGeom prst="rect">
            <a:avLst/>
          </a:prstGeom>
          <a:noFill/>
        </p:spPr>
        <p:txBody>
          <a:bodyPr wrap="square" lIns="182880" tIns="182880" rIns="182880" bIns="182880">
            <a:spAutoFit/>
          </a:bodyPr>
          <a:lstStyle/>
          <a:p>
            <a:pPr marL="342900" indent="-342900">
              <a:lnSpc>
                <a:spcPct val="114000"/>
              </a:lnSpc>
              <a:spcAft>
                <a:spcPts val="1800"/>
              </a:spcAft>
              <a:buFont typeface="Arial" panose="020B0604020202020204" pitchFamily="34" charset="0"/>
              <a:buChar char="•"/>
            </a:pPr>
            <a:r>
              <a:rPr lang="en-US" sz="2800" dirty="0">
                <a:latin typeface="Source Sans Pro" panose="020B0503030403020204" pitchFamily="34" charset="0"/>
                <a:ea typeface="Source Sans Pro" panose="020B0503030403020204" pitchFamily="34" charset="0"/>
              </a:rPr>
              <a:t>Overpayment Details:</a:t>
            </a:r>
          </a:p>
          <a:p>
            <a:pPr marL="800100" lvl="1" indent="-342900">
              <a:lnSpc>
                <a:spcPct val="114000"/>
              </a:lnSpc>
              <a:spcAft>
                <a:spcPts val="1800"/>
              </a:spcAft>
              <a:buFont typeface="Arial" panose="020B0604020202020204" pitchFamily="34" charset="0"/>
              <a:buChar char="•"/>
            </a:pPr>
            <a:r>
              <a:rPr lang="en-US" sz="2800" dirty="0">
                <a:latin typeface="Source Sans Pro" panose="020B0503030403020204" pitchFamily="34" charset="0"/>
                <a:ea typeface="Source Sans Pro" panose="020B0503030403020204" pitchFamily="34" charset="0"/>
              </a:rPr>
              <a:t>As of 11/25/2024, how much has the employee paid?</a:t>
            </a:r>
          </a:p>
          <a:p>
            <a:pPr marL="1257300" lvl="2" indent="-342900">
              <a:lnSpc>
                <a:spcPct val="114000"/>
              </a:lnSpc>
              <a:spcAft>
                <a:spcPts val="1800"/>
              </a:spcAft>
              <a:buFont typeface="Arial" panose="020B0604020202020204" pitchFamily="34" charset="0"/>
              <a:buChar char="•"/>
            </a:pPr>
            <a:r>
              <a:rPr lang="en-US" sz="2800" dirty="0">
                <a:latin typeface="Source Sans Pro" panose="020B0503030403020204" pitchFamily="34" charset="0"/>
                <a:ea typeface="Source Sans Pro" panose="020B0503030403020204" pitchFamily="34" charset="0"/>
              </a:rPr>
              <a:t>$750 repaid as of this pay date (WT3225)</a:t>
            </a:r>
          </a:p>
          <a:p>
            <a:pPr marL="1257300" lvl="2" indent="-342900">
              <a:lnSpc>
                <a:spcPct val="114000"/>
              </a:lnSpc>
              <a:spcAft>
                <a:spcPts val="1800"/>
              </a:spcAft>
              <a:buFont typeface="Arial" panose="020B0604020202020204" pitchFamily="34" charset="0"/>
              <a:buChar char="•"/>
            </a:pPr>
            <a:r>
              <a:rPr lang="en-US" sz="2800" u="sng" dirty="0">
                <a:latin typeface="Source Sans Pro" panose="020B0503030403020204" pitchFamily="34" charset="0"/>
                <a:ea typeface="Source Sans Pro" panose="020B0503030403020204" pitchFamily="34" charset="0"/>
              </a:rPr>
              <a:t>+300 </a:t>
            </a:r>
            <a:r>
              <a:rPr lang="en-US" sz="2800" dirty="0">
                <a:latin typeface="Source Sans Pro" panose="020B0503030403020204" pitchFamily="34" charset="0"/>
                <a:ea typeface="Source Sans Pro" panose="020B0503030403020204" pitchFamily="34" charset="0"/>
              </a:rPr>
              <a:t>balance remaining (WT3224)</a:t>
            </a:r>
          </a:p>
          <a:p>
            <a:pPr marL="1257300" lvl="2" indent="-342900">
              <a:lnSpc>
                <a:spcPct val="114000"/>
              </a:lnSpc>
              <a:spcAft>
                <a:spcPts val="1800"/>
              </a:spcAft>
              <a:buFont typeface="Arial" panose="020B0604020202020204" pitchFamily="34" charset="0"/>
              <a:buChar char="•"/>
            </a:pPr>
            <a:r>
              <a:rPr lang="en-US" sz="2800" dirty="0">
                <a:latin typeface="Source Sans Pro" panose="020B0503030403020204" pitchFamily="34" charset="0"/>
                <a:ea typeface="Source Sans Pro" panose="020B0503030403020204" pitchFamily="34" charset="0"/>
              </a:rPr>
              <a:t>$1,050 Total Gross overpayment</a:t>
            </a:r>
          </a:p>
        </p:txBody>
      </p:sp>
    </p:spTree>
    <p:extLst>
      <p:ext uri="{BB962C8B-B14F-4D97-AF65-F5344CB8AC3E}">
        <p14:creationId xmlns:p14="http://schemas.microsoft.com/office/powerpoint/2010/main" val="4248801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009E027-C7D7-A353-513A-30AD71CBF2D4}"/>
              </a:ext>
              <a:ext uri="{C183D7F6-B498-43B3-948B-1728B52AA6E4}">
                <adec:decorative xmlns:adec="http://schemas.microsoft.com/office/drawing/2017/decorative" val="1"/>
              </a:ext>
            </a:extLst>
          </p:cNvPr>
          <p:cNvSpPr>
            <a:spLocks noGrp="1"/>
          </p:cNvSpPr>
          <p:nvPr>
            <p:ph type="dt" sz="half" idx="2"/>
          </p:nvPr>
        </p:nvSpPr>
        <p:spPr/>
        <p:txBody>
          <a:bodyPr/>
          <a:lstStyle/>
          <a:p>
            <a:r>
              <a:rPr lang="en-US"/>
              <a:t>OFM </a:t>
            </a:r>
            <a:fld id="{E87447C3-3344-4FBE-AA23-AD78C8E19ACA}" type="datetime1">
              <a:rPr lang="en-US" smtClean="0"/>
              <a:pPr/>
              <a:t>11/25/2024</a:t>
            </a:fld>
            <a:endParaRPr lang="en-US"/>
          </a:p>
        </p:txBody>
      </p:sp>
      <p:sp>
        <p:nvSpPr>
          <p:cNvPr id="4" name="Slide Number Placeholder 3">
            <a:extLst>
              <a:ext uri="{FF2B5EF4-FFF2-40B4-BE49-F238E27FC236}">
                <a16:creationId xmlns:a16="http://schemas.microsoft.com/office/drawing/2014/main" id="{62C1386F-745E-17B5-F755-C3C66198EF27}"/>
              </a:ext>
              <a:ext uri="{C183D7F6-B498-43B3-948B-1728B52AA6E4}">
                <adec:decorative xmlns:adec="http://schemas.microsoft.com/office/drawing/2017/decorative" val="1"/>
              </a:ext>
            </a:extLst>
          </p:cNvPr>
          <p:cNvSpPr>
            <a:spLocks noGrp="1"/>
          </p:cNvSpPr>
          <p:nvPr>
            <p:ph type="sldNum" sz="quarter" idx="4"/>
          </p:nvPr>
        </p:nvSpPr>
        <p:spPr/>
        <p:txBody>
          <a:bodyPr/>
          <a:lstStyle/>
          <a:p>
            <a:fld id="{675BEBA6-4A57-406D-B671-F270610AB5E4}" type="slidenum">
              <a:rPr lang="en-US" smtClean="0"/>
              <a:pPr/>
              <a:t>8</a:t>
            </a:fld>
            <a:endParaRPr lang="en-US"/>
          </a:p>
        </p:txBody>
      </p:sp>
      <p:sp>
        <p:nvSpPr>
          <p:cNvPr id="5" name="Text Placeholder 4">
            <a:extLst>
              <a:ext uri="{FF2B5EF4-FFF2-40B4-BE49-F238E27FC236}">
                <a16:creationId xmlns:a16="http://schemas.microsoft.com/office/drawing/2014/main" id="{9F5ACB25-D2D0-4D10-1E4D-E3BBF14041D9}"/>
              </a:ext>
            </a:extLst>
          </p:cNvPr>
          <p:cNvSpPr>
            <a:spLocks noGrp="1"/>
          </p:cNvSpPr>
          <p:nvPr>
            <p:ph type="title" idx="4294967295"/>
          </p:nvPr>
        </p:nvSpPr>
        <p:spPr>
          <a:xfrm>
            <a:off x="1371600" y="611188"/>
            <a:ext cx="9982200"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Current Situation continued:</a:t>
            </a:r>
          </a:p>
        </p:txBody>
      </p:sp>
      <p:sp>
        <p:nvSpPr>
          <p:cNvPr id="7" name="TextBox 6">
            <a:extLst>
              <a:ext uri="{FF2B5EF4-FFF2-40B4-BE49-F238E27FC236}">
                <a16:creationId xmlns:a16="http://schemas.microsoft.com/office/drawing/2014/main" id="{FD7AD479-EFA0-B9C2-47A2-6A85C409EF2A}"/>
              </a:ext>
            </a:extLst>
          </p:cNvPr>
          <p:cNvSpPr txBox="1"/>
          <p:nvPr/>
        </p:nvSpPr>
        <p:spPr>
          <a:xfrm>
            <a:off x="1371600" y="1889125"/>
            <a:ext cx="8521700" cy="2766719"/>
          </a:xfrm>
          <a:prstGeom prst="rect">
            <a:avLst/>
          </a:prstGeom>
          <a:noFill/>
        </p:spPr>
        <p:txBody>
          <a:bodyPr wrap="square" lIns="182880" tIns="182880" rIns="182880" bIns="182880">
            <a:spAutoFit/>
          </a:bodyPr>
          <a:lstStyle/>
          <a:p>
            <a:pPr marL="342900" indent="-342900">
              <a:lnSpc>
                <a:spcPct val="114000"/>
              </a:lnSpc>
              <a:spcAft>
                <a:spcPts val="1800"/>
              </a:spcAft>
              <a:buFont typeface="Arial" panose="020B0604020202020204" pitchFamily="34" charset="0"/>
              <a:buChar char="•"/>
            </a:pPr>
            <a:r>
              <a:rPr lang="en-US" sz="2800" dirty="0">
                <a:latin typeface="Source Sans Pro" panose="020B0503030403020204" pitchFamily="34" charset="0"/>
                <a:ea typeface="Source Sans Pro" panose="020B0503030403020204" pitchFamily="34" charset="0"/>
              </a:rPr>
              <a:t>We originally had a gross overpayment of $1,050.</a:t>
            </a:r>
          </a:p>
          <a:p>
            <a:pPr marL="342900" indent="-342900">
              <a:lnSpc>
                <a:spcPct val="114000"/>
              </a:lnSpc>
              <a:spcAft>
                <a:spcPts val="1800"/>
              </a:spcAft>
              <a:buFont typeface="Arial" panose="020B0604020202020204" pitchFamily="34" charset="0"/>
              <a:buChar char="•"/>
            </a:pPr>
            <a:r>
              <a:rPr lang="en-US" sz="2800" dirty="0">
                <a:latin typeface="Source Sans Pro" panose="020B0503030403020204" pitchFamily="34" charset="0"/>
                <a:ea typeface="Source Sans Pro" panose="020B0503030403020204" pitchFamily="34" charset="0"/>
              </a:rPr>
              <a:t>The employee agreed to pay it back $50 per pay period.</a:t>
            </a:r>
          </a:p>
          <a:p>
            <a:pPr marL="342900" indent="-342900">
              <a:lnSpc>
                <a:spcPct val="114000"/>
              </a:lnSpc>
              <a:spcAft>
                <a:spcPts val="1800"/>
              </a:spcAft>
              <a:buFont typeface="Arial" panose="020B0604020202020204" pitchFamily="34" charset="0"/>
              <a:buChar char="•"/>
            </a:pPr>
            <a:r>
              <a:rPr lang="en-US" sz="2800" dirty="0">
                <a:latin typeface="Source Sans Pro" panose="020B0503030403020204" pitchFamily="34" charset="0"/>
                <a:ea typeface="Source Sans Pro" panose="020B0503030403020204" pitchFamily="34" charset="0"/>
              </a:rPr>
              <a:t>The employee has paid back $750</a:t>
            </a:r>
          </a:p>
        </p:txBody>
      </p:sp>
    </p:spTree>
    <p:extLst>
      <p:ext uri="{BB962C8B-B14F-4D97-AF65-F5344CB8AC3E}">
        <p14:creationId xmlns:p14="http://schemas.microsoft.com/office/powerpoint/2010/main" val="319973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009E027-C7D7-A353-513A-30AD71CBF2D4}"/>
              </a:ext>
              <a:ext uri="{C183D7F6-B498-43B3-948B-1728B52AA6E4}">
                <adec:decorative xmlns:adec="http://schemas.microsoft.com/office/drawing/2017/decorative" val="1"/>
              </a:ext>
            </a:extLst>
          </p:cNvPr>
          <p:cNvSpPr>
            <a:spLocks noGrp="1"/>
          </p:cNvSpPr>
          <p:nvPr>
            <p:ph type="dt" sz="half" idx="2"/>
          </p:nvPr>
        </p:nvSpPr>
        <p:spPr/>
        <p:txBody>
          <a:bodyPr/>
          <a:lstStyle/>
          <a:p>
            <a:r>
              <a:rPr lang="en-US"/>
              <a:t>OFM </a:t>
            </a:r>
            <a:fld id="{E87447C3-3344-4FBE-AA23-AD78C8E19ACA}" type="datetime1">
              <a:rPr lang="en-US" smtClean="0"/>
              <a:pPr/>
              <a:t>11/25/2024</a:t>
            </a:fld>
            <a:endParaRPr lang="en-US"/>
          </a:p>
        </p:txBody>
      </p:sp>
      <p:sp>
        <p:nvSpPr>
          <p:cNvPr id="4" name="Slide Number Placeholder 3">
            <a:extLst>
              <a:ext uri="{FF2B5EF4-FFF2-40B4-BE49-F238E27FC236}">
                <a16:creationId xmlns:a16="http://schemas.microsoft.com/office/drawing/2014/main" id="{62C1386F-745E-17B5-F755-C3C66198EF27}"/>
              </a:ext>
              <a:ext uri="{C183D7F6-B498-43B3-948B-1728B52AA6E4}">
                <adec:decorative xmlns:adec="http://schemas.microsoft.com/office/drawing/2017/decorative" val="1"/>
              </a:ext>
            </a:extLst>
          </p:cNvPr>
          <p:cNvSpPr>
            <a:spLocks noGrp="1"/>
          </p:cNvSpPr>
          <p:nvPr>
            <p:ph type="sldNum" sz="quarter" idx="4"/>
          </p:nvPr>
        </p:nvSpPr>
        <p:spPr/>
        <p:txBody>
          <a:bodyPr/>
          <a:lstStyle/>
          <a:p>
            <a:fld id="{675BEBA6-4A57-406D-B671-F270610AB5E4}" type="slidenum">
              <a:rPr lang="en-US" smtClean="0"/>
              <a:pPr/>
              <a:t>9</a:t>
            </a:fld>
            <a:endParaRPr lang="en-US"/>
          </a:p>
        </p:txBody>
      </p:sp>
      <p:sp>
        <p:nvSpPr>
          <p:cNvPr id="5" name="Text Placeholder 4">
            <a:extLst>
              <a:ext uri="{FF2B5EF4-FFF2-40B4-BE49-F238E27FC236}">
                <a16:creationId xmlns:a16="http://schemas.microsoft.com/office/drawing/2014/main" id="{9F5ACB25-D2D0-4D10-1E4D-E3BBF14041D9}"/>
              </a:ext>
            </a:extLst>
          </p:cNvPr>
          <p:cNvSpPr>
            <a:spLocks noGrp="1"/>
          </p:cNvSpPr>
          <p:nvPr>
            <p:ph type="title" idx="4294967295"/>
          </p:nvPr>
        </p:nvSpPr>
        <p:spPr>
          <a:xfrm>
            <a:off x="1371600" y="611188"/>
            <a:ext cx="9982200"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chemeClr val="tx2"/>
                </a:solidFill>
                <a:effectLst/>
                <a:uLnTx/>
                <a:uFillTx/>
                <a:latin typeface="+mn-lt"/>
                <a:ea typeface="Segoe UI Black" panose="020B0A02040204020203" pitchFamily="34" charset="0"/>
                <a:cs typeface="Calibri" panose="020F0502020204030204" pitchFamily="34" charset="0"/>
              </a:rPr>
              <a:t>Current Situation continued:</a:t>
            </a:r>
          </a:p>
        </p:txBody>
      </p:sp>
      <p:sp>
        <p:nvSpPr>
          <p:cNvPr id="7" name="TextBox 6">
            <a:extLst>
              <a:ext uri="{FF2B5EF4-FFF2-40B4-BE49-F238E27FC236}">
                <a16:creationId xmlns:a16="http://schemas.microsoft.com/office/drawing/2014/main" id="{FD7AD479-EFA0-B9C2-47A2-6A85C409EF2A}"/>
              </a:ext>
            </a:extLst>
          </p:cNvPr>
          <p:cNvSpPr txBox="1"/>
          <p:nvPr/>
        </p:nvSpPr>
        <p:spPr>
          <a:xfrm>
            <a:off x="1371600" y="1889125"/>
            <a:ext cx="8521700" cy="2766719"/>
          </a:xfrm>
          <a:prstGeom prst="rect">
            <a:avLst/>
          </a:prstGeom>
          <a:noFill/>
        </p:spPr>
        <p:txBody>
          <a:bodyPr wrap="square" lIns="182880" tIns="182880" rIns="182880" bIns="182880">
            <a:spAutoFit/>
          </a:bodyPr>
          <a:lstStyle/>
          <a:p>
            <a:pPr marL="342900" indent="-342900">
              <a:lnSpc>
                <a:spcPct val="114000"/>
              </a:lnSpc>
              <a:spcAft>
                <a:spcPts val="1800"/>
              </a:spcAft>
              <a:buFont typeface="Arial" panose="020B0604020202020204" pitchFamily="34" charset="0"/>
              <a:buChar char="•"/>
            </a:pPr>
            <a:r>
              <a:rPr lang="en-US" sz="2800" dirty="0">
                <a:latin typeface="Source Sans Pro" panose="020B0503030403020204" pitchFamily="34" charset="0"/>
                <a:ea typeface="Source Sans Pro" panose="020B0503030403020204" pitchFamily="34" charset="0"/>
              </a:rPr>
              <a:t>EE will make two more payments on Dec. 10 and Dec. 24 adding another $100. </a:t>
            </a:r>
          </a:p>
          <a:p>
            <a:pPr marL="342900" indent="-342900">
              <a:lnSpc>
                <a:spcPct val="114000"/>
              </a:lnSpc>
              <a:spcAft>
                <a:spcPts val="1800"/>
              </a:spcAft>
              <a:buFont typeface="Arial" panose="020B0604020202020204" pitchFamily="34" charset="0"/>
              <a:buChar char="•"/>
            </a:pPr>
            <a:r>
              <a:rPr lang="en-US" sz="2800" dirty="0">
                <a:latin typeface="Source Sans Pro" panose="020B0503030403020204" pitchFamily="34" charset="0"/>
                <a:ea typeface="Source Sans Pro" panose="020B0503030403020204" pitchFamily="34" charset="0"/>
              </a:rPr>
              <a:t>$750 + $100 = $850 repaid as of the end of 2024</a:t>
            </a:r>
          </a:p>
          <a:p>
            <a:pPr marL="342900" indent="-342900">
              <a:lnSpc>
                <a:spcPct val="114000"/>
              </a:lnSpc>
              <a:spcAft>
                <a:spcPts val="1800"/>
              </a:spcAft>
              <a:buFont typeface="Arial" panose="020B0604020202020204" pitchFamily="34" charset="0"/>
              <a:buChar char="•"/>
            </a:pPr>
            <a:r>
              <a:rPr lang="en-US" sz="2800" dirty="0">
                <a:latin typeface="Source Sans Pro" panose="020B0503030403020204" pitchFamily="34" charset="0"/>
                <a:ea typeface="Source Sans Pro" panose="020B0503030403020204" pitchFamily="34" charset="0"/>
              </a:rPr>
              <a:t>$1,050 - $850 = $200 gross to be paid in 2025</a:t>
            </a:r>
          </a:p>
        </p:txBody>
      </p:sp>
    </p:spTree>
    <p:extLst>
      <p:ext uri="{BB962C8B-B14F-4D97-AF65-F5344CB8AC3E}">
        <p14:creationId xmlns:p14="http://schemas.microsoft.com/office/powerpoint/2010/main" val="138955614"/>
      </p:ext>
    </p:extLst>
  </p:cSld>
  <p:clrMapOvr>
    <a:masterClrMapping/>
  </p:clrMapOvr>
</p:sld>
</file>

<file path=ppt/theme/theme1.xml><?xml version="1.0" encoding="utf-8"?>
<a:theme xmlns:a="http://schemas.openxmlformats.org/drawingml/2006/main" name="1_Office Theme">
  <a:themeElements>
    <a:clrScheme name="OFM_2024">
      <a:dk1>
        <a:sysClr val="windowText" lastClr="000000"/>
      </a:dk1>
      <a:lt1>
        <a:sysClr val="window" lastClr="FFFFFF"/>
      </a:lt1>
      <a:dk2>
        <a:srgbClr val="0E2841"/>
      </a:dk2>
      <a:lt2>
        <a:srgbClr val="E8E8E8"/>
      </a:lt2>
      <a:accent1>
        <a:srgbClr val="464BA0"/>
      </a:accent1>
      <a:accent2>
        <a:srgbClr val="DE7426"/>
      </a:accent2>
      <a:accent3>
        <a:srgbClr val="339678"/>
      </a:accent3>
      <a:accent4>
        <a:srgbClr val="3680B6"/>
      </a:accent4>
      <a:accent5>
        <a:srgbClr val="C2095A"/>
      </a:accent5>
      <a:accent6>
        <a:srgbClr val="B7C933"/>
      </a:accent6>
      <a:hlink>
        <a:srgbClr val="464BA0"/>
      </a:hlink>
      <a:folHlink>
        <a:srgbClr val="DE7426"/>
      </a:folHlink>
    </a:clrScheme>
    <a:fontScheme name="OFM_Fonts">
      <a:majorFont>
        <a:latin typeface="Source Sans Pro"/>
        <a:ea typeface=""/>
        <a:cs typeface=""/>
      </a:majorFont>
      <a:minorFont>
        <a:latin typeface="Source Sans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066B6027F6B6740B4532B7B8F9937C1" ma:contentTypeVersion="18" ma:contentTypeDescription="Create a new document." ma:contentTypeScope="" ma:versionID="8ad29c770c09fe3625aca42036cc2ee1">
  <xsd:schema xmlns:xsd="http://www.w3.org/2001/XMLSchema" xmlns:xs="http://www.w3.org/2001/XMLSchema" xmlns:p="http://schemas.microsoft.com/office/2006/metadata/properties" xmlns:ns2="2b9635ce-46b8-489f-9cf4-2b08fad62156" xmlns:ns3="88ccb87b-fab4-4888-a40b-7da801e76172" targetNamespace="http://schemas.microsoft.com/office/2006/metadata/properties" ma:root="true" ma:fieldsID="279a1e0c3fe13c8019a1863854d0fc43" ns2:_="" ns3:_="">
    <xsd:import namespace="2b9635ce-46b8-489f-9cf4-2b08fad62156"/>
    <xsd:import namespace="88ccb87b-fab4-4888-a40b-7da801e76172"/>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ServiceOCR" minOccurs="0"/>
                <xsd:element ref="ns2:Category" minOccurs="0"/>
                <xsd:element ref="ns2:Link_to_Downloa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9635ce-46b8-489f-9cf4-2b08fad62156"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360a6a1c-50a4-4ec0-87e3-f00760ffe76b"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Category" ma:index="19" nillable="true" ma:displayName="Category" ma:description="this column indicates the category under which the asset appears on the site" ma:format="Dropdown" ma:internalName="Category">
      <xsd:simpleType>
        <xsd:restriction base="dms:Choice">
          <xsd:enumeration value="Background"/>
          <xsd:enumeration value="Presentation"/>
          <xsd:enumeration value="Agenda"/>
          <xsd:enumeration value="Report"/>
          <xsd:enumeration value="Business_Card"/>
          <xsd:enumeration value="Social_Media"/>
          <xsd:enumeration value="Email_Signature"/>
          <xsd:enumeration value="Color"/>
          <xsd:enumeration value="Logo"/>
        </xsd:restriction>
      </xsd:simpleType>
    </xsd:element>
    <xsd:element name="Link_to_Download" ma:index="20" nillable="true" ma:displayName="File_Path" ma:description="select item and run flow to pull file path and generate download link" ma:internalName="Link_to_Downloa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8ccb87b-fab4-4888-a40b-7da801e76172"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d468f5b6-798f-453a-bf09-7cd43fe72726}" ma:internalName="TaxCatchAll" ma:showField="CatchAllData" ma:web="88ccb87b-fab4-4888-a40b-7da801e7617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8ccb87b-fab4-4888-a40b-7da801e76172" xsi:nil="true"/>
    <lcf76f155ced4ddcb4097134ff3c332f xmlns="2b9635ce-46b8-489f-9cf4-2b08fad62156">
      <Terms xmlns="http://schemas.microsoft.com/office/infopath/2007/PartnerControls"/>
    </lcf76f155ced4ddcb4097134ff3c332f>
    <Category xmlns="2b9635ce-46b8-489f-9cf4-2b08fad62156">Presentation</Category>
    <Link_to_Download xmlns="2b9635ce-46b8-489f-9cf4-2b08fad62156" xsi:nil="true"/>
  </documentManagement>
</p:properties>
</file>

<file path=customXml/itemProps1.xml><?xml version="1.0" encoding="utf-8"?>
<ds:datastoreItem xmlns:ds="http://schemas.openxmlformats.org/officeDocument/2006/customXml" ds:itemID="{7EDD569F-B89B-4960-A35B-EA2E4AC4D6EB}">
  <ds:schemaRefs>
    <ds:schemaRef ds:uri="http://schemas.microsoft.com/sharepoint/v3/contenttype/forms"/>
  </ds:schemaRefs>
</ds:datastoreItem>
</file>

<file path=customXml/itemProps2.xml><?xml version="1.0" encoding="utf-8"?>
<ds:datastoreItem xmlns:ds="http://schemas.openxmlformats.org/officeDocument/2006/customXml" ds:itemID="{05BBEF12-00BF-4A0F-A86E-CBFB6E6138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9635ce-46b8-489f-9cf4-2b08fad62156"/>
    <ds:schemaRef ds:uri="88ccb87b-fab4-4888-a40b-7da801e761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158D409-310C-4F65-8B28-04AB20274EB3}">
  <ds:schemaRefs>
    <ds:schemaRef ds:uri="0a795077-0e4c-4682-a147-8ec713ec5728"/>
    <ds:schemaRef ds:uri="61347908-ffb5-4c8c-8271-de5a6b992fb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 ds:uri="88ccb87b-fab4-4888-a40b-7da801e76172"/>
    <ds:schemaRef ds:uri="2b9635ce-46b8-489f-9cf4-2b08fad62156"/>
  </ds:schemaRefs>
</ds:datastoreItem>
</file>

<file path=docProps/app.xml><?xml version="1.0" encoding="utf-8"?>
<Properties xmlns="http://schemas.openxmlformats.org/officeDocument/2006/extended-properties" xmlns:vt="http://schemas.openxmlformats.org/officeDocument/2006/docPropsVTypes">
  <Template/>
  <TotalTime>4543</TotalTime>
  <Words>2090</Words>
  <Application>Microsoft Office PowerPoint</Application>
  <PresentationFormat>Widescreen</PresentationFormat>
  <Paragraphs>249</Paragraphs>
  <Slides>26</Slides>
  <Notes>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6" baseType="lpstr">
      <vt:lpstr>Arial</vt:lpstr>
      <vt:lpstr>Arial monospaced for SAP</vt:lpstr>
      <vt:lpstr>Calibri</vt:lpstr>
      <vt:lpstr>Courier New</vt:lpstr>
      <vt:lpstr>Source Sans Pro</vt:lpstr>
      <vt:lpstr>Symbol</vt:lpstr>
      <vt:lpstr>Times New Roman</vt:lpstr>
      <vt:lpstr>Wingdings</vt:lpstr>
      <vt:lpstr>1_Office Theme</vt:lpstr>
      <vt:lpstr>Worksheet</vt:lpstr>
      <vt:lpstr>Overpayments</vt:lpstr>
      <vt:lpstr>Agenda</vt:lpstr>
      <vt:lpstr>Why Change?</vt:lpstr>
      <vt:lpstr>Why Change continued:</vt:lpstr>
      <vt:lpstr>The Problem</vt:lpstr>
      <vt:lpstr>Example:</vt:lpstr>
      <vt:lpstr>Current Situation</vt:lpstr>
      <vt:lpstr>Current Situation continued:</vt:lpstr>
      <vt:lpstr>Current Situation continued:</vt:lpstr>
      <vt:lpstr>Stop the Old Collection</vt:lpstr>
      <vt:lpstr>Stop the Old Collection continued:</vt:lpstr>
      <vt:lpstr>Calculate the New Collection</vt:lpstr>
      <vt:lpstr>Calculate the New Collection cont.</vt:lpstr>
      <vt:lpstr>Start the New Collection</vt:lpstr>
      <vt:lpstr>Employer Taxes</vt:lpstr>
      <vt:lpstr>Tax Recovery JV</vt:lpstr>
      <vt:lpstr>Employee Repayment</vt:lpstr>
      <vt:lpstr>Employee is Done Paying</vt:lpstr>
      <vt:lpstr>Year to Date Corrections</vt:lpstr>
      <vt:lpstr>Year to Date Corrections continued:</vt:lpstr>
      <vt:lpstr>Agency Adjustment Worksheet</vt:lpstr>
      <vt:lpstr>Refund</vt:lpstr>
      <vt:lpstr>Retirement/Dues/PFML/LTSS/Misc.</vt:lpstr>
      <vt:lpstr>Retirement/Dues/Misc. Continued</vt:lpstr>
      <vt:lpstr>Questions?</vt:lpstr>
      <vt:lpstr>For more information</vt:lpstr>
    </vt:vector>
  </TitlesOfParts>
  <Company>Washington Technology Solutions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Cahill, Erin (OFM)</dc:creator>
  <cp:lastModifiedBy>Wilson, Anwar (OFM)</cp:lastModifiedBy>
  <cp:revision>28</cp:revision>
  <cp:lastPrinted>2020-01-10T19:05:27Z</cp:lastPrinted>
  <dcterms:created xsi:type="dcterms:W3CDTF">2018-02-16T20:00:56Z</dcterms:created>
  <dcterms:modified xsi:type="dcterms:W3CDTF">2024-11-25T23:04:56Z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0x0101001066B6027F6B6740B4532B7B8F9937C1</vt:lpwstr>
  </property>
  <property fmtid="{D5CDD505-2E9C-101B-9397-08002B2CF9AE}" pid="3" name="MediaServiceImageTags">
    <vt:lpwstr/>
  </property>
</Properties>
</file>