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292" r:id="rId6"/>
    <p:sldId id="258" r:id="rId7"/>
    <p:sldId id="261" r:id="rId8"/>
    <p:sldId id="264" r:id="rId9"/>
    <p:sldId id="272" r:id="rId10"/>
    <p:sldId id="293" r:id="rId11"/>
    <p:sldId id="267" r:id="rId1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7F9A"/>
    <a:srgbClr val="819DA2"/>
    <a:srgbClr val="597479"/>
    <a:srgbClr val="013D4B"/>
    <a:srgbClr val="18809B"/>
    <a:srgbClr val="F0F0F0"/>
    <a:srgbClr val="F9F9F9"/>
    <a:srgbClr val="11ABD8"/>
    <a:srgbClr val="E5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B97612-7B3A-42A5-8949-CEE3F9C928DB}" v="1" dt="2024-05-23T21:42:32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3666" autoAdjust="0"/>
  </p:normalViewPr>
  <p:slideViewPr>
    <p:cSldViewPr snapToGrid="0">
      <p:cViewPr varScale="1">
        <p:scale>
          <a:sx n="95" d="100"/>
          <a:sy n="95" d="100"/>
        </p:scale>
        <p:origin x="113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F0EB73-8CD9-B88B-13E8-2FA6F42DB4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75AFA-A501-AFA7-6B2C-B24563B366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40534A4-0072-42B3-AFE0-449A7BCDFC38}" type="datetimeFigureOut">
              <a:rPr lang="en-US"/>
              <a:pPr>
                <a:defRPr/>
              </a:pPr>
              <a:t>6/7/2024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91A53D-6721-F21B-31E0-54A5C63CA5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E48FE-AD0C-1E52-6698-0852DB335D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B6E7C62-4F4B-4B04-A87F-B62B56ABD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5125FB-5B84-B438-92A0-4F63F5E92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DB3A71-B503-BE87-02B0-C2ECC137B76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340599D-796E-4B5D-B1FC-5CB4CE74BC50}" type="datetimeFigureOut">
              <a:rPr lang="en-US"/>
              <a:pPr>
                <a:defRPr/>
              </a:pPr>
              <a:t>6/7/2024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02B2493-9DBD-B4C8-966D-E403A0F14C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2A42497-D9C2-51EB-F286-10CC7FE19C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87EA4-140D-329F-FB68-BB15981517A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C7AC8-F0D4-8F68-37BE-F9F486A72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F605D19-C2F4-4D5F-BB75-4E7AD45AD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had the most turnover in our Stationary Engineer series – totaling 13 in the five years preceding. Subsequently, our recruitments for Stationary Engineers had 20 or fewer applications in each open recruitment in the preceding five years – many with only single digit applicant pools.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605D19-C2F4-4D5F-BB75-4E7AD45ADE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89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Our L&amp;I Apprenticeship Consultant and I talked often about where we need to start to be most successful – creating our committee of equal parts labor and management. He recommended we put the management of the program at a high level place in the organization to ensure continuity in case of turnover (recommended HR). Seattle City Light has a well-established program with many trades, so we connected on how they fund all the salaries, uniform requirements, coursework, etc. They also provided some suggestions of working with a local college to provide the instruction and other “classroom” instruction like field trips, SME speakers,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605D19-C2F4-4D5F-BB75-4E7AD45ADE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99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looked at ways to make the program attractive – paying for the coursework, boots, etc. We also met with Bates Technical College a few times to start collaborations in supplying the classroom instruction piece of the puzzle.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605D19-C2F4-4D5F-BB75-4E7AD45ADE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6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605D19-C2F4-4D5F-BB75-4E7AD45ADE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46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2BA07B1-95F8-F9CE-E58D-EC6067DA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79375"/>
            <a:ext cx="11634787" cy="649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860605" y="1936857"/>
            <a:ext cx="9261483" cy="1217612"/>
          </a:xfrm>
        </p:spPr>
        <p:txBody>
          <a:bodyPr>
            <a:normAutofit/>
          </a:bodyPr>
          <a:lstStyle>
            <a:lvl1pPr marL="0" indent="0" algn="r">
              <a:buNone/>
              <a:defRPr sz="5400" b="1">
                <a:solidFill>
                  <a:schemeClr val="bg1"/>
                </a:solidFill>
              </a:defRPr>
            </a:lvl1pPr>
            <a:lvl2pPr marL="457200" indent="0" algn="r">
              <a:buNone/>
              <a:defRPr b="1">
                <a:solidFill>
                  <a:schemeClr val="bg1"/>
                </a:solidFill>
              </a:defRPr>
            </a:lvl2pPr>
            <a:lvl3pPr marL="914400" indent="0" algn="r">
              <a:buNone/>
              <a:defRPr b="1">
                <a:solidFill>
                  <a:schemeClr val="bg1"/>
                </a:solidFill>
              </a:defRPr>
            </a:lvl3pPr>
            <a:lvl4pPr marL="1371600" indent="0" algn="r">
              <a:buNone/>
              <a:defRPr b="1">
                <a:solidFill>
                  <a:schemeClr val="bg1"/>
                </a:solidFill>
              </a:defRPr>
            </a:lvl4pPr>
            <a:lvl5pPr marL="1828800" indent="0" algn="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4015409" y="3388116"/>
            <a:ext cx="7091283" cy="660400"/>
          </a:xfrm>
        </p:spPr>
        <p:txBody>
          <a:bodyPr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772647" y="3976105"/>
            <a:ext cx="5349799" cy="660401"/>
          </a:xfrm>
        </p:spPr>
        <p:txBody>
          <a:bodyPr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r">
              <a:buNone/>
              <a:defRPr b="1">
                <a:solidFill>
                  <a:schemeClr val="bg1"/>
                </a:solidFill>
              </a:defRPr>
            </a:lvl2pPr>
            <a:lvl3pPr marL="914400" indent="0" algn="r">
              <a:buNone/>
              <a:defRPr b="1">
                <a:solidFill>
                  <a:schemeClr val="bg1"/>
                </a:solidFill>
              </a:defRPr>
            </a:lvl3pPr>
            <a:lvl4pPr marL="1371600" indent="0" algn="r">
              <a:buNone/>
              <a:defRPr b="1">
                <a:solidFill>
                  <a:schemeClr val="bg1"/>
                </a:solidFill>
              </a:defRPr>
            </a:lvl4pPr>
            <a:lvl5pPr marL="1828800" indent="0" algn="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8484042" y="4978028"/>
            <a:ext cx="2637516" cy="610680"/>
          </a:xfrm>
        </p:spPr>
        <p:txBody>
          <a:bodyPr/>
          <a:lstStyle>
            <a:lvl1pPr marL="0" indent="0" algn="r">
              <a:buNone/>
              <a:defRPr i="1" cap="all" baseline="0">
                <a:solidFill>
                  <a:schemeClr val="bg1"/>
                </a:solidFill>
              </a:defRPr>
            </a:lvl1pPr>
            <a:lvl2pPr marL="457200" indent="0" algn="r">
              <a:buNone/>
              <a:defRPr i="1" cap="all" baseline="0">
                <a:solidFill>
                  <a:schemeClr val="bg1"/>
                </a:solidFill>
              </a:defRPr>
            </a:lvl2pPr>
            <a:lvl3pPr marL="914400" indent="0" algn="r">
              <a:buNone/>
              <a:defRPr i="1" cap="all" baseline="0">
                <a:solidFill>
                  <a:schemeClr val="bg1"/>
                </a:solidFill>
              </a:defRPr>
            </a:lvl3pPr>
            <a:lvl4pPr marL="1371600" indent="0" algn="r">
              <a:buNone/>
              <a:defRPr i="1" cap="all" baseline="0">
                <a:solidFill>
                  <a:schemeClr val="bg1"/>
                </a:solidFill>
              </a:defRPr>
            </a:lvl4pPr>
            <a:lvl5pPr marL="1828800" indent="0" algn="r">
              <a:buNone/>
              <a:defRPr i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6BBAAF-D953-040B-E52E-BB7DE903CD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7" y="851379"/>
            <a:ext cx="3439029" cy="7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4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1228724" y="831086"/>
            <a:ext cx="9744075" cy="733533"/>
          </a:xfrm>
        </p:spPr>
        <p:txBody>
          <a:bodyPr/>
          <a:lstStyle>
            <a:lvl1pPr algn="ctr">
              <a:defRPr sz="4400" cap="all" baseline="0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64583" y="1971675"/>
            <a:ext cx="9744075" cy="405288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baseline="0"/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5341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Decorative blue box as background" title="Decorative blue box as background">
            <a:extLst>
              <a:ext uri="{FF2B5EF4-FFF2-40B4-BE49-F238E27FC236}">
                <a16:creationId xmlns:a16="http://schemas.microsoft.com/office/drawing/2014/main" id="{367B7830-84CD-E10B-8891-727E50374BA5}"/>
              </a:ext>
            </a:extLst>
          </p:cNvPr>
          <p:cNvSpPr/>
          <p:nvPr/>
        </p:nvSpPr>
        <p:spPr>
          <a:xfrm>
            <a:off x="0" y="3313113"/>
            <a:ext cx="12192000" cy="3544887"/>
          </a:xfrm>
          <a:prstGeom prst="rect">
            <a:avLst/>
          </a:prstGeom>
          <a:solidFill>
            <a:srgbClr val="013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223962" y="1347607"/>
            <a:ext cx="9744075" cy="606225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5400" b="1" cap="all" baseline="0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05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1"/>
          <p:cNvSpPr>
            <a:spLocks noGrp="1"/>
          </p:cNvSpPr>
          <p:nvPr>
            <p:ph type="title"/>
          </p:nvPr>
        </p:nvSpPr>
        <p:spPr>
          <a:xfrm>
            <a:off x="1228724" y="831086"/>
            <a:ext cx="9744075" cy="733533"/>
          </a:xfrm>
        </p:spPr>
        <p:txBody>
          <a:bodyPr/>
          <a:lstStyle>
            <a:lvl1pPr algn="ctr">
              <a:defRPr sz="4400" cap="all" baseline="0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1043756" y="3183867"/>
            <a:ext cx="3180374" cy="2831167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7"/>
          </p:nvPr>
        </p:nvSpPr>
        <p:spPr>
          <a:xfrm>
            <a:off x="7944030" y="3183867"/>
            <a:ext cx="3180374" cy="283116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9"/>
          </p:nvPr>
        </p:nvSpPr>
        <p:spPr>
          <a:xfrm>
            <a:off x="4493893" y="3183867"/>
            <a:ext cx="3180374" cy="283116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1043756" y="1927711"/>
            <a:ext cx="3180374" cy="100012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8"/>
          </p:nvPr>
        </p:nvSpPr>
        <p:spPr>
          <a:xfrm>
            <a:off x="7944030" y="1927711"/>
            <a:ext cx="3180374" cy="1000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20"/>
          </p:nvPr>
        </p:nvSpPr>
        <p:spPr>
          <a:xfrm>
            <a:off x="4493893" y="1927711"/>
            <a:ext cx="3180374" cy="1000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4526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/>
          <p:cNvSpPr>
            <a:spLocks noGrp="1"/>
          </p:cNvSpPr>
          <p:nvPr>
            <p:ph type="title"/>
          </p:nvPr>
        </p:nvSpPr>
        <p:spPr>
          <a:xfrm>
            <a:off x="1228724" y="831086"/>
            <a:ext cx="9744075" cy="733533"/>
          </a:xfrm>
        </p:spPr>
        <p:txBody>
          <a:bodyPr/>
          <a:lstStyle>
            <a:lvl1pPr algn="ctr">
              <a:defRPr sz="4400" cap="all" baseline="0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15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F247A8E-BC81-C657-1806-EBFA9D152C89}"/>
              </a:ext>
            </a:extLst>
          </p:cNvPr>
          <p:cNvCxnSpPr/>
          <p:nvPr/>
        </p:nvCxnSpPr>
        <p:spPr>
          <a:xfrm>
            <a:off x="1022350" y="3359150"/>
            <a:ext cx="10201275" cy="0"/>
          </a:xfrm>
          <a:prstGeom prst="line">
            <a:avLst/>
          </a:prstGeom>
          <a:ln w="34925" cap="rnd">
            <a:solidFill>
              <a:schemeClr val="accent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1228724" y="831086"/>
            <a:ext cx="9744075" cy="733533"/>
          </a:xfrm>
        </p:spPr>
        <p:txBody>
          <a:bodyPr/>
          <a:lstStyle>
            <a:lvl1pPr algn="ctr">
              <a:defRPr sz="4400" cap="all" baseline="0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54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96223" y="956020"/>
            <a:ext cx="4526472" cy="1080821"/>
          </a:xfrm>
        </p:spPr>
        <p:txBody>
          <a:bodyPr/>
          <a:lstStyle>
            <a:lvl1pPr>
              <a:defRPr sz="3400" baseline="0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5274" y="2544763"/>
            <a:ext cx="4526472" cy="204754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15272" y="4744710"/>
            <a:ext cx="4526474" cy="1322715"/>
          </a:xfr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 b="1" i="1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1" i="1">
                <a:solidFill>
                  <a:srgbClr val="1B355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1" i="1">
                <a:solidFill>
                  <a:srgbClr val="1B355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1" i="1">
                <a:solidFill>
                  <a:srgbClr val="1B355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1" i="1">
                <a:solidFill>
                  <a:srgbClr val="1B355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9175" y="0"/>
            <a:ext cx="4816475" cy="6867525"/>
          </a:xfrm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04397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7"/>
          <p:cNvSpPr>
            <a:spLocks noGrp="1"/>
          </p:cNvSpPr>
          <p:nvPr>
            <p:ph type="title"/>
          </p:nvPr>
        </p:nvSpPr>
        <p:spPr>
          <a:xfrm>
            <a:off x="893612" y="1360341"/>
            <a:ext cx="3356915" cy="1015663"/>
          </a:xfrm>
        </p:spPr>
        <p:txBody>
          <a:bodyPr>
            <a:noAutofit/>
          </a:bodyPr>
          <a:lstStyle>
            <a:lvl1pPr>
              <a:defRPr sz="3400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1676401" y="2889580"/>
            <a:ext cx="2695574" cy="1381761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1663757" y="4512176"/>
            <a:ext cx="2695574" cy="1381761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4"/>
          <p:cNvSpPr>
            <a:spLocks noGrp="1"/>
          </p:cNvSpPr>
          <p:nvPr>
            <p:ph type="pic" sz="quarter" idx="12"/>
          </p:nvPr>
        </p:nvSpPr>
        <p:spPr>
          <a:xfrm>
            <a:off x="4772025" y="1014413"/>
            <a:ext cx="3124200" cy="5045075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8049621" y="1014413"/>
            <a:ext cx="3123203" cy="2462213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8049621" y="3605861"/>
            <a:ext cx="3123203" cy="245331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E0E42EE-5148-E8E8-8411-AF631C34D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3" y="2889250"/>
            <a:ext cx="493097" cy="49377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EA3A37E-0796-AC59-1B33-F174BE77C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" y="4458567"/>
            <a:ext cx="493097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23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85963" y="1828800"/>
            <a:ext cx="8007350" cy="281463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366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con&#10;&#10;Description automatically generated">
            <a:extLst>
              <a:ext uri="{FF2B5EF4-FFF2-40B4-BE49-F238E27FC236}">
                <a16:creationId xmlns:a16="http://schemas.microsoft.com/office/drawing/2014/main" id="{EC89F1B5-C786-B4C1-D76A-76409372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975" y="4037013"/>
            <a:ext cx="132238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Icon&#10;&#10;Description automatically generated">
            <a:extLst>
              <a:ext uri="{FF2B5EF4-FFF2-40B4-BE49-F238E27FC236}">
                <a16:creationId xmlns:a16="http://schemas.microsoft.com/office/drawing/2014/main" id="{71B533F8-FCA6-030A-CF21-45B865BCC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4046538"/>
            <a:ext cx="13255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Icon&#10;&#10;Description automatically generated">
            <a:extLst>
              <a:ext uri="{FF2B5EF4-FFF2-40B4-BE49-F238E27FC236}">
                <a16:creationId xmlns:a16="http://schemas.microsoft.com/office/drawing/2014/main" id="{AD319CF5-5110-4DF4-2BB9-AB4E62375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046538"/>
            <a:ext cx="132238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 descr="Decorative blue box as background" title="Decorative blue box as background">
            <a:extLst>
              <a:ext uri="{FF2B5EF4-FFF2-40B4-BE49-F238E27FC236}">
                <a16:creationId xmlns:a16="http://schemas.microsoft.com/office/drawing/2014/main" id="{486A5101-6296-8074-237B-52B7EE9D6981}"/>
              </a:ext>
            </a:extLst>
          </p:cNvPr>
          <p:cNvSpPr/>
          <p:nvPr/>
        </p:nvSpPr>
        <p:spPr>
          <a:xfrm>
            <a:off x="-9525" y="-1588"/>
            <a:ext cx="12201525" cy="3544888"/>
          </a:xfrm>
          <a:prstGeom prst="rect">
            <a:avLst/>
          </a:prstGeom>
          <a:solidFill>
            <a:srgbClr val="013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67412" y="5666576"/>
            <a:ext cx="3056084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2pPr>
            <a:lvl3pPr marL="9144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3pPr>
            <a:lvl4pPr marL="13716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4pPr>
            <a:lvl5pPr marL="18288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32300" y="5666576"/>
            <a:ext cx="2891448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2pPr>
            <a:lvl3pPr marL="9144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3pPr>
            <a:lvl4pPr marL="13716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4pPr>
            <a:lvl5pPr marL="18288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949895" y="5666576"/>
            <a:ext cx="3056084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2pPr>
            <a:lvl3pPr marL="9144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3pPr>
            <a:lvl4pPr marL="13716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4pPr>
            <a:lvl5pPr marL="18288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1"/>
          <p:cNvSpPr>
            <a:spLocks noGrp="1"/>
          </p:cNvSpPr>
          <p:nvPr>
            <p:ph type="title"/>
          </p:nvPr>
        </p:nvSpPr>
        <p:spPr>
          <a:xfrm>
            <a:off x="1148453" y="1447620"/>
            <a:ext cx="9744075" cy="606225"/>
          </a:xfrm>
        </p:spPr>
        <p:txBody>
          <a:bodyPr>
            <a:noAutofit/>
          </a:bodyPr>
          <a:lstStyle>
            <a:lvl1pPr algn="ctr">
              <a:defRPr sz="5400" b="1" cap="all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842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127991BF-87BD-CEE1-EE89-84A20E9F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r="51984"/>
          <a:stretch>
            <a:fillRect/>
          </a:stretch>
        </p:blipFill>
        <p:spPr bwMode="auto">
          <a:xfrm>
            <a:off x="2054225" y="0"/>
            <a:ext cx="10137775" cy="619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101774" y="2147972"/>
            <a:ext cx="5356225" cy="1839198"/>
          </a:xfrm>
        </p:spPr>
        <p:txBody>
          <a:bodyPr>
            <a:normAutofit/>
          </a:bodyPr>
          <a:lstStyle>
            <a:lvl1pPr marL="0" indent="0">
              <a:buNone/>
              <a:defRPr sz="5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4"/>
          </p:nvPr>
        </p:nvSpPr>
        <p:spPr>
          <a:xfrm>
            <a:off x="1101775" y="4167345"/>
            <a:ext cx="8664058" cy="761367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1109220" y="4735890"/>
            <a:ext cx="8664058" cy="798513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16"/>
          </p:nvPr>
        </p:nvSpPr>
        <p:spPr>
          <a:xfrm>
            <a:off x="1109196" y="5579009"/>
            <a:ext cx="3661588" cy="869950"/>
          </a:xfrm>
        </p:spPr>
        <p:txBody>
          <a:bodyPr/>
          <a:lstStyle>
            <a:lvl1pPr marL="0" indent="0">
              <a:buNone/>
              <a:defRPr i="1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3671283-B0BC-B40D-4BDB-D25AA66622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42" y="843702"/>
            <a:ext cx="3460886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7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24E6BE7-E794-8058-68E3-7A4F088D4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" r="1772" b="2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367519" y="4462253"/>
            <a:ext cx="9244332" cy="512079"/>
          </a:xfrm>
        </p:spPr>
        <p:txBody>
          <a:bodyPr>
            <a:normAutofit/>
          </a:bodyPr>
          <a:lstStyle>
            <a:lvl1pPr marL="0" indent="0" algn="ctr">
              <a:buNone/>
              <a:defRPr sz="2800" b="1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1359568" y="4982699"/>
            <a:ext cx="9260234" cy="585787"/>
          </a:xfrm>
        </p:spPr>
        <p:txBody>
          <a:bodyPr>
            <a:normAutofit/>
          </a:bodyPr>
          <a:lstStyle>
            <a:lvl1pPr marL="0" indent="0" algn="ctr">
              <a:buNone/>
              <a:defRPr sz="2800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4662487" y="5751664"/>
            <a:ext cx="2867025" cy="585787"/>
          </a:xfrm>
        </p:spPr>
        <p:txBody>
          <a:bodyPr/>
          <a:lstStyle>
            <a:lvl1pPr marL="0" indent="0" algn="ctr">
              <a:buNone/>
              <a:defRPr sz="2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200" b="1">
                <a:solidFill>
                  <a:schemeClr val="bg1"/>
                </a:solidFill>
              </a:defRPr>
            </a:lvl2pPr>
            <a:lvl3pPr marL="914400" indent="0">
              <a:buNone/>
              <a:defRPr sz="2200" b="1">
                <a:solidFill>
                  <a:schemeClr val="bg1"/>
                </a:solidFill>
              </a:defRPr>
            </a:lvl3pPr>
            <a:lvl4pPr marL="1371600" indent="0">
              <a:buNone/>
              <a:defRPr sz="2200" b="1">
                <a:solidFill>
                  <a:schemeClr val="bg1"/>
                </a:solidFill>
              </a:defRPr>
            </a:lvl4pPr>
            <a:lvl5pPr marL="1828800" indent="0">
              <a:buNone/>
              <a:defRPr sz="2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8"/>
          </p:nvPr>
        </p:nvSpPr>
        <p:spPr>
          <a:xfrm>
            <a:off x="1374229" y="2689658"/>
            <a:ext cx="9261475" cy="1795462"/>
          </a:xfrm>
        </p:spPr>
        <p:txBody>
          <a:bodyPr/>
          <a:lstStyle>
            <a:lvl1pPr marL="0" indent="0" algn="ctr">
              <a:buNone/>
              <a:defRPr sz="65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65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65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65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6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BBD39B3-1DE6-7766-6997-F4F3D1A6ED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41" y="775643"/>
            <a:ext cx="1792515" cy="173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92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con&#10;&#10;Description automatically generated">
            <a:extLst>
              <a:ext uri="{FF2B5EF4-FFF2-40B4-BE49-F238E27FC236}">
                <a16:creationId xmlns:a16="http://schemas.microsoft.com/office/drawing/2014/main" id="{B8975931-3EDD-D9C3-CE7C-2B464211B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12288838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Text&#10;&#10;Description automatically generated">
            <a:extLst>
              <a:ext uri="{FF2B5EF4-FFF2-40B4-BE49-F238E27FC236}">
                <a16:creationId xmlns:a16="http://schemas.microsoft.com/office/drawing/2014/main" id="{12BD66E8-8E27-66B6-BDAA-06514F7EC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942975"/>
            <a:ext cx="32639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109195" y="1936857"/>
            <a:ext cx="10012893" cy="1217612"/>
          </a:xfrm>
        </p:spPr>
        <p:txBody>
          <a:bodyPr>
            <a:normAutofit/>
          </a:bodyPr>
          <a:lstStyle>
            <a:lvl1pPr marL="0" indent="0" algn="l">
              <a:buNone/>
              <a:defRPr sz="5400" b="1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chemeClr val="bg1"/>
                </a:solidFill>
              </a:defRPr>
            </a:lvl2pPr>
            <a:lvl3pPr marL="914400" indent="0" algn="r">
              <a:buNone/>
              <a:defRPr b="1">
                <a:solidFill>
                  <a:schemeClr val="bg1"/>
                </a:solidFill>
              </a:defRPr>
            </a:lvl3pPr>
            <a:lvl4pPr marL="1371600" indent="0" algn="r">
              <a:buNone/>
              <a:defRPr b="1">
                <a:solidFill>
                  <a:schemeClr val="bg1"/>
                </a:solidFill>
              </a:defRPr>
            </a:lvl4pPr>
            <a:lvl5pPr marL="1828800" indent="0" algn="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109195" y="3388116"/>
            <a:ext cx="9997497" cy="660400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tx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109196" y="3976105"/>
            <a:ext cx="5872050" cy="660401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chemeClr val="bg1"/>
                </a:solidFill>
              </a:defRPr>
            </a:lvl2pPr>
            <a:lvl3pPr marL="914400" indent="0" algn="r">
              <a:buNone/>
              <a:defRPr b="1">
                <a:solidFill>
                  <a:schemeClr val="bg1"/>
                </a:solidFill>
              </a:defRPr>
            </a:lvl3pPr>
            <a:lvl4pPr marL="1371600" indent="0" algn="r">
              <a:buNone/>
              <a:defRPr b="1">
                <a:solidFill>
                  <a:schemeClr val="bg1"/>
                </a:solidFill>
              </a:defRPr>
            </a:lvl4pPr>
            <a:lvl5pPr marL="1828800" indent="0" algn="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108307" y="4978028"/>
            <a:ext cx="3749940" cy="610680"/>
          </a:xfrm>
        </p:spPr>
        <p:txBody>
          <a:bodyPr/>
          <a:lstStyle>
            <a:lvl1pPr marL="0" indent="0" algn="l">
              <a:buNone/>
              <a:defRPr i="1" cap="all" baseline="0">
                <a:solidFill>
                  <a:schemeClr val="tx1"/>
                </a:solidFill>
              </a:defRPr>
            </a:lvl1pPr>
            <a:lvl2pPr marL="457200" indent="0" algn="r">
              <a:buNone/>
              <a:defRPr i="1" cap="all" baseline="0">
                <a:solidFill>
                  <a:schemeClr val="bg1"/>
                </a:solidFill>
              </a:defRPr>
            </a:lvl2pPr>
            <a:lvl3pPr marL="914400" indent="0" algn="r">
              <a:buNone/>
              <a:defRPr i="1" cap="all" baseline="0">
                <a:solidFill>
                  <a:schemeClr val="bg1"/>
                </a:solidFill>
              </a:defRPr>
            </a:lvl3pPr>
            <a:lvl4pPr marL="1371600" indent="0" algn="r">
              <a:buNone/>
              <a:defRPr i="1" cap="all" baseline="0">
                <a:solidFill>
                  <a:schemeClr val="bg1"/>
                </a:solidFill>
              </a:defRPr>
            </a:lvl4pPr>
            <a:lvl5pPr marL="1828800" indent="0" algn="r">
              <a:buNone/>
              <a:defRPr i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371135F-7291-338A-BC1B-51673D4FE7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42" y="843702"/>
            <a:ext cx="3460886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con&#10;&#10;Description automatically generated">
            <a:extLst>
              <a:ext uri="{FF2B5EF4-FFF2-40B4-BE49-F238E27FC236}">
                <a16:creationId xmlns:a16="http://schemas.microsoft.com/office/drawing/2014/main" id="{741EF09B-E121-A971-F284-7B053861C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"/>
          <a:stretch>
            <a:fillRect/>
          </a:stretch>
        </p:blipFill>
        <p:spPr bwMode="auto">
          <a:xfrm>
            <a:off x="-31750" y="-47625"/>
            <a:ext cx="12223750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109195" y="2660427"/>
            <a:ext cx="10012893" cy="1217612"/>
          </a:xfrm>
        </p:spPr>
        <p:txBody>
          <a:bodyPr>
            <a:normAutofit/>
          </a:bodyPr>
          <a:lstStyle>
            <a:lvl1pPr marL="0" indent="0" algn="r">
              <a:buNone/>
              <a:defRPr sz="5400" b="1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chemeClr val="bg1"/>
                </a:solidFill>
              </a:defRPr>
            </a:lvl2pPr>
            <a:lvl3pPr marL="914400" indent="0" algn="r">
              <a:buNone/>
              <a:defRPr b="1">
                <a:solidFill>
                  <a:schemeClr val="bg1"/>
                </a:solidFill>
              </a:defRPr>
            </a:lvl3pPr>
            <a:lvl4pPr marL="1371600" indent="0" algn="r">
              <a:buNone/>
              <a:defRPr b="1">
                <a:solidFill>
                  <a:schemeClr val="bg1"/>
                </a:solidFill>
              </a:defRPr>
            </a:lvl4pPr>
            <a:lvl5pPr marL="1828800" indent="0" algn="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109195" y="4079883"/>
            <a:ext cx="9997497" cy="660400"/>
          </a:xfrm>
        </p:spPr>
        <p:txBody>
          <a:bodyPr>
            <a:normAutofit/>
          </a:bodyPr>
          <a:lstStyle>
            <a:lvl1pPr marL="0" indent="0" algn="r">
              <a:buNone/>
              <a:defRPr sz="3600" b="0">
                <a:solidFill>
                  <a:schemeClr val="tx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109195" y="4699675"/>
            <a:ext cx="10013251" cy="660401"/>
          </a:xfrm>
        </p:spPr>
        <p:txBody>
          <a:bodyPr>
            <a:normAutofit/>
          </a:bodyPr>
          <a:lstStyle>
            <a:lvl1pPr marL="0" indent="0" algn="r">
              <a:buNone/>
              <a:defRPr sz="3600" b="0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chemeClr val="bg1"/>
                </a:solidFill>
              </a:defRPr>
            </a:lvl2pPr>
            <a:lvl3pPr marL="914400" indent="0" algn="r">
              <a:buNone/>
              <a:defRPr b="1">
                <a:solidFill>
                  <a:schemeClr val="bg1"/>
                </a:solidFill>
              </a:defRPr>
            </a:lvl3pPr>
            <a:lvl4pPr marL="1371600" indent="0" algn="r">
              <a:buNone/>
              <a:defRPr b="1">
                <a:solidFill>
                  <a:schemeClr val="bg1"/>
                </a:solidFill>
              </a:defRPr>
            </a:lvl4pPr>
            <a:lvl5pPr marL="1828800" indent="0" algn="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911548" y="5606180"/>
            <a:ext cx="3209650" cy="610680"/>
          </a:xfrm>
        </p:spPr>
        <p:txBody>
          <a:bodyPr/>
          <a:lstStyle>
            <a:lvl1pPr marL="0" indent="0" algn="r">
              <a:buNone/>
              <a:defRPr i="1" cap="all" baseline="0">
                <a:solidFill>
                  <a:schemeClr val="bg1"/>
                </a:solidFill>
              </a:defRPr>
            </a:lvl1pPr>
            <a:lvl2pPr marL="457200" indent="0" algn="r">
              <a:buNone/>
              <a:defRPr i="1" cap="all" baseline="0">
                <a:solidFill>
                  <a:schemeClr val="bg1"/>
                </a:solidFill>
              </a:defRPr>
            </a:lvl2pPr>
            <a:lvl3pPr marL="914400" indent="0" algn="r">
              <a:buNone/>
              <a:defRPr i="1" cap="all" baseline="0">
                <a:solidFill>
                  <a:schemeClr val="bg1"/>
                </a:solidFill>
              </a:defRPr>
            </a:lvl3pPr>
            <a:lvl4pPr marL="1371600" indent="0" algn="r">
              <a:buNone/>
              <a:defRPr i="1" cap="all" baseline="0">
                <a:solidFill>
                  <a:schemeClr val="bg1"/>
                </a:solidFill>
              </a:defRPr>
            </a:lvl4pPr>
            <a:lvl5pPr marL="1828800" indent="0" algn="r">
              <a:buNone/>
              <a:defRPr i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2F9BF4B-CFFD-96C9-9F85-8151806215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7" y="851379"/>
            <a:ext cx="3439029" cy="7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41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E05C6F37-2088-C059-D98C-D7FEBD461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31750"/>
            <a:ext cx="12299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71353" y="2660427"/>
            <a:ext cx="7750735" cy="1217612"/>
          </a:xfrm>
        </p:spPr>
        <p:txBody>
          <a:bodyPr>
            <a:normAutofit/>
          </a:bodyPr>
          <a:lstStyle>
            <a:lvl1pPr marL="0" indent="0" algn="r">
              <a:buNone/>
              <a:defRPr sz="5400" b="1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chemeClr val="bg1"/>
                </a:solidFill>
              </a:defRPr>
            </a:lvl2pPr>
            <a:lvl3pPr marL="914400" indent="0" algn="r">
              <a:buNone/>
              <a:defRPr b="1">
                <a:solidFill>
                  <a:schemeClr val="bg1"/>
                </a:solidFill>
              </a:defRPr>
            </a:lvl3pPr>
            <a:lvl4pPr marL="1371600" indent="0" algn="r">
              <a:buNone/>
              <a:defRPr b="1">
                <a:solidFill>
                  <a:schemeClr val="bg1"/>
                </a:solidFill>
              </a:defRPr>
            </a:lvl4pPr>
            <a:lvl5pPr marL="1828800" indent="0" algn="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800723" y="4079883"/>
            <a:ext cx="7305969" cy="660400"/>
          </a:xfrm>
        </p:spPr>
        <p:txBody>
          <a:bodyPr>
            <a:normAutofit/>
          </a:bodyPr>
          <a:lstStyle>
            <a:lvl1pPr marL="0" indent="0" algn="r">
              <a:buNone/>
              <a:defRPr sz="3600" b="0">
                <a:solidFill>
                  <a:schemeClr val="tx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4007457" y="4699675"/>
            <a:ext cx="7114989" cy="660401"/>
          </a:xfrm>
        </p:spPr>
        <p:txBody>
          <a:bodyPr>
            <a:normAutofit/>
          </a:bodyPr>
          <a:lstStyle>
            <a:lvl1pPr marL="0" indent="0" algn="r">
              <a:buNone/>
              <a:defRPr sz="3600" b="0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chemeClr val="bg1"/>
                </a:solidFill>
              </a:defRPr>
            </a:lvl2pPr>
            <a:lvl3pPr marL="914400" indent="0" algn="r">
              <a:buNone/>
              <a:defRPr b="1">
                <a:solidFill>
                  <a:schemeClr val="bg1"/>
                </a:solidFill>
              </a:defRPr>
            </a:lvl3pPr>
            <a:lvl4pPr marL="1371600" indent="0" algn="r">
              <a:buNone/>
              <a:defRPr b="1">
                <a:solidFill>
                  <a:schemeClr val="bg1"/>
                </a:solidFill>
              </a:defRPr>
            </a:lvl4pPr>
            <a:lvl5pPr marL="1828800" indent="0" algn="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657105" y="5606180"/>
            <a:ext cx="3464093" cy="610680"/>
          </a:xfrm>
        </p:spPr>
        <p:txBody>
          <a:bodyPr/>
          <a:lstStyle>
            <a:lvl1pPr marL="0" indent="0" algn="r">
              <a:buNone/>
              <a:defRPr i="1" cap="all" baseline="0">
                <a:solidFill>
                  <a:schemeClr val="tx1"/>
                </a:solidFill>
              </a:defRPr>
            </a:lvl1pPr>
            <a:lvl2pPr marL="457200" indent="0" algn="r">
              <a:buNone/>
              <a:defRPr i="1" cap="all" baseline="0">
                <a:solidFill>
                  <a:schemeClr val="bg1"/>
                </a:solidFill>
              </a:defRPr>
            </a:lvl2pPr>
            <a:lvl3pPr marL="914400" indent="0" algn="r">
              <a:buNone/>
              <a:defRPr i="1" cap="all" baseline="0">
                <a:solidFill>
                  <a:schemeClr val="bg1"/>
                </a:solidFill>
              </a:defRPr>
            </a:lvl3pPr>
            <a:lvl4pPr marL="1371600" indent="0" algn="r">
              <a:buNone/>
              <a:defRPr i="1" cap="all" baseline="0">
                <a:solidFill>
                  <a:schemeClr val="bg1"/>
                </a:solidFill>
              </a:defRPr>
            </a:lvl4pPr>
            <a:lvl5pPr marL="1828800" indent="0" algn="r">
              <a:buNone/>
              <a:defRPr i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D46EEF2-F74C-B9E9-25FE-BF27DEBFB7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5" y="873682"/>
            <a:ext cx="3460886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3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351463" cy="68580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5945188" y="2494770"/>
            <a:ext cx="4946650" cy="1581150"/>
          </a:xfrm>
        </p:spPr>
        <p:txBody>
          <a:bodyPr>
            <a:normAutofit/>
          </a:bodyPr>
          <a:lstStyle>
            <a:lvl1pPr marL="0" indent="0">
              <a:buNone/>
              <a:defRPr sz="4500" b="1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5967673" y="4221240"/>
            <a:ext cx="4870450" cy="553883"/>
          </a:xfrm>
        </p:spPr>
        <p:txBody>
          <a:bodyPr/>
          <a:lstStyle>
            <a:lvl1pPr marL="0" indent="0">
              <a:spcBef>
                <a:spcPts val="1500"/>
              </a:spcBef>
              <a:buNone/>
              <a:defRPr b="0" i="1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5967673" y="4775123"/>
            <a:ext cx="4884737" cy="479425"/>
          </a:xfrm>
        </p:spPr>
        <p:txBody>
          <a:bodyPr/>
          <a:lstStyle>
            <a:lvl1pPr marL="0" indent="0">
              <a:buNone/>
              <a:defRPr i="1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5967673" y="5329575"/>
            <a:ext cx="4906962" cy="698500"/>
          </a:xfrm>
        </p:spPr>
        <p:txBody>
          <a:bodyPr/>
          <a:lstStyle>
            <a:lvl1pPr marL="0" indent="0">
              <a:buNone/>
              <a:defRPr i="1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62EDF28-CB6F-664A-56DC-E7B3D80C04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117" y="761257"/>
            <a:ext cx="3460885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37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F89DA95-1B35-C0CA-DC63-C3C813F11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 picture containing text, display, electronics, screenshot&#10;&#10;Description automatically generated">
            <a:extLst>
              <a:ext uri="{FF2B5EF4-FFF2-40B4-BE49-F238E27FC236}">
                <a16:creationId xmlns:a16="http://schemas.microsoft.com/office/drawing/2014/main" id="{C5B9DEED-ADC1-C466-EFD6-4F9B08AEB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1263650"/>
            <a:ext cx="6103937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29425" y="2562226"/>
            <a:ext cx="4946457" cy="158115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500" b="1">
                <a:solidFill>
                  <a:schemeClr val="tx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29425" y="4287743"/>
            <a:ext cx="4946457" cy="4512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cap="all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819900" y="5334000"/>
            <a:ext cx="3743325" cy="523875"/>
          </a:xfrm>
        </p:spPr>
        <p:txBody>
          <a:bodyPr/>
          <a:lstStyle>
            <a:lvl1pPr marL="0" indent="0">
              <a:buNone/>
              <a:defRPr b="0" i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0750" y="4790002"/>
            <a:ext cx="4946457" cy="4512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cap="all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5909CA3-711F-81DF-D273-C2ECC329F6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42" y="319052"/>
            <a:ext cx="3007584" cy="65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24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3E46A25-D3D6-5AE3-FF6B-A374823A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207EAD-B279-B30B-07BE-17F57973A4AF}"/>
              </a:ext>
            </a:extLst>
          </p:cNvPr>
          <p:cNvCxnSpPr>
            <a:cxnSpLocks/>
          </p:cNvCxnSpPr>
          <p:nvPr/>
        </p:nvCxnSpPr>
        <p:spPr>
          <a:xfrm>
            <a:off x="5080000" y="5219700"/>
            <a:ext cx="4676775" cy="0"/>
          </a:xfrm>
          <a:prstGeom prst="line">
            <a:avLst/>
          </a:prstGeom>
          <a:ln w="76200" cap="rnd">
            <a:solidFill>
              <a:srgbClr val="18809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14900" y="4410076"/>
            <a:ext cx="6334125" cy="704850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43475" y="5372101"/>
            <a:ext cx="6296025" cy="39312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946650" y="5772151"/>
            <a:ext cx="6296025" cy="313402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4943475" y="6094413"/>
            <a:ext cx="2905125" cy="39312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F9780F2-2835-6B2F-9FBC-F2E322B761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84" y="4600331"/>
            <a:ext cx="1649997" cy="159322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1D39F9-1F98-49AB-B4F0-9DFB2669C909}"/>
              </a:ext>
            </a:extLst>
          </p:cNvPr>
          <p:cNvCxnSpPr/>
          <p:nvPr userDrawn="1"/>
        </p:nvCxnSpPr>
        <p:spPr>
          <a:xfrm>
            <a:off x="5080000" y="5219700"/>
            <a:ext cx="4676775" cy="0"/>
          </a:xfrm>
          <a:prstGeom prst="line">
            <a:avLst/>
          </a:prstGeom>
          <a:ln w="825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21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D79261-1895-7571-82C2-EE50CA3E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51654DE-60ED-AFFB-5FA3-5A2AA0225A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83" r:id="rId10"/>
    <p:sldLayoutId id="2147483697" r:id="rId11"/>
    <p:sldLayoutId id="2147483684" r:id="rId12"/>
    <p:sldLayoutId id="2147483685" r:id="rId13"/>
    <p:sldLayoutId id="2147483698" r:id="rId14"/>
    <p:sldLayoutId id="2147483686" r:id="rId15"/>
    <p:sldLayoutId id="2147483699" r:id="rId16"/>
    <p:sldLayoutId id="2147483687" r:id="rId17"/>
    <p:sldLayoutId id="2147483700" r:id="rId1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 cap="all">
          <a:solidFill>
            <a:schemeClr val="accent2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egoe UI" panose="020B0502040204020203" pitchFamily="34" charset="0"/>
          <a:cs typeface="Segoe UI" panose="020B0502040204020203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egoe UI" panose="020B0502040204020203" pitchFamily="34" charset="0"/>
          <a:cs typeface="Segoe UI" panose="020B0502040204020203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egoe UI" panose="020B0502040204020203" pitchFamily="34" charset="0"/>
          <a:cs typeface="Segoe UI" panose="020B0502040204020203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egoe UI" panose="020B0502040204020203" pitchFamily="34" charset="0"/>
          <a:cs typeface="Segoe UI" panose="020B0502040204020203" pitchFamily="34" charset="0"/>
        </a:defRPr>
      </a:lvl9pPr>
    </p:titleStyle>
    <p:bodyStyle>
      <a:lvl1pPr marL="228600" indent="-228600" algn="l" rtl="0" eaLnBrk="1" fontAlgn="base" hangingPunct="1"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rtl="0" eaLnBrk="1" fontAlgn="base" hangingPunct="1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rtl="0" eaLnBrk="1" fontAlgn="base" hangingPunct="1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rtl="0" eaLnBrk="1" fontAlgn="base" hangingPunct="1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rtl="0" eaLnBrk="1" fontAlgn="base" hangingPunct="1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581FC0-ABE4-3881-2F29-2953DEE2D2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14900" y="4410075"/>
            <a:ext cx="6804520" cy="704850"/>
          </a:xfrm>
        </p:spPr>
        <p:txBody>
          <a:bodyPr rot="0" spcFirstLastPara="0" vertOverflow="overflow" horzOverflow="overflow" wrap="square" numCol="1" spc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fontAlgn="auto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000" b="1" cap="none" dirty="0">
                <a:solidFill>
                  <a:schemeClr val="tx1"/>
                </a:solidFill>
                <a:ea typeface="+mn-ea"/>
              </a:rPr>
              <a:t>DES Apprenticeship -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862AB-7EF6-A7EF-6D7E-23101B426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3475" y="5372100"/>
            <a:ext cx="6683666" cy="3937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Bailey Adams </a:t>
            </a:r>
            <a:r>
              <a:rPr lang="en-US" sz="1600" i="1" dirty="0"/>
              <a:t>(she/her), </a:t>
            </a:r>
            <a:r>
              <a:rPr lang="en-US" dirty="0"/>
              <a:t>Employee Experience Consultant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3C6EF5-317E-38C3-2066-A3DC448DF2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46650" y="5772150"/>
            <a:ext cx="6296025" cy="312738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Human resources</a:t>
            </a:r>
          </a:p>
        </p:txBody>
      </p:sp>
      <p:sp>
        <p:nvSpPr>
          <p:cNvPr id="25605" name="Text Placeholder 4">
            <a:extLst>
              <a:ext uri="{FF2B5EF4-FFF2-40B4-BE49-F238E27FC236}">
                <a16:creationId xmlns:a16="http://schemas.microsoft.com/office/drawing/2014/main" id="{C66EDD85-05DC-B6E0-0058-6BBCF2FAF1E9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4943475" y="6094413"/>
            <a:ext cx="2905125" cy="393700"/>
          </a:xfrm>
        </p:spPr>
        <p:txBody>
          <a:bodyPr/>
          <a:lstStyle/>
          <a:p>
            <a:r>
              <a:rPr lang="en-US" altLang="en-US" dirty="0"/>
              <a:t>June 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20E7D-C3DC-EFE0-64A7-C2A20FD91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831850"/>
            <a:ext cx="9744075" cy="7334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What we’ll cover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36D52-8D8F-899E-E5F6-96E20E867D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5238" y="1971675"/>
            <a:ext cx="9744075" cy="4052888"/>
          </a:xfrm>
        </p:spPr>
        <p:txBody>
          <a:bodyPr rtlCol="0">
            <a:normAutofit/>
          </a:bodyPr>
          <a:lstStyle/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How we decided which position to explore for an apprenticeship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What research/support partners did we utilize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Why we paused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DFBCD-951D-9380-9D64-B3829976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962" y="571500"/>
            <a:ext cx="9744075" cy="7334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What position/trade and why</a:t>
            </a:r>
          </a:p>
        </p:txBody>
      </p:sp>
      <p:sp>
        <p:nvSpPr>
          <p:cNvPr id="27652" name="Text Placeholder 21">
            <a:extLst>
              <a:ext uri="{FF2B5EF4-FFF2-40B4-BE49-F238E27FC236}">
                <a16:creationId xmlns:a16="http://schemas.microsoft.com/office/drawing/2014/main" id="{291A84E7-82D5-5A73-52BD-76EB37A39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113" y="3201988"/>
            <a:ext cx="304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8001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ts val="18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29718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34290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38862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altLang="en-US" b="1" dirty="0">
                <a:solidFill>
                  <a:srgbClr val="1F7F9A"/>
                </a:solidFill>
              </a:rPr>
              <a:t>Turnover Report</a:t>
            </a:r>
          </a:p>
        </p:txBody>
      </p:sp>
      <p:sp>
        <p:nvSpPr>
          <p:cNvPr id="27653" name="Text Placeholder 23">
            <a:extLst>
              <a:ext uri="{FF2B5EF4-FFF2-40B4-BE49-F238E27FC236}">
                <a16:creationId xmlns:a16="http://schemas.microsoft.com/office/drawing/2014/main" id="{85A10BB4-234D-F7DB-904C-57EDE0897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113" y="3654425"/>
            <a:ext cx="304800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8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8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altLang="en-US" sz="2000" dirty="0"/>
              <a:t>Identified number of people leaving trades positions at DES in last five years – split out by position.</a:t>
            </a:r>
          </a:p>
        </p:txBody>
      </p:sp>
      <p:sp>
        <p:nvSpPr>
          <p:cNvPr id="27655" name="Text Placeholder 21">
            <a:extLst>
              <a:ext uri="{FF2B5EF4-FFF2-40B4-BE49-F238E27FC236}">
                <a16:creationId xmlns:a16="http://schemas.microsoft.com/office/drawing/2014/main" id="{5936E41E-98EE-B367-ABF5-767536127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238500"/>
            <a:ext cx="304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spcBef>
                <a:spcPts val="18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ts val="18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29718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34290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38862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b="1" dirty="0">
                <a:solidFill>
                  <a:srgbClr val="1F7F9A"/>
                </a:solidFill>
              </a:rPr>
              <a:t>Recruitment Report</a:t>
            </a:r>
          </a:p>
        </p:txBody>
      </p:sp>
      <p:sp>
        <p:nvSpPr>
          <p:cNvPr id="27656" name="Text Placeholder 23">
            <a:extLst>
              <a:ext uri="{FF2B5EF4-FFF2-40B4-BE49-F238E27FC236}">
                <a16:creationId xmlns:a16="http://schemas.microsoft.com/office/drawing/2014/main" id="{661E81B2-1634-587C-1129-A90353735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654425"/>
            <a:ext cx="30480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8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8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altLang="en-US" sz="2000" dirty="0"/>
              <a:t>Identified number of applications per open recruitment of each trades position in last five years.</a:t>
            </a:r>
          </a:p>
        </p:txBody>
      </p:sp>
      <p:sp>
        <p:nvSpPr>
          <p:cNvPr id="27658" name="Text Placeholder 21">
            <a:extLst>
              <a:ext uri="{FF2B5EF4-FFF2-40B4-BE49-F238E27FC236}">
                <a16:creationId xmlns:a16="http://schemas.microsoft.com/office/drawing/2014/main" id="{DAA67AC6-CF82-249C-D5FF-CE96C88DA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475" y="3238500"/>
            <a:ext cx="3048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spcBef>
                <a:spcPts val="18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ts val="18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29718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34290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38862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b="1" dirty="0">
                <a:solidFill>
                  <a:srgbClr val="1F7F9A"/>
                </a:solidFill>
              </a:rPr>
              <a:t>Unique Factors</a:t>
            </a:r>
          </a:p>
        </p:txBody>
      </p:sp>
      <p:sp>
        <p:nvSpPr>
          <p:cNvPr id="27659" name="Text Placeholder 23">
            <a:extLst>
              <a:ext uri="{FF2B5EF4-FFF2-40B4-BE49-F238E27FC236}">
                <a16:creationId xmlns:a16="http://schemas.microsoft.com/office/drawing/2014/main" id="{3B69BA9F-7A83-7460-5AA3-53ABE04DA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475" y="3654425"/>
            <a:ext cx="30480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8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8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altLang="en-US" sz="2000" dirty="0"/>
              <a:t>Identified, alongside workers, what unique factors we experience (i.e. we still use boilers).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D59907B-C137-D50D-2C4D-ADC511773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7" y="1734631"/>
            <a:ext cx="1325564" cy="132556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1CA9046-029C-B8D2-4A4E-FF77D8B2B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76" y="1734632"/>
            <a:ext cx="1325563" cy="1325563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55330BD-999A-30F8-B7D7-91E9BFDCA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647" y="1734631"/>
            <a:ext cx="1325564" cy="13255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94D8B-B86D-41BF-C06B-BB772440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38" y="708025"/>
            <a:ext cx="4525962" cy="108108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Support partners</a:t>
            </a:r>
          </a:p>
        </p:txBody>
      </p:sp>
      <p:sp>
        <p:nvSpPr>
          <p:cNvPr id="34819" name="Text Placeholder 2">
            <a:extLst>
              <a:ext uri="{FF2B5EF4-FFF2-40B4-BE49-F238E27FC236}">
                <a16:creationId xmlns:a16="http://schemas.microsoft.com/office/drawing/2014/main" id="{35BF082E-934E-2989-54C1-2B6B3E6999B6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896938" y="1865313"/>
            <a:ext cx="4525962" cy="4435475"/>
          </a:xfrm>
        </p:spPr>
        <p:txBody>
          <a:bodyPr/>
          <a:lstStyle/>
          <a:p>
            <a:r>
              <a:rPr lang="en-US" altLang="en-US" sz="2000" dirty="0"/>
              <a:t>L&amp;I Apprenticeship Consultant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Compliance expectations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Tips and tricks to be most prepared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Where to start</a:t>
            </a:r>
          </a:p>
          <a:p>
            <a:endParaRPr lang="en-US" altLang="en-US" sz="2000" dirty="0"/>
          </a:p>
          <a:p>
            <a:r>
              <a:rPr lang="en-US" altLang="en-US" sz="2000" dirty="0"/>
              <a:t>Seattle City 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Has an established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How they’re funded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Standards and instruction suggestions</a:t>
            </a:r>
          </a:p>
        </p:txBody>
      </p:sp>
      <p:pic>
        <p:nvPicPr>
          <p:cNvPr id="11" name="Picture Placeholder 10" descr="A group of people in a factory&#10;&#10;Description automatically generated with low confidence">
            <a:extLst>
              <a:ext uri="{FF2B5EF4-FFF2-40B4-BE49-F238E27FC236}">
                <a16:creationId xmlns:a16="http://schemas.microsoft.com/office/drawing/2014/main" id="{0CE3DCAE-5EBA-9145-C8CB-2A49DFB36A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" r="3244"/>
          <a:stretch>
            <a:fillRect/>
          </a:stretch>
        </p:blipFill>
        <p:spPr>
          <a:xfrm>
            <a:off x="6769102" y="0"/>
            <a:ext cx="4816475" cy="686752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66E80-C4D1-622E-815B-4AF4ED204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831850"/>
            <a:ext cx="9744075" cy="7334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Standards we considered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BF7B056-BFC7-58CC-5913-1E83D358F2C1}"/>
              </a:ext>
            </a:extLst>
          </p:cNvPr>
          <p:cNvSpPr txBox="1">
            <a:spLocks/>
          </p:cNvSpPr>
          <p:nvPr/>
        </p:nvSpPr>
        <p:spPr>
          <a:xfrm>
            <a:off x="1265237" y="1971674"/>
            <a:ext cx="9831388" cy="44291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2000" dirty="0">
                <a:cs typeface="Segoe UI" panose="020B0502040204020203" pitchFamily="34" charset="0"/>
              </a:rPr>
              <a:t>144 hours of classroom instruction required</a:t>
            </a:r>
          </a:p>
          <a:p>
            <a:pPr marL="800100" lvl="1" indent="-3429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600" dirty="0">
                <a:cs typeface="Segoe UI" panose="020B0502040204020203" pitchFamily="34" charset="0"/>
              </a:rPr>
              <a:t>Do we want to pay for that (incentive)?</a:t>
            </a:r>
          </a:p>
          <a:p>
            <a:pPr marL="800100" lvl="1" indent="-3429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600" dirty="0">
                <a:cs typeface="Segoe UI" panose="020B0502040204020203" pitchFamily="34" charset="0"/>
              </a:rPr>
              <a:t>Do we want to partner with an educational institution to get an instruction to come to us for this instruction (Bates Tech, Clover Park Tech, etc.)</a:t>
            </a:r>
          </a:p>
          <a:p>
            <a:pPr marL="342900" indent="-3429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2000" dirty="0">
                <a:cs typeface="Segoe UI" panose="020B0502040204020203" pitchFamily="34" charset="0"/>
              </a:rPr>
              <a:t>8,000 hour program standard (4 years)</a:t>
            </a:r>
          </a:p>
          <a:p>
            <a:pPr marL="342900" indent="-3429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2000" dirty="0">
                <a:cs typeface="Segoe UI" panose="020B0502040204020203" pitchFamily="34" charset="0"/>
              </a:rPr>
              <a:t>Standard of 1:1 journey-level worker to apprentice (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WAC 296-05-015(5)). 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0100" lvl="1" indent="-3429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600" dirty="0">
                <a:cs typeface="Segoe UI" panose="020B0502040204020203" pitchFamily="34" charset="0"/>
              </a:rPr>
              <a:t>Our Stationary Engineer team is 7 people strong</a:t>
            </a:r>
          </a:p>
          <a:p>
            <a:pPr marL="800100" lvl="1" indent="-3429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600" dirty="0">
                <a:cs typeface="Segoe UI" panose="020B0502040204020203" pitchFamily="34" charset="0"/>
              </a:rPr>
              <a:t>Because this position had the highest rate of turnover in our trades, would we be able to meet the 1:1 standard and provide optimal experience for apprentice throughout their 4 years?</a:t>
            </a:r>
          </a:p>
          <a:p>
            <a:pPr marL="342900" indent="-3429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2000" dirty="0">
                <a:cs typeface="Segoe UI" panose="020B0502040204020203" pitchFamily="34" charset="0"/>
              </a:rPr>
              <a:t>Union-represented positions</a:t>
            </a:r>
          </a:p>
          <a:p>
            <a:pPr marL="342900" indent="-3429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2000" dirty="0">
                <a:cs typeface="Segoe UI" panose="020B0502040204020203" pitchFamily="34" charset="0"/>
              </a:rPr>
              <a:t>Program management continuity – if one person leaves, will the program continue on?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DFBCD-951D-9380-9D64-B3829976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962" y="571500"/>
            <a:ext cx="9744075" cy="7334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Why we paused efforts</a:t>
            </a:r>
          </a:p>
        </p:txBody>
      </p:sp>
      <p:sp>
        <p:nvSpPr>
          <p:cNvPr id="27652" name="Text Placeholder 21">
            <a:extLst>
              <a:ext uri="{FF2B5EF4-FFF2-40B4-BE49-F238E27FC236}">
                <a16:creationId xmlns:a16="http://schemas.microsoft.com/office/drawing/2014/main" id="{291A84E7-82D5-5A73-52BD-76EB37A39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113" y="3201988"/>
            <a:ext cx="304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8001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ts val="18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29718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34290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38862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altLang="en-US" b="1" dirty="0">
                <a:solidFill>
                  <a:srgbClr val="1F7F9A"/>
                </a:solidFill>
              </a:rPr>
              <a:t>Council Make-up</a:t>
            </a:r>
          </a:p>
        </p:txBody>
      </p:sp>
      <p:sp>
        <p:nvSpPr>
          <p:cNvPr id="27653" name="Text Placeholder 23">
            <a:extLst>
              <a:ext uri="{FF2B5EF4-FFF2-40B4-BE49-F238E27FC236}">
                <a16:creationId xmlns:a16="http://schemas.microsoft.com/office/drawing/2014/main" id="{85A10BB4-234D-F7DB-904C-57EDE0897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113" y="3654425"/>
            <a:ext cx="304800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8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8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altLang="en-US" sz="2000" dirty="0"/>
              <a:t>We struggled to get our council together and have the time available to invest in standing up the program in equal parts labor &amp; management.</a:t>
            </a:r>
          </a:p>
        </p:txBody>
      </p:sp>
      <p:sp>
        <p:nvSpPr>
          <p:cNvPr id="27655" name="Text Placeholder 21">
            <a:extLst>
              <a:ext uri="{FF2B5EF4-FFF2-40B4-BE49-F238E27FC236}">
                <a16:creationId xmlns:a16="http://schemas.microsoft.com/office/drawing/2014/main" id="{5936E41E-98EE-B367-ABF5-767536127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010" y="3254375"/>
            <a:ext cx="141681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spcBef>
                <a:spcPts val="18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ts val="18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29718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34290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38862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b="1" dirty="0">
                <a:solidFill>
                  <a:srgbClr val="1F7F9A"/>
                </a:solidFill>
              </a:rPr>
              <a:t>Cost</a:t>
            </a:r>
          </a:p>
        </p:txBody>
      </p:sp>
      <p:sp>
        <p:nvSpPr>
          <p:cNvPr id="27656" name="Text Placeholder 23">
            <a:extLst>
              <a:ext uri="{FF2B5EF4-FFF2-40B4-BE49-F238E27FC236}">
                <a16:creationId xmlns:a16="http://schemas.microsoft.com/office/drawing/2014/main" id="{661E81B2-1634-587C-1129-A90353735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654425"/>
            <a:ext cx="30480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8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8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altLang="en-US" sz="2000" dirty="0"/>
              <a:t>For the entirety of the four required years of the program, we were looking at around a $1M investment.</a:t>
            </a:r>
          </a:p>
        </p:txBody>
      </p:sp>
      <p:sp>
        <p:nvSpPr>
          <p:cNvPr id="27658" name="Text Placeholder 21">
            <a:extLst>
              <a:ext uri="{FF2B5EF4-FFF2-40B4-BE49-F238E27FC236}">
                <a16:creationId xmlns:a16="http://schemas.microsoft.com/office/drawing/2014/main" id="{DAA67AC6-CF82-249C-D5FF-CE96C88DA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475" y="3238500"/>
            <a:ext cx="3048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spcBef>
                <a:spcPts val="18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ts val="18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29718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34290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3886200" indent="-2286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b="1" dirty="0">
                <a:solidFill>
                  <a:srgbClr val="1F7F9A"/>
                </a:solidFill>
              </a:rPr>
              <a:t>Program Impact</a:t>
            </a:r>
          </a:p>
        </p:txBody>
      </p:sp>
      <p:sp>
        <p:nvSpPr>
          <p:cNvPr id="27659" name="Text Placeholder 23">
            <a:extLst>
              <a:ext uri="{FF2B5EF4-FFF2-40B4-BE49-F238E27FC236}">
                <a16:creationId xmlns:a16="http://schemas.microsoft.com/office/drawing/2014/main" id="{3B69BA9F-7A83-7460-5AA3-53ABE04DA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475" y="3654425"/>
            <a:ext cx="30480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8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8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altLang="en-US" sz="2000" dirty="0"/>
              <a:t>We only had capacity for two apprentices at a time, which, as Jordan mentioned, was not effective use of an apprenticeship program.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463B1A4-9061-1B4F-5036-0C6BAEE7D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79" y="1804760"/>
            <a:ext cx="1322252" cy="132556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FD0C49E-42CA-2D74-7ADB-1A27CC906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13" y="1921169"/>
            <a:ext cx="1322251" cy="132556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1798200-44D6-2F04-4A0E-CB538E561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565" y="1890849"/>
            <a:ext cx="1322251" cy="132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1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CC3872-4786-2F83-0986-8B9BEA901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763" y="1447800"/>
            <a:ext cx="9744075" cy="6064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thank you</a:t>
            </a:r>
          </a:p>
        </p:txBody>
      </p:sp>
      <p:sp>
        <p:nvSpPr>
          <p:cNvPr id="35843" name="Text Placeholder 1">
            <a:extLst>
              <a:ext uri="{FF2B5EF4-FFF2-40B4-BE49-F238E27FC236}">
                <a16:creationId xmlns:a16="http://schemas.microsoft.com/office/drawing/2014/main" id="{9787DBEA-E7EE-F2EB-B3AB-119AC3AFF3B3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1166813" y="5665788"/>
            <a:ext cx="3055937" cy="762000"/>
          </a:xfrm>
        </p:spPr>
        <p:txBody>
          <a:bodyPr/>
          <a:lstStyle/>
          <a:p>
            <a:r>
              <a:rPr lang="en-US" altLang="en-US" dirty="0"/>
              <a:t>Bailey.adams@des.wa.gov</a:t>
            </a:r>
          </a:p>
        </p:txBody>
      </p:sp>
      <p:sp>
        <p:nvSpPr>
          <p:cNvPr id="35844" name="Text Placeholder 2">
            <a:extLst>
              <a:ext uri="{FF2B5EF4-FFF2-40B4-BE49-F238E27FC236}">
                <a16:creationId xmlns:a16="http://schemas.microsoft.com/office/drawing/2014/main" id="{587E06B4-73FF-0547-786D-1A2634BA770C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4632325" y="5665788"/>
            <a:ext cx="2890838" cy="762000"/>
          </a:xfrm>
        </p:spPr>
        <p:txBody>
          <a:bodyPr/>
          <a:lstStyle/>
          <a:p>
            <a:r>
              <a:rPr lang="en-US" altLang="en-US" dirty="0"/>
              <a:t>(360) 407-7932</a:t>
            </a:r>
          </a:p>
        </p:txBody>
      </p:sp>
      <p:sp>
        <p:nvSpPr>
          <p:cNvPr id="35845" name="Text Placeholder 3">
            <a:extLst>
              <a:ext uri="{FF2B5EF4-FFF2-40B4-BE49-F238E27FC236}">
                <a16:creationId xmlns:a16="http://schemas.microsoft.com/office/drawing/2014/main" id="{5760788C-C745-1B95-99AC-782728F398F3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>
          <a:xfrm>
            <a:off x="7950200" y="5665788"/>
            <a:ext cx="3055938" cy="762000"/>
          </a:xfrm>
        </p:spPr>
        <p:txBody>
          <a:bodyPr/>
          <a:lstStyle/>
          <a:p>
            <a:r>
              <a:rPr lang="en-US" altLang="en-US"/>
              <a:t>Des.wa.gov</a:t>
            </a:r>
            <a:endParaRPr lang="en-US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W DES colors">
      <a:dk1>
        <a:srgbClr val="000000"/>
      </a:dk1>
      <a:lt1>
        <a:srgbClr val="FFFFFF"/>
      </a:lt1>
      <a:dk2>
        <a:srgbClr val="000000"/>
      </a:dk2>
      <a:lt2>
        <a:srgbClr val="1F7F9A"/>
      </a:lt2>
      <a:accent1>
        <a:srgbClr val="003B4A"/>
      </a:accent1>
      <a:accent2>
        <a:srgbClr val="39B4E7"/>
      </a:accent2>
      <a:accent3>
        <a:srgbClr val="00BFB2"/>
      </a:accent3>
      <a:accent4>
        <a:srgbClr val="FCBC00"/>
      </a:accent4>
      <a:accent5>
        <a:srgbClr val="FB5226"/>
      </a:accent5>
      <a:accent6>
        <a:srgbClr val="E5E4E4"/>
      </a:accent6>
      <a:hlink>
        <a:srgbClr val="003B4A"/>
      </a:hlink>
      <a:folHlink>
        <a:srgbClr val="000000"/>
      </a:folHlink>
    </a:clrScheme>
    <a:fontScheme name="DES PowerPoint Templat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 PPT template 2023" id="{E2A98BED-481C-40DF-9031-03B775364C48}" vid="{FFFECB33-0DEC-4808-9C16-D99B75EED2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9000AA3E62B748998FB1DC3EC12C2C" ma:contentTypeVersion="26" ma:contentTypeDescription="Create a new document." ma:contentTypeScope="" ma:versionID="1f5e9e2c6353b142bd1caf241f13ecec">
  <xsd:schema xmlns:xsd="http://www.w3.org/2001/XMLSchema" xmlns:xs="http://www.w3.org/2001/XMLSchema" xmlns:p="http://schemas.microsoft.com/office/2006/metadata/properties" xmlns:ns1="http://schemas.microsoft.com/sharepoint/v3" xmlns:ns2="144d2b4e-dbb3-420c-8e5a-b02f38acd95e" xmlns:ns3="fdb9e8f5-e773-48b6-ac01-e4d5d934d6b8" targetNamespace="http://schemas.microsoft.com/office/2006/metadata/properties" ma:root="true" ma:fieldsID="c8159785f0e312c55c129ee9b369d556" ns1:_="" ns2:_="" ns3:_="">
    <xsd:import namespace="http://schemas.microsoft.com/sharepoint/v3"/>
    <xsd:import namespace="144d2b4e-dbb3-420c-8e5a-b02f38acd95e"/>
    <xsd:import namespace="fdb9e8f5-e773-48b6-ac01-e4d5d934d6b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Category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" nillable="true" ma:displayName="Scheduling Start Date" ma:description="" ma:internalName="PublishingStartDate" ma:readOnly="false">
      <xsd:simpleType>
        <xsd:restriction base="dms:Unknown"/>
      </xsd:simpleType>
    </xsd:element>
    <xsd:element name="PublishingExpirationDate" ma:index="3" nillable="true" ma:displayName="Scheduling End Date" ma:description="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4d2b4e-dbb3-420c-8e5a-b02f38acd95e" elementFormDefault="qualified">
    <xsd:import namespace="http://schemas.microsoft.com/office/2006/documentManagement/types"/>
    <xsd:import namespace="http://schemas.microsoft.com/office/infopath/2007/PartnerControls"/>
    <xsd:element name="Category" ma:index="4" ma:displayName="Category" ma:format="Dropdown" ma:internalName="Category" ma:readOnly="false">
      <xsd:simpleType>
        <xsd:restriction base="dms:Choice">
          <xsd:enumeration value="Delegation"/>
          <xsd:enumeration value="Event Fliers"/>
          <xsd:enumeration value="Fact Sheets"/>
          <xsd:enumeration value="Form"/>
          <xsd:enumeration value="Policy"/>
          <xsd:enumeration value="Presentations"/>
          <xsd:enumeration value="Procedure"/>
          <xsd:enumeration value="Publication"/>
          <xsd:enumeration value="Template"/>
          <xsd:enumeration value="Get Help"/>
          <xsd:enumeration value="Other"/>
          <xsd:enumeration value="News"/>
          <xsd:enumeration value="Newsletters"/>
          <xsd:enumeration value="Tenant Bulletins"/>
          <xsd:enumeration value="CFD"/>
          <xsd:enumeration value="Draft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360a6a1c-50a4-4ec0-87e3-f00760ffe7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b9e8f5-e773-48b6-ac01-e4d5d934d6b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e60dee4-f804-460f-b5db-54dd729e3095}" ma:internalName="TaxCatchAll" ma:showField="CatchAllData" ma:web="fdb9e8f5-e773-48b6-ac01-e4d5d934d6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StartDate xmlns="http://schemas.microsoft.com/sharepoint/v3" xsi:nil="true"/>
    <TaxCatchAll xmlns="fdb9e8f5-e773-48b6-ac01-e4d5d934d6b8" xsi:nil="true"/>
    <lcf76f155ced4ddcb4097134ff3c332f xmlns="144d2b4e-dbb3-420c-8e5a-b02f38acd95e">
      <Terms xmlns="http://schemas.microsoft.com/office/infopath/2007/PartnerControls"/>
    </lcf76f155ced4ddcb4097134ff3c332f>
    <PublishingExpirationDate xmlns="http://schemas.microsoft.com/sharepoint/v3" xsi:nil="true"/>
    <Category xmlns="144d2b4e-dbb3-420c-8e5a-b02f38acd95e">Template</Category>
  </documentManagement>
</p:properties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38641D-2061-4CF4-ADC6-7524C1048D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44d2b4e-dbb3-420c-8e5a-b02f38acd95e"/>
    <ds:schemaRef ds:uri="fdb9e8f5-e773-48b6-ac01-e4d5d934d6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D9DE65-0255-4B6E-81D5-9512D85CAE8C}">
  <ds:schemaRefs>
    <ds:schemaRef ds:uri="http://schemas.microsoft.com/office/2006/metadata/properties"/>
    <ds:schemaRef ds:uri="http://schemas.microsoft.com/office/infopath/2007/PartnerControls"/>
    <ds:schemaRef ds:uri="a3bc4ead-81a3-429b-b226-64c90ab4827f"/>
    <ds:schemaRef ds:uri="19481a70-35b0-4b8b-a7ee-b612235177f8"/>
    <ds:schemaRef ds:uri="http://schemas.microsoft.com/sharepoint/v3"/>
    <ds:schemaRef ds:uri="fdb9e8f5-e773-48b6-ac01-e4d5d934d6b8"/>
    <ds:schemaRef ds:uri="144d2b4e-dbb3-420c-8e5a-b02f38acd95e"/>
  </ds:schemaRefs>
</ds:datastoreItem>
</file>

<file path=customXml/itemProps3.xml><?xml version="1.0" encoding="utf-8"?>
<ds:datastoreItem xmlns:ds="http://schemas.openxmlformats.org/officeDocument/2006/customXml" ds:itemID="{838D3E45-3722-4B3E-8636-F8F8E1912980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F562BB27-1B15-42DF-9C67-710602A50E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 (5)</Template>
  <TotalTime>75</TotalTime>
  <Words>584</Words>
  <Application>Microsoft Office PowerPoint</Application>
  <PresentationFormat>Widescreen</PresentationFormat>
  <Paragraphs>53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Segoe UI</vt:lpstr>
      <vt:lpstr>Ubuntu</vt:lpstr>
      <vt:lpstr>Office Theme</vt:lpstr>
      <vt:lpstr>DES Apprenticeship - Research</vt:lpstr>
      <vt:lpstr>What we’ll cover</vt:lpstr>
      <vt:lpstr>What position/trade and why</vt:lpstr>
      <vt:lpstr>Support partners</vt:lpstr>
      <vt:lpstr>Standards we considered</vt:lpstr>
      <vt:lpstr>Why we paused efforts</vt:lpstr>
      <vt:lpstr>thank you</vt:lpstr>
    </vt:vector>
  </TitlesOfParts>
  <Company>Department of Enterprise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Adams, Bailey (DES)</dc:creator>
  <cp:lastModifiedBy>Adams, Bailey (DES)</cp:lastModifiedBy>
  <cp:revision>5</cp:revision>
  <dcterms:created xsi:type="dcterms:W3CDTF">2024-02-06T15:56:58Z</dcterms:created>
  <dcterms:modified xsi:type="dcterms:W3CDTF">2024-06-07T15:24:30Z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800</vt:r8>
  </property>
  <property fmtid="{D5CDD505-2E9C-101B-9397-08002B2CF9AE}" pid="3" name="Category">
    <vt:lpwstr>Template</vt:lpwstr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ntentTypeId">
    <vt:lpwstr>0x010100DC9000AA3E62B748998FB1DC3EC12C2C</vt:lpwstr>
  </property>
  <property fmtid="{D5CDD505-2E9C-101B-9397-08002B2CF9AE}" pid="7" name="TemplateUrl">
    <vt:lpwstr/>
  </property>
  <property fmtid="{D5CDD505-2E9C-101B-9397-08002B2CF9AE}" pid="8" name="MSIP_Label_1520fa42-cf58-4c22-8b93-58cf1d3bd1cb_Enabled">
    <vt:lpwstr>true</vt:lpwstr>
  </property>
  <property fmtid="{D5CDD505-2E9C-101B-9397-08002B2CF9AE}" pid="9" name="MSIP_Label_1520fa42-cf58-4c22-8b93-58cf1d3bd1cb_SetDate">
    <vt:lpwstr>2022-01-11T17:46:51Z</vt:lpwstr>
  </property>
  <property fmtid="{D5CDD505-2E9C-101B-9397-08002B2CF9AE}" pid="10" name="MSIP_Label_1520fa42-cf58-4c22-8b93-58cf1d3bd1cb_Method">
    <vt:lpwstr>Standard</vt:lpwstr>
  </property>
  <property fmtid="{D5CDD505-2E9C-101B-9397-08002B2CF9AE}" pid="11" name="MSIP_Label_1520fa42-cf58-4c22-8b93-58cf1d3bd1cb_Name">
    <vt:lpwstr>Public Information</vt:lpwstr>
  </property>
  <property fmtid="{D5CDD505-2E9C-101B-9397-08002B2CF9AE}" pid="12" name="MSIP_Label_1520fa42-cf58-4c22-8b93-58cf1d3bd1cb_SiteId">
    <vt:lpwstr>11d0e217-264e-400a-8ba0-57dcc127d72d</vt:lpwstr>
  </property>
  <property fmtid="{D5CDD505-2E9C-101B-9397-08002B2CF9AE}" pid="13" name="MSIP_Label_1520fa42-cf58-4c22-8b93-58cf1d3bd1cb_ActionId">
    <vt:lpwstr>93b5d339-b29d-4453-a0cc-a1531c7210bd</vt:lpwstr>
  </property>
  <property fmtid="{D5CDD505-2E9C-101B-9397-08002B2CF9AE}" pid="14" name="MSIP_Label_1520fa42-cf58-4c22-8b93-58cf1d3bd1cb_ContentBits">
    <vt:lpwstr>0</vt:lpwstr>
  </property>
  <property fmtid="{D5CDD505-2E9C-101B-9397-08002B2CF9AE}" pid="15" name="MediaServiceImageTags">
    <vt:lpwstr/>
  </property>
  <property fmtid="{D5CDD505-2E9C-101B-9397-08002B2CF9AE}" pid="16" name="TaxCatchAll">
    <vt:lpwstr/>
  </property>
  <property fmtid="{D5CDD505-2E9C-101B-9397-08002B2CF9AE}" pid="17" name="lcf76f155ced4ddcb4097134ff3c332f">
    <vt:lpwstr/>
  </property>
</Properties>
</file>